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5" r:id="rId3"/>
    <p:sldId id="276" r:id="rId4"/>
    <p:sldId id="274" r:id="rId5"/>
    <p:sldId id="260" r:id="rId6"/>
    <p:sldId id="262" r:id="rId7"/>
    <p:sldId id="277" r:id="rId8"/>
    <p:sldId id="278" r:id="rId9"/>
    <p:sldId id="264" r:id="rId10"/>
    <p:sldId id="279" r:id="rId11"/>
    <p:sldId id="265" r:id="rId12"/>
    <p:sldId id="263" r:id="rId13"/>
    <p:sldId id="266" r:id="rId14"/>
    <p:sldId id="267" r:id="rId15"/>
    <p:sldId id="268" r:id="rId16"/>
    <p:sldId id="269" r:id="rId17"/>
    <p:sldId id="270" r:id="rId18"/>
    <p:sldId id="271" r:id="rId19"/>
    <p:sldId id="272" r:id="rId20"/>
    <p:sldId id="273" r:id="rId21"/>
    <p:sldId id="280"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E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emf"/><Relationship Id="rId4" Type="http://schemas.openxmlformats.org/officeDocument/2006/relationships/image" Target="../media/image2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9.wmf"/><Relationship Id="rId7" Type="http://schemas.openxmlformats.org/officeDocument/2006/relationships/image" Target="../media/image33.emf"/><Relationship Id="rId2" Type="http://schemas.openxmlformats.org/officeDocument/2006/relationships/image" Target="../media/image28.wmf"/><Relationship Id="rId1" Type="http://schemas.openxmlformats.org/officeDocument/2006/relationships/image" Target="../media/image27.wmf"/><Relationship Id="rId6" Type="http://schemas.openxmlformats.org/officeDocument/2006/relationships/image" Target="../media/image32.emf"/><Relationship Id="rId5" Type="http://schemas.openxmlformats.org/officeDocument/2006/relationships/image" Target="../media/image31.wmf"/><Relationship Id="rId4" Type="http://schemas.openxmlformats.org/officeDocument/2006/relationships/image" Target="../media/image3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4.png"/></Relationships>
</file>

<file path=ppt/drawings/_rels/vmlDrawing6.v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image" Target="../media/image41.wmf"/><Relationship Id="rId7" Type="http://schemas.openxmlformats.org/officeDocument/2006/relationships/image" Target="../media/image45.wmf"/><Relationship Id="rId2" Type="http://schemas.openxmlformats.org/officeDocument/2006/relationships/image" Target="../media/image40.wmf"/><Relationship Id="rId1" Type="http://schemas.openxmlformats.org/officeDocument/2006/relationships/image" Target="../media/image39.wmf"/><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 Id="rId9" Type="http://schemas.openxmlformats.org/officeDocument/2006/relationships/image" Target="../media/image4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FCD731A-8E4A-4409-B62C-F618857D4E73}" type="datetimeFigureOut">
              <a:rPr lang="zh-CN" altLang="en-US" smtClean="0"/>
              <a:t>2015/11/30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C1E185-69DA-4F20-99F8-DFF813285D23}" type="slidenum">
              <a:rPr lang="zh-CN" altLang="en-US" smtClean="0"/>
              <a:t>‹#›</a:t>
            </a:fld>
            <a:endParaRPr lang="zh-CN" altLang="en-US"/>
          </a:p>
        </p:txBody>
      </p:sp>
    </p:spTree>
    <p:extLst>
      <p:ext uri="{BB962C8B-B14F-4D97-AF65-F5344CB8AC3E}">
        <p14:creationId xmlns:p14="http://schemas.microsoft.com/office/powerpoint/2010/main" val="1459018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FCD731A-8E4A-4409-B62C-F618857D4E73}" type="datetimeFigureOut">
              <a:rPr lang="zh-CN" altLang="en-US" smtClean="0"/>
              <a:t>2015/11/30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C1E185-69DA-4F20-99F8-DFF813285D23}" type="slidenum">
              <a:rPr lang="zh-CN" altLang="en-US" smtClean="0"/>
              <a:t>‹#›</a:t>
            </a:fld>
            <a:endParaRPr lang="zh-CN" altLang="en-US"/>
          </a:p>
        </p:txBody>
      </p:sp>
    </p:spTree>
    <p:extLst>
      <p:ext uri="{BB962C8B-B14F-4D97-AF65-F5344CB8AC3E}">
        <p14:creationId xmlns:p14="http://schemas.microsoft.com/office/powerpoint/2010/main" val="2965914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FCD731A-8E4A-4409-B62C-F618857D4E73}" type="datetimeFigureOut">
              <a:rPr lang="zh-CN" altLang="en-US" smtClean="0"/>
              <a:t>2015/11/30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C1E185-69DA-4F20-99F8-DFF813285D23}" type="slidenum">
              <a:rPr lang="zh-CN" altLang="en-US" smtClean="0"/>
              <a:t>‹#›</a:t>
            </a:fld>
            <a:endParaRPr lang="zh-CN" altLang="en-US"/>
          </a:p>
        </p:txBody>
      </p:sp>
    </p:spTree>
    <p:extLst>
      <p:ext uri="{BB962C8B-B14F-4D97-AF65-F5344CB8AC3E}">
        <p14:creationId xmlns:p14="http://schemas.microsoft.com/office/powerpoint/2010/main" val="2914087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FCD731A-8E4A-4409-B62C-F618857D4E73}" type="datetimeFigureOut">
              <a:rPr lang="zh-CN" altLang="en-US" smtClean="0"/>
              <a:t>2015/11/30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C1E185-69DA-4F20-99F8-DFF813285D23}" type="slidenum">
              <a:rPr lang="zh-CN" altLang="en-US" smtClean="0"/>
              <a:t>‹#›</a:t>
            </a:fld>
            <a:endParaRPr lang="zh-CN" altLang="en-US"/>
          </a:p>
        </p:txBody>
      </p:sp>
    </p:spTree>
    <p:extLst>
      <p:ext uri="{BB962C8B-B14F-4D97-AF65-F5344CB8AC3E}">
        <p14:creationId xmlns:p14="http://schemas.microsoft.com/office/powerpoint/2010/main" val="2008947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FCD731A-8E4A-4409-B62C-F618857D4E73}" type="datetimeFigureOut">
              <a:rPr lang="zh-CN" altLang="en-US" smtClean="0"/>
              <a:t>2015/11/30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C1E185-69DA-4F20-99F8-DFF813285D23}" type="slidenum">
              <a:rPr lang="zh-CN" altLang="en-US" smtClean="0"/>
              <a:t>‹#›</a:t>
            </a:fld>
            <a:endParaRPr lang="zh-CN" altLang="en-US"/>
          </a:p>
        </p:txBody>
      </p:sp>
    </p:spTree>
    <p:extLst>
      <p:ext uri="{BB962C8B-B14F-4D97-AF65-F5344CB8AC3E}">
        <p14:creationId xmlns:p14="http://schemas.microsoft.com/office/powerpoint/2010/main" val="275837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FCD731A-8E4A-4409-B62C-F618857D4E73}" type="datetimeFigureOut">
              <a:rPr lang="zh-CN" altLang="en-US" smtClean="0"/>
              <a:t>2015/11/30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C1E185-69DA-4F20-99F8-DFF813285D23}" type="slidenum">
              <a:rPr lang="zh-CN" altLang="en-US" smtClean="0"/>
              <a:t>‹#›</a:t>
            </a:fld>
            <a:endParaRPr lang="zh-CN" altLang="en-US"/>
          </a:p>
        </p:txBody>
      </p:sp>
    </p:spTree>
    <p:extLst>
      <p:ext uri="{BB962C8B-B14F-4D97-AF65-F5344CB8AC3E}">
        <p14:creationId xmlns:p14="http://schemas.microsoft.com/office/powerpoint/2010/main" val="3322492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FCD731A-8E4A-4409-B62C-F618857D4E73}" type="datetimeFigureOut">
              <a:rPr lang="zh-CN" altLang="en-US" smtClean="0"/>
              <a:t>2015/11/30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0C1E185-69DA-4F20-99F8-DFF813285D23}" type="slidenum">
              <a:rPr lang="zh-CN" altLang="en-US" smtClean="0"/>
              <a:t>‹#›</a:t>
            </a:fld>
            <a:endParaRPr lang="zh-CN" altLang="en-US"/>
          </a:p>
        </p:txBody>
      </p:sp>
    </p:spTree>
    <p:extLst>
      <p:ext uri="{BB962C8B-B14F-4D97-AF65-F5344CB8AC3E}">
        <p14:creationId xmlns:p14="http://schemas.microsoft.com/office/powerpoint/2010/main" val="1475537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FCD731A-8E4A-4409-B62C-F618857D4E73}" type="datetimeFigureOut">
              <a:rPr lang="zh-CN" altLang="en-US" smtClean="0"/>
              <a:t>2015/11/30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0C1E185-69DA-4F20-99F8-DFF813285D23}" type="slidenum">
              <a:rPr lang="zh-CN" altLang="en-US" smtClean="0"/>
              <a:t>‹#›</a:t>
            </a:fld>
            <a:endParaRPr lang="zh-CN" altLang="en-US"/>
          </a:p>
        </p:txBody>
      </p:sp>
    </p:spTree>
    <p:extLst>
      <p:ext uri="{BB962C8B-B14F-4D97-AF65-F5344CB8AC3E}">
        <p14:creationId xmlns:p14="http://schemas.microsoft.com/office/powerpoint/2010/main" val="759069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FCD731A-8E4A-4409-B62C-F618857D4E73}" type="datetimeFigureOut">
              <a:rPr lang="zh-CN" altLang="en-US" smtClean="0"/>
              <a:t>2015/11/30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0C1E185-69DA-4F20-99F8-DFF813285D23}" type="slidenum">
              <a:rPr lang="zh-CN" altLang="en-US" smtClean="0"/>
              <a:t>‹#›</a:t>
            </a:fld>
            <a:endParaRPr lang="zh-CN" altLang="en-US"/>
          </a:p>
        </p:txBody>
      </p:sp>
    </p:spTree>
    <p:extLst>
      <p:ext uri="{BB962C8B-B14F-4D97-AF65-F5344CB8AC3E}">
        <p14:creationId xmlns:p14="http://schemas.microsoft.com/office/powerpoint/2010/main" val="4008642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FCD731A-8E4A-4409-B62C-F618857D4E73}" type="datetimeFigureOut">
              <a:rPr lang="zh-CN" altLang="en-US" smtClean="0"/>
              <a:t>2015/11/30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C1E185-69DA-4F20-99F8-DFF813285D23}" type="slidenum">
              <a:rPr lang="zh-CN" altLang="en-US" smtClean="0"/>
              <a:t>‹#›</a:t>
            </a:fld>
            <a:endParaRPr lang="zh-CN" altLang="en-US"/>
          </a:p>
        </p:txBody>
      </p:sp>
    </p:spTree>
    <p:extLst>
      <p:ext uri="{BB962C8B-B14F-4D97-AF65-F5344CB8AC3E}">
        <p14:creationId xmlns:p14="http://schemas.microsoft.com/office/powerpoint/2010/main" val="289364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FCD731A-8E4A-4409-B62C-F618857D4E73}" type="datetimeFigureOut">
              <a:rPr lang="zh-CN" altLang="en-US" smtClean="0"/>
              <a:t>2015/11/30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C1E185-69DA-4F20-99F8-DFF813285D23}" type="slidenum">
              <a:rPr lang="zh-CN" altLang="en-US" smtClean="0"/>
              <a:t>‹#›</a:t>
            </a:fld>
            <a:endParaRPr lang="zh-CN" altLang="en-US"/>
          </a:p>
        </p:txBody>
      </p:sp>
    </p:spTree>
    <p:extLst>
      <p:ext uri="{BB962C8B-B14F-4D97-AF65-F5344CB8AC3E}">
        <p14:creationId xmlns:p14="http://schemas.microsoft.com/office/powerpoint/2010/main" val="1579273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CD731A-8E4A-4409-B62C-F618857D4E73}" type="datetimeFigureOut">
              <a:rPr lang="zh-CN" altLang="en-US" smtClean="0"/>
              <a:t>2015/11/30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C1E185-69DA-4F20-99F8-DFF813285D23}" type="slidenum">
              <a:rPr lang="zh-CN" altLang="en-US" smtClean="0"/>
              <a:t>‹#›</a:t>
            </a:fld>
            <a:endParaRPr lang="zh-CN" altLang="en-US"/>
          </a:p>
        </p:txBody>
      </p:sp>
    </p:spTree>
    <p:extLst>
      <p:ext uri="{BB962C8B-B14F-4D97-AF65-F5344CB8AC3E}">
        <p14:creationId xmlns:p14="http://schemas.microsoft.com/office/powerpoint/2010/main" val="3574607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7.xml"/><Relationship Id="rId1" Type="http://schemas.openxmlformats.org/officeDocument/2006/relationships/video" Target="file:///D:\cai\&#36808;&#20811;&#23572;&#36874;\mpg\&#23450;&#22495;&#31561;&#28165;.MPG"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2.emf"/></Relationships>
</file>

<file path=ppt/slides/_rels/slide14.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4.wmf"/><Relationship Id="rId5" Type="http://schemas.openxmlformats.org/officeDocument/2006/relationships/oleObject" Target="../embeddings/oleObject4.bin"/><Relationship Id="rId10" Type="http://schemas.openxmlformats.org/officeDocument/2006/relationships/image" Target="../media/image26.wmf"/><Relationship Id="rId4" Type="http://schemas.openxmlformats.org/officeDocument/2006/relationships/image" Target="../media/image23.emf"/><Relationship Id="rId9"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oleObject" Target="../embeddings/oleObject12.bin"/><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31.wmf"/><Relationship Id="rId2" Type="http://schemas.openxmlformats.org/officeDocument/2006/relationships/slideLayout" Target="../slideLayouts/slideLayout7.xml"/><Relationship Id="rId16" Type="http://schemas.openxmlformats.org/officeDocument/2006/relationships/image" Target="../media/image33.emf"/><Relationship Id="rId1" Type="http://schemas.openxmlformats.org/officeDocument/2006/relationships/vmlDrawing" Target="../drawings/vmlDrawing4.vml"/><Relationship Id="rId6" Type="http://schemas.openxmlformats.org/officeDocument/2006/relationships/image" Target="../media/image28.wmf"/><Relationship Id="rId11" Type="http://schemas.openxmlformats.org/officeDocument/2006/relationships/oleObject" Target="../embeddings/oleObject11.bin"/><Relationship Id="rId5" Type="http://schemas.openxmlformats.org/officeDocument/2006/relationships/oleObject" Target="../embeddings/oleObject8.bin"/><Relationship Id="rId15" Type="http://schemas.openxmlformats.org/officeDocument/2006/relationships/oleObject" Target="../embeddings/oleObject13.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10.bin"/><Relationship Id="rId14" Type="http://schemas.openxmlformats.org/officeDocument/2006/relationships/image" Target="../media/image32.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hyperlink" Target="http://tjphoto.x168.net/scene/tjjz/fdsys4.jpg"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image" Target="../media/image43.wmf"/><Relationship Id="rId18" Type="http://schemas.openxmlformats.org/officeDocument/2006/relationships/oleObject" Target="../embeddings/oleObject22.bin"/><Relationship Id="rId3" Type="http://schemas.openxmlformats.org/officeDocument/2006/relationships/image" Target="../media/image48.png"/><Relationship Id="rId21" Type="http://schemas.openxmlformats.org/officeDocument/2006/relationships/image" Target="../media/image47.wmf"/><Relationship Id="rId7" Type="http://schemas.openxmlformats.org/officeDocument/2006/relationships/image" Target="../media/image40.wmf"/><Relationship Id="rId12" Type="http://schemas.openxmlformats.org/officeDocument/2006/relationships/oleObject" Target="../embeddings/oleObject19.bin"/><Relationship Id="rId17" Type="http://schemas.openxmlformats.org/officeDocument/2006/relationships/image" Target="../media/image45.wmf"/><Relationship Id="rId2" Type="http://schemas.openxmlformats.org/officeDocument/2006/relationships/slideLayout" Target="../slideLayouts/slideLayout7.xml"/><Relationship Id="rId16" Type="http://schemas.openxmlformats.org/officeDocument/2006/relationships/oleObject" Target="../embeddings/oleObject21.bin"/><Relationship Id="rId20" Type="http://schemas.openxmlformats.org/officeDocument/2006/relationships/oleObject" Target="../embeddings/oleObject23.bin"/><Relationship Id="rId1" Type="http://schemas.openxmlformats.org/officeDocument/2006/relationships/vmlDrawing" Target="../drawings/vmlDrawing6.vml"/><Relationship Id="rId6" Type="http://schemas.openxmlformats.org/officeDocument/2006/relationships/oleObject" Target="../embeddings/oleObject16.bin"/><Relationship Id="rId11" Type="http://schemas.openxmlformats.org/officeDocument/2006/relationships/image" Target="../media/image42.wmf"/><Relationship Id="rId5" Type="http://schemas.openxmlformats.org/officeDocument/2006/relationships/image" Target="../media/image39.wmf"/><Relationship Id="rId15" Type="http://schemas.openxmlformats.org/officeDocument/2006/relationships/image" Target="../media/image44.wmf"/><Relationship Id="rId23" Type="http://schemas.openxmlformats.org/officeDocument/2006/relationships/image" Target="../media/image38.jpeg"/><Relationship Id="rId10" Type="http://schemas.openxmlformats.org/officeDocument/2006/relationships/oleObject" Target="../embeddings/oleObject18.bin"/><Relationship Id="rId19" Type="http://schemas.openxmlformats.org/officeDocument/2006/relationships/image" Target="../media/image46.wmf"/><Relationship Id="rId4" Type="http://schemas.openxmlformats.org/officeDocument/2006/relationships/oleObject" Target="../embeddings/oleObject15.bin"/><Relationship Id="rId9" Type="http://schemas.openxmlformats.org/officeDocument/2006/relationships/image" Target="../media/image41.wmf"/><Relationship Id="rId14" Type="http://schemas.openxmlformats.org/officeDocument/2006/relationships/oleObject" Target="../embeddings/oleObject20.bin"/><Relationship Id="rId22" Type="http://schemas.openxmlformats.org/officeDocument/2006/relationships/hyperlink" Target="http://tjphoto.x168.net/scene/tjjz/fdsys4.jp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0.png"/><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28166" y="1614712"/>
            <a:ext cx="10282518" cy="1350543"/>
          </a:xfrm>
        </p:spPr>
        <p:txBody>
          <a:bodyPr>
            <a:normAutofit/>
          </a:bodyPr>
          <a:lstStyle/>
          <a:p>
            <a:r>
              <a:rPr lang="zh-CN" altLang="en-US" dirty="0" smtClean="0"/>
              <a:t>迈克尔逊干涉仪测定光波波长</a:t>
            </a:r>
            <a:endParaRPr lang="zh-CN" altLang="en-US" dirty="0"/>
          </a:p>
        </p:txBody>
      </p:sp>
      <p:pic>
        <p:nvPicPr>
          <p:cNvPr id="4" name="图片 3"/>
          <p:cNvPicPr>
            <a:picLocks noChangeAspect="1"/>
          </p:cNvPicPr>
          <p:nvPr/>
        </p:nvPicPr>
        <p:blipFill>
          <a:blip r:embed="rId2"/>
          <a:stretch>
            <a:fillRect/>
          </a:stretch>
        </p:blipFill>
        <p:spPr>
          <a:xfrm>
            <a:off x="319697" y="124732"/>
            <a:ext cx="2706417" cy="783662"/>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0514" y="3393069"/>
            <a:ext cx="5749267" cy="3818543"/>
          </a:xfrm>
          <a:prstGeom prst="rect">
            <a:avLst/>
          </a:prstGeom>
        </p:spPr>
      </p:pic>
    </p:spTree>
    <p:extLst>
      <p:ext uri="{BB962C8B-B14F-4D97-AF65-F5344CB8AC3E}">
        <p14:creationId xmlns:p14="http://schemas.microsoft.com/office/powerpoint/2010/main" val="42042455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8" name="Rectangle 4"/>
          <p:cNvSpPr>
            <a:spLocks noChangeArrowheads="1"/>
          </p:cNvSpPr>
          <p:nvPr/>
        </p:nvSpPr>
        <p:spPr bwMode="auto">
          <a:xfrm>
            <a:off x="638629" y="1143001"/>
            <a:ext cx="5685971" cy="4782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276225">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endParaRPr kumimoji="1" lang="en-US" altLang="zh-CN" b="1" dirty="0">
              <a:latin typeface="楷体_GB2312" pitchFamily="49" charset="-122"/>
              <a:ea typeface="楷体_GB2312" pitchFamily="49" charset="-122"/>
            </a:endParaRPr>
          </a:p>
          <a:p>
            <a:pPr eaLnBrk="0" hangingPunct="0"/>
            <a:r>
              <a:rPr lang="zh-CN" altLang="en-US" sz="2400" b="1" dirty="0">
                <a:latin typeface="楷体_GB2312" pitchFamily="49" charset="-122"/>
                <a:ea typeface="楷体_GB2312" pitchFamily="49" charset="-122"/>
              </a:rPr>
              <a:t>使</a:t>
            </a:r>
            <a:r>
              <a:rPr lang="en-US" altLang="zh-CN" sz="2400" b="1" dirty="0">
                <a:latin typeface="楷体_GB2312" pitchFamily="49" charset="-122"/>
                <a:ea typeface="楷体_GB2312" pitchFamily="49" charset="-122"/>
              </a:rPr>
              <a:t>M</a:t>
            </a:r>
            <a:r>
              <a:rPr lang="en-US" altLang="zh-CN" sz="2400" b="1" baseline="-25000" dirty="0">
                <a:latin typeface="楷体_GB2312" pitchFamily="49" charset="-122"/>
                <a:ea typeface="楷体_GB2312" pitchFamily="49" charset="-122"/>
              </a:rPr>
              <a:t>2</a:t>
            </a:r>
            <a:r>
              <a:rPr lang="zh-CN" altLang="en-US" sz="2400" b="1" dirty="0">
                <a:latin typeface="楷体_GB2312" pitchFamily="49" charset="-122"/>
                <a:ea typeface="楷体_GB2312" pitchFamily="49" charset="-122"/>
              </a:rPr>
              <a:t>沿光轴移动△</a:t>
            </a:r>
            <a:r>
              <a:rPr lang="en-US" altLang="zh-CN" sz="2400" b="1" dirty="0">
                <a:latin typeface="楷体_GB2312" pitchFamily="49" charset="-122"/>
                <a:ea typeface="楷体_GB2312" pitchFamily="49" charset="-122"/>
              </a:rPr>
              <a:t>d</a:t>
            </a:r>
            <a:r>
              <a:rPr lang="zh-CN" altLang="en-US" sz="2400" b="1" dirty="0">
                <a:latin typeface="楷体_GB2312" pitchFamily="49" charset="-122"/>
                <a:ea typeface="楷体_GB2312" pitchFamily="49" charset="-122"/>
              </a:rPr>
              <a:t>，将使圆心处相干光束的光程差改变，则将观察到条纹冒出</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或缩入</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由此可用来测定光波波长。</a:t>
            </a:r>
          </a:p>
          <a:p>
            <a:pPr eaLnBrk="0" hangingPunct="0"/>
            <a:endParaRPr lang="zh-CN" altLang="en-US" sz="2400" b="1" dirty="0">
              <a:latin typeface="楷体_GB2312" pitchFamily="49" charset="-122"/>
              <a:ea typeface="楷体_GB2312" pitchFamily="49" charset="-122"/>
            </a:endParaRPr>
          </a:p>
          <a:p>
            <a:pPr eaLnBrk="0" hangingPunct="0"/>
            <a:r>
              <a:rPr lang="zh-CN" altLang="en-US" sz="2400" b="1" dirty="0">
                <a:latin typeface="楷体_GB2312" pitchFamily="49" charset="-122"/>
                <a:ea typeface="楷体_GB2312" pitchFamily="49" charset="-122"/>
              </a:rPr>
              <a:t>若测知有△</a:t>
            </a:r>
            <a:r>
              <a:rPr lang="en-US" altLang="zh-CN" sz="2400" b="1" dirty="0">
                <a:latin typeface="楷体_GB2312" pitchFamily="49" charset="-122"/>
                <a:ea typeface="楷体_GB2312" pitchFamily="49" charset="-122"/>
              </a:rPr>
              <a:t>k</a:t>
            </a:r>
            <a:r>
              <a:rPr lang="zh-CN" altLang="en-US" sz="2400" b="1" dirty="0">
                <a:latin typeface="楷体_GB2312" pitchFamily="49" charset="-122"/>
                <a:ea typeface="楷体_GB2312" pitchFamily="49" charset="-122"/>
              </a:rPr>
              <a:t>个环纹由中心冒出（或缩入），则表明</a:t>
            </a:r>
            <a:r>
              <a:rPr lang="en-US" altLang="zh-CN" sz="2400" b="1" dirty="0">
                <a:latin typeface="楷体_GB2312" pitchFamily="49" charset="-122"/>
                <a:ea typeface="楷体_GB2312" pitchFamily="49" charset="-122"/>
              </a:rPr>
              <a:t>M</a:t>
            </a:r>
            <a:r>
              <a:rPr lang="en-US" altLang="zh-CN" sz="2000" b="1" dirty="0">
                <a:latin typeface="楷体_GB2312" pitchFamily="49" charset="-122"/>
                <a:ea typeface="楷体_GB2312" pitchFamily="49" charset="-122"/>
              </a:rPr>
              <a:t>2</a:t>
            </a:r>
            <a:r>
              <a:rPr lang="zh-CN" altLang="en-US" sz="2400" b="1" dirty="0">
                <a:latin typeface="楷体_GB2312" pitchFamily="49" charset="-122"/>
                <a:ea typeface="楷体_GB2312" pitchFamily="49" charset="-122"/>
              </a:rPr>
              <a:t>改变的距离△</a:t>
            </a:r>
            <a:r>
              <a:rPr lang="en-US" altLang="zh-CN" sz="2400" b="1" dirty="0">
                <a:latin typeface="楷体_GB2312" pitchFamily="49" charset="-122"/>
                <a:ea typeface="楷体_GB2312" pitchFamily="49" charset="-122"/>
              </a:rPr>
              <a:t>d</a:t>
            </a:r>
            <a:r>
              <a:rPr lang="zh-CN" altLang="en-US" sz="2400" b="1" dirty="0">
                <a:latin typeface="楷体_GB2312" pitchFamily="49" charset="-122"/>
                <a:ea typeface="楷体_GB2312" pitchFamily="49" charset="-122"/>
              </a:rPr>
              <a:t>为    </a:t>
            </a:r>
            <a:r>
              <a:rPr lang="zh-CN" altLang="en-US" sz="2400" dirty="0">
                <a:latin typeface="Times New Roman" panose="02020603050405020304" pitchFamily="18" charset="0"/>
                <a:ea typeface="楷体_GB2312" pitchFamily="49" charset="-122"/>
              </a:rPr>
              <a:t>	</a:t>
            </a:r>
          </a:p>
          <a:p>
            <a:pPr eaLnBrk="0" hangingPunct="0"/>
            <a:r>
              <a:rPr lang="zh-CN" altLang="zh-CN"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△d</a:t>
            </a:r>
            <a:r>
              <a:rPr lang="zh-CN" altLang="zh-CN"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a:t>
            </a:r>
            <a:r>
              <a:rPr lang="zh-CN" altLang="zh-CN"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△k</a:t>
            </a:r>
            <a:r>
              <a:rPr lang="zh-CN" altLang="zh-CN" sz="2400" dirty="0">
                <a:latin typeface="Times New Roman" panose="02020603050405020304" pitchFamily="18" charset="0"/>
                <a:ea typeface="楷体_GB2312" pitchFamily="49" charset="-122"/>
              </a:rPr>
              <a:t>︱</a:t>
            </a:r>
            <a:r>
              <a:rPr lang="en-US" altLang="en-US"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λ/2</a:t>
            </a:r>
          </a:p>
          <a:p>
            <a:pPr eaLnBrk="0" hangingPunct="0"/>
            <a:endParaRPr lang="en-US" altLang="zh-CN" sz="2400" dirty="0">
              <a:latin typeface="Times New Roman" panose="02020603050405020304" pitchFamily="18" charset="0"/>
              <a:ea typeface="楷体_GB2312" pitchFamily="49" charset="-122"/>
            </a:endParaRPr>
          </a:p>
          <a:p>
            <a:pPr eaLnBrk="0" hangingPunct="0"/>
            <a:r>
              <a:rPr lang="zh-CN" altLang="en-US" sz="2400" b="1" dirty="0">
                <a:latin typeface="楷体_GB2312" pitchFamily="49" charset="-122"/>
                <a:ea typeface="楷体_GB2312" pitchFamily="49" charset="-122"/>
              </a:rPr>
              <a:t>则波长</a:t>
            </a:r>
            <a:r>
              <a:rPr lang="en-US" altLang="zh-CN" sz="2400" b="1" dirty="0">
                <a:latin typeface="楷体_GB2312" pitchFamily="49" charset="-122"/>
                <a:ea typeface="楷体_GB2312" pitchFamily="49" charset="-122"/>
              </a:rPr>
              <a:t>λ</a:t>
            </a:r>
            <a:r>
              <a:rPr lang="zh-CN" altLang="en-US" sz="2400" b="1" dirty="0">
                <a:latin typeface="楷体_GB2312" pitchFamily="49" charset="-122"/>
                <a:ea typeface="楷体_GB2312" pitchFamily="49" charset="-122"/>
              </a:rPr>
              <a:t>为</a:t>
            </a:r>
            <a:endParaRPr lang="zh-CN" altLang="en-US" sz="2400" dirty="0">
              <a:latin typeface="楷体_GB2312" pitchFamily="49" charset="-122"/>
              <a:ea typeface="楷体_GB2312" pitchFamily="49" charset="-122"/>
            </a:endParaRPr>
          </a:p>
          <a:p>
            <a:pPr>
              <a:spcBef>
                <a:spcPct val="20000"/>
              </a:spcBef>
            </a:pPr>
            <a:r>
              <a:rPr lang="en-US" altLang="zh-CN" sz="2400" dirty="0">
                <a:latin typeface="楷体_GB2312" pitchFamily="49" charset="-122"/>
                <a:ea typeface="楷体_GB2312" pitchFamily="49" charset="-122"/>
              </a:rPr>
              <a:t>λ = 2 </a:t>
            </a:r>
            <a:r>
              <a:rPr lang="en-US" altLang="en-US" sz="2400" dirty="0">
                <a:latin typeface="Times New Roman" panose="02020603050405020304" pitchFamily="18" charset="0"/>
                <a:ea typeface="楷体_GB2312" pitchFamily="49" charset="-122"/>
              </a:rPr>
              <a:t>·</a:t>
            </a:r>
            <a:r>
              <a:rPr lang="zh-CN" altLang="zh-CN"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△d</a:t>
            </a:r>
            <a:r>
              <a:rPr lang="zh-CN" altLang="zh-CN"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a:t>
            </a:r>
            <a:r>
              <a:rPr lang="zh-CN" altLang="zh-CN"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△k</a:t>
            </a:r>
            <a:r>
              <a:rPr lang="zh-CN" altLang="zh-CN" sz="2400" dirty="0">
                <a:latin typeface="楷体_GB2312" pitchFamily="49" charset="-122"/>
                <a:ea typeface="楷体_GB2312" pitchFamily="49" charset="-122"/>
              </a:rPr>
              <a:t>︱</a:t>
            </a:r>
            <a:endParaRPr lang="en-US" altLang="zh-CN" sz="2400" b="1" dirty="0">
              <a:latin typeface="楷体_GB2312" pitchFamily="49" charset="-122"/>
              <a:ea typeface="楷体_GB2312" pitchFamily="49" charset="-122"/>
            </a:endParaRPr>
          </a:p>
          <a:p>
            <a:pPr eaLnBrk="0" hangingPunct="0"/>
            <a:endParaRPr lang="en-US" altLang="zh-CN" sz="2400" b="1" dirty="0">
              <a:latin typeface="楷体_GB2312" pitchFamily="49" charset="-122"/>
              <a:ea typeface="楷体_GB2312" pitchFamily="49" charset="-122"/>
            </a:endParaRPr>
          </a:p>
          <a:p>
            <a:pPr eaLnBrk="0" hangingPunct="0"/>
            <a:endParaRPr lang="en-US" altLang="zh-CN" b="1" dirty="0">
              <a:latin typeface="楷体_GB2312" pitchFamily="49" charset="-122"/>
              <a:ea typeface="楷体_GB2312" pitchFamily="49" charset="-122"/>
            </a:endParaRPr>
          </a:p>
        </p:txBody>
      </p:sp>
      <p:pic>
        <p:nvPicPr>
          <p:cNvPr id="164869" name="定域等清.MPG">
            <a:hlinkClick r:id="" action="ppaction://media"/>
          </p:cNvPr>
          <p:cNvPicPr>
            <a:picLocks noRot="1" noChangeAspect="1" noChangeArrowheads="1"/>
          </p:cNvPicPr>
          <p:nvPr>
            <a:videoFile r:link="rId1"/>
          </p:nvPr>
        </p:nvPicPr>
        <p:blipFill>
          <a:blip r:embed="rId3">
            <a:extLst>
              <a:ext uri="{28A0092B-C50C-407E-A947-70E740481C1C}">
                <a14:useLocalDpi xmlns:a14="http://schemas.microsoft.com/office/drawing/2010/main" val="0"/>
              </a:ext>
            </a:extLst>
          </a:blip>
          <a:srcRect/>
          <a:stretch>
            <a:fillRect/>
          </a:stretch>
        </p:blipFill>
        <p:spPr bwMode="auto">
          <a:xfrm>
            <a:off x="6763657" y="1582057"/>
            <a:ext cx="4245648" cy="2859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59042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video>
              <p:cMediaNode>
                <p:cTn id="2" fill="hold" display="0">
                  <p:stCondLst>
                    <p:cond delay="indefinite"/>
                  </p:stCondLst>
                  <p:endCondLst>
                    <p:cond evt="onNext" delay="0">
                      <p:tgtEl>
                        <p:sldTgt/>
                      </p:tgtEl>
                    </p:cond>
                    <p:cond evt="onPrev" delay="0">
                      <p:tgtEl>
                        <p:sldTgt/>
                      </p:tgtEl>
                    </p:cond>
                  </p:endCondLst>
                </p:cTn>
                <p:tgtEl>
                  <p:spTgt spid="164869"/>
                </p:tgtEl>
              </p:cMediaNode>
            </p:vide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2195285" y="1128485"/>
            <a:ext cx="81534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sz="3200" dirty="0">
                <a:latin typeface="Times New Roman" panose="02020603050405020304" pitchFamily="18" charset="0"/>
              </a:rPr>
              <a:t>        </a:t>
            </a:r>
            <a:r>
              <a:rPr lang="zh-CN" altLang="en-US" sz="2800" b="1" dirty="0">
                <a:latin typeface="Times New Roman" panose="02020603050405020304" pitchFamily="18" charset="0"/>
              </a:rPr>
              <a:t>当</a:t>
            </a:r>
            <a:r>
              <a:rPr lang="en-US" altLang="zh-CN" sz="2800" b="1" dirty="0">
                <a:latin typeface="Times New Roman" panose="02020603050405020304" pitchFamily="18" charset="0"/>
              </a:rPr>
              <a:t>M</a:t>
            </a:r>
            <a:r>
              <a:rPr lang="en-US" altLang="zh-CN" sz="2800" b="1" baseline="-25000" dirty="0">
                <a:latin typeface="Times New Roman" panose="02020603050405020304" pitchFamily="18" charset="0"/>
              </a:rPr>
              <a:t>1</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M</a:t>
            </a:r>
            <a:r>
              <a:rPr lang="en-US" altLang="zh-CN" sz="2800" b="1" baseline="-25000" dirty="0">
                <a:latin typeface="Times New Roman" panose="02020603050405020304" pitchFamily="18" charset="0"/>
              </a:rPr>
              <a:t>2</a:t>
            </a:r>
            <a:r>
              <a:rPr lang="zh-CN" altLang="en-US" sz="2800" b="1" dirty="0">
                <a:latin typeface="Times New Roman" panose="02020603050405020304" pitchFamily="18" charset="0"/>
              </a:rPr>
              <a:t>的镜面相互不垂直时，空气膜为劈尖，可观察到等间距的</a:t>
            </a:r>
            <a:r>
              <a:rPr lang="zh-CN" altLang="en-US" sz="2800" b="1" dirty="0" smtClean="0">
                <a:latin typeface="Times New Roman" panose="02020603050405020304" pitchFamily="18" charset="0"/>
              </a:rPr>
              <a:t>直线等厚条纹。</a:t>
            </a:r>
            <a:endParaRPr lang="zh-CN" altLang="en-US" sz="2800" b="1" dirty="0">
              <a:latin typeface="Times New Roman" panose="02020603050405020304" pitchFamily="18" charset="0"/>
            </a:endParaRPr>
          </a:p>
        </p:txBody>
      </p:sp>
      <p:pic>
        <p:nvPicPr>
          <p:cNvPr id="74755" name="Picture 3" descr="E:\振动和波\光学\mkeerxun_3.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318657" y="2394858"/>
            <a:ext cx="7620000" cy="416242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652707" y="275132"/>
            <a:ext cx="2448106" cy="769441"/>
          </a:xfrm>
          <a:prstGeom prst="rect">
            <a:avLst/>
          </a:prstGeom>
        </p:spPr>
        <p:txBody>
          <a:bodyPr wrap="none">
            <a:spAutoFit/>
          </a:bodyPr>
          <a:lstStyle/>
          <a:p>
            <a:r>
              <a:rPr lang="zh-CN" altLang="en-US" sz="4400" b="1" dirty="0" smtClean="0">
                <a:latin typeface="Times New Roman" panose="02020603050405020304" pitchFamily="18" charset="0"/>
              </a:rPr>
              <a:t>等厚条纹</a:t>
            </a:r>
            <a:endParaRPr lang="zh-CN" altLang="en-US" sz="4400" dirty="0"/>
          </a:p>
        </p:txBody>
      </p:sp>
    </p:spTree>
    <p:extLst>
      <p:ext uri="{BB962C8B-B14F-4D97-AF65-F5344CB8AC3E}">
        <p14:creationId xmlns:p14="http://schemas.microsoft.com/office/powerpoint/2010/main" val="10617882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754"/>
                                        </p:tgtEl>
                                        <p:attrNameLst>
                                          <p:attrName>style.visibility</p:attrName>
                                        </p:attrNameLst>
                                      </p:cBhvr>
                                      <p:to>
                                        <p:strVal val="visible"/>
                                      </p:to>
                                    </p:set>
                                    <p:anim calcmode="lin" valueType="num">
                                      <p:cBhvr additive="base">
                                        <p:cTn id="7" dur="500" fill="hold"/>
                                        <p:tgtEl>
                                          <p:spTgt spid="74754"/>
                                        </p:tgtEl>
                                        <p:attrNameLst>
                                          <p:attrName>ppt_x</p:attrName>
                                        </p:attrNameLst>
                                      </p:cBhvr>
                                      <p:tavLst>
                                        <p:tav tm="0">
                                          <p:val>
                                            <p:strVal val="0-#ppt_w/2"/>
                                          </p:val>
                                        </p:tav>
                                        <p:tav tm="100000">
                                          <p:val>
                                            <p:strVal val="#ppt_x"/>
                                          </p:val>
                                        </p:tav>
                                      </p:tavLst>
                                    </p:anim>
                                    <p:anim calcmode="lin" valueType="num">
                                      <p:cBhvr additive="base">
                                        <p:cTn id="8" dur="500" fill="hold"/>
                                        <p:tgtEl>
                                          <p:spTgt spid="7475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4755"/>
                                        </p:tgtEl>
                                        <p:attrNameLst>
                                          <p:attrName>style.visibility</p:attrName>
                                        </p:attrNameLst>
                                      </p:cBhvr>
                                      <p:to>
                                        <p:strVal val="visible"/>
                                      </p:to>
                                    </p:set>
                                    <p:anim calcmode="lin" valueType="num">
                                      <p:cBhvr additive="base">
                                        <p:cTn id="13" dur="500" fill="hold"/>
                                        <p:tgtEl>
                                          <p:spTgt spid="74755"/>
                                        </p:tgtEl>
                                        <p:attrNameLst>
                                          <p:attrName>ppt_x</p:attrName>
                                        </p:attrNameLst>
                                      </p:cBhvr>
                                      <p:tavLst>
                                        <p:tav tm="0">
                                          <p:val>
                                            <p:strVal val="0-#ppt_w/2"/>
                                          </p:val>
                                        </p:tav>
                                        <p:tav tm="100000">
                                          <p:val>
                                            <p:strVal val="#ppt_x"/>
                                          </p:val>
                                        </p:tav>
                                      </p:tavLst>
                                    </p:anim>
                                    <p:anim calcmode="lin" valueType="num">
                                      <p:cBhvr additive="base">
                                        <p:cTn id="14" dur="500" fill="hold"/>
                                        <p:tgtEl>
                                          <p:spTgt spid="747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766" name="Group 286"/>
          <p:cNvGrpSpPr>
            <a:grpSpLocks/>
          </p:cNvGrpSpPr>
          <p:nvPr/>
        </p:nvGrpSpPr>
        <p:grpSpPr bwMode="auto">
          <a:xfrm>
            <a:off x="7256463" y="3810001"/>
            <a:ext cx="2438400" cy="2898775"/>
            <a:chOff x="3611" y="2400"/>
            <a:chExt cx="1536" cy="1826"/>
          </a:xfrm>
        </p:grpSpPr>
        <p:grpSp>
          <p:nvGrpSpPr>
            <p:cNvPr id="20603" name="Group 123"/>
            <p:cNvGrpSpPr>
              <a:grpSpLocks/>
            </p:cNvGrpSpPr>
            <p:nvPr/>
          </p:nvGrpSpPr>
          <p:grpSpPr bwMode="auto">
            <a:xfrm>
              <a:off x="3611" y="2400"/>
              <a:ext cx="1536" cy="1104"/>
              <a:chOff x="3611" y="2400"/>
              <a:chExt cx="1536" cy="1104"/>
            </a:xfrm>
          </p:grpSpPr>
          <p:sp>
            <p:nvSpPr>
              <p:cNvPr id="20570" name="Rectangle 90"/>
              <p:cNvSpPr>
                <a:spLocks noChangeArrowheads="1"/>
              </p:cNvSpPr>
              <p:nvPr/>
            </p:nvSpPr>
            <p:spPr bwMode="auto">
              <a:xfrm>
                <a:off x="3670" y="2479"/>
                <a:ext cx="955" cy="982"/>
              </a:xfrm>
              <a:prstGeom prst="rect">
                <a:avLst/>
              </a:prstGeom>
              <a:solidFill>
                <a:srgbClr val="FFCC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71" name="Arc 91"/>
              <p:cNvSpPr>
                <a:spLocks/>
              </p:cNvSpPr>
              <p:nvPr/>
            </p:nvSpPr>
            <p:spPr bwMode="auto">
              <a:xfrm>
                <a:off x="3634" y="2968"/>
                <a:ext cx="515" cy="498"/>
              </a:xfrm>
              <a:custGeom>
                <a:avLst/>
                <a:gdLst>
                  <a:gd name="G0" fmla="+- 21472 0 0"/>
                  <a:gd name="G1" fmla="+- 0 0 0"/>
                  <a:gd name="G2" fmla="+- 21600 0 0"/>
                  <a:gd name="T0" fmla="*/ 3335 w 21472"/>
                  <a:gd name="T1" fmla="*/ 11731 h 11731"/>
                  <a:gd name="T2" fmla="*/ 0 w 21472"/>
                  <a:gd name="T3" fmla="*/ 2352 h 11731"/>
                  <a:gd name="T4" fmla="*/ 21472 w 21472"/>
                  <a:gd name="T5" fmla="*/ 0 h 11731"/>
                </a:gdLst>
                <a:ahLst/>
                <a:cxnLst>
                  <a:cxn ang="0">
                    <a:pos x="T0" y="T1"/>
                  </a:cxn>
                  <a:cxn ang="0">
                    <a:pos x="T2" y="T3"/>
                  </a:cxn>
                  <a:cxn ang="0">
                    <a:pos x="T4" y="T5"/>
                  </a:cxn>
                </a:cxnLst>
                <a:rect l="0" t="0" r="r" b="b"/>
                <a:pathLst>
                  <a:path w="21472" h="11731" fill="none" extrusionOk="0">
                    <a:moveTo>
                      <a:pt x="3335" y="11730"/>
                    </a:moveTo>
                    <a:cubicBezTo>
                      <a:pt x="1508" y="8906"/>
                      <a:pt x="366" y="5695"/>
                      <a:pt x="0" y="2351"/>
                    </a:cubicBezTo>
                  </a:path>
                  <a:path w="21472" h="11731" stroke="0" extrusionOk="0">
                    <a:moveTo>
                      <a:pt x="3335" y="11730"/>
                    </a:moveTo>
                    <a:cubicBezTo>
                      <a:pt x="1508" y="8906"/>
                      <a:pt x="366" y="5695"/>
                      <a:pt x="0" y="2351"/>
                    </a:cubicBezTo>
                    <a:lnTo>
                      <a:pt x="21472" y="0"/>
                    </a:lnTo>
                    <a:close/>
                  </a:path>
                </a:pathLst>
              </a:custGeom>
              <a:solidFill>
                <a:schemeClr val="tx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72" name="Arc 92"/>
              <p:cNvSpPr>
                <a:spLocks/>
              </p:cNvSpPr>
              <p:nvPr/>
            </p:nvSpPr>
            <p:spPr bwMode="auto">
              <a:xfrm>
                <a:off x="3634" y="2470"/>
                <a:ext cx="515" cy="499"/>
              </a:xfrm>
              <a:custGeom>
                <a:avLst/>
                <a:gdLst>
                  <a:gd name="G0" fmla="+- 21436 0 0"/>
                  <a:gd name="G1" fmla="+- 11747 0 0"/>
                  <a:gd name="G2" fmla="+- 21600 0 0"/>
                  <a:gd name="T0" fmla="*/ 0 w 21436"/>
                  <a:gd name="T1" fmla="*/ 9094 h 11747"/>
                  <a:gd name="T2" fmla="*/ 3310 w 21436"/>
                  <a:gd name="T3" fmla="*/ 0 h 11747"/>
                  <a:gd name="T4" fmla="*/ 21436 w 21436"/>
                  <a:gd name="T5" fmla="*/ 11747 h 11747"/>
                </a:gdLst>
                <a:ahLst/>
                <a:cxnLst>
                  <a:cxn ang="0">
                    <a:pos x="T0" y="T1"/>
                  </a:cxn>
                  <a:cxn ang="0">
                    <a:pos x="T2" y="T3"/>
                  </a:cxn>
                  <a:cxn ang="0">
                    <a:pos x="T4" y="T5"/>
                  </a:cxn>
                </a:cxnLst>
                <a:rect l="0" t="0" r="r" b="b"/>
                <a:pathLst>
                  <a:path w="21436" h="11747" fill="none" extrusionOk="0">
                    <a:moveTo>
                      <a:pt x="-1" y="9093"/>
                    </a:moveTo>
                    <a:cubicBezTo>
                      <a:pt x="400" y="5851"/>
                      <a:pt x="1532" y="2741"/>
                      <a:pt x="3309" y="-1"/>
                    </a:cubicBezTo>
                  </a:path>
                  <a:path w="21436" h="11747" stroke="0" extrusionOk="0">
                    <a:moveTo>
                      <a:pt x="-1" y="9093"/>
                    </a:moveTo>
                    <a:cubicBezTo>
                      <a:pt x="400" y="5851"/>
                      <a:pt x="1532" y="2741"/>
                      <a:pt x="3309" y="-1"/>
                    </a:cubicBezTo>
                    <a:lnTo>
                      <a:pt x="21436" y="11747"/>
                    </a:lnTo>
                    <a:close/>
                  </a:path>
                </a:pathLst>
              </a:custGeom>
              <a:solidFill>
                <a:schemeClr val="tx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73" name="Arc 93"/>
              <p:cNvSpPr>
                <a:spLocks/>
              </p:cNvSpPr>
              <p:nvPr/>
            </p:nvSpPr>
            <p:spPr bwMode="auto">
              <a:xfrm>
                <a:off x="3667" y="2469"/>
                <a:ext cx="518" cy="998"/>
              </a:xfrm>
              <a:custGeom>
                <a:avLst/>
                <a:gdLst>
                  <a:gd name="G0" fmla="+- 21600 0 0"/>
                  <a:gd name="G1" fmla="+- 11758 0 0"/>
                  <a:gd name="G2" fmla="+- 21600 0 0"/>
                  <a:gd name="T0" fmla="*/ 3470 w 21600"/>
                  <a:gd name="T1" fmla="*/ 23500 h 23500"/>
                  <a:gd name="T2" fmla="*/ 3481 w 21600"/>
                  <a:gd name="T3" fmla="*/ 0 h 23500"/>
                  <a:gd name="T4" fmla="*/ 21600 w 21600"/>
                  <a:gd name="T5" fmla="*/ 11758 h 23500"/>
                </a:gdLst>
                <a:ahLst/>
                <a:cxnLst>
                  <a:cxn ang="0">
                    <a:pos x="T0" y="T1"/>
                  </a:cxn>
                  <a:cxn ang="0">
                    <a:pos x="T2" y="T3"/>
                  </a:cxn>
                  <a:cxn ang="0">
                    <a:pos x="T4" y="T5"/>
                  </a:cxn>
                </a:cxnLst>
                <a:rect l="0" t="0" r="r" b="b"/>
                <a:pathLst>
                  <a:path w="21600" h="23500" fill="none" extrusionOk="0">
                    <a:moveTo>
                      <a:pt x="3470" y="23499"/>
                    </a:moveTo>
                    <a:cubicBezTo>
                      <a:pt x="1205" y="20002"/>
                      <a:pt x="0" y="15924"/>
                      <a:pt x="0" y="11758"/>
                    </a:cubicBezTo>
                    <a:cubicBezTo>
                      <a:pt x="-1" y="7584"/>
                      <a:pt x="1208" y="3500"/>
                      <a:pt x="3480" y="-1"/>
                    </a:cubicBezTo>
                  </a:path>
                  <a:path w="21600" h="23500" stroke="0" extrusionOk="0">
                    <a:moveTo>
                      <a:pt x="3470" y="23499"/>
                    </a:moveTo>
                    <a:cubicBezTo>
                      <a:pt x="1205" y="20002"/>
                      <a:pt x="0" y="15924"/>
                      <a:pt x="0" y="11758"/>
                    </a:cubicBezTo>
                    <a:cubicBezTo>
                      <a:pt x="-1" y="7584"/>
                      <a:pt x="1208" y="3500"/>
                      <a:pt x="3480" y="-1"/>
                    </a:cubicBezTo>
                    <a:lnTo>
                      <a:pt x="21600" y="11758"/>
                    </a:lnTo>
                    <a:close/>
                  </a:path>
                </a:pathLst>
              </a:custGeom>
              <a:solidFill>
                <a:srgbClr val="FFCC00"/>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74" name="Arc 94"/>
              <p:cNvSpPr>
                <a:spLocks/>
              </p:cNvSpPr>
              <p:nvPr/>
            </p:nvSpPr>
            <p:spPr bwMode="auto">
              <a:xfrm>
                <a:off x="3705" y="2470"/>
                <a:ext cx="519" cy="997"/>
              </a:xfrm>
              <a:custGeom>
                <a:avLst/>
                <a:gdLst>
                  <a:gd name="G0" fmla="+- 21600 0 0"/>
                  <a:gd name="G1" fmla="+- 11747 0 0"/>
                  <a:gd name="G2" fmla="+- 21600 0 0"/>
                  <a:gd name="T0" fmla="*/ 3463 w 21600"/>
                  <a:gd name="T1" fmla="*/ 23478 h 23478"/>
                  <a:gd name="T2" fmla="*/ 3474 w 21600"/>
                  <a:gd name="T3" fmla="*/ 0 h 23478"/>
                  <a:gd name="T4" fmla="*/ 21600 w 21600"/>
                  <a:gd name="T5" fmla="*/ 11747 h 23478"/>
                </a:gdLst>
                <a:ahLst/>
                <a:cxnLst>
                  <a:cxn ang="0">
                    <a:pos x="T0" y="T1"/>
                  </a:cxn>
                  <a:cxn ang="0">
                    <a:pos x="T2" y="T3"/>
                  </a:cxn>
                  <a:cxn ang="0">
                    <a:pos x="T4" y="T5"/>
                  </a:cxn>
                </a:cxnLst>
                <a:rect l="0" t="0" r="r" b="b"/>
                <a:pathLst>
                  <a:path w="21600" h="23478" fill="none" extrusionOk="0">
                    <a:moveTo>
                      <a:pt x="3463" y="23477"/>
                    </a:moveTo>
                    <a:cubicBezTo>
                      <a:pt x="1202" y="19982"/>
                      <a:pt x="0" y="15909"/>
                      <a:pt x="0" y="11747"/>
                    </a:cubicBezTo>
                    <a:cubicBezTo>
                      <a:pt x="-1" y="7578"/>
                      <a:pt x="1206" y="3498"/>
                      <a:pt x="3473" y="-1"/>
                    </a:cubicBezTo>
                  </a:path>
                  <a:path w="21600" h="23478" stroke="0" extrusionOk="0">
                    <a:moveTo>
                      <a:pt x="3463" y="23477"/>
                    </a:moveTo>
                    <a:cubicBezTo>
                      <a:pt x="1202" y="19982"/>
                      <a:pt x="0" y="15909"/>
                      <a:pt x="0" y="11747"/>
                    </a:cubicBezTo>
                    <a:cubicBezTo>
                      <a:pt x="-1" y="7578"/>
                      <a:pt x="1206" y="3498"/>
                      <a:pt x="3473" y="-1"/>
                    </a:cubicBezTo>
                    <a:lnTo>
                      <a:pt x="21600" y="11747"/>
                    </a:lnTo>
                    <a:close/>
                  </a:path>
                </a:pathLst>
              </a:custGeom>
              <a:solidFill>
                <a:schemeClr val="tx2"/>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75" name="Arc 95"/>
              <p:cNvSpPr>
                <a:spLocks/>
              </p:cNvSpPr>
              <p:nvPr/>
            </p:nvSpPr>
            <p:spPr bwMode="auto">
              <a:xfrm>
                <a:off x="3742" y="2469"/>
                <a:ext cx="518" cy="998"/>
              </a:xfrm>
              <a:custGeom>
                <a:avLst/>
                <a:gdLst>
                  <a:gd name="G0" fmla="+- 21600 0 0"/>
                  <a:gd name="G1" fmla="+- 11758 0 0"/>
                  <a:gd name="G2" fmla="+- 21600 0 0"/>
                  <a:gd name="T0" fmla="*/ 3470 w 21600"/>
                  <a:gd name="T1" fmla="*/ 23500 h 23500"/>
                  <a:gd name="T2" fmla="*/ 3481 w 21600"/>
                  <a:gd name="T3" fmla="*/ 0 h 23500"/>
                  <a:gd name="T4" fmla="*/ 21600 w 21600"/>
                  <a:gd name="T5" fmla="*/ 11758 h 23500"/>
                </a:gdLst>
                <a:ahLst/>
                <a:cxnLst>
                  <a:cxn ang="0">
                    <a:pos x="T0" y="T1"/>
                  </a:cxn>
                  <a:cxn ang="0">
                    <a:pos x="T2" y="T3"/>
                  </a:cxn>
                  <a:cxn ang="0">
                    <a:pos x="T4" y="T5"/>
                  </a:cxn>
                </a:cxnLst>
                <a:rect l="0" t="0" r="r" b="b"/>
                <a:pathLst>
                  <a:path w="21600" h="23500" fill="none" extrusionOk="0">
                    <a:moveTo>
                      <a:pt x="3470" y="23499"/>
                    </a:moveTo>
                    <a:cubicBezTo>
                      <a:pt x="1205" y="20002"/>
                      <a:pt x="0" y="15924"/>
                      <a:pt x="0" y="11758"/>
                    </a:cubicBezTo>
                    <a:cubicBezTo>
                      <a:pt x="-1" y="7584"/>
                      <a:pt x="1208" y="3500"/>
                      <a:pt x="3480" y="-1"/>
                    </a:cubicBezTo>
                  </a:path>
                  <a:path w="21600" h="23500" stroke="0" extrusionOk="0">
                    <a:moveTo>
                      <a:pt x="3470" y="23499"/>
                    </a:moveTo>
                    <a:cubicBezTo>
                      <a:pt x="1205" y="20002"/>
                      <a:pt x="0" y="15924"/>
                      <a:pt x="0" y="11758"/>
                    </a:cubicBezTo>
                    <a:cubicBezTo>
                      <a:pt x="-1" y="7584"/>
                      <a:pt x="1208" y="3500"/>
                      <a:pt x="3480" y="-1"/>
                    </a:cubicBezTo>
                    <a:lnTo>
                      <a:pt x="21600" y="11758"/>
                    </a:lnTo>
                    <a:close/>
                  </a:path>
                </a:pathLst>
              </a:custGeom>
              <a:solidFill>
                <a:srgbClr val="FFCC00"/>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76" name="Arc 96"/>
              <p:cNvSpPr>
                <a:spLocks/>
              </p:cNvSpPr>
              <p:nvPr/>
            </p:nvSpPr>
            <p:spPr bwMode="auto">
              <a:xfrm>
                <a:off x="3778" y="2470"/>
                <a:ext cx="519" cy="997"/>
              </a:xfrm>
              <a:custGeom>
                <a:avLst/>
                <a:gdLst>
                  <a:gd name="G0" fmla="+- 21600 0 0"/>
                  <a:gd name="G1" fmla="+- 11747 0 0"/>
                  <a:gd name="G2" fmla="+- 21600 0 0"/>
                  <a:gd name="T0" fmla="*/ 3463 w 21600"/>
                  <a:gd name="T1" fmla="*/ 23478 h 23478"/>
                  <a:gd name="T2" fmla="*/ 3474 w 21600"/>
                  <a:gd name="T3" fmla="*/ 0 h 23478"/>
                  <a:gd name="T4" fmla="*/ 21600 w 21600"/>
                  <a:gd name="T5" fmla="*/ 11747 h 23478"/>
                </a:gdLst>
                <a:ahLst/>
                <a:cxnLst>
                  <a:cxn ang="0">
                    <a:pos x="T0" y="T1"/>
                  </a:cxn>
                  <a:cxn ang="0">
                    <a:pos x="T2" y="T3"/>
                  </a:cxn>
                  <a:cxn ang="0">
                    <a:pos x="T4" y="T5"/>
                  </a:cxn>
                </a:cxnLst>
                <a:rect l="0" t="0" r="r" b="b"/>
                <a:pathLst>
                  <a:path w="21600" h="23478" fill="none" extrusionOk="0">
                    <a:moveTo>
                      <a:pt x="3463" y="23477"/>
                    </a:moveTo>
                    <a:cubicBezTo>
                      <a:pt x="1202" y="19982"/>
                      <a:pt x="0" y="15909"/>
                      <a:pt x="0" y="11747"/>
                    </a:cubicBezTo>
                    <a:cubicBezTo>
                      <a:pt x="-1" y="7578"/>
                      <a:pt x="1206" y="3498"/>
                      <a:pt x="3473" y="-1"/>
                    </a:cubicBezTo>
                  </a:path>
                  <a:path w="21600" h="23478" stroke="0" extrusionOk="0">
                    <a:moveTo>
                      <a:pt x="3463" y="23477"/>
                    </a:moveTo>
                    <a:cubicBezTo>
                      <a:pt x="1202" y="19982"/>
                      <a:pt x="0" y="15909"/>
                      <a:pt x="0" y="11747"/>
                    </a:cubicBezTo>
                    <a:cubicBezTo>
                      <a:pt x="-1" y="7578"/>
                      <a:pt x="1206" y="3498"/>
                      <a:pt x="3473" y="-1"/>
                    </a:cubicBezTo>
                    <a:lnTo>
                      <a:pt x="21600" y="11747"/>
                    </a:lnTo>
                    <a:close/>
                  </a:path>
                </a:pathLst>
              </a:custGeom>
              <a:solidFill>
                <a:schemeClr val="tx2"/>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77" name="Arc 97"/>
              <p:cNvSpPr>
                <a:spLocks/>
              </p:cNvSpPr>
              <p:nvPr/>
            </p:nvSpPr>
            <p:spPr bwMode="auto">
              <a:xfrm>
                <a:off x="3816" y="2469"/>
                <a:ext cx="518" cy="998"/>
              </a:xfrm>
              <a:custGeom>
                <a:avLst/>
                <a:gdLst>
                  <a:gd name="G0" fmla="+- 21600 0 0"/>
                  <a:gd name="G1" fmla="+- 11750 0 0"/>
                  <a:gd name="G2" fmla="+- 21600 0 0"/>
                  <a:gd name="T0" fmla="*/ 3465 w 21600"/>
                  <a:gd name="T1" fmla="*/ 23484 h 23484"/>
                  <a:gd name="T2" fmla="*/ 3476 w 21600"/>
                  <a:gd name="T3" fmla="*/ 0 h 23484"/>
                  <a:gd name="T4" fmla="*/ 21600 w 21600"/>
                  <a:gd name="T5" fmla="*/ 11750 h 23484"/>
                </a:gdLst>
                <a:ahLst/>
                <a:cxnLst>
                  <a:cxn ang="0">
                    <a:pos x="T0" y="T1"/>
                  </a:cxn>
                  <a:cxn ang="0">
                    <a:pos x="T2" y="T3"/>
                  </a:cxn>
                  <a:cxn ang="0">
                    <a:pos x="T4" y="T5"/>
                  </a:cxn>
                </a:cxnLst>
                <a:rect l="0" t="0" r="r" b="b"/>
                <a:pathLst>
                  <a:path w="21600" h="23484" fill="none" extrusionOk="0">
                    <a:moveTo>
                      <a:pt x="3465" y="23483"/>
                    </a:moveTo>
                    <a:cubicBezTo>
                      <a:pt x="1203" y="19988"/>
                      <a:pt x="0" y="15913"/>
                      <a:pt x="0" y="11750"/>
                    </a:cubicBezTo>
                    <a:cubicBezTo>
                      <a:pt x="-1" y="7579"/>
                      <a:pt x="1207" y="3498"/>
                      <a:pt x="3475" y="-1"/>
                    </a:cubicBezTo>
                  </a:path>
                  <a:path w="21600" h="23484" stroke="0" extrusionOk="0">
                    <a:moveTo>
                      <a:pt x="3465" y="23483"/>
                    </a:moveTo>
                    <a:cubicBezTo>
                      <a:pt x="1203" y="19988"/>
                      <a:pt x="0" y="15913"/>
                      <a:pt x="0" y="11750"/>
                    </a:cubicBezTo>
                    <a:cubicBezTo>
                      <a:pt x="-1" y="7579"/>
                      <a:pt x="1207" y="3498"/>
                      <a:pt x="3475" y="-1"/>
                    </a:cubicBezTo>
                    <a:lnTo>
                      <a:pt x="21600" y="11750"/>
                    </a:lnTo>
                    <a:close/>
                  </a:path>
                </a:pathLst>
              </a:custGeom>
              <a:solidFill>
                <a:srgbClr val="FFCC00"/>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78" name="Arc 98"/>
              <p:cNvSpPr>
                <a:spLocks/>
              </p:cNvSpPr>
              <p:nvPr/>
            </p:nvSpPr>
            <p:spPr bwMode="auto">
              <a:xfrm>
                <a:off x="3852" y="2470"/>
                <a:ext cx="519" cy="997"/>
              </a:xfrm>
              <a:custGeom>
                <a:avLst/>
                <a:gdLst>
                  <a:gd name="G0" fmla="+- 21600 0 0"/>
                  <a:gd name="G1" fmla="+- 11747 0 0"/>
                  <a:gd name="G2" fmla="+- 21600 0 0"/>
                  <a:gd name="T0" fmla="*/ 3463 w 21600"/>
                  <a:gd name="T1" fmla="*/ 23478 h 23478"/>
                  <a:gd name="T2" fmla="*/ 3474 w 21600"/>
                  <a:gd name="T3" fmla="*/ 0 h 23478"/>
                  <a:gd name="T4" fmla="*/ 21600 w 21600"/>
                  <a:gd name="T5" fmla="*/ 11747 h 23478"/>
                </a:gdLst>
                <a:ahLst/>
                <a:cxnLst>
                  <a:cxn ang="0">
                    <a:pos x="T0" y="T1"/>
                  </a:cxn>
                  <a:cxn ang="0">
                    <a:pos x="T2" y="T3"/>
                  </a:cxn>
                  <a:cxn ang="0">
                    <a:pos x="T4" y="T5"/>
                  </a:cxn>
                </a:cxnLst>
                <a:rect l="0" t="0" r="r" b="b"/>
                <a:pathLst>
                  <a:path w="21600" h="23478" fill="none" extrusionOk="0">
                    <a:moveTo>
                      <a:pt x="3463" y="23477"/>
                    </a:moveTo>
                    <a:cubicBezTo>
                      <a:pt x="1202" y="19982"/>
                      <a:pt x="0" y="15909"/>
                      <a:pt x="0" y="11747"/>
                    </a:cubicBezTo>
                    <a:cubicBezTo>
                      <a:pt x="-1" y="7578"/>
                      <a:pt x="1206" y="3498"/>
                      <a:pt x="3473" y="-1"/>
                    </a:cubicBezTo>
                  </a:path>
                  <a:path w="21600" h="23478" stroke="0" extrusionOk="0">
                    <a:moveTo>
                      <a:pt x="3463" y="23477"/>
                    </a:moveTo>
                    <a:cubicBezTo>
                      <a:pt x="1202" y="19982"/>
                      <a:pt x="0" y="15909"/>
                      <a:pt x="0" y="11747"/>
                    </a:cubicBezTo>
                    <a:cubicBezTo>
                      <a:pt x="-1" y="7578"/>
                      <a:pt x="1206" y="3498"/>
                      <a:pt x="3473" y="-1"/>
                    </a:cubicBezTo>
                    <a:lnTo>
                      <a:pt x="21600" y="11747"/>
                    </a:lnTo>
                    <a:close/>
                  </a:path>
                </a:pathLst>
              </a:custGeom>
              <a:solidFill>
                <a:schemeClr val="tx2"/>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79" name="Arc 99"/>
              <p:cNvSpPr>
                <a:spLocks/>
              </p:cNvSpPr>
              <p:nvPr/>
            </p:nvSpPr>
            <p:spPr bwMode="auto">
              <a:xfrm>
                <a:off x="3890" y="2469"/>
                <a:ext cx="518" cy="998"/>
              </a:xfrm>
              <a:custGeom>
                <a:avLst/>
                <a:gdLst>
                  <a:gd name="G0" fmla="+- 21600 0 0"/>
                  <a:gd name="G1" fmla="+- 11758 0 0"/>
                  <a:gd name="G2" fmla="+- 21600 0 0"/>
                  <a:gd name="T0" fmla="*/ 3470 w 21600"/>
                  <a:gd name="T1" fmla="*/ 23500 h 23500"/>
                  <a:gd name="T2" fmla="*/ 3481 w 21600"/>
                  <a:gd name="T3" fmla="*/ 0 h 23500"/>
                  <a:gd name="T4" fmla="*/ 21600 w 21600"/>
                  <a:gd name="T5" fmla="*/ 11758 h 23500"/>
                </a:gdLst>
                <a:ahLst/>
                <a:cxnLst>
                  <a:cxn ang="0">
                    <a:pos x="T0" y="T1"/>
                  </a:cxn>
                  <a:cxn ang="0">
                    <a:pos x="T2" y="T3"/>
                  </a:cxn>
                  <a:cxn ang="0">
                    <a:pos x="T4" y="T5"/>
                  </a:cxn>
                </a:cxnLst>
                <a:rect l="0" t="0" r="r" b="b"/>
                <a:pathLst>
                  <a:path w="21600" h="23500" fill="none" extrusionOk="0">
                    <a:moveTo>
                      <a:pt x="3470" y="23499"/>
                    </a:moveTo>
                    <a:cubicBezTo>
                      <a:pt x="1205" y="20002"/>
                      <a:pt x="0" y="15924"/>
                      <a:pt x="0" y="11758"/>
                    </a:cubicBezTo>
                    <a:cubicBezTo>
                      <a:pt x="-1" y="7584"/>
                      <a:pt x="1208" y="3500"/>
                      <a:pt x="3480" y="-1"/>
                    </a:cubicBezTo>
                  </a:path>
                  <a:path w="21600" h="23500" stroke="0" extrusionOk="0">
                    <a:moveTo>
                      <a:pt x="3470" y="23499"/>
                    </a:moveTo>
                    <a:cubicBezTo>
                      <a:pt x="1205" y="20002"/>
                      <a:pt x="0" y="15924"/>
                      <a:pt x="0" y="11758"/>
                    </a:cubicBezTo>
                    <a:cubicBezTo>
                      <a:pt x="-1" y="7584"/>
                      <a:pt x="1208" y="3500"/>
                      <a:pt x="3480" y="-1"/>
                    </a:cubicBezTo>
                    <a:lnTo>
                      <a:pt x="21600" y="11758"/>
                    </a:lnTo>
                    <a:close/>
                  </a:path>
                </a:pathLst>
              </a:custGeom>
              <a:solidFill>
                <a:srgbClr val="FFCC00"/>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0" name="Arc 100"/>
              <p:cNvSpPr>
                <a:spLocks/>
              </p:cNvSpPr>
              <p:nvPr/>
            </p:nvSpPr>
            <p:spPr bwMode="auto">
              <a:xfrm>
                <a:off x="3927" y="2469"/>
                <a:ext cx="518" cy="998"/>
              </a:xfrm>
              <a:custGeom>
                <a:avLst/>
                <a:gdLst>
                  <a:gd name="G0" fmla="+- 21600 0 0"/>
                  <a:gd name="G1" fmla="+- 11758 0 0"/>
                  <a:gd name="G2" fmla="+- 21600 0 0"/>
                  <a:gd name="T0" fmla="*/ 3470 w 21600"/>
                  <a:gd name="T1" fmla="*/ 23500 h 23500"/>
                  <a:gd name="T2" fmla="*/ 3481 w 21600"/>
                  <a:gd name="T3" fmla="*/ 0 h 23500"/>
                  <a:gd name="T4" fmla="*/ 21600 w 21600"/>
                  <a:gd name="T5" fmla="*/ 11758 h 23500"/>
                </a:gdLst>
                <a:ahLst/>
                <a:cxnLst>
                  <a:cxn ang="0">
                    <a:pos x="T0" y="T1"/>
                  </a:cxn>
                  <a:cxn ang="0">
                    <a:pos x="T2" y="T3"/>
                  </a:cxn>
                  <a:cxn ang="0">
                    <a:pos x="T4" y="T5"/>
                  </a:cxn>
                </a:cxnLst>
                <a:rect l="0" t="0" r="r" b="b"/>
                <a:pathLst>
                  <a:path w="21600" h="23500" fill="none" extrusionOk="0">
                    <a:moveTo>
                      <a:pt x="3470" y="23499"/>
                    </a:moveTo>
                    <a:cubicBezTo>
                      <a:pt x="1205" y="20002"/>
                      <a:pt x="0" y="15924"/>
                      <a:pt x="0" y="11758"/>
                    </a:cubicBezTo>
                    <a:cubicBezTo>
                      <a:pt x="-1" y="7584"/>
                      <a:pt x="1208" y="3500"/>
                      <a:pt x="3480" y="-1"/>
                    </a:cubicBezTo>
                  </a:path>
                  <a:path w="21600" h="23500" stroke="0" extrusionOk="0">
                    <a:moveTo>
                      <a:pt x="3470" y="23499"/>
                    </a:moveTo>
                    <a:cubicBezTo>
                      <a:pt x="1205" y="20002"/>
                      <a:pt x="0" y="15924"/>
                      <a:pt x="0" y="11758"/>
                    </a:cubicBezTo>
                    <a:cubicBezTo>
                      <a:pt x="-1" y="7584"/>
                      <a:pt x="1208" y="3500"/>
                      <a:pt x="3480" y="-1"/>
                    </a:cubicBezTo>
                    <a:lnTo>
                      <a:pt x="21600" y="11758"/>
                    </a:lnTo>
                    <a:close/>
                  </a:path>
                </a:pathLst>
              </a:custGeom>
              <a:solidFill>
                <a:schemeClr val="tx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1" name="Arc 101"/>
              <p:cNvSpPr>
                <a:spLocks/>
              </p:cNvSpPr>
              <p:nvPr/>
            </p:nvSpPr>
            <p:spPr bwMode="auto">
              <a:xfrm>
                <a:off x="3964" y="2469"/>
                <a:ext cx="518" cy="998"/>
              </a:xfrm>
              <a:custGeom>
                <a:avLst/>
                <a:gdLst>
                  <a:gd name="G0" fmla="+- 21600 0 0"/>
                  <a:gd name="G1" fmla="+- 11758 0 0"/>
                  <a:gd name="G2" fmla="+- 21600 0 0"/>
                  <a:gd name="T0" fmla="*/ 3470 w 21600"/>
                  <a:gd name="T1" fmla="*/ 23500 h 23500"/>
                  <a:gd name="T2" fmla="*/ 3481 w 21600"/>
                  <a:gd name="T3" fmla="*/ 0 h 23500"/>
                  <a:gd name="T4" fmla="*/ 21600 w 21600"/>
                  <a:gd name="T5" fmla="*/ 11758 h 23500"/>
                </a:gdLst>
                <a:ahLst/>
                <a:cxnLst>
                  <a:cxn ang="0">
                    <a:pos x="T0" y="T1"/>
                  </a:cxn>
                  <a:cxn ang="0">
                    <a:pos x="T2" y="T3"/>
                  </a:cxn>
                  <a:cxn ang="0">
                    <a:pos x="T4" y="T5"/>
                  </a:cxn>
                </a:cxnLst>
                <a:rect l="0" t="0" r="r" b="b"/>
                <a:pathLst>
                  <a:path w="21600" h="23500" fill="none" extrusionOk="0">
                    <a:moveTo>
                      <a:pt x="3470" y="23499"/>
                    </a:moveTo>
                    <a:cubicBezTo>
                      <a:pt x="1205" y="20002"/>
                      <a:pt x="0" y="15924"/>
                      <a:pt x="0" y="11758"/>
                    </a:cubicBezTo>
                    <a:cubicBezTo>
                      <a:pt x="-1" y="7584"/>
                      <a:pt x="1208" y="3500"/>
                      <a:pt x="3480" y="-1"/>
                    </a:cubicBezTo>
                  </a:path>
                  <a:path w="21600" h="23500" stroke="0" extrusionOk="0">
                    <a:moveTo>
                      <a:pt x="3470" y="23499"/>
                    </a:moveTo>
                    <a:cubicBezTo>
                      <a:pt x="1205" y="20002"/>
                      <a:pt x="0" y="15924"/>
                      <a:pt x="0" y="11758"/>
                    </a:cubicBezTo>
                    <a:cubicBezTo>
                      <a:pt x="-1" y="7584"/>
                      <a:pt x="1208" y="3500"/>
                      <a:pt x="3480" y="-1"/>
                    </a:cubicBezTo>
                    <a:lnTo>
                      <a:pt x="21600" y="11758"/>
                    </a:lnTo>
                    <a:close/>
                  </a:path>
                </a:pathLst>
              </a:custGeom>
              <a:solidFill>
                <a:srgbClr val="FFCC00"/>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2" name="Arc 102"/>
              <p:cNvSpPr>
                <a:spLocks/>
              </p:cNvSpPr>
              <p:nvPr/>
            </p:nvSpPr>
            <p:spPr bwMode="auto">
              <a:xfrm>
                <a:off x="4000" y="2470"/>
                <a:ext cx="519" cy="997"/>
              </a:xfrm>
              <a:custGeom>
                <a:avLst/>
                <a:gdLst>
                  <a:gd name="G0" fmla="+- 21600 0 0"/>
                  <a:gd name="G1" fmla="+- 11747 0 0"/>
                  <a:gd name="G2" fmla="+- 21600 0 0"/>
                  <a:gd name="T0" fmla="*/ 3463 w 21600"/>
                  <a:gd name="T1" fmla="*/ 23478 h 23478"/>
                  <a:gd name="T2" fmla="*/ 3474 w 21600"/>
                  <a:gd name="T3" fmla="*/ 0 h 23478"/>
                  <a:gd name="T4" fmla="*/ 21600 w 21600"/>
                  <a:gd name="T5" fmla="*/ 11747 h 23478"/>
                </a:gdLst>
                <a:ahLst/>
                <a:cxnLst>
                  <a:cxn ang="0">
                    <a:pos x="T0" y="T1"/>
                  </a:cxn>
                  <a:cxn ang="0">
                    <a:pos x="T2" y="T3"/>
                  </a:cxn>
                  <a:cxn ang="0">
                    <a:pos x="T4" y="T5"/>
                  </a:cxn>
                </a:cxnLst>
                <a:rect l="0" t="0" r="r" b="b"/>
                <a:pathLst>
                  <a:path w="21600" h="23478" fill="none" extrusionOk="0">
                    <a:moveTo>
                      <a:pt x="3463" y="23477"/>
                    </a:moveTo>
                    <a:cubicBezTo>
                      <a:pt x="1202" y="19982"/>
                      <a:pt x="0" y="15909"/>
                      <a:pt x="0" y="11747"/>
                    </a:cubicBezTo>
                    <a:cubicBezTo>
                      <a:pt x="-1" y="7578"/>
                      <a:pt x="1206" y="3498"/>
                      <a:pt x="3473" y="-1"/>
                    </a:cubicBezTo>
                  </a:path>
                  <a:path w="21600" h="23478" stroke="0" extrusionOk="0">
                    <a:moveTo>
                      <a:pt x="3463" y="23477"/>
                    </a:moveTo>
                    <a:cubicBezTo>
                      <a:pt x="1202" y="19982"/>
                      <a:pt x="0" y="15909"/>
                      <a:pt x="0" y="11747"/>
                    </a:cubicBezTo>
                    <a:cubicBezTo>
                      <a:pt x="-1" y="7578"/>
                      <a:pt x="1206" y="3498"/>
                      <a:pt x="3473" y="-1"/>
                    </a:cubicBezTo>
                    <a:lnTo>
                      <a:pt x="21600" y="11747"/>
                    </a:lnTo>
                    <a:close/>
                  </a:path>
                </a:pathLst>
              </a:custGeom>
              <a:solidFill>
                <a:schemeClr val="tx2"/>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3" name="Arc 103"/>
              <p:cNvSpPr>
                <a:spLocks/>
              </p:cNvSpPr>
              <p:nvPr/>
            </p:nvSpPr>
            <p:spPr bwMode="auto">
              <a:xfrm>
                <a:off x="4038" y="2469"/>
                <a:ext cx="518" cy="998"/>
              </a:xfrm>
              <a:custGeom>
                <a:avLst/>
                <a:gdLst>
                  <a:gd name="G0" fmla="+- 21600 0 0"/>
                  <a:gd name="G1" fmla="+- 11758 0 0"/>
                  <a:gd name="G2" fmla="+- 21600 0 0"/>
                  <a:gd name="T0" fmla="*/ 3470 w 21600"/>
                  <a:gd name="T1" fmla="*/ 23500 h 23500"/>
                  <a:gd name="T2" fmla="*/ 3481 w 21600"/>
                  <a:gd name="T3" fmla="*/ 0 h 23500"/>
                  <a:gd name="T4" fmla="*/ 21600 w 21600"/>
                  <a:gd name="T5" fmla="*/ 11758 h 23500"/>
                </a:gdLst>
                <a:ahLst/>
                <a:cxnLst>
                  <a:cxn ang="0">
                    <a:pos x="T0" y="T1"/>
                  </a:cxn>
                  <a:cxn ang="0">
                    <a:pos x="T2" y="T3"/>
                  </a:cxn>
                  <a:cxn ang="0">
                    <a:pos x="T4" y="T5"/>
                  </a:cxn>
                </a:cxnLst>
                <a:rect l="0" t="0" r="r" b="b"/>
                <a:pathLst>
                  <a:path w="21600" h="23500" fill="none" extrusionOk="0">
                    <a:moveTo>
                      <a:pt x="3470" y="23499"/>
                    </a:moveTo>
                    <a:cubicBezTo>
                      <a:pt x="1205" y="20002"/>
                      <a:pt x="0" y="15924"/>
                      <a:pt x="0" y="11758"/>
                    </a:cubicBezTo>
                    <a:cubicBezTo>
                      <a:pt x="-1" y="7584"/>
                      <a:pt x="1208" y="3500"/>
                      <a:pt x="3480" y="-1"/>
                    </a:cubicBezTo>
                  </a:path>
                  <a:path w="21600" h="23500" stroke="0" extrusionOk="0">
                    <a:moveTo>
                      <a:pt x="3470" y="23499"/>
                    </a:moveTo>
                    <a:cubicBezTo>
                      <a:pt x="1205" y="20002"/>
                      <a:pt x="0" y="15924"/>
                      <a:pt x="0" y="11758"/>
                    </a:cubicBezTo>
                    <a:cubicBezTo>
                      <a:pt x="-1" y="7584"/>
                      <a:pt x="1208" y="3500"/>
                      <a:pt x="3480" y="-1"/>
                    </a:cubicBezTo>
                    <a:lnTo>
                      <a:pt x="21600" y="11758"/>
                    </a:lnTo>
                    <a:close/>
                  </a:path>
                </a:pathLst>
              </a:custGeom>
              <a:solidFill>
                <a:srgbClr val="FFCC00"/>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4" name="Arc 104"/>
              <p:cNvSpPr>
                <a:spLocks/>
              </p:cNvSpPr>
              <p:nvPr/>
            </p:nvSpPr>
            <p:spPr bwMode="auto">
              <a:xfrm>
                <a:off x="4075" y="2470"/>
                <a:ext cx="519" cy="997"/>
              </a:xfrm>
              <a:custGeom>
                <a:avLst/>
                <a:gdLst>
                  <a:gd name="G0" fmla="+- 21600 0 0"/>
                  <a:gd name="G1" fmla="+- 11747 0 0"/>
                  <a:gd name="G2" fmla="+- 21600 0 0"/>
                  <a:gd name="T0" fmla="*/ 3463 w 21600"/>
                  <a:gd name="T1" fmla="*/ 23478 h 23478"/>
                  <a:gd name="T2" fmla="*/ 3474 w 21600"/>
                  <a:gd name="T3" fmla="*/ 0 h 23478"/>
                  <a:gd name="T4" fmla="*/ 21600 w 21600"/>
                  <a:gd name="T5" fmla="*/ 11747 h 23478"/>
                </a:gdLst>
                <a:ahLst/>
                <a:cxnLst>
                  <a:cxn ang="0">
                    <a:pos x="T0" y="T1"/>
                  </a:cxn>
                  <a:cxn ang="0">
                    <a:pos x="T2" y="T3"/>
                  </a:cxn>
                  <a:cxn ang="0">
                    <a:pos x="T4" y="T5"/>
                  </a:cxn>
                </a:cxnLst>
                <a:rect l="0" t="0" r="r" b="b"/>
                <a:pathLst>
                  <a:path w="21600" h="23478" fill="none" extrusionOk="0">
                    <a:moveTo>
                      <a:pt x="3463" y="23477"/>
                    </a:moveTo>
                    <a:cubicBezTo>
                      <a:pt x="1202" y="19982"/>
                      <a:pt x="0" y="15909"/>
                      <a:pt x="0" y="11747"/>
                    </a:cubicBezTo>
                    <a:cubicBezTo>
                      <a:pt x="-1" y="7578"/>
                      <a:pt x="1206" y="3498"/>
                      <a:pt x="3473" y="-1"/>
                    </a:cubicBezTo>
                  </a:path>
                  <a:path w="21600" h="23478" stroke="0" extrusionOk="0">
                    <a:moveTo>
                      <a:pt x="3463" y="23477"/>
                    </a:moveTo>
                    <a:cubicBezTo>
                      <a:pt x="1202" y="19982"/>
                      <a:pt x="0" y="15909"/>
                      <a:pt x="0" y="11747"/>
                    </a:cubicBezTo>
                    <a:cubicBezTo>
                      <a:pt x="-1" y="7578"/>
                      <a:pt x="1206" y="3498"/>
                      <a:pt x="3473" y="-1"/>
                    </a:cubicBezTo>
                    <a:lnTo>
                      <a:pt x="21600" y="11747"/>
                    </a:lnTo>
                    <a:close/>
                  </a:path>
                </a:pathLst>
              </a:custGeom>
              <a:solidFill>
                <a:schemeClr val="tx2"/>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5" name="Arc 105"/>
              <p:cNvSpPr>
                <a:spLocks/>
              </p:cNvSpPr>
              <p:nvPr/>
            </p:nvSpPr>
            <p:spPr bwMode="auto">
              <a:xfrm>
                <a:off x="4112" y="2469"/>
                <a:ext cx="518" cy="998"/>
              </a:xfrm>
              <a:custGeom>
                <a:avLst/>
                <a:gdLst>
                  <a:gd name="G0" fmla="+- 21600 0 0"/>
                  <a:gd name="G1" fmla="+- 11758 0 0"/>
                  <a:gd name="G2" fmla="+- 21600 0 0"/>
                  <a:gd name="T0" fmla="*/ 3470 w 21600"/>
                  <a:gd name="T1" fmla="*/ 23500 h 23500"/>
                  <a:gd name="T2" fmla="*/ 3481 w 21600"/>
                  <a:gd name="T3" fmla="*/ 0 h 23500"/>
                  <a:gd name="T4" fmla="*/ 21600 w 21600"/>
                  <a:gd name="T5" fmla="*/ 11758 h 23500"/>
                </a:gdLst>
                <a:ahLst/>
                <a:cxnLst>
                  <a:cxn ang="0">
                    <a:pos x="T0" y="T1"/>
                  </a:cxn>
                  <a:cxn ang="0">
                    <a:pos x="T2" y="T3"/>
                  </a:cxn>
                  <a:cxn ang="0">
                    <a:pos x="T4" y="T5"/>
                  </a:cxn>
                </a:cxnLst>
                <a:rect l="0" t="0" r="r" b="b"/>
                <a:pathLst>
                  <a:path w="21600" h="23500" fill="none" extrusionOk="0">
                    <a:moveTo>
                      <a:pt x="3470" y="23499"/>
                    </a:moveTo>
                    <a:cubicBezTo>
                      <a:pt x="1205" y="20002"/>
                      <a:pt x="0" y="15924"/>
                      <a:pt x="0" y="11758"/>
                    </a:cubicBezTo>
                    <a:cubicBezTo>
                      <a:pt x="-1" y="7584"/>
                      <a:pt x="1208" y="3500"/>
                      <a:pt x="3480" y="-1"/>
                    </a:cubicBezTo>
                  </a:path>
                  <a:path w="21600" h="23500" stroke="0" extrusionOk="0">
                    <a:moveTo>
                      <a:pt x="3470" y="23499"/>
                    </a:moveTo>
                    <a:cubicBezTo>
                      <a:pt x="1205" y="20002"/>
                      <a:pt x="0" y="15924"/>
                      <a:pt x="0" y="11758"/>
                    </a:cubicBezTo>
                    <a:cubicBezTo>
                      <a:pt x="-1" y="7584"/>
                      <a:pt x="1208" y="3500"/>
                      <a:pt x="3480" y="-1"/>
                    </a:cubicBezTo>
                    <a:lnTo>
                      <a:pt x="21600" y="11758"/>
                    </a:lnTo>
                    <a:close/>
                  </a:path>
                </a:pathLst>
              </a:custGeom>
              <a:solidFill>
                <a:srgbClr val="FFCC00"/>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6" name="Arc 106"/>
              <p:cNvSpPr>
                <a:spLocks/>
              </p:cNvSpPr>
              <p:nvPr/>
            </p:nvSpPr>
            <p:spPr bwMode="auto">
              <a:xfrm>
                <a:off x="4149" y="2469"/>
                <a:ext cx="518" cy="998"/>
              </a:xfrm>
              <a:custGeom>
                <a:avLst/>
                <a:gdLst>
                  <a:gd name="G0" fmla="+- 21600 0 0"/>
                  <a:gd name="G1" fmla="+- 11750 0 0"/>
                  <a:gd name="G2" fmla="+- 21600 0 0"/>
                  <a:gd name="T0" fmla="*/ 3465 w 21600"/>
                  <a:gd name="T1" fmla="*/ 23484 h 23484"/>
                  <a:gd name="T2" fmla="*/ 3476 w 21600"/>
                  <a:gd name="T3" fmla="*/ 0 h 23484"/>
                  <a:gd name="T4" fmla="*/ 21600 w 21600"/>
                  <a:gd name="T5" fmla="*/ 11750 h 23484"/>
                </a:gdLst>
                <a:ahLst/>
                <a:cxnLst>
                  <a:cxn ang="0">
                    <a:pos x="T0" y="T1"/>
                  </a:cxn>
                  <a:cxn ang="0">
                    <a:pos x="T2" y="T3"/>
                  </a:cxn>
                  <a:cxn ang="0">
                    <a:pos x="T4" y="T5"/>
                  </a:cxn>
                </a:cxnLst>
                <a:rect l="0" t="0" r="r" b="b"/>
                <a:pathLst>
                  <a:path w="21600" h="23484" fill="none" extrusionOk="0">
                    <a:moveTo>
                      <a:pt x="3465" y="23483"/>
                    </a:moveTo>
                    <a:cubicBezTo>
                      <a:pt x="1203" y="19988"/>
                      <a:pt x="0" y="15913"/>
                      <a:pt x="0" y="11750"/>
                    </a:cubicBezTo>
                    <a:cubicBezTo>
                      <a:pt x="-1" y="7579"/>
                      <a:pt x="1207" y="3498"/>
                      <a:pt x="3475" y="-1"/>
                    </a:cubicBezTo>
                  </a:path>
                  <a:path w="21600" h="23484" stroke="0" extrusionOk="0">
                    <a:moveTo>
                      <a:pt x="3465" y="23483"/>
                    </a:moveTo>
                    <a:cubicBezTo>
                      <a:pt x="1203" y="19988"/>
                      <a:pt x="0" y="15913"/>
                      <a:pt x="0" y="11750"/>
                    </a:cubicBezTo>
                    <a:cubicBezTo>
                      <a:pt x="-1" y="7579"/>
                      <a:pt x="1207" y="3498"/>
                      <a:pt x="3475" y="-1"/>
                    </a:cubicBezTo>
                    <a:lnTo>
                      <a:pt x="21600" y="11750"/>
                    </a:lnTo>
                    <a:close/>
                  </a:path>
                </a:pathLst>
              </a:custGeom>
              <a:solidFill>
                <a:schemeClr val="tx2"/>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7" name="Arc 107"/>
              <p:cNvSpPr>
                <a:spLocks/>
              </p:cNvSpPr>
              <p:nvPr/>
            </p:nvSpPr>
            <p:spPr bwMode="auto">
              <a:xfrm>
                <a:off x="4185" y="2470"/>
                <a:ext cx="519" cy="997"/>
              </a:xfrm>
              <a:custGeom>
                <a:avLst/>
                <a:gdLst>
                  <a:gd name="G0" fmla="+- 21600 0 0"/>
                  <a:gd name="G1" fmla="+- 11747 0 0"/>
                  <a:gd name="G2" fmla="+- 21600 0 0"/>
                  <a:gd name="T0" fmla="*/ 3463 w 21600"/>
                  <a:gd name="T1" fmla="*/ 23478 h 23478"/>
                  <a:gd name="T2" fmla="*/ 3474 w 21600"/>
                  <a:gd name="T3" fmla="*/ 0 h 23478"/>
                  <a:gd name="T4" fmla="*/ 21600 w 21600"/>
                  <a:gd name="T5" fmla="*/ 11747 h 23478"/>
                </a:gdLst>
                <a:ahLst/>
                <a:cxnLst>
                  <a:cxn ang="0">
                    <a:pos x="T0" y="T1"/>
                  </a:cxn>
                  <a:cxn ang="0">
                    <a:pos x="T2" y="T3"/>
                  </a:cxn>
                  <a:cxn ang="0">
                    <a:pos x="T4" y="T5"/>
                  </a:cxn>
                </a:cxnLst>
                <a:rect l="0" t="0" r="r" b="b"/>
                <a:pathLst>
                  <a:path w="21600" h="23478" fill="none" extrusionOk="0">
                    <a:moveTo>
                      <a:pt x="3463" y="23477"/>
                    </a:moveTo>
                    <a:cubicBezTo>
                      <a:pt x="1202" y="19982"/>
                      <a:pt x="0" y="15909"/>
                      <a:pt x="0" y="11747"/>
                    </a:cubicBezTo>
                    <a:cubicBezTo>
                      <a:pt x="-1" y="7578"/>
                      <a:pt x="1206" y="3498"/>
                      <a:pt x="3473" y="-1"/>
                    </a:cubicBezTo>
                  </a:path>
                  <a:path w="21600" h="23478" stroke="0" extrusionOk="0">
                    <a:moveTo>
                      <a:pt x="3463" y="23477"/>
                    </a:moveTo>
                    <a:cubicBezTo>
                      <a:pt x="1202" y="19982"/>
                      <a:pt x="0" y="15909"/>
                      <a:pt x="0" y="11747"/>
                    </a:cubicBezTo>
                    <a:cubicBezTo>
                      <a:pt x="-1" y="7578"/>
                      <a:pt x="1206" y="3498"/>
                      <a:pt x="3473" y="-1"/>
                    </a:cubicBezTo>
                    <a:lnTo>
                      <a:pt x="21600" y="11747"/>
                    </a:lnTo>
                    <a:close/>
                  </a:path>
                </a:pathLst>
              </a:custGeom>
              <a:solidFill>
                <a:srgbClr val="FFCC00"/>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8" name="Arc 108"/>
              <p:cNvSpPr>
                <a:spLocks/>
              </p:cNvSpPr>
              <p:nvPr/>
            </p:nvSpPr>
            <p:spPr bwMode="auto">
              <a:xfrm>
                <a:off x="4223" y="2469"/>
                <a:ext cx="518" cy="998"/>
              </a:xfrm>
              <a:custGeom>
                <a:avLst/>
                <a:gdLst>
                  <a:gd name="G0" fmla="+- 21600 0 0"/>
                  <a:gd name="G1" fmla="+- 11758 0 0"/>
                  <a:gd name="G2" fmla="+- 21600 0 0"/>
                  <a:gd name="T0" fmla="*/ 3470 w 21600"/>
                  <a:gd name="T1" fmla="*/ 23500 h 23500"/>
                  <a:gd name="T2" fmla="*/ 3481 w 21600"/>
                  <a:gd name="T3" fmla="*/ 0 h 23500"/>
                  <a:gd name="T4" fmla="*/ 21600 w 21600"/>
                  <a:gd name="T5" fmla="*/ 11758 h 23500"/>
                </a:gdLst>
                <a:ahLst/>
                <a:cxnLst>
                  <a:cxn ang="0">
                    <a:pos x="T0" y="T1"/>
                  </a:cxn>
                  <a:cxn ang="0">
                    <a:pos x="T2" y="T3"/>
                  </a:cxn>
                  <a:cxn ang="0">
                    <a:pos x="T4" y="T5"/>
                  </a:cxn>
                </a:cxnLst>
                <a:rect l="0" t="0" r="r" b="b"/>
                <a:pathLst>
                  <a:path w="21600" h="23500" fill="none" extrusionOk="0">
                    <a:moveTo>
                      <a:pt x="3470" y="23499"/>
                    </a:moveTo>
                    <a:cubicBezTo>
                      <a:pt x="1205" y="20002"/>
                      <a:pt x="0" y="15924"/>
                      <a:pt x="0" y="11758"/>
                    </a:cubicBezTo>
                    <a:cubicBezTo>
                      <a:pt x="-1" y="7584"/>
                      <a:pt x="1208" y="3500"/>
                      <a:pt x="3480" y="-1"/>
                    </a:cubicBezTo>
                  </a:path>
                  <a:path w="21600" h="23500" stroke="0" extrusionOk="0">
                    <a:moveTo>
                      <a:pt x="3470" y="23499"/>
                    </a:moveTo>
                    <a:cubicBezTo>
                      <a:pt x="1205" y="20002"/>
                      <a:pt x="0" y="15924"/>
                      <a:pt x="0" y="11758"/>
                    </a:cubicBezTo>
                    <a:cubicBezTo>
                      <a:pt x="-1" y="7584"/>
                      <a:pt x="1208" y="3500"/>
                      <a:pt x="3480" y="-1"/>
                    </a:cubicBezTo>
                    <a:lnTo>
                      <a:pt x="21600" y="11758"/>
                    </a:lnTo>
                    <a:close/>
                  </a:path>
                </a:pathLst>
              </a:custGeom>
              <a:solidFill>
                <a:schemeClr val="tx2"/>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9" name="Arc 109"/>
              <p:cNvSpPr>
                <a:spLocks/>
              </p:cNvSpPr>
              <p:nvPr/>
            </p:nvSpPr>
            <p:spPr bwMode="auto">
              <a:xfrm>
                <a:off x="4259" y="2470"/>
                <a:ext cx="519" cy="997"/>
              </a:xfrm>
              <a:custGeom>
                <a:avLst/>
                <a:gdLst>
                  <a:gd name="G0" fmla="+- 21600 0 0"/>
                  <a:gd name="G1" fmla="+- 11747 0 0"/>
                  <a:gd name="G2" fmla="+- 21600 0 0"/>
                  <a:gd name="T0" fmla="*/ 3463 w 21600"/>
                  <a:gd name="T1" fmla="*/ 23478 h 23478"/>
                  <a:gd name="T2" fmla="*/ 3474 w 21600"/>
                  <a:gd name="T3" fmla="*/ 0 h 23478"/>
                  <a:gd name="T4" fmla="*/ 21600 w 21600"/>
                  <a:gd name="T5" fmla="*/ 11747 h 23478"/>
                </a:gdLst>
                <a:ahLst/>
                <a:cxnLst>
                  <a:cxn ang="0">
                    <a:pos x="T0" y="T1"/>
                  </a:cxn>
                  <a:cxn ang="0">
                    <a:pos x="T2" y="T3"/>
                  </a:cxn>
                  <a:cxn ang="0">
                    <a:pos x="T4" y="T5"/>
                  </a:cxn>
                </a:cxnLst>
                <a:rect l="0" t="0" r="r" b="b"/>
                <a:pathLst>
                  <a:path w="21600" h="23478" fill="none" extrusionOk="0">
                    <a:moveTo>
                      <a:pt x="3463" y="23477"/>
                    </a:moveTo>
                    <a:cubicBezTo>
                      <a:pt x="1202" y="19982"/>
                      <a:pt x="0" y="15909"/>
                      <a:pt x="0" y="11747"/>
                    </a:cubicBezTo>
                    <a:cubicBezTo>
                      <a:pt x="-1" y="7578"/>
                      <a:pt x="1206" y="3498"/>
                      <a:pt x="3473" y="-1"/>
                    </a:cubicBezTo>
                  </a:path>
                  <a:path w="21600" h="23478" stroke="0" extrusionOk="0">
                    <a:moveTo>
                      <a:pt x="3463" y="23477"/>
                    </a:moveTo>
                    <a:cubicBezTo>
                      <a:pt x="1202" y="19982"/>
                      <a:pt x="0" y="15909"/>
                      <a:pt x="0" y="11747"/>
                    </a:cubicBezTo>
                    <a:cubicBezTo>
                      <a:pt x="-1" y="7578"/>
                      <a:pt x="1206" y="3498"/>
                      <a:pt x="3473" y="-1"/>
                    </a:cubicBezTo>
                    <a:lnTo>
                      <a:pt x="21600" y="11747"/>
                    </a:lnTo>
                    <a:close/>
                  </a:path>
                </a:pathLst>
              </a:custGeom>
              <a:solidFill>
                <a:srgbClr val="FFCC00"/>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90" name="Arc 110"/>
              <p:cNvSpPr>
                <a:spLocks/>
              </p:cNvSpPr>
              <p:nvPr/>
            </p:nvSpPr>
            <p:spPr bwMode="auto">
              <a:xfrm>
                <a:off x="4297" y="2469"/>
                <a:ext cx="518" cy="998"/>
              </a:xfrm>
              <a:custGeom>
                <a:avLst/>
                <a:gdLst>
                  <a:gd name="G0" fmla="+- 21600 0 0"/>
                  <a:gd name="G1" fmla="+- 11758 0 0"/>
                  <a:gd name="G2" fmla="+- 21600 0 0"/>
                  <a:gd name="T0" fmla="*/ 3470 w 21600"/>
                  <a:gd name="T1" fmla="*/ 23500 h 23500"/>
                  <a:gd name="T2" fmla="*/ 3481 w 21600"/>
                  <a:gd name="T3" fmla="*/ 0 h 23500"/>
                  <a:gd name="T4" fmla="*/ 21600 w 21600"/>
                  <a:gd name="T5" fmla="*/ 11758 h 23500"/>
                </a:gdLst>
                <a:ahLst/>
                <a:cxnLst>
                  <a:cxn ang="0">
                    <a:pos x="T0" y="T1"/>
                  </a:cxn>
                  <a:cxn ang="0">
                    <a:pos x="T2" y="T3"/>
                  </a:cxn>
                  <a:cxn ang="0">
                    <a:pos x="T4" y="T5"/>
                  </a:cxn>
                </a:cxnLst>
                <a:rect l="0" t="0" r="r" b="b"/>
                <a:pathLst>
                  <a:path w="21600" h="23500" fill="none" extrusionOk="0">
                    <a:moveTo>
                      <a:pt x="3470" y="23499"/>
                    </a:moveTo>
                    <a:cubicBezTo>
                      <a:pt x="1205" y="20002"/>
                      <a:pt x="0" y="15924"/>
                      <a:pt x="0" y="11758"/>
                    </a:cubicBezTo>
                    <a:cubicBezTo>
                      <a:pt x="-1" y="7584"/>
                      <a:pt x="1208" y="3500"/>
                      <a:pt x="3480" y="-1"/>
                    </a:cubicBezTo>
                  </a:path>
                  <a:path w="21600" h="23500" stroke="0" extrusionOk="0">
                    <a:moveTo>
                      <a:pt x="3470" y="23499"/>
                    </a:moveTo>
                    <a:cubicBezTo>
                      <a:pt x="1205" y="20002"/>
                      <a:pt x="0" y="15924"/>
                      <a:pt x="0" y="11758"/>
                    </a:cubicBezTo>
                    <a:cubicBezTo>
                      <a:pt x="-1" y="7584"/>
                      <a:pt x="1208" y="3500"/>
                      <a:pt x="3480" y="-1"/>
                    </a:cubicBezTo>
                    <a:lnTo>
                      <a:pt x="21600" y="11758"/>
                    </a:lnTo>
                    <a:close/>
                  </a:path>
                </a:pathLst>
              </a:custGeom>
              <a:solidFill>
                <a:schemeClr val="tx2"/>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91" name="Arc 111"/>
              <p:cNvSpPr>
                <a:spLocks/>
              </p:cNvSpPr>
              <p:nvPr/>
            </p:nvSpPr>
            <p:spPr bwMode="auto">
              <a:xfrm>
                <a:off x="4333" y="2470"/>
                <a:ext cx="519" cy="997"/>
              </a:xfrm>
              <a:custGeom>
                <a:avLst/>
                <a:gdLst>
                  <a:gd name="G0" fmla="+- 21600 0 0"/>
                  <a:gd name="G1" fmla="+- 11747 0 0"/>
                  <a:gd name="G2" fmla="+- 21600 0 0"/>
                  <a:gd name="T0" fmla="*/ 3463 w 21600"/>
                  <a:gd name="T1" fmla="*/ 23478 h 23478"/>
                  <a:gd name="T2" fmla="*/ 3474 w 21600"/>
                  <a:gd name="T3" fmla="*/ 0 h 23478"/>
                  <a:gd name="T4" fmla="*/ 21600 w 21600"/>
                  <a:gd name="T5" fmla="*/ 11747 h 23478"/>
                </a:gdLst>
                <a:ahLst/>
                <a:cxnLst>
                  <a:cxn ang="0">
                    <a:pos x="T0" y="T1"/>
                  </a:cxn>
                  <a:cxn ang="0">
                    <a:pos x="T2" y="T3"/>
                  </a:cxn>
                  <a:cxn ang="0">
                    <a:pos x="T4" y="T5"/>
                  </a:cxn>
                </a:cxnLst>
                <a:rect l="0" t="0" r="r" b="b"/>
                <a:pathLst>
                  <a:path w="21600" h="23478" fill="none" extrusionOk="0">
                    <a:moveTo>
                      <a:pt x="3463" y="23477"/>
                    </a:moveTo>
                    <a:cubicBezTo>
                      <a:pt x="1202" y="19982"/>
                      <a:pt x="0" y="15909"/>
                      <a:pt x="0" y="11747"/>
                    </a:cubicBezTo>
                    <a:cubicBezTo>
                      <a:pt x="-1" y="7578"/>
                      <a:pt x="1206" y="3498"/>
                      <a:pt x="3473" y="-1"/>
                    </a:cubicBezTo>
                  </a:path>
                  <a:path w="21600" h="23478" stroke="0" extrusionOk="0">
                    <a:moveTo>
                      <a:pt x="3463" y="23477"/>
                    </a:moveTo>
                    <a:cubicBezTo>
                      <a:pt x="1202" y="19982"/>
                      <a:pt x="0" y="15909"/>
                      <a:pt x="0" y="11747"/>
                    </a:cubicBezTo>
                    <a:cubicBezTo>
                      <a:pt x="-1" y="7578"/>
                      <a:pt x="1206" y="3498"/>
                      <a:pt x="3473" y="-1"/>
                    </a:cubicBezTo>
                    <a:lnTo>
                      <a:pt x="21600" y="11747"/>
                    </a:lnTo>
                    <a:close/>
                  </a:path>
                </a:pathLst>
              </a:custGeom>
              <a:solidFill>
                <a:srgbClr val="FFCC00"/>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92" name="Arc 112"/>
              <p:cNvSpPr>
                <a:spLocks/>
              </p:cNvSpPr>
              <p:nvPr/>
            </p:nvSpPr>
            <p:spPr bwMode="auto">
              <a:xfrm>
                <a:off x="4370" y="2470"/>
                <a:ext cx="519" cy="997"/>
              </a:xfrm>
              <a:custGeom>
                <a:avLst/>
                <a:gdLst>
                  <a:gd name="G0" fmla="+- 21600 0 0"/>
                  <a:gd name="G1" fmla="+- 11747 0 0"/>
                  <a:gd name="G2" fmla="+- 21600 0 0"/>
                  <a:gd name="T0" fmla="*/ 3463 w 21600"/>
                  <a:gd name="T1" fmla="*/ 23478 h 23478"/>
                  <a:gd name="T2" fmla="*/ 3474 w 21600"/>
                  <a:gd name="T3" fmla="*/ 0 h 23478"/>
                  <a:gd name="T4" fmla="*/ 21600 w 21600"/>
                  <a:gd name="T5" fmla="*/ 11747 h 23478"/>
                </a:gdLst>
                <a:ahLst/>
                <a:cxnLst>
                  <a:cxn ang="0">
                    <a:pos x="T0" y="T1"/>
                  </a:cxn>
                  <a:cxn ang="0">
                    <a:pos x="T2" y="T3"/>
                  </a:cxn>
                  <a:cxn ang="0">
                    <a:pos x="T4" y="T5"/>
                  </a:cxn>
                </a:cxnLst>
                <a:rect l="0" t="0" r="r" b="b"/>
                <a:pathLst>
                  <a:path w="21600" h="23478" fill="none" extrusionOk="0">
                    <a:moveTo>
                      <a:pt x="3463" y="23477"/>
                    </a:moveTo>
                    <a:cubicBezTo>
                      <a:pt x="1202" y="19982"/>
                      <a:pt x="0" y="15909"/>
                      <a:pt x="0" y="11747"/>
                    </a:cubicBezTo>
                    <a:cubicBezTo>
                      <a:pt x="-1" y="7578"/>
                      <a:pt x="1206" y="3498"/>
                      <a:pt x="3473" y="-1"/>
                    </a:cubicBezTo>
                  </a:path>
                  <a:path w="21600" h="23478" stroke="0" extrusionOk="0">
                    <a:moveTo>
                      <a:pt x="3463" y="23477"/>
                    </a:moveTo>
                    <a:cubicBezTo>
                      <a:pt x="1202" y="19982"/>
                      <a:pt x="0" y="15909"/>
                      <a:pt x="0" y="11747"/>
                    </a:cubicBezTo>
                    <a:cubicBezTo>
                      <a:pt x="-1" y="7578"/>
                      <a:pt x="1206" y="3498"/>
                      <a:pt x="3473" y="-1"/>
                    </a:cubicBezTo>
                    <a:lnTo>
                      <a:pt x="21600" y="11747"/>
                    </a:lnTo>
                    <a:close/>
                  </a:path>
                </a:pathLst>
              </a:custGeom>
              <a:solidFill>
                <a:schemeClr val="tx2"/>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93" name="Arc 113"/>
              <p:cNvSpPr>
                <a:spLocks/>
              </p:cNvSpPr>
              <p:nvPr/>
            </p:nvSpPr>
            <p:spPr bwMode="auto">
              <a:xfrm>
                <a:off x="4408" y="2470"/>
                <a:ext cx="519" cy="997"/>
              </a:xfrm>
              <a:custGeom>
                <a:avLst/>
                <a:gdLst>
                  <a:gd name="G0" fmla="+- 21600 0 0"/>
                  <a:gd name="G1" fmla="+- 11747 0 0"/>
                  <a:gd name="G2" fmla="+- 21600 0 0"/>
                  <a:gd name="T0" fmla="*/ 3463 w 21600"/>
                  <a:gd name="T1" fmla="*/ 23478 h 23478"/>
                  <a:gd name="T2" fmla="*/ 3474 w 21600"/>
                  <a:gd name="T3" fmla="*/ 0 h 23478"/>
                  <a:gd name="T4" fmla="*/ 21600 w 21600"/>
                  <a:gd name="T5" fmla="*/ 11747 h 23478"/>
                </a:gdLst>
                <a:ahLst/>
                <a:cxnLst>
                  <a:cxn ang="0">
                    <a:pos x="T0" y="T1"/>
                  </a:cxn>
                  <a:cxn ang="0">
                    <a:pos x="T2" y="T3"/>
                  </a:cxn>
                  <a:cxn ang="0">
                    <a:pos x="T4" y="T5"/>
                  </a:cxn>
                </a:cxnLst>
                <a:rect l="0" t="0" r="r" b="b"/>
                <a:pathLst>
                  <a:path w="21600" h="23478" fill="none" extrusionOk="0">
                    <a:moveTo>
                      <a:pt x="3463" y="23477"/>
                    </a:moveTo>
                    <a:cubicBezTo>
                      <a:pt x="1202" y="19982"/>
                      <a:pt x="0" y="15909"/>
                      <a:pt x="0" y="11747"/>
                    </a:cubicBezTo>
                    <a:cubicBezTo>
                      <a:pt x="-1" y="7578"/>
                      <a:pt x="1206" y="3498"/>
                      <a:pt x="3473" y="-1"/>
                    </a:cubicBezTo>
                  </a:path>
                  <a:path w="21600" h="23478" stroke="0" extrusionOk="0">
                    <a:moveTo>
                      <a:pt x="3463" y="23477"/>
                    </a:moveTo>
                    <a:cubicBezTo>
                      <a:pt x="1202" y="19982"/>
                      <a:pt x="0" y="15909"/>
                      <a:pt x="0" y="11747"/>
                    </a:cubicBezTo>
                    <a:cubicBezTo>
                      <a:pt x="-1" y="7578"/>
                      <a:pt x="1206" y="3498"/>
                      <a:pt x="3473" y="-1"/>
                    </a:cubicBezTo>
                    <a:lnTo>
                      <a:pt x="21600" y="11747"/>
                    </a:lnTo>
                    <a:close/>
                  </a:path>
                </a:pathLst>
              </a:custGeom>
              <a:solidFill>
                <a:srgbClr val="FFCC00"/>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94" name="Arc 114"/>
              <p:cNvSpPr>
                <a:spLocks/>
              </p:cNvSpPr>
              <p:nvPr/>
            </p:nvSpPr>
            <p:spPr bwMode="auto">
              <a:xfrm>
                <a:off x="4445" y="2469"/>
                <a:ext cx="518" cy="998"/>
              </a:xfrm>
              <a:custGeom>
                <a:avLst/>
                <a:gdLst>
                  <a:gd name="G0" fmla="+- 21600 0 0"/>
                  <a:gd name="G1" fmla="+- 11758 0 0"/>
                  <a:gd name="G2" fmla="+- 21600 0 0"/>
                  <a:gd name="T0" fmla="*/ 3470 w 21600"/>
                  <a:gd name="T1" fmla="*/ 23500 h 23500"/>
                  <a:gd name="T2" fmla="*/ 3481 w 21600"/>
                  <a:gd name="T3" fmla="*/ 0 h 23500"/>
                  <a:gd name="T4" fmla="*/ 21600 w 21600"/>
                  <a:gd name="T5" fmla="*/ 11758 h 23500"/>
                </a:gdLst>
                <a:ahLst/>
                <a:cxnLst>
                  <a:cxn ang="0">
                    <a:pos x="T0" y="T1"/>
                  </a:cxn>
                  <a:cxn ang="0">
                    <a:pos x="T2" y="T3"/>
                  </a:cxn>
                  <a:cxn ang="0">
                    <a:pos x="T4" y="T5"/>
                  </a:cxn>
                </a:cxnLst>
                <a:rect l="0" t="0" r="r" b="b"/>
                <a:pathLst>
                  <a:path w="21600" h="23500" fill="none" extrusionOk="0">
                    <a:moveTo>
                      <a:pt x="3470" y="23499"/>
                    </a:moveTo>
                    <a:cubicBezTo>
                      <a:pt x="1205" y="20002"/>
                      <a:pt x="0" y="15924"/>
                      <a:pt x="0" y="11758"/>
                    </a:cubicBezTo>
                    <a:cubicBezTo>
                      <a:pt x="-1" y="7584"/>
                      <a:pt x="1208" y="3500"/>
                      <a:pt x="3480" y="-1"/>
                    </a:cubicBezTo>
                  </a:path>
                  <a:path w="21600" h="23500" stroke="0" extrusionOk="0">
                    <a:moveTo>
                      <a:pt x="3470" y="23499"/>
                    </a:moveTo>
                    <a:cubicBezTo>
                      <a:pt x="1205" y="20002"/>
                      <a:pt x="0" y="15924"/>
                      <a:pt x="0" y="11758"/>
                    </a:cubicBezTo>
                    <a:cubicBezTo>
                      <a:pt x="-1" y="7584"/>
                      <a:pt x="1208" y="3500"/>
                      <a:pt x="3480" y="-1"/>
                    </a:cubicBezTo>
                    <a:lnTo>
                      <a:pt x="21600" y="11758"/>
                    </a:lnTo>
                    <a:close/>
                  </a:path>
                </a:pathLst>
              </a:custGeom>
              <a:solidFill>
                <a:schemeClr val="tx2"/>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95" name="Arc 115"/>
              <p:cNvSpPr>
                <a:spLocks/>
              </p:cNvSpPr>
              <p:nvPr/>
            </p:nvSpPr>
            <p:spPr bwMode="auto">
              <a:xfrm>
                <a:off x="4481" y="2470"/>
                <a:ext cx="519" cy="997"/>
              </a:xfrm>
              <a:custGeom>
                <a:avLst/>
                <a:gdLst>
                  <a:gd name="G0" fmla="+- 21600 0 0"/>
                  <a:gd name="G1" fmla="+- 11747 0 0"/>
                  <a:gd name="G2" fmla="+- 21600 0 0"/>
                  <a:gd name="T0" fmla="*/ 3463 w 21600"/>
                  <a:gd name="T1" fmla="*/ 23478 h 23478"/>
                  <a:gd name="T2" fmla="*/ 3474 w 21600"/>
                  <a:gd name="T3" fmla="*/ 0 h 23478"/>
                  <a:gd name="T4" fmla="*/ 21600 w 21600"/>
                  <a:gd name="T5" fmla="*/ 11747 h 23478"/>
                </a:gdLst>
                <a:ahLst/>
                <a:cxnLst>
                  <a:cxn ang="0">
                    <a:pos x="T0" y="T1"/>
                  </a:cxn>
                  <a:cxn ang="0">
                    <a:pos x="T2" y="T3"/>
                  </a:cxn>
                  <a:cxn ang="0">
                    <a:pos x="T4" y="T5"/>
                  </a:cxn>
                </a:cxnLst>
                <a:rect l="0" t="0" r="r" b="b"/>
                <a:pathLst>
                  <a:path w="21600" h="23478" fill="none" extrusionOk="0">
                    <a:moveTo>
                      <a:pt x="3463" y="23477"/>
                    </a:moveTo>
                    <a:cubicBezTo>
                      <a:pt x="1202" y="19982"/>
                      <a:pt x="0" y="15909"/>
                      <a:pt x="0" y="11747"/>
                    </a:cubicBezTo>
                    <a:cubicBezTo>
                      <a:pt x="-1" y="7578"/>
                      <a:pt x="1206" y="3498"/>
                      <a:pt x="3473" y="-1"/>
                    </a:cubicBezTo>
                  </a:path>
                  <a:path w="21600" h="23478" stroke="0" extrusionOk="0">
                    <a:moveTo>
                      <a:pt x="3463" y="23477"/>
                    </a:moveTo>
                    <a:cubicBezTo>
                      <a:pt x="1202" y="19982"/>
                      <a:pt x="0" y="15909"/>
                      <a:pt x="0" y="11747"/>
                    </a:cubicBezTo>
                    <a:cubicBezTo>
                      <a:pt x="-1" y="7578"/>
                      <a:pt x="1206" y="3498"/>
                      <a:pt x="3473" y="-1"/>
                    </a:cubicBezTo>
                    <a:lnTo>
                      <a:pt x="21600" y="11747"/>
                    </a:lnTo>
                    <a:close/>
                  </a:path>
                </a:pathLst>
              </a:custGeom>
              <a:solidFill>
                <a:srgbClr val="FFCC00"/>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96" name="Arc 116"/>
              <p:cNvSpPr>
                <a:spLocks/>
              </p:cNvSpPr>
              <p:nvPr/>
            </p:nvSpPr>
            <p:spPr bwMode="auto">
              <a:xfrm>
                <a:off x="4519" y="2469"/>
                <a:ext cx="518" cy="998"/>
              </a:xfrm>
              <a:custGeom>
                <a:avLst/>
                <a:gdLst>
                  <a:gd name="G0" fmla="+- 21600 0 0"/>
                  <a:gd name="G1" fmla="+- 11750 0 0"/>
                  <a:gd name="G2" fmla="+- 21600 0 0"/>
                  <a:gd name="T0" fmla="*/ 3465 w 21600"/>
                  <a:gd name="T1" fmla="*/ 23484 h 23484"/>
                  <a:gd name="T2" fmla="*/ 3476 w 21600"/>
                  <a:gd name="T3" fmla="*/ 0 h 23484"/>
                  <a:gd name="T4" fmla="*/ 21600 w 21600"/>
                  <a:gd name="T5" fmla="*/ 11750 h 23484"/>
                </a:gdLst>
                <a:ahLst/>
                <a:cxnLst>
                  <a:cxn ang="0">
                    <a:pos x="T0" y="T1"/>
                  </a:cxn>
                  <a:cxn ang="0">
                    <a:pos x="T2" y="T3"/>
                  </a:cxn>
                  <a:cxn ang="0">
                    <a:pos x="T4" y="T5"/>
                  </a:cxn>
                </a:cxnLst>
                <a:rect l="0" t="0" r="r" b="b"/>
                <a:pathLst>
                  <a:path w="21600" h="23484" fill="none" extrusionOk="0">
                    <a:moveTo>
                      <a:pt x="3465" y="23483"/>
                    </a:moveTo>
                    <a:cubicBezTo>
                      <a:pt x="1203" y="19988"/>
                      <a:pt x="0" y="15913"/>
                      <a:pt x="0" y="11750"/>
                    </a:cubicBezTo>
                    <a:cubicBezTo>
                      <a:pt x="-1" y="7579"/>
                      <a:pt x="1207" y="3498"/>
                      <a:pt x="3475" y="-1"/>
                    </a:cubicBezTo>
                  </a:path>
                  <a:path w="21600" h="23484" stroke="0" extrusionOk="0">
                    <a:moveTo>
                      <a:pt x="3465" y="23483"/>
                    </a:moveTo>
                    <a:cubicBezTo>
                      <a:pt x="1203" y="19988"/>
                      <a:pt x="0" y="15913"/>
                      <a:pt x="0" y="11750"/>
                    </a:cubicBezTo>
                    <a:cubicBezTo>
                      <a:pt x="-1" y="7579"/>
                      <a:pt x="1207" y="3498"/>
                      <a:pt x="3475" y="-1"/>
                    </a:cubicBezTo>
                    <a:lnTo>
                      <a:pt x="21600" y="11750"/>
                    </a:lnTo>
                    <a:close/>
                  </a:path>
                </a:pathLst>
              </a:custGeom>
              <a:solidFill>
                <a:schemeClr val="tx2"/>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97" name="Arc 117"/>
              <p:cNvSpPr>
                <a:spLocks/>
              </p:cNvSpPr>
              <p:nvPr/>
            </p:nvSpPr>
            <p:spPr bwMode="auto">
              <a:xfrm>
                <a:off x="4556" y="2471"/>
                <a:ext cx="519" cy="996"/>
              </a:xfrm>
              <a:custGeom>
                <a:avLst/>
                <a:gdLst>
                  <a:gd name="G0" fmla="+- 21600 0 0"/>
                  <a:gd name="G1" fmla="+- 11735 0 0"/>
                  <a:gd name="G2" fmla="+- 21600 0 0"/>
                  <a:gd name="T0" fmla="*/ 3466 w 21600"/>
                  <a:gd name="T1" fmla="*/ 23470 h 23470"/>
                  <a:gd name="T2" fmla="*/ 3466 w 21600"/>
                  <a:gd name="T3" fmla="*/ 0 h 23470"/>
                  <a:gd name="T4" fmla="*/ 21600 w 21600"/>
                  <a:gd name="T5" fmla="*/ 11735 h 23470"/>
                </a:gdLst>
                <a:ahLst/>
                <a:cxnLst>
                  <a:cxn ang="0">
                    <a:pos x="T0" y="T1"/>
                  </a:cxn>
                  <a:cxn ang="0">
                    <a:pos x="T2" y="T3"/>
                  </a:cxn>
                  <a:cxn ang="0">
                    <a:pos x="T4" y="T5"/>
                  </a:cxn>
                </a:cxnLst>
                <a:rect l="0" t="0" r="r" b="b"/>
                <a:pathLst>
                  <a:path w="21600" h="23470" fill="none" extrusionOk="0">
                    <a:moveTo>
                      <a:pt x="3465" y="23470"/>
                    </a:moveTo>
                    <a:cubicBezTo>
                      <a:pt x="1203" y="19974"/>
                      <a:pt x="0" y="15898"/>
                      <a:pt x="0" y="11735"/>
                    </a:cubicBezTo>
                    <a:cubicBezTo>
                      <a:pt x="-1" y="7571"/>
                      <a:pt x="1203" y="3495"/>
                      <a:pt x="3465" y="-1"/>
                    </a:cubicBezTo>
                  </a:path>
                  <a:path w="21600" h="23470" stroke="0" extrusionOk="0">
                    <a:moveTo>
                      <a:pt x="3465" y="23470"/>
                    </a:moveTo>
                    <a:cubicBezTo>
                      <a:pt x="1203" y="19974"/>
                      <a:pt x="0" y="15898"/>
                      <a:pt x="0" y="11735"/>
                    </a:cubicBezTo>
                    <a:cubicBezTo>
                      <a:pt x="-1" y="7571"/>
                      <a:pt x="1203" y="3495"/>
                      <a:pt x="3465" y="-1"/>
                    </a:cubicBezTo>
                    <a:lnTo>
                      <a:pt x="21600" y="11735"/>
                    </a:lnTo>
                    <a:close/>
                  </a:path>
                </a:pathLst>
              </a:custGeom>
              <a:solidFill>
                <a:srgbClr val="FFCC00"/>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98" name="Arc 118"/>
              <p:cNvSpPr>
                <a:spLocks/>
              </p:cNvSpPr>
              <p:nvPr/>
            </p:nvSpPr>
            <p:spPr bwMode="auto">
              <a:xfrm>
                <a:off x="4593" y="2623"/>
                <a:ext cx="518" cy="681"/>
              </a:xfrm>
              <a:custGeom>
                <a:avLst/>
                <a:gdLst>
                  <a:gd name="G0" fmla="+- 21600 0 0"/>
                  <a:gd name="G1" fmla="+- 8128 0 0"/>
                  <a:gd name="G2" fmla="+- 21600 0 0"/>
                  <a:gd name="T0" fmla="*/ 1501 w 21600"/>
                  <a:gd name="T1" fmla="*/ 16038 h 16038"/>
                  <a:gd name="T2" fmla="*/ 1587 w 21600"/>
                  <a:gd name="T3" fmla="*/ 0 h 16038"/>
                  <a:gd name="T4" fmla="*/ 21600 w 21600"/>
                  <a:gd name="T5" fmla="*/ 8128 h 16038"/>
                </a:gdLst>
                <a:ahLst/>
                <a:cxnLst>
                  <a:cxn ang="0">
                    <a:pos x="T0" y="T1"/>
                  </a:cxn>
                  <a:cxn ang="0">
                    <a:pos x="T2" y="T3"/>
                  </a:cxn>
                  <a:cxn ang="0">
                    <a:pos x="T4" y="T5"/>
                  </a:cxn>
                </a:cxnLst>
                <a:rect l="0" t="0" r="r" b="b"/>
                <a:pathLst>
                  <a:path w="21600" h="16038" fill="none" extrusionOk="0">
                    <a:moveTo>
                      <a:pt x="1500" y="16038"/>
                    </a:moveTo>
                    <a:cubicBezTo>
                      <a:pt x="509" y="13518"/>
                      <a:pt x="0" y="10835"/>
                      <a:pt x="0" y="8128"/>
                    </a:cubicBezTo>
                    <a:cubicBezTo>
                      <a:pt x="-1" y="5341"/>
                      <a:pt x="539" y="2581"/>
                      <a:pt x="1587" y="0"/>
                    </a:cubicBezTo>
                  </a:path>
                  <a:path w="21600" h="16038" stroke="0" extrusionOk="0">
                    <a:moveTo>
                      <a:pt x="1500" y="16038"/>
                    </a:moveTo>
                    <a:cubicBezTo>
                      <a:pt x="509" y="13518"/>
                      <a:pt x="0" y="10835"/>
                      <a:pt x="0" y="8128"/>
                    </a:cubicBezTo>
                    <a:cubicBezTo>
                      <a:pt x="-1" y="5341"/>
                      <a:pt x="539" y="2581"/>
                      <a:pt x="1587" y="0"/>
                    </a:cubicBezTo>
                    <a:lnTo>
                      <a:pt x="21600" y="8128"/>
                    </a:lnTo>
                    <a:close/>
                  </a:path>
                </a:pathLst>
              </a:custGeom>
              <a:solidFill>
                <a:schemeClr val="tx2"/>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99" name="Rectangle 119"/>
              <p:cNvSpPr>
                <a:spLocks noChangeArrowheads="1"/>
              </p:cNvSpPr>
              <p:nvPr/>
            </p:nvSpPr>
            <p:spPr bwMode="auto">
              <a:xfrm>
                <a:off x="4629" y="2400"/>
                <a:ext cx="518" cy="110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00" name="Rectangle 120"/>
              <p:cNvSpPr>
                <a:spLocks noChangeArrowheads="1"/>
              </p:cNvSpPr>
              <p:nvPr/>
            </p:nvSpPr>
            <p:spPr bwMode="auto">
              <a:xfrm>
                <a:off x="3611" y="2459"/>
                <a:ext cx="55" cy="102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01" name="Rectangle 121"/>
              <p:cNvSpPr>
                <a:spLocks noChangeArrowheads="1"/>
              </p:cNvSpPr>
              <p:nvPr/>
            </p:nvSpPr>
            <p:spPr bwMode="auto">
              <a:xfrm>
                <a:off x="3657" y="2448"/>
                <a:ext cx="999" cy="5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02" name="Rectangle 122"/>
              <p:cNvSpPr>
                <a:spLocks noChangeArrowheads="1"/>
              </p:cNvSpPr>
              <p:nvPr/>
            </p:nvSpPr>
            <p:spPr bwMode="auto">
              <a:xfrm>
                <a:off x="3657" y="3437"/>
                <a:ext cx="999" cy="5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63" name="Group 283"/>
            <p:cNvGrpSpPr>
              <a:grpSpLocks/>
            </p:cNvGrpSpPr>
            <p:nvPr/>
          </p:nvGrpSpPr>
          <p:grpSpPr bwMode="auto">
            <a:xfrm>
              <a:off x="3664" y="2500"/>
              <a:ext cx="979" cy="1726"/>
              <a:chOff x="3664" y="2500"/>
              <a:chExt cx="979" cy="1726"/>
            </a:xfrm>
          </p:grpSpPr>
          <p:sp>
            <p:nvSpPr>
              <p:cNvPr id="20569" name="Rectangle 89"/>
              <p:cNvSpPr>
                <a:spLocks noChangeArrowheads="1"/>
              </p:cNvSpPr>
              <p:nvPr/>
            </p:nvSpPr>
            <p:spPr bwMode="auto">
              <a:xfrm>
                <a:off x="3664" y="2500"/>
                <a:ext cx="952" cy="90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72" name="Line 192"/>
              <p:cNvSpPr>
                <a:spLocks noChangeShapeType="1"/>
              </p:cNvSpPr>
              <p:nvPr/>
            </p:nvSpPr>
            <p:spPr bwMode="auto">
              <a:xfrm>
                <a:off x="3851" y="3888"/>
                <a:ext cx="672" cy="0"/>
              </a:xfrm>
              <a:prstGeom prst="line">
                <a:avLst/>
              </a:prstGeom>
              <a:noFill/>
              <a:ln w="2540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73" name="Line 193"/>
              <p:cNvSpPr>
                <a:spLocks noChangeShapeType="1"/>
              </p:cNvSpPr>
              <p:nvPr/>
            </p:nvSpPr>
            <p:spPr bwMode="auto">
              <a:xfrm>
                <a:off x="3813" y="3903"/>
                <a:ext cx="652" cy="162"/>
              </a:xfrm>
              <a:prstGeom prst="line">
                <a:avLst/>
              </a:prstGeom>
              <a:noFill/>
              <a:ln w="2540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0694" name="Group 214"/>
              <p:cNvGrpSpPr>
                <a:grpSpLocks/>
              </p:cNvGrpSpPr>
              <p:nvPr/>
            </p:nvGrpSpPr>
            <p:grpSpPr bwMode="auto">
              <a:xfrm>
                <a:off x="4251" y="3915"/>
                <a:ext cx="392" cy="311"/>
                <a:chOff x="4251" y="3915"/>
                <a:chExt cx="392" cy="311"/>
              </a:xfrm>
            </p:grpSpPr>
            <p:sp>
              <p:nvSpPr>
                <p:cNvPr id="20692" name="Rectangle 212"/>
                <p:cNvSpPr>
                  <a:spLocks noChangeArrowheads="1"/>
                </p:cNvSpPr>
                <p:nvPr/>
              </p:nvSpPr>
              <p:spPr bwMode="auto">
                <a:xfrm>
                  <a:off x="4251" y="3915"/>
                  <a:ext cx="28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2400" i="1"/>
                    <a:t>M</a:t>
                  </a:r>
                  <a:endParaRPr lang="en-US" altLang="zh-CN" sz="2400" b="1"/>
                </a:p>
              </p:txBody>
            </p:sp>
            <p:sp>
              <p:nvSpPr>
                <p:cNvPr id="20693" name="Rectangle 213"/>
                <p:cNvSpPr>
                  <a:spLocks noChangeArrowheads="1"/>
                </p:cNvSpPr>
                <p:nvPr/>
              </p:nvSpPr>
              <p:spPr bwMode="auto">
                <a:xfrm>
                  <a:off x="4476" y="4051"/>
                  <a:ext cx="167"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1200" b="1"/>
                    <a:t>2</a:t>
                  </a:r>
                </a:p>
              </p:txBody>
            </p:sp>
          </p:grpSp>
          <p:grpSp>
            <p:nvGrpSpPr>
              <p:cNvPr id="20728" name="Group 248"/>
              <p:cNvGrpSpPr>
                <a:grpSpLocks/>
              </p:cNvGrpSpPr>
              <p:nvPr/>
            </p:nvGrpSpPr>
            <p:grpSpPr bwMode="auto">
              <a:xfrm>
                <a:off x="4107" y="3639"/>
                <a:ext cx="392" cy="304"/>
                <a:chOff x="4107" y="3639"/>
                <a:chExt cx="392" cy="304"/>
              </a:xfrm>
            </p:grpSpPr>
            <p:sp>
              <p:nvSpPr>
                <p:cNvPr id="20725" name="Rectangle 245"/>
                <p:cNvSpPr>
                  <a:spLocks noChangeArrowheads="1"/>
                </p:cNvSpPr>
                <p:nvPr/>
              </p:nvSpPr>
              <p:spPr bwMode="auto">
                <a:xfrm>
                  <a:off x="4107" y="3639"/>
                  <a:ext cx="28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2400" i="1"/>
                    <a:t>M</a:t>
                  </a:r>
                  <a:endParaRPr lang="en-US" altLang="zh-CN" sz="2400" b="1"/>
                </a:p>
              </p:txBody>
            </p:sp>
            <p:sp>
              <p:nvSpPr>
                <p:cNvPr id="20726" name="Rectangle 246"/>
                <p:cNvSpPr>
                  <a:spLocks noChangeArrowheads="1"/>
                </p:cNvSpPr>
                <p:nvPr/>
              </p:nvSpPr>
              <p:spPr bwMode="auto">
                <a:xfrm>
                  <a:off x="4332" y="3768"/>
                  <a:ext cx="167"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1200" b="1"/>
                    <a:t>1</a:t>
                  </a:r>
                </a:p>
              </p:txBody>
            </p:sp>
            <p:sp>
              <p:nvSpPr>
                <p:cNvPr id="20727" name="Line 247"/>
                <p:cNvSpPr>
                  <a:spLocks noChangeShapeType="1"/>
                </p:cNvSpPr>
                <p:nvPr/>
              </p:nvSpPr>
              <p:spPr bwMode="auto">
                <a:xfrm flipH="1">
                  <a:off x="4377" y="3684"/>
                  <a:ext cx="37" cy="71"/>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nvGrpSpPr>
          <p:cNvPr id="20765" name="Group 285"/>
          <p:cNvGrpSpPr>
            <a:grpSpLocks/>
          </p:cNvGrpSpPr>
          <p:nvPr/>
        </p:nvGrpSpPr>
        <p:grpSpPr bwMode="auto">
          <a:xfrm>
            <a:off x="3294063" y="3810001"/>
            <a:ext cx="2438400" cy="2898775"/>
            <a:chOff x="1115" y="2400"/>
            <a:chExt cx="1536" cy="1826"/>
          </a:xfrm>
        </p:grpSpPr>
        <p:grpSp>
          <p:nvGrpSpPr>
            <p:cNvPr id="20657" name="Group 177"/>
            <p:cNvGrpSpPr>
              <a:grpSpLocks/>
            </p:cNvGrpSpPr>
            <p:nvPr/>
          </p:nvGrpSpPr>
          <p:grpSpPr bwMode="auto">
            <a:xfrm>
              <a:off x="1115" y="2400"/>
              <a:ext cx="1536" cy="1104"/>
              <a:chOff x="1115" y="2400"/>
              <a:chExt cx="1536" cy="1104"/>
            </a:xfrm>
          </p:grpSpPr>
          <p:sp>
            <p:nvSpPr>
              <p:cNvPr id="20624" name="Rectangle 144"/>
              <p:cNvSpPr>
                <a:spLocks noChangeArrowheads="1"/>
              </p:cNvSpPr>
              <p:nvPr/>
            </p:nvSpPr>
            <p:spPr bwMode="auto">
              <a:xfrm>
                <a:off x="1637" y="2479"/>
                <a:ext cx="955" cy="982"/>
              </a:xfrm>
              <a:prstGeom prst="rect">
                <a:avLst/>
              </a:prstGeom>
              <a:solidFill>
                <a:srgbClr val="FFCC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25" name="Arc 145"/>
              <p:cNvSpPr>
                <a:spLocks/>
              </p:cNvSpPr>
              <p:nvPr/>
            </p:nvSpPr>
            <p:spPr bwMode="auto">
              <a:xfrm>
                <a:off x="2115" y="2968"/>
                <a:ext cx="515" cy="500"/>
              </a:xfrm>
              <a:custGeom>
                <a:avLst/>
                <a:gdLst>
                  <a:gd name="G0" fmla="+- 0 0 0"/>
                  <a:gd name="G1" fmla="+- 0 0 0"/>
                  <a:gd name="G2" fmla="+- 21600 0 0"/>
                  <a:gd name="T0" fmla="*/ 21471 w 21471"/>
                  <a:gd name="T1" fmla="*/ 2361 h 11769"/>
                  <a:gd name="T2" fmla="*/ 18112 w 21471"/>
                  <a:gd name="T3" fmla="*/ 11769 h 11769"/>
                  <a:gd name="T4" fmla="*/ 0 w 21471"/>
                  <a:gd name="T5" fmla="*/ 0 h 11769"/>
                </a:gdLst>
                <a:ahLst/>
                <a:cxnLst>
                  <a:cxn ang="0">
                    <a:pos x="T0" y="T1"/>
                  </a:cxn>
                  <a:cxn ang="0">
                    <a:pos x="T2" y="T3"/>
                  </a:cxn>
                  <a:cxn ang="0">
                    <a:pos x="T4" y="T5"/>
                  </a:cxn>
                </a:cxnLst>
                <a:rect l="0" t="0" r="r" b="b"/>
                <a:pathLst>
                  <a:path w="21471" h="11769" fill="none" extrusionOk="0">
                    <a:moveTo>
                      <a:pt x="21470" y="2360"/>
                    </a:moveTo>
                    <a:cubicBezTo>
                      <a:pt x="21101" y="5716"/>
                      <a:pt x="19951" y="8938"/>
                      <a:pt x="18112" y="11769"/>
                    </a:cubicBezTo>
                  </a:path>
                  <a:path w="21471" h="11769" stroke="0" extrusionOk="0">
                    <a:moveTo>
                      <a:pt x="21470" y="2360"/>
                    </a:moveTo>
                    <a:cubicBezTo>
                      <a:pt x="21101" y="5716"/>
                      <a:pt x="19951" y="8938"/>
                      <a:pt x="18112" y="11769"/>
                    </a:cubicBezTo>
                    <a:lnTo>
                      <a:pt x="0" y="0"/>
                    </a:lnTo>
                    <a:close/>
                  </a:path>
                </a:pathLst>
              </a:custGeom>
              <a:solidFill>
                <a:schemeClr val="tx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26" name="Arc 146"/>
              <p:cNvSpPr>
                <a:spLocks/>
              </p:cNvSpPr>
              <p:nvPr/>
            </p:nvSpPr>
            <p:spPr bwMode="auto">
              <a:xfrm>
                <a:off x="2115" y="2468"/>
                <a:ext cx="515" cy="501"/>
              </a:xfrm>
              <a:custGeom>
                <a:avLst/>
                <a:gdLst>
                  <a:gd name="G0" fmla="+- 0 0 0"/>
                  <a:gd name="G1" fmla="+- 11785 0 0"/>
                  <a:gd name="G2" fmla="+- 21600 0 0"/>
                  <a:gd name="T0" fmla="*/ 18102 w 21435"/>
                  <a:gd name="T1" fmla="*/ 0 h 11785"/>
                  <a:gd name="T2" fmla="*/ 21435 w 21435"/>
                  <a:gd name="T3" fmla="*/ 9122 h 11785"/>
                  <a:gd name="T4" fmla="*/ 0 w 21435"/>
                  <a:gd name="T5" fmla="*/ 11785 h 11785"/>
                </a:gdLst>
                <a:ahLst/>
                <a:cxnLst>
                  <a:cxn ang="0">
                    <a:pos x="T0" y="T1"/>
                  </a:cxn>
                  <a:cxn ang="0">
                    <a:pos x="T2" y="T3"/>
                  </a:cxn>
                  <a:cxn ang="0">
                    <a:pos x="T4" y="T5"/>
                  </a:cxn>
                </a:cxnLst>
                <a:rect l="0" t="0" r="r" b="b"/>
                <a:pathLst>
                  <a:path w="21435" h="11785" fill="none" extrusionOk="0">
                    <a:moveTo>
                      <a:pt x="18101" y="0"/>
                    </a:moveTo>
                    <a:cubicBezTo>
                      <a:pt x="19890" y="2748"/>
                      <a:pt x="21030" y="5867"/>
                      <a:pt x="21435" y="9121"/>
                    </a:cubicBezTo>
                  </a:path>
                  <a:path w="21435" h="11785" stroke="0" extrusionOk="0">
                    <a:moveTo>
                      <a:pt x="18101" y="0"/>
                    </a:moveTo>
                    <a:cubicBezTo>
                      <a:pt x="19890" y="2748"/>
                      <a:pt x="21030" y="5867"/>
                      <a:pt x="21435" y="9121"/>
                    </a:cubicBezTo>
                    <a:lnTo>
                      <a:pt x="0" y="11785"/>
                    </a:lnTo>
                    <a:close/>
                  </a:path>
                </a:pathLst>
              </a:custGeom>
              <a:solidFill>
                <a:schemeClr val="tx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27" name="Arc 147"/>
              <p:cNvSpPr>
                <a:spLocks/>
              </p:cNvSpPr>
              <p:nvPr/>
            </p:nvSpPr>
            <p:spPr bwMode="auto">
              <a:xfrm>
                <a:off x="2078" y="2468"/>
                <a:ext cx="518" cy="1000"/>
              </a:xfrm>
              <a:custGeom>
                <a:avLst/>
                <a:gdLst>
                  <a:gd name="G0" fmla="+- 0 0 0"/>
                  <a:gd name="G1" fmla="+- 11777 0 0"/>
                  <a:gd name="G2" fmla="+- 21600 0 0"/>
                  <a:gd name="T0" fmla="*/ 18107 w 21600"/>
                  <a:gd name="T1" fmla="*/ 0 h 23538"/>
                  <a:gd name="T2" fmla="*/ 18118 w 21600"/>
                  <a:gd name="T3" fmla="*/ 23538 h 23538"/>
                  <a:gd name="T4" fmla="*/ 0 w 21600"/>
                  <a:gd name="T5" fmla="*/ 11777 h 23538"/>
                </a:gdLst>
                <a:ahLst/>
                <a:cxnLst>
                  <a:cxn ang="0">
                    <a:pos x="T0" y="T1"/>
                  </a:cxn>
                  <a:cxn ang="0">
                    <a:pos x="T2" y="T3"/>
                  </a:cxn>
                  <a:cxn ang="0">
                    <a:pos x="T4" y="T5"/>
                  </a:cxn>
                </a:cxnLst>
                <a:rect l="0" t="0" r="r" b="b"/>
                <a:pathLst>
                  <a:path w="21600" h="23538" fill="none" extrusionOk="0">
                    <a:moveTo>
                      <a:pt x="18106" y="0"/>
                    </a:moveTo>
                    <a:cubicBezTo>
                      <a:pt x="20386" y="3504"/>
                      <a:pt x="21600" y="7596"/>
                      <a:pt x="21600" y="11777"/>
                    </a:cubicBezTo>
                    <a:cubicBezTo>
                      <a:pt x="21600" y="15951"/>
                      <a:pt x="20390" y="20036"/>
                      <a:pt x="18117" y="23537"/>
                    </a:cubicBezTo>
                  </a:path>
                  <a:path w="21600" h="23538" stroke="0" extrusionOk="0">
                    <a:moveTo>
                      <a:pt x="18106" y="0"/>
                    </a:moveTo>
                    <a:cubicBezTo>
                      <a:pt x="20386" y="3504"/>
                      <a:pt x="21600" y="7596"/>
                      <a:pt x="21600" y="11777"/>
                    </a:cubicBezTo>
                    <a:cubicBezTo>
                      <a:pt x="21600" y="15951"/>
                      <a:pt x="20390" y="20036"/>
                      <a:pt x="18117" y="23537"/>
                    </a:cubicBezTo>
                    <a:lnTo>
                      <a:pt x="0" y="11777"/>
                    </a:lnTo>
                    <a:close/>
                  </a:path>
                </a:pathLst>
              </a:custGeom>
              <a:solidFill>
                <a:srgbClr val="FFCC00"/>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28" name="Arc 148"/>
              <p:cNvSpPr>
                <a:spLocks/>
              </p:cNvSpPr>
              <p:nvPr/>
            </p:nvSpPr>
            <p:spPr bwMode="auto">
              <a:xfrm>
                <a:off x="2040" y="2467"/>
                <a:ext cx="519" cy="1000"/>
              </a:xfrm>
              <a:custGeom>
                <a:avLst/>
                <a:gdLst>
                  <a:gd name="G0" fmla="+- 0 0 0"/>
                  <a:gd name="G1" fmla="+- 11785 0 0"/>
                  <a:gd name="G2" fmla="+- 21600 0 0"/>
                  <a:gd name="T0" fmla="*/ 18102 w 21600"/>
                  <a:gd name="T1" fmla="*/ 0 h 23554"/>
                  <a:gd name="T2" fmla="*/ 18112 w 21600"/>
                  <a:gd name="T3" fmla="*/ 23554 h 23554"/>
                  <a:gd name="T4" fmla="*/ 0 w 21600"/>
                  <a:gd name="T5" fmla="*/ 11785 h 23554"/>
                </a:gdLst>
                <a:ahLst/>
                <a:cxnLst>
                  <a:cxn ang="0">
                    <a:pos x="T0" y="T1"/>
                  </a:cxn>
                  <a:cxn ang="0">
                    <a:pos x="T2" y="T3"/>
                  </a:cxn>
                  <a:cxn ang="0">
                    <a:pos x="T4" y="T5"/>
                  </a:cxn>
                </a:cxnLst>
                <a:rect l="0" t="0" r="r" b="b"/>
                <a:pathLst>
                  <a:path w="21600" h="23554" fill="none" extrusionOk="0">
                    <a:moveTo>
                      <a:pt x="18101" y="0"/>
                    </a:moveTo>
                    <a:cubicBezTo>
                      <a:pt x="20384" y="3506"/>
                      <a:pt x="21600" y="7600"/>
                      <a:pt x="21600" y="11785"/>
                    </a:cubicBezTo>
                    <a:cubicBezTo>
                      <a:pt x="21600" y="15962"/>
                      <a:pt x="20388" y="20050"/>
                      <a:pt x="18112" y="23554"/>
                    </a:cubicBezTo>
                  </a:path>
                  <a:path w="21600" h="23554" stroke="0" extrusionOk="0">
                    <a:moveTo>
                      <a:pt x="18101" y="0"/>
                    </a:moveTo>
                    <a:cubicBezTo>
                      <a:pt x="20384" y="3506"/>
                      <a:pt x="21600" y="7600"/>
                      <a:pt x="21600" y="11785"/>
                    </a:cubicBezTo>
                    <a:cubicBezTo>
                      <a:pt x="21600" y="15962"/>
                      <a:pt x="20388" y="20050"/>
                      <a:pt x="18112" y="23554"/>
                    </a:cubicBezTo>
                    <a:lnTo>
                      <a:pt x="0" y="11785"/>
                    </a:lnTo>
                    <a:close/>
                  </a:path>
                </a:pathLst>
              </a:custGeom>
              <a:solidFill>
                <a:schemeClr val="tx2"/>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29" name="Arc 149"/>
              <p:cNvSpPr>
                <a:spLocks/>
              </p:cNvSpPr>
              <p:nvPr/>
            </p:nvSpPr>
            <p:spPr bwMode="auto">
              <a:xfrm>
                <a:off x="2003" y="2468"/>
                <a:ext cx="518" cy="1000"/>
              </a:xfrm>
              <a:custGeom>
                <a:avLst/>
                <a:gdLst>
                  <a:gd name="G0" fmla="+- 0 0 0"/>
                  <a:gd name="G1" fmla="+- 11777 0 0"/>
                  <a:gd name="G2" fmla="+- 21600 0 0"/>
                  <a:gd name="T0" fmla="*/ 18107 w 21600"/>
                  <a:gd name="T1" fmla="*/ 0 h 23538"/>
                  <a:gd name="T2" fmla="*/ 18118 w 21600"/>
                  <a:gd name="T3" fmla="*/ 23538 h 23538"/>
                  <a:gd name="T4" fmla="*/ 0 w 21600"/>
                  <a:gd name="T5" fmla="*/ 11777 h 23538"/>
                </a:gdLst>
                <a:ahLst/>
                <a:cxnLst>
                  <a:cxn ang="0">
                    <a:pos x="T0" y="T1"/>
                  </a:cxn>
                  <a:cxn ang="0">
                    <a:pos x="T2" y="T3"/>
                  </a:cxn>
                  <a:cxn ang="0">
                    <a:pos x="T4" y="T5"/>
                  </a:cxn>
                </a:cxnLst>
                <a:rect l="0" t="0" r="r" b="b"/>
                <a:pathLst>
                  <a:path w="21600" h="23538" fill="none" extrusionOk="0">
                    <a:moveTo>
                      <a:pt x="18106" y="0"/>
                    </a:moveTo>
                    <a:cubicBezTo>
                      <a:pt x="20386" y="3504"/>
                      <a:pt x="21600" y="7596"/>
                      <a:pt x="21600" y="11777"/>
                    </a:cubicBezTo>
                    <a:cubicBezTo>
                      <a:pt x="21600" y="15951"/>
                      <a:pt x="20390" y="20036"/>
                      <a:pt x="18117" y="23537"/>
                    </a:cubicBezTo>
                  </a:path>
                  <a:path w="21600" h="23538" stroke="0" extrusionOk="0">
                    <a:moveTo>
                      <a:pt x="18106" y="0"/>
                    </a:moveTo>
                    <a:cubicBezTo>
                      <a:pt x="20386" y="3504"/>
                      <a:pt x="21600" y="7596"/>
                      <a:pt x="21600" y="11777"/>
                    </a:cubicBezTo>
                    <a:cubicBezTo>
                      <a:pt x="21600" y="15951"/>
                      <a:pt x="20390" y="20036"/>
                      <a:pt x="18117" y="23537"/>
                    </a:cubicBezTo>
                    <a:lnTo>
                      <a:pt x="0" y="11777"/>
                    </a:lnTo>
                    <a:close/>
                  </a:path>
                </a:pathLst>
              </a:custGeom>
              <a:solidFill>
                <a:srgbClr val="FFCC00"/>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30" name="Arc 150"/>
              <p:cNvSpPr>
                <a:spLocks/>
              </p:cNvSpPr>
              <p:nvPr/>
            </p:nvSpPr>
            <p:spPr bwMode="auto">
              <a:xfrm>
                <a:off x="1967" y="2467"/>
                <a:ext cx="519" cy="1000"/>
              </a:xfrm>
              <a:custGeom>
                <a:avLst/>
                <a:gdLst>
                  <a:gd name="G0" fmla="+- 0 0 0"/>
                  <a:gd name="G1" fmla="+- 11785 0 0"/>
                  <a:gd name="G2" fmla="+- 21600 0 0"/>
                  <a:gd name="T0" fmla="*/ 18102 w 21600"/>
                  <a:gd name="T1" fmla="*/ 0 h 23554"/>
                  <a:gd name="T2" fmla="*/ 18112 w 21600"/>
                  <a:gd name="T3" fmla="*/ 23554 h 23554"/>
                  <a:gd name="T4" fmla="*/ 0 w 21600"/>
                  <a:gd name="T5" fmla="*/ 11785 h 23554"/>
                </a:gdLst>
                <a:ahLst/>
                <a:cxnLst>
                  <a:cxn ang="0">
                    <a:pos x="T0" y="T1"/>
                  </a:cxn>
                  <a:cxn ang="0">
                    <a:pos x="T2" y="T3"/>
                  </a:cxn>
                  <a:cxn ang="0">
                    <a:pos x="T4" y="T5"/>
                  </a:cxn>
                </a:cxnLst>
                <a:rect l="0" t="0" r="r" b="b"/>
                <a:pathLst>
                  <a:path w="21600" h="23554" fill="none" extrusionOk="0">
                    <a:moveTo>
                      <a:pt x="18101" y="0"/>
                    </a:moveTo>
                    <a:cubicBezTo>
                      <a:pt x="20384" y="3506"/>
                      <a:pt x="21600" y="7600"/>
                      <a:pt x="21600" y="11785"/>
                    </a:cubicBezTo>
                    <a:cubicBezTo>
                      <a:pt x="21600" y="15962"/>
                      <a:pt x="20388" y="20050"/>
                      <a:pt x="18112" y="23554"/>
                    </a:cubicBezTo>
                  </a:path>
                  <a:path w="21600" h="23554" stroke="0" extrusionOk="0">
                    <a:moveTo>
                      <a:pt x="18101" y="0"/>
                    </a:moveTo>
                    <a:cubicBezTo>
                      <a:pt x="20384" y="3506"/>
                      <a:pt x="21600" y="7600"/>
                      <a:pt x="21600" y="11785"/>
                    </a:cubicBezTo>
                    <a:cubicBezTo>
                      <a:pt x="21600" y="15962"/>
                      <a:pt x="20388" y="20050"/>
                      <a:pt x="18112" y="23554"/>
                    </a:cubicBezTo>
                    <a:lnTo>
                      <a:pt x="0" y="11785"/>
                    </a:lnTo>
                    <a:close/>
                  </a:path>
                </a:pathLst>
              </a:custGeom>
              <a:solidFill>
                <a:schemeClr val="tx2"/>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31" name="Arc 151"/>
              <p:cNvSpPr>
                <a:spLocks/>
              </p:cNvSpPr>
              <p:nvPr/>
            </p:nvSpPr>
            <p:spPr bwMode="auto">
              <a:xfrm>
                <a:off x="1930" y="2468"/>
                <a:ext cx="518" cy="1001"/>
              </a:xfrm>
              <a:custGeom>
                <a:avLst/>
                <a:gdLst>
                  <a:gd name="G0" fmla="+- 0 0 0"/>
                  <a:gd name="G1" fmla="+- 11788 0 0"/>
                  <a:gd name="G2" fmla="+- 21600 0 0"/>
                  <a:gd name="T0" fmla="*/ 18100 w 21600"/>
                  <a:gd name="T1" fmla="*/ 0 h 23560"/>
                  <a:gd name="T2" fmla="*/ 18110 w 21600"/>
                  <a:gd name="T3" fmla="*/ 23560 h 23560"/>
                  <a:gd name="T4" fmla="*/ 0 w 21600"/>
                  <a:gd name="T5" fmla="*/ 11788 h 23560"/>
                </a:gdLst>
                <a:ahLst/>
                <a:cxnLst>
                  <a:cxn ang="0">
                    <a:pos x="T0" y="T1"/>
                  </a:cxn>
                  <a:cxn ang="0">
                    <a:pos x="T2" y="T3"/>
                  </a:cxn>
                  <a:cxn ang="0">
                    <a:pos x="T4" y="T5"/>
                  </a:cxn>
                </a:cxnLst>
                <a:rect l="0" t="0" r="r" b="b"/>
                <a:pathLst>
                  <a:path w="21600" h="23560" fill="none" extrusionOk="0">
                    <a:moveTo>
                      <a:pt x="18099" y="0"/>
                    </a:moveTo>
                    <a:cubicBezTo>
                      <a:pt x="20384" y="3507"/>
                      <a:pt x="21600" y="7602"/>
                      <a:pt x="21600" y="11788"/>
                    </a:cubicBezTo>
                    <a:cubicBezTo>
                      <a:pt x="21600" y="15967"/>
                      <a:pt x="20387" y="20056"/>
                      <a:pt x="18110" y="23560"/>
                    </a:cubicBezTo>
                  </a:path>
                  <a:path w="21600" h="23560" stroke="0" extrusionOk="0">
                    <a:moveTo>
                      <a:pt x="18099" y="0"/>
                    </a:moveTo>
                    <a:cubicBezTo>
                      <a:pt x="20384" y="3507"/>
                      <a:pt x="21600" y="7602"/>
                      <a:pt x="21600" y="11788"/>
                    </a:cubicBezTo>
                    <a:cubicBezTo>
                      <a:pt x="21600" y="15967"/>
                      <a:pt x="20387" y="20056"/>
                      <a:pt x="18110" y="23560"/>
                    </a:cubicBezTo>
                    <a:lnTo>
                      <a:pt x="0" y="11788"/>
                    </a:lnTo>
                    <a:close/>
                  </a:path>
                </a:pathLst>
              </a:custGeom>
              <a:solidFill>
                <a:srgbClr val="FFCC00"/>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32" name="Arc 152"/>
              <p:cNvSpPr>
                <a:spLocks/>
              </p:cNvSpPr>
              <p:nvPr/>
            </p:nvSpPr>
            <p:spPr bwMode="auto">
              <a:xfrm>
                <a:off x="1893" y="2467"/>
                <a:ext cx="519" cy="1000"/>
              </a:xfrm>
              <a:custGeom>
                <a:avLst/>
                <a:gdLst>
                  <a:gd name="G0" fmla="+- 0 0 0"/>
                  <a:gd name="G1" fmla="+- 11785 0 0"/>
                  <a:gd name="G2" fmla="+- 21600 0 0"/>
                  <a:gd name="T0" fmla="*/ 18102 w 21600"/>
                  <a:gd name="T1" fmla="*/ 0 h 23554"/>
                  <a:gd name="T2" fmla="*/ 18112 w 21600"/>
                  <a:gd name="T3" fmla="*/ 23554 h 23554"/>
                  <a:gd name="T4" fmla="*/ 0 w 21600"/>
                  <a:gd name="T5" fmla="*/ 11785 h 23554"/>
                </a:gdLst>
                <a:ahLst/>
                <a:cxnLst>
                  <a:cxn ang="0">
                    <a:pos x="T0" y="T1"/>
                  </a:cxn>
                  <a:cxn ang="0">
                    <a:pos x="T2" y="T3"/>
                  </a:cxn>
                  <a:cxn ang="0">
                    <a:pos x="T4" y="T5"/>
                  </a:cxn>
                </a:cxnLst>
                <a:rect l="0" t="0" r="r" b="b"/>
                <a:pathLst>
                  <a:path w="21600" h="23554" fill="none" extrusionOk="0">
                    <a:moveTo>
                      <a:pt x="18101" y="0"/>
                    </a:moveTo>
                    <a:cubicBezTo>
                      <a:pt x="20384" y="3506"/>
                      <a:pt x="21600" y="7600"/>
                      <a:pt x="21600" y="11785"/>
                    </a:cubicBezTo>
                    <a:cubicBezTo>
                      <a:pt x="21600" y="15962"/>
                      <a:pt x="20388" y="20050"/>
                      <a:pt x="18112" y="23554"/>
                    </a:cubicBezTo>
                  </a:path>
                  <a:path w="21600" h="23554" stroke="0" extrusionOk="0">
                    <a:moveTo>
                      <a:pt x="18101" y="0"/>
                    </a:moveTo>
                    <a:cubicBezTo>
                      <a:pt x="20384" y="3506"/>
                      <a:pt x="21600" y="7600"/>
                      <a:pt x="21600" y="11785"/>
                    </a:cubicBezTo>
                    <a:cubicBezTo>
                      <a:pt x="21600" y="15962"/>
                      <a:pt x="20388" y="20050"/>
                      <a:pt x="18112" y="23554"/>
                    </a:cubicBezTo>
                    <a:lnTo>
                      <a:pt x="0" y="11785"/>
                    </a:lnTo>
                    <a:close/>
                  </a:path>
                </a:pathLst>
              </a:custGeom>
              <a:solidFill>
                <a:schemeClr val="tx2"/>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33" name="Arc 153"/>
              <p:cNvSpPr>
                <a:spLocks/>
              </p:cNvSpPr>
              <p:nvPr/>
            </p:nvSpPr>
            <p:spPr bwMode="auto">
              <a:xfrm>
                <a:off x="1855" y="2468"/>
                <a:ext cx="518" cy="1000"/>
              </a:xfrm>
              <a:custGeom>
                <a:avLst/>
                <a:gdLst>
                  <a:gd name="G0" fmla="+- 0 0 0"/>
                  <a:gd name="G1" fmla="+- 11777 0 0"/>
                  <a:gd name="G2" fmla="+- 21600 0 0"/>
                  <a:gd name="T0" fmla="*/ 18107 w 21600"/>
                  <a:gd name="T1" fmla="*/ 0 h 23538"/>
                  <a:gd name="T2" fmla="*/ 18118 w 21600"/>
                  <a:gd name="T3" fmla="*/ 23538 h 23538"/>
                  <a:gd name="T4" fmla="*/ 0 w 21600"/>
                  <a:gd name="T5" fmla="*/ 11777 h 23538"/>
                </a:gdLst>
                <a:ahLst/>
                <a:cxnLst>
                  <a:cxn ang="0">
                    <a:pos x="T0" y="T1"/>
                  </a:cxn>
                  <a:cxn ang="0">
                    <a:pos x="T2" y="T3"/>
                  </a:cxn>
                  <a:cxn ang="0">
                    <a:pos x="T4" y="T5"/>
                  </a:cxn>
                </a:cxnLst>
                <a:rect l="0" t="0" r="r" b="b"/>
                <a:pathLst>
                  <a:path w="21600" h="23538" fill="none" extrusionOk="0">
                    <a:moveTo>
                      <a:pt x="18106" y="0"/>
                    </a:moveTo>
                    <a:cubicBezTo>
                      <a:pt x="20386" y="3504"/>
                      <a:pt x="21600" y="7596"/>
                      <a:pt x="21600" y="11777"/>
                    </a:cubicBezTo>
                    <a:cubicBezTo>
                      <a:pt x="21600" y="15951"/>
                      <a:pt x="20390" y="20036"/>
                      <a:pt x="18117" y="23537"/>
                    </a:cubicBezTo>
                  </a:path>
                  <a:path w="21600" h="23538" stroke="0" extrusionOk="0">
                    <a:moveTo>
                      <a:pt x="18106" y="0"/>
                    </a:moveTo>
                    <a:cubicBezTo>
                      <a:pt x="20386" y="3504"/>
                      <a:pt x="21600" y="7596"/>
                      <a:pt x="21600" y="11777"/>
                    </a:cubicBezTo>
                    <a:cubicBezTo>
                      <a:pt x="21600" y="15951"/>
                      <a:pt x="20390" y="20036"/>
                      <a:pt x="18117" y="23537"/>
                    </a:cubicBezTo>
                    <a:lnTo>
                      <a:pt x="0" y="11777"/>
                    </a:lnTo>
                    <a:close/>
                  </a:path>
                </a:pathLst>
              </a:custGeom>
              <a:solidFill>
                <a:srgbClr val="FFCC00"/>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34" name="Arc 154"/>
              <p:cNvSpPr>
                <a:spLocks/>
              </p:cNvSpPr>
              <p:nvPr/>
            </p:nvSpPr>
            <p:spPr bwMode="auto">
              <a:xfrm>
                <a:off x="1818" y="2468"/>
                <a:ext cx="518" cy="1000"/>
              </a:xfrm>
              <a:custGeom>
                <a:avLst/>
                <a:gdLst>
                  <a:gd name="G0" fmla="+- 0 0 0"/>
                  <a:gd name="G1" fmla="+- 11777 0 0"/>
                  <a:gd name="G2" fmla="+- 21600 0 0"/>
                  <a:gd name="T0" fmla="*/ 18107 w 21600"/>
                  <a:gd name="T1" fmla="*/ 0 h 23538"/>
                  <a:gd name="T2" fmla="*/ 18118 w 21600"/>
                  <a:gd name="T3" fmla="*/ 23538 h 23538"/>
                  <a:gd name="T4" fmla="*/ 0 w 21600"/>
                  <a:gd name="T5" fmla="*/ 11777 h 23538"/>
                </a:gdLst>
                <a:ahLst/>
                <a:cxnLst>
                  <a:cxn ang="0">
                    <a:pos x="T0" y="T1"/>
                  </a:cxn>
                  <a:cxn ang="0">
                    <a:pos x="T2" y="T3"/>
                  </a:cxn>
                  <a:cxn ang="0">
                    <a:pos x="T4" y="T5"/>
                  </a:cxn>
                </a:cxnLst>
                <a:rect l="0" t="0" r="r" b="b"/>
                <a:pathLst>
                  <a:path w="21600" h="23538" fill="none" extrusionOk="0">
                    <a:moveTo>
                      <a:pt x="18106" y="0"/>
                    </a:moveTo>
                    <a:cubicBezTo>
                      <a:pt x="20386" y="3504"/>
                      <a:pt x="21600" y="7596"/>
                      <a:pt x="21600" y="11777"/>
                    </a:cubicBezTo>
                    <a:cubicBezTo>
                      <a:pt x="21600" y="15951"/>
                      <a:pt x="20390" y="20036"/>
                      <a:pt x="18117" y="23537"/>
                    </a:cubicBezTo>
                  </a:path>
                  <a:path w="21600" h="23538" stroke="0" extrusionOk="0">
                    <a:moveTo>
                      <a:pt x="18106" y="0"/>
                    </a:moveTo>
                    <a:cubicBezTo>
                      <a:pt x="20386" y="3504"/>
                      <a:pt x="21600" y="7596"/>
                      <a:pt x="21600" y="11777"/>
                    </a:cubicBezTo>
                    <a:cubicBezTo>
                      <a:pt x="21600" y="15951"/>
                      <a:pt x="20390" y="20036"/>
                      <a:pt x="18117" y="23537"/>
                    </a:cubicBezTo>
                    <a:lnTo>
                      <a:pt x="0" y="11777"/>
                    </a:lnTo>
                    <a:close/>
                  </a:path>
                </a:pathLst>
              </a:custGeom>
              <a:solidFill>
                <a:schemeClr val="tx1"/>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35" name="Arc 155"/>
              <p:cNvSpPr>
                <a:spLocks/>
              </p:cNvSpPr>
              <p:nvPr/>
            </p:nvSpPr>
            <p:spPr bwMode="auto">
              <a:xfrm>
                <a:off x="1781" y="2468"/>
                <a:ext cx="518" cy="1000"/>
              </a:xfrm>
              <a:custGeom>
                <a:avLst/>
                <a:gdLst>
                  <a:gd name="G0" fmla="+- 0 0 0"/>
                  <a:gd name="G1" fmla="+- 11777 0 0"/>
                  <a:gd name="G2" fmla="+- 21600 0 0"/>
                  <a:gd name="T0" fmla="*/ 18107 w 21600"/>
                  <a:gd name="T1" fmla="*/ 0 h 23538"/>
                  <a:gd name="T2" fmla="*/ 18118 w 21600"/>
                  <a:gd name="T3" fmla="*/ 23538 h 23538"/>
                  <a:gd name="T4" fmla="*/ 0 w 21600"/>
                  <a:gd name="T5" fmla="*/ 11777 h 23538"/>
                </a:gdLst>
                <a:ahLst/>
                <a:cxnLst>
                  <a:cxn ang="0">
                    <a:pos x="T0" y="T1"/>
                  </a:cxn>
                  <a:cxn ang="0">
                    <a:pos x="T2" y="T3"/>
                  </a:cxn>
                  <a:cxn ang="0">
                    <a:pos x="T4" y="T5"/>
                  </a:cxn>
                </a:cxnLst>
                <a:rect l="0" t="0" r="r" b="b"/>
                <a:pathLst>
                  <a:path w="21600" h="23538" fill="none" extrusionOk="0">
                    <a:moveTo>
                      <a:pt x="18106" y="0"/>
                    </a:moveTo>
                    <a:cubicBezTo>
                      <a:pt x="20386" y="3504"/>
                      <a:pt x="21600" y="7596"/>
                      <a:pt x="21600" y="11777"/>
                    </a:cubicBezTo>
                    <a:cubicBezTo>
                      <a:pt x="21600" y="15951"/>
                      <a:pt x="20390" y="20036"/>
                      <a:pt x="18117" y="23537"/>
                    </a:cubicBezTo>
                  </a:path>
                  <a:path w="21600" h="23538" stroke="0" extrusionOk="0">
                    <a:moveTo>
                      <a:pt x="18106" y="0"/>
                    </a:moveTo>
                    <a:cubicBezTo>
                      <a:pt x="20386" y="3504"/>
                      <a:pt x="21600" y="7596"/>
                      <a:pt x="21600" y="11777"/>
                    </a:cubicBezTo>
                    <a:cubicBezTo>
                      <a:pt x="21600" y="15951"/>
                      <a:pt x="20390" y="20036"/>
                      <a:pt x="18117" y="23537"/>
                    </a:cubicBezTo>
                    <a:lnTo>
                      <a:pt x="0" y="11777"/>
                    </a:lnTo>
                    <a:close/>
                  </a:path>
                </a:pathLst>
              </a:custGeom>
              <a:solidFill>
                <a:srgbClr val="FFCC00"/>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36" name="Arc 156"/>
              <p:cNvSpPr>
                <a:spLocks/>
              </p:cNvSpPr>
              <p:nvPr/>
            </p:nvSpPr>
            <p:spPr bwMode="auto">
              <a:xfrm>
                <a:off x="1745" y="2467"/>
                <a:ext cx="519" cy="1000"/>
              </a:xfrm>
              <a:custGeom>
                <a:avLst/>
                <a:gdLst>
                  <a:gd name="G0" fmla="+- 0 0 0"/>
                  <a:gd name="G1" fmla="+- 11785 0 0"/>
                  <a:gd name="G2" fmla="+- 21600 0 0"/>
                  <a:gd name="T0" fmla="*/ 18102 w 21600"/>
                  <a:gd name="T1" fmla="*/ 0 h 23554"/>
                  <a:gd name="T2" fmla="*/ 18112 w 21600"/>
                  <a:gd name="T3" fmla="*/ 23554 h 23554"/>
                  <a:gd name="T4" fmla="*/ 0 w 21600"/>
                  <a:gd name="T5" fmla="*/ 11785 h 23554"/>
                </a:gdLst>
                <a:ahLst/>
                <a:cxnLst>
                  <a:cxn ang="0">
                    <a:pos x="T0" y="T1"/>
                  </a:cxn>
                  <a:cxn ang="0">
                    <a:pos x="T2" y="T3"/>
                  </a:cxn>
                  <a:cxn ang="0">
                    <a:pos x="T4" y="T5"/>
                  </a:cxn>
                </a:cxnLst>
                <a:rect l="0" t="0" r="r" b="b"/>
                <a:pathLst>
                  <a:path w="21600" h="23554" fill="none" extrusionOk="0">
                    <a:moveTo>
                      <a:pt x="18101" y="0"/>
                    </a:moveTo>
                    <a:cubicBezTo>
                      <a:pt x="20384" y="3506"/>
                      <a:pt x="21600" y="7600"/>
                      <a:pt x="21600" y="11785"/>
                    </a:cubicBezTo>
                    <a:cubicBezTo>
                      <a:pt x="21600" y="15962"/>
                      <a:pt x="20388" y="20050"/>
                      <a:pt x="18112" y="23554"/>
                    </a:cubicBezTo>
                  </a:path>
                  <a:path w="21600" h="23554" stroke="0" extrusionOk="0">
                    <a:moveTo>
                      <a:pt x="18101" y="0"/>
                    </a:moveTo>
                    <a:cubicBezTo>
                      <a:pt x="20384" y="3506"/>
                      <a:pt x="21600" y="7600"/>
                      <a:pt x="21600" y="11785"/>
                    </a:cubicBezTo>
                    <a:cubicBezTo>
                      <a:pt x="21600" y="15962"/>
                      <a:pt x="20388" y="20050"/>
                      <a:pt x="18112" y="23554"/>
                    </a:cubicBezTo>
                    <a:lnTo>
                      <a:pt x="0" y="11785"/>
                    </a:lnTo>
                    <a:close/>
                  </a:path>
                </a:pathLst>
              </a:custGeom>
              <a:solidFill>
                <a:schemeClr val="tx2"/>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37" name="Arc 157"/>
              <p:cNvSpPr>
                <a:spLocks/>
              </p:cNvSpPr>
              <p:nvPr/>
            </p:nvSpPr>
            <p:spPr bwMode="auto">
              <a:xfrm>
                <a:off x="1707" y="2468"/>
                <a:ext cx="518" cy="1000"/>
              </a:xfrm>
              <a:custGeom>
                <a:avLst/>
                <a:gdLst>
                  <a:gd name="G0" fmla="+- 0 0 0"/>
                  <a:gd name="G1" fmla="+- 11777 0 0"/>
                  <a:gd name="G2" fmla="+- 21600 0 0"/>
                  <a:gd name="T0" fmla="*/ 18107 w 21600"/>
                  <a:gd name="T1" fmla="*/ 0 h 23538"/>
                  <a:gd name="T2" fmla="*/ 18118 w 21600"/>
                  <a:gd name="T3" fmla="*/ 23538 h 23538"/>
                  <a:gd name="T4" fmla="*/ 0 w 21600"/>
                  <a:gd name="T5" fmla="*/ 11777 h 23538"/>
                </a:gdLst>
                <a:ahLst/>
                <a:cxnLst>
                  <a:cxn ang="0">
                    <a:pos x="T0" y="T1"/>
                  </a:cxn>
                  <a:cxn ang="0">
                    <a:pos x="T2" y="T3"/>
                  </a:cxn>
                  <a:cxn ang="0">
                    <a:pos x="T4" y="T5"/>
                  </a:cxn>
                </a:cxnLst>
                <a:rect l="0" t="0" r="r" b="b"/>
                <a:pathLst>
                  <a:path w="21600" h="23538" fill="none" extrusionOk="0">
                    <a:moveTo>
                      <a:pt x="18106" y="0"/>
                    </a:moveTo>
                    <a:cubicBezTo>
                      <a:pt x="20386" y="3504"/>
                      <a:pt x="21600" y="7596"/>
                      <a:pt x="21600" y="11777"/>
                    </a:cubicBezTo>
                    <a:cubicBezTo>
                      <a:pt x="21600" y="15951"/>
                      <a:pt x="20390" y="20036"/>
                      <a:pt x="18117" y="23537"/>
                    </a:cubicBezTo>
                  </a:path>
                  <a:path w="21600" h="23538" stroke="0" extrusionOk="0">
                    <a:moveTo>
                      <a:pt x="18106" y="0"/>
                    </a:moveTo>
                    <a:cubicBezTo>
                      <a:pt x="20386" y="3504"/>
                      <a:pt x="21600" y="7596"/>
                      <a:pt x="21600" y="11777"/>
                    </a:cubicBezTo>
                    <a:cubicBezTo>
                      <a:pt x="21600" y="15951"/>
                      <a:pt x="20390" y="20036"/>
                      <a:pt x="18117" y="23537"/>
                    </a:cubicBezTo>
                    <a:lnTo>
                      <a:pt x="0" y="11777"/>
                    </a:lnTo>
                    <a:close/>
                  </a:path>
                </a:pathLst>
              </a:custGeom>
              <a:solidFill>
                <a:srgbClr val="FFCC00"/>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38" name="Arc 158"/>
              <p:cNvSpPr>
                <a:spLocks/>
              </p:cNvSpPr>
              <p:nvPr/>
            </p:nvSpPr>
            <p:spPr bwMode="auto">
              <a:xfrm>
                <a:off x="1670" y="2467"/>
                <a:ext cx="519" cy="1000"/>
              </a:xfrm>
              <a:custGeom>
                <a:avLst/>
                <a:gdLst>
                  <a:gd name="G0" fmla="+- 0 0 0"/>
                  <a:gd name="G1" fmla="+- 11785 0 0"/>
                  <a:gd name="G2" fmla="+- 21600 0 0"/>
                  <a:gd name="T0" fmla="*/ 18102 w 21600"/>
                  <a:gd name="T1" fmla="*/ 0 h 23554"/>
                  <a:gd name="T2" fmla="*/ 18112 w 21600"/>
                  <a:gd name="T3" fmla="*/ 23554 h 23554"/>
                  <a:gd name="T4" fmla="*/ 0 w 21600"/>
                  <a:gd name="T5" fmla="*/ 11785 h 23554"/>
                </a:gdLst>
                <a:ahLst/>
                <a:cxnLst>
                  <a:cxn ang="0">
                    <a:pos x="T0" y="T1"/>
                  </a:cxn>
                  <a:cxn ang="0">
                    <a:pos x="T2" y="T3"/>
                  </a:cxn>
                  <a:cxn ang="0">
                    <a:pos x="T4" y="T5"/>
                  </a:cxn>
                </a:cxnLst>
                <a:rect l="0" t="0" r="r" b="b"/>
                <a:pathLst>
                  <a:path w="21600" h="23554" fill="none" extrusionOk="0">
                    <a:moveTo>
                      <a:pt x="18101" y="0"/>
                    </a:moveTo>
                    <a:cubicBezTo>
                      <a:pt x="20384" y="3506"/>
                      <a:pt x="21600" y="7600"/>
                      <a:pt x="21600" y="11785"/>
                    </a:cubicBezTo>
                    <a:cubicBezTo>
                      <a:pt x="21600" y="15962"/>
                      <a:pt x="20388" y="20050"/>
                      <a:pt x="18112" y="23554"/>
                    </a:cubicBezTo>
                  </a:path>
                  <a:path w="21600" h="23554" stroke="0" extrusionOk="0">
                    <a:moveTo>
                      <a:pt x="18101" y="0"/>
                    </a:moveTo>
                    <a:cubicBezTo>
                      <a:pt x="20384" y="3506"/>
                      <a:pt x="21600" y="7600"/>
                      <a:pt x="21600" y="11785"/>
                    </a:cubicBezTo>
                    <a:cubicBezTo>
                      <a:pt x="21600" y="15962"/>
                      <a:pt x="20388" y="20050"/>
                      <a:pt x="18112" y="23554"/>
                    </a:cubicBezTo>
                    <a:lnTo>
                      <a:pt x="0" y="11785"/>
                    </a:lnTo>
                    <a:close/>
                  </a:path>
                </a:pathLst>
              </a:custGeom>
              <a:solidFill>
                <a:schemeClr val="tx2"/>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39" name="Arc 159"/>
              <p:cNvSpPr>
                <a:spLocks/>
              </p:cNvSpPr>
              <p:nvPr/>
            </p:nvSpPr>
            <p:spPr bwMode="auto">
              <a:xfrm>
                <a:off x="1633" y="2468"/>
                <a:ext cx="518" cy="1000"/>
              </a:xfrm>
              <a:custGeom>
                <a:avLst/>
                <a:gdLst>
                  <a:gd name="G0" fmla="+- 0 0 0"/>
                  <a:gd name="G1" fmla="+- 11777 0 0"/>
                  <a:gd name="G2" fmla="+- 21600 0 0"/>
                  <a:gd name="T0" fmla="*/ 18107 w 21600"/>
                  <a:gd name="T1" fmla="*/ 0 h 23538"/>
                  <a:gd name="T2" fmla="*/ 18118 w 21600"/>
                  <a:gd name="T3" fmla="*/ 23538 h 23538"/>
                  <a:gd name="T4" fmla="*/ 0 w 21600"/>
                  <a:gd name="T5" fmla="*/ 11777 h 23538"/>
                </a:gdLst>
                <a:ahLst/>
                <a:cxnLst>
                  <a:cxn ang="0">
                    <a:pos x="T0" y="T1"/>
                  </a:cxn>
                  <a:cxn ang="0">
                    <a:pos x="T2" y="T3"/>
                  </a:cxn>
                  <a:cxn ang="0">
                    <a:pos x="T4" y="T5"/>
                  </a:cxn>
                </a:cxnLst>
                <a:rect l="0" t="0" r="r" b="b"/>
                <a:pathLst>
                  <a:path w="21600" h="23538" fill="none" extrusionOk="0">
                    <a:moveTo>
                      <a:pt x="18106" y="0"/>
                    </a:moveTo>
                    <a:cubicBezTo>
                      <a:pt x="20386" y="3504"/>
                      <a:pt x="21600" y="7596"/>
                      <a:pt x="21600" y="11777"/>
                    </a:cubicBezTo>
                    <a:cubicBezTo>
                      <a:pt x="21600" y="15951"/>
                      <a:pt x="20390" y="20036"/>
                      <a:pt x="18117" y="23537"/>
                    </a:cubicBezTo>
                  </a:path>
                  <a:path w="21600" h="23538" stroke="0" extrusionOk="0">
                    <a:moveTo>
                      <a:pt x="18106" y="0"/>
                    </a:moveTo>
                    <a:cubicBezTo>
                      <a:pt x="20386" y="3504"/>
                      <a:pt x="21600" y="7596"/>
                      <a:pt x="21600" y="11777"/>
                    </a:cubicBezTo>
                    <a:cubicBezTo>
                      <a:pt x="21600" y="15951"/>
                      <a:pt x="20390" y="20036"/>
                      <a:pt x="18117" y="23537"/>
                    </a:cubicBezTo>
                    <a:lnTo>
                      <a:pt x="0" y="11777"/>
                    </a:lnTo>
                    <a:close/>
                  </a:path>
                </a:pathLst>
              </a:custGeom>
              <a:solidFill>
                <a:srgbClr val="FFCC00"/>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40" name="Arc 160"/>
              <p:cNvSpPr>
                <a:spLocks/>
              </p:cNvSpPr>
              <p:nvPr/>
            </p:nvSpPr>
            <p:spPr bwMode="auto">
              <a:xfrm>
                <a:off x="1597" y="2468"/>
                <a:ext cx="518" cy="1001"/>
              </a:xfrm>
              <a:custGeom>
                <a:avLst/>
                <a:gdLst>
                  <a:gd name="G0" fmla="+- 0 0 0"/>
                  <a:gd name="G1" fmla="+- 11788 0 0"/>
                  <a:gd name="G2" fmla="+- 21600 0 0"/>
                  <a:gd name="T0" fmla="*/ 18100 w 21600"/>
                  <a:gd name="T1" fmla="*/ 0 h 23560"/>
                  <a:gd name="T2" fmla="*/ 18110 w 21600"/>
                  <a:gd name="T3" fmla="*/ 23560 h 23560"/>
                  <a:gd name="T4" fmla="*/ 0 w 21600"/>
                  <a:gd name="T5" fmla="*/ 11788 h 23560"/>
                </a:gdLst>
                <a:ahLst/>
                <a:cxnLst>
                  <a:cxn ang="0">
                    <a:pos x="T0" y="T1"/>
                  </a:cxn>
                  <a:cxn ang="0">
                    <a:pos x="T2" y="T3"/>
                  </a:cxn>
                  <a:cxn ang="0">
                    <a:pos x="T4" y="T5"/>
                  </a:cxn>
                </a:cxnLst>
                <a:rect l="0" t="0" r="r" b="b"/>
                <a:pathLst>
                  <a:path w="21600" h="23560" fill="none" extrusionOk="0">
                    <a:moveTo>
                      <a:pt x="18099" y="0"/>
                    </a:moveTo>
                    <a:cubicBezTo>
                      <a:pt x="20384" y="3507"/>
                      <a:pt x="21600" y="7602"/>
                      <a:pt x="21600" y="11788"/>
                    </a:cubicBezTo>
                    <a:cubicBezTo>
                      <a:pt x="21600" y="15967"/>
                      <a:pt x="20387" y="20056"/>
                      <a:pt x="18110" y="23560"/>
                    </a:cubicBezTo>
                  </a:path>
                  <a:path w="21600" h="23560" stroke="0" extrusionOk="0">
                    <a:moveTo>
                      <a:pt x="18099" y="0"/>
                    </a:moveTo>
                    <a:cubicBezTo>
                      <a:pt x="20384" y="3507"/>
                      <a:pt x="21600" y="7602"/>
                      <a:pt x="21600" y="11788"/>
                    </a:cubicBezTo>
                    <a:cubicBezTo>
                      <a:pt x="21600" y="15967"/>
                      <a:pt x="20387" y="20056"/>
                      <a:pt x="18110" y="23560"/>
                    </a:cubicBezTo>
                    <a:lnTo>
                      <a:pt x="0" y="11788"/>
                    </a:lnTo>
                    <a:close/>
                  </a:path>
                </a:pathLst>
              </a:custGeom>
              <a:solidFill>
                <a:schemeClr val="tx2"/>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41" name="Arc 161"/>
              <p:cNvSpPr>
                <a:spLocks/>
              </p:cNvSpPr>
              <p:nvPr/>
            </p:nvSpPr>
            <p:spPr bwMode="auto">
              <a:xfrm>
                <a:off x="1560" y="2467"/>
                <a:ext cx="519" cy="1000"/>
              </a:xfrm>
              <a:custGeom>
                <a:avLst/>
                <a:gdLst>
                  <a:gd name="G0" fmla="+- 0 0 0"/>
                  <a:gd name="G1" fmla="+- 11785 0 0"/>
                  <a:gd name="G2" fmla="+- 21600 0 0"/>
                  <a:gd name="T0" fmla="*/ 18102 w 21600"/>
                  <a:gd name="T1" fmla="*/ 0 h 23554"/>
                  <a:gd name="T2" fmla="*/ 18112 w 21600"/>
                  <a:gd name="T3" fmla="*/ 23554 h 23554"/>
                  <a:gd name="T4" fmla="*/ 0 w 21600"/>
                  <a:gd name="T5" fmla="*/ 11785 h 23554"/>
                </a:gdLst>
                <a:ahLst/>
                <a:cxnLst>
                  <a:cxn ang="0">
                    <a:pos x="T0" y="T1"/>
                  </a:cxn>
                  <a:cxn ang="0">
                    <a:pos x="T2" y="T3"/>
                  </a:cxn>
                  <a:cxn ang="0">
                    <a:pos x="T4" y="T5"/>
                  </a:cxn>
                </a:cxnLst>
                <a:rect l="0" t="0" r="r" b="b"/>
                <a:pathLst>
                  <a:path w="21600" h="23554" fill="none" extrusionOk="0">
                    <a:moveTo>
                      <a:pt x="18101" y="0"/>
                    </a:moveTo>
                    <a:cubicBezTo>
                      <a:pt x="20384" y="3506"/>
                      <a:pt x="21600" y="7600"/>
                      <a:pt x="21600" y="11785"/>
                    </a:cubicBezTo>
                    <a:cubicBezTo>
                      <a:pt x="21600" y="15962"/>
                      <a:pt x="20388" y="20050"/>
                      <a:pt x="18112" y="23554"/>
                    </a:cubicBezTo>
                  </a:path>
                  <a:path w="21600" h="23554" stroke="0" extrusionOk="0">
                    <a:moveTo>
                      <a:pt x="18101" y="0"/>
                    </a:moveTo>
                    <a:cubicBezTo>
                      <a:pt x="20384" y="3506"/>
                      <a:pt x="21600" y="7600"/>
                      <a:pt x="21600" y="11785"/>
                    </a:cubicBezTo>
                    <a:cubicBezTo>
                      <a:pt x="21600" y="15962"/>
                      <a:pt x="20388" y="20050"/>
                      <a:pt x="18112" y="23554"/>
                    </a:cubicBezTo>
                    <a:lnTo>
                      <a:pt x="0" y="11785"/>
                    </a:lnTo>
                    <a:close/>
                  </a:path>
                </a:pathLst>
              </a:custGeom>
              <a:solidFill>
                <a:srgbClr val="FFCC00"/>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42" name="Arc 162"/>
              <p:cNvSpPr>
                <a:spLocks/>
              </p:cNvSpPr>
              <p:nvPr/>
            </p:nvSpPr>
            <p:spPr bwMode="auto">
              <a:xfrm>
                <a:off x="1522" y="2468"/>
                <a:ext cx="518" cy="1000"/>
              </a:xfrm>
              <a:custGeom>
                <a:avLst/>
                <a:gdLst>
                  <a:gd name="G0" fmla="+- 0 0 0"/>
                  <a:gd name="G1" fmla="+- 11777 0 0"/>
                  <a:gd name="G2" fmla="+- 21600 0 0"/>
                  <a:gd name="T0" fmla="*/ 18107 w 21600"/>
                  <a:gd name="T1" fmla="*/ 0 h 23538"/>
                  <a:gd name="T2" fmla="*/ 18118 w 21600"/>
                  <a:gd name="T3" fmla="*/ 23538 h 23538"/>
                  <a:gd name="T4" fmla="*/ 0 w 21600"/>
                  <a:gd name="T5" fmla="*/ 11777 h 23538"/>
                </a:gdLst>
                <a:ahLst/>
                <a:cxnLst>
                  <a:cxn ang="0">
                    <a:pos x="T0" y="T1"/>
                  </a:cxn>
                  <a:cxn ang="0">
                    <a:pos x="T2" y="T3"/>
                  </a:cxn>
                  <a:cxn ang="0">
                    <a:pos x="T4" y="T5"/>
                  </a:cxn>
                </a:cxnLst>
                <a:rect l="0" t="0" r="r" b="b"/>
                <a:pathLst>
                  <a:path w="21600" h="23538" fill="none" extrusionOk="0">
                    <a:moveTo>
                      <a:pt x="18106" y="0"/>
                    </a:moveTo>
                    <a:cubicBezTo>
                      <a:pt x="20386" y="3504"/>
                      <a:pt x="21600" y="7596"/>
                      <a:pt x="21600" y="11777"/>
                    </a:cubicBezTo>
                    <a:cubicBezTo>
                      <a:pt x="21600" y="15951"/>
                      <a:pt x="20390" y="20036"/>
                      <a:pt x="18117" y="23537"/>
                    </a:cubicBezTo>
                  </a:path>
                  <a:path w="21600" h="23538" stroke="0" extrusionOk="0">
                    <a:moveTo>
                      <a:pt x="18106" y="0"/>
                    </a:moveTo>
                    <a:cubicBezTo>
                      <a:pt x="20386" y="3504"/>
                      <a:pt x="21600" y="7596"/>
                      <a:pt x="21600" y="11777"/>
                    </a:cubicBezTo>
                    <a:cubicBezTo>
                      <a:pt x="21600" y="15951"/>
                      <a:pt x="20390" y="20036"/>
                      <a:pt x="18117" y="23537"/>
                    </a:cubicBezTo>
                    <a:lnTo>
                      <a:pt x="0" y="11777"/>
                    </a:lnTo>
                    <a:close/>
                  </a:path>
                </a:pathLst>
              </a:custGeom>
              <a:solidFill>
                <a:schemeClr val="tx2"/>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43" name="Arc 163"/>
              <p:cNvSpPr>
                <a:spLocks/>
              </p:cNvSpPr>
              <p:nvPr/>
            </p:nvSpPr>
            <p:spPr bwMode="auto">
              <a:xfrm>
                <a:off x="1486" y="2467"/>
                <a:ext cx="519" cy="1000"/>
              </a:xfrm>
              <a:custGeom>
                <a:avLst/>
                <a:gdLst>
                  <a:gd name="G0" fmla="+- 0 0 0"/>
                  <a:gd name="G1" fmla="+- 11785 0 0"/>
                  <a:gd name="G2" fmla="+- 21600 0 0"/>
                  <a:gd name="T0" fmla="*/ 18102 w 21600"/>
                  <a:gd name="T1" fmla="*/ 0 h 23554"/>
                  <a:gd name="T2" fmla="*/ 18112 w 21600"/>
                  <a:gd name="T3" fmla="*/ 23554 h 23554"/>
                  <a:gd name="T4" fmla="*/ 0 w 21600"/>
                  <a:gd name="T5" fmla="*/ 11785 h 23554"/>
                </a:gdLst>
                <a:ahLst/>
                <a:cxnLst>
                  <a:cxn ang="0">
                    <a:pos x="T0" y="T1"/>
                  </a:cxn>
                  <a:cxn ang="0">
                    <a:pos x="T2" y="T3"/>
                  </a:cxn>
                  <a:cxn ang="0">
                    <a:pos x="T4" y="T5"/>
                  </a:cxn>
                </a:cxnLst>
                <a:rect l="0" t="0" r="r" b="b"/>
                <a:pathLst>
                  <a:path w="21600" h="23554" fill="none" extrusionOk="0">
                    <a:moveTo>
                      <a:pt x="18101" y="0"/>
                    </a:moveTo>
                    <a:cubicBezTo>
                      <a:pt x="20384" y="3506"/>
                      <a:pt x="21600" y="7600"/>
                      <a:pt x="21600" y="11785"/>
                    </a:cubicBezTo>
                    <a:cubicBezTo>
                      <a:pt x="21600" y="15962"/>
                      <a:pt x="20388" y="20050"/>
                      <a:pt x="18112" y="23554"/>
                    </a:cubicBezTo>
                  </a:path>
                  <a:path w="21600" h="23554" stroke="0" extrusionOk="0">
                    <a:moveTo>
                      <a:pt x="18101" y="0"/>
                    </a:moveTo>
                    <a:cubicBezTo>
                      <a:pt x="20384" y="3506"/>
                      <a:pt x="21600" y="7600"/>
                      <a:pt x="21600" y="11785"/>
                    </a:cubicBezTo>
                    <a:cubicBezTo>
                      <a:pt x="21600" y="15962"/>
                      <a:pt x="20388" y="20050"/>
                      <a:pt x="18112" y="23554"/>
                    </a:cubicBezTo>
                    <a:lnTo>
                      <a:pt x="0" y="11785"/>
                    </a:lnTo>
                    <a:close/>
                  </a:path>
                </a:pathLst>
              </a:custGeom>
              <a:solidFill>
                <a:srgbClr val="FFCC00"/>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44" name="Arc 164"/>
              <p:cNvSpPr>
                <a:spLocks/>
              </p:cNvSpPr>
              <p:nvPr/>
            </p:nvSpPr>
            <p:spPr bwMode="auto">
              <a:xfrm>
                <a:off x="1448" y="2468"/>
                <a:ext cx="518" cy="1000"/>
              </a:xfrm>
              <a:custGeom>
                <a:avLst/>
                <a:gdLst>
                  <a:gd name="G0" fmla="+- 0 0 0"/>
                  <a:gd name="G1" fmla="+- 11777 0 0"/>
                  <a:gd name="G2" fmla="+- 21600 0 0"/>
                  <a:gd name="T0" fmla="*/ 18107 w 21600"/>
                  <a:gd name="T1" fmla="*/ 0 h 23538"/>
                  <a:gd name="T2" fmla="*/ 18118 w 21600"/>
                  <a:gd name="T3" fmla="*/ 23538 h 23538"/>
                  <a:gd name="T4" fmla="*/ 0 w 21600"/>
                  <a:gd name="T5" fmla="*/ 11777 h 23538"/>
                </a:gdLst>
                <a:ahLst/>
                <a:cxnLst>
                  <a:cxn ang="0">
                    <a:pos x="T0" y="T1"/>
                  </a:cxn>
                  <a:cxn ang="0">
                    <a:pos x="T2" y="T3"/>
                  </a:cxn>
                  <a:cxn ang="0">
                    <a:pos x="T4" y="T5"/>
                  </a:cxn>
                </a:cxnLst>
                <a:rect l="0" t="0" r="r" b="b"/>
                <a:pathLst>
                  <a:path w="21600" h="23538" fill="none" extrusionOk="0">
                    <a:moveTo>
                      <a:pt x="18106" y="0"/>
                    </a:moveTo>
                    <a:cubicBezTo>
                      <a:pt x="20386" y="3504"/>
                      <a:pt x="21600" y="7596"/>
                      <a:pt x="21600" y="11777"/>
                    </a:cubicBezTo>
                    <a:cubicBezTo>
                      <a:pt x="21600" y="15951"/>
                      <a:pt x="20390" y="20036"/>
                      <a:pt x="18117" y="23537"/>
                    </a:cubicBezTo>
                  </a:path>
                  <a:path w="21600" h="23538" stroke="0" extrusionOk="0">
                    <a:moveTo>
                      <a:pt x="18106" y="0"/>
                    </a:moveTo>
                    <a:cubicBezTo>
                      <a:pt x="20386" y="3504"/>
                      <a:pt x="21600" y="7596"/>
                      <a:pt x="21600" y="11777"/>
                    </a:cubicBezTo>
                    <a:cubicBezTo>
                      <a:pt x="21600" y="15951"/>
                      <a:pt x="20390" y="20036"/>
                      <a:pt x="18117" y="23537"/>
                    </a:cubicBezTo>
                    <a:lnTo>
                      <a:pt x="0" y="11777"/>
                    </a:lnTo>
                    <a:close/>
                  </a:path>
                </a:pathLst>
              </a:custGeom>
              <a:solidFill>
                <a:schemeClr val="tx2"/>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45" name="Arc 165"/>
              <p:cNvSpPr>
                <a:spLocks/>
              </p:cNvSpPr>
              <p:nvPr/>
            </p:nvSpPr>
            <p:spPr bwMode="auto">
              <a:xfrm>
                <a:off x="1412" y="2467"/>
                <a:ext cx="519" cy="1000"/>
              </a:xfrm>
              <a:custGeom>
                <a:avLst/>
                <a:gdLst>
                  <a:gd name="G0" fmla="+- 0 0 0"/>
                  <a:gd name="G1" fmla="+- 11785 0 0"/>
                  <a:gd name="G2" fmla="+- 21600 0 0"/>
                  <a:gd name="T0" fmla="*/ 18102 w 21600"/>
                  <a:gd name="T1" fmla="*/ 0 h 23554"/>
                  <a:gd name="T2" fmla="*/ 18112 w 21600"/>
                  <a:gd name="T3" fmla="*/ 23554 h 23554"/>
                  <a:gd name="T4" fmla="*/ 0 w 21600"/>
                  <a:gd name="T5" fmla="*/ 11785 h 23554"/>
                </a:gdLst>
                <a:ahLst/>
                <a:cxnLst>
                  <a:cxn ang="0">
                    <a:pos x="T0" y="T1"/>
                  </a:cxn>
                  <a:cxn ang="0">
                    <a:pos x="T2" y="T3"/>
                  </a:cxn>
                  <a:cxn ang="0">
                    <a:pos x="T4" y="T5"/>
                  </a:cxn>
                </a:cxnLst>
                <a:rect l="0" t="0" r="r" b="b"/>
                <a:pathLst>
                  <a:path w="21600" h="23554" fill="none" extrusionOk="0">
                    <a:moveTo>
                      <a:pt x="18101" y="0"/>
                    </a:moveTo>
                    <a:cubicBezTo>
                      <a:pt x="20384" y="3506"/>
                      <a:pt x="21600" y="7600"/>
                      <a:pt x="21600" y="11785"/>
                    </a:cubicBezTo>
                    <a:cubicBezTo>
                      <a:pt x="21600" y="15962"/>
                      <a:pt x="20388" y="20050"/>
                      <a:pt x="18112" y="23554"/>
                    </a:cubicBezTo>
                  </a:path>
                  <a:path w="21600" h="23554" stroke="0" extrusionOk="0">
                    <a:moveTo>
                      <a:pt x="18101" y="0"/>
                    </a:moveTo>
                    <a:cubicBezTo>
                      <a:pt x="20384" y="3506"/>
                      <a:pt x="21600" y="7600"/>
                      <a:pt x="21600" y="11785"/>
                    </a:cubicBezTo>
                    <a:cubicBezTo>
                      <a:pt x="21600" y="15962"/>
                      <a:pt x="20388" y="20050"/>
                      <a:pt x="18112" y="23554"/>
                    </a:cubicBezTo>
                    <a:lnTo>
                      <a:pt x="0" y="11785"/>
                    </a:lnTo>
                    <a:close/>
                  </a:path>
                </a:pathLst>
              </a:custGeom>
              <a:solidFill>
                <a:srgbClr val="FFCC00"/>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46" name="Arc 166"/>
              <p:cNvSpPr>
                <a:spLocks/>
              </p:cNvSpPr>
              <p:nvPr/>
            </p:nvSpPr>
            <p:spPr bwMode="auto">
              <a:xfrm>
                <a:off x="1375" y="2467"/>
                <a:ext cx="519" cy="1000"/>
              </a:xfrm>
              <a:custGeom>
                <a:avLst/>
                <a:gdLst>
                  <a:gd name="G0" fmla="+- 0 0 0"/>
                  <a:gd name="G1" fmla="+- 11785 0 0"/>
                  <a:gd name="G2" fmla="+- 21600 0 0"/>
                  <a:gd name="T0" fmla="*/ 18102 w 21600"/>
                  <a:gd name="T1" fmla="*/ 0 h 23554"/>
                  <a:gd name="T2" fmla="*/ 18112 w 21600"/>
                  <a:gd name="T3" fmla="*/ 23554 h 23554"/>
                  <a:gd name="T4" fmla="*/ 0 w 21600"/>
                  <a:gd name="T5" fmla="*/ 11785 h 23554"/>
                </a:gdLst>
                <a:ahLst/>
                <a:cxnLst>
                  <a:cxn ang="0">
                    <a:pos x="T0" y="T1"/>
                  </a:cxn>
                  <a:cxn ang="0">
                    <a:pos x="T2" y="T3"/>
                  </a:cxn>
                  <a:cxn ang="0">
                    <a:pos x="T4" y="T5"/>
                  </a:cxn>
                </a:cxnLst>
                <a:rect l="0" t="0" r="r" b="b"/>
                <a:pathLst>
                  <a:path w="21600" h="23554" fill="none" extrusionOk="0">
                    <a:moveTo>
                      <a:pt x="18101" y="0"/>
                    </a:moveTo>
                    <a:cubicBezTo>
                      <a:pt x="20384" y="3506"/>
                      <a:pt x="21600" y="7600"/>
                      <a:pt x="21600" y="11785"/>
                    </a:cubicBezTo>
                    <a:cubicBezTo>
                      <a:pt x="21600" y="15962"/>
                      <a:pt x="20388" y="20050"/>
                      <a:pt x="18112" y="23554"/>
                    </a:cubicBezTo>
                  </a:path>
                  <a:path w="21600" h="23554" stroke="0" extrusionOk="0">
                    <a:moveTo>
                      <a:pt x="18101" y="0"/>
                    </a:moveTo>
                    <a:cubicBezTo>
                      <a:pt x="20384" y="3506"/>
                      <a:pt x="21600" y="7600"/>
                      <a:pt x="21600" y="11785"/>
                    </a:cubicBezTo>
                    <a:cubicBezTo>
                      <a:pt x="21600" y="15962"/>
                      <a:pt x="20388" y="20050"/>
                      <a:pt x="18112" y="23554"/>
                    </a:cubicBezTo>
                    <a:lnTo>
                      <a:pt x="0" y="11785"/>
                    </a:lnTo>
                    <a:close/>
                  </a:path>
                </a:pathLst>
              </a:custGeom>
              <a:solidFill>
                <a:schemeClr val="tx2"/>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47" name="Arc 167"/>
              <p:cNvSpPr>
                <a:spLocks/>
              </p:cNvSpPr>
              <p:nvPr/>
            </p:nvSpPr>
            <p:spPr bwMode="auto">
              <a:xfrm>
                <a:off x="1337" y="2467"/>
                <a:ext cx="519" cy="1000"/>
              </a:xfrm>
              <a:custGeom>
                <a:avLst/>
                <a:gdLst>
                  <a:gd name="G0" fmla="+- 0 0 0"/>
                  <a:gd name="G1" fmla="+- 11785 0 0"/>
                  <a:gd name="G2" fmla="+- 21600 0 0"/>
                  <a:gd name="T0" fmla="*/ 18102 w 21600"/>
                  <a:gd name="T1" fmla="*/ 0 h 23554"/>
                  <a:gd name="T2" fmla="*/ 18112 w 21600"/>
                  <a:gd name="T3" fmla="*/ 23554 h 23554"/>
                  <a:gd name="T4" fmla="*/ 0 w 21600"/>
                  <a:gd name="T5" fmla="*/ 11785 h 23554"/>
                </a:gdLst>
                <a:ahLst/>
                <a:cxnLst>
                  <a:cxn ang="0">
                    <a:pos x="T0" y="T1"/>
                  </a:cxn>
                  <a:cxn ang="0">
                    <a:pos x="T2" y="T3"/>
                  </a:cxn>
                  <a:cxn ang="0">
                    <a:pos x="T4" y="T5"/>
                  </a:cxn>
                </a:cxnLst>
                <a:rect l="0" t="0" r="r" b="b"/>
                <a:pathLst>
                  <a:path w="21600" h="23554" fill="none" extrusionOk="0">
                    <a:moveTo>
                      <a:pt x="18101" y="0"/>
                    </a:moveTo>
                    <a:cubicBezTo>
                      <a:pt x="20384" y="3506"/>
                      <a:pt x="21600" y="7600"/>
                      <a:pt x="21600" y="11785"/>
                    </a:cubicBezTo>
                    <a:cubicBezTo>
                      <a:pt x="21600" y="15962"/>
                      <a:pt x="20388" y="20050"/>
                      <a:pt x="18112" y="23554"/>
                    </a:cubicBezTo>
                  </a:path>
                  <a:path w="21600" h="23554" stroke="0" extrusionOk="0">
                    <a:moveTo>
                      <a:pt x="18101" y="0"/>
                    </a:moveTo>
                    <a:cubicBezTo>
                      <a:pt x="20384" y="3506"/>
                      <a:pt x="21600" y="7600"/>
                      <a:pt x="21600" y="11785"/>
                    </a:cubicBezTo>
                    <a:cubicBezTo>
                      <a:pt x="21600" y="15962"/>
                      <a:pt x="20388" y="20050"/>
                      <a:pt x="18112" y="23554"/>
                    </a:cubicBezTo>
                    <a:lnTo>
                      <a:pt x="0" y="11785"/>
                    </a:lnTo>
                    <a:close/>
                  </a:path>
                </a:pathLst>
              </a:custGeom>
              <a:solidFill>
                <a:srgbClr val="FFCC00"/>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48" name="Arc 168"/>
              <p:cNvSpPr>
                <a:spLocks/>
              </p:cNvSpPr>
              <p:nvPr/>
            </p:nvSpPr>
            <p:spPr bwMode="auto">
              <a:xfrm>
                <a:off x="1300" y="2468"/>
                <a:ext cx="518" cy="1000"/>
              </a:xfrm>
              <a:custGeom>
                <a:avLst/>
                <a:gdLst>
                  <a:gd name="G0" fmla="+- 0 0 0"/>
                  <a:gd name="G1" fmla="+- 11777 0 0"/>
                  <a:gd name="G2" fmla="+- 21600 0 0"/>
                  <a:gd name="T0" fmla="*/ 18107 w 21600"/>
                  <a:gd name="T1" fmla="*/ 0 h 23538"/>
                  <a:gd name="T2" fmla="*/ 18118 w 21600"/>
                  <a:gd name="T3" fmla="*/ 23538 h 23538"/>
                  <a:gd name="T4" fmla="*/ 0 w 21600"/>
                  <a:gd name="T5" fmla="*/ 11777 h 23538"/>
                </a:gdLst>
                <a:ahLst/>
                <a:cxnLst>
                  <a:cxn ang="0">
                    <a:pos x="T0" y="T1"/>
                  </a:cxn>
                  <a:cxn ang="0">
                    <a:pos x="T2" y="T3"/>
                  </a:cxn>
                  <a:cxn ang="0">
                    <a:pos x="T4" y="T5"/>
                  </a:cxn>
                </a:cxnLst>
                <a:rect l="0" t="0" r="r" b="b"/>
                <a:pathLst>
                  <a:path w="21600" h="23538" fill="none" extrusionOk="0">
                    <a:moveTo>
                      <a:pt x="18106" y="0"/>
                    </a:moveTo>
                    <a:cubicBezTo>
                      <a:pt x="20386" y="3504"/>
                      <a:pt x="21600" y="7596"/>
                      <a:pt x="21600" y="11777"/>
                    </a:cubicBezTo>
                    <a:cubicBezTo>
                      <a:pt x="21600" y="15951"/>
                      <a:pt x="20390" y="20036"/>
                      <a:pt x="18117" y="23537"/>
                    </a:cubicBezTo>
                  </a:path>
                  <a:path w="21600" h="23538" stroke="0" extrusionOk="0">
                    <a:moveTo>
                      <a:pt x="18106" y="0"/>
                    </a:moveTo>
                    <a:cubicBezTo>
                      <a:pt x="20386" y="3504"/>
                      <a:pt x="21600" y="7596"/>
                      <a:pt x="21600" y="11777"/>
                    </a:cubicBezTo>
                    <a:cubicBezTo>
                      <a:pt x="21600" y="15951"/>
                      <a:pt x="20390" y="20036"/>
                      <a:pt x="18117" y="23537"/>
                    </a:cubicBezTo>
                    <a:lnTo>
                      <a:pt x="0" y="11777"/>
                    </a:lnTo>
                    <a:close/>
                  </a:path>
                </a:pathLst>
              </a:custGeom>
              <a:solidFill>
                <a:schemeClr val="tx2"/>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49" name="Arc 169"/>
              <p:cNvSpPr>
                <a:spLocks/>
              </p:cNvSpPr>
              <p:nvPr/>
            </p:nvSpPr>
            <p:spPr bwMode="auto">
              <a:xfrm>
                <a:off x="1264" y="2467"/>
                <a:ext cx="519" cy="1000"/>
              </a:xfrm>
              <a:custGeom>
                <a:avLst/>
                <a:gdLst>
                  <a:gd name="G0" fmla="+- 0 0 0"/>
                  <a:gd name="G1" fmla="+- 11785 0 0"/>
                  <a:gd name="G2" fmla="+- 21600 0 0"/>
                  <a:gd name="T0" fmla="*/ 18102 w 21600"/>
                  <a:gd name="T1" fmla="*/ 0 h 23554"/>
                  <a:gd name="T2" fmla="*/ 18112 w 21600"/>
                  <a:gd name="T3" fmla="*/ 23554 h 23554"/>
                  <a:gd name="T4" fmla="*/ 0 w 21600"/>
                  <a:gd name="T5" fmla="*/ 11785 h 23554"/>
                </a:gdLst>
                <a:ahLst/>
                <a:cxnLst>
                  <a:cxn ang="0">
                    <a:pos x="T0" y="T1"/>
                  </a:cxn>
                  <a:cxn ang="0">
                    <a:pos x="T2" y="T3"/>
                  </a:cxn>
                  <a:cxn ang="0">
                    <a:pos x="T4" y="T5"/>
                  </a:cxn>
                </a:cxnLst>
                <a:rect l="0" t="0" r="r" b="b"/>
                <a:pathLst>
                  <a:path w="21600" h="23554" fill="none" extrusionOk="0">
                    <a:moveTo>
                      <a:pt x="18101" y="0"/>
                    </a:moveTo>
                    <a:cubicBezTo>
                      <a:pt x="20384" y="3506"/>
                      <a:pt x="21600" y="7600"/>
                      <a:pt x="21600" y="11785"/>
                    </a:cubicBezTo>
                    <a:cubicBezTo>
                      <a:pt x="21600" y="15962"/>
                      <a:pt x="20388" y="20050"/>
                      <a:pt x="18112" y="23554"/>
                    </a:cubicBezTo>
                  </a:path>
                  <a:path w="21600" h="23554" stroke="0" extrusionOk="0">
                    <a:moveTo>
                      <a:pt x="18101" y="0"/>
                    </a:moveTo>
                    <a:cubicBezTo>
                      <a:pt x="20384" y="3506"/>
                      <a:pt x="21600" y="7600"/>
                      <a:pt x="21600" y="11785"/>
                    </a:cubicBezTo>
                    <a:cubicBezTo>
                      <a:pt x="21600" y="15962"/>
                      <a:pt x="20388" y="20050"/>
                      <a:pt x="18112" y="23554"/>
                    </a:cubicBezTo>
                    <a:lnTo>
                      <a:pt x="0" y="11785"/>
                    </a:lnTo>
                    <a:close/>
                  </a:path>
                </a:pathLst>
              </a:custGeom>
              <a:solidFill>
                <a:srgbClr val="FFCC00"/>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50" name="Arc 170"/>
              <p:cNvSpPr>
                <a:spLocks/>
              </p:cNvSpPr>
              <p:nvPr/>
            </p:nvSpPr>
            <p:spPr bwMode="auto">
              <a:xfrm>
                <a:off x="1227" y="2468"/>
                <a:ext cx="518" cy="1001"/>
              </a:xfrm>
              <a:custGeom>
                <a:avLst/>
                <a:gdLst>
                  <a:gd name="G0" fmla="+- 0 0 0"/>
                  <a:gd name="G1" fmla="+- 11788 0 0"/>
                  <a:gd name="G2" fmla="+- 21600 0 0"/>
                  <a:gd name="T0" fmla="*/ 18100 w 21600"/>
                  <a:gd name="T1" fmla="*/ 0 h 23560"/>
                  <a:gd name="T2" fmla="*/ 18110 w 21600"/>
                  <a:gd name="T3" fmla="*/ 23560 h 23560"/>
                  <a:gd name="T4" fmla="*/ 0 w 21600"/>
                  <a:gd name="T5" fmla="*/ 11788 h 23560"/>
                </a:gdLst>
                <a:ahLst/>
                <a:cxnLst>
                  <a:cxn ang="0">
                    <a:pos x="T0" y="T1"/>
                  </a:cxn>
                  <a:cxn ang="0">
                    <a:pos x="T2" y="T3"/>
                  </a:cxn>
                  <a:cxn ang="0">
                    <a:pos x="T4" y="T5"/>
                  </a:cxn>
                </a:cxnLst>
                <a:rect l="0" t="0" r="r" b="b"/>
                <a:pathLst>
                  <a:path w="21600" h="23560" fill="none" extrusionOk="0">
                    <a:moveTo>
                      <a:pt x="18099" y="0"/>
                    </a:moveTo>
                    <a:cubicBezTo>
                      <a:pt x="20384" y="3507"/>
                      <a:pt x="21600" y="7602"/>
                      <a:pt x="21600" y="11788"/>
                    </a:cubicBezTo>
                    <a:cubicBezTo>
                      <a:pt x="21600" y="15967"/>
                      <a:pt x="20387" y="20056"/>
                      <a:pt x="18110" y="23560"/>
                    </a:cubicBezTo>
                  </a:path>
                  <a:path w="21600" h="23560" stroke="0" extrusionOk="0">
                    <a:moveTo>
                      <a:pt x="18099" y="0"/>
                    </a:moveTo>
                    <a:cubicBezTo>
                      <a:pt x="20384" y="3507"/>
                      <a:pt x="21600" y="7602"/>
                      <a:pt x="21600" y="11788"/>
                    </a:cubicBezTo>
                    <a:cubicBezTo>
                      <a:pt x="21600" y="15967"/>
                      <a:pt x="20387" y="20056"/>
                      <a:pt x="18110" y="23560"/>
                    </a:cubicBezTo>
                    <a:lnTo>
                      <a:pt x="0" y="11788"/>
                    </a:lnTo>
                    <a:close/>
                  </a:path>
                </a:pathLst>
              </a:custGeom>
              <a:solidFill>
                <a:schemeClr val="tx2"/>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51" name="Arc 171"/>
              <p:cNvSpPr>
                <a:spLocks/>
              </p:cNvSpPr>
              <p:nvPr/>
            </p:nvSpPr>
            <p:spPr bwMode="auto">
              <a:xfrm>
                <a:off x="1189" y="2469"/>
                <a:ext cx="519" cy="1000"/>
              </a:xfrm>
              <a:custGeom>
                <a:avLst/>
                <a:gdLst>
                  <a:gd name="G0" fmla="+- 0 0 0"/>
                  <a:gd name="G1" fmla="+- 11773 0 0"/>
                  <a:gd name="G2" fmla="+- 21600 0 0"/>
                  <a:gd name="T0" fmla="*/ 18109 w 21600"/>
                  <a:gd name="T1" fmla="*/ 0 h 23546"/>
                  <a:gd name="T2" fmla="*/ 18109 w 21600"/>
                  <a:gd name="T3" fmla="*/ 23546 h 23546"/>
                  <a:gd name="T4" fmla="*/ 0 w 21600"/>
                  <a:gd name="T5" fmla="*/ 11773 h 23546"/>
                </a:gdLst>
                <a:ahLst/>
                <a:cxnLst>
                  <a:cxn ang="0">
                    <a:pos x="T0" y="T1"/>
                  </a:cxn>
                  <a:cxn ang="0">
                    <a:pos x="T2" y="T3"/>
                  </a:cxn>
                  <a:cxn ang="0">
                    <a:pos x="T4" y="T5"/>
                  </a:cxn>
                </a:cxnLst>
                <a:rect l="0" t="0" r="r" b="b"/>
                <a:pathLst>
                  <a:path w="21600" h="23546" fill="none" extrusionOk="0">
                    <a:moveTo>
                      <a:pt x="18109" y="-1"/>
                    </a:moveTo>
                    <a:cubicBezTo>
                      <a:pt x="20387" y="3503"/>
                      <a:pt x="21600" y="7593"/>
                      <a:pt x="21600" y="11773"/>
                    </a:cubicBezTo>
                    <a:cubicBezTo>
                      <a:pt x="21600" y="15952"/>
                      <a:pt x="20387" y="20042"/>
                      <a:pt x="18109" y="23546"/>
                    </a:cubicBezTo>
                  </a:path>
                  <a:path w="21600" h="23546" stroke="0" extrusionOk="0">
                    <a:moveTo>
                      <a:pt x="18109" y="-1"/>
                    </a:moveTo>
                    <a:cubicBezTo>
                      <a:pt x="20387" y="3503"/>
                      <a:pt x="21600" y="7593"/>
                      <a:pt x="21600" y="11773"/>
                    </a:cubicBezTo>
                    <a:cubicBezTo>
                      <a:pt x="21600" y="15952"/>
                      <a:pt x="20387" y="20042"/>
                      <a:pt x="18109" y="23546"/>
                    </a:cubicBezTo>
                    <a:lnTo>
                      <a:pt x="0" y="11773"/>
                    </a:lnTo>
                    <a:close/>
                  </a:path>
                </a:pathLst>
              </a:custGeom>
              <a:solidFill>
                <a:srgbClr val="FFCC00"/>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52" name="Arc 172"/>
              <p:cNvSpPr>
                <a:spLocks/>
              </p:cNvSpPr>
              <p:nvPr/>
            </p:nvSpPr>
            <p:spPr bwMode="auto">
              <a:xfrm>
                <a:off x="1152" y="2623"/>
                <a:ext cx="518" cy="682"/>
              </a:xfrm>
              <a:custGeom>
                <a:avLst/>
                <a:gdLst>
                  <a:gd name="G0" fmla="+- 0 0 0"/>
                  <a:gd name="G1" fmla="+- 8142 0 0"/>
                  <a:gd name="G2" fmla="+- 21600 0 0"/>
                  <a:gd name="T0" fmla="*/ 20007 w 21600"/>
                  <a:gd name="T1" fmla="*/ 0 h 16067"/>
                  <a:gd name="T2" fmla="*/ 20094 w 21600"/>
                  <a:gd name="T3" fmla="*/ 16067 h 16067"/>
                  <a:gd name="T4" fmla="*/ 0 w 21600"/>
                  <a:gd name="T5" fmla="*/ 8142 h 16067"/>
                </a:gdLst>
                <a:ahLst/>
                <a:cxnLst>
                  <a:cxn ang="0">
                    <a:pos x="T0" y="T1"/>
                  </a:cxn>
                  <a:cxn ang="0">
                    <a:pos x="T2" y="T3"/>
                  </a:cxn>
                  <a:cxn ang="0">
                    <a:pos x="T4" y="T5"/>
                  </a:cxn>
                </a:cxnLst>
                <a:rect l="0" t="0" r="r" b="b"/>
                <a:pathLst>
                  <a:path w="21600" h="16067" fill="none" extrusionOk="0">
                    <a:moveTo>
                      <a:pt x="20006" y="0"/>
                    </a:moveTo>
                    <a:cubicBezTo>
                      <a:pt x="21058" y="2585"/>
                      <a:pt x="21600" y="5350"/>
                      <a:pt x="21600" y="8142"/>
                    </a:cubicBezTo>
                    <a:cubicBezTo>
                      <a:pt x="21600" y="10854"/>
                      <a:pt x="21088" y="13543"/>
                      <a:pt x="20093" y="16066"/>
                    </a:cubicBezTo>
                  </a:path>
                  <a:path w="21600" h="16067" stroke="0" extrusionOk="0">
                    <a:moveTo>
                      <a:pt x="20006" y="0"/>
                    </a:moveTo>
                    <a:cubicBezTo>
                      <a:pt x="21058" y="2585"/>
                      <a:pt x="21600" y="5350"/>
                      <a:pt x="21600" y="8142"/>
                    </a:cubicBezTo>
                    <a:cubicBezTo>
                      <a:pt x="21600" y="10854"/>
                      <a:pt x="21088" y="13543"/>
                      <a:pt x="20093" y="16066"/>
                    </a:cubicBezTo>
                    <a:lnTo>
                      <a:pt x="0" y="8142"/>
                    </a:lnTo>
                    <a:close/>
                  </a:path>
                </a:pathLst>
              </a:custGeom>
              <a:solidFill>
                <a:schemeClr val="tx2"/>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53" name="Rectangle 173"/>
              <p:cNvSpPr>
                <a:spLocks noChangeArrowheads="1"/>
              </p:cNvSpPr>
              <p:nvPr/>
            </p:nvSpPr>
            <p:spPr bwMode="auto">
              <a:xfrm>
                <a:off x="1115" y="2400"/>
                <a:ext cx="518" cy="110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54" name="Rectangle 174"/>
              <p:cNvSpPr>
                <a:spLocks noChangeArrowheads="1"/>
              </p:cNvSpPr>
              <p:nvPr/>
            </p:nvSpPr>
            <p:spPr bwMode="auto">
              <a:xfrm>
                <a:off x="2596" y="2459"/>
                <a:ext cx="55" cy="102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55" name="Rectangle 175"/>
              <p:cNvSpPr>
                <a:spLocks noChangeArrowheads="1"/>
              </p:cNvSpPr>
              <p:nvPr/>
            </p:nvSpPr>
            <p:spPr bwMode="auto">
              <a:xfrm>
                <a:off x="1606" y="2448"/>
                <a:ext cx="999" cy="5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56" name="Rectangle 176"/>
              <p:cNvSpPr>
                <a:spLocks noChangeArrowheads="1"/>
              </p:cNvSpPr>
              <p:nvPr/>
            </p:nvSpPr>
            <p:spPr bwMode="auto">
              <a:xfrm>
                <a:off x="1606" y="3437"/>
                <a:ext cx="999" cy="5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61" name="Group 281"/>
            <p:cNvGrpSpPr>
              <a:grpSpLocks/>
            </p:cNvGrpSpPr>
            <p:nvPr/>
          </p:nvGrpSpPr>
          <p:grpSpPr bwMode="auto">
            <a:xfrm>
              <a:off x="1647" y="2500"/>
              <a:ext cx="952" cy="1726"/>
              <a:chOff x="1647" y="2500"/>
              <a:chExt cx="952" cy="1726"/>
            </a:xfrm>
          </p:grpSpPr>
          <p:sp>
            <p:nvSpPr>
              <p:cNvPr id="20542" name="Rectangle 62"/>
              <p:cNvSpPr>
                <a:spLocks noChangeArrowheads="1"/>
              </p:cNvSpPr>
              <p:nvPr/>
            </p:nvSpPr>
            <p:spPr bwMode="auto">
              <a:xfrm>
                <a:off x="1647" y="2500"/>
                <a:ext cx="952" cy="90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64" name="Line 184"/>
              <p:cNvSpPr>
                <a:spLocks noChangeShapeType="1"/>
              </p:cNvSpPr>
              <p:nvPr/>
            </p:nvSpPr>
            <p:spPr bwMode="auto">
              <a:xfrm>
                <a:off x="1787" y="3888"/>
                <a:ext cx="672" cy="0"/>
              </a:xfrm>
              <a:prstGeom prst="line">
                <a:avLst/>
              </a:prstGeom>
              <a:noFill/>
              <a:ln w="2540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76" name="Line 196"/>
              <p:cNvSpPr>
                <a:spLocks noChangeShapeType="1"/>
              </p:cNvSpPr>
              <p:nvPr/>
            </p:nvSpPr>
            <p:spPr bwMode="auto">
              <a:xfrm>
                <a:off x="1797" y="3711"/>
                <a:ext cx="652" cy="162"/>
              </a:xfrm>
              <a:prstGeom prst="line">
                <a:avLst/>
              </a:prstGeom>
              <a:noFill/>
              <a:ln w="2540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0700" name="Group 220"/>
              <p:cNvGrpSpPr>
                <a:grpSpLocks/>
              </p:cNvGrpSpPr>
              <p:nvPr/>
            </p:nvGrpSpPr>
            <p:grpSpPr bwMode="auto">
              <a:xfrm>
                <a:off x="1851" y="3539"/>
                <a:ext cx="392" cy="311"/>
                <a:chOff x="1851" y="3539"/>
                <a:chExt cx="392" cy="311"/>
              </a:xfrm>
            </p:grpSpPr>
            <p:sp>
              <p:nvSpPr>
                <p:cNvPr id="20698" name="Rectangle 218"/>
                <p:cNvSpPr>
                  <a:spLocks noChangeArrowheads="1"/>
                </p:cNvSpPr>
                <p:nvPr/>
              </p:nvSpPr>
              <p:spPr bwMode="auto">
                <a:xfrm>
                  <a:off x="1851" y="3539"/>
                  <a:ext cx="28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2400" i="1"/>
                    <a:t>M</a:t>
                  </a:r>
                  <a:endParaRPr lang="en-US" altLang="zh-CN" sz="2400" b="1"/>
                </a:p>
              </p:txBody>
            </p:sp>
            <p:sp>
              <p:nvSpPr>
                <p:cNvPr id="20699" name="Rectangle 219"/>
                <p:cNvSpPr>
                  <a:spLocks noChangeArrowheads="1"/>
                </p:cNvSpPr>
                <p:nvPr/>
              </p:nvSpPr>
              <p:spPr bwMode="auto">
                <a:xfrm>
                  <a:off x="2076" y="3675"/>
                  <a:ext cx="167"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1200" b="1"/>
                    <a:t>2</a:t>
                  </a:r>
                </a:p>
              </p:txBody>
            </p:sp>
          </p:grpSp>
          <p:grpSp>
            <p:nvGrpSpPr>
              <p:cNvPr id="20744" name="Group 264"/>
              <p:cNvGrpSpPr>
                <a:grpSpLocks/>
              </p:cNvGrpSpPr>
              <p:nvPr/>
            </p:nvGrpSpPr>
            <p:grpSpPr bwMode="auto">
              <a:xfrm>
                <a:off x="2043" y="3922"/>
                <a:ext cx="392" cy="304"/>
                <a:chOff x="2043" y="3922"/>
                <a:chExt cx="392" cy="304"/>
              </a:xfrm>
            </p:grpSpPr>
            <p:sp>
              <p:nvSpPr>
                <p:cNvPr id="20741" name="Rectangle 261"/>
                <p:cNvSpPr>
                  <a:spLocks noChangeArrowheads="1"/>
                </p:cNvSpPr>
                <p:nvPr/>
              </p:nvSpPr>
              <p:spPr bwMode="auto">
                <a:xfrm>
                  <a:off x="2043" y="3922"/>
                  <a:ext cx="28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2400" i="1"/>
                    <a:t>M</a:t>
                  </a:r>
                  <a:endParaRPr lang="en-US" altLang="zh-CN" sz="2400" b="1"/>
                </a:p>
              </p:txBody>
            </p:sp>
            <p:sp>
              <p:nvSpPr>
                <p:cNvPr id="20742" name="Rectangle 262"/>
                <p:cNvSpPr>
                  <a:spLocks noChangeArrowheads="1"/>
                </p:cNvSpPr>
                <p:nvPr/>
              </p:nvSpPr>
              <p:spPr bwMode="auto">
                <a:xfrm>
                  <a:off x="2268" y="4051"/>
                  <a:ext cx="167"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1200" b="1"/>
                    <a:t>1</a:t>
                  </a:r>
                </a:p>
              </p:txBody>
            </p:sp>
            <p:sp>
              <p:nvSpPr>
                <p:cNvPr id="20743" name="Line 263"/>
                <p:cNvSpPr>
                  <a:spLocks noChangeShapeType="1"/>
                </p:cNvSpPr>
                <p:nvPr/>
              </p:nvSpPr>
              <p:spPr bwMode="auto">
                <a:xfrm flipH="1">
                  <a:off x="2313" y="3967"/>
                  <a:ext cx="37" cy="71"/>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nvGrpSpPr>
          <p:cNvPr id="20764" name="Group 284"/>
          <p:cNvGrpSpPr>
            <a:grpSpLocks/>
          </p:cNvGrpSpPr>
          <p:nvPr/>
        </p:nvGrpSpPr>
        <p:grpSpPr bwMode="auto">
          <a:xfrm>
            <a:off x="8940801" y="3968750"/>
            <a:ext cx="1706563" cy="2940050"/>
            <a:chOff x="4672" y="2500"/>
            <a:chExt cx="1075" cy="1852"/>
          </a:xfrm>
        </p:grpSpPr>
        <p:sp>
          <p:nvSpPr>
            <p:cNvPr id="20568" name="Rectangle 88"/>
            <p:cNvSpPr>
              <a:spLocks noChangeArrowheads="1"/>
            </p:cNvSpPr>
            <p:nvPr/>
          </p:nvSpPr>
          <p:spPr bwMode="auto">
            <a:xfrm>
              <a:off x="4672" y="2500"/>
              <a:ext cx="952" cy="90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59" name="Rectangle 179"/>
            <p:cNvSpPr>
              <a:spLocks noChangeArrowheads="1"/>
            </p:cNvSpPr>
            <p:nvPr/>
          </p:nvSpPr>
          <p:spPr bwMode="auto">
            <a:xfrm>
              <a:off x="4672" y="2500"/>
              <a:ext cx="952" cy="904"/>
            </a:xfrm>
            <a:prstGeom prst="rect">
              <a:avLst/>
            </a:prstGeom>
            <a:solidFill>
              <a:srgbClr val="CC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74" name="Line 194"/>
            <p:cNvSpPr>
              <a:spLocks noChangeShapeType="1"/>
            </p:cNvSpPr>
            <p:nvPr/>
          </p:nvSpPr>
          <p:spPr bwMode="auto">
            <a:xfrm>
              <a:off x="4859" y="3889"/>
              <a:ext cx="672" cy="0"/>
            </a:xfrm>
            <a:prstGeom prst="line">
              <a:avLst/>
            </a:prstGeom>
            <a:noFill/>
            <a:ln w="2540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75" name="Line 195"/>
            <p:cNvSpPr>
              <a:spLocks noChangeShapeType="1"/>
            </p:cNvSpPr>
            <p:nvPr/>
          </p:nvSpPr>
          <p:spPr bwMode="auto">
            <a:xfrm flipH="1" flipV="1">
              <a:off x="4869" y="4032"/>
              <a:ext cx="652" cy="162"/>
            </a:xfrm>
            <a:prstGeom prst="line">
              <a:avLst/>
            </a:prstGeom>
            <a:noFill/>
            <a:ln w="2540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0691" name="Group 211"/>
            <p:cNvGrpSpPr>
              <a:grpSpLocks/>
            </p:cNvGrpSpPr>
            <p:nvPr/>
          </p:nvGrpSpPr>
          <p:grpSpPr bwMode="auto">
            <a:xfrm>
              <a:off x="5355" y="4041"/>
              <a:ext cx="392" cy="311"/>
              <a:chOff x="5355" y="4070"/>
              <a:chExt cx="392" cy="311"/>
            </a:xfrm>
          </p:grpSpPr>
          <p:sp>
            <p:nvSpPr>
              <p:cNvPr id="20689" name="Rectangle 209"/>
              <p:cNvSpPr>
                <a:spLocks noChangeArrowheads="1"/>
              </p:cNvSpPr>
              <p:nvPr/>
            </p:nvSpPr>
            <p:spPr bwMode="auto">
              <a:xfrm>
                <a:off x="5355" y="4070"/>
                <a:ext cx="28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2400" i="1"/>
                  <a:t>M</a:t>
                </a:r>
                <a:endParaRPr lang="en-US" altLang="zh-CN" sz="2400" b="1"/>
              </a:p>
            </p:txBody>
          </p:sp>
          <p:sp>
            <p:nvSpPr>
              <p:cNvPr id="20690" name="Rectangle 210"/>
              <p:cNvSpPr>
                <a:spLocks noChangeArrowheads="1"/>
              </p:cNvSpPr>
              <p:nvPr/>
            </p:nvSpPr>
            <p:spPr bwMode="auto">
              <a:xfrm>
                <a:off x="5580" y="4206"/>
                <a:ext cx="167"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1200" b="1"/>
                  <a:t>2</a:t>
                </a:r>
              </a:p>
            </p:txBody>
          </p:sp>
        </p:grpSp>
        <p:grpSp>
          <p:nvGrpSpPr>
            <p:cNvPr id="20720" name="Group 240"/>
            <p:cNvGrpSpPr>
              <a:grpSpLocks/>
            </p:cNvGrpSpPr>
            <p:nvPr/>
          </p:nvGrpSpPr>
          <p:grpSpPr bwMode="auto">
            <a:xfrm>
              <a:off x="5211" y="3591"/>
              <a:ext cx="392" cy="304"/>
              <a:chOff x="5211" y="3591"/>
              <a:chExt cx="392" cy="304"/>
            </a:xfrm>
          </p:grpSpPr>
          <p:sp>
            <p:nvSpPr>
              <p:cNvPr id="20717" name="Rectangle 237"/>
              <p:cNvSpPr>
                <a:spLocks noChangeArrowheads="1"/>
              </p:cNvSpPr>
              <p:nvPr/>
            </p:nvSpPr>
            <p:spPr bwMode="auto">
              <a:xfrm>
                <a:off x="5211" y="3591"/>
                <a:ext cx="28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2400" i="1"/>
                  <a:t>M</a:t>
                </a:r>
                <a:endParaRPr lang="en-US" altLang="zh-CN" sz="2400" b="1"/>
              </a:p>
            </p:txBody>
          </p:sp>
          <p:sp>
            <p:nvSpPr>
              <p:cNvPr id="20718" name="Rectangle 238"/>
              <p:cNvSpPr>
                <a:spLocks noChangeArrowheads="1"/>
              </p:cNvSpPr>
              <p:nvPr/>
            </p:nvSpPr>
            <p:spPr bwMode="auto">
              <a:xfrm>
                <a:off x="5436" y="3720"/>
                <a:ext cx="167"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1200" b="1"/>
                  <a:t>1</a:t>
                </a:r>
              </a:p>
            </p:txBody>
          </p:sp>
          <p:sp>
            <p:nvSpPr>
              <p:cNvPr id="20719" name="Line 239"/>
              <p:cNvSpPr>
                <a:spLocks noChangeShapeType="1"/>
              </p:cNvSpPr>
              <p:nvPr/>
            </p:nvSpPr>
            <p:spPr bwMode="auto">
              <a:xfrm flipH="1">
                <a:off x="5481" y="3636"/>
                <a:ext cx="37" cy="71"/>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0755" name="Group 275"/>
          <p:cNvGrpSpPr>
            <a:grpSpLocks/>
          </p:cNvGrpSpPr>
          <p:nvPr/>
        </p:nvGrpSpPr>
        <p:grpSpPr bwMode="auto">
          <a:xfrm>
            <a:off x="3827463" y="762001"/>
            <a:ext cx="2133600" cy="2982913"/>
            <a:chOff x="1451" y="480"/>
            <a:chExt cx="1344" cy="1879"/>
          </a:xfrm>
        </p:grpSpPr>
        <p:grpSp>
          <p:nvGrpSpPr>
            <p:cNvPr id="20566" name="Group 86"/>
            <p:cNvGrpSpPr>
              <a:grpSpLocks/>
            </p:cNvGrpSpPr>
            <p:nvPr/>
          </p:nvGrpSpPr>
          <p:grpSpPr bwMode="auto">
            <a:xfrm>
              <a:off x="1451" y="480"/>
              <a:ext cx="1344" cy="1344"/>
              <a:chOff x="1451" y="480"/>
              <a:chExt cx="1344" cy="1344"/>
            </a:xfrm>
          </p:grpSpPr>
          <p:grpSp>
            <p:nvGrpSpPr>
              <p:cNvPr id="20564" name="Group 84"/>
              <p:cNvGrpSpPr>
                <a:grpSpLocks/>
              </p:cNvGrpSpPr>
              <p:nvPr/>
            </p:nvGrpSpPr>
            <p:grpSpPr bwMode="auto">
              <a:xfrm>
                <a:off x="1451" y="480"/>
                <a:ext cx="1344" cy="1344"/>
                <a:chOff x="1451" y="480"/>
                <a:chExt cx="1344" cy="1344"/>
              </a:xfrm>
            </p:grpSpPr>
            <p:grpSp>
              <p:nvGrpSpPr>
                <p:cNvPr id="20559" name="Group 79"/>
                <p:cNvGrpSpPr>
                  <a:grpSpLocks/>
                </p:cNvGrpSpPr>
                <p:nvPr/>
              </p:nvGrpSpPr>
              <p:grpSpPr bwMode="auto">
                <a:xfrm>
                  <a:off x="1451" y="480"/>
                  <a:ext cx="1300" cy="1300"/>
                  <a:chOff x="1451" y="480"/>
                  <a:chExt cx="1300" cy="1300"/>
                </a:xfrm>
              </p:grpSpPr>
              <p:sp>
                <p:nvSpPr>
                  <p:cNvPr id="20544" name="Oval 64"/>
                  <p:cNvSpPr>
                    <a:spLocks noChangeArrowheads="1"/>
                  </p:cNvSpPr>
                  <p:nvPr/>
                </p:nvSpPr>
                <p:spPr bwMode="auto">
                  <a:xfrm>
                    <a:off x="1451" y="480"/>
                    <a:ext cx="1300" cy="1300"/>
                  </a:xfrm>
                  <a:prstGeom prst="ellipse">
                    <a:avLst/>
                  </a:pr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45" name="Oval 65"/>
                  <p:cNvSpPr>
                    <a:spLocks noChangeArrowheads="1"/>
                  </p:cNvSpPr>
                  <p:nvPr/>
                </p:nvSpPr>
                <p:spPr bwMode="auto">
                  <a:xfrm>
                    <a:off x="1480" y="509"/>
                    <a:ext cx="1242" cy="1242"/>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46" name="Oval 66"/>
                  <p:cNvSpPr>
                    <a:spLocks noChangeArrowheads="1"/>
                  </p:cNvSpPr>
                  <p:nvPr/>
                </p:nvSpPr>
                <p:spPr bwMode="auto">
                  <a:xfrm>
                    <a:off x="1510" y="538"/>
                    <a:ext cx="1183" cy="1184"/>
                  </a:xfrm>
                  <a:prstGeom prst="ellipse">
                    <a:avLst/>
                  </a:pr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47" name="Oval 67"/>
                  <p:cNvSpPr>
                    <a:spLocks noChangeArrowheads="1"/>
                  </p:cNvSpPr>
                  <p:nvPr/>
                </p:nvSpPr>
                <p:spPr bwMode="auto">
                  <a:xfrm>
                    <a:off x="1538" y="567"/>
                    <a:ext cx="1127" cy="1126"/>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48" name="Oval 68"/>
                  <p:cNvSpPr>
                    <a:spLocks noChangeArrowheads="1"/>
                  </p:cNvSpPr>
                  <p:nvPr/>
                </p:nvSpPr>
                <p:spPr bwMode="auto">
                  <a:xfrm>
                    <a:off x="1568" y="596"/>
                    <a:ext cx="1066" cy="1068"/>
                  </a:xfrm>
                  <a:prstGeom prst="ellipse">
                    <a:avLst/>
                  </a:pr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49" name="Oval 69"/>
                  <p:cNvSpPr>
                    <a:spLocks noChangeArrowheads="1"/>
                  </p:cNvSpPr>
                  <p:nvPr/>
                </p:nvSpPr>
                <p:spPr bwMode="auto">
                  <a:xfrm>
                    <a:off x="1598" y="626"/>
                    <a:ext cx="1006" cy="100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50" name="Oval 70"/>
                  <p:cNvSpPr>
                    <a:spLocks noChangeArrowheads="1"/>
                  </p:cNvSpPr>
                  <p:nvPr/>
                </p:nvSpPr>
                <p:spPr bwMode="auto">
                  <a:xfrm>
                    <a:off x="1629" y="658"/>
                    <a:ext cx="945" cy="944"/>
                  </a:xfrm>
                  <a:prstGeom prst="ellipse">
                    <a:avLst/>
                  </a:pr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51" name="Oval 71"/>
                  <p:cNvSpPr>
                    <a:spLocks noChangeArrowheads="1"/>
                  </p:cNvSpPr>
                  <p:nvPr/>
                </p:nvSpPr>
                <p:spPr bwMode="auto">
                  <a:xfrm>
                    <a:off x="1690" y="717"/>
                    <a:ext cx="823" cy="826"/>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52" name="Oval 72"/>
                  <p:cNvSpPr>
                    <a:spLocks noChangeArrowheads="1"/>
                  </p:cNvSpPr>
                  <p:nvPr/>
                </p:nvSpPr>
                <p:spPr bwMode="auto">
                  <a:xfrm>
                    <a:off x="1658" y="688"/>
                    <a:ext cx="886" cy="884"/>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53" name="Oval 73"/>
                  <p:cNvSpPr>
                    <a:spLocks noChangeArrowheads="1"/>
                  </p:cNvSpPr>
                  <p:nvPr/>
                </p:nvSpPr>
                <p:spPr bwMode="auto">
                  <a:xfrm>
                    <a:off x="1700" y="731"/>
                    <a:ext cx="803" cy="798"/>
                  </a:xfrm>
                  <a:prstGeom prst="ellipse">
                    <a:avLst/>
                  </a:pr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54" name="Oval 74"/>
                  <p:cNvSpPr>
                    <a:spLocks noChangeArrowheads="1"/>
                  </p:cNvSpPr>
                  <p:nvPr/>
                </p:nvSpPr>
                <p:spPr bwMode="auto">
                  <a:xfrm>
                    <a:off x="1748" y="777"/>
                    <a:ext cx="708" cy="70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55" name="Oval 75"/>
                  <p:cNvSpPr>
                    <a:spLocks noChangeArrowheads="1"/>
                  </p:cNvSpPr>
                  <p:nvPr/>
                </p:nvSpPr>
                <p:spPr bwMode="auto">
                  <a:xfrm>
                    <a:off x="1805" y="835"/>
                    <a:ext cx="593" cy="591"/>
                  </a:xfrm>
                  <a:prstGeom prst="ellipse">
                    <a:avLst/>
                  </a:pr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56" name="Oval 76"/>
                  <p:cNvSpPr>
                    <a:spLocks noChangeArrowheads="1"/>
                  </p:cNvSpPr>
                  <p:nvPr/>
                </p:nvSpPr>
                <p:spPr bwMode="auto">
                  <a:xfrm>
                    <a:off x="1852" y="879"/>
                    <a:ext cx="498" cy="502"/>
                  </a:xfrm>
                  <a:prstGeom prst="ellipse">
                    <a:avLst/>
                  </a:prstGeom>
                  <a:gradFill rotWithShape="0">
                    <a:gsLst>
                      <a:gs pos="0">
                        <a:srgbClr val="FFFF00"/>
                      </a:gs>
                      <a:gs pos="100000">
                        <a:srgbClr val="FFFF00">
                          <a:gamma/>
                          <a:shade val="0"/>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57" name="Oval 77"/>
                  <p:cNvSpPr>
                    <a:spLocks noChangeArrowheads="1"/>
                  </p:cNvSpPr>
                  <p:nvPr/>
                </p:nvSpPr>
                <p:spPr bwMode="auto">
                  <a:xfrm>
                    <a:off x="1913" y="942"/>
                    <a:ext cx="376" cy="376"/>
                  </a:xfrm>
                  <a:prstGeom prst="ellipse">
                    <a:avLst/>
                  </a:prstGeom>
                  <a:solidFill>
                    <a:srgbClr val="FFCC00"/>
                  </a:solidFill>
                  <a:ln w="12700">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58" name="Oval 78"/>
                  <p:cNvSpPr>
                    <a:spLocks noChangeArrowheads="1"/>
                  </p:cNvSpPr>
                  <p:nvPr/>
                </p:nvSpPr>
                <p:spPr bwMode="auto">
                  <a:xfrm>
                    <a:off x="1984" y="1013"/>
                    <a:ext cx="234" cy="234"/>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560" name="Rectangle 80"/>
                <p:cNvSpPr>
                  <a:spLocks noChangeArrowheads="1"/>
                </p:cNvSpPr>
                <p:nvPr/>
              </p:nvSpPr>
              <p:spPr bwMode="auto">
                <a:xfrm>
                  <a:off x="2600" y="631"/>
                  <a:ext cx="195" cy="9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61" name="Rectangle 81"/>
                <p:cNvSpPr>
                  <a:spLocks noChangeArrowheads="1"/>
                </p:cNvSpPr>
                <p:nvPr/>
              </p:nvSpPr>
              <p:spPr bwMode="auto">
                <a:xfrm>
                  <a:off x="1451" y="631"/>
                  <a:ext cx="195" cy="9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62" name="Rectangle 82"/>
                <p:cNvSpPr>
                  <a:spLocks noChangeArrowheads="1"/>
                </p:cNvSpPr>
                <p:nvPr/>
              </p:nvSpPr>
              <p:spPr bwMode="auto">
                <a:xfrm>
                  <a:off x="1614" y="480"/>
                  <a:ext cx="1051" cy="18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63" name="Rectangle 83"/>
                <p:cNvSpPr>
                  <a:spLocks noChangeArrowheads="1"/>
                </p:cNvSpPr>
                <p:nvPr/>
              </p:nvSpPr>
              <p:spPr bwMode="auto">
                <a:xfrm>
                  <a:off x="1581" y="1585"/>
                  <a:ext cx="1041" cy="23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565" name="Rectangle 85"/>
              <p:cNvSpPr>
                <a:spLocks noChangeArrowheads="1"/>
              </p:cNvSpPr>
              <p:nvPr/>
            </p:nvSpPr>
            <p:spPr bwMode="auto">
              <a:xfrm>
                <a:off x="1647" y="676"/>
                <a:ext cx="952" cy="90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666" name="Line 186"/>
            <p:cNvSpPr>
              <a:spLocks noChangeShapeType="1"/>
            </p:cNvSpPr>
            <p:nvPr/>
          </p:nvSpPr>
          <p:spPr bwMode="auto">
            <a:xfrm>
              <a:off x="1739" y="1920"/>
              <a:ext cx="672" cy="0"/>
            </a:xfrm>
            <a:prstGeom prst="line">
              <a:avLst/>
            </a:prstGeom>
            <a:noFill/>
            <a:ln w="2540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69" name="Line 189"/>
            <p:cNvSpPr>
              <a:spLocks noChangeShapeType="1"/>
            </p:cNvSpPr>
            <p:nvPr/>
          </p:nvSpPr>
          <p:spPr bwMode="auto">
            <a:xfrm>
              <a:off x="1739" y="2016"/>
              <a:ext cx="672" cy="0"/>
            </a:xfrm>
            <a:prstGeom prst="line">
              <a:avLst/>
            </a:prstGeom>
            <a:noFill/>
            <a:ln w="2540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0709" name="Group 229"/>
            <p:cNvGrpSpPr>
              <a:grpSpLocks/>
            </p:cNvGrpSpPr>
            <p:nvPr/>
          </p:nvGrpSpPr>
          <p:grpSpPr bwMode="auto">
            <a:xfrm>
              <a:off x="2235" y="1667"/>
              <a:ext cx="392" cy="311"/>
              <a:chOff x="2235" y="1667"/>
              <a:chExt cx="392" cy="311"/>
            </a:xfrm>
          </p:grpSpPr>
          <p:sp>
            <p:nvSpPr>
              <p:cNvPr id="20707" name="Rectangle 227"/>
              <p:cNvSpPr>
                <a:spLocks noChangeArrowheads="1"/>
              </p:cNvSpPr>
              <p:nvPr/>
            </p:nvSpPr>
            <p:spPr bwMode="auto">
              <a:xfrm>
                <a:off x="2235" y="1667"/>
                <a:ext cx="28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2400" i="1"/>
                  <a:t>M</a:t>
                </a:r>
                <a:endParaRPr lang="en-US" altLang="zh-CN" sz="2400" b="1"/>
              </a:p>
            </p:txBody>
          </p:sp>
          <p:sp>
            <p:nvSpPr>
              <p:cNvPr id="20708" name="Rectangle 228"/>
              <p:cNvSpPr>
                <a:spLocks noChangeArrowheads="1"/>
              </p:cNvSpPr>
              <p:nvPr/>
            </p:nvSpPr>
            <p:spPr bwMode="auto">
              <a:xfrm>
                <a:off x="2460" y="1803"/>
                <a:ext cx="167"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1200" b="1"/>
                  <a:t>2</a:t>
                </a:r>
              </a:p>
            </p:txBody>
          </p:sp>
        </p:grpSp>
        <p:grpSp>
          <p:nvGrpSpPr>
            <p:cNvPr id="20724" name="Group 244"/>
            <p:cNvGrpSpPr>
              <a:grpSpLocks/>
            </p:cNvGrpSpPr>
            <p:nvPr/>
          </p:nvGrpSpPr>
          <p:grpSpPr bwMode="auto">
            <a:xfrm>
              <a:off x="2139" y="2055"/>
              <a:ext cx="392" cy="304"/>
              <a:chOff x="2139" y="2055"/>
              <a:chExt cx="392" cy="304"/>
            </a:xfrm>
          </p:grpSpPr>
          <p:sp>
            <p:nvSpPr>
              <p:cNvPr id="20721" name="Rectangle 241"/>
              <p:cNvSpPr>
                <a:spLocks noChangeArrowheads="1"/>
              </p:cNvSpPr>
              <p:nvPr/>
            </p:nvSpPr>
            <p:spPr bwMode="auto">
              <a:xfrm>
                <a:off x="2139" y="2055"/>
                <a:ext cx="28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2400" i="1"/>
                  <a:t>M</a:t>
                </a:r>
                <a:endParaRPr lang="en-US" altLang="zh-CN" sz="2400" b="1"/>
              </a:p>
            </p:txBody>
          </p:sp>
          <p:sp>
            <p:nvSpPr>
              <p:cNvPr id="20722" name="Rectangle 242"/>
              <p:cNvSpPr>
                <a:spLocks noChangeArrowheads="1"/>
              </p:cNvSpPr>
              <p:nvPr/>
            </p:nvSpPr>
            <p:spPr bwMode="auto">
              <a:xfrm>
                <a:off x="2364" y="2184"/>
                <a:ext cx="167"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1200" b="1"/>
                  <a:t>1</a:t>
                </a:r>
              </a:p>
            </p:txBody>
          </p:sp>
          <p:sp>
            <p:nvSpPr>
              <p:cNvPr id="20723" name="Line 243"/>
              <p:cNvSpPr>
                <a:spLocks noChangeShapeType="1"/>
              </p:cNvSpPr>
              <p:nvPr/>
            </p:nvSpPr>
            <p:spPr bwMode="auto">
              <a:xfrm flipH="1">
                <a:off x="2409" y="2100"/>
                <a:ext cx="37" cy="71"/>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0762" name="Group 282"/>
          <p:cNvGrpSpPr>
            <a:grpSpLocks/>
          </p:cNvGrpSpPr>
          <p:nvPr/>
        </p:nvGrpSpPr>
        <p:grpSpPr bwMode="auto">
          <a:xfrm>
            <a:off x="5738813" y="3962401"/>
            <a:ext cx="1511300" cy="2746375"/>
            <a:chOff x="2655" y="2496"/>
            <a:chExt cx="952" cy="1730"/>
          </a:xfrm>
        </p:grpSpPr>
        <p:grpSp>
          <p:nvGrpSpPr>
            <p:cNvPr id="20541" name="Group 61"/>
            <p:cNvGrpSpPr>
              <a:grpSpLocks/>
            </p:cNvGrpSpPr>
            <p:nvPr/>
          </p:nvGrpSpPr>
          <p:grpSpPr bwMode="auto">
            <a:xfrm>
              <a:off x="2655" y="2496"/>
              <a:ext cx="952" cy="912"/>
              <a:chOff x="2655" y="2496"/>
              <a:chExt cx="952" cy="912"/>
            </a:xfrm>
          </p:grpSpPr>
          <p:sp>
            <p:nvSpPr>
              <p:cNvPr id="20525" name="Rectangle 45"/>
              <p:cNvSpPr>
                <a:spLocks noChangeArrowheads="1"/>
              </p:cNvSpPr>
              <p:nvPr/>
            </p:nvSpPr>
            <p:spPr bwMode="auto">
              <a:xfrm>
                <a:off x="2655" y="2500"/>
                <a:ext cx="952" cy="904"/>
              </a:xfrm>
              <a:prstGeom prst="rect">
                <a:avLst/>
              </a:prstGeom>
              <a:solidFill>
                <a:schemeClr val="tx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26" name="Rectangle 46"/>
              <p:cNvSpPr>
                <a:spLocks noChangeArrowheads="1"/>
              </p:cNvSpPr>
              <p:nvPr/>
            </p:nvSpPr>
            <p:spPr bwMode="auto">
              <a:xfrm>
                <a:off x="2757" y="2496"/>
                <a:ext cx="25" cy="912"/>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27" name="Rectangle 47"/>
              <p:cNvSpPr>
                <a:spLocks noChangeArrowheads="1"/>
              </p:cNvSpPr>
              <p:nvPr/>
            </p:nvSpPr>
            <p:spPr bwMode="auto">
              <a:xfrm>
                <a:off x="3414" y="2496"/>
                <a:ext cx="27" cy="912"/>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28" name="Rectangle 48"/>
              <p:cNvSpPr>
                <a:spLocks noChangeArrowheads="1"/>
              </p:cNvSpPr>
              <p:nvPr/>
            </p:nvSpPr>
            <p:spPr bwMode="auto">
              <a:xfrm>
                <a:off x="2821" y="2496"/>
                <a:ext cx="27" cy="912"/>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29" name="Rectangle 49"/>
              <p:cNvSpPr>
                <a:spLocks noChangeArrowheads="1"/>
              </p:cNvSpPr>
              <p:nvPr/>
            </p:nvSpPr>
            <p:spPr bwMode="auto">
              <a:xfrm>
                <a:off x="2690" y="2496"/>
                <a:ext cx="27" cy="912"/>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30" name="Rectangle 50"/>
              <p:cNvSpPr>
                <a:spLocks noChangeArrowheads="1"/>
              </p:cNvSpPr>
              <p:nvPr/>
            </p:nvSpPr>
            <p:spPr bwMode="auto">
              <a:xfrm>
                <a:off x="2888" y="2496"/>
                <a:ext cx="27" cy="912"/>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31" name="Rectangle 51"/>
              <p:cNvSpPr>
                <a:spLocks noChangeArrowheads="1"/>
              </p:cNvSpPr>
              <p:nvPr/>
            </p:nvSpPr>
            <p:spPr bwMode="auto">
              <a:xfrm>
                <a:off x="3347" y="2496"/>
                <a:ext cx="27" cy="912"/>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32" name="Rectangle 52"/>
              <p:cNvSpPr>
                <a:spLocks noChangeArrowheads="1"/>
              </p:cNvSpPr>
              <p:nvPr/>
            </p:nvSpPr>
            <p:spPr bwMode="auto">
              <a:xfrm>
                <a:off x="3480" y="2496"/>
                <a:ext cx="25" cy="912"/>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33" name="Rectangle 53"/>
              <p:cNvSpPr>
                <a:spLocks noChangeArrowheads="1"/>
              </p:cNvSpPr>
              <p:nvPr/>
            </p:nvSpPr>
            <p:spPr bwMode="auto">
              <a:xfrm>
                <a:off x="2954" y="2496"/>
                <a:ext cx="26" cy="912"/>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34" name="Rectangle 54"/>
              <p:cNvSpPr>
                <a:spLocks noChangeArrowheads="1"/>
              </p:cNvSpPr>
              <p:nvPr/>
            </p:nvSpPr>
            <p:spPr bwMode="auto">
              <a:xfrm>
                <a:off x="3019" y="2496"/>
                <a:ext cx="27" cy="912"/>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35" name="Rectangle 55"/>
              <p:cNvSpPr>
                <a:spLocks noChangeArrowheads="1"/>
              </p:cNvSpPr>
              <p:nvPr/>
            </p:nvSpPr>
            <p:spPr bwMode="auto">
              <a:xfrm>
                <a:off x="3085" y="2496"/>
                <a:ext cx="25" cy="912"/>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36" name="Rectangle 56"/>
              <p:cNvSpPr>
                <a:spLocks noChangeArrowheads="1"/>
              </p:cNvSpPr>
              <p:nvPr/>
            </p:nvSpPr>
            <p:spPr bwMode="auto">
              <a:xfrm>
                <a:off x="3150" y="2496"/>
                <a:ext cx="26" cy="912"/>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37" name="Rectangle 57"/>
              <p:cNvSpPr>
                <a:spLocks noChangeArrowheads="1"/>
              </p:cNvSpPr>
              <p:nvPr/>
            </p:nvSpPr>
            <p:spPr bwMode="auto">
              <a:xfrm>
                <a:off x="3216" y="2496"/>
                <a:ext cx="27" cy="912"/>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38" name="Rectangle 58"/>
              <p:cNvSpPr>
                <a:spLocks noChangeArrowheads="1"/>
              </p:cNvSpPr>
              <p:nvPr/>
            </p:nvSpPr>
            <p:spPr bwMode="auto">
              <a:xfrm>
                <a:off x="3282" y="2496"/>
                <a:ext cx="26" cy="912"/>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39" name="Rectangle 59"/>
              <p:cNvSpPr>
                <a:spLocks noChangeArrowheads="1"/>
              </p:cNvSpPr>
              <p:nvPr/>
            </p:nvSpPr>
            <p:spPr bwMode="auto">
              <a:xfrm>
                <a:off x="3544" y="2496"/>
                <a:ext cx="28" cy="912"/>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40" name="Rectangle 60"/>
              <p:cNvSpPr>
                <a:spLocks noChangeArrowheads="1"/>
              </p:cNvSpPr>
              <p:nvPr/>
            </p:nvSpPr>
            <p:spPr bwMode="auto">
              <a:xfrm>
                <a:off x="2655" y="2500"/>
                <a:ext cx="952" cy="90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670" name="Line 190"/>
            <p:cNvSpPr>
              <a:spLocks noChangeShapeType="1"/>
            </p:cNvSpPr>
            <p:nvPr/>
          </p:nvSpPr>
          <p:spPr bwMode="auto">
            <a:xfrm>
              <a:off x="2795" y="3888"/>
              <a:ext cx="672" cy="0"/>
            </a:xfrm>
            <a:prstGeom prst="line">
              <a:avLst/>
            </a:prstGeom>
            <a:noFill/>
            <a:ln w="2540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71" name="Line 191"/>
            <p:cNvSpPr>
              <a:spLocks noChangeShapeType="1"/>
            </p:cNvSpPr>
            <p:nvPr/>
          </p:nvSpPr>
          <p:spPr bwMode="auto">
            <a:xfrm>
              <a:off x="2805" y="3807"/>
              <a:ext cx="652" cy="162"/>
            </a:xfrm>
            <a:prstGeom prst="line">
              <a:avLst/>
            </a:prstGeom>
            <a:noFill/>
            <a:ln w="2540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0697" name="Group 217"/>
            <p:cNvGrpSpPr>
              <a:grpSpLocks/>
            </p:cNvGrpSpPr>
            <p:nvPr/>
          </p:nvGrpSpPr>
          <p:grpSpPr bwMode="auto">
            <a:xfrm>
              <a:off x="2763" y="3539"/>
              <a:ext cx="392" cy="311"/>
              <a:chOff x="2763" y="3539"/>
              <a:chExt cx="392" cy="311"/>
            </a:xfrm>
          </p:grpSpPr>
          <p:sp>
            <p:nvSpPr>
              <p:cNvPr id="20695" name="Rectangle 215"/>
              <p:cNvSpPr>
                <a:spLocks noChangeArrowheads="1"/>
              </p:cNvSpPr>
              <p:nvPr/>
            </p:nvSpPr>
            <p:spPr bwMode="auto">
              <a:xfrm>
                <a:off x="2763" y="3539"/>
                <a:ext cx="28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2400" i="1"/>
                  <a:t>M</a:t>
                </a:r>
                <a:endParaRPr lang="en-US" altLang="zh-CN" sz="2400" b="1"/>
              </a:p>
            </p:txBody>
          </p:sp>
          <p:sp>
            <p:nvSpPr>
              <p:cNvPr id="20696" name="Rectangle 216"/>
              <p:cNvSpPr>
                <a:spLocks noChangeArrowheads="1"/>
              </p:cNvSpPr>
              <p:nvPr/>
            </p:nvSpPr>
            <p:spPr bwMode="auto">
              <a:xfrm>
                <a:off x="2988" y="3675"/>
                <a:ext cx="167"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1200" b="1"/>
                  <a:t>2</a:t>
                </a:r>
              </a:p>
            </p:txBody>
          </p:sp>
        </p:grpSp>
        <p:grpSp>
          <p:nvGrpSpPr>
            <p:cNvPr id="20732" name="Group 252"/>
            <p:cNvGrpSpPr>
              <a:grpSpLocks/>
            </p:cNvGrpSpPr>
            <p:nvPr/>
          </p:nvGrpSpPr>
          <p:grpSpPr bwMode="auto">
            <a:xfrm>
              <a:off x="2763" y="3922"/>
              <a:ext cx="392" cy="304"/>
              <a:chOff x="2763" y="3922"/>
              <a:chExt cx="392" cy="304"/>
            </a:xfrm>
          </p:grpSpPr>
          <p:sp>
            <p:nvSpPr>
              <p:cNvPr id="20729" name="Rectangle 249"/>
              <p:cNvSpPr>
                <a:spLocks noChangeArrowheads="1"/>
              </p:cNvSpPr>
              <p:nvPr/>
            </p:nvSpPr>
            <p:spPr bwMode="auto">
              <a:xfrm>
                <a:off x="2763" y="3922"/>
                <a:ext cx="28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2400" i="1"/>
                  <a:t>M</a:t>
                </a:r>
                <a:endParaRPr lang="en-US" altLang="zh-CN" sz="2400" b="1"/>
              </a:p>
            </p:txBody>
          </p:sp>
          <p:sp>
            <p:nvSpPr>
              <p:cNvPr id="20730" name="Rectangle 250"/>
              <p:cNvSpPr>
                <a:spLocks noChangeArrowheads="1"/>
              </p:cNvSpPr>
              <p:nvPr/>
            </p:nvSpPr>
            <p:spPr bwMode="auto">
              <a:xfrm>
                <a:off x="2988" y="4051"/>
                <a:ext cx="167"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1200" b="1"/>
                  <a:t>1</a:t>
                </a:r>
              </a:p>
            </p:txBody>
          </p:sp>
          <p:sp>
            <p:nvSpPr>
              <p:cNvPr id="20731" name="Line 251"/>
              <p:cNvSpPr>
                <a:spLocks noChangeShapeType="1"/>
              </p:cNvSpPr>
              <p:nvPr/>
            </p:nvSpPr>
            <p:spPr bwMode="auto">
              <a:xfrm flipH="1">
                <a:off x="3033" y="3967"/>
                <a:ext cx="37" cy="71"/>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0758" name="Group 278"/>
          <p:cNvGrpSpPr>
            <a:grpSpLocks/>
          </p:cNvGrpSpPr>
          <p:nvPr/>
        </p:nvGrpSpPr>
        <p:grpSpPr bwMode="auto">
          <a:xfrm>
            <a:off x="7027863" y="762001"/>
            <a:ext cx="2133600" cy="3063875"/>
            <a:chOff x="3467" y="480"/>
            <a:chExt cx="1344" cy="1930"/>
          </a:xfrm>
        </p:grpSpPr>
        <p:grpSp>
          <p:nvGrpSpPr>
            <p:cNvPr id="20504" name="Group 24"/>
            <p:cNvGrpSpPr>
              <a:grpSpLocks/>
            </p:cNvGrpSpPr>
            <p:nvPr/>
          </p:nvGrpSpPr>
          <p:grpSpPr bwMode="auto">
            <a:xfrm>
              <a:off x="3467" y="480"/>
              <a:ext cx="1344" cy="1344"/>
              <a:chOff x="3467" y="480"/>
              <a:chExt cx="1344" cy="1344"/>
            </a:xfrm>
          </p:grpSpPr>
          <p:grpSp>
            <p:nvGrpSpPr>
              <p:cNvPr id="20502" name="Group 22"/>
              <p:cNvGrpSpPr>
                <a:grpSpLocks/>
              </p:cNvGrpSpPr>
              <p:nvPr/>
            </p:nvGrpSpPr>
            <p:grpSpPr bwMode="auto">
              <a:xfrm>
                <a:off x="3467" y="480"/>
                <a:ext cx="1344" cy="1344"/>
                <a:chOff x="3467" y="480"/>
                <a:chExt cx="1344" cy="1344"/>
              </a:xfrm>
            </p:grpSpPr>
            <p:grpSp>
              <p:nvGrpSpPr>
                <p:cNvPr id="20497" name="Group 17"/>
                <p:cNvGrpSpPr>
                  <a:grpSpLocks/>
                </p:cNvGrpSpPr>
                <p:nvPr/>
              </p:nvGrpSpPr>
              <p:grpSpPr bwMode="auto">
                <a:xfrm>
                  <a:off x="3467" y="480"/>
                  <a:ext cx="1300" cy="1300"/>
                  <a:chOff x="3467" y="480"/>
                  <a:chExt cx="1300" cy="1300"/>
                </a:xfrm>
              </p:grpSpPr>
              <p:sp>
                <p:nvSpPr>
                  <p:cNvPr id="20482" name="Oval 2"/>
                  <p:cNvSpPr>
                    <a:spLocks noChangeArrowheads="1"/>
                  </p:cNvSpPr>
                  <p:nvPr/>
                </p:nvSpPr>
                <p:spPr bwMode="auto">
                  <a:xfrm>
                    <a:off x="3467" y="480"/>
                    <a:ext cx="1300" cy="1300"/>
                  </a:xfrm>
                  <a:prstGeom prst="ellipse">
                    <a:avLst/>
                  </a:pr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3" name="Oval 3"/>
                  <p:cNvSpPr>
                    <a:spLocks noChangeArrowheads="1"/>
                  </p:cNvSpPr>
                  <p:nvPr/>
                </p:nvSpPr>
                <p:spPr bwMode="auto">
                  <a:xfrm>
                    <a:off x="3496" y="509"/>
                    <a:ext cx="1242" cy="1242"/>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4" name="Oval 4"/>
                  <p:cNvSpPr>
                    <a:spLocks noChangeArrowheads="1"/>
                  </p:cNvSpPr>
                  <p:nvPr/>
                </p:nvSpPr>
                <p:spPr bwMode="auto">
                  <a:xfrm>
                    <a:off x="3526" y="538"/>
                    <a:ext cx="1183" cy="1184"/>
                  </a:xfrm>
                  <a:prstGeom prst="ellipse">
                    <a:avLst/>
                  </a:pr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5" name="Oval 5"/>
                  <p:cNvSpPr>
                    <a:spLocks noChangeArrowheads="1"/>
                  </p:cNvSpPr>
                  <p:nvPr/>
                </p:nvSpPr>
                <p:spPr bwMode="auto">
                  <a:xfrm>
                    <a:off x="3554" y="567"/>
                    <a:ext cx="1127" cy="1126"/>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6" name="Oval 6"/>
                  <p:cNvSpPr>
                    <a:spLocks noChangeArrowheads="1"/>
                  </p:cNvSpPr>
                  <p:nvPr/>
                </p:nvSpPr>
                <p:spPr bwMode="auto">
                  <a:xfrm>
                    <a:off x="3584" y="596"/>
                    <a:ext cx="1066" cy="1068"/>
                  </a:xfrm>
                  <a:prstGeom prst="ellipse">
                    <a:avLst/>
                  </a:pr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7" name="Oval 7"/>
                  <p:cNvSpPr>
                    <a:spLocks noChangeArrowheads="1"/>
                  </p:cNvSpPr>
                  <p:nvPr/>
                </p:nvSpPr>
                <p:spPr bwMode="auto">
                  <a:xfrm>
                    <a:off x="3614" y="626"/>
                    <a:ext cx="1006" cy="100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8" name="Oval 8"/>
                  <p:cNvSpPr>
                    <a:spLocks noChangeArrowheads="1"/>
                  </p:cNvSpPr>
                  <p:nvPr/>
                </p:nvSpPr>
                <p:spPr bwMode="auto">
                  <a:xfrm>
                    <a:off x="3645" y="658"/>
                    <a:ext cx="945" cy="944"/>
                  </a:xfrm>
                  <a:prstGeom prst="ellipse">
                    <a:avLst/>
                  </a:pr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9" name="Oval 9"/>
                  <p:cNvSpPr>
                    <a:spLocks noChangeArrowheads="1"/>
                  </p:cNvSpPr>
                  <p:nvPr/>
                </p:nvSpPr>
                <p:spPr bwMode="auto">
                  <a:xfrm>
                    <a:off x="3706" y="717"/>
                    <a:ext cx="823" cy="826"/>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0" name="Oval 10"/>
                  <p:cNvSpPr>
                    <a:spLocks noChangeArrowheads="1"/>
                  </p:cNvSpPr>
                  <p:nvPr/>
                </p:nvSpPr>
                <p:spPr bwMode="auto">
                  <a:xfrm>
                    <a:off x="3674" y="688"/>
                    <a:ext cx="886" cy="884"/>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1" name="Oval 11"/>
                  <p:cNvSpPr>
                    <a:spLocks noChangeArrowheads="1"/>
                  </p:cNvSpPr>
                  <p:nvPr/>
                </p:nvSpPr>
                <p:spPr bwMode="auto">
                  <a:xfrm>
                    <a:off x="3716" y="731"/>
                    <a:ext cx="803" cy="798"/>
                  </a:xfrm>
                  <a:prstGeom prst="ellipse">
                    <a:avLst/>
                  </a:pr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2" name="Oval 12"/>
                  <p:cNvSpPr>
                    <a:spLocks noChangeArrowheads="1"/>
                  </p:cNvSpPr>
                  <p:nvPr/>
                </p:nvSpPr>
                <p:spPr bwMode="auto">
                  <a:xfrm>
                    <a:off x="3764" y="777"/>
                    <a:ext cx="708" cy="70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3" name="Oval 13"/>
                  <p:cNvSpPr>
                    <a:spLocks noChangeArrowheads="1"/>
                  </p:cNvSpPr>
                  <p:nvPr/>
                </p:nvSpPr>
                <p:spPr bwMode="auto">
                  <a:xfrm>
                    <a:off x="3821" y="835"/>
                    <a:ext cx="593" cy="591"/>
                  </a:xfrm>
                  <a:prstGeom prst="ellipse">
                    <a:avLst/>
                  </a:pr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4" name="Oval 14"/>
                  <p:cNvSpPr>
                    <a:spLocks noChangeArrowheads="1"/>
                  </p:cNvSpPr>
                  <p:nvPr/>
                </p:nvSpPr>
                <p:spPr bwMode="auto">
                  <a:xfrm>
                    <a:off x="3868" y="879"/>
                    <a:ext cx="498" cy="502"/>
                  </a:xfrm>
                  <a:prstGeom prst="ellipse">
                    <a:avLst/>
                  </a:prstGeom>
                  <a:gradFill rotWithShape="0">
                    <a:gsLst>
                      <a:gs pos="0">
                        <a:srgbClr val="FFFF00"/>
                      </a:gs>
                      <a:gs pos="100000">
                        <a:srgbClr val="FFFF00">
                          <a:gamma/>
                          <a:shade val="0"/>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5" name="Oval 15"/>
                  <p:cNvSpPr>
                    <a:spLocks noChangeArrowheads="1"/>
                  </p:cNvSpPr>
                  <p:nvPr/>
                </p:nvSpPr>
                <p:spPr bwMode="auto">
                  <a:xfrm>
                    <a:off x="3929" y="942"/>
                    <a:ext cx="376" cy="376"/>
                  </a:xfrm>
                  <a:prstGeom prst="ellipse">
                    <a:avLst/>
                  </a:prstGeom>
                  <a:solidFill>
                    <a:srgbClr val="FFCC00"/>
                  </a:solidFill>
                  <a:ln w="12700">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6" name="Oval 16"/>
                  <p:cNvSpPr>
                    <a:spLocks noChangeArrowheads="1"/>
                  </p:cNvSpPr>
                  <p:nvPr/>
                </p:nvSpPr>
                <p:spPr bwMode="auto">
                  <a:xfrm>
                    <a:off x="4000" y="1013"/>
                    <a:ext cx="234" cy="234"/>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498" name="Rectangle 18"/>
                <p:cNvSpPr>
                  <a:spLocks noChangeArrowheads="1"/>
                </p:cNvSpPr>
                <p:nvPr/>
              </p:nvSpPr>
              <p:spPr bwMode="auto">
                <a:xfrm>
                  <a:off x="4616" y="631"/>
                  <a:ext cx="195" cy="9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9" name="Rectangle 19"/>
                <p:cNvSpPr>
                  <a:spLocks noChangeArrowheads="1"/>
                </p:cNvSpPr>
                <p:nvPr/>
              </p:nvSpPr>
              <p:spPr bwMode="auto">
                <a:xfrm>
                  <a:off x="3467" y="631"/>
                  <a:ext cx="195" cy="9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00" name="Rectangle 20"/>
                <p:cNvSpPr>
                  <a:spLocks noChangeArrowheads="1"/>
                </p:cNvSpPr>
                <p:nvPr/>
              </p:nvSpPr>
              <p:spPr bwMode="auto">
                <a:xfrm>
                  <a:off x="3630" y="480"/>
                  <a:ext cx="1051" cy="18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01" name="Rectangle 21"/>
                <p:cNvSpPr>
                  <a:spLocks noChangeArrowheads="1"/>
                </p:cNvSpPr>
                <p:nvPr/>
              </p:nvSpPr>
              <p:spPr bwMode="auto">
                <a:xfrm>
                  <a:off x="3597" y="1585"/>
                  <a:ext cx="1041" cy="23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503" name="Rectangle 23"/>
              <p:cNvSpPr>
                <a:spLocks noChangeArrowheads="1"/>
              </p:cNvSpPr>
              <p:nvPr/>
            </p:nvSpPr>
            <p:spPr bwMode="auto">
              <a:xfrm>
                <a:off x="3664" y="676"/>
                <a:ext cx="952" cy="90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57" name="Group 277"/>
            <p:cNvGrpSpPr>
              <a:grpSpLocks/>
            </p:cNvGrpSpPr>
            <p:nvPr/>
          </p:nvGrpSpPr>
          <p:grpSpPr bwMode="auto">
            <a:xfrm>
              <a:off x="3803" y="1767"/>
              <a:ext cx="840" cy="643"/>
              <a:chOff x="3803" y="1767"/>
              <a:chExt cx="840" cy="643"/>
            </a:xfrm>
          </p:grpSpPr>
          <p:sp>
            <p:nvSpPr>
              <p:cNvPr id="20665" name="Line 185"/>
              <p:cNvSpPr>
                <a:spLocks noChangeShapeType="1"/>
              </p:cNvSpPr>
              <p:nvPr/>
            </p:nvSpPr>
            <p:spPr bwMode="auto">
              <a:xfrm>
                <a:off x="3803" y="2016"/>
                <a:ext cx="672" cy="0"/>
              </a:xfrm>
              <a:prstGeom prst="line">
                <a:avLst/>
              </a:prstGeom>
              <a:noFill/>
              <a:ln w="2540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78" name="Line 198"/>
              <p:cNvSpPr>
                <a:spLocks noChangeShapeType="1"/>
              </p:cNvSpPr>
              <p:nvPr/>
            </p:nvSpPr>
            <p:spPr bwMode="auto">
              <a:xfrm>
                <a:off x="3803" y="2112"/>
                <a:ext cx="672" cy="0"/>
              </a:xfrm>
              <a:prstGeom prst="line">
                <a:avLst/>
              </a:prstGeom>
              <a:noFill/>
              <a:ln w="2540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0706" name="Group 226"/>
              <p:cNvGrpSpPr>
                <a:grpSpLocks/>
              </p:cNvGrpSpPr>
              <p:nvPr/>
            </p:nvGrpSpPr>
            <p:grpSpPr bwMode="auto">
              <a:xfrm>
                <a:off x="4203" y="2099"/>
                <a:ext cx="392" cy="311"/>
                <a:chOff x="4203" y="2099"/>
                <a:chExt cx="392" cy="311"/>
              </a:xfrm>
            </p:grpSpPr>
            <p:sp>
              <p:nvSpPr>
                <p:cNvPr id="20704" name="Rectangle 224"/>
                <p:cNvSpPr>
                  <a:spLocks noChangeArrowheads="1"/>
                </p:cNvSpPr>
                <p:nvPr/>
              </p:nvSpPr>
              <p:spPr bwMode="auto">
                <a:xfrm>
                  <a:off x="4203" y="2099"/>
                  <a:ext cx="28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2400" i="1"/>
                    <a:t>M</a:t>
                  </a:r>
                  <a:endParaRPr lang="en-US" altLang="zh-CN" sz="2400" b="1"/>
                </a:p>
              </p:txBody>
            </p:sp>
            <p:sp>
              <p:nvSpPr>
                <p:cNvPr id="20705" name="Rectangle 225"/>
                <p:cNvSpPr>
                  <a:spLocks noChangeArrowheads="1"/>
                </p:cNvSpPr>
                <p:nvPr/>
              </p:nvSpPr>
              <p:spPr bwMode="auto">
                <a:xfrm>
                  <a:off x="4428" y="2235"/>
                  <a:ext cx="167"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1200" b="1"/>
                    <a:t>2</a:t>
                  </a:r>
                </a:p>
              </p:txBody>
            </p:sp>
          </p:grpSp>
          <p:grpSp>
            <p:nvGrpSpPr>
              <p:cNvPr id="20736" name="Group 256"/>
              <p:cNvGrpSpPr>
                <a:grpSpLocks/>
              </p:cNvGrpSpPr>
              <p:nvPr/>
            </p:nvGrpSpPr>
            <p:grpSpPr bwMode="auto">
              <a:xfrm>
                <a:off x="4251" y="1767"/>
                <a:ext cx="392" cy="304"/>
                <a:chOff x="4251" y="1767"/>
                <a:chExt cx="392" cy="304"/>
              </a:xfrm>
            </p:grpSpPr>
            <p:sp>
              <p:nvSpPr>
                <p:cNvPr id="20733" name="Rectangle 253"/>
                <p:cNvSpPr>
                  <a:spLocks noChangeArrowheads="1"/>
                </p:cNvSpPr>
                <p:nvPr/>
              </p:nvSpPr>
              <p:spPr bwMode="auto">
                <a:xfrm>
                  <a:off x="4251" y="1767"/>
                  <a:ext cx="28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2400" i="1"/>
                    <a:t>M</a:t>
                  </a:r>
                  <a:endParaRPr lang="en-US" altLang="zh-CN" sz="2400" b="1"/>
                </a:p>
              </p:txBody>
            </p:sp>
            <p:sp>
              <p:nvSpPr>
                <p:cNvPr id="20734" name="Rectangle 254"/>
                <p:cNvSpPr>
                  <a:spLocks noChangeArrowheads="1"/>
                </p:cNvSpPr>
                <p:nvPr/>
              </p:nvSpPr>
              <p:spPr bwMode="auto">
                <a:xfrm>
                  <a:off x="4476" y="1896"/>
                  <a:ext cx="167"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1200" b="1"/>
                    <a:t>1</a:t>
                  </a:r>
                </a:p>
              </p:txBody>
            </p:sp>
            <p:sp>
              <p:nvSpPr>
                <p:cNvPr id="20735" name="Line 255"/>
                <p:cNvSpPr>
                  <a:spLocks noChangeShapeType="1"/>
                </p:cNvSpPr>
                <p:nvPr/>
              </p:nvSpPr>
              <p:spPr bwMode="auto">
                <a:xfrm flipH="1">
                  <a:off x="4521" y="1812"/>
                  <a:ext cx="37" cy="71"/>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nvGrpSpPr>
          <p:cNvPr id="20760" name="Group 280"/>
          <p:cNvGrpSpPr>
            <a:grpSpLocks/>
          </p:cNvGrpSpPr>
          <p:nvPr/>
        </p:nvGrpSpPr>
        <p:grpSpPr bwMode="auto">
          <a:xfrm>
            <a:off x="2538414" y="3968751"/>
            <a:ext cx="1512887" cy="2740025"/>
            <a:chOff x="639" y="2500"/>
            <a:chExt cx="953" cy="1726"/>
          </a:xfrm>
        </p:grpSpPr>
        <p:sp>
          <p:nvSpPr>
            <p:cNvPr id="20543" name="Rectangle 63"/>
            <p:cNvSpPr>
              <a:spLocks noChangeArrowheads="1"/>
            </p:cNvSpPr>
            <p:nvPr/>
          </p:nvSpPr>
          <p:spPr bwMode="auto">
            <a:xfrm>
              <a:off x="639" y="2500"/>
              <a:ext cx="952" cy="90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58" name="Rectangle 178"/>
            <p:cNvSpPr>
              <a:spLocks noChangeArrowheads="1"/>
            </p:cNvSpPr>
            <p:nvPr/>
          </p:nvSpPr>
          <p:spPr bwMode="auto">
            <a:xfrm>
              <a:off x="640" y="2500"/>
              <a:ext cx="952" cy="904"/>
            </a:xfrm>
            <a:prstGeom prst="rect">
              <a:avLst/>
            </a:prstGeom>
            <a:solidFill>
              <a:srgbClr val="CC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67" name="Line 187"/>
            <p:cNvSpPr>
              <a:spLocks noChangeShapeType="1"/>
            </p:cNvSpPr>
            <p:nvPr/>
          </p:nvSpPr>
          <p:spPr bwMode="auto">
            <a:xfrm>
              <a:off x="779" y="3888"/>
              <a:ext cx="672" cy="0"/>
            </a:xfrm>
            <a:prstGeom prst="line">
              <a:avLst/>
            </a:prstGeom>
            <a:noFill/>
            <a:ln w="2540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68" name="Line 188"/>
            <p:cNvSpPr>
              <a:spLocks noChangeShapeType="1"/>
            </p:cNvSpPr>
            <p:nvPr/>
          </p:nvSpPr>
          <p:spPr bwMode="auto">
            <a:xfrm>
              <a:off x="789" y="3567"/>
              <a:ext cx="652" cy="162"/>
            </a:xfrm>
            <a:prstGeom prst="line">
              <a:avLst/>
            </a:prstGeom>
            <a:noFill/>
            <a:ln w="2540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0703" name="Group 223"/>
            <p:cNvGrpSpPr>
              <a:grpSpLocks/>
            </p:cNvGrpSpPr>
            <p:nvPr/>
          </p:nvGrpSpPr>
          <p:grpSpPr bwMode="auto">
            <a:xfrm>
              <a:off x="1179" y="3443"/>
              <a:ext cx="392" cy="311"/>
              <a:chOff x="1179" y="3443"/>
              <a:chExt cx="392" cy="311"/>
            </a:xfrm>
          </p:grpSpPr>
          <p:sp>
            <p:nvSpPr>
              <p:cNvPr id="20701" name="Rectangle 221"/>
              <p:cNvSpPr>
                <a:spLocks noChangeArrowheads="1"/>
              </p:cNvSpPr>
              <p:nvPr/>
            </p:nvSpPr>
            <p:spPr bwMode="auto">
              <a:xfrm>
                <a:off x="1179" y="3443"/>
                <a:ext cx="28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2400" i="1"/>
                  <a:t>M</a:t>
                </a:r>
                <a:endParaRPr lang="en-US" altLang="zh-CN" sz="2400" b="1"/>
              </a:p>
            </p:txBody>
          </p:sp>
          <p:sp>
            <p:nvSpPr>
              <p:cNvPr id="20702" name="Rectangle 222"/>
              <p:cNvSpPr>
                <a:spLocks noChangeArrowheads="1"/>
              </p:cNvSpPr>
              <p:nvPr/>
            </p:nvSpPr>
            <p:spPr bwMode="auto">
              <a:xfrm>
                <a:off x="1404" y="3579"/>
                <a:ext cx="167"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1200" b="1"/>
                  <a:t>2</a:t>
                </a:r>
              </a:p>
            </p:txBody>
          </p:sp>
        </p:grpSp>
        <p:grpSp>
          <p:nvGrpSpPr>
            <p:cNvPr id="20740" name="Group 260"/>
            <p:cNvGrpSpPr>
              <a:grpSpLocks/>
            </p:cNvGrpSpPr>
            <p:nvPr/>
          </p:nvGrpSpPr>
          <p:grpSpPr bwMode="auto">
            <a:xfrm>
              <a:off x="1131" y="3922"/>
              <a:ext cx="392" cy="304"/>
              <a:chOff x="1131" y="3922"/>
              <a:chExt cx="392" cy="304"/>
            </a:xfrm>
          </p:grpSpPr>
          <p:sp>
            <p:nvSpPr>
              <p:cNvPr id="20737" name="Rectangle 257"/>
              <p:cNvSpPr>
                <a:spLocks noChangeArrowheads="1"/>
              </p:cNvSpPr>
              <p:nvPr/>
            </p:nvSpPr>
            <p:spPr bwMode="auto">
              <a:xfrm>
                <a:off x="1131" y="3922"/>
                <a:ext cx="28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2400" i="1"/>
                  <a:t>M</a:t>
                </a:r>
                <a:endParaRPr lang="en-US" altLang="zh-CN" sz="2400" b="1"/>
              </a:p>
            </p:txBody>
          </p:sp>
          <p:sp>
            <p:nvSpPr>
              <p:cNvPr id="20738" name="Rectangle 258"/>
              <p:cNvSpPr>
                <a:spLocks noChangeArrowheads="1"/>
              </p:cNvSpPr>
              <p:nvPr/>
            </p:nvSpPr>
            <p:spPr bwMode="auto">
              <a:xfrm>
                <a:off x="1356" y="4051"/>
                <a:ext cx="167"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1200" b="1"/>
                  <a:t>1</a:t>
                </a:r>
              </a:p>
            </p:txBody>
          </p:sp>
          <p:sp>
            <p:nvSpPr>
              <p:cNvPr id="20739" name="Line 259"/>
              <p:cNvSpPr>
                <a:spLocks noChangeShapeType="1"/>
              </p:cNvSpPr>
              <p:nvPr/>
            </p:nvSpPr>
            <p:spPr bwMode="auto">
              <a:xfrm flipH="1">
                <a:off x="1401" y="3967"/>
                <a:ext cx="37" cy="71"/>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0754" name="Group 274"/>
          <p:cNvGrpSpPr>
            <a:grpSpLocks/>
          </p:cNvGrpSpPr>
          <p:nvPr/>
        </p:nvGrpSpPr>
        <p:grpSpPr bwMode="auto">
          <a:xfrm>
            <a:off x="2540001" y="1073151"/>
            <a:ext cx="1554163" cy="2671763"/>
            <a:chOff x="640" y="676"/>
            <a:chExt cx="979" cy="1683"/>
          </a:xfrm>
        </p:grpSpPr>
        <p:grpSp>
          <p:nvGrpSpPr>
            <p:cNvPr id="20623" name="Group 143"/>
            <p:cNvGrpSpPr>
              <a:grpSpLocks/>
            </p:cNvGrpSpPr>
            <p:nvPr/>
          </p:nvGrpSpPr>
          <p:grpSpPr bwMode="auto">
            <a:xfrm>
              <a:off x="640" y="676"/>
              <a:ext cx="952" cy="904"/>
              <a:chOff x="640" y="676"/>
              <a:chExt cx="952" cy="904"/>
            </a:xfrm>
          </p:grpSpPr>
          <p:sp>
            <p:nvSpPr>
              <p:cNvPr id="20604" name="Rectangle 124"/>
              <p:cNvSpPr>
                <a:spLocks noChangeArrowheads="1"/>
              </p:cNvSpPr>
              <p:nvPr/>
            </p:nvSpPr>
            <p:spPr bwMode="auto">
              <a:xfrm>
                <a:off x="640" y="676"/>
                <a:ext cx="952" cy="904"/>
              </a:xfrm>
              <a:prstGeom prst="rect">
                <a:avLst/>
              </a:prstGeom>
              <a:solidFill>
                <a:srgbClr val="CC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0622" name="Group 142"/>
              <p:cNvGrpSpPr>
                <a:grpSpLocks/>
              </p:cNvGrpSpPr>
              <p:nvPr/>
            </p:nvGrpSpPr>
            <p:grpSpPr bwMode="auto">
              <a:xfrm>
                <a:off x="783" y="820"/>
                <a:ext cx="616" cy="616"/>
                <a:chOff x="783" y="820"/>
                <a:chExt cx="616" cy="616"/>
              </a:xfrm>
            </p:grpSpPr>
            <p:sp>
              <p:nvSpPr>
                <p:cNvPr id="20605" name="Oval 125"/>
                <p:cNvSpPr>
                  <a:spLocks noChangeArrowheads="1"/>
                </p:cNvSpPr>
                <p:nvPr/>
              </p:nvSpPr>
              <p:spPr bwMode="auto">
                <a:xfrm>
                  <a:off x="783" y="820"/>
                  <a:ext cx="616" cy="616"/>
                </a:xfrm>
                <a:prstGeom prst="ellipse">
                  <a:avLst/>
                </a:prstGeom>
                <a:solidFill>
                  <a:srgbClr val="FFCC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06" name="Oval 126"/>
                <p:cNvSpPr>
                  <a:spLocks noChangeArrowheads="1"/>
                </p:cNvSpPr>
                <p:nvPr/>
              </p:nvSpPr>
              <p:spPr bwMode="auto">
                <a:xfrm>
                  <a:off x="865" y="901"/>
                  <a:ext cx="452" cy="455"/>
                </a:xfrm>
                <a:prstGeom prst="ellipse">
                  <a:avLst/>
                </a:pr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07" name="Oval 127"/>
                <p:cNvSpPr>
                  <a:spLocks noChangeArrowheads="1"/>
                </p:cNvSpPr>
                <p:nvPr/>
              </p:nvSpPr>
              <p:spPr bwMode="auto">
                <a:xfrm>
                  <a:off x="883" y="920"/>
                  <a:ext cx="416" cy="416"/>
                </a:xfrm>
                <a:prstGeom prst="ellipse">
                  <a:avLst/>
                </a:pr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08" name="Oval 128"/>
                <p:cNvSpPr>
                  <a:spLocks noChangeArrowheads="1"/>
                </p:cNvSpPr>
                <p:nvPr/>
              </p:nvSpPr>
              <p:spPr bwMode="auto">
                <a:xfrm>
                  <a:off x="901" y="940"/>
                  <a:ext cx="380" cy="377"/>
                </a:xfrm>
                <a:prstGeom prst="ellipse">
                  <a:avLst/>
                </a:pr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09" name="Oval 129"/>
                <p:cNvSpPr>
                  <a:spLocks noChangeArrowheads="1"/>
                </p:cNvSpPr>
                <p:nvPr/>
              </p:nvSpPr>
              <p:spPr bwMode="auto">
                <a:xfrm>
                  <a:off x="921" y="958"/>
                  <a:ext cx="340" cy="3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10" name="Oval 130"/>
                <p:cNvSpPr>
                  <a:spLocks noChangeArrowheads="1"/>
                </p:cNvSpPr>
                <p:nvPr/>
              </p:nvSpPr>
              <p:spPr bwMode="auto">
                <a:xfrm>
                  <a:off x="939" y="977"/>
                  <a:ext cx="304" cy="302"/>
                </a:xfrm>
                <a:prstGeom prst="ellipse">
                  <a:avLst/>
                </a:pr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11" name="Oval 131"/>
                <p:cNvSpPr>
                  <a:spLocks noChangeArrowheads="1"/>
                </p:cNvSpPr>
                <p:nvPr/>
              </p:nvSpPr>
              <p:spPr bwMode="auto">
                <a:xfrm>
                  <a:off x="958" y="995"/>
                  <a:ext cx="266" cy="266"/>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12" name="Oval 132"/>
                <p:cNvSpPr>
                  <a:spLocks noChangeArrowheads="1"/>
                </p:cNvSpPr>
                <p:nvPr/>
              </p:nvSpPr>
              <p:spPr bwMode="auto">
                <a:xfrm>
                  <a:off x="978" y="1015"/>
                  <a:ext cx="226" cy="226"/>
                </a:xfrm>
                <a:prstGeom prst="ellipse">
                  <a:avLst/>
                </a:pr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13" name="Oval 133"/>
                <p:cNvSpPr>
                  <a:spLocks noChangeArrowheads="1"/>
                </p:cNvSpPr>
                <p:nvPr/>
              </p:nvSpPr>
              <p:spPr bwMode="auto">
                <a:xfrm>
                  <a:off x="996" y="1033"/>
                  <a:ext cx="190" cy="19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14" name="Oval 134"/>
                <p:cNvSpPr>
                  <a:spLocks noChangeArrowheads="1"/>
                </p:cNvSpPr>
                <p:nvPr/>
              </p:nvSpPr>
              <p:spPr bwMode="auto">
                <a:xfrm>
                  <a:off x="1025" y="1062"/>
                  <a:ext cx="132" cy="133"/>
                </a:xfrm>
                <a:prstGeom prst="ellipse">
                  <a:avLst/>
                </a:pr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15" name="Oval 135"/>
                <p:cNvSpPr>
                  <a:spLocks noChangeArrowheads="1"/>
                </p:cNvSpPr>
                <p:nvPr/>
              </p:nvSpPr>
              <p:spPr bwMode="auto">
                <a:xfrm>
                  <a:off x="861" y="898"/>
                  <a:ext cx="460" cy="46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16" name="Oval 136"/>
                <p:cNvSpPr>
                  <a:spLocks noChangeArrowheads="1"/>
                </p:cNvSpPr>
                <p:nvPr/>
              </p:nvSpPr>
              <p:spPr bwMode="auto">
                <a:xfrm>
                  <a:off x="799" y="836"/>
                  <a:ext cx="584" cy="584"/>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17" name="Oval 137"/>
                <p:cNvSpPr>
                  <a:spLocks noChangeArrowheads="1"/>
                </p:cNvSpPr>
                <p:nvPr/>
              </p:nvSpPr>
              <p:spPr bwMode="auto">
                <a:xfrm>
                  <a:off x="830" y="867"/>
                  <a:ext cx="522" cy="52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18" name="Oval 138"/>
                <p:cNvSpPr>
                  <a:spLocks noChangeArrowheads="1"/>
                </p:cNvSpPr>
                <p:nvPr/>
              </p:nvSpPr>
              <p:spPr bwMode="auto">
                <a:xfrm>
                  <a:off x="845" y="882"/>
                  <a:ext cx="492" cy="49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19" name="Oval 139"/>
                <p:cNvSpPr>
                  <a:spLocks noChangeArrowheads="1"/>
                </p:cNvSpPr>
                <p:nvPr/>
              </p:nvSpPr>
              <p:spPr bwMode="auto">
                <a:xfrm>
                  <a:off x="814" y="851"/>
                  <a:ext cx="554" cy="554"/>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20" name="Oval 140"/>
                <p:cNvSpPr>
                  <a:spLocks noChangeArrowheads="1"/>
                </p:cNvSpPr>
                <p:nvPr/>
              </p:nvSpPr>
              <p:spPr bwMode="auto">
                <a:xfrm>
                  <a:off x="880" y="918"/>
                  <a:ext cx="422" cy="42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21" name="Oval 141"/>
                <p:cNvSpPr>
                  <a:spLocks noChangeArrowheads="1"/>
                </p:cNvSpPr>
                <p:nvPr/>
              </p:nvSpPr>
              <p:spPr bwMode="auto">
                <a:xfrm>
                  <a:off x="904" y="941"/>
                  <a:ext cx="374" cy="374"/>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0660" name="Line 180"/>
            <p:cNvSpPr>
              <a:spLocks noChangeShapeType="1"/>
            </p:cNvSpPr>
            <p:nvPr/>
          </p:nvSpPr>
          <p:spPr bwMode="auto">
            <a:xfrm>
              <a:off x="731" y="1776"/>
              <a:ext cx="672" cy="0"/>
            </a:xfrm>
            <a:prstGeom prst="line">
              <a:avLst/>
            </a:prstGeom>
            <a:noFill/>
            <a:ln w="2540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62" name="Line 182"/>
            <p:cNvSpPr>
              <a:spLocks noChangeShapeType="1"/>
            </p:cNvSpPr>
            <p:nvPr/>
          </p:nvSpPr>
          <p:spPr bwMode="auto">
            <a:xfrm>
              <a:off x="731" y="2016"/>
              <a:ext cx="672" cy="0"/>
            </a:xfrm>
            <a:prstGeom prst="line">
              <a:avLst/>
            </a:prstGeom>
            <a:noFill/>
            <a:ln w="2540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0712" name="Group 232"/>
            <p:cNvGrpSpPr>
              <a:grpSpLocks/>
            </p:cNvGrpSpPr>
            <p:nvPr/>
          </p:nvGrpSpPr>
          <p:grpSpPr bwMode="auto">
            <a:xfrm>
              <a:off x="1227" y="1619"/>
              <a:ext cx="392" cy="311"/>
              <a:chOff x="1227" y="1619"/>
              <a:chExt cx="392" cy="311"/>
            </a:xfrm>
          </p:grpSpPr>
          <p:sp>
            <p:nvSpPr>
              <p:cNvPr id="20710" name="Rectangle 230"/>
              <p:cNvSpPr>
                <a:spLocks noChangeArrowheads="1"/>
              </p:cNvSpPr>
              <p:nvPr/>
            </p:nvSpPr>
            <p:spPr bwMode="auto">
              <a:xfrm>
                <a:off x="1227" y="1619"/>
                <a:ext cx="28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2400" i="1"/>
                  <a:t>M</a:t>
                </a:r>
                <a:endParaRPr lang="en-US" altLang="zh-CN" sz="2400" b="1"/>
              </a:p>
            </p:txBody>
          </p:sp>
          <p:sp>
            <p:nvSpPr>
              <p:cNvPr id="20711" name="Rectangle 231"/>
              <p:cNvSpPr>
                <a:spLocks noChangeArrowheads="1"/>
              </p:cNvSpPr>
              <p:nvPr/>
            </p:nvSpPr>
            <p:spPr bwMode="auto">
              <a:xfrm>
                <a:off x="1452" y="1755"/>
                <a:ext cx="167"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1200" b="1"/>
                  <a:t>2</a:t>
                </a:r>
              </a:p>
            </p:txBody>
          </p:sp>
        </p:grpSp>
        <p:grpSp>
          <p:nvGrpSpPr>
            <p:cNvPr id="20748" name="Group 268"/>
            <p:cNvGrpSpPr>
              <a:grpSpLocks/>
            </p:cNvGrpSpPr>
            <p:nvPr/>
          </p:nvGrpSpPr>
          <p:grpSpPr bwMode="auto">
            <a:xfrm>
              <a:off x="1179" y="2055"/>
              <a:ext cx="392" cy="304"/>
              <a:chOff x="1179" y="2055"/>
              <a:chExt cx="392" cy="304"/>
            </a:xfrm>
          </p:grpSpPr>
          <p:sp>
            <p:nvSpPr>
              <p:cNvPr id="20745" name="Rectangle 265"/>
              <p:cNvSpPr>
                <a:spLocks noChangeArrowheads="1"/>
              </p:cNvSpPr>
              <p:nvPr/>
            </p:nvSpPr>
            <p:spPr bwMode="auto">
              <a:xfrm>
                <a:off x="1179" y="2055"/>
                <a:ext cx="28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2400" i="1"/>
                  <a:t>M</a:t>
                </a:r>
                <a:endParaRPr lang="en-US" altLang="zh-CN" sz="2400" b="1"/>
              </a:p>
            </p:txBody>
          </p:sp>
          <p:sp>
            <p:nvSpPr>
              <p:cNvPr id="20746" name="Rectangle 266"/>
              <p:cNvSpPr>
                <a:spLocks noChangeArrowheads="1"/>
              </p:cNvSpPr>
              <p:nvPr/>
            </p:nvSpPr>
            <p:spPr bwMode="auto">
              <a:xfrm>
                <a:off x="1404" y="2184"/>
                <a:ext cx="167"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1200" b="1"/>
                  <a:t>1</a:t>
                </a:r>
              </a:p>
            </p:txBody>
          </p:sp>
          <p:sp>
            <p:nvSpPr>
              <p:cNvPr id="20747" name="Line 267"/>
              <p:cNvSpPr>
                <a:spLocks noChangeShapeType="1"/>
              </p:cNvSpPr>
              <p:nvPr/>
            </p:nvSpPr>
            <p:spPr bwMode="auto">
              <a:xfrm flipH="1">
                <a:off x="1449" y="2100"/>
                <a:ext cx="37" cy="71"/>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0767" name="Group 287"/>
          <p:cNvGrpSpPr>
            <a:grpSpLocks/>
          </p:cNvGrpSpPr>
          <p:nvPr/>
        </p:nvGrpSpPr>
        <p:grpSpPr bwMode="auto">
          <a:xfrm>
            <a:off x="5740401" y="1073150"/>
            <a:ext cx="1552575" cy="2649538"/>
            <a:chOff x="2656" y="676"/>
            <a:chExt cx="978" cy="1669"/>
          </a:xfrm>
        </p:grpSpPr>
        <p:sp>
          <p:nvSpPr>
            <p:cNvPr id="20567" name="Rectangle 87"/>
            <p:cNvSpPr>
              <a:spLocks noChangeArrowheads="1"/>
            </p:cNvSpPr>
            <p:nvPr/>
          </p:nvSpPr>
          <p:spPr bwMode="auto">
            <a:xfrm>
              <a:off x="2656" y="676"/>
              <a:ext cx="952" cy="904"/>
            </a:xfrm>
            <a:prstGeom prst="rect">
              <a:avLst/>
            </a:prstGeom>
            <a:solidFill>
              <a:srgbClr val="5F5F5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61" name="Line 181"/>
            <p:cNvSpPr>
              <a:spLocks noChangeShapeType="1"/>
            </p:cNvSpPr>
            <p:nvPr/>
          </p:nvSpPr>
          <p:spPr bwMode="auto">
            <a:xfrm>
              <a:off x="2747" y="2016"/>
              <a:ext cx="672" cy="0"/>
            </a:xfrm>
            <a:prstGeom prst="line">
              <a:avLst/>
            </a:prstGeom>
            <a:noFill/>
            <a:ln w="2540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0681" name="Group 201"/>
            <p:cNvGrpSpPr>
              <a:grpSpLocks/>
            </p:cNvGrpSpPr>
            <p:nvPr/>
          </p:nvGrpSpPr>
          <p:grpSpPr bwMode="auto">
            <a:xfrm>
              <a:off x="3242" y="1715"/>
              <a:ext cx="392" cy="311"/>
              <a:chOff x="3242" y="1715"/>
              <a:chExt cx="392" cy="311"/>
            </a:xfrm>
          </p:grpSpPr>
          <p:sp>
            <p:nvSpPr>
              <p:cNvPr id="20679" name="Rectangle 199"/>
              <p:cNvSpPr>
                <a:spLocks noChangeArrowheads="1"/>
              </p:cNvSpPr>
              <p:nvPr/>
            </p:nvSpPr>
            <p:spPr bwMode="auto">
              <a:xfrm>
                <a:off x="3242" y="1715"/>
                <a:ext cx="28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2400" i="1"/>
                  <a:t>M</a:t>
                </a:r>
                <a:endParaRPr lang="en-US" altLang="zh-CN" sz="2400" b="1"/>
              </a:p>
            </p:txBody>
          </p:sp>
          <p:sp>
            <p:nvSpPr>
              <p:cNvPr id="20680" name="Rectangle 200"/>
              <p:cNvSpPr>
                <a:spLocks noChangeArrowheads="1"/>
              </p:cNvSpPr>
              <p:nvPr/>
            </p:nvSpPr>
            <p:spPr bwMode="auto">
              <a:xfrm>
                <a:off x="3467" y="1851"/>
                <a:ext cx="167"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1200" b="1"/>
                  <a:t>2</a:t>
                </a:r>
              </a:p>
            </p:txBody>
          </p:sp>
        </p:grpSp>
        <p:grpSp>
          <p:nvGrpSpPr>
            <p:cNvPr id="20716" name="Group 236"/>
            <p:cNvGrpSpPr>
              <a:grpSpLocks/>
            </p:cNvGrpSpPr>
            <p:nvPr/>
          </p:nvGrpSpPr>
          <p:grpSpPr bwMode="auto">
            <a:xfrm>
              <a:off x="2715" y="1719"/>
              <a:ext cx="392" cy="304"/>
              <a:chOff x="2715" y="1719"/>
              <a:chExt cx="392" cy="304"/>
            </a:xfrm>
          </p:grpSpPr>
          <p:sp>
            <p:nvSpPr>
              <p:cNvPr id="20713" name="Rectangle 233"/>
              <p:cNvSpPr>
                <a:spLocks noChangeArrowheads="1"/>
              </p:cNvSpPr>
              <p:nvPr/>
            </p:nvSpPr>
            <p:spPr bwMode="auto">
              <a:xfrm>
                <a:off x="2715" y="1719"/>
                <a:ext cx="28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2400" i="1"/>
                  <a:t>M</a:t>
                </a:r>
                <a:endParaRPr lang="en-US" altLang="zh-CN" sz="2400" b="1"/>
              </a:p>
            </p:txBody>
          </p:sp>
          <p:sp>
            <p:nvSpPr>
              <p:cNvPr id="20714" name="Rectangle 234"/>
              <p:cNvSpPr>
                <a:spLocks noChangeArrowheads="1"/>
              </p:cNvSpPr>
              <p:nvPr/>
            </p:nvSpPr>
            <p:spPr bwMode="auto">
              <a:xfrm>
                <a:off x="2940" y="1848"/>
                <a:ext cx="167"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1200" b="1"/>
                  <a:t>1</a:t>
                </a:r>
              </a:p>
            </p:txBody>
          </p:sp>
          <p:sp>
            <p:nvSpPr>
              <p:cNvPr id="20715" name="Line 235"/>
              <p:cNvSpPr>
                <a:spLocks noChangeShapeType="1"/>
              </p:cNvSpPr>
              <p:nvPr/>
            </p:nvSpPr>
            <p:spPr bwMode="auto">
              <a:xfrm flipH="1">
                <a:off x="2985" y="1764"/>
                <a:ext cx="37" cy="71"/>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749" name="Rectangle 269"/>
            <p:cNvSpPr>
              <a:spLocks noChangeArrowheads="1"/>
            </p:cNvSpPr>
            <p:nvPr/>
          </p:nvSpPr>
          <p:spPr bwMode="auto">
            <a:xfrm>
              <a:off x="3025" y="1766"/>
              <a:ext cx="31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zh-CN" altLang="en-US" sz="2400" b="1"/>
                <a:t>与</a:t>
              </a:r>
            </a:p>
          </p:txBody>
        </p:sp>
        <p:sp>
          <p:nvSpPr>
            <p:cNvPr id="20750" name="Rectangle 270"/>
            <p:cNvSpPr>
              <a:spLocks noChangeArrowheads="1"/>
            </p:cNvSpPr>
            <p:nvPr/>
          </p:nvSpPr>
          <p:spPr bwMode="auto">
            <a:xfrm>
              <a:off x="2881" y="2054"/>
              <a:ext cx="55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zh-CN" altLang="en-US" sz="2400" b="1"/>
                <a:t>重 合</a:t>
              </a:r>
            </a:p>
          </p:txBody>
        </p:sp>
      </p:grpSp>
      <p:sp>
        <p:nvSpPr>
          <p:cNvPr id="20751" name="Rectangle 271"/>
          <p:cNvSpPr>
            <a:spLocks noChangeArrowheads="1"/>
          </p:cNvSpPr>
          <p:nvPr/>
        </p:nvSpPr>
        <p:spPr bwMode="auto">
          <a:xfrm>
            <a:off x="1736726" y="4051300"/>
            <a:ext cx="546625" cy="2678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zh-CN" altLang="en-US" sz="2800" b="1">
                <a:solidFill>
                  <a:srgbClr val="FF3300"/>
                </a:solidFill>
                <a:latin typeface="楷体_GB2312" pitchFamily="49" charset="-122"/>
                <a:ea typeface="楷体_GB2312" pitchFamily="49" charset="-122"/>
              </a:rPr>
              <a:t>等</a:t>
            </a:r>
          </a:p>
          <a:p>
            <a:r>
              <a:rPr lang="zh-CN" altLang="en-US" sz="2800" b="1">
                <a:solidFill>
                  <a:srgbClr val="FF3300"/>
                </a:solidFill>
                <a:latin typeface="楷体_GB2312" pitchFamily="49" charset="-122"/>
                <a:ea typeface="楷体_GB2312" pitchFamily="49" charset="-122"/>
              </a:rPr>
              <a:t>厚</a:t>
            </a:r>
          </a:p>
          <a:p>
            <a:r>
              <a:rPr lang="zh-CN" altLang="en-US" sz="2800" b="1">
                <a:solidFill>
                  <a:srgbClr val="FF3300"/>
                </a:solidFill>
                <a:latin typeface="楷体_GB2312" pitchFamily="49" charset="-122"/>
                <a:ea typeface="楷体_GB2312" pitchFamily="49" charset="-122"/>
              </a:rPr>
              <a:t>干</a:t>
            </a:r>
          </a:p>
          <a:p>
            <a:r>
              <a:rPr lang="zh-CN" altLang="en-US" sz="2800" b="1">
                <a:solidFill>
                  <a:srgbClr val="FF3300"/>
                </a:solidFill>
                <a:latin typeface="楷体_GB2312" pitchFamily="49" charset="-122"/>
                <a:ea typeface="楷体_GB2312" pitchFamily="49" charset="-122"/>
              </a:rPr>
              <a:t>涉</a:t>
            </a:r>
          </a:p>
          <a:p>
            <a:r>
              <a:rPr lang="zh-CN" altLang="en-US" sz="2800" b="1">
                <a:solidFill>
                  <a:srgbClr val="FF3300"/>
                </a:solidFill>
                <a:latin typeface="楷体_GB2312" pitchFamily="49" charset="-122"/>
                <a:ea typeface="楷体_GB2312" pitchFamily="49" charset="-122"/>
              </a:rPr>
              <a:t>条</a:t>
            </a:r>
          </a:p>
          <a:p>
            <a:r>
              <a:rPr lang="zh-CN" altLang="en-US" sz="2800" b="1">
                <a:solidFill>
                  <a:srgbClr val="FF3300"/>
                </a:solidFill>
                <a:latin typeface="楷体_GB2312" pitchFamily="49" charset="-122"/>
                <a:ea typeface="楷体_GB2312" pitchFamily="49" charset="-122"/>
              </a:rPr>
              <a:t>纹</a:t>
            </a:r>
          </a:p>
        </p:txBody>
      </p:sp>
      <p:sp>
        <p:nvSpPr>
          <p:cNvPr id="20752" name="Rectangle 272"/>
          <p:cNvSpPr>
            <a:spLocks noChangeArrowheads="1"/>
          </p:cNvSpPr>
          <p:nvPr/>
        </p:nvSpPr>
        <p:spPr bwMode="auto">
          <a:xfrm>
            <a:off x="1736726" y="927100"/>
            <a:ext cx="546625" cy="2678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zh-CN" altLang="en-US" sz="2800" b="1" dirty="0">
                <a:solidFill>
                  <a:srgbClr val="FF3300"/>
                </a:solidFill>
                <a:latin typeface="楷体_GB2312" pitchFamily="49" charset="-122"/>
                <a:ea typeface="楷体_GB2312" pitchFamily="49" charset="-122"/>
              </a:rPr>
              <a:t>等</a:t>
            </a:r>
          </a:p>
          <a:p>
            <a:r>
              <a:rPr lang="zh-CN" altLang="en-US" sz="2800" b="1" dirty="0">
                <a:solidFill>
                  <a:srgbClr val="FF3300"/>
                </a:solidFill>
                <a:latin typeface="楷体_GB2312" pitchFamily="49" charset="-122"/>
                <a:ea typeface="楷体_GB2312" pitchFamily="49" charset="-122"/>
              </a:rPr>
              <a:t>倾</a:t>
            </a:r>
          </a:p>
          <a:p>
            <a:r>
              <a:rPr lang="zh-CN" altLang="en-US" sz="2800" b="1" dirty="0">
                <a:solidFill>
                  <a:srgbClr val="FF3300"/>
                </a:solidFill>
                <a:latin typeface="楷体_GB2312" pitchFamily="49" charset="-122"/>
                <a:ea typeface="楷体_GB2312" pitchFamily="49" charset="-122"/>
              </a:rPr>
              <a:t>干</a:t>
            </a:r>
          </a:p>
          <a:p>
            <a:r>
              <a:rPr lang="zh-CN" altLang="en-US" sz="2800" b="1" dirty="0">
                <a:solidFill>
                  <a:srgbClr val="FF3300"/>
                </a:solidFill>
                <a:latin typeface="楷体_GB2312" pitchFamily="49" charset="-122"/>
                <a:ea typeface="楷体_GB2312" pitchFamily="49" charset="-122"/>
              </a:rPr>
              <a:t>涉</a:t>
            </a:r>
          </a:p>
          <a:p>
            <a:r>
              <a:rPr lang="zh-CN" altLang="en-US" sz="2800" b="1" dirty="0">
                <a:solidFill>
                  <a:srgbClr val="FF3300"/>
                </a:solidFill>
                <a:latin typeface="楷体_GB2312" pitchFamily="49" charset="-122"/>
                <a:ea typeface="楷体_GB2312" pitchFamily="49" charset="-122"/>
              </a:rPr>
              <a:t>条</a:t>
            </a:r>
          </a:p>
          <a:p>
            <a:r>
              <a:rPr lang="zh-CN" altLang="en-US" sz="2800" b="1" dirty="0">
                <a:solidFill>
                  <a:srgbClr val="FF3300"/>
                </a:solidFill>
                <a:latin typeface="楷体_GB2312" pitchFamily="49" charset="-122"/>
                <a:ea typeface="楷体_GB2312" pitchFamily="49" charset="-122"/>
              </a:rPr>
              <a:t>纹</a:t>
            </a:r>
          </a:p>
        </p:txBody>
      </p:sp>
      <p:sp>
        <p:nvSpPr>
          <p:cNvPr id="20753" name="Rectangle 273"/>
          <p:cNvSpPr>
            <a:spLocks noChangeArrowheads="1"/>
          </p:cNvSpPr>
          <p:nvPr/>
        </p:nvSpPr>
        <p:spPr bwMode="auto">
          <a:xfrm>
            <a:off x="2422525" y="14289"/>
            <a:ext cx="7611058" cy="831639"/>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92075" tIns="46038" rIns="92075" bIns="46038">
            <a:spAutoFit/>
          </a:bodyPr>
          <a:lstStyle/>
          <a:p>
            <a:r>
              <a:rPr lang="zh-CN" altLang="en-US" sz="4800" b="1">
                <a:solidFill>
                  <a:srgbClr val="0000FF"/>
                </a:solidFill>
                <a:latin typeface="隶书_GB2312" charset="-122"/>
                <a:ea typeface="隶书_GB2312" charset="-122"/>
              </a:rPr>
              <a:t>迈克耳逊干涉仪的干涉条纹</a:t>
            </a:r>
          </a:p>
        </p:txBody>
      </p:sp>
      <p:grpSp>
        <p:nvGrpSpPr>
          <p:cNvPr id="20759" name="Group 279"/>
          <p:cNvGrpSpPr>
            <a:grpSpLocks/>
          </p:cNvGrpSpPr>
          <p:nvPr/>
        </p:nvGrpSpPr>
        <p:grpSpPr bwMode="auto">
          <a:xfrm>
            <a:off x="8940800" y="1073151"/>
            <a:ext cx="1511300" cy="2752725"/>
            <a:chOff x="4672" y="676"/>
            <a:chExt cx="952" cy="1734"/>
          </a:xfrm>
        </p:grpSpPr>
        <p:grpSp>
          <p:nvGrpSpPr>
            <p:cNvPr id="20524" name="Group 44"/>
            <p:cNvGrpSpPr>
              <a:grpSpLocks/>
            </p:cNvGrpSpPr>
            <p:nvPr/>
          </p:nvGrpSpPr>
          <p:grpSpPr bwMode="auto">
            <a:xfrm>
              <a:off x="4672" y="676"/>
              <a:ext cx="952" cy="904"/>
              <a:chOff x="4672" y="676"/>
              <a:chExt cx="952" cy="904"/>
            </a:xfrm>
          </p:grpSpPr>
          <p:sp>
            <p:nvSpPr>
              <p:cNvPr id="20505" name="Rectangle 25"/>
              <p:cNvSpPr>
                <a:spLocks noChangeArrowheads="1"/>
              </p:cNvSpPr>
              <p:nvPr/>
            </p:nvSpPr>
            <p:spPr bwMode="auto">
              <a:xfrm>
                <a:off x="4672" y="676"/>
                <a:ext cx="952" cy="904"/>
              </a:xfrm>
              <a:prstGeom prst="rect">
                <a:avLst/>
              </a:prstGeom>
              <a:solidFill>
                <a:srgbClr val="CC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0523" name="Group 43"/>
              <p:cNvGrpSpPr>
                <a:grpSpLocks/>
              </p:cNvGrpSpPr>
              <p:nvPr/>
            </p:nvGrpSpPr>
            <p:grpSpPr bwMode="auto">
              <a:xfrm>
                <a:off x="4815" y="820"/>
                <a:ext cx="664" cy="616"/>
                <a:chOff x="4815" y="820"/>
                <a:chExt cx="664" cy="616"/>
              </a:xfrm>
            </p:grpSpPr>
            <p:sp>
              <p:nvSpPr>
                <p:cNvPr id="20506" name="Oval 26"/>
                <p:cNvSpPr>
                  <a:spLocks noChangeArrowheads="1"/>
                </p:cNvSpPr>
                <p:nvPr/>
              </p:nvSpPr>
              <p:spPr bwMode="auto">
                <a:xfrm>
                  <a:off x="4815" y="820"/>
                  <a:ext cx="664" cy="616"/>
                </a:xfrm>
                <a:prstGeom prst="ellipse">
                  <a:avLst/>
                </a:prstGeom>
                <a:solidFill>
                  <a:srgbClr val="FFCC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07" name="Oval 27"/>
                <p:cNvSpPr>
                  <a:spLocks noChangeArrowheads="1"/>
                </p:cNvSpPr>
                <p:nvPr/>
              </p:nvSpPr>
              <p:spPr bwMode="auto">
                <a:xfrm>
                  <a:off x="4903" y="901"/>
                  <a:ext cx="488" cy="455"/>
                </a:xfrm>
                <a:prstGeom prst="ellipse">
                  <a:avLst/>
                </a:pr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08" name="Oval 28"/>
                <p:cNvSpPr>
                  <a:spLocks noChangeArrowheads="1"/>
                </p:cNvSpPr>
                <p:nvPr/>
              </p:nvSpPr>
              <p:spPr bwMode="auto">
                <a:xfrm>
                  <a:off x="4923" y="920"/>
                  <a:ext cx="448" cy="416"/>
                </a:xfrm>
                <a:prstGeom prst="ellipse">
                  <a:avLst/>
                </a:pr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09" name="Oval 29"/>
                <p:cNvSpPr>
                  <a:spLocks noChangeArrowheads="1"/>
                </p:cNvSpPr>
                <p:nvPr/>
              </p:nvSpPr>
              <p:spPr bwMode="auto">
                <a:xfrm>
                  <a:off x="4943" y="940"/>
                  <a:ext cx="408" cy="377"/>
                </a:xfrm>
                <a:prstGeom prst="ellipse">
                  <a:avLst/>
                </a:pr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10" name="Oval 30"/>
                <p:cNvSpPr>
                  <a:spLocks noChangeArrowheads="1"/>
                </p:cNvSpPr>
                <p:nvPr/>
              </p:nvSpPr>
              <p:spPr bwMode="auto">
                <a:xfrm>
                  <a:off x="4964" y="958"/>
                  <a:ext cx="366" cy="3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11" name="Oval 31"/>
                <p:cNvSpPr>
                  <a:spLocks noChangeArrowheads="1"/>
                </p:cNvSpPr>
                <p:nvPr/>
              </p:nvSpPr>
              <p:spPr bwMode="auto">
                <a:xfrm>
                  <a:off x="4983" y="977"/>
                  <a:ext cx="328" cy="302"/>
                </a:xfrm>
                <a:prstGeom prst="ellipse">
                  <a:avLst/>
                </a:pr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12" name="Oval 32"/>
                <p:cNvSpPr>
                  <a:spLocks noChangeArrowheads="1"/>
                </p:cNvSpPr>
                <p:nvPr/>
              </p:nvSpPr>
              <p:spPr bwMode="auto">
                <a:xfrm>
                  <a:off x="5004" y="995"/>
                  <a:ext cx="286" cy="266"/>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13" name="Oval 33"/>
                <p:cNvSpPr>
                  <a:spLocks noChangeArrowheads="1"/>
                </p:cNvSpPr>
                <p:nvPr/>
              </p:nvSpPr>
              <p:spPr bwMode="auto">
                <a:xfrm>
                  <a:off x="5025" y="1015"/>
                  <a:ext cx="244" cy="226"/>
                </a:xfrm>
                <a:prstGeom prst="ellipse">
                  <a:avLst/>
                </a:pr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14" name="Oval 34"/>
                <p:cNvSpPr>
                  <a:spLocks noChangeArrowheads="1"/>
                </p:cNvSpPr>
                <p:nvPr/>
              </p:nvSpPr>
              <p:spPr bwMode="auto">
                <a:xfrm>
                  <a:off x="5045" y="1033"/>
                  <a:ext cx="204" cy="19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15" name="Oval 35"/>
                <p:cNvSpPr>
                  <a:spLocks noChangeArrowheads="1"/>
                </p:cNvSpPr>
                <p:nvPr/>
              </p:nvSpPr>
              <p:spPr bwMode="auto">
                <a:xfrm>
                  <a:off x="5076" y="1062"/>
                  <a:ext cx="142" cy="133"/>
                </a:xfrm>
                <a:prstGeom prst="ellipse">
                  <a:avLst/>
                </a:pr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16" name="Oval 36"/>
                <p:cNvSpPr>
                  <a:spLocks noChangeArrowheads="1"/>
                </p:cNvSpPr>
                <p:nvPr/>
              </p:nvSpPr>
              <p:spPr bwMode="auto">
                <a:xfrm>
                  <a:off x="4899" y="898"/>
                  <a:ext cx="496" cy="46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17" name="Oval 37"/>
                <p:cNvSpPr>
                  <a:spLocks noChangeArrowheads="1"/>
                </p:cNvSpPr>
                <p:nvPr/>
              </p:nvSpPr>
              <p:spPr bwMode="auto">
                <a:xfrm>
                  <a:off x="4832" y="836"/>
                  <a:ext cx="630" cy="584"/>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18" name="Oval 38"/>
                <p:cNvSpPr>
                  <a:spLocks noChangeArrowheads="1"/>
                </p:cNvSpPr>
                <p:nvPr/>
              </p:nvSpPr>
              <p:spPr bwMode="auto">
                <a:xfrm>
                  <a:off x="4866" y="867"/>
                  <a:ext cx="562" cy="52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19" name="Oval 39"/>
                <p:cNvSpPr>
                  <a:spLocks noChangeArrowheads="1"/>
                </p:cNvSpPr>
                <p:nvPr/>
              </p:nvSpPr>
              <p:spPr bwMode="auto">
                <a:xfrm>
                  <a:off x="4882" y="882"/>
                  <a:ext cx="530" cy="49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20" name="Oval 40"/>
                <p:cNvSpPr>
                  <a:spLocks noChangeArrowheads="1"/>
                </p:cNvSpPr>
                <p:nvPr/>
              </p:nvSpPr>
              <p:spPr bwMode="auto">
                <a:xfrm>
                  <a:off x="4848" y="851"/>
                  <a:ext cx="598" cy="554"/>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21" name="Oval 41"/>
                <p:cNvSpPr>
                  <a:spLocks noChangeArrowheads="1"/>
                </p:cNvSpPr>
                <p:nvPr/>
              </p:nvSpPr>
              <p:spPr bwMode="auto">
                <a:xfrm>
                  <a:off x="4919" y="918"/>
                  <a:ext cx="456" cy="42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22" name="Oval 42"/>
                <p:cNvSpPr>
                  <a:spLocks noChangeArrowheads="1"/>
                </p:cNvSpPr>
                <p:nvPr/>
              </p:nvSpPr>
              <p:spPr bwMode="auto">
                <a:xfrm>
                  <a:off x="4945" y="941"/>
                  <a:ext cx="404" cy="374"/>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0663" name="Line 183"/>
            <p:cNvSpPr>
              <a:spLocks noChangeShapeType="1"/>
            </p:cNvSpPr>
            <p:nvPr/>
          </p:nvSpPr>
          <p:spPr bwMode="auto">
            <a:xfrm>
              <a:off x="4811" y="2016"/>
              <a:ext cx="672" cy="0"/>
            </a:xfrm>
            <a:prstGeom prst="line">
              <a:avLst/>
            </a:prstGeom>
            <a:noFill/>
            <a:ln w="2540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77" name="Line 197"/>
            <p:cNvSpPr>
              <a:spLocks noChangeShapeType="1"/>
            </p:cNvSpPr>
            <p:nvPr/>
          </p:nvSpPr>
          <p:spPr bwMode="auto">
            <a:xfrm>
              <a:off x="4811" y="2256"/>
              <a:ext cx="672" cy="0"/>
            </a:xfrm>
            <a:prstGeom prst="line">
              <a:avLst/>
            </a:prstGeom>
            <a:noFill/>
            <a:ln w="2540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0685" name="Group 205"/>
            <p:cNvGrpSpPr>
              <a:grpSpLocks/>
            </p:cNvGrpSpPr>
            <p:nvPr/>
          </p:nvGrpSpPr>
          <p:grpSpPr bwMode="auto">
            <a:xfrm>
              <a:off x="5210" y="1767"/>
              <a:ext cx="392" cy="304"/>
              <a:chOff x="5210" y="1767"/>
              <a:chExt cx="392" cy="304"/>
            </a:xfrm>
          </p:grpSpPr>
          <p:sp>
            <p:nvSpPr>
              <p:cNvPr id="20682" name="Rectangle 202"/>
              <p:cNvSpPr>
                <a:spLocks noChangeArrowheads="1"/>
              </p:cNvSpPr>
              <p:nvPr/>
            </p:nvSpPr>
            <p:spPr bwMode="auto">
              <a:xfrm>
                <a:off x="5210" y="1767"/>
                <a:ext cx="28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2400" i="1"/>
                  <a:t>M</a:t>
                </a:r>
                <a:endParaRPr lang="en-US" altLang="zh-CN" sz="2400" b="1"/>
              </a:p>
            </p:txBody>
          </p:sp>
          <p:sp>
            <p:nvSpPr>
              <p:cNvPr id="20683" name="Rectangle 203"/>
              <p:cNvSpPr>
                <a:spLocks noChangeArrowheads="1"/>
              </p:cNvSpPr>
              <p:nvPr/>
            </p:nvSpPr>
            <p:spPr bwMode="auto">
              <a:xfrm>
                <a:off x="5435" y="1896"/>
                <a:ext cx="167"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1200" b="1"/>
                  <a:t>1</a:t>
                </a:r>
              </a:p>
            </p:txBody>
          </p:sp>
          <p:sp>
            <p:nvSpPr>
              <p:cNvPr id="20684" name="Line 204"/>
              <p:cNvSpPr>
                <a:spLocks noChangeShapeType="1"/>
              </p:cNvSpPr>
              <p:nvPr/>
            </p:nvSpPr>
            <p:spPr bwMode="auto">
              <a:xfrm flipH="1">
                <a:off x="5480" y="1812"/>
                <a:ext cx="37" cy="71"/>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88" name="Group 208"/>
            <p:cNvGrpSpPr>
              <a:grpSpLocks/>
            </p:cNvGrpSpPr>
            <p:nvPr/>
          </p:nvGrpSpPr>
          <p:grpSpPr bwMode="auto">
            <a:xfrm>
              <a:off x="5210" y="2099"/>
              <a:ext cx="392" cy="311"/>
              <a:chOff x="5210" y="2099"/>
              <a:chExt cx="392" cy="311"/>
            </a:xfrm>
          </p:grpSpPr>
          <p:sp>
            <p:nvSpPr>
              <p:cNvPr id="20686" name="Rectangle 206"/>
              <p:cNvSpPr>
                <a:spLocks noChangeArrowheads="1"/>
              </p:cNvSpPr>
              <p:nvPr/>
            </p:nvSpPr>
            <p:spPr bwMode="auto">
              <a:xfrm>
                <a:off x="5210" y="2099"/>
                <a:ext cx="28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2400" i="1"/>
                  <a:t>M</a:t>
                </a:r>
                <a:endParaRPr lang="en-US" altLang="zh-CN" sz="2400" b="1"/>
              </a:p>
            </p:txBody>
          </p:sp>
          <p:sp>
            <p:nvSpPr>
              <p:cNvPr id="20687" name="Rectangle 207"/>
              <p:cNvSpPr>
                <a:spLocks noChangeArrowheads="1"/>
              </p:cNvSpPr>
              <p:nvPr/>
            </p:nvSpPr>
            <p:spPr bwMode="auto">
              <a:xfrm>
                <a:off x="5435" y="2235"/>
                <a:ext cx="167"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1200" b="1"/>
                  <a:t>2</a:t>
                </a:r>
              </a:p>
            </p:txBody>
          </p:sp>
        </p:grpSp>
      </p:grpSp>
    </p:spTree>
    <p:extLst>
      <p:ext uri="{BB962C8B-B14F-4D97-AF65-F5344CB8AC3E}">
        <p14:creationId xmlns:p14="http://schemas.microsoft.com/office/powerpoint/2010/main" val="23202450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753">
                                            <p:txEl>
                                              <p:pRg st="0" end="0"/>
                                            </p:txEl>
                                          </p:spTgt>
                                        </p:tgtEl>
                                        <p:attrNameLst>
                                          <p:attrName>style.visibility</p:attrName>
                                        </p:attrNameLst>
                                      </p:cBhvr>
                                      <p:to>
                                        <p:strVal val="visible"/>
                                      </p:to>
                                    </p:set>
                                    <p:animEffect transition="in" filter="wipe(left)">
                                      <p:cBhvr>
                                        <p:cTn id="7" dur="500"/>
                                        <p:tgtEl>
                                          <p:spTgt spid="2075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iterate type="lt">
                                    <p:tmAbs val="75"/>
                                  </p:iterate>
                                  <p:childTnLst>
                                    <p:set>
                                      <p:cBhvr>
                                        <p:cTn id="11" dur="1" fill="hold">
                                          <p:stCondLst>
                                            <p:cond delay="74"/>
                                          </p:stCondLst>
                                        </p:cTn>
                                        <p:tgtEl>
                                          <p:spTgt spid="2075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20754"/>
                                        </p:tgtEl>
                                        <p:attrNameLst>
                                          <p:attrName>style.visibility</p:attrName>
                                        </p:attrNameLst>
                                      </p:cBhvr>
                                      <p:to>
                                        <p:strVal val="visible"/>
                                      </p:to>
                                    </p:set>
                                    <p:animEffect transition="in" filter="wipe(left)">
                                      <p:cBhvr>
                                        <p:cTn id="16" dur="500"/>
                                        <p:tgtEl>
                                          <p:spTgt spid="2075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0755"/>
                                        </p:tgtEl>
                                        <p:attrNameLst>
                                          <p:attrName>style.visibility</p:attrName>
                                        </p:attrNameLst>
                                      </p:cBhvr>
                                      <p:to>
                                        <p:strVal val="visible"/>
                                      </p:to>
                                    </p:set>
                                    <p:animEffect transition="in" filter="wipe(left)">
                                      <p:cBhvr>
                                        <p:cTn id="21" dur="500"/>
                                        <p:tgtEl>
                                          <p:spTgt spid="2075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20767"/>
                                        </p:tgtEl>
                                        <p:attrNameLst>
                                          <p:attrName>style.visibility</p:attrName>
                                        </p:attrNameLst>
                                      </p:cBhvr>
                                      <p:to>
                                        <p:strVal val="visible"/>
                                      </p:to>
                                    </p:set>
                                    <p:animEffect transition="in" filter="wipe(left)">
                                      <p:cBhvr>
                                        <p:cTn id="26" dur="500"/>
                                        <p:tgtEl>
                                          <p:spTgt spid="2076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20758"/>
                                        </p:tgtEl>
                                        <p:attrNameLst>
                                          <p:attrName>style.visibility</p:attrName>
                                        </p:attrNameLst>
                                      </p:cBhvr>
                                      <p:to>
                                        <p:strVal val="visible"/>
                                      </p:to>
                                    </p:set>
                                    <p:animEffect transition="in" filter="wipe(left)">
                                      <p:cBhvr>
                                        <p:cTn id="31" dur="500"/>
                                        <p:tgtEl>
                                          <p:spTgt spid="2075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20759"/>
                                        </p:tgtEl>
                                        <p:attrNameLst>
                                          <p:attrName>style.visibility</p:attrName>
                                        </p:attrNameLst>
                                      </p:cBhvr>
                                      <p:to>
                                        <p:strVal val="visible"/>
                                      </p:to>
                                    </p:set>
                                    <p:animEffect transition="in" filter="wipe(left)">
                                      <p:cBhvr>
                                        <p:cTn id="36" dur="500"/>
                                        <p:tgtEl>
                                          <p:spTgt spid="2075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iterate type="lt">
                                    <p:tmAbs val="75"/>
                                  </p:iterate>
                                  <p:childTnLst>
                                    <p:set>
                                      <p:cBhvr>
                                        <p:cTn id="40" dur="1" fill="hold">
                                          <p:stCondLst>
                                            <p:cond delay="74"/>
                                          </p:stCondLst>
                                        </p:cTn>
                                        <p:tgtEl>
                                          <p:spTgt spid="20751"/>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20760"/>
                                        </p:tgtEl>
                                        <p:attrNameLst>
                                          <p:attrName>style.visibility</p:attrName>
                                        </p:attrNameLst>
                                      </p:cBhvr>
                                      <p:to>
                                        <p:strVal val="visible"/>
                                      </p:to>
                                    </p:set>
                                    <p:animEffect transition="in" filter="wipe(left)">
                                      <p:cBhvr>
                                        <p:cTn id="45" dur="500"/>
                                        <p:tgtEl>
                                          <p:spTgt spid="2076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20765"/>
                                        </p:tgtEl>
                                        <p:attrNameLst>
                                          <p:attrName>style.visibility</p:attrName>
                                        </p:attrNameLst>
                                      </p:cBhvr>
                                      <p:to>
                                        <p:strVal val="visible"/>
                                      </p:to>
                                    </p:set>
                                    <p:animEffect transition="in" filter="wipe(left)">
                                      <p:cBhvr>
                                        <p:cTn id="50" dur="500"/>
                                        <p:tgtEl>
                                          <p:spTgt spid="2076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20762"/>
                                        </p:tgtEl>
                                        <p:attrNameLst>
                                          <p:attrName>style.visibility</p:attrName>
                                        </p:attrNameLst>
                                      </p:cBhvr>
                                      <p:to>
                                        <p:strVal val="visible"/>
                                      </p:to>
                                    </p:set>
                                    <p:animEffect transition="in" filter="wipe(left)">
                                      <p:cBhvr>
                                        <p:cTn id="55" dur="500"/>
                                        <p:tgtEl>
                                          <p:spTgt spid="2076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20766"/>
                                        </p:tgtEl>
                                        <p:attrNameLst>
                                          <p:attrName>style.visibility</p:attrName>
                                        </p:attrNameLst>
                                      </p:cBhvr>
                                      <p:to>
                                        <p:strVal val="visible"/>
                                      </p:to>
                                    </p:set>
                                    <p:animEffect transition="in" filter="wipe(left)">
                                      <p:cBhvr>
                                        <p:cTn id="60" dur="500"/>
                                        <p:tgtEl>
                                          <p:spTgt spid="20766"/>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20764"/>
                                        </p:tgtEl>
                                        <p:attrNameLst>
                                          <p:attrName>style.visibility</p:attrName>
                                        </p:attrNameLst>
                                      </p:cBhvr>
                                      <p:to>
                                        <p:strVal val="visible"/>
                                      </p:to>
                                    </p:set>
                                    <p:animEffect transition="in" filter="wipe(left)">
                                      <p:cBhvr>
                                        <p:cTn id="65" dur="500"/>
                                        <p:tgtEl>
                                          <p:spTgt spid="20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51" grpId="0" autoUpdateAnimBg="0"/>
      <p:bldP spid="20752" grpId="0" autoUpdateAnimBg="0"/>
      <p:bldP spid="20753" grpId="0" build="p" autoUpdateAnimBg="0"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Text Box 4"/>
          <p:cNvSpPr txBox="1">
            <a:spLocks noChangeArrowheads="1"/>
          </p:cNvSpPr>
          <p:nvPr/>
        </p:nvSpPr>
        <p:spPr bwMode="auto">
          <a:xfrm>
            <a:off x="1981200" y="838200"/>
            <a:ext cx="8382000" cy="277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sz="3200">
                <a:latin typeface="Times New Roman" panose="02020603050405020304" pitchFamily="18" charset="0"/>
              </a:rPr>
              <a:t> </a:t>
            </a:r>
            <a:r>
              <a:rPr lang="en-US" altLang="zh-CN" sz="2800" b="1">
                <a:solidFill>
                  <a:srgbClr val="FF0000"/>
                </a:solidFill>
                <a:latin typeface="Times New Roman" panose="02020603050405020304" pitchFamily="18" charset="0"/>
              </a:rPr>
              <a:t>1. </a:t>
            </a:r>
            <a:r>
              <a:rPr lang="en-US" altLang="zh-CN" sz="2800" b="1">
                <a:solidFill>
                  <a:srgbClr val="0000FF"/>
                </a:solidFill>
                <a:latin typeface="Times New Roman" panose="02020603050405020304" pitchFamily="18" charset="0"/>
              </a:rPr>
              <a:t>1892</a:t>
            </a:r>
            <a:r>
              <a:rPr lang="zh-CN" altLang="en-US" sz="2800" b="1">
                <a:solidFill>
                  <a:srgbClr val="0000FF"/>
                </a:solidFill>
                <a:latin typeface="Times New Roman" panose="02020603050405020304" pitchFamily="18" charset="0"/>
              </a:rPr>
              <a:t>年，迈克尔逊利用干涉仪首先测定了镉</a:t>
            </a:r>
            <a:r>
              <a:rPr lang="en-US" altLang="zh-CN" sz="2800" b="1">
                <a:solidFill>
                  <a:srgbClr val="0000FF"/>
                </a:solidFill>
                <a:latin typeface="Times New Roman" panose="02020603050405020304" pitchFamily="18" charset="0"/>
              </a:rPr>
              <a:t>(Cd)</a:t>
            </a:r>
            <a:r>
              <a:rPr lang="zh-CN" altLang="en-US" sz="2800" b="1">
                <a:solidFill>
                  <a:srgbClr val="0000FF"/>
                </a:solidFill>
                <a:latin typeface="Times New Roman" panose="02020603050405020304" pitchFamily="18" charset="0"/>
              </a:rPr>
              <a:t>的波长为</a:t>
            </a:r>
            <a:r>
              <a:rPr lang="en-US" altLang="zh-CN" sz="2800" b="1">
                <a:solidFill>
                  <a:srgbClr val="0000FF"/>
                </a:solidFill>
                <a:latin typeface="Times New Roman" panose="02020603050405020304" pitchFamily="18" charset="0"/>
              </a:rPr>
              <a:t>643.84696nm.</a:t>
            </a:r>
            <a:r>
              <a:rPr lang="en-US" altLang="zh-CN" sz="3200">
                <a:latin typeface="Times New Roman" panose="02020603050405020304" pitchFamily="18" charset="0"/>
              </a:rPr>
              <a:t> </a:t>
            </a:r>
            <a:r>
              <a:rPr lang="zh-CN" altLang="en-US" sz="2800" b="1">
                <a:latin typeface="Times New Roman" panose="02020603050405020304" pitchFamily="18" charset="0"/>
              </a:rPr>
              <a:t>因为光的波长稳定，容易再现，特别是在干涉仪上光的波长能直接当作长度单位。所以，用光的波长作为长度基准是方便的。在</a:t>
            </a:r>
            <a:r>
              <a:rPr lang="en-US" altLang="zh-CN" sz="2800" b="1">
                <a:latin typeface="Times New Roman" panose="02020603050405020304" pitchFamily="18" charset="0"/>
              </a:rPr>
              <a:t>1960</a:t>
            </a:r>
            <a:r>
              <a:rPr lang="zh-CN" altLang="en-US" sz="2800" b="1">
                <a:latin typeface="Times New Roman" panose="02020603050405020304" pitchFamily="18" charset="0"/>
              </a:rPr>
              <a:t>年第</a:t>
            </a:r>
            <a:r>
              <a:rPr lang="en-US" altLang="zh-CN" sz="2800" b="1">
                <a:latin typeface="Times New Roman" panose="02020603050405020304" pitchFamily="18" charset="0"/>
              </a:rPr>
              <a:t>11</a:t>
            </a:r>
            <a:r>
              <a:rPr lang="zh-CN" altLang="en-US" sz="2800" b="1">
                <a:latin typeface="Times New Roman" panose="02020603050405020304" pitchFamily="18" charset="0"/>
              </a:rPr>
              <a:t>届国际计量会议上曾决定以氪</a:t>
            </a:r>
            <a:r>
              <a:rPr lang="en-US" altLang="zh-CN" sz="2800" b="1">
                <a:latin typeface="Times New Roman" panose="02020603050405020304" pitchFamily="18" charset="0"/>
              </a:rPr>
              <a:t>-86</a:t>
            </a:r>
            <a:r>
              <a:rPr lang="zh-CN" altLang="en-US" sz="2800" b="1">
                <a:latin typeface="Times New Roman" panose="02020603050405020304" pitchFamily="18" charset="0"/>
              </a:rPr>
              <a:t>橙线的波长作为长度基准，规定</a:t>
            </a:r>
          </a:p>
        </p:txBody>
      </p:sp>
      <p:graphicFrame>
        <p:nvGraphicFramePr>
          <p:cNvPr id="87045" name="Object 5"/>
          <p:cNvGraphicFramePr>
            <a:graphicFrameLocks noChangeAspect="1"/>
          </p:cNvGraphicFramePr>
          <p:nvPr/>
        </p:nvGraphicFramePr>
        <p:xfrm>
          <a:off x="2855913" y="3789364"/>
          <a:ext cx="6145212" cy="1017587"/>
        </p:xfrm>
        <a:graphic>
          <a:graphicData uri="http://schemas.openxmlformats.org/presentationml/2006/ole">
            <mc:AlternateContent xmlns:mc="http://schemas.openxmlformats.org/markup-compatibility/2006">
              <mc:Choice xmlns:v="urn:schemas-microsoft-com:vml" Requires="v">
                <p:oleObj spid="_x0000_s1036" name="Equation" r:id="rId3" imgW="1257120" imgH="241200" progId="Equation.3">
                  <p:embed/>
                </p:oleObj>
              </mc:Choice>
              <mc:Fallback>
                <p:oleObj name="Equation" r:id="rId3" imgW="125712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5913" y="3789364"/>
                        <a:ext cx="6145212" cy="1017587"/>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046" name="Text Box 6"/>
          <p:cNvSpPr txBox="1">
            <a:spLocks noChangeArrowheads="1"/>
          </p:cNvSpPr>
          <p:nvPr/>
        </p:nvSpPr>
        <p:spPr bwMode="auto">
          <a:xfrm>
            <a:off x="2057400" y="4875213"/>
            <a:ext cx="8382000" cy="143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sz="3200">
                <a:latin typeface="Times New Roman" panose="02020603050405020304" pitchFamily="18" charset="0"/>
              </a:rPr>
              <a:t>       </a:t>
            </a:r>
            <a:r>
              <a:rPr lang="zh-CN" altLang="en-US" sz="2800" b="1">
                <a:latin typeface="Times New Roman" panose="02020603050405020304" pitchFamily="18" charset="0"/>
              </a:rPr>
              <a:t>迈克尔逊将毕生的精力都献给了研制干涉仪和精确测定光速的事业，于</a:t>
            </a:r>
            <a:r>
              <a:rPr lang="en-US" altLang="zh-CN" sz="2800" b="1">
                <a:latin typeface="Times New Roman" panose="02020603050405020304" pitchFamily="18" charset="0"/>
              </a:rPr>
              <a:t>1907</a:t>
            </a:r>
            <a:r>
              <a:rPr lang="zh-CN" altLang="en-US" sz="2800" b="1">
                <a:latin typeface="Times New Roman" panose="02020603050405020304" pitchFamily="18" charset="0"/>
              </a:rPr>
              <a:t>年荣获诺贝尔物理学奖。</a:t>
            </a:r>
          </a:p>
        </p:txBody>
      </p:sp>
      <p:sp>
        <p:nvSpPr>
          <p:cNvPr id="87047" name="WordArt 7"/>
          <p:cNvSpPr>
            <a:spLocks noChangeArrowheads="1" noChangeShapeType="1" noTextEdit="1"/>
          </p:cNvSpPr>
          <p:nvPr/>
        </p:nvSpPr>
        <p:spPr bwMode="auto">
          <a:xfrm>
            <a:off x="1919289" y="142876"/>
            <a:ext cx="2663825" cy="549275"/>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zh-CN" altLang="en-US" kern="10">
                <a:ln w="9525">
                  <a:solidFill>
                    <a:srgbClr val="800000"/>
                  </a:solidFill>
                  <a:miter lim="800000"/>
                  <a:headEnd/>
                  <a:tailEnd/>
                </a:ln>
                <a:solidFill>
                  <a:srgbClr val="FF0000"/>
                </a:solidFill>
                <a:latin typeface="宋体" panose="02010600030101010101" pitchFamily="2" charset="-122"/>
              </a:rPr>
              <a:t>迈克耳逊干涉仪</a:t>
            </a:r>
          </a:p>
        </p:txBody>
      </p:sp>
      <p:sp>
        <p:nvSpPr>
          <p:cNvPr id="2" name="文本框 1"/>
          <p:cNvSpPr txBox="1"/>
          <p:nvPr/>
        </p:nvSpPr>
        <p:spPr>
          <a:xfrm rot="20579240">
            <a:off x="9740713" y="5681010"/>
            <a:ext cx="2236510" cy="707886"/>
          </a:xfrm>
          <a:prstGeom prst="rect">
            <a:avLst/>
          </a:prstGeom>
          <a:noFill/>
        </p:spPr>
        <p:txBody>
          <a:bodyPr wrap="none" rtlCol="0">
            <a:spAutoFit/>
          </a:bodyPr>
          <a:lstStyle/>
          <a:p>
            <a:r>
              <a:rPr lang="zh-CN" altLang="en-US" sz="4000" b="1" dirty="0" smtClean="0">
                <a:solidFill>
                  <a:srgbClr val="00B050"/>
                </a:solidFill>
              </a:rPr>
              <a:t>怎么测？</a:t>
            </a:r>
            <a:endParaRPr lang="zh-CN" altLang="en-US" sz="4000" b="1" dirty="0">
              <a:solidFill>
                <a:srgbClr val="00B050"/>
              </a:solidFill>
            </a:endParaRPr>
          </a:p>
        </p:txBody>
      </p:sp>
    </p:spTree>
    <p:extLst>
      <p:ext uri="{BB962C8B-B14F-4D97-AF65-F5344CB8AC3E}">
        <p14:creationId xmlns:p14="http://schemas.microsoft.com/office/powerpoint/2010/main" val="40963276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7044"/>
                                        </p:tgtEl>
                                        <p:attrNameLst>
                                          <p:attrName>style.visibility</p:attrName>
                                        </p:attrNameLst>
                                      </p:cBhvr>
                                      <p:to>
                                        <p:strVal val="visible"/>
                                      </p:to>
                                    </p:set>
                                    <p:anim calcmode="lin" valueType="num">
                                      <p:cBhvr additive="base">
                                        <p:cTn id="7" dur="500" fill="hold"/>
                                        <p:tgtEl>
                                          <p:spTgt spid="87044"/>
                                        </p:tgtEl>
                                        <p:attrNameLst>
                                          <p:attrName>ppt_x</p:attrName>
                                        </p:attrNameLst>
                                      </p:cBhvr>
                                      <p:tavLst>
                                        <p:tav tm="0">
                                          <p:val>
                                            <p:strVal val="0-#ppt_w/2"/>
                                          </p:val>
                                        </p:tav>
                                        <p:tav tm="100000">
                                          <p:val>
                                            <p:strVal val="#ppt_x"/>
                                          </p:val>
                                        </p:tav>
                                      </p:tavLst>
                                    </p:anim>
                                    <p:anim calcmode="lin" valueType="num">
                                      <p:cBhvr additive="base">
                                        <p:cTn id="8" dur="500" fill="hold"/>
                                        <p:tgtEl>
                                          <p:spTgt spid="8704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87045"/>
                                        </p:tgtEl>
                                        <p:attrNameLst>
                                          <p:attrName>style.visibility</p:attrName>
                                        </p:attrNameLst>
                                      </p:cBhvr>
                                      <p:to>
                                        <p:strVal val="visible"/>
                                      </p:to>
                                    </p:set>
                                    <p:anim calcmode="lin" valueType="num">
                                      <p:cBhvr additive="base">
                                        <p:cTn id="13" dur="500" fill="hold"/>
                                        <p:tgtEl>
                                          <p:spTgt spid="87045"/>
                                        </p:tgtEl>
                                        <p:attrNameLst>
                                          <p:attrName>ppt_x</p:attrName>
                                        </p:attrNameLst>
                                      </p:cBhvr>
                                      <p:tavLst>
                                        <p:tav tm="0">
                                          <p:val>
                                            <p:strVal val="0-#ppt_w/2"/>
                                          </p:val>
                                        </p:tav>
                                        <p:tav tm="100000">
                                          <p:val>
                                            <p:strVal val="#ppt_x"/>
                                          </p:val>
                                        </p:tav>
                                      </p:tavLst>
                                    </p:anim>
                                    <p:anim calcmode="lin" valueType="num">
                                      <p:cBhvr additive="base">
                                        <p:cTn id="14" dur="500" fill="hold"/>
                                        <p:tgtEl>
                                          <p:spTgt spid="8704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7046"/>
                                        </p:tgtEl>
                                        <p:attrNameLst>
                                          <p:attrName>style.visibility</p:attrName>
                                        </p:attrNameLst>
                                      </p:cBhvr>
                                      <p:to>
                                        <p:strVal val="visible"/>
                                      </p:to>
                                    </p:set>
                                    <p:anim calcmode="lin" valueType="num">
                                      <p:cBhvr additive="base">
                                        <p:cTn id="19" dur="500" fill="hold"/>
                                        <p:tgtEl>
                                          <p:spTgt spid="87046"/>
                                        </p:tgtEl>
                                        <p:attrNameLst>
                                          <p:attrName>ppt_x</p:attrName>
                                        </p:attrNameLst>
                                      </p:cBhvr>
                                      <p:tavLst>
                                        <p:tav tm="0">
                                          <p:val>
                                            <p:strVal val="0-#ppt_w/2"/>
                                          </p:val>
                                        </p:tav>
                                        <p:tav tm="100000">
                                          <p:val>
                                            <p:strVal val="#ppt_x"/>
                                          </p:val>
                                        </p:tav>
                                      </p:tavLst>
                                    </p:anim>
                                    <p:anim calcmode="lin" valueType="num">
                                      <p:cBhvr additive="base">
                                        <p:cTn id="20" dur="500" fill="hold"/>
                                        <p:tgtEl>
                                          <p:spTgt spid="8704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1000"/>
                                        <p:tgtEl>
                                          <p:spTgt spid="2"/>
                                        </p:tgtEl>
                                      </p:cBhvr>
                                    </p:animEffect>
                                    <p:anim calcmode="lin" valueType="num">
                                      <p:cBhvr>
                                        <p:cTn id="26" dur="1000" fill="hold"/>
                                        <p:tgtEl>
                                          <p:spTgt spid="2"/>
                                        </p:tgtEl>
                                        <p:attrNameLst>
                                          <p:attrName>ppt_x</p:attrName>
                                        </p:attrNameLst>
                                      </p:cBhvr>
                                      <p:tavLst>
                                        <p:tav tm="0">
                                          <p:val>
                                            <p:strVal val="#ppt_x"/>
                                          </p:val>
                                        </p:tav>
                                        <p:tav tm="100000">
                                          <p:val>
                                            <p:strVal val="#ppt_x"/>
                                          </p:val>
                                        </p:tav>
                                      </p:tavLst>
                                    </p:anim>
                                    <p:anim calcmode="lin" valueType="num">
                                      <p:cBhvr>
                                        <p:cTn id="2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4" grpId="0" autoUpdateAnimBg="0"/>
      <p:bldP spid="87046" grpId="0" autoUpdateAnimBg="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Text Box 4"/>
          <p:cNvSpPr txBox="1">
            <a:spLocks noChangeArrowheads="1"/>
          </p:cNvSpPr>
          <p:nvPr/>
        </p:nvSpPr>
        <p:spPr bwMode="auto">
          <a:xfrm>
            <a:off x="2135189" y="908050"/>
            <a:ext cx="75263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3200" b="1">
                <a:solidFill>
                  <a:srgbClr val="FF0000"/>
                </a:solidFill>
                <a:latin typeface="Times New Roman" panose="02020603050405020304" pitchFamily="18" charset="0"/>
              </a:rPr>
              <a:t>2. </a:t>
            </a:r>
            <a:r>
              <a:rPr lang="zh-CN" altLang="en-US" sz="3200" b="1">
                <a:solidFill>
                  <a:srgbClr val="FF0000"/>
                </a:solidFill>
                <a:latin typeface="Times New Roman" panose="02020603050405020304" pitchFamily="18" charset="0"/>
              </a:rPr>
              <a:t>精密长度测量（利用干涉条纹的移动）</a:t>
            </a:r>
          </a:p>
        </p:txBody>
      </p:sp>
      <p:sp>
        <p:nvSpPr>
          <p:cNvPr id="88069" name="Text Box 5"/>
          <p:cNvSpPr txBox="1">
            <a:spLocks noChangeArrowheads="1"/>
          </p:cNvSpPr>
          <p:nvPr/>
        </p:nvSpPr>
        <p:spPr bwMode="auto">
          <a:xfrm>
            <a:off x="6629400" y="1676401"/>
            <a:ext cx="297180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2800" b="1">
                <a:latin typeface="Times New Roman" panose="02020603050405020304" pitchFamily="18" charset="0"/>
              </a:rPr>
              <a:t>当</a:t>
            </a:r>
            <a:r>
              <a:rPr lang="en-US" altLang="zh-CN" sz="2800" b="1">
                <a:latin typeface="Times New Roman" panose="02020603050405020304" pitchFamily="18" charset="0"/>
              </a:rPr>
              <a:t>M</a:t>
            </a:r>
            <a:r>
              <a:rPr lang="en-US" altLang="zh-CN" sz="2800" b="1" baseline="-25000">
                <a:latin typeface="Times New Roman" panose="02020603050405020304" pitchFamily="18" charset="0"/>
              </a:rPr>
              <a:t>1</a:t>
            </a:r>
            <a:r>
              <a:rPr lang="zh-CN" altLang="en-US" sz="2800" b="1">
                <a:latin typeface="Times New Roman" panose="02020603050405020304" pitchFamily="18" charset="0"/>
              </a:rPr>
              <a:t>的移动距离为</a:t>
            </a:r>
            <a:r>
              <a:rPr lang="en-US" altLang="zh-CN" sz="2800" b="1">
                <a:latin typeface="Times New Roman" panose="02020603050405020304" pitchFamily="18" charset="0"/>
              </a:rPr>
              <a:t>λ/2</a:t>
            </a:r>
            <a:r>
              <a:rPr lang="zh-CN" altLang="en-US" sz="2800" b="1">
                <a:latin typeface="Times New Roman" panose="02020603050405020304" pitchFamily="18" charset="0"/>
              </a:rPr>
              <a:t>时，观察者将看到一条明纹或暗纹移过视场中的十字叉丝。如数出条纹移动的数目</a:t>
            </a:r>
            <a:r>
              <a:rPr lang="en-US" altLang="zh-CN" sz="2800" b="1">
                <a:latin typeface="Times New Roman" panose="02020603050405020304" pitchFamily="18" charset="0"/>
              </a:rPr>
              <a:t>N, </a:t>
            </a:r>
            <a:r>
              <a:rPr lang="zh-CN" altLang="en-US" sz="2800" b="1">
                <a:latin typeface="Times New Roman" panose="02020603050405020304" pitchFamily="18" charset="0"/>
              </a:rPr>
              <a:t>则可得出平面镜</a:t>
            </a:r>
            <a:r>
              <a:rPr lang="en-US" altLang="zh-CN" sz="2800" b="1">
                <a:latin typeface="Times New Roman" panose="02020603050405020304" pitchFamily="18" charset="0"/>
              </a:rPr>
              <a:t>M</a:t>
            </a:r>
            <a:r>
              <a:rPr lang="en-US" altLang="zh-CN" sz="2800" b="1" baseline="-25000">
                <a:latin typeface="Times New Roman" panose="02020603050405020304" pitchFamily="18" charset="0"/>
              </a:rPr>
              <a:t>1</a:t>
            </a:r>
            <a:r>
              <a:rPr lang="zh-CN" altLang="en-US" sz="2800" b="1">
                <a:latin typeface="Times New Roman" panose="02020603050405020304" pitchFamily="18" charset="0"/>
              </a:rPr>
              <a:t>平移的距离：</a:t>
            </a:r>
            <a:r>
              <a:rPr lang="en-US" altLang="zh-CN" sz="2800" b="1">
                <a:latin typeface="Times New Roman" panose="02020603050405020304" pitchFamily="18" charset="0"/>
              </a:rPr>
              <a:t>d=Nλ/2</a:t>
            </a:r>
          </a:p>
        </p:txBody>
      </p:sp>
      <p:grpSp>
        <p:nvGrpSpPr>
          <p:cNvPr id="88070" name="Group 6"/>
          <p:cNvGrpSpPr>
            <a:grpSpLocks/>
          </p:cNvGrpSpPr>
          <p:nvPr/>
        </p:nvGrpSpPr>
        <p:grpSpPr bwMode="auto">
          <a:xfrm>
            <a:off x="3200400" y="1752600"/>
            <a:ext cx="2286000" cy="533400"/>
            <a:chOff x="1008" y="1632"/>
            <a:chExt cx="1440" cy="336"/>
          </a:xfrm>
        </p:grpSpPr>
        <p:sp>
          <p:nvSpPr>
            <p:cNvPr id="88071" name="Line 7"/>
            <p:cNvSpPr>
              <a:spLocks noChangeShapeType="1"/>
            </p:cNvSpPr>
            <p:nvPr/>
          </p:nvSpPr>
          <p:spPr bwMode="auto">
            <a:xfrm flipV="1">
              <a:off x="1008" y="1632"/>
              <a:ext cx="1440" cy="3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8072" name="Line 8"/>
            <p:cNvSpPr>
              <a:spLocks noChangeShapeType="1"/>
            </p:cNvSpPr>
            <p:nvPr/>
          </p:nvSpPr>
          <p:spPr bwMode="auto">
            <a:xfrm>
              <a:off x="1008" y="1968"/>
              <a:ext cx="144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8073" name="Line 9"/>
            <p:cNvSpPr>
              <a:spLocks noChangeShapeType="1"/>
            </p:cNvSpPr>
            <p:nvPr/>
          </p:nvSpPr>
          <p:spPr bwMode="auto">
            <a:xfrm>
              <a:off x="2448" y="1632"/>
              <a:ext cx="0" cy="3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8074" name="Line 10"/>
            <p:cNvSpPr>
              <a:spLocks noChangeShapeType="1"/>
            </p:cNvSpPr>
            <p:nvPr/>
          </p:nvSpPr>
          <p:spPr bwMode="auto">
            <a:xfrm>
              <a:off x="1632" y="1824"/>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8075" name="Line 11"/>
            <p:cNvSpPr>
              <a:spLocks noChangeShapeType="1"/>
            </p:cNvSpPr>
            <p:nvPr/>
          </p:nvSpPr>
          <p:spPr bwMode="auto">
            <a:xfrm>
              <a:off x="1968" y="1728"/>
              <a:ext cx="0"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8076" name="Line 12"/>
            <p:cNvSpPr>
              <a:spLocks noChangeShapeType="1"/>
            </p:cNvSpPr>
            <p:nvPr/>
          </p:nvSpPr>
          <p:spPr bwMode="auto">
            <a:xfrm>
              <a:off x="1632" y="1824"/>
              <a:ext cx="33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8077" name="Line 13"/>
            <p:cNvSpPr>
              <a:spLocks noChangeShapeType="1"/>
            </p:cNvSpPr>
            <p:nvPr/>
          </p:nvSpPr>
          <p:spPr bwMode="auto">
            <a:xfrm flipH="1" flipV="1">
              <a:off x="1584" y="1728"/>
              <a:ext cx="48"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8078" name="Line 14"/>
            <p:cNvSpPr>
              <a:spLocks noChangeShapeType="1"/>
            </p:cNvSpPr>
            <p:nvPr/>
          </p:nvSpPr>
          <p:spPr bwMode="auto">
            <a:xfrm flipH="1" flipV="1">
              <a:off x="1920" y="1632"/>
              <a:ext cx="48"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aphicFrame>
        <p:nvGraphicFramePr>
          <p:cNvPr id="88079" name="Object 15"/>
          <p:cNvGraphicFramePr>
            <a:graphicFrameLocks noChangeAspect="1"/>
          </p:cNvGraphicFramePr>
          <p:nvPr/>
        </p:nvGraphicFramePr>
        <p:xfrm>
          <a:off x="2438400" y="2667001"/>
          <a:ext cx="4038600" cy="708025"/>
        </p:xfrm>
        <a:graphic>
          <a:graphicData uri="http://schemas.openxmlformats.org/presentationml/2006/ole">
            <mc:AlternateContent xmlns:mc="http://schemas.openxmlformats.org/markup-compatibility/2006">
              <mc:Choice xmlns:v="urn:schemas-microsoft-com:vml" Requires="v">
                <p:oleObj spid="_x0000_s2090" name="Equation" r:id="rId3" imgW="1739880" imgH="304560" progId="Equation.3">
                  <p:embed/>
                </p:oleObj>
              </mc:Choice>
              <mc:Fallback>
                <p:oleObj name="Equation" r:id="rId3" imgW="1739880" imgH="3045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667001"/>
                        <a:ext cx="4038600" cy="708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8080" name="Group 16"/>
          <p:cNvGrpSpPr>
            <a:grpSpLocks/>
          </p:cNvGrpSpPr>
          <p:nvPr/>
        </p:nvGrpSpPr>
        <p:grpSpPr bwMode="auto">
          <a:xfrm>
            <a:off x="2514601" y="3962401"/>
            <a:ext cx="3597275" cy="1393825"/>
            <a:chOff x="422" y="2819"/>
            <a:chExt cx="2266" cy="878"/>
          </a:xfrm>
        </p:grpSpPr>
        <p:sp>
          <p:nvSpPr>
            <p:cNvPr id="88081" name="Text Box 17"/>
            <p:cNvSpPr txBox="1">
              <a:spLocks noChangeArrowheads="1"/>
            </p:cNvSpPr>
            <p:nvPr/>
          </p:nvSpPr>
          <p:spPr bwMode="auto">
            <a:xfrm>
              <a:off x="422" y="2832"/>
              <a:ext cx="2266" cy="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2800" b="1">
                  <a:latin typeface="Times New Roman" panose="02020603050405020304" pitchFamily="18" charset="0"/>
                </a:rPr>
                <a:t>于是，    和     间距离变化一个     ，则条纹移动一条</a:t>
              </a:r>
            </a:p>
          </p:txBody>
        </p:sp>
        <p:graphicFrame>
          <p:nvGraphicFramePr>
            <p:cNvPr id="88082" name="Object 18"/>
            <p:cNvGraphicFramePr>
              <a:graphicFrameLocks noChangeAspect="1"/>
            </p:cNvGraphicFramePr>
            <p:nvPr/>
          </p:nvGraphicFramePr>
          <p:xfrm>
            <a:off x="1056" y="2832"/>
            <a:ext cx="336" cy="301"/>
          </p:xfrm>
          <a:graphic>
            <a:graphicData uri="http://schemas.openxmlformats.org/presentationml/2006/ole">
              <mc:AlternateContent xmlns:mc="http://schemas.openxmlformats.org/markup-compatibility/2006">
                <mc:Choice xmlns:v="urn:schemas-microsoft-com:vml" Requires="v">
                  <p:oleObj spid="_x0000_s2091" name="Equation" r:id="rId5" imgW="241200" imgH="215640" progId="Equation.3">
                    <p:embed/>
                  </p:oleObj>
                </mc:Choice>
                <mc:Fallback>
                  <p:oleObj name="Equation" r:id="rId5" imgW="24120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6" y="2832"/>
                          <a:ext cx="336"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83" name="Object 19"/>
            <p:cNvGraphicFramePr>
              <a:graphicFrameLocks noChangeAspect="1"/>
            </p:cNvGraphicFramePr>
            <p:nvPr/>
          </p:nvGraphicFramePr>
          <p:xfrm>
            <a:off x="1584" y="2819"/>
            <a:ext cx="336" cy="301"/>
          </p:xfrm>
          <a:graphic>
            <a:graphicData uri="http://schemas.openxmlformats.org/presentationml/2006/ole">
              <mc:AlternateContent xmlns:mc="http://schemas.openxmlformats.org/markup-compatibility/2006">
                <mc:Choice xmlns:v="urn:schemas-microsoft-com:vml" Requires="v">
                  <p:oleObj spid="_x0000_s2092" name="Equation" r:id="rId7" imgW="241200" imgH="215640" progId="Equation.3">
                    <p:embed/>
                  </p:oleObj>
                </mc:Choice>
                <mc:Fallback>
                  <p:oleObj name="Equation" r:id="rId7" imgW="241200" imgH="215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4" y="2819"/>
                          <a:ext cx="336"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84" name="Object 20"/>
            <p:cNvGraphicFramePr>
              <a:graphicFrameLocks noChangeAspect="1"/>
            </p:cNvGraphicFramePr>
            <p:nvPr/>
          </p:nvGraphicFramePr>
          <p:xfrm>
            <a:off x="1392" y="3097"/>
            <a:ext cx="288" cy="364"/>
          </p:xfrm>
          <a:graphic>
            <a:graphicData uri="http://schemas.openxmlformats.org/presentationml/2006/ole">
              <mc:AlternateContent xmlns:mc="http://schemas.openxmlformats.org/markup-compatibility/2006">
                <mc:Choice xmlns:v="urn:schemas-microsoft-com:vml" Requires="v">
                  <p:oleObj spid="_x0000_s2093" name="Equation" r:id="rId9" imgW="241200" imgH="304560" progId="Equation.3">
                    <p:embed/>
                  </p:oleObj>
                </mc:Choice>
                <mc:Fallback>
                  <p:oleObj name="Equation" r:id="rId9" imgW="241200" imgH="30456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92" y="3097"/>
                          <a:ext cx="288" cy="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8674882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8068"/>
                                        </p:tgtEl>
                                        <p:attrNameLst>
                                          <p:attrName>style.visibility</p:attrName>
                                        </p:attrNameLst>
                                      </p:cBhvr>
                                      <p:to>
                                        <p:strVal val="visible"/>
                                      </p:to>
                                    </p:set>
                                    <p:anim calcmode="lin" valueType="num">
                                      <p:cBhvr additive="base">
                                        <p:cTn id="7" dur="500" fill="hold"/>
                                        <p:tgtEl>
                                          <p:spTgt spid="88068"/>
                                        </p:tgtEl>
                                        <p:attrNameLst>
                                          <p:attrName>ppt_x</p:attrName>
                                        </p:attrNameLst>
                                      </p:cBhvr>
                                      <p:tavLst>
                                        <p:tav tm="0">
                                          <p:val>
                                            <p:strVal val="0-#ppt_w/2"/>
                                          </p:val>
                                        </p:tav>
                                        <p:tav tm="100000">
                                          <p:val>
                                            <p:strVal val="#ppt_x"/>
                                          </p:val>
                                        </p:tav>
                                      </p:tavLst>
                                    </p:anim>
                                    <p:anim calcmode="lin" valueType="num">
                                      <p:cBhvr additive="base">
                                        <p:cTn id="8" dur="500" fill="hold"/>
                                        <p:tgtEl>
                                          <p:spTgt spid="8806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88070"/>
                                        </p:tgtEl>
                                        <p:attrNameLst>
                                          <p:attrName>style.visibility</p:attrName>
                                        </p:attrNameLst>
                                      </p:cBhvr>
                                      <p:to>
                                        <p:strVal val="visible"/>
                                      </p:to>
                                    </p:set>
                                    <p:anim calcmode="lin" valueType="num">
                                      <p:cBhvr additive="base">
                                        <p:cTn id="13" dur="500" fill="hold"/>
                                        <p:tgtEl>
                                          <p:spTgt spid="88070"/>
                                        </p:tgtEl>
                                        <p:attrNameLst>
                                          <p:attrName>ppt_x</p:attrName>
                                        </p:attrNameLst>
                                      </p:cBhvr>
                                      <p:tavLst>
                                        <p:tav tm="0">
                                          <p:val>
                                            <p:strVal val="0-#ppt_w/2"/>
                                          </p:val>
                                        </p:tav>
                                        <p:tav tm="100000">
                                          <p:val>
                                            <p:strVal val="#ppt_x"/>
                                          </p:val>
                                        </p:tav>
                                      </p:tavLst>
                                    </p:anim>
                                    <p:anim calcmode="lin" valueType="num">
                                      <p:cBhvr additive="base">
                                        <p:cTn id="14" dur="500" fill="hold"/>
                                        <p:tgtEl>
                                          <p:spTgt spid="8807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88079"/>
                                        </p:tgtEl>
                                        <p:attrNameLst>
                                          <p:attrName>style.visibility</p:attrName>
                                        </p:attrNameLst>
                                      </p:cBhvr>
                                      <p:to>
                                        <p:strVal val="visible"/>
                                      </p:to>
                                    </p:set>
                                    <p:anim calcmode="lin" valueType="num">
                                      <p:cBhvr additive="base">
                                        <p:cTn id="19" dur="500" fill="hold"/>
                                        <p:tgtEl>
                                          <p:spTgt spid="88079"/>
                                        </p:tgtEl>
                                        <p:attrNameLst>
                                          <p:attrName>ppt_x</p:attrName>
                                        </p:attrNameLst>
                                      </p:cBhvr>
                                      <p:tavLst>
                                        <p:tav tm="0">
                                          <p:val>
                                            <p:strVal val="0-#ppt_w/2"/>
                                          </p:val>
                                        </p:tav>
                                        <p:tav tm="100000">
                                          <p:val>
                                            <p:strVal val="#ppt_x"/>
                                          </p:val>
                                        </p:tav>
                                      </p:tavLst>
                                    </p:anim>
                                    <p:anim calcmode="lin" valueType="num">
                                      <p:cBhvr additive="base">
                                        <p:cTn id="20" dur="500" fill="hold"/>
                                        <p:tgtEl>
                                          <p:spTgt spid="8807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88080"/>
                                        </p:tgtEl>
                                        <p:attrNameLst>
                                          <p:attrName>style.visibility</p:attrName>
                                        </p:attrNameLst>
                                      </p:cBhvr>
                                      <p:to>
                                        <p:strVal val="visible"/>
                                      </p:to>
                                    </p:set>
                                    <p:anim calcmode="lin" valueType="num">
                                      <p:cBhvr additive="base">
                                        <p:cTn id="25" dur="500" fill="hold"/>
                                        <p:tgtEl>
                                          <p:spTgt spid="88080"/>
                                        </p:tgtEl>
                                        <p:attrNameLst>
                                          <p:attrName>ppt_x</p:attrName>
                                        </p:attrNameLst>
                                      </p:cBhvr>
                                      <p:tavLst>
                                        <p:tav tm="0">
                                          <p:val>
                                            <p:strVal val="0-#ppt_w/2"/>
                                          </p:val>
                                        </p:tav>
                                        <p:tav tm="100000">
                                          <p:val>
                                            <p:strVal val="#ppt_x"/>
                                          </p:val>
                                        </p:tav>
                                      </p:tavLst>
                                    </p:anim>
                                    <p:anim calcmode="lin" valueType="num">
                                      <p:cBhvr additive="base">
                                        <p:cTn id="26" dur="500" fill="hold"/>
                                        <p:tgtEl>
                                          <p:spTgt spid="8808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8069"/>
                                        </p:tgtEl>
                                        <p:attrNameLst>
                                          <p:attrName>style.visibility</p:attrName>
                                        </p:attrNameLst>
                                      </p:cBhvr>
                                      <p:to>
                                        <p:strVal val="visible"/>
                                      </p:to>
                                    </p:set>
                                    <p:anim calcmode="lin" valueType="num">
                                      <p:cBhvr additive="base">
                                        <p:cTn id="31" dur="500" fill="hold"/>
                                        <p:tgtEl>
                                          <p:spTgt spid="88069"/>
                                        </p:tgtEl>
                                        <p:attrNameLst>
                                          <p:attrName>ppt_x</p:attrName>
                                        </p:attrNameLst>
                                      </p:cBhvr>
                                      <p:tavLst>
                                        <p:tav tm="0">
                                          <p:val>
                                            <p:strVal val="0-#ppt_w/2"/>
                                          </p:val>
                                        </p:tav>
                                        <p:tav tm="100000">
                                          <p:val>
                                            <p:strVal val="#ppt_x"/>
                                          </p:val>
                                        </p:tav>
                                      </p:tavLst>
                                    </p:anim>
                                    <p:anim calcmode="lin" valueType="num">
                                      <p:cBhvr additive="base">
                                        <p:cTn id="32" dur="500" fill="hold"/>
                                        <p:tgtEl>
                                          <p:spTgt spid="880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8" grpId="0" autoUpdateAnimBg="0"/>
      <p:bldP spid="88069"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09" name="Text Box 21"/>
          <p:cNvSpPr txBox="1">
            <a:spLocks noChangeArrowheads="1"/>
          </p:cNvSpPr>
          <p:nvPr/>
        </p:nvSpPr>
        <p:spPr bwMode="auto">
          <a:xfrm>
            <a:off x="5715000" y="3686176"/>
            <a:ext cx="4953000"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10000"/>
              </a:lnSpc>
            </a:pPr>
            <a:r>
              <a:rPr lang="en-US" altLang="zh-CN" sz="2400" b="1">
                <a:latin typeface="华文仿宋" panose="02010600040101010101" pitchFamily="2" charset="-122"/>
                <a:ea typeface="华文仿宋" panose="02010600040101010101" pitchFamily="2" charset="-122"/>
              </a:rPr>
              <a:t>        </a:t>
            </a:r>
            <a:r>
              <a:rPr lang="zh-CN" altLang="en-US" sz="2400" b="1">
                <a:latin typeface="华文仿宋" panose="02010600040101010101" pitchFamily="2" charset="-122"/>
                <a:ea typeface="华文仿宋" panose="02010600040101010101" pitchFamily="2" charset="-122"/>
              </a:rPr>
              <a:t>若两臂相等，则玻璃管内气体抽空前后的光程差为</a:t>
            </a:r>
          </a:p>
        </p:txBody>
      </p:sp>
      <p:sp>
        <p:nvSpPr>
          <p:cNvPr id="89110" name="Text Box 22"/>
          <p:cNvSpPr txBox="1">
            <a:spLocks noChangeArrowheads="1"/>
          </p:cNvSpPr>
          <p:nvPr/>
        </p:nvSpPr>
        <p:spPr bwMode="auto">
          <a:xfrm>
            <a:off x="1847850" y="1844675"/>
            <a:ext cx="3505200" cy="415498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10000"/>
              </a:lnSpc>
            </a:pPr>
            <a:r>
              <a:rPr lang="en-US" altLang="zh-CN" sz="2400">
                <a:latin typeface="Times New Roman" panose="02020603050405020304" pitchFamily="18" charset="0"/>
              </a:rPr>
              <a:t>        </a:t>
            </a:r>
            <a:r>
              <a:rPr lang="zh-CN" altLang="en-US" sz="2400" b="1">
                <a:latin typeface="Times New Roman" panose="02020603050405020304" pitchFamily="18" charset="0"/>
              </a:rPr>
              <a:t>在迈克尔逊干涉仪的一臂放入一个长为</a:t>
            </a:r>
            <a:r>
              <a:rPr lang="en-US" altLang="zh-CN" sz="2400" b="1">
                <a:latin typeface="Times New Roman" panose="02020603050405020304" pitchFamily="18" charset="0"/>
              </a:rPr>
              <a:t>d=0.20m</a:t>
            </a:r>
            <a:r>
              <a:rPr lang="zh-CN" altLang="en-US" sz="2400" b="1">
                <a:latin typeface="Times New Roman" panose="02020603050405020304" pitchFamily="18" charset="0"/>
              </a:rPr>
              <a:t>的玻璃管，并充以一个大气压的气体，用波长为</a:t>
            </a:r>
            <a:r>
              <a:rPr lang="en-US" altLang="zh-CN" sz="2400" b="1">
                <a:latin typeface="Times New Roman" panose="02020603050405020304" pitchFamily="18" charset="0"/>
              </a:rPr>
              <a:t>546nm</a:t>
            </a:r>
            <a:r>
              <a:rPr lang="zh-CN" altLang="en-US" sz="2400" b="1">
                <a:latin typeface="Times New Roman" panose="02020603050405020304" pitchFamily="18" charset="0"/>
              </a:rPr>
              <a:t>的光产生干涉，当将玻璃管内的气体逐渐抽成真空的过程中，观察到有</a:t>
            </a:r>
            <a:r>
              <a:rPr lang="en-US" altLang="zh-CN" sz="2400" b="1">
                <a:latin typeface="Times New Roman" panose="02020603050405020304" pitchFamily="18" charset="0"/>
              </a:rPr>
              <a:t>205</a:t>
            </a:r>
            <a:r>
              <a:rPr lang="zh-CN" altLang="en-US" sz="2400" b="1">
                <a:latin typeface="Times New Roman" panose="02020603050405020304" pitchFamily="18" charset="0"/>
              </a:rPr>
              <a:t>条干涉条纹的移动。试计算气体的折射率</a:t>
            </a:r>
            <a:r>
              <a:rPr lang="en-US" altLang="zh-CN" sz="2400" b="1">
                <a:latin typeface="Times New Roman" panose="02020603050405020304" pitchFamily="18" charset="0"/>
              </a:rPr>
              <a:t>n.</a:t>
            </a:r>
          </a:p>
        </p:txBody>
      </p:sp>
      <p:sp>
        <p:nvSpPr>
          <p:cNvPr id="89111" name="Text Box 23"/>
          <p:cNvSpPr txBox="1">
            <a:spLocks noChangeArrowheads="1"/>
          </p:cNvSpPr>
          <p:nvPr/>
        </p:nvSpPr>
        <p:spPr bwMode="auto">
          <a:xfrm>
            <a:off x="1763714" y="908051"/>
            <a:ext cx="4302781" cy="584775"/>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3200" b="1">
                <a:solidFill>
                  <a:srgbClr val="FF0000"/>
                </a:solidFill>
                <a:latin typeface="Times New Roman" panose="02020603050405020304" pitchFamily="18" charset="0"/>
              </a:rPr>
              <a:t>3. </a:t>
            </a:r>
            <a:r>
              <a:rPr lang="zh-CN" altLang="en-US" sz="3200" b="1">
                <a:solidFill>
                  <a:srgbClr val="FF0000"/>
                </a:solidFill>
                <a:latin typeface="Times New Roman" panose="02020603050405020304" pitchFamily="18" charset="0"/>
              </a:rPr>
              <a:t>测量介质的折射率。</a:t>
            </a:r>
          </a:p>
        </p:txBody>
      </p:sp>
      <p:grpSp>
        <p:nvGrpSpPr>
          <p:cNvPr id="89112" name="Group 24"/>
          <p:cNvGrpSpPr>
            <a:grpSpLocks/>
          </p:cNvGrpSpPr>
          <p:nvPr/>
        </p:nvGrpSpPr>
        <p:grpSpPr bwMode="auto">
          <a:xfrm>
            <a:off x="5791200" y="973138"/>
            <a:ext cx="4495800" cy="2743200"/>
            <a:chOff x="2544" y="336"/>
            <a:chExt cx="3047" cy="1757"/>
          </a:xfrm>
        </p:grpSpPr>
        <p:grpSp>
          <p:nvGrpSpPr>
            <p:cNvPr id="89113" name="Group 25"/>
            <p:cNvGrpSpPr>
              <a:grpSpLocks/>
            </p:cNvGrpSpPr>
            <p:nvPr/>
          </p:nvGrpSpPr>
          <p:grpSpPr bwMode="auto">
            <a:xfrm>
              <a:off x="3697" y="336"/>
              <a:ext cx="672" cy="144"/>
              <a:chOff x="1248" y="1104"/>
              <a:chExt cx="672" cy="144"/>
            </a:xfrm>
          </p:grpSpPr>
          <p:sp>
            <p:nvSpPr>
              <p:cNvPr id="89114" name="Line 26"/>
              <p:cNvSpPr>
                <a:spLocks noChangeShapeType="1"/>
              </p:cNvSpPr>
              <p:nvPr/>
            </p:nvSpPr>
            <p:spPr bwMode="auto">
              <a:xfrm>
                <a:off x="1248" y="1152"/>
                <a:ext cx="672"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15" name="Rectangle 27"/>
              <p:cNvSpPr>
                <a:spLocks noChangeArrowheads="1"/>
              </p:cNvSpPr>
              <p:nvPr/>
            </p:nvSpPr>
            <p:spPr bwMode="auto">
              <a:xfrm>
                <a:off x="1248" y="1200"/>
                <a:ext cx="672" cy="48"/>
              </a:xfrm>
              <a:prstGeom prst="rect">
                <a:avLst/>
              </a:prstGeom>
              <a:solidFill>
                <a:schemeClr val="accent1"/>
              </a:solidFill>
              <a:ln w="9525">
                <a:solidFill>
                  <a:srgbClr val="33CC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9116" name="Group 28"/>
              <p:cNvGrpSpPr>
                <a:grpSpLocks/>
              </p:cNvGrpSpPr>
              <p:nvPr/>
            </p:nvGrpSpPr>
            <p:grpSpPr bwMode="auto">
              <a:xfrm>
                <a:off x="1715" y="1104"/>
                <a:ext cx="144" cy="96"/>
                <a:chOff x="2976" y="1152"/>
                <a:chExt cx="144" cy="192"/>
              </a:xfrm>
            </p:grpSpPr>
            <p:sp>
              <p:nvSpPr>
                <p:cNvPr id="89117" name="Rectangle 29"/>
                <p:cNvSpPr>
                  <a:spLocks noChangeArrowheads="1"/>
                </p:cNvSpPr>
                <p:nvPr/>
              </p:nvSpPr>
              <p:spPr bwMode="auto">
                <a:xfrm>
                  <a:off x="2976" y="1152"/>
                  <a:ext cx="144" cy="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18" name="Line 30"/>
                <p:cNvSpPr>
                  <a:spLocks noChangeShapeType="1"/>
                </p:cNvSpPr>
                <p:nvPr/>
              </p:nvSpPr>
              <p:spPr bwMode="auto">
                <a:xfrm>
                  <a:off x="3059" y="1200"/>
                  <a:ext cx="0" cy="144"/>
                </a:xfrm>
                <a:prstGeom prst="line">
                  <a:avLst/>
                </a:prstGeom>
                <a:noFill/>
                <a:ln w="539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9119" name="Group 31"/>
              <p:cNvGrpSpPr>
                <a:grpSpLocks/>
              </p:cNvGrpSpPr>
              <p:nvPr/>
            </p:nvGrpSpPr>
            <p:grpSpPr bwMode="auto">
              <a:xfrm>
                <a:off x="1488" y="1104"/>
                <a:ext cx="144" cy="96"/>
                <a:chOff x="3792" y="1872"/>
                <a:chExt cx="144" cy="96"/>
              </a:xfrm>
            </p:grpSpPr>
            <p:sp>
              <p:nvSpPr>
                <p:cNvPr id="89120" name="Rectangle 32"/>
                <p:cNvSpPr>
                  <a:spLocks noChangeArrowheads="1"/>
                </p:cNvSpPr>
                <p:nvPr/>
              </p:nvSpPr>
              <p:spPr bwMode="auto">
                <a:xfrm>
                  <a:off x="3792" y="1872"/>
                  <a:ext cx="144" cy="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21" name="Line 33"/>
                <p:cNvSpPr>
                  <a:spLocks noChangeShapeType="1"/>
                </p:cNvSpPr>
                <p:nvPr/>
              </p:nvSpPr>
              <p:spPr bwMode="auto">
                <a:xfrm>
                  <a:off x="3862" y="1896"/>
                  <a:ext cx="0" cy="72"/>
                </a:xfrm>
                <a:prstGeom prst="line">
                  <a:avLst/>
                </a:prstGeom>
                <a:noFill/>
                <a:ln w="539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9122" name="Group 34"/>
              <p:cNvGrpSpPr>
                <a:grpSpLocks/>
              </p:cNvGrpSpPr>
              <p:nvPr/>
            </p:nvGrpSpPr>
            <p:grpSpPr bwMode="auto">
              <a:xfrm>
                <a:off x="1283" y="1104"/>
                <a:ext cx="144" cy="96"/>
                <a:chOff x="3792" y="1872"/>
                <a:chExt cx="144" cy="96"/>
              </a:xfrm>
            </p:grpSpPr>
            <p:sp>
              <p:nvSpPr>
                <p:cNvPr id="89123" name="Rectangle 35"/>
                <p:cNvSpPr>
                  <a:spLocks noChangeArrowheads="1"/>
                </p:cNvSpPr>
                <p:nvPr/>
              </p:nvSpPr>
              <p:spPr bwMode="auto">
                <a:xfrm>
                  <a:off x="3792" y="1872"/>
                  <a:ext cx="144" cy="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24" name="Line 36"/>
                <p:cNvSpPr>
                  <a:spLocks noChangeShapeType="1"/>
                </p:cNvSpPr>
                <p:nvPr/>
              </p:nvSpPr>
              <p:spPr bwMode="auto">
                <a:xfrm>
                  <a:off x="3862" y="1896"/>
                  <a:ext cx="0" cy="72"/>
                </a:xfrm>
                <a:prstGeom prst="line">
                  <a:avLst/>
                </a:prstGeom>
                <a:noFill/>
                <a:ln w="539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89125" name="Rectangle 37"/>
            <p:cNvSpPr>
              <a:spLocks noChangeArrowheads="1"/>
            </p:cNvSpPr>
            <p:nvPr/>
          </p:nvSpPr>
          <p:spPr bwMode="auto">
            <a:xfrm>
              <a:off x="5216" y="1070"/>
              <a:ext cx="48" cy="671"/>
            </a:xfrm>
            <a:prstGeom prst="rect">
              <a:avLst/>
            </a:prstGeom>
            <a:solidFill>
              <a:schemeClr val="accent1"/>
            </a:solidFill>
            <a:ln w="9525">
              <a:solidFill>
                <a:srgbClr val="33CC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26" name="Freeform 38"/>
            <p:cNvSpPr>
              <a:spLocks/>
            </p:cNvSpPr>
            <p:nvPr/>
          </p:nvSpPr>
          <p:spPr bwMode="auto">
            <a:xfrm>
              <a:off x="3933" y="1248"/>
              <a:ext cx="195" cy="195"/>
            </a:xfrm>
            <a:custGeom>
              <a:avLst/>
              <a:gdLst>
                <a:gd name="T0" fmla="*/ 195 w 195"/>
                <a:gd name="T1" fmla="*/ 0 h 195"/>
                <a:gd name="T2" fmla="*/ 191 w 195"/>
                <a:gd name="T3" fmla="*/ 2 h 195"/>
                <a:gd name="T4" fmla="*/ 0 w 195"/>
                <a:gd name="T5" fmla="*/ 195 h 195"/>
              </a:gdLst>
              <a:ahLst/>
              <a:cxnLst>
                <a:cxn ang="0">
                  <a:pos x="T0" y="T1"/>
                </a:cxn>
                <a:cxn ang="0">
                  <a:pos x="T2" y="T3"/>
                </a:cxn>
                <a:cxn ang="0">
                  <a:pos x="T4" y="T5"/>
                </a:cxn>
              </a:cxnLst>
              <a:rect l="0" t="0" r="r" b="b"/>
              <a:pathLst>
                <a:path w="195" h="195">
                  <a:moveTo>
                    <a:pt x="195" y="0"/>
                  </a:moveTo>
                  <a:lnTo>
                    <a:pt x="191" y="2"/>
                  </a:lnTo>
                  <a:lnTo>
                    <a:pt x="0" y="195"/>
                  </a:lnTo>
                </a:path>
              </a:pathLst>
            </a:custGeom>
            <a:noFill/>
            <a:ln w="4445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27" name="Line 39"/>
            <p:cNvSpPr>
              <a:spLocks noChangeShapeType="1"/>
            </p:cNvSpPr>
            <p:nvPr/>
          </p:nvSpPr>
          <p:spPr bwMode="auto">
            <a:xfrm>
              <a:off x="3309" y="1331"/>
              <a:ext cx="662" cy="0"/>
            </a:xfrm>
            <a:prstGeom prst="line">
              <a:avLst/>
            </a:prstGeom>
            <a:noFill/>
            <a:ln w="9525">
              <a:solidFill>
                <a:schemeClr val="tx1"/>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28" name="Line 40"/>
            <p:cNvSpPr>
              <a:spLocks noChangeShapeType="1"/>
            </p:cNvSpPr>
            <p:nvPr/>
          </p:nvSpPr>
          <p:spPr bwMode="auto">
            <a:xfrm flipV="1">
              <a:off x="4016" y="493"/>
              <a:ext cx="0" cy="762"/>
            </a:xfrm>
            <a:prstGeom prst="line">
              <a:avLst/>
            </a:prstGeom>
            <a:noFill/>
            <a:ln w="9525">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29" name="Line 41"/>
            <p:cNvSpPr>
              <a:spLocks noChangeShapeType="1"/>
            </p:cNvSpPr>
            <p:nvPr/>
          </p:nvSpPr>
          <p:spPr bwMode="auto">
            <a:xfrm>
              <a:off x="4080" y="1344"/>
              <a:ext cx="1168" cy="0"/>
            </a:xfrm>
            <a:prstGeom prst="line">
              <a:avLst/>
            </a:prstGeom>
            <a:noFill/>
            <a:ln w="9525">
              <a:solidFill>
                <a:schemeClr val="tx1"/>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30" name="Line 42"/>
            <p:cNvSpPr>
              <a:spLocks noChangeShapeType="1"/>
            </p:cNvSpPr>
            <p:nvPr/>
          </p:nvSpPr>
          <p:spPr bwMode="auto">
            <a:xfrm>
              <a:off x="4032" y="1373"/>
              <a:ext cx="0" cy="720"/>
            </a:xfrm>
            <a:prstGeom prst="line">
              <a:avLst/>
            </a:prstGeom>
            <a:noFill/>
            <a:ln w="9525">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31" name="Oval 43"/>
            <p:cNvSpPr>
              <a:spLocks noChangeArrowheads="1"/>
            </p:cNvSpPr>
            <p:nvPr/>
          </p:nvSpPr>
          <p:spPr bwMode="auto">
            <a:xfrm>
              <a:off x="3200" y="1056"/>
              <a:ext cx="96" cy="528"/>
            </a:xfrm>
            <a:prstGeom prst="ellipse">
              <a:avLst/>
            </a:prstGeom>
            <a:solidFill>
              <a:srgbClr val="00FFFF"/>
            </a:solidFill>
            <a:ln w="9525">
              <a:solidFill>
                <a:srgbClr val="00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32" name="Freeform 44"/>
            <p:cNvSpPr>
              <a:spLocks/>
            </p:cNvSpPr>
            <p:nvPr/>
          </p:nvSpPr>
          <p:spPr bwMode="auto">
            <a:xfrm>
              <a:off x="2544" y="691"/>
              <a:ext cx="653" cy="1307"/>
            </a:xfrm>
            <a:custGeom>
              <a:avLst/>
              <a:gdLst>
                <a:gd name="T0" fmla="*/ 0 w 653"/>
                <a:gd name="T1" fmla="*/ 320 h 1307"/>
                <a:gd name="T2" fmla="*/ 67 w 653"/>
                <a:gd name="T3" fmla="*/ 747 h 1307"/>
              </a:gdLst>
              <a:ahLst/>
              <a:cxnLst>
                <a:cxn ang="0">
                  <a:pos x="T0" y="T1"/>
                </a:cxn>
                <a:cxn ang="0">
                  <a:pos x="T2" y="T3"/>
                </a:cxn>
              </a:cxnLst>
              <a:rect l="0" t="0" r="r" b="b"/>
              <a:pathLst>
                <a:path w="653" h="1307">
                  <a:moveTo>
                    <a:pt x="0" y="320"/>
                  </a:moveTo>
                  <a:cubicBezTo>
                    <a:pt x="653" y="0"/>
                    <a:pt x="227" y="1307"/>
                    <a:pt x="67" y="747"/>
                  </a:cubicBez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89133" name="Object 45"/>
            <p:cNvGraphicFramePr>
              <a:graphicFrameLocks noChangeAspect="1"/>
            </p:cNvGraphicFramePr>
            <p:nvPr/>
          </p:nvGraphicFramePr>
          <p:xfrm>
            <a:off x="2624" y="1091"/>
            <a:ext cx="235" cy="296"/>
          </p:xfrm>
          <a:graphic>
            <a:graphicData uri="http://schemas.openxmlformats.org/presentationml/2006/ole">
              <mc:AlternateContent xmlns:mc="http://schemas.openxmlformats.org/markup-compatibility/2006">
                <mc:Choice xmlns:v="urn:schemas-microsoft-com:vml" Requires="v">
                  <p:oleObj spid="_x0000_s3144" name="公式" r:id="rId3" imgW="139680" imgH="177480" progId="Equation.3">
                    <p:embed/>
                  </p:oleObj>
                </mc:Choice>
                <mc:Fallback>
                  <p:oleObj name="公式" r:id="rId3" imgW="139680" imgH="177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4" y="1091"/>
                          <a:ext cx="235"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134" name="Object 46"/>
            <p:cNvGraphicFramePr>
              <a:graphicFrameLocks noChangeAspect="1"/>
            </p:cNvGraphicFramePr>
            <p:nvPr/>
          </p:nvGraphicFramePr>
          <p:xfrm>
            <a:off x="3510" y="371"/>
            <a:ext cx="266" cy="249"/>
          </p:xfrm>
          <a:graphic>
            <a:graphicData uri="http://schemas.openxmlformats.org/presentationml/2006/ole">
              <mc:AlternateContent xmlns:mc="http://schemas.openxmlformats.org/markup-compatibility/2006">
                <mc:Choice xmlns:v="urn:schemas-microsoft-com:vml" Requires="v">
                  <p:oleObj spid="_x0000_s3145" name="公式" r:id="rId5" imgW="228600" imgH="215640" progId="Equation.3">
                    <p:embed/>
                  </p:oleObj>
                </mc:Choice>
                <mc:Fallback>
                  <p:oleObj name="公式" r:id="rId5" imgW="22860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10" y="371"/>
                          <a:ext cx="266"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135" name="Object 47"/>
            <p:cNvGraphicFramePr>
              <a:graphicFrameLocks noChangeAspect="1"/>
            </p:cNvGraphicFramePr>
            <p:nvPr/>
          </p:nvGraphicFramePr>
          <p:xfrm>
            <a:off x="5312" y="899"/>
            <a:ext cx="279" cy="249"/>
          </p:xfrm>
          <a:graphic>
            <a:graphicData uri="http://schemas.openxmlformats.org/presentationml/2006/ole">
              <mc:AlternateContent xmlns:mc="http://schemas.openxmlformats.org/markup-compatibility/2006">
                <mc:Choice xmlns:v="urn:schemas-microsoft-com:vml" Requires="v">
                  <p:oleObj spid="_x0000_s3146" name="公式" r:id="rId7" imgW="241200" imgH="215640" progId="Equation.3">
                    <p:embed/>
                  </p:oleObj>
                </mc:Choice>
                <mc:Fallback>
                  <p:oleObj name="公式" r:id="rId7" imgW="241200" imgH="215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12" y="899"/>
                          <a:ext cx="279"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136" name="Object 48"/>
            <p:cNvGraphicFramePr>
              <a:graphicFrameLocks noChangeAspect="1"/>
            </p:cNvGraphicFramePr>
            <p:nvPr/>
          </p:nvGraphicFramePr>
          <p:xfrm>
            <a:off x="4080" y="768"/>
            <a:ext cx="177" cy="190"/>
          </p:xfrm>
          <a:graphic>
            <a:graphicData uri="http://schemas.openxmlformats.org/presentationml/2006/ole">
              <mc:AlternateContent xmlns:mc="http://schemas.openxmlformats.org/markup-compatibility/2006">
                <mc:Choice xmlns:v="urn:schemas-microsoft-com:vml" Requires="v">
                  <p:oleObj spid="_x0000_s3147" name="公式" r:id="rId9" imgW="152280" imgH="164880" progId="Equation.3">
                    <p:embed/>
                  </p:oleObj>
                </mc:Choice>
                <mc:Fallback>
                  <p:oleObj name="公式" r:id="rId9" imgW="152280" imgH="1648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80" y="768"/>
                          <a:ext cx="177" cy="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137" name="Object 49"/>
            <p:cNvGraphicFramePr>
              <a:graphicFrameLocks noChangeAspect="1"/>
            </p:cNvGraphicFramePr>
            <p:nvPr/>
          </p:nvGraphicFramePr>
          <p:xfrm>
            <a:off x="4527" y="1440"/>
            <a:ext cx="177" cy="190"/>
          </p:xfrm>
          <a:graphic>
            <a:graphicData uri="http://schemas.openxmlformats.org/presentationml/2006/ole">
              <mc:AlternateContent xmlns:mc="http://schemas.openxmlformats.org/markup-compatibility/2006">
                <mc:Choice xmlns:v="urn:schemas-microsoft-com:vml" Requires="v">
                  <p:oleObj spid="_x0000_s3148" name="公式" r:id="rId11" imgW="152280" imgH="164880" progId="Equation.3">
                    <p:embed/>
                  </p:oleObj>
                </mc:Choice>
                <mc:Fallback>
                  <p:oleObj name="公式" r:id="rId11" imgW="152280" imgH="1648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27" y="1440"/>
                          <a:ext cx="177" cy="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38" name="Rectangle 50"/>
            <p:cNvSpPr>
              <a:spLocks noChangeArrowheads="1"/>
            </p:cNvSpPr>
            <p:nvPr/>
          </p:nvSpPr>
          <p:spPr bwMode="auto">
            <a:xfrm>
              <a:off x="4320" y="1309"/>
              <a:ext cx="528"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39" name="Rectangle 51"/>
            <p:cNvSpPr>
              <a:spLocks noChangeArrowheads="1"/>
            </p:cNvSpPr>
            <p:nvPr/>
          </p:nvSpPr>
          <p:spPr bwMode="auto">
            <a:xfrm>
              <a:off x="3959" y="602"/>
              <a:ext cx="95" cy="5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9140" name="Text Box 52"/>
          <p:cNvSpPr txBox="1">
            <a:spLocks noChangeArrowheads="1"/>
          </p:cNvSpPr>
          <p:nvPr/>
        </p:nvSpPr>
        <p:spPr bwMode="auto">
          <a:xfrm>
            <a:off x="5743576" y="3641725"/>
            <a:ext cx="1000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3200" b="1">
                <a:solidFill>
                  <a:srgbClr val="FF0000"/>
                </a:solidFill>
                <a:latin typeface="Times New Roman" panose="02020603050405020304" pitchFamily="18" charset="0"/>
              </a:rPr>
              <a:t>解：</a:t>
            </a:r>
          </a:p>
        </p:txBody>
      </p:sp>
      <p:graphicFrame>
        <p:nvGraphicFramePr>
          <p:cNvPr id="89141" name="Object 53"/>
          <p:cNvGraphicFramePr>
            <a:graphicFrameLocks noChangeAspect="1"/>
          </p:cNvGraphicFramePr>
          <p:nvPr/>
        </p:nvGraphicFramePr>
        <p:xfrm>
          <a:off x="5780089" y="4629151"/>
          <a:ext cx="4518025" cy="455613"/>
        </p:xfrm>
        <a:graphic>
          <a:graphicData uri="http://schemas.openxmlformats.org/presentationml/2006/ole">
            <mc:AlternateContent xmlns:mc="http://schemas.openxmlformats.org/markup-compatibility/2006">
              <mc:Choice xmlns:v="urn:schemas-microsoft-com:vml" Requires="v">
                <p:oleObj spid="_x0000_s3149" name="公式" r:id="rId13" imgW="2565360" imgH="203040" progId="Equation.3">
                  <p:embed/>
                </p:oleObj>
              </mc:Choice>
              <mc:Fallback>
                <p:oleObj name="公式" r:id="rId13" imgW="2565360" imgH="2030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80089" y="4629151"/>
                        <a:ext cx="451802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142" name="Object 54"/>
          <p:cNvGraphicFramePr>
            <a:graphicFrameLocks noChangeAspect="1"/>
          </p:cNvGraphicFramePr>
          <p:nvPr/>
        </p:nvGraphicFramePr>
        <p:xfrm>
          <a:off x="5803901" y="5072064"/>
          <a:ext cx="4240213" cy="1481137"/>
        </p:xfrm>
        <a:graphic>
          <a:graphicData uri="http://schemas.openxmlformats.org/presentationml/2006/ole">
            <mc:AlternateContent xmlns:mc="http://schemas.openxmlformats.org/markup-compatibility/2006">
              <mc:Choice xmlns:v="urn:schemas-microsoft-com:vml" Requires="v">
                <p:oleObj spid="_x0000_s3150" name="公式" r:id="rId15" imgW="2082600" imgH="660240" progId="Equation.3">
                  <p:embed/>
                </p:oleObj>
              </mc:Choice>
              <mc:Fallback>
                <p:oleObj name="公式" r:id="rId15" imgW="2082600" imgH="6602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803901" y="5072064"/>
                        <a:ext cx="4240213" cy="1481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43" name="Rectangle 55"/>
          <p:cNvSpPr>
            <a:spLocks noChangeArrowheads="1"/>
          </p:cNvSpPr>
          <p:nvPr/>
        </p:nvSpPr>
        <p:spPr bwMode="auto">
          <a:xfrm>
            <a:off x="5375276" y="1700214"/>
            <a:ext cx="73025" cy="4752975"/>
          </a:xfrm>
          <a:prstGeom prst="rect">
            <a:avLst/>
          </a:prstGeom>
          <a:solidFill>
            <a:srgbClr val="CCFFFF"/>
          </a:solidFill>
          <a:ln>
            <a:noFill/>
          </a:ln>
          <a:effectLst/>
          <a:extLs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44" name="WordArt 56"/>
          <p:cNvSpPr>
            <a:spLocks noChangeArrowheads="1" noChangeShapeType="1" noTextEdit="1"/>
          </p:cNvSpPr>
          <p:nvPr/>
        </p:nvSpPr>
        <p:spPr bwMode="auto">
          <a:xfrm>
            <a:off x="1919289" y="142876"/>
            <a:ext cx="2663825" cy="549275"/>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zh-CN" altLang="en-US" kern="10">
                <a:ln w="9525">
                  <a:solidFill>
                    <a:srgbClr val="800000"/>
                  </a:solidFill>
                  <a:miter lim="800000"/>
                  <a:headEnd/>
                  <a:tailEnd/>
                </a:ln>
                <a:solidFill>
                  <a:srgbClr val="FF0000"/>
                </a:solidFill>
                <a:latin typeface="宋体" panose="02010600030101010101" pitchFamily="2" charset="-122"/>
              </a:rPr>
              <a:t>迈克耳逊干涉仪</a:t>
            </a:r>
          </a:p>
        </p:txBody>
      </p:sp>
    </p:spTree>
    <p:extLst>
      <p:ext uri="{BB962C8B-B14F-4D97-AF65-F5344CB8AC3E}">
        <p14:creationId xmlns:p14="http://schemas.microsoft.com/office/powerpoint/2010/main" val="26282069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9111"/>
                                        </p:tgtEl>
                                        <p:attrNameLst>
                                          <p:attrName>style.visibility</p:attrName>
                                        </p:attrNameLst>
                                      </p:cBhvr>
                                      <p:to>
                                        <p:strVal val="visible"/>
                                      </p:to>
                                    </p:set>
                                    <p:anim calcmode="lin" valueType="num">
                                      <p:cBhvr additive="base">
                                        <p:cTn id="7" dur="500" fill="hold"/>
                                        <p:tgtEl>
                                          <p:spTgt spid="89111"/>
                                        </p:tgtEl>
                                        <p:attrNameLst>
                                          <p:attrName>ppt_x</p:attrName>
                                        </p:attrNameLst>
                                      </p:cBhvr>
                                      <p:tavLst>
                                        <p:tav tm="0">
                                          <p:val>
                                            <p:strVal val="0-#ppt_w/2"/>
                                          </p:val>
                                        </p:tav>
                                        <p:tav tm="100000">
                                          <p:val>
                                            <p:strVal val="#ppt_x"/>
                                          </p:val>
                                        </p:tav>
                                      </p:tavLst>
                                    </p:anim>
                                    <p:anim calcmode="lin" valueType="num">
                                      <p:cBhvr additive="base">
                                        <p:cTn id="8" dur="500" fill="hold"/>
                                        <p:tgtEl>
                                          <p:spTgt spid="8911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89112"/>
                                        </p:tgtEl>
                                        <p:attrNameLst>
                                          <p:attrName>style.visibility</p:attrName>
                                        </p:attrNameLst>
                                      </p:cBhvr>
                                      <p:to>
                                        <p:strVal val="visible"/>
                                      </p:to>
                                    </p:set>
                                    <p:animEffect transition="in" filter="wipe(up)">
                                      <p:cBhvr>
                                        <p:cTn id="13" dur="500"/>
                                        <p:tgtEl>
                                          <p:spTgt spid="8911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89110"/>
                                        </p:tgtEl>
                                        <p:attrNameLst>
                                          <p:attrName>style.visibility</p:attrName>
                                        </p:attrNameLst>
                                      </p:cBhvr>
                                      <p:to>
                                        <p:strVal val="visible"/>
                                      </p:to>
                                    </p:set>
                                    <p:anim calcmode="lin" valueType="num">
                                      <p:cBhvr additive="base">
                                        <p:cTn id="18" dur="500" fill="hold"/>
                                        <p:tgtEl>
                                          <p:spTgt spid="89110"/>
                                        </p:tgtEl>
                                        <p:attrNameLst>
                                          <p:attrName>ppt_x</p:attrName>
                                        </p:attrNameLst>
                                      </p:cBhvr>
                                      <p:tavLst>
                                        <p:tav tm="0">
                                          <p:val>
                                            <p:strVal val="0-#ppt_w/2"/>
                                          </p:val>
                                        </p:tav>
                                        <p:tav tm="100000">
                                          <p:val>
                                            <p:strVal val="#ppt_x"/>
                                          </p:val>
                                        </p:tav>
                                      </p:tavLst>
                                    </p:anim>
                                    <p:anim calcmode="lin" valueType="num">
                                      <p:cBhvr additive="base">
                                        <p:cTn id="19" dur="500" fill="hold"/>
                                        <p:tgtEl>
                                          <p:spTgt spid="89110"/>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89140"/>
                                        </p:tgtEl>
                                        <p:attrNameLst>
                                          <p:attrName>style.visibility</p:attrName>
                                        </p:attrNameLst>
                                      </p:cBhvr>
                                      <p:to>
                                        <p:strVal val="visible"/>
                                      </p:to>
                                    </p:set>
                                    <p:anim calcmode="lin" valueType="num">
                                      <p:cBhvr additive="base">
                                        <p:cTn id="24" dur="500" fill="hold"/>
                                        <p:tgtEl>
                                          <p:spTgt spid="89140"/>
                                        </p:tgtEl>
                                        <p:attrNameLst>
                                          <p:attrName>ppt_x</p:attrName>
                                        </p:attrNameLst>
                                      </p:cBhvr>
                                      <p:tavLst>
                                        <p:tav tm="0">
                                          <p:val>
                                            <p:strVal val="0-#ppt_w/2"/>
                                          </p:val>
                                        </p:tav>
                                        <p:tav tm="100000">
                                          <p:val>
                                            <p:strVal val="#ppt_x"/>
                                          </p:val>
                                        </p:tav>
                                      </p:tavLst>
                                    </p:anim>
                                    <p:anim calcmode="lin" valueType="num">
                                      <p:cBhvr additive="base">
                                        <p:cTn id="25" dur="500" fill="hold"/>
                                        <p:tgtEl>
                                          <p:spTgt spid="89140"/>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89109"/>
                                        </p:tgtEl>
                                        <p:attrNameLst>
                                          <p:attrName>style.visibility</p:attrName>
                                        </p:attrNameLst>
                                      </p:cBhvr>
                                      <p:to>
                                        <p:strVal val="visible"/>
                                      </p:to>
                                    </p:set>
                                    <p:anim calcmode="lin" valueType="num">
                                      <p:cBhvr additive="base">
                                        <p:cTn id="30" dur="500" fill="hold"/>
                                        <p:tgtEl>
                                          <p:spTgt spid="89109"/>
                                        </p:tgtEl>
                                        <p:attrNameLst>
                                          <p:attrName>ppt_x</p:attrName>
                                        </p:attrNameLst>
                                      </p:cBhvr>
                                      <p:tavLst>
                                        <p:tav tm="0">
                                          <p:val>
                                            <p:strVal val="0-#ppt_w/2"/>
                                          </p:val>
                                        </p:tav>
                                        <p:tav tm="100000">
                                          <p:val>
                                            <p:strVal val="#ppt_x"/>
                                          </p:val>
                                        </p:tav>
                                      </p:tavLst>
                                    </p:anim>
                                    <p:anim calcmode="lin" valueType="num">
                                      <p:cBhvr additive="base">
                                        <p:cTn id="31" dur="500" fill="hold"/>
                                        <p:tgtEl>
                                          <p:spTgt spid="89109"/>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nodeType="clickEffect">
                                  <p:stCondLst>
                                    <p:cond delay="0"/>
                                  </p:stCondLst>
                                  <p:childTnLst>
                                    <p:set>
                                      <p:cBhvr>
                                        <p:cTn id="35" dur="1" fill="hold">
                                          <p:stCondLst>
                                            <p:cond delay="0"/>
                                          </p:stCondLst>
                                        </p:cTn>
                                        <p:tgtEl>
                                          <p:spTgt spid="89141"/>
                                        </p:tgtEl>
                                        <p:attrNameLst>
                                          <p:attrName>style.visibility</p:attrName>
                                        </p:attrNameLst>
                                      </p:cBhvr>
                                      <p:to>
                                        <p:strVal val="visible"/>
                                      </p:to>
                                    </p:set>
                                    <p:anim calcmode="lin" valueType="num">
                                      <p:cBhvr additive="base">
                                        <p:cTn id="36" dur="500" fill="hold"/>
                                        <p:tgtEl>
                                          <p:spTgt spid="89141"/>
                                        </p:tgtEl>
                                        <p:attrNameLst>
                                          <p:attrName>ppt_x</p:attrName>
                                        </p:attrNameLst>
                                      </p:cBhvr>
                                      <p:tavLst>
                                        <p:tav tm="0">
                                          <p:val>
                                            <p:strVal val="0-#ppt_w/2"/>
                                          </p:val>
                                        </p:tav>
                                        <p:tav tm="100000">
                                          <p:val>
                                            <p:strVal val="#ppt_x"/>
                                          </p:val>
                                        </p:tav>
                                      </p:tavLst>
                                    </p:anim>
                                    <p:anim calcmode="lin" valueType="num">
                                      <p:cBhvr additive="base">
                                        <p:cTn id="37" dur="500" fill="hold"/>
                                        <p:tgtEl>
                                          <p:spTgt spid="89141"/>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nodeType="clickEffect">
                                  <p:stCondLst>
                                    <p:cond delay="0"/>
                                  </p:stCondLst>
                                  <p:childTnLst>
                                    <p:set>
                                      <p:cBhvr>
                                        <p:cTn id="41" dur="1" fill="hold">
                                          <p:stCondLst>
                                            <p:cond delay="0"/>
                                          </p:stCondLst>
                                        </p:cTn>
                                        <p:tgtEl>
                                          <p:spTgt spid="89142"/>
                                        </p:tgtEl>
                                        <p:attrNameLst>
                                          <p:attrName>style.visibility</p:attrName>
                                        </p:attrNameLst>
                                      </p:cBhvr>
                                      <p:to>
                                        <p:strVal val="visible"/>
                                      </p:to>
                                    </p:set>
                                    <p:anim calcmode="lin" valueType="num">
                                      <p:cBhvr additive="base">
                                        <p:cTn id="42" dur="500" fill="hold"/>
                                        <p:tgtEl>
                                          <p:spTgt spid="89142"/>
                                        </p:tgtEl>
                                        <p:attrNameLst>
                                          <p:attrName>ppt_x</p:attrName>
                                        </p:attrNameLst>
                                      </p:cBhvr>
                                      <p:tavLst>
                                        <p:tav tm="0">
                                          <p:val>
                                            <p:strVal val="0-#ppt_w/2"/>
                                          </p:val>
                                        </p:tav>
                                        <p:tav tm="100000">
                                          <p:val>
                                            <p:strVal val="#ppt_x"/>
                                          </p:val>
                                        </p:tav>
                                      </p:tavLst>
                                    </p:anim>
                                    <p:anim calcmode="lin" valueType="num">
                                      <p:cBhvr additive="base">
                                        <p:cTn id="43" dur="500" fill="hold"/>
                                        <p:tgtEl>
                                          <p:spTgt spid="891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09" grpId="0" autoUpdateAnimBg="0"/>
      <p:bldP spid="89110" grpId="0"/>
      <p:bldP spid="89111" grpId="0"/>
      <p:bldP spid="89140"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Text Box 4"/>
          <p:cNvSpPr txBox="1">
            <a:spLocks noChangeArrowheads="1"/>
          </p:cNvSpPr>
          <p:nvPr/>
        </p:nvSpPr>
        <p:spPr bwMode="auto">
          <a:xfrm>
            <a:off x="1919288" y="836613"/>
            <a:ext cx="662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FF0000"/>
                </a:solidFill>
                <a:latin typeface="楷体_GB2312" pitchFamily="49" charset="-122"/>
                <a:ea typeface="楷体_GB2312" pitchFamily="49" charset="-122"/>
              </a:rPr>
              <a:t>对不同特殊用途，设计制造了许多专用干涉仪</a:t>
            </a:r>
            <a:endParaRPr lang="zh-CN" altLang="en-US"/>
          </a:p>
        </p:txBody>
      </p:sp>
      <p:sp>
        <p:nvSpPr>
          <p:cNvPr id="90117" name="Text Box 5"/>
          <p:cNvSpPr txBox="1">
            <a:spLocks noChangeArrowheads="1"/>
          </p:cNvSpPr>
          <p:nvPr/>
        </p:nvSpPr>
        <p:spPr bwMode="auto">
          <a:xfrm>
            <a:off x="2711450" y="1484313"/>
            <a:ext cx="663575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3333CC"/>
                </a:solidFill>
                <a:latin typeface="楷体_GB2312" pitchFamily="49" charset="-122"/>
                <a:ea typeface="楷体_GB2312" pitchFamily="49" charset="-122"/>
              </a:rPr>
              <a:t>显微干涉仪：</a:t>
            </a:r>
            <a:r>
              <a:rPr lang="zh-CN" altLang="en-US" sz="2400" b="1">
                <a:latin typeface="楷体_GB2312" pitchFamily="49" charset="-122"/>
                <a:ea typeface="楷体_GB2312" pitchFamily="49" charset="-122"/>
              </a:rPr>
              <a:t>测表面光洁度</a:t>
            </a:r>
          </a:p>
          <a:p>
            <a:r>
              <a:rPr lang="zh-CN" altLang="en-US" sz="2400" b="1">
                <a:solidFill>
                  <a:srgbClr val="3333CC"/>
                </a:solidFill>
                <a:latin typeface="楷体_GB2312" pitchFamily="49" charset="-122"/>
                <a:ea typeface="楷体_GB2312" pitchFamily="49" charset="-122"/>
              </a:rPr>
              <a:t>泰曼</a:t>
            </a:r>
            <a:r>
              <a:rPr lang="en-US" altLang="zh-CN" sz="2400" b="1">
                <a:solidFill>
                  <a:srgbClr val="3333CC"/>
                </a:solidFill>
                <a:latin typeface="楷体_GB2312" pitchFamily="49" charset="-122"/>
                <a:ea typeface="楷体_GB2312" pitchFamily="49" charset="-122"/>
              </a:rPr>
              <a:t>-</a:t>
            </a:r>
            <a:r>
              <a:rPr lang="zh-CN" altLang="en-US" sz="2400" b="1">
                <a:solidFill>
                  <a:srgbClr val="3333CC"/>
                </a:solidFill>
                <a:latin typeface="楷体_GB2312" pitchFamily="49" charset="-122"/>
                <a:ea typeface="楷体_GB2312" pitchFamily="49" charset="-122"/>
              </a:rPr>
              <a:t>格林干涉仪：</a:t>
            </a:r>
            <a:r>
              <a:rPr lang="zh-CN" altLang="en-US" sz="2400" b="1">
                <a:latin typeface="楷体_GB2312" pitchFamily="49" charset="-122"/>
                <a:ea typeface="楷体_GB2312" pitchFamily="49" charset="-122"/>
              </a:rPr>
              <a:t>测光学元件成象质量</a:t>
            </a:r>
          </a:p>
          <a:p>
            <a:r>
              <a:rPr lang="zh-CN" altLang="en-US" sz="2400" b="1">
                <a:solidFill>
                  <a:srgbClr val="3333CC"/>
                </a:solidFill>
                <a:latin typeface="楷体_GB2312" pitchFamily="49" charset="-122"/>
                <a:ea typeface="楷体_GB2312" pitchFamily="49" charset="-122"/>
              </a:rPr>
              <a:t>干涉比长仪</a:t>
            </a:r>
            <a:r>
              <a:rPr lang="zh-CN" altLang="en-US" sz="2400" b="1">
                <a:latin typeface="楷体_GB2312" pitchFamily="49" charset="-122"/>
                <a:ea typeface="楷体_GB2312" pitchFamily="49" charset="-122"/>
              </a:rPr>
              <a:t>测长度</a:t>
            </a:r>
          </a:p>
          <a:p>
            <a:r>
              <a:rPr lang="zh-CN" altLang="en-US" sz="2400" b="1">
                <a:solidFill>
                  <a:srgbClr val="3333CC"/>
                </a:solidFill>
                <a:latin typeface="楷体_GB2312" pitchFamily="49" charset="-122"/>
                <a:ea typeface="楷体_GB2312" pitchFamily="49" charset="-122"/>
              </a:rPr>
              <a:t>瑞利干涉仪：</a:t>
            </a:r>
            <a:r>
              <a:rPr lang="zh-CN" altLang="en-US" sz="2400" b="1">
                <a:latin typeface="楷体_GB2312" pitchFamily="49" charset="-122"/>
                <a:ea typeface="楷体_GB2312" pitchFamily="49" charset="-122"/>
              </a:rPr>
              <a:t>测气体、液体折射率</a:t>
            </a:r>
          </a:p>
          <a:p>
            <a:r>
              <a:rPr lang="zh-CN" altLang="en-US" sz="2400" b="1">
                <a:solidFill>
                  <a:srgbClr val="3333CC"/>
                </a:solidFill>
                <a:latin typeface="楷体_GB2312" pitchFamily="49" charset="-122"/>
                <a:ea typeface="楷体_GB2312" pitchFamily="49" charset="-122"/>
              </a:rPr>
              <a:t>测星干涉仪：</a:t>
            </a:r>
            <a:r>
              <a:rPr lang="zh-CN" altLang="en-US" sz="2400" b="1">
                <a:latin typeface="楷体_GB2312" pitchFamily="49" charset="-122"/>
                <a:ea typeface="楷体_GB2312" pitchFamily="49" charset="-122"/>
              </a:rPr>
              <a:t>测星球角直径</a:t>
            </a:r>
          </a:p>
          <a:p>
            <a:r>
              <a:rPr lang="en-US" altLang="zh-CN" sz="2400" b="1">
                <a:solidFill>
                  <a:srgbClr val="3333CC"/>
                </a:solidFill>
                <a:latin typeface="Times New Roman" panose="02020603050405020304" pitchFamily="18" charset="0"/>
                <a:ea typeface="楷体_GB2312" pitchFamily="49" charset="-122"/>
              </a:rPr>
              <a:t>……</a:t>
            </a:r>
            <a:endParaRPr lang="en-US" altLang="zh-CN"/>
          </a:p>
        </p:txBody>
      </p:sp>
      <p:graphicFrame>
        <p:nvGraphicFramePr>
          <p:cNvPr id="90118" name="Object 6"/>
          <p:cNvGraphicFramePr>
            <a:graphicFrameLocks noChangeAspect="1"/>
          </p:cNvGraphicFramePr>
          <p:nvPr/>
        </p:nvGraphicFramePr>
        <p:xfrm>
          <a:off x="2495551" y="1412876"/>
          <a:ext cx="6911975" cy="3592513"/>
        </p:xfrm>
        <a:graphic>
          <a:graphicData uri="http://schemas.openxmlformats.org/presentationml/2006/ole">
            <mc:AlternateContent xmlns:mc="http://schemas.openxmlformats.org/markup-compatibility/2006">
              <mc:Choice xmlns:v="urn:schemas-microsoft-com:vml" Requires="v">
                <p:oleObj spid="_x0000_s4108" name="Photo Editor 照片" r:id="rId3" imgW="1905266" imgH="990738" progId="MSPhotoEd.3">
                  <p:embed/>
                </p:oleObj>
              </mc:Choice>
              <mc:Fallback>
                <p:oleObj name="Photo Editor 照片" r:id="rId3" imgW="1905266" imgH="990738" progId="MSPhotoEd.3">
                  <p:embed/>
                  <p:pic>
                    <p:nvPicPr>
                      <p:cNvPr id="0" name=""/>
                      <p:cNvPicPr>
                        <a:picLocks noChangeAspect="1" noChangeArrowheads="1"/>
                      </p:cNvPicPr>
                      <p:nvPr/>
                    </p:nvPicPr>
                    <p:blipFill>
                      <a:blip r:embed="rId4">
                        <a:lum bright="-6000" contrast="12000"/>
                        <a:extLst>
                          <a:ext uri="{28A0092B-C50C-407E-A947-70E740481C1C}">
                            <a14:useLocalDpi xmlns:a14="http://schemas.microsoft.com/office/drawing/2010/main" val="0"/>
                          </a:ext>
                        </a:extLst>
                      </a:blip>
                      <a:srcRect/>
                      <a:stretch>
                        <a:fillRect/>
                      </a:stretch>
                    </p:blipFill>
                    <p:spPr bwMode="auto">
                      <a:xfrm>
                        <a:off x="2495551" y="1412876"/>
                        <a:ext cx="6911975" cy="359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119" name="Text Box 7"/>
          <p:cNvSpPr txBox="1">
            <a:spLocks noChangeArrowheads="1"/>
          </p:cNvSpPr>
          <p:nvPr/>
        </p:nvSpPr>
        <p:spPr bwMode="auto">
          <a:xfrm>
            <a:off x="4224339" y="5157788"/>
            <a:ext cx="3889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chemeClr val="hlink"/>
                </a:solidFill>
                <a:latin typeface="Times New Roman" panose="02020603050405020304" pitchFamily="18" charset="0"/>
              </a:rPr>
              <a:t>美国新墨西哥州射电干涉仪</a:t>
            </a:r>
            <a:endParaRPr lang="zh-CN" altLang="en-US"/>
          </a:p>
        </p:txBody>
      </p:sp>
      <p:sp>
        <p:nvSpPr>
          <p:cNvPr id="90120" name="WordArt 8"/>
          <p:cNvSpPr>
            <a:spLocks noChangeArrowheads="1" noChangeShapeType="1" noTextEdit="1"/>
          </p:cNvSpPr>
          <p:nvPr/>
        </p:nvSpPr>
        <p:spPr bwMode="auto">
          <a:xfrm>
            <a:off x="1919289" y="142876"/>
            <a:ext cx="2663825" cy="549275"/>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zh-CN" altLang="en-US" kern="10">
                <a:ln w="9525">
                  <a:solidFill>
                    <a:srgbClr val="800000"/>
                  </a:solidFill>
                  <a:miter lim="800000"/>
                  <a:headEnd/>
                  <a:tailEnd/>
                </a:ln>
                <a:solidFill>
                  <a:srgbClr val="FF0000"/>
                </a:solidFill>
                <a:latin typeface="宋体" panose="02010600030101010101" pitchFamily="2" charset="-122"/>
              </a:rPr>
              <a:t>迈克耳逊干涉仪</a:t>
            </a:r>
          </a:p>
        </p:txBody>
      </p:sp>
    </p:spTree>
    <p:extLst>
      <p:ext uri="{BB962C8B-B14F-4D97-AF65-F5344CB8AC3E}">
        <p14:creationId xmlns:p14="http://schemas.microsoft.com/office/powerpoint/2010/main" val="15706571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40" name="Picture 4"/>
          <p:cNvPicPr>
            <a:picLocks noChangeAspect="1" noChangeArrowheads="1"/>
          </p:cNvPicPr>
          <p:nvPr/>
        </p:nvPicPr>
        <p:blipFill>
          <a:blip r:embed="rId2">
            <a:lum bright="-6000"/>
            <a:extLst>
              <a:ext uri="{28A0092B-C50C-407E-A947-70E740481C1C}">
                <a14:useLocalDpi xmlns:a14="http://schemas.microsoft.com/office/drawing/2010/main" val="0"/>
              </a:ext>
            </a:extLst>
          </a:blip>
          <a:srcRect/>
          <a:stretch>
            <a:fillRect/>
          </a:stretch>
        </p:blipFill>
        <p:spPr bwMode="auto">
          <a:xfrm>
            <a:off x="3287714" y="1125538"/>
            <a:ext cx="5761037" cy="432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1141" name="Text Box 5"/>
          <p:cNvSpPr txBox="1">
            <a:spLocks noChangeArrowheads="1"/>
          </p:cNvSpPr>
          <p:nvPr/>
        </p:nvSpPr>
        <p:spPr bwMode="auto">
          <a:xfrm>
            <a:off x="1992313" y="5805488"/>
            <a:ext cx="8208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chemeClr val="accent2"/>
                </a:solidFill>
                <a:latin typeface="Times New Roman" panose="02020603050405020304" pitchFamily="18" charset="0"/>
              </a:rPr>
              <a:t>意大利用于探测引力波臂长</a:t>
            </a:r>
            <a:r>
              <a:rPr lang="en-US" altLang="zh-CN" sz="2400" b="1">
                <a:solidFill>
                  <a:schemeClr val="accent2"/>
                </a:solidFill>
                <a:latin typeface="Times New Roman" panose="02020603050405020304" pitchFamily="18" charset="0"/>
              </a:rPr>
              <a:t>3km</a:t>
            </a:r>
            <a:r>
              <a:rPr lang="zh-CN" altLang="en-US" sz="2400" b="1">
                <a:solidFill>
                  <a:schemeClr val="accent2"/>
                </a:solidFill>
                <a:latin typeface="Times New Roman" panose="02020603050405020304" pitchFamily="18" charset="0"/>
              </a:rPr>
              <a:t>的迈克尔孙干涉仪的真空管</a:t>
            </a:r>
            <a:endParaRPr lang="zh-CN" altLang="en-US"/>
          </a:p>
        </p:txBody>
      </p:sp>
      <p:sp>
        <p:nvSpPr>
          <p:cNvPr id="91142" name="WordArt 6"/>
          <p:cNvSpPr>
            <a:spLocks noChangeArrowheads="1" noChangeShapeType="1" noTextEdit="1"/>
          </p:cNvSpPr>
          <p:nvPr/>
        </p:nvSpPr>
        <p:spPr bwMode="auto">
          <a:xfrm>
            <a:off x="1919289" y="142876"/>
            <a:ext cx="2663825" cy="549275"/>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zh-CN" altLang="en-US" kern="10" dirty="0">
                <a:ln w="9525">
                  <a:solidFill>
                    <a:srgbClr val="800000"/>
                  </a:solidFill>
                  <a:miter lim="800000"/>
                  <a:headEnd/>
                  <a:tailEnd/>
                </a:ln>
                <a:solidFill>
                  <a:srgbClr val="FF0000"/>
                </a:solidFill>
                <a:latin typeface="宋体" panose="02010600030101010101" pitchFamily="2" charset="-122"/>
              </a:rPr>
              <a:t>迈克耳逊干涉仪</a:t>
            </a:r>
          </a:p>
        </p:txBody>
      </p:sp>
    </p:spTree>
    <p:extLst>
      <p:ext uri="{BB962C8B-B14F-4D97-AF65-F5344CB8AC3E}">
        <p14:creationId xmlns:p14="http://schemas.microsoft.com/office/powerpoint/2010/main" val="32860044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Text Box 4"/>
          <p:cNvSpPr txBox="1">
            <a:spLocks noChangeArrowheads="1"/>
          </p:cNvSpPr>
          <p:nvPr/>
        </p:nvSpPr>
        <p:spPr bwMode="auto">
          <a:xfrm>
            <a:off x="2603500" y="876300"/>
            <a:ext cx="396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FF0000"/>
                </a:solidFill>
                <a:latin typeface="楷体_GB2312" pitchFamily="49" charset="-122"/>
                <a:ea typeface="楷体_GB2312" pitchFamily="49" charset="-122"/>
              </a:rPr>
              <a:t>例：</a:t>
            </a:r>
            <a:r>
              <a:rPr lang="zh-CN" altLang="en-US" sz="2400" b="1">
                <a:solidFill>
                  <a:srgbClr val="3333CC"/>
                </a:solidFill>
                <a:latin typeface="楷体_GB2312" pitchFamily="49" charset="-122"/>
                <a:ea typeface="楷体_GB2312" pitchFamily="49" charset="-122"/>
              </a:rPr>
              <a:t>迈克尔孙星体干涉仪</a:t>
            </a:r>
            <a:endParaRPr lang="zh-CN" altLang="en-US"/>
          </a:p>
        </p:txBody>
      </p:sp>
      <p:pic>
        <p:nvPicPr>
          <p:cNvPr id="92165" name="Picture 5" descr="msotw9_tem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9700" y="1562101"/>
            <a:ext cx="4660900" cy="2130425"/>
          </a:xfrm>
          <a:prstGeom prst="rect">
            <a:avLst/>
          </a:prstGeom>
          <a:noFill/>
          <a:ln w="28575">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92166" name="Group 6"/>
          <p:cNvGrpSpPr>
            <a:grpSpLocks/>
          </p:cNvGrpSpPr>
          <p:nvPr/>
        </p:nvGrpSpPr>
        <p:grpSpPr bwMode="auto">
          <a:xfrm>
            <a:off x="2566988" y="1714500"/>
            <a:ext cx="7372350" cy="4667250"/>
            <a:chOff x="912" y="816"/>
            <a:chExt cx="4512" cy="2940"/>
          </a:xfrm>
        </p:grpSpPr>
        <p:sp>
          <p:nvSpPr>
            <p:cNvPr id="92167" name="Text Box 7"/>
            <p:cNvSpPr txBox="1">
              <a:spLocks noChangeArrowheads="1"/>
            </p:cNvSpPr>
            <p:nvPr/>
          </p:nvSpPr>
          <p:spPr bwMode="auto">
            <a:xfrm>
              <a:off x="3984" y="816"/>
              <a:ext cx="1440" cy="1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2400" b="1">
                  <a:latin typeface="Times New Roman" panose="02020603050405020304" pitchFamily="18" charset="0"/>
                  <a:ea typeface="楷体_GB2312" pitchFamily="49" charset="-122"/>
                </a:rPr>
                <a:t>增大</a:t>
              </a:r>
              <a:r>
                <a:rPr lang="en-US" altLang="zh-CN" sz="2400" b="1">
                  <a:latin typeface="Times New Roman" panose="02020603050405020304" pitchFamily="18" charset="0"/>
                  <a:ea typeface="楷体_GB2312" pitchFamily="49" charset="-122"/>
                </a:rPr>
                <a:t>M</a:t>
              </a:r>
              <a:r>
                <a:rPr lang="en-US" altLang="zh-CN" sz="2400" b="1" baseline="-25000">
                  <a:latin typeface="Times New Roman" panose="02020603050405020304" pitchFamily="18" charset="0"/>
                  <a:ea typeface="楷体_GB2312" pitchFamily="49" charset="-122"/>
                </a:rPr>
                <a:t>1</a:t>
              </a:r>
              <a:r>
                <a:rPr lang="zh-CN" altLang="en-US" sz="2400" b="1" baseline="-25000">
                  <a:latin typeface="Times New Roman" panose="02020603050405020304" pitchFamily="18" charset="0"/>
                  <a:ea typeface="楷体_GB2312" pitchFamily="49" charset="-122"/>
                </a:rPr>
                <a:t>、</a:t>
              </a:r>
              <a:r>
                <a:rPr lang="en-US" altLang="zh-CN" sz="2400" b="1">
                  <a:latin typeface="Times New Roman" panose="02020603050405020304" pitchFamily="18" charset="0"/>
                  <a:ea typeface="楷体_GB2312" pitchFamily="49" charset="-122"/>
                </a:rPr>
                <a:t>M</a:t>
              </a:r>
              <a:r>
                <a:rPr lang="en-US" altLang="zh-CN" sz="2400" b="1" baseline="-25000">
                  <a:latin typeface="Times New Roman" panose="02020603050405020304" pitchFamily="18" charset="0"/>
                  <a:ea typeface="楷体_GB2312" pitchFamily="49" charset="-122"/>
                </a:rPr>
                <a:t>2</a:t>
              </a:r>
              <a:r>
                <a:rPr lang="zh-CN" altLang="en-US" sz="2400" b="1">
                  <a:latin typeface="Times New Roman" panose="02020603050405020304" pitchFamily="18" charset="0"/>
                  <a:ea typeface="楷体_GB2312" pitchFamily="49" charset="-122"/>
                </a:rPr>
                <a:t>的距离至屏上干涉条纹刚好消失，从而计算星体的角宽度。</a:t>
              </a:r>
              <a:endParaRPr lang="zh-CN" altLang="en-US"/>
            </a:p>
          </p:txBody>
        </p:sp>
        <p:pic>
          <p:nvPicPr>
            <p:cNvPr id="92168" name="Picture 8" descr="msotw9_tem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 y="2304"/>
              <a:ext cx="4272" cy="1452"/>
            </a:xfrm>
            <a:prstGeom prst="rect">
              <a:avLst/>
            </a:prstGeom>
            <a:noFill/>
            <a:ln w="28575">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92169" name="WordArt 9"/>
          <p:cNvSpPr>
            <a:spLocks noChangeArrowheads="1" noChangeShapeType="1" noTextEdit="1"/>
          </p:cNvSpPr>
          <p:nvPr/>
        </p:nvSpPr>
        <p:spPr bwMode="auto">
          <a:xfrm>
            <a:off x="1919289" y="142876"/>
            <a:ext cx="2663825" cy="549275"/>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zh-CN" altLang="en-US" kern="10">
                <a:ln w="9525">
                  <a:solidFill>
                    <a:srgbClr val="800000"/>
                  </a:solidFill>
                  <a:miter lim="800000"/>
                  <a:headEnd/>
                  <a:tailEnd/>
                </a:ln>
                <a:solidFill>
                  <a:srgbClr val="FF0000"/>
                </a:solidFill>
                <a:latin typeface="宋体" panose="02010600030101010101" pitchFamily="2" charset="-122"/>
              </a:rPr>
              <a:t>迈克耳逊干涉仪</a:t>
            </a:r>
          </a:p>
        </p:txBody>
      </p:sp>
    </p:spTree>
    <p:extLst>
      <p:ext uri="{BB962C8B-B14F-4D97-AF65-F5344CB8AC3E}">
        <p14:creationId xmlns:p14="http://schemas.microsoft.com/office/powerpoint/2010/main" val="19093476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Text Box 4"/>
          <p:cNvSpPr txBox="1">
            <a:spLocks noChangeArrowheads="1"/>
          </p:cNvSpPr>
          <p:nvPr/>
        </p:nvSpPr>
        <p:spPr bwMode="auto">
          <a:xfrm>
            <a:off x="2063750" y="908050"/>
            <a:ext cx="5105400" cy="538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FF0000"/>
                </a:solidFill>
                <a:latin typeface="Times New Roman" panose="02020603050405020304" pitchFamily="18" charset="0"/>
                <a:ea typeface="楷体_GB2312" pitchFamily="49" charset="-122"/>
              </a:rPr>
              <a:t>例：</a:t>
            </a:r>
            <a:r>
              <a:rPr lang="zh-CN" altLang="en-US" sz="2400" b="1">
                <a:solidFill>
                  <a:srgbClr val="3333CC"/>
                </a:solidFill>
                <a:latin typeface="Times New Roman" panose="02020603050405020304" pitchFamily="18" charset="0"/>
                <a:ea typeface="楷体_GB2312" pitchFamily="49" charset="-122"/>
              </a:rPr>
              <a:t>马赫</a:t>
            </a:r>
            <a:r>
              <a:rPr lang="en-US" altLang="zh-CN" sz="2400" b="1">
                <a:solidFill>
                  <a:srgbClr val="3333CC"/>
                </a:solidFill>
                <a:latin typeface="Times New Roman" panose="02020603050405020304" pitchFamily="18" charset="0"/>
                <a:ea typeface="楷体_GB2312" pitchFamily="49" charset="-122"/>
              </a:rPr>
              <a:t>——</a:t>
            </a:r>
            <a:r>
              <a:rPr lang="zh-CN" altLang="en-US" sz="2400" b="1">
                <a:solidFill>
                  <a:srgbClr val="3333CC"/>
                </a:solidFill>
                <a:latin typeface="Times New Roman" panose="02020603050405020304" pitchFamily="18" charset="0"/>
                <a:ea typeface="楷体_GB2312" pitchFamily="49" charset="-122"/>
              </a:rPr>
              <a:t>曾德干涉仪</a:t>
            </a:r>
          </a:p>
          <a:p>
            <a:r>
              <a:rPr lang="zh-CN" altLang="en-US" sz="2400" b="1">
                <a:latin typeface="Times New Roman" panose="02020603050405020304" pitchFamily="18" charset="0"/>
                <a:ea typeface="楷体_GB2312" pitchFamily="49" charset="-122"/>
              </a:rPr>
              <a:t>根据相对运动原理，航空工程中用风洞实验来研究飞机在空气中飞行时空气中的情况。由于气体中各处压强或密度的差异可以通过折射率的变化反映出来，所以用干涉方法研究气体中各处的折射率便可推知气体中压强或密度分布。图中所示是为此目的设计的马赫</a:t>
            </a:r>
            <a:r>
              <a:rPr lang="en-US" altLang="zh-CN" sz="2400" b="1">
                <a:latin typeface="Times New Roman" panose="02020603050405020304" pitchFamily="18" charset="0"/>
                <a:ea typeface="楷体_GB2312" pitchFamily="49" charset="-122"/>
              </a:rPr>
              <a:t>——</a:t>
            </a:r>
            <a:r>
              <a:rPr lang="zh-CN" altLang="en-US" sz="2400" b="1">
                <a:latin typeface="Times New Roman" panose="02020603050405020304" pitchFamily="18" charset="0"/>
                <a:ea typeface="楷体_GB2312" pitchFamily="49" charset="-122"/>
              </a:rPr>
              <a:t>曾德干涉仪原理图和高速气流经过尖锥时某时刻的干涉图样。干涉仪的调节状态是使平波面与通过气流的波面略有倾斜，这样在不受影响的气体区域中有等间距的平行直条纹。</a:t>
            </a:r>
            <a:endParaRPr lang="zh-CN" altLang="en-US"/>
          </a:p>
        </p:txBody>
      </p:sp>
      <p:grpSp>
        <p:nvGrpSpPr>
          <p:cNvPr id="93189" name="Group 5"/>
          <p:cNvGrpSpPr>
            <a:grpSpLocks/>
          </p:cNvGrpSpPr>
          <p:nvPr/>
        </p:nvGrpSpPr>
        <p:grpSpPr bwMode="auto">
          <a:xfrm>
            <a:off x="7535863" y="1341439"/>
            <a:ext cx="1828800" cy="4664075"/>
            <a:chOff x="4176" y="720"/>
            <a:chExt cx="1152" cy="2938"/>
          </a:xfrm>
        </p:grpSpPr>
        <p:pic>
          <p:nvPicPr>
            <p:cNvPr id="93190" name="Picture 6" descr="fdsys4">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l="16667" r="16667"/>
            <a:stretch>
              <a:fillRect/>
            </a:stretch>
          </p:blipFill>
          <p:spPr bwMode="auto">
            <a:xfrm>
              <a:off x="4176" y="720"/>
              <a:ext cx="1152" cy="2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91" name="Text Box 7"/>
            <p:cNvSpPr txBox="1">
              <a:spLocks noChangeArrowheads="1"/>
            </p:cNvSpPr>
            <p:nvPr/>
          </p:nvSpPr>
          <p:spPr bwMode="auto">
            <a:xfrm>
              <a:off x="4272" y="3216"/>
              <a:ext cx="100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chemeClr val="hlink"/>
                  </a:solidFill>
                  <a:latin typeface="Times New Roman" panose="02020603050405020304" pitchFamily="18" charset="0"/>
                </a:rPr>
                <a:t>电视塔模型的风洞实验</a:t>
              </a:r>
              <a:endParaRPr lang="zh-CN" altLang="en-US"/>
            </a:p>
          </p:txBody>
        </p:sp>
      </p:grpSp>
      <p:sp>
        <p:nvSpPr>
          <p:cNvPr id="93192" name="WordArt 8"/>
          <p:cNvSpPr>
            <a:spLocks noChangeArrowheads="1" noChangeShapeType="1" noTextEdit="1"/>
          </p:cNvSpPr>
          <p:nvPr/>
        </p:nvSpPr>
        <p:spPr bwMode="auto">
          <a:xfrm>
            <a:off x="1919289" y="142876"/>
            <a:ext cx="2663825" cy="549275"/>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zh-CN" altLang="en-US" kern="10">
                <a:ln w="9525">
                  <a:solidFill>
                    <a:srgbClr val="800000"/>
                  </a:solidFill>
                  <a:miter lim="800000"/>
                  <a:headEnd/>
                  <a:tailEnd/>
                </a:ln>
                <a:solidFill>
                  <a:srgbClr val="FF0000"/>
                </a:solidFill>
                <a:latin typeface="宋体" panose="02010600030101010101" pitchFamily="2" charset="-122"/>
              </a:rPr>
              <a:t>迈克耳逊干涉仪</a:t>
            </a:r>
          </a:p>
        </p:txBody>
      </p:sp>
    </p:spTree>
    <p:extLst>
      <p:ext uri="{BB962C8B-B14F-4D97-AF65-F5344CB8AC3E}">
        <p14:creationId xmlns:p14="http://schemas.microsoft.com/office/powerpoint/2010/main" val="452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6" name="Rectangle 4"/>
          <p:cNvSpPr>
            <a:spLocks noChangeArrowheads="1"/>
          </p:cNvSpPr>
          <p:nvPr/>
        </p:nvSpPr>
        <p:spPr bwMode="auto">
          <a:xfrm>
            <a:off x="2133600" y="7620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ctr">
              <a:spcBef>
                <a:spcPct val="0"/>
              </a:spcBef>
              <a:defRPr sz="4000" u="sng">
                <a:solidFill>
                  <a:srgbClr val="0066FF"/>
                </a:solidFill>
                <a:latin typeface="Arial" panose="020B0604020202020204" pitchFamily="34" charset="0"/>
                <a:ea typeface="宋体" panose="02010600030101010101" pitchFamily="2" charset="-122"/>
              </a:defRPr>
            </a:lvl1pPr>
            <a:lvl2pPr algn="ctr">
              <a:spcBef>
                <a:spcPct val="0"/>
              </a:spcBef>
              <a:defRPr sz="4000" u="sng">
                <a:solidFill>
                  <a:srgbClr val="0066FF"/>
                </a:solidFill>
                <a:latin typeface="Arial" panose="020B0604020202020204" pitchFamily="34" charset="0"/>
                <a:ea typeface="宋体" panose="02010600030101010101" pitchFamily="2" charset="-122"/>
              </a:defRPr>
            </a:lvl2pPr>
            <a:lvl3pPr algn="ctr">
              <a:spcBef>
                <a:spcPct val="0"/>
              </a:spcBef>
              <a:defRPr sz="4000" u="sng">
                <a:solidFill>
                  <a:srgbClr val="0066FF"/>
                </a:solidFill>
                <a:latin typeface="Arial" panose="020B0604020202020204" pitchFamily="34" charset="0"/>
                <a:ea typeface="宋体" panose="02010600030101010101" pitchFamily="2" charset="-122"/>
              </a:defRPr>
            </a:lvl3pPr>
            <a:lvl4pPr algn="ctr">
              <a:spcBef>
                <a:spcPct val="0"/>
              </a:spcBef>
              <a:defRPr sz="4000" u="sng">
                <a:solidFill>
                  <a:srgbClr val="0066FF"/>
                </a:solidFill>
                <a:latin typeface="Arial" panose="020B0604020202020204" pitchFamily="34" charset="0"/>
                <a:ea typeface="宋体" panose="02010600030101010101" pitchFamily="2" charset="-122"/>
              </a:defRPr>
            </a:lvl4pPr>
            <a:lvl5pPr algn="ctr">
              <a:spcBef>
                <a:spcPct val="0"/>
              </a:spcBef>
              <a:defRPr sz="4000" u="sng">
                <a:solidFill>
                  <a:srgbClr val="0066FF"/>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000" u="sng">
                <a:solidFill>
                  <a:srgbClr val="0066FF"/>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000" u="sng">
                <a:solidFill>
                  <a:srgbClr val="0066FF"/>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000" u="sng">
                <a:solidFill>
                  <a:srgbClr val="0066FF"/>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000" u="sng">
                <a:solidFill>
                  <a:srgbClr val="0066FF"/>
                </a:solidFill>
                <a:latin typeface="Arial" panose="020B0604020202020204" pitchFamily="34" charset="0"/>
                <a:ea typeface="宋体" panose="02010600030101010101" pitchFamily="2" charset="-122"/>
              </a:defRPr>
            </a:lvl9pPr>
          </a:lstStyle>
          <a:p>
            <a:r>
              <a:rPr lang="zh-CN" altLang="en-US">
                <a:ea typeface="隶书" panose="02010509060101010101" pitchFamily="49" charset="-122"/>
              </a:rPr>
              <a:t>引      言</a:t>
            </a:r>
          </a:p>
        </p:txBody>
      </p:sp>
      <p:sp>
        <p:nvSpPr>
          <p:cNvPr id="151557" name="Rectangle 5"/>
          <p:cNvSpPr>
            <a:spLocks noChangeArrowheads="1"/>
          </p:cNvSpPr>
          <p:nvPr/>
        </p:nvSpPr>
        <p:spPr bwMode="auto">
          <a:xfrm>
            <a:off x="391886" y="1936750"/>
            <a:ext cx="11509829"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buChar char="•"/>
              <a:defRPr sz="3200">
                <a:solidFill>
                  <a:schemeClr val="tx1"/>
                </a:solidFill>
                <a:latin typeface="Arial" panose="020B0604020202020204" pitchFamily="34" charset="0"/>
                <a:ea typeface="宋体" panose="02010600030101010101" pitchFamily="2" charset="-122"/>
              </a:defRPr>
            </a:lvl1pPr>
            <a:lvl2pPr marL="742950" indent="-285750">
              <a:buChar char="–"/>
              <a:defRPr sz="2800">
                <a:solidFill>
                  <a:schemeClr val="tx1"/>
                </a:solidFill>
                <a:latin typeface="Arial" panose="020B0604020202020204" pitchFamily="34" charset="0"/>
                <a:ea typeface="宋体" panose="02010600030101010101" pitchFamily="2" charset="-122"/>
              </a:defRPr>
            </a:lvl2pPr>
            <a:lvl3pPr marL="1143000" indent="-228600">
              <a:buChar char="•"/>
              <a:defRPr sz="2400">
                <a:solidFill>
                  <a:schemeClr val="tx1"/>
                </a:solidFill>
                <a:latin typeface="Arial" panose="020B0604020202020204" pitchFamily="34" charset="0"/>
                <a:ea typeface="宋体" panose="02010600030101010101" pitchFamily="2" charset="-122"/>
              </a:defRPr>
            </a:lvl3pPr>
            <a:lvl4pPr marL="1600200" indent="-228600">
              <a:buChar char="–"/>
              <a:defRPr sz="2000">
                <a:solidFill>
                  <a:schemeClr val="tx1"/>
                </a:solidFill>
                <a:latin typeface="Arial" panose="020B0604020202020204" pitchFamily="34" charset="0"/>
                <a:ea typeface="宋体" panose="02010600030101010101" pitchFamily="2" charset="-122"/>
              </a:defRPr>
            </a:lvl4pPr>
            <a:lvl5pPr marL="2057400" indent="-228600">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zh-CN" altLang="en-US" sz="2400" b="1" dirty="0">
                <a:latin typeface="楷体_GB2312" pitchFamily="49" charset="-122"/>
                <a:ea typeface="楷体_GB2312" pitchFamily="49" charset="-122"/>
              </a:rPr>
              <a:t>迈克尔逊干涉仪是</a:t>
            </a:r>
            <a:r>
              <a:rPr lang="en-US" altLang="zh-CN" sz="2400" b="1" dirty="0">
                <a:latin typeface="楷体_GB2312" pitchFamily="49" charset="-122"/>
                <a:ea typeface="楷体_GB2312" pitchFamily="49" charset="-122"/>
              </a:rPr>
              <a:t>1883</a:t>
            </a:r>
            <a:r>
              <a:rPr lang="zh-CN" altLang="en-US" sz="2400" b="1" dirty="0">
                <a:latin typeface="楷体_GB2312" pitchFamily="49" charset="-122"/>
                <a:ea typeface="楷体_GB2312" pitchFamily="49" charset="-122"/>
              </a:rPr>
              <a:t>年美国物理学家迈克尔逊和莫雷合作，为研究 </a:t>
            </a:r>
            <a:r>
              <a:rPr lang="zh-CN" altLang="en-US" sz="2400" b="1" dirty="0">
                <a:ea typeface="楷体_GB2312" pitchFamily="49" charset="-122"/>
              </a:rPr>
              <a:t>“</a:t>
            </a:r>
            <a:r>
              <a:rPr lang="zh-CN" altLang="en-US" sz="2400" b="1" dirty="0">
                <a:latin typeface="楷体_GB2312" pitchFamily="49" charset="-122"/>
                <a:ea typeface="楷体_GB2312" pitchFamily="49" charset="-122"/>
              </a:rPr>
              <a:t>以太</a:t>
            </a:r>
            <a:r>
              <a:rPr lang="zh-CN" altLang="en-US" sz="2400" b="1" dirty="0">
                <a:ea typeface="楷体_GB2312" pitchFamily="49" charset="-122"/>
              </a:rPr>
              <a:t>”</a:t>
            </a:r>
            <a:r>
              <a:rPr lang="zh-CN" altLang="en-US" sz="2400" b="1" dirty="0">
                <a:latin typeface="楷体_GB2312" pitchFamily="49" charset="-122"/>
                <a:ea typeface="楷体_GB2312" pitchFamily="49" charset="-122"/>
              </a:rPr>
              <a:t> 漂移实验而设计制造出来的精密光学仪器，实验结果否定了 </a:t>
            </a:r>
            <a:r>
              <a:rPr lang="zh-CN" altLang="en-US" sz="2400" b="1" dirty="0">
                <a:ea typeface="楷体_GB2312" pitchFamily="49" charset="-122"/>
              </a:rPr>
              <a:t>“</a:t>
            </a:r>
            <a:r>
              <a:rPr lang="zh-CN" altLang="en-US" sz="2400" b="1" dirty="0">
                <a:latin typeface="楷体_GB2312" pitchFamily="49" charset="-122"/>
                <a:ea typeface="楷体_GB2312" pitchFamily="49" charset="-122"/>
              </a:rPr>
              <a:t>以太</a:t>
            </a:r>
            <a:r>
              <a:rPr lang="zh-CN" altLang="en-US" sz="2400" b="1" dirty="0">
                <a:ea typeface="楷体_GB2312" pitchFamily="49" charset="-122"/>
              </a:rPr>
              <a:t>”</a:t>
            </a:r>
            <a:r>
              <a:rPr lang="zh-CN" altLang="en-US" sz="2400" b="1" dirty="0">
                <a:latin typeface="楷体_GB2312" pitchFamily="49" charset="-122"/>
                <a:ea typeface="楷体_GB2312" pitchFamily="49" charset="-122"/>
              </a:rPr>
              <a:t> 的存在，促进了相对论的建立</a:t>
            </a: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此后，迈克尔逊又用它做了两个重要实验，首次系统地研究光谱线的精细结构，以及直接将光谱线的波长与标准米尺进行比较</a:t>
            </a: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后人还利用该干涉仪的原理，研制出各种专用干涉仪</a:t>
            </a:r>
            <a:r>
              <a:rPr lang="en-US" altLang="zh-CN" sz="2400" b="1" dirty="0">
                <a:latin typeface="楷体_GB2312" pitchFamily="49" charset="-122"/>
                <a:ea typeface="楷体_GB2312" pitchFamily="49" charset="-122"/>
              </a:rPr>
              <a:t>. </a:t>
            </a:r>
          </a:p>
          <a:p>
            <a:endParaRPr lang="en-US" altLang="zh-CN" sz="1000" b="1" dirty="0">
              <a:latin typeface="楷体_GB2312" pitchFamily="49" charset="-122"/>
              <a:ea typeface="楷体_GB2312" pitchFamily="49" charset="-122"/>
            </a:endParaRPr>
          </a:p>
          <a:p>
            <a:r>
              <a:rPr lang="zh-CN" altLang="en-US" sz="2400" b="1" dirty="0">
                <a:latin typeface="楷体_GB2312" pitchFamily="49" charset="-122"/>
                <a:ea typeface="楷体_GB2312" pitchFamily="49" charset="-122"/>
              </a:rPr>
              <a:t>迈克尔逊因发明精密光学仪器和借助这些仪器在光谱学和度量学的研究工作中所做出的贡献，被授予了</a:t>
            </a:r>
            <a:r>
              <a:rPr lang="en-US" altLang="zh-CN" sz="2400" b="1" dirty="0">
                <a:latin typeface="楷体_GB2312" pitchFamily="49" charset="-122"/>
                <a:ea typeface="楷体_GB2312" pitchFamily="49" charset="-122"/>
              </a:rPr>
              <a:t>1907</a:t>
            </a:r>
            <a:r>
              <a:rPr lang="zh-CN" altLang="en-US" sz="2400" b="1" dirty="0">
                <a:latin typeface="楷体_GB2312" pitchFamily="49" charset="-122"/>
                <a:ea typeface="楷体_GB2312" pitchFamily="49" charset="-122"/>
              </a:rPr>
              <a:t>年度诺贝尔物理学奖</a:t>
            </a:r>
            <a:r>
              <a:rPr lang="zh-CN" altLang="en-US" sz="2400" dirty="0">
                <a:latin typeface="楷体_GB2312" pitchFamily="49" charset="-122"/>
                <a:ea typeface="楷体_GB2312" pitchFamily="49" charset="-122"/>
              </a:rPr>
              <a:t> </a:t>
            </a:r>
            <a:r>
              <a:rPr lang="en-US" altLang="zh-CN" sz="2400" b="1" dirty="0">
                <a:latin typeface="楷体_GB2312" pitchFamily="49" charset="-122"/>
                <a:ea typeface="楷体_GB2312" pitchFamily="49" charset="-122"/>
              </a:rPr>
              <a:t>.</a:t>
            </a:r>
          </a:p>
        </p:txBody>
      </p:sp>
    </p:spTree>
    <p:extLst>
      <p:ext uri="{BB962C8B-B14F-4D97-AF65-F5344CB8AC3E}">
        <p14:creationId xmlns:p14="http://schemas.microsoft.com/office/powerpoint/2010/main" val="2202284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1557">
                                            <p:txEl>
                                              <p:pRg st="0" end="0"/>
                                            </p:txEl>
                                          </p:spTgt>
                                        </p:tgtEl>
                                        <p:attrNameLst>
                                          <p:attrName>style.visibility</p:attrName>
                                        </p:attrNameLst>
                                      </p:cBhvr>
                                      <p:to>
                                        <p:strVal val="visible"/>
                                      </p:to>
                                    </p:set>
                                    <p:animEffect transition="in" filter="dissolve">
                                      <p:cBhvr>
                                        <p:cTn id="7" dur="500"/>
                                        <p:tgtEl>
                                          <p:spTgt spid="15155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1557">
                                            <p:txEl>
                                              <p:pRg st="2" end="2"/>
                                            </p:txEl>
                                          </p:spTgt>
                                        </p:tgtEl>
                                        <p:attrNameLst>
                                          <p:attrName>style.visibility</p:attrName>
                                        </p:attrNameLst>
                                      </p:cBhvr>
                                      <p:to>
                                        <p:strVal val="visible"/>
                                      </p:to>
                                    </p:set>
                                    <p:animEffect transition="in" filter="dissolve">
                                      <p:cBhvr>
                                        <p:cTn id="12" dur="500"/>
                                        <p:tgtEl>
                                          <p:spTgt spid="15155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7"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2" name="Picture 4" descr="57"/>
          <p:cNvPicPr>
            <a:picLocks noChangeAspect="1" noChangeArrowheads="1"/>
          </p:cNvPicPr>
          <p:nvPr/>
        </p:nvPicPr>
        <p:blipFill>
          <a:blip r:embed="rId3">
            <a:lum bright="-6000" contrast="60000"/>
            <a:extLst>
              <a:ext uri="{28A0092B-C50C-407E-A947-70E740481C1C}">
                <a14:useLocalDpi xmlns:a14="http://schemas.microsoft.com/office/drawing/2010/main" val="0"/>
              </a:ext>
            </a:extLst>
          </a:blip>
          <a:srcRect/>
          <a:stretch>
            <a:fillRect/>
          </a:stretch>
        </p:blipFill>
        <p:spPr bwMode="auto">
          <a:xfrm>
            <a:off x="2208213" y="3789364"/>
            <a:ext cx="2951162" cy="2574925"/>
          </a:xfrm>
          <a:prstGeom prst="rect">
            <a:avLst/>
          </a:prstGeom>
          <a:noFill/>
          <a:ln w="28575">
            <a:solidFill>
              <a:srgbClr val="FF9900"/>
            </a:solidFill>
            <a:miter lim="800000"/>
            <a:headEnd/>
            <a:tailEnd/>
          </a:ln>
          <a:extLst>
            <a:ext uri="{909E8E84-426E-40DD-AFC4-6F175D3DCCD1}">
              <a14:hiddenFill xmlns:a14="http://schemas.microsoft.com/office/drawing/2010/main">
                <a:solidFill>
                  <a:srgbClr val="FFFFFF"/>
                </a:solidFill>
              </a14:hiddenFill>
            </a:ext>
          </a:extLst>
        </p:spPr>
      </p:pic>
      <p:grpSp>
        <p:nvGrpSpPr>
          <p:cNvPr id="94213" name="Group 5"/>
          <p:cNvGrpSpPr>
            <a:grpSpLocks/>
          </p:cNvGrpSpPr>
          <p:nvPr/>
        </p:nvGrpSpPr>
        <p:grpSpPr bwMode="auto">
          <a:xfrm>
            <a:off x="2208213" y="908050"/>
            <a:ext cx="2951162" cy="2736850"/>
            <a:chOff x="912" y="336"/>
            <a:chExt cx="1946" cy="1824"/>
          </a:xfrm>
        </p:grpSpPr>
        <p:sp>
          <p:nvSpPr>
            <p:cNvPr id="94214" name="Rectangle 6"/>
            <p:cNvSpPr>
              <a:spLocks noChangeArrowheads="1"/>
            </p:cNvSpPr>
            <p:nvPr/>
          </p:nvSpPr>
          <p:spPr bwMode="auto">
            <a:xfrm>
              <a:off x="912" y="336"/>
              <a:ext cx="1946" cy="1824"/>
            </a:xfrm>
            <a:prstGeom prst="rect">
              <a:avLst/>
            </a:prstGeom>
            <a:solidFill>
              <a:srgbClr val="FFFFFF"/>
            </a:solidFill>
            <a:ln w="28575">
              <a:solidFill>
                <a:srgbClr val="FF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4215" name="Rectangle 7"/>
            <p:cNvSpPr>
              <a:spLocks noChangeArrowheads="1"/>
            </p:cNvSpPr>
            <p:nvPr/>
          </p:nvSpPr>
          <p:spPr bwMode="auto">
            <a:xfrm rot="-2724149">
              <a:off x="1966" y="1600"/>
              <a:ext cx="543" cy="27"/>
            </a:xfrm>
            <a:prstGeom prst="rect">
              <a:avLst/>
            </a:prstGeom>
            <a:solidFill>
              <a:srgbClr val="FFFFFF"/>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4216" name="Rectangle 8"/>
            <p:cNvSpPr>
              <a:spLocks noChangeArrowheads="1"/>
            </p:cNvSpPr>
            <p:nvPr/>
          </p:nvSpPr>
          <p:spPr bwMode="auto">
            <a:xfrm rot="-2724149">
              <a:off x="1191" y="642"/>
              <a:ext cx="543" cy="27"/>
            </a:xfrm>
            <a:prstGeom prst="rect">
              <a:avLst/>
            </a:prstGeom>
            <a:solidFill>
              <a:srgbClr val="FFFFFF"/>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4217" name="Line 9"/>
            <p:cNvSpPr>
              <a:spLocks noChangeShapeType="1"/>
            </p:cNvSpPr>
            <p:nvPr/>
          </p:nvSpPr>
          <p:spPr bwMode="auto">
            <a:xfrm flipH="1">
              <a:off x="1261" y="1374"/>
              <a:ext cx="0" cy="384"/>
            </a:xfrm>
            <a:prstGeom prst="line">
              <a:avLst/>
            </a:prstGeom>
            <a:noFill/>
            <a:ln w="19050">
              <a:solidFill>
                <a:srgbClr val="CC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4218" name="Line 10"/>
            <p:cNvSpPr>
              <a:spLocks noChangeShapeType="1"/>
            </p:cNvSpPr>
            <p:nvPr/>
          </p:nvSpPr>
          <p:spPr bwMode="auto">
            <a:xfrm flipH="1">
              <a:off x="2447" y="512"/>
              <a:ext cx="0" cy="383"/>
            </a:xfrm>
            <a:prstGeom prst="line">
              <a:avLst/>
            </a:prstGeom>
            <a:noFill/>
            <a:ln w="19050">
              <a:solidFill>
                <a:srgbClr val="CC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4219" name="Line 11"/>
            <p:cNvSpPr>
              <a:spLocks noChangeShapeType="1"/>
            </p:cNvSpPr>
            <p:nvPr/>
          </p:nvSpPr>
          <p:spPr bwMode="auto">
            <a:xfrm flipV="1">
              <a:off x="1045" y="1438"/>
              <a:ext cx="216" cy="128"/>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4220" name="Line 12"/>
            <p:cNvSpPr>
              <a:spLocks noChangeShapeType="1"/>
            </p:cNvSpPr>
            <p:nvPr/>
          </p:nvSpPr>
          <p:spPr bwMode="auto">
            <a:xfrm>
              <a:off x="1045" y="1566"/>
              <a:ext cx="1214"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4221" name="Line 13"/>
            <p:cNvSpPr>
              <a:spLocks noChangeShapeType="1"/>
            </p:cNvSpPr>
            <p:nvPr/>
          </p:nvSpPr>
          <p:spPr bwMode="auto">
            <a:xfrm>
              <a:off x="1045" y="1566"/>
              <a:ext cx="216" cy="128"/>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4222" name="Line 14"/>
            <p:cNvSpPr>
              <a:spLocks noChangeShapeType="1"/>
            </p:cNvSpPr>
            <p:nvPr/>
          </p:nvSpPr>
          <p:spPr bwMode="auto">
            <a:xfrm>
              <a:off x="1261" y="1453"/>
              <a:ext cx="1079"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4223" name="Line 15"/>
            <p:cNvSpPr>
              <a:spLocks noChangeShapeType="1"/>
            </p:cNvSpPr>
            <p:nvPr/>
          </p:nvSpPr>
          <p:spPr bwMode="auto">
            <a:xfrm>
              <a:off x="1288" y="1694"/>
              <a:ext cx="863"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4224" name="Rectangle 16"/>
            <p:cNvSpPr>
              <a:spLocks noChangeArrowheads="1"/>
            </p:cNvSpPr>
            <p:nvPr/>
          </p:nvSpPr>
          <p:spPr bwMode="auto">
            <a:xfrm rot="-2724149">
              <a:off x="1191" y="1568"/>
              <a:ext cx="543" cy="27"/>
            </a:xfrm>
            <a:prstGeom prst="rect">
              <a:avLst/>
            </a:prstGeom>
            <a:solidFill>
              <a:srgbClr val="FFFFFF"/>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4225" name="Line 17"/>
            <p:cNvSpPr>
              <a:spLocks noChangeShapeType="1"/>
            </p:cNvSpPr>
            <p:nvPr/>
          </p:nvSpPr>
          <p:spPr bwMode="auto">
            <a:xfrm flipV="1">
              <a:off x="2151" y="831"/>
              <a:ext cx="0" cy="863"/>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4226" name="Line 18"/>
            <p:cNvSpPr>
              <a:spLocks noChangeShapeType="1"/>
            </p:cNvSpPr>
            <p:nvPr/>
          </p:nvSpPr>
          <p:spPr bwMode="auto">
            <a:xfrm flipV="1">
              <a:off x="2259" y="703"/>
              <a:ext cx="0" cy="863"/>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4227" name="Line 19"/>
            <p:cNvSpPr>
              <a:spLocks noChangeShapeType="1"/>
            </p:cNvSpPr>
            <p:nvPr/>
          </p:nvSpPr>
          <p:spPr bwMode="auto">
            <a:xfrm flipV="1">
              <a:off x="1449" y="703"/>
              <a:ext cx="0" cy="863"/>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4228" name="Line 20"/>
            <p:cNvSpPr>
              <a:spLocks noChangeShapeType="1"/>
            </p:cNvSpPr>
            <p:nvPr/>
          </p:nvSpPr>
          <p:spPr bwMode="auto">
            <a:xfrm flipV="1">
              <a:off x="1369" y="797"/>
              <a:ext cx="0" cy="86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4229" name="Line 21"/>
            <p:cNvSpPr>
              <a:spLocks noChangeShapeType="1"/>
            </p:cNvSpPr>
            <p:nvPr/>
          </p:nvSpPr>
          <p:spPr bwMode="auto">
            <a:xfrm flipV="1">
              <a:off x="2347" y="593"/>
              <a:ext cx="0" cy="86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4230" name="Line 22"/>
            <p:cNvSpPr>
              <a:spLocks noChangeShapeType="1"/>
            </p:cNvSpPr>
            <p:nvPr/>
          </p:nvSpPr>
          <p:spPr bwMode="auto">
            <a:xfrm flipV="1">
              <a:off x="1557" y="576"/>
              <a:ext cx="0" cy="86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4231" name="Line 23"/>
            <p:cNvSpPr>
              <a:spLocks noChangeShapeType="1"/>
            </p:cNvSpPr>
            <p:nvPr/>
          </p:nvSpPr>
          <p:spPr bwMode="auto">
            <a:xfrm>
              <a:off x="1369" y="799"/>
              <a:ext cx="1078"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4232" name="Line 24"/>
            <p:cNvSpPr>
              <a:spLocks noChangeShapeType="1"/>
            </p:cNvSpPr>
            <p:nvPr/>
          </p:nvSpPr>
          <p:spPr bwMode="auto">
            <a:xfrm>
              <a:off x="1449" y="703"/>
              <a:ext cx="1214"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4233" name="Line 25"/>
            <p:cNvSpPr>
              <a:spLocks noChangeShapeType="1"/>
            </p:cNvSpPr>
            <p:nvPr/>
          </p:nvSpPr>
          <p:spPr bwMode="auto">
            <a:xfrm>
              <a:off x="1557" y="584"/>
              <a:ext cx="890"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4234" name="Rectangle 26"/>
            <p:cNvSpPr>
              <a:spLocks noChangeArrowheads="1"/>
            </p:cNvSpPr>
            <p:nvPr/>
          </p:nvSpPr>
          <p:spPr bwMode="auto">
            <a:xfrm>
              <a:off x="1827" y="512"/>
              <a:ext cx="135" cy="415"/>
            </a:xfrm>
            <a:prstGeom prst="rect">
              <a:avLst/>
            </a:prstGeom>
            <a:noFill/>
            <a:ln w="28575">
              <a:solidFill>
                <a:srgbClr val="FF0000"/>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4235" name="Line 27"/>
            <p:cNvSpPr>
              <a:spLocks noChangeShapeType="1"/>
            </p:cNvSpPr>
            <p:nvPr/>
          </p:nvSpPr>
          <p:spPr bwMode="auto">
            <a:xfrm>
              <a:off x="2447" y="576"/>
              <a:ext cx="216" cy="127"/>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4236" name="Line 28"/>
            <p:cNvSpPr>
              <a:spLocks noChangeShapeType="1"/>
            </p:cNvSpPr>
            <p:nvPr/>
          </p:nvSpPr>
          <p:spPr bwMode="auto">
            <a:xfrm flipV="1">
              <a:off x="2447" y="703"/>
              <a:ext cx="216" cy="128"/>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4237" name="Rectangle 29"/>
            <p:cNvSpPr>
              <a:spLocks noChangeArrowheads="1"/>
            </p:cNvSpPr>
            <p:nvPr/>
          </p:nvSpPr>
          <p:spPr bwMode="auto">
            <a:xfrm rot="-2724149">
              <a:off x="1966" y="706"/>
              <a:ext cx="543" cy="27"/>
            </a:xfrm>
            <a:prstGeom prst="rect">
              <a:avLst/>
            </a:prstGeom>
            <a:solidFill>
              <a:srgbClr val="FFFFFF"/>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94238" name="Object 30"/>
            <p:cNvGraphicFramePr>
              <a:graphicFrameLocks noChangeAspect="1"/>
            </p:cNvGraphicFramePr>
            <p:nvPr/>
          </p:nvGraphicFramePr>
          <p:xfrm>
            <a:off x="1315" y="448"/>
            <a:ext cx="177" cy="188"/>
          </p:xfrm>
          <a:graphic>
            <a:graphicData uri="http://schemas.openxmlformats.org/presentationml/2006/ole">
              <mc:AlternateContent xmlns:mc="http://schemas.openxmlformats.org/markup-compatibility/2006">
                <mc:Choice xmlns:v="urn:schemas-microsoft-com:vml" Requires="v">
                  <p:oleObj spid="_x0000_s5212" name="公式" r:id="rId4" imgW="241200" imgH="215640" progId="Equation.3">
                    <p:embed/>
                  </p:oleObj>
                </mc:Choice>
                <mc:Fallback>
                  <p:oleObj name="公式" r:id="rId4" imgW="24120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5" y="448"/>
                          <a:ext cx="177"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39" name="Object 31"/>
            <p:cNvGraphicFramePr>
              <a:graphicFrameLocks noChangeAspect="1"/>
            </p:cNvGraphicFramePr>
            <p:nvPr/>
          </p:nvGraphicFramePr>
          <p:xfrm>
            <a:off x="2281" y="1598"/>
            <a:ext cx="187" cy="188"/>
          </p:xfrm>
          <a:graphic>
            <a:graphicData uri="http://schemas.openxmlformats.org/presentationml/2006/ole">
              <mc:AlternateContent xmlns:mc="http://schemas.openxmlformats.org/markup-compatibility/2006">
                <mc:Choice xmlns:v="urn:schemas-microsoft-com:vml" Requires="v">
                  <p:oleObj spid="_x0000_s5213" name="公式" r:id="rId6" imgW="253800" imgH="215640" progId="Equation.3">
                    <p:embed/>
                  </p:oleObj>
                </mc:Choice>
                <mc:Fallback>
                  <p:oleObj name="公式" r:id="rId6" imgW="253800" imgH="215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1" y="1598"/>
                          <a:ext cx="187"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40" name="Object 32"/>
            <p:cNvGraphicFramePr>
              <a:graphicFrameLocks noChangeAspect="1"/>
            </p:cNvGraphicFramePr>
            <p:nvPr/>
          </p:nvGraphicFramePr>
          <p:xfrm>
            <a:off x="1342" y="1726"/>
            <a:ext cx="141" cy="188"/>
          </p:xfrm>
          <a:graphic>
            <a:graphicData uri="http://schemas.openxmlformats.org/presentationml/2006/ole">
              <mc:AlternateContent xmlns:mc="http://schemas.openxmlformats.org/markup-compatibility/2006">
                <mc:Choice xmlns:v="urn:schemas-microsoft-com:vml" Requires="v">
                  <p:oleObj spid="_x0000_s5214" name="公式" r:id="rId8" imgW="190440" imgH="215640" progId="Equation.3">
                    <p:embed/>
                  </p:oleObj>
                </mc:Choice>
                <mc:Fallback>
                  <p:oleObj name="公式" r:id="rId8" imgW="190440" imgH="2156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42" y="1726"/>
                          <a:ext cx="141"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41" name="Object 33"/>
            <p:cNvGraphicFramePr>
              <a:graphicFrameLocks noChangeAspect="1"/>
            </p:cNvGraphicFramePr>
            <p:nvPr/>
          </p:nvGraphicFramePr>
          <p:xfrm>
            <a:off x="2232" y="384"/>
            <a:ext cx="149" cy="188"/>
          </p:xfrm>
          <a:graphic>
            <a:graphicData uri="http://schemas.openxmlformats.org/presentationml/2006/ole">
              <mc:AlternateContent xmlns:mc="http://schemas.openxmlformats.org/markup-compatibility/2006">
                <mc:Choice xmlns:v="urn:schemas-microsoft-com:vml" Requires="v">
                  <p:oleObj spid="_x0000_s5215" name="公式" r:id="rId10" imgW="203040" imgH="215640" progId="Equation.3">
                    <p:embed/>
                  </p:oleObj>
                </mc:Choice>
                <mc:Fallback>
                  <p:oleObj name="公式" r:id="rId10" imgW="203040" imgH="2156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32" y="384"/>
                          <a:ext cx="149"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42" name="Object 34"/>
            <p:cNvGraphicFramePr>
              <a:graphicFrameLocks noChangeAspect="1"/>
            </p:cNvGraphicFramePr>
            <p:nvPr/>
          </p:nvGraphicFramePr>
          <p:xfrm>
            <a:off x="937" y="1470"/>
            <a:ext cx="119" cy="165"/>
          </p:xfrm>
          <a:graphic>
            <a:graphicData uri="http://schemas.openxmlformats.org/presentationml/2006/ole">
              <mc:AlternateContent xmlns:mc="http://schemas.openxmlformats.org/markup-compatibility/2006">
                <mc:Choice xmlns:v="urn:schemas-microsoft-com:vml" Requires="v">
                  <p:oleObj spid="_x0000_s5216" name="公式" r:id="rId12" imgW="152280" imgH="177480" progId="Equation.3">
                    <p:embed/>
                  </p:oleObj>
                </mc:Choice>
                <mc:Fallback>
                  <p:oleObj name="公式" r:id="rId12" imgW="152280" imgH="1774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37" y="1470"/>
                          <a:ext cx="119"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43" name="Object 35"/>
            <p:cNvGraphicFramePr>
              <a:graphicFrameLocks noChangeAspect="1"/>
            </p:cNvGraphicFramePr>
            <p:nvPr/>
          </p:nvGraphicFramePr>
          <p:xfrm>
            <a:off x="2675" y="608"/>
            <a:ext cx="150" cy="165"/>
          </p:xfrm>
          <a:graphic>
            <a:graphicData uri="http://schemas.openxmlformats.org/presentationml/2006/ole">
              <mc:AlternateContent xmlns:mc="http://schemas.openxmlformats.org/markup-compatibility/2006">
                <mc:Choice xmlns:v="urn:schemas-microsoft-com:vml" Requires="v">
                  <p:oleObj spid="_x0000_s5217" name="公式" r:id="rId14" imgW="190440" imgH="177480" progId="Equation.3">
                    <p:embed/>
                  </p:oleObj>
                </mc:Choice>
                <mc:Fallback>
                  <p:oleObj name="公式" r:id="rId14" imgW="190440" imgH="1774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75" y="608"/>
                          <a:ext cx="150"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44" name="Object 36"/>
            <p:cNvGraphicFramePr>
              <a:graphicFrameLocks noChangeAspect="1"/>
            </p:cNvGraphicFramePr>
            <p:nvPr/>
          </p:nvGraphicFramePr>
          <p:xfrm>
            <a:off x="1095" y="1726"/>
            <a:ext cx="131" cy="188"/>
          </p:xfrm>
          <a:graphic>
            <a:graphicData uri="http://schemas.openxmlformats.org/presentationml/2006/ole">
              <mc:AlternateContent xmlns:mc="http://schemas.openxmlformats.org/markup-compatibility/2006">
                <mc:Choice xmlns:v="urn:schemas-microsoft-com:vml" Requires="v">
                  <p:oleObj spid="_x0000_s5218" name="公式" r:id="rId16" imgW="177480" imgH="215640" progId="Equation.3">
                    <p:embed/>
                  </p:oleObj>
                </mc:Choice>
                <mc:Fallback>
                  <p:oleObj name="公式" r:id="rId16" imgW="177480" imgH="21564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95" y="1726"/>
                          <a:ext cx="131"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45" name="Object 37"/>
            <p:cNvGraphicFramePr>
              <a:graphicFrameLocks noChangeAspect="1"/>
            </p:cNvGraphicFramePr>
            <p:nvPr/>
          </p:nvGraphicFramePr>
          <p:xfrm>
            <a:off x="2415" y="895"/>
            <a:ext cx="141" cy="188"/>
          </p:xfrm>
          <a:graphic>
            <a:graphicData uri="http://schemas.openxmlformats.org/presentationml/2006/ole">
              <mc:AlternateContent xmlns:mc="http://schemas.openxmlformats.org/markup-compatibility/2006">
                <mc:Choice xmlns:v="urn:schemas-microsoft-com:vml" Requires="v">
                  <p:oleObj spid="_x0000_s5219" name="公式" r:id="rId18" imgW="190440" imgH="215640" progId="Equation.3">
                    <p:embed/>
                  </p:oleObj>
                </mc:Choice>
                <mc:Fallback>
                  <p:oleObj name="公式" r:id="rId18" imgW="190440" imgH="21564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415" y="895"/>
                          <a:ext cx="141"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46" name="Object 38"/>
            <p:cNvGraphicFramePr>
              <a:graphicFrameLocks noChangeAspect="1"/>
            </p:cNvGraphicFramePr>
            <p:nvPr/>
          </p:nvGraphicFramePr>
          <p:xfrm>
            <a:off x="1827" y="927"/>
            <a:ext cx="155" cy="197"/>
          </p:xfrm>
          <a:graphic>
            <a:graphicData uri="http://schemas.openxmlformats.org/presentationml/2006/ole">
              <mc:AlternateContent xmlns:mc="http://schemas.openxmlformats.org/markup-compatibility/2006">
                <mc:Choice xmlns:v="urn:schemas-microsoft-com:vml" Requires="v">
                  <p:oleObj spid="_x0000_s5220" name="公式" r:id="rId20" imgW="164880" imgH="177480" progId="Equation.3">
                    <p:embed/>
                  </p:oleObj>
                </mc:Choice>
                <mc:Fallback>
                  <p:oleObj name="公式" r:id="rId20" imgW="164880" imgH="17748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27" y="927"/>
                          <a:ext cx="155"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247" name="Text Box 39"/>
            <p:cNvSpPr txBox="1">
              <a:spLocks noChangeArrowheads="1"/>
            </p:cNvSpPr>
            <p:nvPr/>
          </p:nvSpPr>
          <p:spPr bwMode="auto">
            <a:xfrm>
              <a:off x="1611" y="576"/>
              <a:ext cx="295"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b="1">
                  <a:latin typeface="Times New Roman" panose="02020603050405020304" pitchFamily="18" charset="0"/>
                  <a:ea typeface="楷体_GB2312" pitchFamily="49" charset="-122"/>
                </a:rPr>
                <a:t>①</a:t>
              </a:r>
              <a:endParaRPr lang="en-US" altLang="zh-CN"/>
            </a:p>
          </p:txBody>
        </p:sp>
        <p:sp>
          <p:nvSpPr>
            <p:cNvPr id="94248" name="Text Box 40"/>
            <p:cNvSpPr txBox="1">
              <a:spLocks noChangeArrowheads="1"/>
            </p:cNvSpPr>
            <p:nvPr/>
          </p:nvSpPr>
          <p:spPr bwMode="auto">
            <a:xfrm>
              <a:off x="1666" y="1470"/>
              <a:ext cx="295"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b="1">
                  <a:latin typeface="Times New Roman" panose="02020603050405020304" pitchFamily="18" charset="0"/>
                  <a:ea typeface="楷体_GB2312" pitchFamily="49" charset="-122"/>
                </a:rPr>
                <a:t>②</a:t>
              </a:r>
              <a:endParaRPr lang="en-US" altLang="zh-CN"/>
            </a:p>
          </p:txBody>
        </p:sp>
        <p:sp>
          <p:nvSpPr>
            <p:cNvPr id="94249" name="Text Box 41"/>
            <p:cNvSpPr txBox="1">
              <a:spLocks noChangeArrowheads="1"/>
            </p:cNvSpPr>
            <p:nvPr/>
          </p:nvSpPr>
          <p:spPr bwMode="auto">
            <a:xfrm>
              <a:off x="1242" y="1900"/>
              <a:ext cx="1354"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b="1">
                  <a:latin typeface="Times New Roman" panose="02020603050405020304" pitchFamily="18" charset="0"/>
                  <a:ea typeface="楷体_GB2312" pitchFamily="49" charset="-122"/>
                </a:rPr>
                <a:t>马赫</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曾德干涉仪</a:t>
              </a:r>
              <a:endParaRPr lang="zh-CN" altLang="en-US"/>
            </a:p>
          </p:txBody>
        </p:sp>
      </p:grpSp>
      <p:pic>
        <p:nvPicPr>
          <p:cNvPr id="94250" name="Picture 42" descr="fdsys4">
            <a:hlinkClick r:id="rId22"/>
          </p:cNvPr>
          <p:cNvPicPr>
            <a:picLocks noChangeAspect="1" noChangeArrowheads="1"/>
          </p:cNvPicPr>
          <p:nvPr/>
        </p:nvPicPr>
        <p:blipFill>
          <a:blip r:embed="rId23">
            <a:extLst>
              <a:ext uri="{28A0092B-C50C-407E-A947-70E740481C1C}">
                <a14:useLocalDpi xmlns:a14="http://schemas.microsoft.com/office/drawing/2010/main" val="0"/>
              </a:ext>
            </a:extLst>
          </a:blip>
          <a:srcRect l="16667" r="16667"/>
          <a:stretch>
            <a:fillRect/>
          </a:stretch>
        </p:blipFill>
        <p:spPr bwMode="auto">
          <a:xfrm>
            <a:off x="7464425" y="1052513"/>
            <a:ext cx="2501900"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51" name="Text Box 43"/>
          <p:cNvSpPr txBox="1">
            <a:spLocks noChangeArrowheads="1"/>
          </p:cNvSpPr>
          <p:nvPr/>
        </p:nvSpPr>
        <p:spPr bwMode="auto">
          <a:xfrm>
            <a:off x="6600826" y="1700214"/>
            <a:ext cx="504825"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chemeClr val="hlink"/>
                </a:solidFill>
                <a:latin typeface="Times New Roman" panose="02020603050405020304" pitchFamily="18" charset="0"/>
              </a:rPr>
              <a:t>电视塔模型的风洞实验</a:t>
            </a:r>
            <a:endParaRPr lang="zh-CN" altLang="en-US"/>
          </a:p>
        </p:txBody>
      </p:sp>
      <p:sp>
        <p:nvSpPr>
          <p:cNvPr id="94252" name="WordArt 44"/>
          <p:cNvSpPr>
            <a:spLocks noChangeArrowheads="1" noChangeShapeType="1" noTextEdit="1"/>
          </p:cNvSpPr>
          <p:nvPr/>
        </p:nvSpPr>
        <p:spPr bwMode="auto">
          <a:xfrm>
            <a:off x="1919289" y="142876"/>
            <a:ext cx="2663825" cy="549275"/>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zh-CN" altLang="en-US" kern="10">
                <a:ln w="9525">
                  <a:solidFill>
                    <a:srgbClr val="800000"/>
                  </a:solidFill>
                  <a:miter lim="800000"/>
                  <a:headEnd/>
                  <a:tailEnd/>
                </a:ln>
                <a:solidFill>
                  <a:srgbClr val="FF0000"/>
                </a:solidFill>
                <a:latin typeface="宋体" panose="02010600030101010101" pitchFamily="2" charset="-122"/>
              </a:rPr>
              <a:t>迈克耳逊干涉仪</a:t>
            </a:r>
          </a:p>
        </p:txBody>
      </p:sp>
    </p:spTree>
    <p:extLst>
      <p:ext uri="{BB962C8B-B14F-4D97-AF65-F5344CB8AC3E}">
        <p14:creationId xmlns:p14="http://schemas.microsoft.com/office/powerpoint/2010/main" val="11187174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16105" y="1358153"/>
            <a:ext cx="9991166" cy="3539430"/>
          </a:xfrm>
          <a:prstGeom prst="rect">
            <a:avLst/>
          </a:prstGeom>
          <a:noFill/>
        </p:spPr>
        <p:txBody>
          <a:bodyPr wrap="square" rtlCol="0">
            <a:spAutoFit/>
          </a:bodyPr>
          <a:lstStyle/>
          <a:p>
            <a:r>
              <a:rPr lang="zh-CN" altLang="en-US" sz="3200" dirty="0" smtClean="0"/>
              <a:t>思考题：</a:t>
            </a:r>
            <a:endParaRPr lang="en-US" altLang="zh-CN" sz="3200" dirty="0" smtClean="0"/>
          </a:p>
          <a:p>
            <a:endParaRPr lang="en-US" altLang="zh-CN" sz="3200" dirty="0"/>
          </a:p>
          <a:p>
            <a:r>
              <a:rPr lang="en-US" altLang="zh-CN" sz="3200" dirty="0" smtClean="0"/>
              <a:t>1</a:t>
            </a:r>
            <a:r>
              <a:rPr lang="zh-CN" altLang="en-US" sz="3200" dirty="0" smtClean="0"/>
              <a:t>、何为相干长度？比较激光与钠光灯的相干长度。如果用迈克尔逊干涉仪来测量钠灯的相干长度，如何实现？</a:t>
            </a:r>
            <a:endParaRPr lang="en-US" altLang="zh-CN" sz="3200" dirty="0" smtClean="0"/>
          </a:p>
          <a:p>
            <a:endParaRPr lang="en-US" altLang="zh-CN" sz="3200" dirty="0" smtClean="0"/>
          </a:p>
          <a:p>
            <a:r>
              <a:rPr lang="en-US" altLang="zh-CN" sz="3200" dirty="0" smtClean="0"/>
              <a:t>2</a:t>
            </a:r>
            <a:r>
              <a:rPr lang="zh-CN" altLang="en-US" sz="3200" dirty="0" smtClean="0"/>
              <a:t>、何为定域干涉？何为非定域干涉？各自发生的条件是什么？</a:t>
            </a:r>
            <a:endParaRPr lang="zh-CN" altLang="en-US" sz="3200" dirty="0"/>
          </a:p>
        </p:txBody>
      </p:sp>
    </p:spTree>
    <p:extLst>
      <p:ext uri="{BB962C8B-B14F-4D97-AF65-F5344CB8AC3E}">
        <p14:creationId xmlns:p14="http://schemas.microsoft.com/office/powerpoint/2010/main" val="2119745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4" name="Rectangle 4"/>
          <p:cNvSpPr>
            <a:spLocks noChangeArrowheads="1"/>
          </p:cNvSpPr>
          <p:nvPr/>
        </p:nvSpPr>
        <p:spPr bwMode="auto">
          <a:xfrm>
            <a:off x="1828800" y="533400"/>
            <a:ext cx="64008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ctr">
              <a:spcBef>
                <a:spcPct val="0"/>
              </a:spcBef>
              <a:defRPr sz="4000" u="sng">
                <a:solidFill>
                  <a:srgbClr val="0066FF"/>
                </a:solidFill>
                <a:latin typeface="Arial" panose="020B0604020202020204" pitchFamily="34" charset="0"/>
                <a:ea typeface="宋体" panose="02010600030101010101" pitchFamily="2" charset="-122"/>
              </a:defRPr>
            </a:lvl1pPr>
            <a:lvl2pPr algn="ctr">
              <a:spcBef>
                <a:spcPct val="0"/>
              </a:spcBef>
              <a:defRPr sz="4000" u="sng">
                <a:solidFill>
                  <a:srgbClr val="0066FF"/>
                </a:solidFill>
                <a:latin typeface="Arial" panose="020B0604020202020204" pitchFamily="34" charset="0"/>
                <a:ea typeface="宋体" panose="02010600030101010101" pitchFamily="2" charset="-122"/>
              </a:defRPr>
            </a:lvl2pPr>
            <a:lvl3pPr algn="ctr">
              <a:spcBef>
                <a:spcPct val="0"/>
              </a:spcBef>
              <a:defRPr sz="4000" u="sng">
                <a:solidFill>
                  <a:srgbClr val="0066FF"/>
                </a:solidFill>
                <a:latin typeface="Arial" panose="020B0604020202020204" pitchFamily="34" charset="0"/>
                <a:ea typeface="宋体" panose="02010600030101010101" pitchFamily="2" charset="-122"/>
              </a:defRPr>
            </a:lvl3pPr>
            <a:lvl4pPr algn="ctr">
              <a:spcBef>
                <a:spcPct val="0"/>
              </a:spcBef>
              <a:defRPr sz="4000" u="sng">
                <a:solidFill>
                  <a:srgbClr val="0066FF"/>
                </a:solidFill>
                <a:latin typeface="Arial" panose="020B0604020202020204" pitchFamily="34" charset="0"/>
                <a:ea typeface="宋体" panose="02010600030101010101" pitchFamily="2" charset="-122"/>
              </a:defRPr>
            </a:lvl4pPr>
            <a:lvl5pPr algn="ctr">
              <a:spcBef>
                <a:spcPct val="0"/>
              </a:spcBef>
              <a:defRPr sz="4000" u="sng">
                <a:solidFill>
                  <a:srgbClr val="0066FF"/>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000" u="sng">
                <a:solidFill>
                  <a:srgbClr val="0066FF"/>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000" u="sng">
                <a:solidFill>
                  <a:srgbClr val="0066FF"/>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000" u="sng">
                <a:solidFill>
                  <a:srgbClr val="0066FF"/>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000" u="sng">
                <a:solidFill>
                  <a:srgbClr val="0066FF"/>
                </a:solidFill>
                <a:latin typeface="Arial" panose="020B0604020202020204" pitchFamily="34" charset="0"/>
                <a:ea typeface="宋体" panose="02010600030101010101" pitchFamily="2" charset="-122"/>
              </a:defRPr>
            </a:lvl9pPr>
          </a:lstStyle>
          <a:p>
            <a:pPr algn="l"/>
            <a:r>
              <a:rPr lang="en-US" altLang="zh-CN" sz="2400" b="1" u="none">
                <a:latin typeface="楷体_GB2312" pitchFamily="49" charset="-122"/>
                <a:ea typeface="楷体_GB2312" pitchFamily="49" charset="-122"/>
              </a:rPr>
              <a:t>    </a:t>
            </a:r>
            <a:r>
              <a:rPr lang="zh-CN" altLang="en-US" sz="2400" b="1" u="none">
                <a:latin typeface="楷体_GB2312" pitchFamily="49" charset="-122"/>
                <a:ea typeface="楷体_GB2312" pitchFamily="49" charset="-122"/>
              </a:rPr>
              <a:t>对于这个实验，爱因斯坦称赞是</a:t>
            </a:r>
            <a:r>
              <a:rPr lang="zh-CN" altLang="en-US" sz="2400" b="1" u="none">
                <a:ea typeface="楷体_GB2312" pitchFamily="49" charset="-122"/>
              </a:rPr>
              <a:t>“</a:t>
            </a:r>
            <a:r>
              <a:rPr lang="zh-CN" altLang="en-US" sz="2400" b="1" u="none">
                <a:latin typeface="楷体_GB2312" pitchFamily="49" charset="-122"/>
                <a:ea typeface="楷体_GB2312" pitchFamily="49" charset="-122"/>
              </a:rPr>
              <a:t>物理学所有实验中最美的实验</a:t>
            </a:r>
            <a:r>
              <a:rPr lang="zh-CN" altLang="en-US" sz="2400" b="1" u="none">
                <a:ea typeface="楷体_GB2312" pitchFamily="49" charset="-122"/>
              </a:rPr>
              <a:t>”</a:t>
            </a:r>
            <a:r>
              <a:rPr lang="zh-CN" altLang="en-US" sz="2400" b="1" u="none">
                <a:latin typeface="楷体_GB2312" pitchFamily="49" charset="-122"/>
                <a:ea typeface="楷体_GB2312" pitchFamily="49" charset="-122"/>
              </a:rPr>
              <a:t>，</a:t>
            </a:r>
            <a:r>
              <a:rPr lang="zh-CN" altLang="en-US" sz="2400" b="1" u="none">
                <a:ea typeface="楷体_GB2312" pitchFamily="49" charset="-122"/>
              </a:rPr>
              <a:t>“</a:t>
            </a:r>
            <a:r>
              <a:rPr lang="zh-CN" altLang="en-US" sz="2400" b="1" u="none">
                <a:latin typeface="楷体_GB2312" pitchFamily="49" charset="-122"/>
                <a:ea typeface="楷体_GB2312" pitchFamily="49" charset="-122"/>
              </a:rPr>
              <a:t>迈克尔逊是伟大的天才</a:t>
            </a:r>
            <a:r>
              <a:rPr lang="zh-CN" altLang="en-US" sz="2400" b="1" u="none">
                <a:ea typeface="楷体_GB2312" pitchFamily="49" charset="-122"/>
              </a:rPr>
              <a:t>”</a:t>
            </a:r>
            <a:r>
              <a:rPr lang="zh-CN" altLang="en-US" sz="2400" b="1" u="none">
                <a:latin typeface="楷体_GB2312" pitchFamily="49" charset="-122"/>
                <a:ea typeface="楷体_GB2312" pitchFamily="49" charset="-122"/>
              </a:rPr>
              <a:t>，是</a:t>
            </a:r>
            <a:r>
              <a:rPr lang="zh-CN" altLang="en-US" sz="2400" b="1" u="none">
                <a:ea typeface="楷体_GB2312" pitchFamily="49" charset="-122"/>
              </a:rPr>
              <a:t>“</a:t>
            </a:r>
            <a:r>
              <a:rPr lang="zh-CN" altLang="en-US" sz="2400" b="1" u="none">
                <a:latin typeface="楷体_GB2312" pitchFamily="49" charset="-122"/>
                <a:ea typeface="楷体_GB2312" pitchFamily="49" charset="-122"/>
              </a:rPr>
              <a:t>科学家中的艺术家</a:t>
            </a:r>
            <a:r>
              <a:rPr lang="zh-CN" altLang="en-US" sz="2400" b="1" u="none">
                <a:ea typeface="楷体_GB2312" pitchFamily="49" charset="-122"/>
              </a:rPr>
              <a:t>”</a:t>
            </a:r>
            <a:r>
              <a:rPr lang="zh-CN" altLang="en-US" sz="2400" b="1" u="none">
                <a:latin typeface="楷体_GB2312" pitchFamily="49" charset="-122"/>
                <a:ea typeface="楷体_GB2312" pitchFamily="49" charset="-122"/>
              </a:rPr>
              <a:t>。这个实验的成功，归功于迈克尔逊的</a:t>
            </a:r>
            <a:r>
              <a:rPr lang="zh-CN" altLang="en-US" sz="2400" b="1" u="none">
                <a:ea typeface="楷体_GB2312" pitchFamily="49" charset="-122"/>
              </a:rPr>
              <a:t>“</a:t>
            </a:r>
            <a:r>
              <a:rPr lang="zh-CN" altLang="en-US" sz="2400" b="1" u="none">
                <a:latin typeface="楷体_GB2312" pitchFamily="49" charset="-122"/>
                <a:ea typeface="楷体_GB2312" pitchFamily="49" charset="-122"/>
              </a:rPr>
              <a:t>科学家的感触手法，尤其是对于对称形式的感觉</a:t>
            </a:r>
            <a:r>
              <a:rPr lang="zh-CN" altLang="en-US" sz="2400" b="1" u="none">
                <a:ea typeface="楷体_GB2312" pitchFamily="49" charset="-122"/>
              </a:rPr>
              <a:t>”</a:t>
            </a:r>
            <a:r>
              <a:rPr lang="zh-CN" altLang="en-US" sz="2400" b="1" u="none">
                <a:latin typeface="楷体_GB2312" pitchFamily="49" charset="-122"/>
                <a:ea typeface="楷体_GB2312" pitchFamily="49" charset="-122"/>
              </a:rPr>
              <a:t>。</a:t>
            </a:r>
            <a:br>
              <a:rPr lang="zh-CN" altLang="en-US" sz="2400" b="1" u="none">
                <a:latin typeface="楷体_GB2312" pitchFamily="49" charset="-122"/>
                <a:ea typeface="楷体_GB2312" pitchFamily="49" charset="-122"/>
              </a:rPr>
            </a:br>
            <a:r>
              <a:rPr lang="zh-CN" altLang="en-US" sz="2400" b="1" u="none">
                <a:latin typeface="楷体_GB2312" pitchFamily="49" charset="-122"/>
                <a:ea typeface="楷体_GB2312" pitchFamily="49" charset="-122"/>
              </a:rPr>
              <a:t>    迈克尔逊本人体会到，这个实验</a:t>
            </a:r>
            <a:r>
              <a:rPr lang="zh-CN" altLang="en-US" sz="2400" b="1" u="none">
                <a:ea typeface="楷体_GB2312" pitchFamily="49" charset="-122"/>
              </a:rPr>
              <a:t>“</a:t>
            </a:r>
            <a:r>
              <a:rPr lang="zh-CN" altLang="en-US" sz="2400" b="1" u="none">
                <a:latin typeface="楷体_GB2312" pitchFamily="49" charset="-122"/>
                <a:ea typeface="楷体_GB2312" pitchFamily="49" charset="-122"/>
              </a:rPr>
              <a:t>需要研究者有学者的分析智慧、艺术家的审美和诗人的形象性语言。</a:t>
            </a:r>
            <a:r>
              <a:rPr lang="zh-CN" altLang="en-US" sz="2400" b="1" u="none">
                <a:ea typeface="楷体_GB2312" pitchFamily="49" charset="-122"/>
              </a:rPr>
              <a:t>”</a:t>
            </a:r>
            <a:r>
              <a:rPr lang="zh-CN" altLang="en-US" sz="2400" u="none">
                <a:latin typeface="楷体_GB2312" pitchFamily="49" charset="-122"/>
                <a:ea typeface="楷体_GB2312" pitchFamily="49" charset="-122"/>
              </a:rPr>
              <a:t> </a:t>
            </a:r>
            <a:br>
              <a:rPr lang="zh-CN" altLang="en-US" sz="2400" u="none">
                <a:latin typeface="楷体_GB2312" pitchFamily="49" charset="-122"/>
                <a:ea typeface="楷体_GB2312" pitchFamily="49" charset="-122"/>
              </a:rPr>
            </a:br>
            <a:endParaRPr lang="zh-CN" altLang="en-US" sz="2400" u="none">
              <a:latin typeface="楷体_GB2312" pitchFamily="49" charset="-122"/>
              <a:ea typeface="楷体_GB2312" pitchFamily="49" charset="-122"/>
            </a:endParaRPr>
          </a:p>
        </p:txBody>
      </p:sp>
      <p:pic>
        <p:nvPicPr>
          <p:cNvPr id="15360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800" y="762000"/>
            <a:ext cx="1766888"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06" name="Picture 6" descr="迈莫实验"/>
          <p:cNvPicPr>
            <a:picLocks noChangeAspect="1" noChangeArrowheads="1"/>
          </p:cNvPicPr>
          <p:nvPr/>
        </p:nvPicPr>
        <p:blipFill>
          <a:blip r:embed="rId3">
            <a:lum bright="18000" contrast="12000"/>
            <a:extLst>
              <a:ext uri="{28A0092B-C50C-407E-A947-70E740481C1C}">
                <a14:useLocalDpi xmlns:a14="http://schemas.microsoft.com/office/drawing/2010/main" val="0"/>
              </a:ext>
            </a:extLst>
          </a:blip>
          <a:srcRect/>
          <a:stretch>
            <a:fillRect/>
          </a:stretch>
        </p:blipFill>
        <p:spPr bwMode="auto">
          <a:xfrm>
            <a:off x="2057400" y="3736975"/>
            <a:ext cx="2590800" cy="2192338"/>
          </a:xfrm>
          <a:prstGeom prst="rect">
            <a:avLst/>
          </a:prstGeom>
          <a:noFill/>
          <a:extLst>
            <a:ext uri="{909E8E84-426E-40DD-AFC4-6F175D3DCCD1}">
              <a14:hiddenFill xmlns:a14="http://schemas.microsoft.com/office/drawing/2010/main">
                <a:solidFill>
                  <a:srgbClr val="FFFFFF"/>
                </a:solidFill>
              </a14:hiddenFill>
            </a:ext>
          </a:extLst>
        </p:spPr>
      </p:pic>
      <p:sp>
        <p:nvSpPr>
          <p:cNvPr id="153607" name="Text Box 7"/>
          <p:cNvSpPr txBox="1">
            <a:spLocks noChangeArrowheads="1"/>
          </p:cNvSpPr>
          <p:nvPr/>
        </p:nvSpPr>
        <p:spPr bwMode="auto">
          <a:xfrm>
            <a:off x="1981200" y="6096001"/>
            <a:ext cx="2738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zh-CN" altLang="en-US" sz="2000" b="1">
                <a:latin typeface="Times New Roman" panose="02020603050405020304" pitchFamily="18" charset="0"/>
              </a:rPr>
              <a:t>迈克尔逊</a:t>
            </a:r>
            <a:r>
              <a:rPr kumimoji="1" lang="en-US" altLang="zh-CN" sz="2000" b="1">
                <a:latin typeface="Times New Roman" panose="02020603050405020304" pitchFamily="18" charset="0"/>
              </a:rPr>
              <a:t>—</a:t>
            </a:r>
            <a:r>
              <a:rPr kumimoji="1" lang="zh-CN" altLang="en-US" sz="2000" b="1">
                <a:latin typeface="Times New Roman" panose="02020603050405020304" pitchFamily="18" charset="0"/>
              </a:rPr>
              <a:t>莫雷实验图</a:t>
            </a:r>
          </a:p>
        </p:txBody>
      </p:sp>
      <p:pic>
        <p:nvPicPr>
          <p:cNvPr id="153608" name="Picture 8" descr="原始的迈克尔寻干涉仪"/>
          <p:cNvPicPr>
            <a:picLocks noChangeAspect="1" noChangeArrowheads="1"/>
          </p:cNvPicPr>
          <p:nvPr/>
        </p:nvPicPr>
        <p:blipFill>
          <a:blip r:embed="rId4">
            <a:lum bright="6000" contrast="60000"/>
            <a:extLst>
              <a:ext uri="{28A0092B-C50C-407E-A947-70E740481C1C}">
                <a14:useLocalDpi xmlns:a14="http://schemas.microsoft.com/office/drawing/2010/main" val="0"/>
              </a:ext>
            </a:extLst>
          </a:blip>
          <a:srcRect/>
          <a:stretch>
            <a:fillRect/>
          </a:stretch>
        </p:blipFill>
        <p:spPr bwMode="auto">
          <a:xfrm>
            <a:off x="5029201" y="3736976"/>
            <a:ext cx="2308225" cy="2239963"/>
          </a:xfrm>
          <a:prstGeom prst="rect">
            <a:avLst/>
          </a:prstGeom>
          <a:noFill/>
          <a:extLst>
            <a:ext uri="{909E8E84-426E-40DD-AFC4-6F175D3DCCD1}">
              <a14:hiddenFill xmlns:a14="http://schemas.microsoft.com/office/drawing/2010/main">
                <a:solidFill>
                  <a:srgbClr val="FFFFFF"/>
                </a:solidFill>
              </a14:hiddenFill>
            </a:ext>
          </a:extLst>
        </p:spPr>
      </p:pic>
      <p:sp>
        <p:nvSpPr>
          <p:cNvPr id="153609" name="Text Box 9"/>
          <p:cNvSpPr txBox="1">
            <a:spLocks noChangeArrowheads="1"/>
          </p:cNvSpPr>
          <p:nvPr/>
        </p:nvSpPr>
        <p:spPr bwMode="auto">
          <a:xfrm>
            <a:off x="4800601" y="6096001"/>
            <a:ext cx="2740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zh-CN" altLang="en-US" sz="2000" b="1">
                <a:latin typeface="Times New Roman" panose="02020603050405020304" pitchFamily="18" charset="0"/>
              </a:rPr>
              <a:t>最初的迈克尔逊干涉仪</a:t>
            </a:r>
          </a:p>
        </p:txBody>
      </p:sp>
      <p:pic>
        <p:nvPicPr>
          <p:cNvPr id="153610" name="Picture 10" descr="干涉仪"/>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2400" y="3736976"/>
            <a:ext cx="2743200" cy="2282825"/>
          </a:xfrm>
          <a:prstGeom prst="rect">
            <a:avLst/>
          </a:prstGeom>
          <a:noFill/>
          <a:extLst>
            <a:ext uri="{909E8E84-426E-40DD-AFC4-6F175D3DCCD1}">
              <a14:hiddenFill xmlns:a14="http://schemas.microsoft.com/office/drawing/2010/main">
                <a:solidFill>
                  <a:srgbClr val="FFFFFF"/>
                </a:solidFill>
              </a14:hiddenFill>
            </a:ext>
          </a:extLst>
        </p:spPr>
      </p:pic>
      <p:sp>
        <p:nvSpPr>
          <p:cNvPr id="153611" name="Text Box 11"/>
          <p:cNvSpPr txBox="1">
            <a:spLocks noChangeArrowheads="1"/>
          </p:cNvSpPr>
          <p:nvPr/>
        </p:nvSpPr>
        <p:spPr bwMode="auto">
          <a:xfrm>
            <a:off x="7620001" y="6096001"/>
            <a:ext cx="2740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zh-CN" altLang="en-US" sz="2000" b="1">
                <a:latin typeface="Times New Roman" panose="02020603050405020304" pitchFamily="18" charset="0"/>
              </a:rPr>
              <a:t>现代的迈克尔逊干涉仪</a:t>
            </a:r>
          </a:p>
        </p:txBody>
      </p:sp>
    </p:spTree>
    <p:extLst>
      <p:ext uri="{BB962C8B-B14F-4D97-AF65-F5344CB8AC3E}">
        <p14:creationId xmlns:p14="http://schemas.microsoft.com/office/powerpoint/2010/main" val="1924670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3606"/>
                                        </p:tgtEl>
                                        <p:attrNameLst>
                                          <p:attrName>style.visibility</p:attrName>
                                        </p:attrNameLst>
                                      </p:cBhvr>
                                      <p:to>
                                        <p:strVal val="visible"/>
                                      </p:to>
                                    </p:set>
                                    <p:animEffect transition="in" filter="blinds(horizontal)">
                                      <p:cBhvr>
                                        <p:cTn id="7" dur="500"/>
                                        <p:tgtEl>
                                          <p:spTgt spid="15360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3607"/>
                                        </p:tgtEl>
                                        <p:attrNameLst>
                                          <p:attrName>style.visibility</p:attrName>
                                        </p:attrNameLst>
                                      </p:cBhvr>
                                      <p:to>
                                        <p:strVal val="visible"/>
                                      </p:to>
                                    </p:set>
                                    <p:animEffect transition="in" filter="blinds(horizontal)">
                                      <p:cBhvr>
                                        <p:cTn id="10" dur="500"/>
                                        <p:tgtEl>
                                          <p:spTgt spid="153607"/>
                                        </p:tgtEl>
                                      </p:cBhvr>
                                    </p:animEffect>
                                  </p:childTnLst>
                                </p:cTn>
                              </p:par>
                              <p:par>
                                <p:cTn id="11" presetID="3" presetClass="entr" presetSubtype="10" fill="hold" nodeType="withEffect">
                                  <p:stCondLst>
                                    <p:cond delay="0"/>
                                  </p:stCondLst>
                                  <p:childTnLst>
                                    <p:set>
                                      <p:cBhvr>
                                        <p:cTn id="12" dur="1" fill="hold">
                                          <p:stCondLst>
                                            <p:cond delay="0"/>
                                          </p:stCondLst>
                                        </p:cTn>
                                        <p:tgtEl>
                                          <p:spTgt spid="153608"/>
                                        </p:tgtEl>
                                        <p:attrNameLst>
                                          <p:attrName>style.visibility</p:attrName>
                                        </p:attrNameLst>
                                      </p:cBhvr>
                                      <p:to>
                                        <p:strVal val="visible"/>
                                      </p:to>
                                    </p:set>
                                    <p:animEffect transition="in" filter="blinds(horizontal)">
                                      <p:cBhvr>
                                        <p:cTn id="13" dur="500"/>
                                        <p:tgtEl>
                                          <p:spTgt spid="15360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53609"/>
                                        </p:tgtEl>
                                        <p:attrNameLst>
                                          <p:attrName>style.visibility</p:attrName>
                                        </p:attrNameLst>
                                      </p:cBhvr>
                                      <p:to>
                                        <p:strVal val="visible"/>
                                      </p:to>
                                    </p:set>
                                    <p:animEffect transition="in" filter="blinds(horizontal)">
                                      <p:cBhvr>
                                        <p:cTn id="16" dur="500"/>
                                        <p:tgtEl>
                                          <p:spTgt spid="153609"/>
                                        </p:tgtEl>
                                      </p:cBhvr>
                                    </p:animEffect>
                                  </p:childTnLst>
                                </p:cTn>
                              </p:par>
                              <p:par>
                                <p:cTn id="17" presetID="3" presetClass="entr" presetSubtype="10" fill="hold" nodeType="withEffect">
                                  <p:stCondLst>
                                    <p:cond delay="0"/>
                                  </p:stCondLst>
                                  <p:childTnLst>
                                    <p:set>
                                      <p:cBhvr>
                                        <p:cTn id="18" dur="1" fill="hold">
                                          <p:stCondLst>
                                            <p:cond delay="0"/>
                                          </p:stCondLst>
                                        </p:cTn>
                                        <p:tgtEl>
                                          <p:spTgt spid="153610"/>
                                        </p:tgtEl>
                                        <p:attrNameLst>
                                          <p:attrName>style.visibility</p:attrName>
                                        </p:attrNameLst>
                                      </p:cBhvr>
                                      <p:to>
                                        <p:strVal val="visible"/>
                                      </p:to>
                                    </p:set>
                                    <p:animEffect transition="in" filter="blinds(horizontal)">
                                      <p:cBhvr>
                                        <p:cTn id="19" dur="500"/>
                                        <p:tgtEl>
                                          <p:spTgt spid="153610"/>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53611"/>
                                        </p:tgtEl>
                                        <p:attrNameLst>
                                          <p:attrName>style.visibility</p:attrName>
                                        </p:attrNameLst>
                                      </p:cBhvr>
                                      <p:to>
                                        <p:strVal val="visible"/>
                                      </p:to>
                                    </p:set>
                                    <p:animEffect transition="in" filter="blinds(horizontal)">
                                      <p:cBhvr>
                                        <p:cTn id="22" dur="500"/>
                                        <p:tgtEl>
                                          <p:spTgt spid="153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7" grpId="0"/>
      <p:bldP spid="153609" grpId="0"/>
      <p:bldP spid="1536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实验目的</a:t>
            </a:r>
            <a:endParaRPr lang="zh-CN" altLang="en-US" dirty="0"/>
          </a:p>
        </p:txBody>
      </p:sp>
      <p:sp>
        <p:nvSpPr>
          <p:cNvPr id="3" name="内容占位符 2"/>
          <p:cNvSpPr>
            <a:spLocks noGrp="1"/>
          </p:cNvSpPr>
          <p:nvPr>
            <p:ph idx="1"/>
          </p:nvPr>
        </p:nvSpPr>
        <p:spPr/>
        <p:txBody>
          <a:bodyPr/>
          <a:lstStyle/>
          <a:p>
            <a:pPr marL="514350" indent="-514350">
              <a:lnSpc>
                <a:spcPct val="120000"/>
              </a:lnSpc>
              <a:buFont typeface="+mj-ea"/>
              <a:buAutoNum type="circleNumDbPlain"/>
            </a:pPr>
            <a:r>
              <a:rPr lang="zh-CN" altLang="en-US" b="1" dirty="0" smtClean="0">
                <a:latin typeface="楷体_GB2312" pitchFamily="49" charset="-122"/>
                <a:ea typeface="楷体_GB2312" pitchFamily="49" charset="-122"/>
              </a:rPr>
              <a:t>了解迈克尔逊干涉仪的结构、原理及调节和使用方法；</a:t>
            </a:r>
            <a:r>
              <a:rPr lang="zh-CN" altLang="en-US" sz="4000" b="1" dirty="0" smtClean="0">
                <a:ea typeface="楷体_GB2312" pitchFamily="49" charset="-122"/>
              </a:rPr>
              <a:t> </a:t>
            </a:r>
          </a:p>
          <a:p>
            <a:pPr marL="514350" indent="-514350">
              <a:lnSpc>
                <a:spcPct val="120000"/>
              </a:lnSpc>
              <a:buFont typeface="+mj-ea"/>
              <a:buAutoNum type="circleNumDbPlain"/>
            </a:pPr>
            <a:r>
              <a:rPr lang="zh-CN" altLang="en-US" b="1" dirty="0" smtClean="0">
                <a:latin typeface="楷体_GB2312" pitchFamily="49" charset="-122"/>
                <a:ea typeface="楷体_GB2312" pitchFamily="49" charset="-122"/>
              </a:rPr>
              <a:t>观察等倾干涉条纹，学会测量</a:t>
            </a:r>
            <a:r>
              <a:rPr lang="en-US" altLang="zh-CN" b="1" dirty="0" smtClean="0">
                <a:latin typeface="楷体_GB2312" pitchFamily="49" charset="-122"/>
                <a:ea typeface="楷体_GB2312" pitchFamily="49" charset="-122"/>
              </a:rPr>
              <a:t>He-Ne</a:t>
            </a:r>
            <a:r>
              <a:rPr lang="zh-CN" altLang="en-US" b="1" dirty="0" smtClean="0">
                <a:latin typeface="楷体_GB2312" pitchFamily="49" charset="-122"/>
                <a:ea typeface="楷体_GB2312" pitchFamily="49" charset="-122"/>
              </a:rPr>
              <a:t>激光的波长</a:t>
            </a:r>
            <a:endParaRPr lang="zh-CN" altLang="en-US" dirty="0"/>
          </a:p>
        </p:txBody>
      </p:sp>
    </p:spTree>
    <p:extLst>
      <p:ext uri="{BB962C8B-B14F-4D97-AF65-F5344CB8AC3E}">
        <p14:creationId xmlns:p14="http://schemas.microsoft.com/office/powerpoint/2010/main" val="27184584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4"/>
          <p:cNvSpPr>
            <a:spLocks noChangeArrowheads="1"/>
          </p:cNvSpPr>
          <p:nvPr/>
        </p:nvSpPr>
        <p:spPr bwMode="auto">
          <a:xfrm>
            <a:off x="4748214" y="1"/>
            <a:ext cx="5919787" cy="63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gn="ctr">
              <a:defRPr kumimoji="1" sz="4400">
                <a:solidFill>
                  <a:schemeClr val="tx2"/>
                </a:solidFill>
                <a:latin typeface="Times New Roman" panose="02020603050405020304" pitchFamily="18" charset="0"/>
                <a:ea typeface="宋体" panose="02010600030101010101" pitchFamily="2" charset="-122"/>
              </a:defRPr>
            </a:lvl1pPr>
            <a:lvl2pPr algn="ctr">
              <a:defRPr kumimoji="1" sz="4400">
                <a:solidFill>
                  <a:schemeClr val="tx2"/>
                </a:solidFill>
                <a:latin typeface="Times New Roman" panose="02020603050405020304" pitchFamily="18" charset="0"/>
                <a:ea typeface="宋体" panose="02010600030101010101" pitchFamily="2" charset="-122"/>
              </a:defRPr>
            </a:lvl2pPr>
            <a:lvl3pPr algn="ctr">
              <a:defRPr kumimoji="1" sz="4400">
                <a:solidFill>
                  <a:schemeClr val="tx2"/>
                </a:solidFill>
                <a:latin typeface="Times New Roman" panose="02020603050405020304" pitchFamily="18" charset="0"/>
                <a:ea typeface="宋体" panose="02010600030101010101" pitchFamily="2" charset="-122"/>
              </a:defRPr>
            </a:lvl3pPr>
            <a:lvl4pPr algn="ctr">
              <a:defRPr kumimoji="1" sz="4400">
                <a:solidFill>
                  <a:schemeClr val="tx2"/>
                </a:solidFill>
                <a:latin typeface="Times New Roman" panose="02020603050405020304" pitchFamily="18" charset="0"/>
                <a:ea typeface="宋体" panose="02010600030101010101" pitchFamily="2" charset="-122"/>
              </a:defRPr>
            </a:lvl4pPr>
            <a:lvl5pPr algn="ctr">
              <a:defRPr kumimoji="1" sz="4400">
                <a:solidFill>
                  <a:schemeClr val="tx2"/>
                </a:solidFill>
                <a:latin typeface="Times New Roman" panose="02020603050405020304" pitchFamily="18" charset="0"/>
                <a:ea typeface="宋体" panose="02010600030101010101" pitchFamily="2" charset="-122"/>
              </a:defRPr>
            </a:lvl5pPr>
            <a:lvl6pPr marL="457200" algn="ctr"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r>
              <a:rPr lang="zh-CN" altLang="en-US">
                <a:solidFill>
                  <a:schemeClr val="bg1"/>
                </a:solidFill>
              </a:rPr>
              <a:t>迈克耳孙干涉仪</a:t>
            </a:r>
          </a:p>
        </p:txBody>
      </p:sp>
      <p:sp>
        <p:nvSpPr>
          <p:cNvPr id="84998" name="Rectangle 6"/>
          <p:cNvSpPr>
            <a:spLocks noChangeArrowheads="1"/>
          </p:cNvSpPr>
          <p:nvPr/>
        </p:nvSpPr>
        <p:spPr bwMode="auto">
          <a:xfrm rot="-2704635">
            <a:off x="4987812" y="3499644"/>
            <a:ext cx="2165350" cy="490538"/>
          </a:xfrm>
          <a:prstGeom prst="rect">
            <a:avLst/>
          </a:prstGeom>
          <a:solidFill>
            <a:srgbClr val="00CCFF">
              <a:alpha val="50000"/>
            </a:srgbClr>
          </a:soli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999" name="Rectangle 7"/>
          <p:cNvSpPr>
            <a:spLocks noChangeArrowheads="1"/>
          </p:cNvSpPr>
          <p:nvPr/>
        </p:nvSpPr>
        <p:spPr bwMode="auto">
          <a:xfrm rot="-2704635">
            <a:off x="3465400" y="3315495"/>
            <a:ext cx="2165350" cy="490537"/>
          </a:xfrm>
          <a:prstGeom prst="rect">
            <a:avLst/>
          </a:prstGeom>
          <a:solidFill>
            <a:srgbClr val="00CCFF">
              <a:alpha val="50000"/>
            </a:srgbClr>
          </a:soli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00" name="Line 8"/>
          <p:cNvSpPr>
            <a:spLocks noChangeShapeType="1"/>
          </p:cNvSpPr>
          <p:nvPr/>
        </p:nvSpPr>
        <p:spPr bwMode="auto">
          <a:xfrm flipV="1">
            <a:off x="3934506" y="2955925"/>
            <a:ext cx="1541462" cy="1543050"/>
          </a:xfrm>
          <a:prstGeom prst="line">
            <a:avLst/>
          </a:prstGeom>
          <a:noFill/>
          <a:ln w="7620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1" name="Rectangle 9"/>
          <p:cNvSpPr>
            <a:spLocks noChangeArrowheads="1"/>
          </p:cNvSpPr>
          <p:nvPr/>
        </p:nvSpPr>
        <p:spPr bwMode="auto">
          <a:xfrm>
            <a:off x="3213782" y="806451"/>
            <a:ext cx="2536825" cy="200025"/>
          </a:xfrm>
          <a:prstGeom prst="rect">
            <a:avLst/>
          </a:prstGeom>
          <a:solidFill>
            <a:schemeClr val="folHlink"/>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02" name="Rectangle 10"/>
          <p:cNvSpPr>
            <a:spLocks noChangeArrowheads="1"/>
          </p:cNvSpPr>
          <p:nvPr/>
        </p:nvSpPr>
        <p:spPr bwMode="auto">
          <a:xfrm>
            <a:off x="7658781" y="2798764"/>
            <a:ext cx="258762" cy="2262187"/>
          </a:xfrm>
          <a:prstGeom prst="rect">
            <a:avLst/>
          </a:prstGeom>
          <a:solidFill>
            <a:schemeClr val="folHlink"/>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03" name="Line 11"/>
          <p:cNvSpPr>
            <a:spLocks noChangeShapeType="1"/>
          </p:cNvSpPr>
          <p:nvPr/>
        </p:nvSpPr>
        <p:spPr bwMode="auto">
          <a:xfrm>
            <a:off x="3963082" y="6176963"/>
            <a:ext cx="1862137"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4" name="Line 12"/>
          <p:cNvSpPr>
            <a:spLocks noChangeShapeType="1"/>
          </p:cNvSpPr>
          <p:nvPr/>
        </p:nvSpPr>
        <p:spPr bwMode="auto">
          <a:xfrm>
            <a:off x="7661956" y="2803525"/>
            <a:ext cx="0" cy="2260600"/>
          </a:xfrm>
          <a:prstGeom prst="line">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5" name="Line 13"/>
          <p:cNvSpPr>
            <a:spLocks noChangeShapeType="1"/>
          </p:cNvSpPr>
          <p:nvPr/>
        </p:nvSpPr>
        <p:spPr bwMode="auto">
          <a:xfrm>
            <a:off x="3218544" y="1023938"/>
            <a:ext cx="2519363" cy="0"/>
          </a:xfrm>
          <a:prstGeom prst="line">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5006" name="Group 14"/>
          <p:cNvGrpSpPr>
            <a:grpSpLocks/>
          </p:cNvGrpSpPr>
          <p:nvPr/>
        </p:nvGrpSpPr>
        <p:grpSpPr bwMode="auto">
          <a:xfrm>
            <a:off x="1189718" y="3582989"/>
            <a:ext cx="3524250" cy="173037"/>
            <a:chOff x="530" y="2257"/>
            <a:chExt cx="2220" cy="109"/>
          </a:xfrm>
        </p:grpSpPr>
        <p:sp>
          <p:nvSpPr>
            <p:cNvPr id="85007" name="Line 15"/>
            <p:cNvSpPr>
              <a:spLocks noChangeShapeType="1"/>
            </p:cNvSpPr>
            <p:nvPr/>
          </p:nvSpPr>
          <p:spPr bwMode="auto">
            <a:xfrm>
              <a:off x="530" y="2257"/>
              <a:ext cx="1904"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8" name="Line 16"/>
            <p:cNvSpPr>
              <a:spLocks noChangeShapeType="1"/>
            </p:cNvSpPr>
            <p:nvPr/>
          </p:nvSpPr>
          <p:spPr bwMode="auto">
            <a:xfrm>
              <a:off x="2420" y="2257"/>
              <a:ext cx="330" cy="109"/>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9" name="Line 17"/>
            <p:cNvSpPr>
              <a:spLocks noChangeShapeType="1"/>
            </p:cNvSpPr>
            <p:nvPr/>
          </p:nvSpPr>
          <p:spPr bwMode="auto">
            <a:xfrm flipV="1">
              <a:off x="550" y="2258"/>
              <a:ext cx="1085" cy="0"/>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5010" name="WordArt 18"/>
          <p:cNvSpPr>
            <a:spLocks noChangeArrowheads="1" noChangeShapeType="1" noTextEdit="1"/>
          </p:cNvSpPr>
          <p:nvPr/>
        </p:nvSpPr>
        <p:spPr bwMode="auto">
          <a:xfrm>
            <a:off x="5020356" y="2278063"/>
            <a:ext cx="1409700" cy="207962"/>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zh-CN" altLang="en-US" kern="10">
                <a:ln w="9525">
                  <a:solidFill>
                    <a:schemeClr val="tx2"/>
                  </a:solidFill>
                  <a:round/>
                  <a:headEnd/>
                  <a:tailEnd/>
                </a:ln>
                <a:solidFill>
                  <a:schemeClr val="tx2"/>
                </a:solidFill>
                <a:latin typeface="华文细黑" panose="02010600040101010101" pitchFamily="2" charset="-122"/>
                <a:ea typeface="华文细黑" panose="02010600040101010101" pitchFamily="2" charset="-122"/>
              </a:rPr>
              <a:t>分束玻片</a:t>
            </a:r>
          </a:p>
        </p:txBody>
      </p:sp>
      <p:sp>
        <p:nvSpPr>
          <p:cNvPr id="85011" name="WordArt 19"/>
          <p:cNvSpPr>
            <a:spLocks noChangeArrowheads="1" noChangeShapeType="1" noTextEdit="1"/>
          </p:cNvSpPr>
          <p:nvPr/>
        </p:nvSpPr>
        <p:spPr bwMode="auto">
          <a:xfrm>
            <a:off x="5372781" y="4756151"/>
            <a:ext cx="1397000" cy="206375"/>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zh-CN" altLang="en-US" kern="10">
                <a:ln w="9525">
                  <a:solidFill>
                    <a:schemeClr val="tx2"/>
                  </a:solidFill>
                  <a:round/>
                  <a:headEnd/>
                  <a:tailEnd/>
                </a:ln>
                <a:solidFill>
                  <a:schemeClr val="tx2"/>
                </a:solidFill>
                <a:latin typeface="宋体" panose="02010600030101010101" pitchFamily="2" charset="-122"/>
              </a:rPr>
              <a:t>补偿玻片</a:t>
            </a:r>
          </a:p>
        </p:txBody>
      </p:sp>
      <p:sp>
        <p:nvSpPr>
          <p:cNvPr id="85012" name="WordArt 20"/>
          <p:cNvSpPr>
            <a:spLocks noChangeArrowheads="1" noChangeShapeType="1" noTextEdit="1"/>
          </p:cNvSpPr>
          <p:nvPr/>
        </p:nvSpPr>
        <p:spPr bwMode="auto">
          <a:xfrm>
            <a:off x="6403069" y="847726"/>
            <a:ext cx="1211263" cy="206375"/>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zh-CN" altLang="en-US" kern="10">
                <a:ln w="9525">
                  <a:solidFill>
                    <a:schemeClr val="tx2"/>
                  </a:solidFill>
                  <a:round/>
                  <a:headEnd/>
                  <a:tailEnd/>
                </a:ln>
                <a:solidFill>
                  <a:schemeClr val="tx2"/>
                </a:solidFill>
                <a:latin typeface="宋体" panose="02010600030101010101" pitchFamily="2" charset="-122"/>
              </a:rPr>
              <a:t>反射镜</a:t>
            </a:r>
          </a:p>
        </p:txBody>
      </p:sp>
      <p:sp>
        <p:nvSpPr>
          <p:cNvPr id="85013" name="WordArt 21"/>
          <p:cNvSpPr>
            <a:spLocks noChangeArrowheads="1" noChangeShapeType="1" noTextEdit="1"/>
          </p:cNvSpPr>
          <p:nvPr/>
        </p:nvSpPr>
        <p:spPr bwMode="auto">
          <a:xfrm>
            <a:off x="7147606" y="2074864"/>
            <a:ext cx="1211262" cy="206375"/>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zh-CN" altLang="en-US" kern="10">
                <a:ln w="9525">
                  <a:solidFill>
                    <a:schemeClr val="tx2"/>
                  </a:solidFill>
                  <a:round/>
                  <a:headEnd/>
                  <a:tailEnd/>
                </a:ln>
                <a:solidFill>
                  <a:schemeClr val="tx2"/>
                </a:solidFill>
                <a:latin typeface="宋体" panose="02010600030101010101" pitchFamily="2" charset="-122"/>
              </a:rPr>
              <a:t>反射镜</a:t>
            </a:r>
          </a:p>
        </p:txBody>
      </p:sp>
      <p:grpSp>
        <p:nvGrpSpPr>
          <p:cNvPr id="85014" name="Group 22"/>
          <p:cNvGrpSpPr>
            <a:grpSpLocks/>
          </p:cNvGrpSpPr>
          <p:nvPr/>
        </p:nvGrpSpPr>
        <p:grpSpPr bwMode="auto">
          <a:xfrm>
            <a:off x="7587344" y="2424113"/>
            <a:ext cx="284163" cy="228600"/>
            <a:chOff x="1488" y="2736"/>
            <a:chExt cx="480" cy="336"/>
          </a:xfrm>
        </p:grpSpPr>
        <p:sp>
          <p:nvSpPr>
            <p:cNvPr id="85015" name="WordArt 23"/>
            <p:cNvSpPr>
              <a:spLocks noChangeArrowheads="1" noChangeShapeType="1" noTextEdit="1"/>
            </p:cNvSpPr>
            <p:nvPr/>
          </p:nvSpPr>
          <p:spPr bwMode="auto">
            <a:xfrm>
              <a:off x="1872" y="2880"/>
              <a:ext cx="96" cy="192"/>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altLang="zh-CN" kern="10">
                  <a:ln w="9525">
                    <a:solidFill>
                      <a:schemeClr val="tx2"/>
                    </a:solidFill>
                    <a:round/>
                    <a:headEnd/>
                    <a:tailEnd/>
                  </a:ln>
                  <a:latin typeface="宋体" panose="02010600030101010101" pitchFamily="2" charset="-122"/>
                </a:rPr>
                <a:t>2</a:t>
              </a:r>
              <a:endParaRPr lang="zh-CN" altLang="en-US" kern="10">
                <a:ln w="9525">
                  <a:solidFill>
                    <a:schemeClr val="tx2"/>
                  </a:solidFill>
                  <a:round/>
                  <a:headEnd/>
                  <a:tailEnd/>
                </a:ln>
                <a:latin typeface="宋体" panose="02010600030101010101" pitchFamily="2" charset="-122"/>
              </a:endParaRPr>
            </a:p>
          </p:txBody>
        </p:sp>
        <p:sp>
          <p:nvSpPr>
            <p:cNvPr id="85016" name="WordArt 24"/>
            <p:cNvSpPr>
              <a:spLocks noChangeArrowheads="1" noChangeShapeType="1" noTextEdit="1"/>
            </p:cNvSpPr>
            <p:nvPr/>
          </p:nvSpPr>
          <p:spPr bwMode="auto">
            <a:xfrm>
              <a:off x="1488" y="2736"/>
              <a:ext cx="384" cy="288"/>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37500"/>
                </a:avLst>
              </a:prstTxWarp>
            </a:bodyPr>
            <a:lstStyle/>
            <a:p>
              <a:pPr algn="ctr"/>
              <a:r>
                <a:rPr lang="en-US" altLang="zh-CN" kern="10">
                  <a:ln w="9525">
                    <a:solidFill>
                      <a:schemeClr val="tx2"/>
                    </a:solidFill>
                    <a:round/>
                    <a:headEnd/>
                    <a:tailEnd/>
                  </a:ln>
                  <a:solidFill>
                    <a:schemeClr val="tx2"/>
                  </a:solidFill>
                  <a:latin typeface="Times New Roman" panose="02020603050405020304" pitchFamily="18" charset="0"/>
                  <a:cs typeface="Times New Roman" panose="02020603050405020304" pitchFamily="18" charset="0"/>
                </a:rPr>
                <a:t>M</a:t>
              </a:r>
              <a:endParaRPr lang="zh-CN" altLang="en-US" kern="10">
                <a:ln w="9525">
                  <a:solidFill>
                    <a:schemeClr val="tx2"/>
                  </a:solidFill>
                  <a:round/>
                  <a:headEnd/>
                  <a:tailEnd/>
                </a:ln>
                <a:solidFill>
                  <a:schemeClr val="tx2"/>
                </a:solidFill>
                <a:latin typeface="Times New Roman" panose="02020603050405020304" pitchFamily="18" charset="0"/>
                <a:cs typeface="Times New Roman" panose="02020603050405020304" pitchFamily="18" charset="0"/>
              </a:endParaRPr>
            </a:p>
          </p:txBody>
        </p:sp>
      </p:grpSp>
      <p:sp>
        <p:nvSpPr>
          <p:cNvPr id="85017" name="WordArt 25"/>
          <p:cNvSpPr>
            <a:spLocks noChangeArrowheads="1" noChangeShapeType="1" noTextEdit="1"/>
          </p:cNvSpPr>
          <p:nvPr/>
        </p:nvSpPr>
        <p:spPr bwMode="auto">
          <a:xfrm>
            <a:off x="5868081" y="847726"/>
            <a:ext cx="228600" cy="195263"/>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37500"/>
              </a:avLst>
            </a:prstTxWarp>
          </a:bodyPr>
          <a:lstStyle/>
          <a:p>
            <a:pPr algn="ctr"/>
            <a:r>
              <a:rPr lang="en-US" altLang="zh-CN" kern="10">
                <a:ln w="9525">
                  <a:solidFill>
                    <a:schemeClr val="tx2"/>
                  </a:solidFill>
                  <a:round/>
                  <a:headEnd/>
                  <a:tailEnd/>
                </a:ln>
                <a:solidFill>
                  <a:schemeClr val="tx2"/>
                </a:solidFill>
                <a:latin typeface="Times New Roman" panose="02020603050405020304" pitchFamily="18" charset="0"/>
                <a:cs typeface="Times New Roman" panose="02020603050405020304" pitchFamily="18" charset="0"/>
              </a:rPr>
              <a:t>M</a:t>
            </a:r>
            <a:endParaRPr lang="zh-CN" altLang="en-US" kern="10">
              <a:ln w="9525">
                <a:solidFill>
                  <a:schemeClr val="tx2"/>
                </a:solidFill>
                <a:round/>
                <a:headEnd/>
                <a:tailEnd/>
              </a:ln>
              <a:solidFill>
                <a:schemeClr val="tx2"/>
              </a:solidFill>
              <a:latin typeface="Times New Roman" panose="02020603050405020304" pitchFamily="18" charset="0"/>
              <a:cs typeface="Times New Roman" panose="02020603050405020304" pitchFamily="18" charset="0"/>
            </a:endParaRPr>
          </a:p>
        </p:txBody>
      </p:sp>
      <p:sp>
        <p:nvSpPr>
          <p:cNvPr id="85018" name="WordArt 26"/>
          <p:cNvSpPr>
            <a:spLocks noChangeArrowheads="1" noChangeShapeType="1" noTextEdit="1"/>
          </p:cNvSpPr>
          <p:nvPr/>
        </p:nvSpPr>
        <p:spPr bwMode="auto">
          <a:xfrm>
            <a:off x="6114144" y="909639"/>
            <a:ext cx="60325" cy="130175"/>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altLang="zh-CN" kern="10">
                <a:ln w="9525">
                  <a:solidFill>
                    <a:schemeClr val="tx1"/>
                  </a:solidFill>
                  <a:round/>
                  <a:headEnd/>
                  <a:tailEnd/>
                </a:ln>
                <a:latin typeface="宋体" panose="02010600030101010101" pitchFamily="2" charset="-122"/>
              </a:rPr>
              <a:t>1</a:t>
            </a:r>
            <a:endParaRPr lang="zh-CN" altLang="en-US" kern="10">
              <a:ln w="9525">
                <a:solidFill>
                  <a:schemeClr val="tx1"/>
                </a:solidFill>
                <a:round/>
                <a:headEnd/>
                <a:tailEnd/>
              </a:ln>
              <a:latin typeface="宋体" panose="02010600030101010101" pitchFamily="2" charset="-122"/>
            </a:endParaRPr>
          </a:p>
        </p:txBody>
      </p:sp>
      <p:sp>
        <p:nvSpPr>
          <p:cNvPr id="85019" name="WordArt 27"/>
          <p:cNvSpPr>
            <a:spLocks noChangeArrowheads="1" noChangeShapeType="1" noTextEdit="1"/>
          </p:cNvSpPr>
          <p:nvPr/>
        </p:nvSpPr>
        <p:spPr bwMode="auto">
          <a:xfrm>
            <a:off x="2853418" y="5832475"/>
            <a:ext cx="1047750" cy="223838"/>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zh-CN" altLang="en-US" kern="10">
                <a:ln w="9525">
                  <a:solidFill>
                    <a:schemeClr val="tx2"/>
                  </a:solidFill>
                  <a:round/>
                  <a:headEnd/>
                  <a:tailEnd/>
                </a:ln>
                <a:solidFill>
                  <a:schemeClr val="tx2"/>
                </a:solidFill>
                <a:latin typeface="宋体" panose="02010600030101010101" pitchFamily="2" charset="-122"/>
              </a:rPr>
              <a:t>观察屏</a:t>
            </a:r>
          </a:p>
        </p:txBody>
      </p:sp>
      <p:sp>
        <p:nvSpPr>
          <p:cNvPr id="85020" name="WordArt 28"/>
          <p:cNvSpPr>
            <a:spLocks noChangeArrowheads="1" noChangeShapeType="1" noTextEdit="1"/>
          </p:cNvSpPr>
          <p:nvPr/>
        </p:nvSpPr>
        <p:spPr bwMode="auto">
          <a:xfrm>
            <a:off x="2034269" y="3124200"/>
            <a:ext cx="1381125" cy="223838"/>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zh-CN" altLang="en-US" kern="10">
                <a:ln w="9525">
                  <a:solidFill>
                    <a:schemeClr val="tx2"/>
                  </a:solidFill>
                  <a:round/>
                  <a:headEnd/>
                  <a:tailEnd/>
                </a:ln>
                <a:solidFill>
                  <a:schemeClr val="tx2"/>
                </a:solidFill>
                <a:latin typeface="宋体" panose="02010600030101010101" pitchFamily="2" charset="-122"/>
              </a:rPr>
              <a:t>入射光线</a:t>
            </a:r>
          </a:p>
        </p:txBody>
      </p:sp>
      <p:grpSp>
        <p:nvGrpSpPr>
          <p:cNvPr id="85021" name="Group 29"/>
          <p:cNvGrpSpPr>
            <a:grpSpLocks/>
          </p:cNvGrpSpPr>
          <p:nvPr/>
        </p:nvGrpSpPr>
        <p:grpSpPr bwMode="auto">
          <a:xfrm>
            <a:off x="4513943" y="1054101"/>
            <a:ext cx="190500" cy="2709863"/>
            <a:chOff x="2624" y="664"/>
            <a:chExt cx="120" cy="1707"/>
          </a:xfrm>
        </p:grpSpPr>
        <p:sp>
          <p:nvSpPr>
            <p:cNvPr id="85022" name="Line 30"/>
            <p:cNvSpPr>
              <a:spLocks noChangeShapeType="1"/>
            </p:cNvSpPr>
            <p:nvPr/>
          </p:nvSpPr>
          <p:spPr bwMode="auto">
            <a:xfrm flipV="1">
              <a:off x="2625" y="664"/>
              <a:ext cx="0" cy="1416"/>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23" name="Line 31"/>
            <p:cNvSpPr>
              <a:spLocks noChangeShapeType="1"/>
            </p:cNvSpPr>
            <p:nvPr/>
          </p:nvSpPr>
          <p:spPr bwMode="auto">
            <a:xfrm>
              <a:off x="2624" y="1015"/>
              <a:ext cx="0" cy="211"/>
            </a:xfrm>
            <a:prstGeom prst="line">
              <a:avLst/>
            </a:prstGeom>
            <a:noFill/>
            <a:ln w="38100">
              <a:solidFill>
                <a:srgbClr val="FF0000"/>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24" name="Line 32"/>
            <p:cNvSpPr>
              <a:spLocks noChangeShapeType="1"/>
            </p:cNvSpPr>
            <p:nvPr/>
          </p:nvSpPr>
          <p:spPr bwMode="auto">
            <a:xfrm flipH="1" flipV="1">
              <a:off x="2629" y="2066"/>
              <a:ext cx="115" cy="305"/>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5025" name="Group 33"/>
          <p:cNvGrpSpPr>
            <a:grpSpLocks/>
          </p:cNvGrpSpPr>
          <p:nvPr/>
        </p:nvGrpSpPr>
        <p:grpSpPr bwMode="auto">
          <a:xfrm>
            <a:off x="4607607" y="1033463"/>
            <a:ext cx="185737" cy="2665412"/>
            <a:chOff x="2683" y="651"/>
            <a:chExt cx="117" cy="1679"/>
          </a:xfrm>
        </p:grpSpPr>
        <p:sp>
          <p:nvSpPr>
            <p:cNvPr id="85026" name="Line 34"/>
            <p:cNvSpPr>
              <a:spLocks noChangeShapeType="1"/>
            </p:cNvSpPr>
            <p:nvPr/>
          </p:nvSpPr>
          <p:spPr bwMode="auto">
            <a:xfrm flipH="1">
              <a:off x="2683" y="651"/>
              <a:ext cx="0" cy="139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27" name="Line 35"/>
            <p:cNvSpPr>
              <a:spLocks noChangeShapeType="1"/>
            </p:cNvSpPr>
            <p:nvPr/>
          </p:nvSpPr>
          <p:spPr bwMode="auto">
            <a:xfrm>
              <a:off x="2686" y="1334"/>
              <a:ext cx="0" cy="109"/>
            </a:xfrm>
            <a:prstGeom prst="line">
              <a:avLst/>
            </a:prstGeom>
            <a:noFill/>
            <a:ln w="3810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28" name="Line 36"/>
            <p:cNvSpPr>
              <a:spLocks noChangeShapeType="1"/>
            </p:cNvSpPr>
            <p:nvPr/>
          </p:nvSpPr>
          <p:spPr bwMode="auto">
            <a:xfrm flipH="1" flipV="1">
              <a:off x="2685" y="2021"/>
              <a:ext cx="115" cy="309"/>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5029" name="Group 37"/>
          <p:cNvGrpSpPr>
            <a:grpSpLocks/>
          </p:cNvGrpSpPr>
          <p:nvPr/>
        </p:nvGrpSpPr>
        <p:grpSpPr bwMode="auto">
          <a:xfrm>
            <a:off x="4790169" y="3675063"/>
            <a:ext cx="3175" cy="2501900"/>
            <a:chOff x="2798" y="2315"/>
            <a:chExt cx="2" cy="1576"/>
          </a:xfrm>
        </p:grpSpPr>
        <p:sp>
          <p:nvSpPr>
            <p:cNvPr id="85030" name="Line 38"/>
            <p:cNvSpPr>
              <a:spLocks noChangeShapeType="1"/>
            </p:cNvSpPr>
            <p:nvPr/>
          </p:nvSpPr>
          <p:spPr bwMode="auto">
            <a:xfrm flipH="1">
              <a:off x="2798" y="2315"/>
              <a:ext cx="2" cy="1576"/>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31" name="Line 39"/>
            <p:cNvSpPr>
              <a:spLocks noChangeShapeType="1"/>
            </p:cNvSpPr>
            <p:nvPr/>
          </p:nvSpPr>
          <p:spPr bwMode="auto">
            <a:xfrm>
              <a:off x="2800" y="2766"/>
              <a:ext cx="0" cy="218"/>
            </a:xfrm>
            <a:prstGeom prst="line">
              <a:avLst/>
            </a:prstGeom>
            <a:noFill/>
            <a:ln w="3810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5032" name="Group 40"/>
          <p:cNvGrpSpPr>
            <a:grpSpLocks/>
          </p:cNvGrpSpPr>
          <p:nvPr/>
        </p:nvGrpSpPr>
        <p:grpSpPr bwMode="auto">
          <a:xfrm>
            <a:off x="4709206" y="3744913"/>
            <a:ext cx="2952750" cy="184150"/>
            <a:chOff x="2747" y="2359"/>
            <a:chExt cx="1860" cy="116"/>
          </a:xfrm>
        </p:grpSpPr>
        <p:sp>
          <p:nvSpPr>
            <p:cNvPr id="85033" name="Line 41"/>
            <p:cNvSpPr>
              <a:spLocks noChangeShapeType="1"/>
            </p:cNvSpPr>
            <p:nvPr/>
          </p:nvSpPr>
          <p:spPr bwMode="auto">
            <a:xfrm>
              <a:off x="2986" y="2366"/>
              <a:ext cx="151" cy="0"/>
            </a:xfrm>
            <a:prstGeom prst="line">
              <a:avLst/>
            </a:prstGeom>
            <a:noFill/>
            <a:ln w="28575">
              <a:solidFill>
                <a:srgbClr val="FF0000">
                  <a:alpha val="5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34" name="Line 42"/>
            <p:cNvSpPr>
              <a:spLocks noChangeShapeType="1"/>
            </p:cNvSpPr>
            <p:nvPr/>
          </p:nvSpPr>
          <p:spPr bwMode="auto">
            <a:xfrm>
              <a:off x="2747" y="2364"/>
              <a:ext cx="657" cy="1"/>
            </a:xfrm>
            <a:prstGeom prst="line">
              <a:avLst/>
            </a:prstGeom>
            <a:noFill/>
            <a:ln w="57150">
              <a:solidFill>
                <a:srgbClr val="FF0000">
                  <a:alpha val="50000"/>
                </a:srgbClr>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35" name="Line 43"/>
            <p:cNvSpPr>
              <a:spLocks noChangeShapeType="1"/>
            </p:cNvSpPr>
            <p:nvPr/>
          </p:nvSpPr>
          <p:spPr bwMode="auto">
            <a:xfrm>
              <a:off x="3367" y="2359"/>
              <a:ext cx="337" cy="116"/>
            </a:xfrm>
            <a:prstGeom prst="line">
              <a:avLst/>
            </a:prstGeom>
            <a:noFill/>
            <a:ln w="57150">
              <a:solidFill>
                <a:srgbClr val="FF0000">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36" name="Line 44"/>
            <p:cNvSpPr>
              <a:spLocks noChangeShapeType="1"/>
            </p:cNvSpPr>
            <p:nvPr/>
          </p:nvSpPr>
          <p:spPr bwMode="auto">
            <a:xfrm>
              <a:off x="3775" y="2475"/>
              <a:ext cx="337" cy="0"/>
            </a:xfrm>
            <a:prstGeom prst="line">
              <a:avLst/>
            </a:prstGeom>
            <a:noFill/>
            <a:ln w="28575">
              <a:solidFill>
                <a:srgbClr val="FF0000">
                  <a:alpha val="5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37" name="Line 45"/>
            <p:cNvSpPr>
              <a:spLocks noChangeShapeType="1"/>
            </p:cNvSpPr>
            <p:nvPr/>
          </p:nvSpPr>
          <p:spPr bwMode="auto">
            <a:xfrm>
              <a:off x="3682" y="2475"/>
              <a:ext cx="925" cy="0"/>
            </a:xfrm>
            <a:prstGeom prst="line">
              <a:avLst/>
            </a:prstGeom>
            <a:noFill/>
            <a:ln w="57150">
              <a:solidFill>
                <a:srgbClr val="FF0000">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5038" name="Group 46"/>
          <p:cNvGrpSpPr>
            <a:grpSpLocks/>
          </p:cNvGrpSpPr>
          <p:nvPr/>
        </p:nvGrpSpPr>
        <p:grpSpPr bwMode="auto">
          <a:xfrm>
            <a:off x="4850494" y="3675064"/>
            <a:ext cx="2822575" cy="173037"/>
            <a:chOff x="2836" y="2315"/>
            <a:chExt cx="1778" cy="109"/>
          </a:xfrm>
        </p:grpSpPr>
        <p:sp>
          <p:nvSpPr>
            <p:cNvPr id="85039" name="Line 47"/>
            <p:cNvSpPr>
              <a:spLocks noChangeShapeType="1"/>
            </p:cNvSpPr>
            <p:nvPr/>
          </p:nvSpPr>
          <p:spPr bwMode="auto">
            <a:xfrm>
              <a:off x="3087" y="2315"/>
              <a:ext cx="193" cy="0"/>
            </a:xfrm>
            <a:prstGeom prst="line">
              <a:avLst/>
            </a:prstGeom>
            <a:noFill/>
            <a:ln w="28575">
              <a:solidFill>
                <a:srgbClr val="FF0000">
                  <a:alpha val="50000"/>
                </a:srgbClr>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40" name="Line 48"/>
            <p:cNvSpPr>
              <a:spLocks noChangeShapeType="1"/>
            </p:cNvSpPr>
            <p:nvPr/>
          </p:nvSpPr>
          <p:spPr bwMode="auto">
            <a:xfrm>
              <a:off x="3747" y="2424"/>
              <a:ext cx="867" cy="0"/>
            </a:xfrm>
            <a:prstGeom prst="line">
              <a:avLst/>
            </a:prstGeom>
            <a:noFill/>
            <a:ln w="57150">
              <a:solidFill>
                <a:srgbClr val="FF0000">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41" name="Line 49"/>
            <p:cNvSpPr>
              <a:spLocks noChangeShapeType="1"/>
            </p:cNvSpPr>
            <p:nvPr/>
          </p:nvSpPr>
          <p:spPr bwMode="auto">
            <a:xfrm>
              <a:off x="3424" y="2315"/>
              <a:ext cx="315" cy="109"/>
            </a:xfrm>
            <a:prstGeom prst="line">
              <a:avLst/>
            </a:prstGeom>
            <a:noFill/>
            <a:ln w="57150">
              <a:solidFill>
                <a:srgbClr val="FF0000">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42" name="Line 50"/>
            <p:cNvSpPr>
              <a:spLocks noChangeShapeType="1"/>
            </p:cNvSpPr>
            <p:nvPr/>
          </p:nvSpPr>
          <p:spPr bwMode="auto">
            <a:xfrm flipV="1">
              <a:off x="2836" y="2315"/>
              <a:ext cx="588" cy="0"/>
            </a:xfrm>
            <a:prstGeom prst="line">
              <a:avLst/>
            </a:prstGeom>
            <a:noFill/>
            <a:ln w="57150">
              <a:solidFill>
                <a:srgbClr val="FF0000">
                  <a:alpha val="50000"/>
                </a:srgbClr>
              </a:solidFill>
              <a:round/>
              <a:headEnd type="non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43" name="Line 51"/>
            <p:cNvSpPr>
              <a:spLocks noChangeShapeType="1"/>
            </p:cNvSpPr>
            <p:nvPr/>
          </p:nvSpPr>
          <p:spPr bwMode="auto">
            <a:xfrm flipH="1">
              <a:off x="4041" y="2424"/>
              <a:ext cx="272" cy="0"/>
            </a:xfrm>
            <a:prstGeom prst="line">
              <a:avLst/>
            </a:prstGeom>
            <a:noFill/>
            <a:ln w="28575">
              <a:solidFill>
                <a:srgbClr val="FF0000">
                  <a:alpha val="5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5044" name="Group 52"/>
          <p:cNvGrpSpPr>
            <a:grpSpLocks/>
          </p:cNvGrpSpPr>
          <p:nvPr/>
        </p:nvGrpSpPr>
        <p:grpSpPr bwMode="auto">
          <a:xfrm>
            <a:off x="4861607" y="3673475"/>
            <a:ext cx="3175" cy="2501900"/>
            <a:chOff x="2843" y="2314"/>
            <a:chExt cx="2" cy="1576"/>
          </a:xfrm>
        </p:grpSpPr>
        <p:sp>
          <p:nvSpPr>
            <p:cNvPr id="85045" name="Line 53"/>
            <p:cNvSpPr>
              <a:spLocks noChangeShapeType="1"/>
            </p:cNvSpPr>
            <p:nvPr/>
          </p:nvSpPr>
          <p:spPr bwMode="auto">
            <a:xfrm>
              <a:off x="2844" y="2314"/>
              <a:ext cx="1" cy="1576"/>
            </a:xfrm>
            <a:prstGeom prst="line">
              <a:avLst/>
            </a:prstGeom>
            <a:noFill/>
            <a:ln w="57150">
              <a:solidFill>
                <a:srgbClr val="FF0000">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46" name="Line 54"/>
            <p:cNvSpPr>
              <a:spLocks noChangeShapeType="1"/>
            </p:cNvSpPr>
            <p:nvPr/>
          </p:nvSpPr>
          <p:spPr bwMode="auto">
            <a:xfrm>
              <a:off x="2843" y="2955"/>
              <a:ext cx="0" cy="298"/>
            </a:xfrm>
            <a:prstGeom prst="line">
              <a:avLst/>
            </a:prstGeom>
            <a:noFill/>
            <a:ln w="28575">
              <a:solidFill>
                <a:srgbClr val="FF0000">
                  <a:alpha val="5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5047" name="Group 55"/>
          <p:cNvGrpSpPr>
            <a:grpSpLocks/>
          </p:cNvGrpSpPr>
          <p:nvPr/>
        </p:nvGrpSpPr>
        <p:grpSpPr bwMode="auto">
          <a:xfrm>
            <a:off x="816657" y="1484314"/>
            <a:ext cx="511175" cy="4237037"/>
            <a:chOff x="139" y="1075"/>
            <a:chExt cx="541" cy="2343"/>
          </a:xfrm>
        </p:grpSpPr>
        <p:sp>
          <p:nvSpPr>
            <p:cNvPr id="85048" name="WordArt 56"/>
            <p:cNvSpPr>
              <a:spLocks noChangeArrowheads="1" noChangeShapeType="1" noTextEdit="1"/>
            </p:cNvSpPr>
            <p:nvPr/>
          </p:nvSpPr>
          <p:spPr bwMode="auto">
            <a:xfrm rot="5400000">
              <a:off x="-760" y="1978"/>
              <a:ext cx="2343" cy="537"/>
            </a:xfrm>
            <a:prstGeom prst="rect">
              <a:avLst/>
            </a:prstGeom>
            <a:extLst>
              <a:ext uri="{AF507438-7753-43E0-B8FC-AC1667EBCBE1}">
                <a14:hiddenEffects xmlns:a14="http://schemas.microsoft.com/office/drawing/2010/main">
                  <a:effectLst/>
                </a14:hiddenEffects>
              </a:ext>
            </a:extLst>
          </p:spPr>
          <p:txBody>
            <a:bodyPr vert="eaVert" wrap="none" fromWordArt="1">
              <a:prstTxWarp prst="textPlain">
                <a:avLst>
                  <a:gd name="adj" fmla="val 50000"/>
                </a:avLst>
              </a:prstTxWarp>
            </a:bodyPr>
            <a:lstStyle/>
            <a:p>
              <a:pPr algn="ctr" fontAlgn="auto"/>
              <a:r>
                <a:rPr lang="zh-CN" altLang="en-US" b="1" kern="10">
                  <a:ln w="101600">
                    <a:solidFill>
                      <a:schemeClr val="bg1"/>
                    </a:solidFill>
                    <a:round/>
                    <a:headEnd/>
                    <a:tailEnd/>
                  </a:ln>
                  <a:solidFill>
                    <a:schemeClr val="bg1"/>
                  </a:solidFill>
                  <a:latin typeface="华文中宋" panose="02010600040101010101" pitchFamily="2" charset="-122"/>
                  <a:ea typeface="华文中宋" panose="02010600040101010101" pitchFamily="2" charset="-122"/>
                </a:rPr>
                <a:t>迈克耳孙干涉仪</a:t>
              </a:r>
            </a:p>
          </p:txBody>
        </p:sp>
        <p:sp>
          <p:nvSpPr>
            <p:cNvPr id="85049" name="WordArt 57"/>
            <p:cNvSpPr>
              <a:spLocks noChangeArrowheads="1" noChangeShapeType="1" noTextEdit="1"/>
            </p:cNvSpPr>
            <p:nvPr/>
          </p:nvSpPr>
          <p:spPr bwMode="auto">
            <a:xfrm rot="5400000">
              <a:off x="-764" y="1978"/>
              <a:ext cx="2343" cy="537"/>
            </a:xfrm>
            <a:prstGeom prst="rect">
              <a:avLst/>
            </a:prstGeom>
            <a:extLst>
              <a:ext uri="{AF507438-7753-43E0-B8FC-AC1667EBCBE1}">
                <a14:hiddenEffects xmlns:a14="http://schemas.microsoft.com/office/drawing/2010/main">
                  <a:effectLst/>
                </a14:hiddenEffects>
              </a:ext>
            </a:extLst>
          </p:spPr>
          <p:txBody>
            <a:bodyPr vert="eaVert" wrap="none" fromWordArt="1">
              <a:prstTxWarp prst="textPlain">
                <a:avLst>
                  <a:gd name="adj" fmla="val 50000"/>
                </a:avLst>
              </a:prstTxWarp>
            </a:bodyPr>
            <a:lstStyle/>
            <a:p>
              <a:pPr algn="ctr" fontAlgn="auto"/>
              <a:r>
                <a:rPr lang="zh-CN" altLang="en-US" b="1" kern="10">
                  <a:ln w="9525">
                    <a:solidFill>
                      <a:srgbClr val="CC0000"/>
                    </a:solidFill>
                    <a:round/>
                    <a:headEnd/>
                    <a:tailEnd/>
                  </a:ln>
                  <a:solidFill>
                    <a:srgbClr val="CC0000"/>
                  </a:solidFill>
                  <a:latin typeface="华文中宋" panose="02010600040101010101" pitchFamily="2" charset="-122"/>
                  <a:ea typeface="华文中宋" panose="02010600040101010101" pitchFamily="2" charset="-122"/>
                </a:rPr>
                <a:t>迈克耳孙干涉仪</a:t>
              </a:r>
            </a:p>
          </p:txBody>
        </p:sp>
      </p:grpSp>
      <p:sp>
        <p:nvSpPr>
          <p:cNvPr id="85050" name="WordArt 58"/>
          <p:cNvSpPr>
            <a:spLocks noChangeArrowheads="1" noChangeShapeType="1" noTextEdit="1"/>
          </p:cNvSpPr>
          <p:nvPr/>
        </p:nvSpPr>
        <p:spPr bwMode="auto">
          <a:xfrm>
            <a:off x="700768" y="1285876"/>
            <a:ext cx="604838" cy="384175"/>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endParaRPr lang="zh-CN" altLang="en-US" kern="10">
              <a:ln w="3175">
                <a:solidFill>
                  <a:srgbClr val="FF6600"/>
                </a:solidFill>
                <a:round/>
                <a:headEnd/>
                <a:tailEnd/>
              </a:ln>
              <a:solidFill>
                <a:srgbClr val="FF6600"/>
              </a:solidFill>
              <a:latin typeface="Impact" panose="020B0806030902050204" pitchFamily="34" charset="0"/>
            </a:endParaRPr>
          </a:p>
        </p:txBody>
      </p:sp>
      <p:pic>
        <p:nvPicPr>
          <p:cNvPr id="5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7673" y="191861"/>
            <a:ext cx="3082719" cy="2532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descr="Drawing1 Model (1)副本"/>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72450" y="3173413"/>
            <a:ext cx="4019550"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30184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5006"/>
                                        </p:tgtEl>
                                        <p:attrNameLst>
                                          <p:attrName>style.visibility</p:attrName>
                                        </p:attrNameLst>
                                      </p:cBhvr>
                                      <p:to>
                                        <p:strVal val="visible"/>
                                      </p:to>
                                    </p:set>
                                    <p:animEffect transition="in" filter="wipe(left)">
                                      <p:cBhvr>
                                        <p:cTn id="7" dur="500"/>
                                        <p:tgtEl>
                                          <p:spTgt spid="85006"/>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85021"/>
                                        </p:tgtEl>
                                        <p:attrNameLst>
                                          <p:attrName>style.visibility</p:attrName>
                                        </p:attrNameLst>
                                      </p:cBhvr>
                                      <p:to>
                                        <p:strVal val="visible"/>
                                      </p:to>
                                    </p:set>
                                    <p:animEffect transition="in" filter="wipe(down)">
                                      <p:cBhvr>
                                        <p:cTn id="11" dur="500"/>
                                        <p:tgtEl>
                                          <p:spTgt spid="85021"/>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85025"/>
                                        </p:tgtEl>
                                        <p:attrNameLst>
                                          <p:attrName>style.visibility</p:attrName>
                                        </p:attrNameLst>
                                      </p:cBhvr>
                                      <p:to>
                                        <p:strVal val="visible"/>
                                      </p:to>
                                    </p:set>
                                    <p:animEffect transition="in" filter="wipe(up)">
                                      <p:cBhvr>
                                        <p:cTn id="15" dur="500"/>
                                        <p:tgtEl>
                                          <p:spTgt spid="85025"/>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85029"/>
                                        </p:tgtEl>
                                        <p:attrNameLst>
                                          <p:attrName>style.visibility</p:attrName>
                                        </p:attrNameLst>
                                      </p:cBhvr>
                                      <p:to>
                                        <p:strVal val="visible"/>
                                      </p:to>
                                    </p:set>
                                    <p:animEffect transition="in" filter="wipe(up)">
                                      <p:cBhvr>
                                        <p:cTn id="19" dur="500"/>
                                        <p:tgtEl>
                                          <p:spTgt spid="8502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85032"/>
                                        </p:tgtEl>
                                        <p:attrNameLst>
                                          <p:attrName>style.visibility</p:attrName>
                                        </p:attrNameLst>
                                      </p:cBhvr>
                                      <p:to>
                                        <p:strVal val="visible"/>
                                      </p:to>
                                    </p:set>
                                    <p:animEffect transition="in" filter="wipe(left)">
                                      <p:cBhvr>
                                        <p:cTn id="24" dur="500"/>
                                        <p:tgtEl>
                                          <p:spTgt spid="85032"/>
                                        </p:tgtEl>
                                      </p:cBhvr>
                                    </p:animEffect>
                                  </p:childTnLst>
                                </p:cTn>
                              </p:par>
                            </p:childTnLst>
                          </p:cTn>
                        </p:par>
                        <p:par>
                          <p:cTn id="25" fill="hold" nodeType="afterGroup">
                            <p:stCondLst>
                              <p:cond delay="500"/>
                            </p:stCondLst>
                            <p:childTnLst>
                              <p:par>
                                <p:cTn id="26" presetID="22" presetClass="entr" presetSubtype="2" fill="hold" nodeType="afterEffect">
                                  <p:stCondLst>
                                    <p:cond delay="0"/>
                                  </p:stCondLst>
                                  <p:childTnLst>
                                    <p:set>
                                      <p:cBhvr>
                                        <p:cTn id="27" dur="1" fill="hold">
                                          <p:stCondLst>
                                            <p:cond delay="0"/>
                                          </p:stCondLst>
                                        </p:cTn>
                                        <p:tgtEl>
                                          <p:spTgt spid="85038"/>
                                        </p:tgtEl>
                                        <p:attrNameLst>
                                          <p:attrName>style.visibility</p:attrName>
                                        </p:attrNameLst>
                                      </p:cBhvr>
                                      <p:to>
                                        <p:strVal val="visible"/>
                                      </p:to>
                                    </p:set>
                                    <p:animEffect transition="in" filter="wipe(right)">
                                      <p:cBhvr>
                                        <p:cTn id="28" dur="500"/>
                                        <p:tgtEl>
                                          <p:spTgt spid="85038"/>
                                        </p:tgtEl>
                                      </p:cBhvr>
                                    </p:animEffect>
                                  </p:childTnLst>
                                </p:cTn>
                              </p:par>
                            </p:childTnLst>
                          </p:cTn>
                        </p:par>
                        <p:par>
                          <p:cTn id="29" fill="hold" nodeType="afterGroup">
                            <p:stCondLst>
                              <p:cond delay="1000"/>
                            </p:stCondLst>
                            <p:childTnLst>
                              <p:par>
                                <p:cTn id="30" presetID="22" presetClass="entr" presetSubtype="1" fill="hold" nodeType="afterEffect">
                                  <p:stCondLst>
                                    <p:cond delay="0"/>
                                  </p:stCondLst>
                                  <p:childTnLst>
                                    <p:set>
                                      <p:cBhvr>
                                        <p:cTn id="31" dur="1" fill="hold">
                                          <p:stCondLst>
                                            <p:cond delay="0"/>
                                          </p:stCondLst>
                                        </p:cTn>
                                        <p:tgtEl>
                                          <p:spTgt spid="85044"/>
                                        </p:tgtEl>
                                        <p:attrNameLst>
                                          <p:attrName>style.visibility</p:attrName>
                                        </p:attrNameLst>
                                      </p:cBhvr>
                                      <p:to>
                                        <p:strVal val="visible"/>
                                      </p:to>
                                    </p:set>
                                    <p:animEffect transition="in" filter="wipe(up)">
                                      <p:cBhvr>
                                        <p:cTn id="32" dur="500"/>
                                        <p:tgtEl>
                                          <p:spTgt spid="8504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170"/>
                                        </p:tgtEl>
                                        <p:attrNameLst>
                                          <p:attrName>style.visibility</p:attrName>
                                        </p:attrNameLst>
                                      </p:cBhvr>
                                      <p:to>
                                        <p:strVal val="visible"/>
                                      </p:to>
                                    </p:set>
                                    <p:animEffect transition="in" filter="fade">
                                      <p:cBhvr>
                                        <p:cTn id="3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4"/>
          <p:cNvSpPr>
            <a:spLocks noChangeArrowheads="1"/>
          </p:cNvSpPr>
          <p:nvPr/>
        </p:nvSpPr>
        <p:spPr bwMode="auto">
          <a:xfrm>
            <a:off x="5037138" y="0"/>
            <a:ext cx="5486400" cy="636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gn="ctr">
              <a:defRPr kumimoji="1" sz="4400">
                <a:solidFill>
                  <a:schemeClr val="tx2"/>
                </a:solidFill>
                <a:latin typeface="Times New Roman" panose="02020603050405020304" pitchFamily="18" charset="0"/>
                <a:ea typeface="宋体" panose="02010600030101010101" pitchFamily="2" charset="-122"/>
              </a:defRPr>
            </a:lvl1pPr>
            <a:lvl2pPr algn="ctr">
              <a:defRPr kumimoji="1" sz="4400">
                <a:solidFill>
                  <a:schemeClr val="tx2"/>
                </a:solidFill>
                <a:latin typeface="Times New Roman" panose="02020603050405020304" pitchFamily="18" charset="0"/>
                <a:ea typeface="宋体" panose="02010600030101010101" pitchFamily="2" charset="-122"/>
              </a:defRPr>
            </a:lvl2pPr>
            <a:lvl3pPr algn="ctr">
              <a:defRPr kumimoji="1" sz="4400">
                <a:solidFill>
                  <a:schemeClr val="tx2"/>
                </a:solidFill>
                <a:latin typeface="Times New Roman" panose="02020603050405020304" pitchFamily="18" charset="0"/>
                <a:ea typeface="宋体" panose="02010600030101010101" pitchFamily="2" charset="-122"/>
              </a:defRPr>
            </a:lvl3pPr>
            <a:lvl4pPr algn="ctr">
              <a:defRPr kumimoji="1" sz="4400">
                <a:solidFill>
                  <a:schemeClr val="tx2"/>
                </a:solidFill>
                <a:latin typeface="Times New Roman" panose="02020603050405020304" pitchFamily="18" charset="0"/>
                <a:ea typeface="宋体" panose="02010600030101010101" pitchFamily="2" charset="-122"/>
              </a:defRPr>
            </a:lvl4pPr>
            <a:lvl5pPr algn="ctr">
              <a:defRPr kumimoji="1" sz="4400">
                <a:solidFill>
                  <a:schemeClr val="tx2"/>
                </a:solidFill>
                <a:latin typeface="Times New Roman" panose="02020603050405020304" pitchFamily="18" charset="0"/>
                <a:ea typeface="宋体" panose="02010600030101010101" pitchFamily="2" charset="-122"/>
              </a:defRPr>
            </a:lvl5pPr>
            <a:lvl6pPr marL="457200" algn="ctr"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r>
              <a:rPr lang="zh-CN" altLang="en-US">
                <a:solidFill>
                  <a:schemeClr val="bg1"/>
                </a:solidFill>
              </a:rPr>
              <a:t>等倾和等厚光路</a:t>
            </a:r>
          </a:p>
        </p:txBody>
      </p:sp>
      <p:grpSp>
        <p:nvGrpSpPr>
          <p:cNvPr id="86023" name="Group 7"/>
          <p:cNvGrpSpPr>
            <a:grpSpLocks/>
          </p:cNvGrpSpPr>
          <p:nvPr/>
        </p:nvGrpSpPr>
        <p:grpSpPr bwMode="auto">
          <a:xfrm>
            <a:off x="1849439" y="473076"/>
            <a:ext cx="7731125" cy="2849563"/>
            <a:chOff x="205" y="298"/>
            <a:chExt cx="4870" cy="1795"/>
          </a:xfrm>
        </p:grpSpPr>
        <p:sp>
          <p:nvSpPr>
            <p:cNvPr id="86024" name="WordArt 8"/>
            <p:cNvSpPr>
              <a:spLocks noChangeArrowheads="1" noChangeShapeType="1" noTextEdit="1"/>
            </p:cNvSpPr>
            <p:nvPr/>
          </p:nvSpPr>
          <p:spPr bwMode="auto">
            <a:xfrm rot="5400000">
              <a:off x="-311" y="916"/>
              <a:ext cx="1490" cy="457"/>
            </a:xfrm>
            <a:prstGeom prst="rect">
              <a:avLst/>
            </a:prstGeom>
            <a:extLst>
              <a:ext uri="{AF507438-7753-43E0-B8FC-AC1667EBCBE1}">
                <a14:hiddenEffects xmlns:a14="http://schemas.microsoft.com/office/drawing/2010/main">
                  <a:effectLst/>
                </a14:hiddenEffects>
              </a:ext>
            </a:extLst>
          </p:spPr>
          <p:txBody>
            <a:bodyPr vert="eaVert" wrap="none" fromWordArt="1">
              <a:prstTxWarp prst="textPlain">
                <a:avLst>
                  <a:gd name="adj" fmla="val 50000"/>
                </a:avLst>
              </a:prstTxWarp>
            </a:bodyPr>
            <a:lstStyle/>
            <a:p>
              <a:pPr algn="ctr" fontAlgn="auto"/>
              <a:r>
                <a:rPr lang="zh-CN" altLang="en-US" b="1" kern="10" dirty="0">
                  <a:ln w="9525">
                    <a:solidFill>
                      <a:schemeClr val="bg1"/>
                    </a:solidFill>
                    <a:round/>
                    <a:headEnd/>
                    <a:tailEnd/>
                  </a:ln>
                  <a:latin typeface="幼圆" panose="02010509060101010101" pitchFamily="49" charset="-122"/>
                  <a:ea typeface="幼圆" panose="02010509060101010101" pitchFamily="49" charset="-122"/>
                </a:rPr>
                <a:t>等倾干涉光路</a:t>
              </a:r>
            </a:p>
          </p:txBody>
        </p:sp>
        <p:grpSp>
          <p:nvGrpSpPr>
            <p:cNvPr id="86025" name="Group 9"/>
            <p:cNvGrpSpPr>
              <a:grpSpLocks/>
            </p:cNvGrpSpPr>
            <p:nvPr/>
          </p:nvGrpSpPr>
          <p:grpSpPr bwMode="auto">
            <a:xfrm>
              <a:off x="891" y="298"/>
              <a:ext cx="4184" cy="1795"/>
              <a:chOff x="891" y="298"/>
              <a:chExt cx="4184" cy="1795"/>
            </a:xfrm>
          </p:grpSpPr>
          <p:sp>
            <p:nvSpPr>
              <p:cNvPr id="86026" name="Rectangle 10"/>
              <p:cNvSpPr>
                <a:spLocks noChangeArrowheads="1"/>
              </p:cNvSpPr>
              <p:nvPr/>
            </p:nvSpPr>
            <p:spPr bwMode="auto">
              <a:xfrm rot="-2704635">
                <a:off x="2560" y="1270"/>
                <a:ext cx="657" cy="148"/>
              </a:xfrm>
              <a:prstGeom prst="rect">
                <a:avLst/>
              </a:prstGeom>
              <a:solidFill>
                <a:srgbClr val="66FFFF">
                  <a:alpha val="50000"/>
                </a:srgbClr>
              </a:solidFill>
              <a:ln w="2857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27" name="Rectangle 11"/>
              <p:cNvSpPr>
                <a:spLocks noChangeArrowheads="1"/>
              </p:cNvSpPr>
              <p:nvPr/>
            </p:nvSpPr>
            <p:spPr bwMode="auto">
              <a:xfrm rot="-2704635">
                <a:off x="2100" y="1213"/>
                <a:ext cx="657" cy="149"/>
              </a:xfrm>
              <a:prstGeom prst="rect">
                <a:avLst/>
              </a:prstGeom>
              <a:solidFill>
                <a:srgbClr val="66FFFF">
                  <a:alpha val="50000"/>
                </a:srgbClr>
              </a:solidFill>
              <a:ln w="2857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28" name="Line 12"/>
              <p:cNvSpPr>
                <a:spLocks noChangeShapeType="1"/>
              </p:cNvSpPr>
              <p:nvPr/>
            </p:nvSpPr>
            <p:spPr bwMode="auto">
              <a:xfrm flipV="1">
                <a:off x="2243" y="1104"/>
                <a:ext cx="466" cy="468"/>
              </a:xfrm>
              <a:prstGeom prst="line">
                <a:avLst/>
              </a:prstGeom>
              <a:noFill/>
              <a:ln w="2857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29" name="Rectangle 13"/>
              <p:cNvSpPr>
                <a:spLocks noChangeArrowheads="1"/>
              </p:cNvSpPr>
              <p:nvPr/>
            </p:nvSpPr>
            <p:spPr bwMode="auto">
              <a:xfrm>
                <a:off x="2025" y="451"/>
                <a:ext cx="767" cy="61"/>
              </a:xfrm>
              <a:prstGeom prst="rect">
                <a:avLst/>
              </a:prstGeom>
              <a:solidFill>
                <a:schemeClr val="folHlink"/>
              </a:solidFill>
              <a:ln w="2857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30" name="Rectangle 14"/>
              <p:cNvSpPr>
                <a:spLocks noChangeArrowheads="1"/>
              </p:cNvSpPr>
              <p:nvPr/>
            </p:nvSpPr>
            <p:spPr bwMode="auto">
              <a:xfrm>
                <a:off x="3370" y="1056"/>
                <a:ext cx="78" cy="687"/>
              </a:xfrm>
              <a:prstGeom prst="rect">
                <a:avLst/>
              </a:prstGeom>
              <a:solidFill>
                <a:schemeClr val="folHlink"/>
              </a:solidFill>
              <a:ln w="2857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31" name="Line 15"/>
              <p:cNvSpPr>
                <a:spLocks noChangeShapeType="1"/>
              </p:cNvSpPr>
              <p:nvPr/>
            </p:nvSpPr>
            <p:spPr bwMode="auto">
              <a:xfrm>
                <a:off x="2251" y="2082"/>
                <a:ext cx="56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32" name="Line 16"/>
              <p:cNvSpPr>
                <a:spLocks noChangeShapeType="1"/>
              </p:cNvSpPr>
              <p:nvPr/>
            </p:nvSpPr>
            <p:spPr bwMode="auto">
              <a:xfrm>
                <a:off x="3371" y="1058"/>
                <a:ext cx="0" cy="686"/>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33" name="Line 17"/>
              <p:cNvSpPr>
                <a:spLocks noChangeShapeType="1"/>
              </p:cNvSpPr>
              <p:nvPr/>
            </p:nvSpPr>
            <p:spPr bwMode="auto">
              <a:xfrm>
                <a:off x="2026" y="517"/>
                <a:ext cx="762"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34" name="Line 18"/>
              <p:cNvSpPr>
                <a:spLocks noChangeShapeType="1"/>
              </p:cNvSpPr>
              <p:nvPr/>
            </p:nvSpPr>
            <p:spPr bwMode="auto">
              <a:xfrm>
                <a:off x="1412" y="1294"/>
                <a:ext cx="915"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35" name="Line 19"/>
              <p:cNvSpPr>
                <a:spLocks noChangeShapeType="1"/>
              </p:cNvSpPr>
              <p:nvPr/>
            </p:nvSpPr>
            <p:spPr bwMode="auto">
              <a:xfrm>
                <a:off x="2320" y="1294"/>
                <a:ext cx="159" cy="53"/>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36" name="Line 20"/>
              <p:cNvSpPr>
                <a:spLocks noChangeShapeType="1"/>
              </p:cNvSpPr>
              <p:nvPr/>
            </p:nvSpPr>
            <p:spPr bwMode="auto">
              <a:xfrm flipV="1">
                <a:off x="903" y="1294"/>
                <a:ext cx="1040" cy="0"/>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6037" name="Group 21"/>
              <p:cNvGrpSpPr>
                <a:grpSpLocks/>
              </p:cNvGrpSpPr>
              <p:nvPr/>
            </p:nvGrpSpPr>
            <p:grpSpPr bwMode="auto">
              <a:xfrm>
                <a:off x="3348" y="851"/>
                <a:ext cx="210" cy="161"/>
                <a:chOff x="1488" y="2736"/>
                <a:chExt cx="480" cy="336"/>
              </a:xfrm>
            </p:grpSpPr>
            <p:sp>
              <p:nvSpPr>
                <p:cNvPr id="86038" name="WordArt 22"/>
                <p:cNvSpPr>
                  <a:spLocks noChangeArrowheads="1" noChangeShapeType="1" noTextEdit="1"/>
                </p:cNvSpPr>
                <p:nvPr/>
              </p:nvSpPr>
              <p:spPr bwMode="auto">
                <a:xfrm>
                  <a:off x="1872" y="2880"/>
                  <a:ext cx="96" cy="192"/>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altLang="zh-CN" kern="10">
                      <a:ln w="12700">
                        <a:solidFill>
                          <a:schemeClr val="tx2"/>
                        </a:solidFill>
                        <a:round/>
                        <a:headEnd/>
                        <a:tailEnd/>
                      </a:ln>
                      <a:latin typeface="宋体" panose="02010600030101010101" pitchFamily="2" charset="-122"/>
                    </a:rPr>
                    <a:t>2</a:t>
                  </a:r>
                  <a:endParaRPr lang="zh-CN" altLang="en-US" kern="10">
                    <a:ln w="12700">
                      <a:solidFill>
                        <a:schemeClr val="tx2"/>
                      </a:solidFill>
                      <a:round/>
                      <a:headEnd/>
                      <a:tailEnd/>
                    </a:ln>
                    <a:latin typeface="宋体" panose="02010600030101010101" pitchFamily="2" charset="-122"/>
                  </a:endParaRPr>
                </a:p>
              </p:txBody>
            </p:sp>
            <p:sp>
              <p:nvSpPr>
                <p:cNvPr id="86039" name="WordArt 23"/>
                <p:cNvSpPr>
                  <a:spLocks noChangeArrowheads="1" noChangeShapeType="1" noTextEdit="1"/>
                </p:cNvSpPr>
                <p:nvPr/>
              </p:nvSpPr>
              <p:spPr bwMode="auto">
                <a:xfrm>
                  <a:off x="1488" y="2736"/>
                  <a:ext cx="384" cy="288"/>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37500"/>
                    </a:avLst>
                  </a:prstTxWarp>
                </a:bodyPr>
                <a:lstStyle/>
                <a:p>
                  <a:pPr algn="ctr"/>
                  <a:r>
                    <a:rPr lang="en-US" altLang="zh-CN" kern="10">
                      <a:ln w="12700">
                        <a:solidFill>
                          <a:schemeClr val="tx2"/>
                        </a:solidFill>
                        <a:round/>
                        <a:headEnd/>
                        <a:tailEnd/>
                      </a:ln>
                      <a:solidFill>
                        <a:schemeClr val="tx2"/>
                      </a:solidFill>
                      <a:latin typeface="Times New Roman" panose="02020603050405020304" pitchFamily="18" charset="0"/>
                      <a:cs typeface="Times New Roman" panose="02020603050405020304" pitchFamily="18" charset="0"/>
                    </a:rPr>
                    <a:t>M</a:t>
                  </a:r>
                  <a:endParaRPr lang="zh-CN" altLang="en-US" kern="10">
                    <a:ln w="12700">
                      <a:solidFill>
                        <a:schemeClr val="tx2"/>
                      </a:solidFill>
                      <a:round/>
                      <a:headEnd/>
                      <a:tailEnd/>
                    </a:ln>
                    <a:solidFill>
                      <a:schemeClr val="tx2"/>
                    </a:solidFill>
                    <a:latin typeface="Times New Roman" panose="02020603050405020304" pitchFamily="18" charset="0"/>
                    <a:cs typeface="Times New Roman" panose="02020603050405020304" pitchFamily="18" charset="0"/>
                  </a:endParaRPr>
                </a:p>
              </p:txBody>
            </p:sp>
          </p:grpSp>
          <p:grpSp>
            <p:nvGrpSpPr>
              <p:cNvPr id="86040" name="Group 24"/>
              <p:cNvGrpSpPr>
                <a:grpSpLocks/>
              </p:cNvGrpSpPr>
              <p:nvPr/>
            </p:nvGrpSpPr>
            <p:grpSpPr bwMode="auto">
              <a:xfrm>
                <a:off x="2418" y="526"/>
                <a:ext cx="58" cy="823"/>
                <a:chOff x="2624" y="664"/>
                <a:chExt cx="120" cy="1707"/>
              </a:xfrm>
            </p:grpSpPr>
            <p:sp>
              <p:nvSpPr>
                <p:cNvPr id="86041" name="Line 25"/>
                <p:cNvSpPr>
                  <a:spLocks noChangeShapeType="1"/>
                </p:cNvSpPr>
                <p:nvPr/>
              </p:nvSpPr>
              <p:spPr bwMode="auto">
                <a:xfrm flipV="1">
                  <a:off x="2625" y="664"/>
                  <a:ext cx="0" cy="1416"/>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42" name="Line 26"/>
                <p:cNvSpPr>
                  <a:spLocks noChangeShapeType="1"/>
                </p:cNvSpPr>
                <p:nvPr/>
              </p:nvSpPr>
              <p:spPr bwMode="auto">
                <a:xfrm>
                  <a:off x="2624" y="1015"/>
                  <a:ext cx="0" cy="211"/>
                </a:xfrm>
                <a:prstGeom prst="line">
                  <a:avLst/>
                </a:prstGeom>
                <a:noFill/>
                <a:ln w="28575">
                  <a:solidFill>
                    <a:srgbClr val="FF0000"/>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43" name="Line 27"/>
                <p:cNvSpPr>
                  <a:spLocks noChangeShapeType="1"/>
                </p:cNvSpPr>
                <p:nvPr/>
              </p:nvSpPr>
              <p:spPr bwMode="auto">
                <a:xfrm flipH="1" flipV="1">
                  <a:off x="2629" y="2066"/>
                  <a:ext cx="115" cy="305"/>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6044" name="Group 28"/>
              <p:cNvGrpSpPr>
                <a:grpSpLocks/>
              </p:cNvGrpSpPr>
              <p:nvPr/>
            </p:nvGrpSpPr>
            <p:grpSpPr bwMode="auto">
              <a:xfrm>
                <a:off x="2446" y="520"/>
                <a:ext cx="57" cy="809"/>
                <a:chOff x="2683" y="651"/>
                <a:chExt cx="117" cy="1679"/>
              </a:xfrm>
            </p:grpSpPr>
            <p:sp>
              <p:nvSpPr>
                <p:cNvPr id="86045" name="Line 29"/>
                <p:cNvSpPr>
                  <a:spLocks noChangeShapeType="1"/>
                </p:cNvSpPr>
                <p:nvPr/>
              </p:nvSpPr>
              <p:spPr bwMode="auto">
                <a:xfrm flipH="1">
                  <a:off x="2683" y="651"/>
                  <a:ext cx="0" cy="139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46" name="Line 30"/>
                <p:cNvSpPr>
                  <a:spLocks noChangeShapeType="1"/>
                </p:cNvSpPr>
                <p:nvPr/>
              </p:nvSpPr>
              <p:spPr bwMode="auto">
                <a:xfrm>
                  <a:off x="2686" y="1334"/>
                  <a:ext cx="0" cy="109"/>
                </a:xfrm>
                <a:prstGeom prst="line">
                  <a:avLst/>
                </a:prstGeom>
                <a:noFill/>
                <a:ln w="28575">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47" name="Line 31"/>
                <p:cNvSpPr>
                  <a:spLocks noChangeShapeType="1"/>
                </p:cNvSpPr>
                <p:nvPr/>
              </p:nvSpPr>
              <p:spPr bwMode="auto">
                <a:xfrm flipH="1" flipV="1">
                  <a:off x="2685" y="2021"/>
                  <a:ext cx="115" cy="309"/>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6048" name="Group 32"/>
              <p:cNvGrpSpPr>
                <a:grpSpLocks/>
              </p:cNvGrpSpPr>
              <p:nvPr/>
            </p:nvGrpSpPr>
            <p:grpSpPr bwMode="auto">
              <a:xfrm>
                <a:off x="2468" y="1322"/>
                <a:ext cx="1" cy="760"/>
                <a:chOff x="2798" y="2315"/>
                <a:chExt cx="2" cy="1576"/>
              </a:xfrm>
            </p:grpSpPr>
            <p:sp>
              <p:nvSpPr>
                <p:cNvPr id="86049" name="Line 33"/>
                <p:cNvSpPr>
                  <a:spLocks noChangeShapeType="1"/>
                </p:cNvSpPr>
                <p:nvPr/>
              </p:nvSpPr>
              <p:spPr bwMode="auto">
                <a:xfrm flipH="1">
                  <a:off x="2798" y="2315"/>
                  <a:ext cx="2" cy="1576"/>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50" name="Line 34"/>
                <p:cNvSpPr>
                  <a:spLocks noChangeShapeType="1"/>
                </p:cNvSpPr>
                <p:nvPr/>
              </p:nvSpPr>
              <p:spPr bwMode="auto">
                <a:xfrm>
                  <a:off x="2800" y="2766"/>
                  <a:ext cx="0" cy="218"/>
                </a:xfrm>
                <a:prstGeom prst="line">
                  <a:avLst/>
                </a:prstGeom>
                <a:noFill/>
                <a:ln w="28575">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6051" name="Group 35"/>
              <p:cNvGrpSpPr>
                <a:grpSpLocks/>
              </p:cNvGrpSpPr>
              <p:nvPr/>
            </p:nvGrpSpPr>
            <p:grpSpPr bwMode="auto">
              <a:xfrm>
                <a:off x="2477" y="1343"/>
                <a:ext cx="894" cy="56"/>
                <a:chOff x="2747" y="2359"/>
                <a:chExt cx="1860" cy="116"/>
              </a:xfrm>
            </p:grpSpPr>
            <p:sp>
              <p:nvSpPr>
                <p:cNvPr id="86052" name="Line 36"/>
                <p:cNvSpPr>
                  <a:spLocks noChangeShapeType="1"/>
                </p:cNvSpPr>
                <p:nvPr/>
              </p:nvSpPr>
              <p:spPr bwMode="auto">
                <a:xfrm>
                  <a:off x="2986" y="2366"/>
                  <a:ext cx="151" cy="0"/>
                </a:xfrm>
                <a:prstGeom prst="line">
                  <a:avLst/>
                </a:prstGeom>
                <a:noFill/>
                <a:ln w="28575">
                  <a:solidFill>
                    <a:srgbClr val="FF0000">
                      <a:alpha val="5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53" name="Line 37"/>
                <p:cNvSpPr>
                  <a:spLocks noChangeShapeType="1"/>
                </p:cNvSpPr>
                <p:nvPr/>
              </p:nvSpPr>
              <p:spPr bwMode="auto">
                <a:xfrm>
                  <a:off x="2747" y="2364"/>
                  <a:ext cx="657" cy="1"/>
                </a:xfrm>
                <a:prstGeom prst="line">
                  <a:avLst/>
                </a:prstGeom>
                <a:noFill/>
                <a:ln w="28575">
                  <a:solidFill>
                    <a:srgbClr val="FF0000">
                      <a:alpha val="50000"/>
                    </a:srgbClr>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54" name="Line 38"/>
                <p:cNvSpPr>
                  <a:spLocks noChangeShapeType="1"/>
                </p:cNvSpPr>
                <p:nvPr/>
              </p:nvSpPr>
              <p:spPr bwMode="auto">
                <a:xfrm>
                  <a:off x="3367" y="2359"/>
                  <a:ext cx="337" cy="116"/>
                </a:xfrm>
                <a:prstGeom prst="line">
                  <a:avLst/>
                </a:prstGeom>
                <a:noFill/>
                <a:ln w="28575">
                  <a:solidFill>
                    <a:srgbClr val="FF0000">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55" name="Line 39"/>
                <p:cNvSpPr>
                  <a:spLocks noChangeShapeType="1"/>
                </p:cNvSpPr>
                <p:nvPr/>
              </p:nvSpPr>
              <p:spPr bwMode="auto">
                <a:xfrm>
                  <a:off x="3775" y="2475"/>
                  <a:ext cx="337" cy="0"/>
                </a:xfrm>
                <a:prstGeom prst="line">
                  <a:avLst/>
                </a:prstGeom>
                <a:noFill/>
                <a:ln w="28575">
                  <a:solidFill>
                    <a:srgbClr val="FF0000">
                      <a:alpha val="5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56" name="Line 40"/>
                <p:cNvSpPr>
                  <a:spLocks noChangeShapeType="1"/>
                </p:cNvSpPr>
                <p:nvPr/>
              </p:nvSpPr>
              <p:spPr bwMode="auto">
                <a:xfrm>
                  <a:off x="3682" y="2475"/>
                  <a:ext cx="925" cy="0"/>
                </a:xfrm>
                <a:prstGeom prst="line">
                  <a:avLst/>
                </a:prstGeom>
                <a:noFill/>
                <a:ln w="28575">
                  <a:solidFill>
                    <a:srgbClr val="FF0000">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6057" name="Group 41"/>
              <p:cNvGrpSpPr>
                <a:grpSpLocks/>
              </p:cNvGrpSpPr>
              <p:nvPr/>
            </p:nvGrpSpPr>
            <p:grpSpPr bwMode="auto">
              <a:xfrm>
                <a:off x="2531" y="1311"/>
                <a:ext cx="854" cy="53"/>
                <a:chOff x="2836" y="2315"/>
                <a:chExt cx="1778" cy="109"/>
              </a:xfrm>
            </p:grpSpPr>
            <p:sp>
              <p:nvSpPr>
                <p:cNvPr id="86058" name="Line 42"/>
                <p:cNvSpPr>
                  <a:spLocks noChangeShapeType="1"/>
                </p:cNvSpPr>
                <p:nvPr/>
              </p:nvSpPr>
              <p:spPr bwMode="auto">
                <a:xfrm>
                  <a:off x="3087" y="2315"/>
                  <a:ext cx="193" cy="0"/>
                </a:xfrm>
                <a:prstGeom prst="line">
                  <a:avLst/>
                </a:prstGeom>
                <a:noFill/>
                <a:ln w="28575">
                  <a:solidFill>
                    <a:srgbClr val="FF0000">
                      <a:alpha val="50000"/>
                    </a:srgbClr>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59" name="Line 43"/>
                <p:cNvSpPr>
                  <a:spLocks noChangeShapeType="1"/>
                </p:cNvSpPr>
                <p:nvPr/>
              </p:nvSpPr>
              <p:spPr bwMode="auto">
                <a:xfrm>
                  <a:off x="3747" y="2424"/>
                  <a:ext cx="867" cy="0"/>
                </a:xfrm>
                <a:prstGeom prst="line">
                  <a:avLst/>
                </a:prstGeom>
                <a:noFill/>
                <a:ln w="28575">
                  <a:solidFill>
                    <a:srgbClr val="FF0000">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60" name="Line 44"/>
                <p:cNvSpPr>
                  <a:spLocks noChangeShapeType="1"/>
                </p:cNvSpPr>
                <p:nvPr/>
              </p:nvSpPr>
              <p:spPr bwMode="auto">
                <a:xfrm>
                  <a:off x="3424" y="2315"/>
                  <a:ext cx="315" cy="109"/>
                </a:xfrm>
                <a:prstGeom prst="line">
                  <a:avLst/>
                </a:prstGeom>
                <a:noFill/>
                <a:ln w="28575">
                  <a:solidFill>
                    <a:srgbClr val="FF0000">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61" name="Line 45"/>
                <p:cNvSpPr>
                  <a:spLocks noChangeShapeType="1"/>
                </p:cNvSpPr>
                <p:nvPr/>
              </p:nvSpPr>
              <p:spPr bwMode="auto">
                <a:xfrm flipV="1">
                  <a:off x="2836" y="2315"/>
                  <a:ext cx="588" cy="0"/>
                </a:xfrm>
                <a:prstGeom prst="line">
                  <a:avLst/>
                </a:prstGeom>
                <a:noFill/>
                <a:ln w="28575">
                  <a:solidFill>
                    <a:srgbClr val="FF0000">
                      <a:alpha val="50000"/>
                    </a:srgbClr>
                  </a:solidFill>
                  <a:round/>
                  <a:headEnd type="non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62" name="Line 46"/>
                <p:cNvSpPr>
                  <a:spLocks noChangeShapeType="1"/>
                </p:cNvSpPr>
                <p:nvPr/>
              </p:nvSpPr>
              <p:spPr bwMode="auto">
                <a:xfrm flipH="1">
                  <a:off x="4041" y="2424"/>
                  <a:ext cx="272" cy="0"/>
                </a:xfrm>
                <a:prstGeom prst="line">
                  <a:avLst/>
                </a:prstGeom>
                <a:noFill/>
                <a:ln w="28575">
                  <a:solidFill>
                    <a:srgbClr val="FF0000">
                      <a:alpha val="5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6063" name="Group 47"/>
              <p:cNvGrpSpPr>
                <a:grpSpLocks/>
              </p:cNvGrpSpPr>
              <p:nvPr/>
            </p:nvGrpSpPr>
            <p:grpSpPr bwMode="auto">
              <a:xfrm>
                <a:off x="2512" y="1333"/>
                <a:ext cx="1" cy="760"/>
                <a:chOff x="2843" y="2314"/>
                <a:chExt cx="2" cy="1576"/>
              </a:xfrm>
            </p:grpSpPr>
            <p:sp>
              <p:nvSpPr>
                <p:cNvPr id="86064" name="Line 48"/>
                <p:cNvSpPr>
                  <a:spLocks noChangeShapeType="1"/>
                </p:cNvSpPr>
                <p:nvPr/>
              </p:nvSpPr>
              <p:spPr bwMode="auto">
                <a:xfrm>
                  <a:off x="2844" y="2314"/>
                  <a:ext cx="1" cy="1576"/>
                </a:xfrm>
                <a:prstGeom prst="line">
                  <a:avLst/>
                </a:prstGeom>
                <a:noFill/>
                <a:ln w="28575">
                  <a:solidFill>
                    <a:srgbClr val="FF0000">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65" name="Line 49"/>
                <p:cNvSpPr>
                  <a:spLocks noChangeShapeType="1"/>
                </p:cNvSpPr>
                <p:nvPr/>
              </p:nvSpPr>
              <p:spPr bwMode="auto">
                <a:xfrm>
                  <a:off x="2843" y="2955"/>
                  <a:ext cx="0" cy="298"/>
                </a:xfrm>
                <a:prstGeom prst="line">
                  <a:avLst/>
                </a:prstGeom>
                <a:noFill/>
                <a:ln w="28575">
                  <a:solidFill>
                    <a:srgbClr val="FF0000">
                      <a:alpha val="5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6066" name="Group 50"/>
              <p:cNvGrpSpPr>
                <a:grpSpLocks/>
              </p:cNvGrpSpPr>
              <p:nvPr/>
            </p:nvGrpSpPr>
            <p:grpSpPr bwMode="auto">
              <a:xfrm>
                <a:off x="2799" y="298"/>
                <a:ext cx="229" cy="139"/>
                <a:chOff x="2811" y="2331"/>
                <a:chExt cx="93" cy="59"/>
              </a:xfrm>
            </p:grpSpPr>
            <p:sp>
              <p:nvSpPr>
                <p:cNvPr id="86067" name="WordArt 51"/>
                <p:cNvSpPr>
                  <a:spLocks noChangeArrowheads="1" noChangeShapeType="1" noTextEdit="1"/>
                </p:cNvSpPr>
                <p:nvPr/>
              </p:nvSpPr>
              <p:spPr bwMode="auto">
                <a:xfrm>
                  <a:off x="2811" y="2331"/>
                  <a:ext cx="69" cy="59"/>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37500"/>
                    </a:avLst>
                  </a:prstTxWarp>
                </a:bodyPr>
                <a:lstStyle/>
                <a:p>
                  <a:pPr algn="ctr"/>
                  <a:r>
                    <a:rPr lang="en-US" altLang="zh-CN" kern="10">
                      <a:ln w="9525">
                        <a:solidFill>
                          <a:schemeClr val="tx2"/>
                        </a:solidFill>
                        <a:round/>
                        <a:headEnd/>
                        <a:tailEnd/>
                      </a:ln>
                      <a:solidFill>
                        <a:schemeClr val="tx2"/>
                      </a:solidFill>
                      <a:latin typeface="Times New Roman" panose="02020603050405020304" pitchFamily="18" charset="0"/>
                      <a:cs typeface="Times New Roman" panose="02020603050405020304" pitchFamily="18" charset="0"/>
                    </a:rPr>
                    <a:t>M</a:t>
                  </a:r>
                  <a:endParaRPr lang="zh-CN" altLang="en-US" kern="10">
                    <a:ln w="9525">
                      <a:solidFill>
                        <a:schemeClr val="tx2"/>
                      </a:solidFill>
                      <a:round/>
                      <a:headEnd/>
                      <a:tailEnd/>
                    </a:ln>
                    <a:solidFill>
                      <a:schemeClr val="tx2"/>
                    </a:solidFill>
                    <a:latin typeface="Times New Roman" panose="02020603050405020304" pitchFamily="18" charset="0"/>
                    <a:cs typeface="Times New Roman" panose="02020603050405020304" pitchFamily="18" charset="0"/>
                  </a:endParaRPr>
                </a:p>
              </p:txBody>
            </p:sp>
            <p:sp>
              <p:nvSpPr>
                <p:cNvPr id="86068" name="WordArt 52"/>
                <p:cNvSpPr>
                  <a:spLocks noChangeArrowheads="1" noChangeShapeType="1" noTextEdit="1"/>
                </p:cNvSpPr>
                <p:nvPr/>
              </p:nvSpPr>
              <p:spPr bwMode="auto">
                <a:xfrm>
                  <a:off x="2885" y="2349"/>
                  <a:ext cx="19" cy="4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altLang="zh-CN" kern="10">
                      <a:ln w="9525">
                        <a:solidFill>
                          <a:schemeClr val="tx1"/>
                        </a:solidFill>
                        <a:round/>
                        <a:headEnd/>
                        <a:tailEnd/>
                      </a:ln>
                      <a:latin typeface="宋体" panose="02010600030101010101" pitchFamily="2" charset="-122"/>
                    </a:rPr>
                    <a:t>1</a:t>
                  </a:r>
                  <a:endParaRPr lang="zh-CN" altLang="en-US" kern="10">
                    <a:ln w="9525">
                      <a:solidFill>
                        <a:schemeClr val="tx1"/>
                      </a:solidFill>
                      <a:round/>
                      <a:headEnd/>
                      <a:tailEnd/>
                    </a:ln>
                    <a:latin typeface="宋体" panose="02010600030101010101" pitchFamily="2" charset="-122"/>
                  </a:endParaRPr>
                </a:p>
              </p:txBody>
            </p:sp>
          </p:grpSp>
          <p:sp>
            <p:nvSpPr>
              <p:cNvPr id="86069" name="Line 53"/>
              <p:cNvSpPr>
                <a:spLocks noChangeShapeType="1"/>
              </p:cNvSpPr>
              <p:nvPr/>
            </p:nvSpPr>
            <p:spPr bwMode="auto">
              <a:xfrm>
                <a:off x="2033" y="610"/>
                <a:ext cx="757" cy="0"/>
              </a:xfrm>
              <a:prstGeom prst="line">
                <a:avLst/>
              </a:prstGeom>
              <a:noFill/>
              <a:ln w="7620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6070" name="Group 54"/>
              <p:cNvGrpSpPr>
                <a:grpSpLocks/>
              </p:cNvGrpSpPr>
              <p:nvPr/>
            </p:nvGrpSpPr>
            <p:grpSpPr bwMode="auto">
              <a:xfrm>
                <a:off x="2789" y="531"/>
                <a:ext cx="260" cy="193"/>
                <a:chOff x="2789" y="531"/>
                <a:chExt cx="260" cy="193"/>
              </a:xfrm>
            </p:grpSpPr>
            <p:grpSp>
              <p:nvGrpSpPr>
                <p:cNvPr id="86071" name="Group 55"/>
                <p:cNvGrpSpPr>
                  <a:grpSpLocks/>
                </p:cNvGrpSpPr>
                <p:nvPr/>
              </p:nvGrpSpPr>
              <p:grpSpPr bwMode="auto">
                <a:xfrm>
                  <a:off x="2789" y="563"/>
                  <a:ext cx="210" cy="161"/>
                  <a:chOff x="1488" y="2736"/>
                  <a:chExt cx="480" cy="336"/>
                </a:xfrm>
              </p:grpSpPr>
              <p:sp>
                <p:nvSpPr>
                  <p:cNvPr id="86072" name="WordArt 56"/>
                  <p:cNvSpPr>
                    <a:spLocks noChangeArrowheads="1" noChangeShapeType="1" noTextEdit="1"/>
                  </p:cNvSpPr>
                  <p:nvPr/>
                </p:nvSpPr>
                <p:spPr bwMode="auto">
                  <a:xfrm>
                    <a:off x="1872" y="2880"/>
                    <a:ext cx="96" cy="192"/>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altLang="zh-CN" kern="10">
                        <a:ln w="12700">
                          <a:solidFill>
                            <a:schemeClr val="tx2"/>
                          </a:solidFill>
                          <a:round/>
                          <a:headEnd/>
                          <a:tailEnd/>
                        </a:ln>
                        <a:latin typeface="宋体" panose="02010600030101010101" pitchFamily="2" charset="-122"/>
                      </a:rPr>
                      <a:t>2</a:t>
                    </a:r>
                    <a:endParaRPr lang="zh-CN" altLang="en-US" kern="10">
                      <a:ln w="12700">
                        <a:solidFill>
                          <a:schemeClr val="tx2"/>
                        </a:solidFill>
                        <a:round/>
                        <a:headEnd/>
                        <a:tailEnd/>
                      </a:ln>
                      <a:latin typeface="宋体" panose="02010600030101010101" pitchFamily="2" charset="-122"/>
                    </a:endParaRPr>
                  </a:p>
                </p:txBody>
              </p:sp>
              <p:sp>
                <p:nvSpPr>
                  <p:cNvPr id="86073" name="WordArt 57"/>
                  <p:cNvSpPr>
                    <a:spLocks noChangeArrowheads="1" noChangeShapeType="1" noTextEdit="1"/>
                  </p:cNvSpPr>
                  <p:nvPr/>
                </p:nvSpPr>
                <p:spPr bwMode="auto">
                  <a:xfrm>
                    <a:off x="1488" y="2736"/>
                    <a:ext cx="384" cy="288"/>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37500"/>
                      </a:avLst>
                    </a:prstTxWarp>
                  </a:bodyPr>
                  <a:lstStyle/>
                  <a:p>
                    <a:pPr algn="ctr"/>
                    <a:r>
                      <a:rPr lang="en-US" altLang="zh-CN" kern="10">
                        <a:ln w="12700">
                          <a:solidFill>
                            <a:schemeClr val="tx2"/>
                          </a:solidFill>
                          <a:round/>
                          <a:headEnd/>
                          <a:tailEnd/>
                        </a:ln>
                        <a:solidFill>
                          <a:schemeClr val="tx2"/>
                        </a:solidFill>
                        <a:latin typeface="Times New Roman" panose="02020603050405020304" pitchFamily="18" charset="0"/>
                        <a:cs typeface="Times New Roman" panose="02020603050405020304" pitchFamily="18" charset="0"/>
                      </a:rPr>
                      <a:t>M</a:t>
                    </a:r>
                    <a:endParaRPr lang="zh-CN" altLang="en-US" kern="10">
                      <a:ln w="12700">
                        <a:solidFill>
                          <a:schemeClr val="tx2"/>
                        </a:solidFill>
                        <a:round/>
                        <a:headEnd/>
                        <a:tailEnd/>
                      </a:ln>
                      <a:solidFill>
                        <a:schemeClr val="tx2"/>
                      </a:solidFill>
                      <a:latin typeface="Times New Roman" panose="02020603050405020304" pitchFamily="18" charset="0"/>
                      <a:cs typeface="Times New Roman" panose="02020603050405020304" pitchFamily="18" charset="0"/>
                    </a:endParaRPr>
                  </a:p>
                </p:txBody>
              </p:sp>
            </p:grpSp>
            <p:sp>
              <p:nvSpPr>
                <p:cNvPr id="86074" name="Freeform 58"/>
                <p:cNvSpPr>
                  <a:spLocks/>
                </p:cNvSpPr>
                <p:nvPr/>
              </p:nvSpPr>
              <p:spPr bwMode="auto">
                <a:xfrm>
                  <a:off x="3005" y="531"/>
                  <a:ext cx="44" cy="68"/>
                </a:xfrm>
                <a:custGeom>
                  <a:avLst/>
                  <a:gdLst>
                    <a:gd name="T0" fmla="*/ 67 w 180"/>
                    <a:gd name="T1" fmla="*/ 0 h 350"/>
                    <a:gd name="T2" fmla="*/ 180 w 180"/>
                    <a:gd name="T3" fmla="*/ 102 h 350"/>
                    <a:gd name="T4" fmla="*/ 0 w 180"/>
                    <a:gd name="T5" fmla="*/ 350 h 350"/>
                    <a:gd name="T6" fmla="*/ 67 w 180"/>
                    <a:gd name="T7" fmla="*/ 0 h 350"/>
                  </a:gdLst>
                  <a:ahLst/>
                  <a:cxnLst>
                    <a:cxn ang="0">
                      <a:pos x="T0" y="T1"/>
                    </a:cxn>
                    <a:cxn ang="0">
                      <a:pos x="T2" y="T3"/>
                    </a:cxn>
                    <a:cxn ang="0">
                      <a:pos x="T4" y="T5"/>
                    </a:cxn>
                    <a:cxn ang="0">
                      <a:pos x="T6" y="T7"/>
                    </a:cxn>
                  </a:cxnLst>
                  <a:rect l="0" t="0" r="r" b="b"/>
                  <a:pathLst>
                    <a:path w="180" h="350">
                      <a:moveTo>
                        <a:pt x="67" y="0"/>
                      </a:moveTo>
                      <a:lnTo>
                        <a:pt x="180" y="102"/>
                      </a:lnTo>
                      <a:lnTo>
                        <a:pt x="0" y="350"/>
                      </a:lnTo>
                      <a:lnTo>
                        <a:pt x="67" y="0"/>
                      </a:lnTo>
                      <a:close/>
                    </a:path>
                  </a:pathLst>
                </a:custGeom>
                <a:solidFill>
                  <a:schemeClr val="tx2"/>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6075" name="Group 59"/>
              <p:cNvGrpSpPr>
                <a:grpSpLocks/>
              </p:cNvGrpSpPr>
              <p:nvPr/>
            </p:nvGrpSpPr>
            <p:grpSpPr bwMode="auto">
              <a:xfrm rot="5396970">
                <a:off x="1097" y="1243"/>
                <a:ext cx="311" cy="114"/>
                <a:chOff x="3490" y="1187"/>
                <a:chExt cx="1677" cy="322"/>
              </a:xfrm>
            </p:grpSpPr>
            <p:sp>
              <p:nvSpPr>
                <p:cNvPr id="86076" name="Arc 60"/>
                <p:cNvSpPr>
                  <a:spLocks/>
                </p:cNvSpPr>
                <p:nvPr/>
              </p:nvSpPr>
              <p:spPr bwMode="auto">
                <a:xfrm>
                  <a:off x="3527" y="1187"/>
                  <a:ext cx="1634" cy="159"/>
                </a:xfrm>
                <a:custGeom>
                  <a:avLst/>
                  <a:gdLst>
                    <a:gd name="G0" fmla="+- 20263 0 0"/>
                    <a:gd name="G1" fmla="+- 21600 0 0"/>
                    <a:gd name="G2" fmla="+- 21600 0 0"/>
                    <a:gd name="T0" fmla="*/ 0 w 40568"/>
                    <a:gd name="T1" fmla="*/ 14118 h 21600"/>
                    <a:gd name="T2" fmla="*/ 40568 w 40568"/>
                    <a:gd name="T3" fmla="*/ 14234 h 21600"/>
                    <a:gd name="T4" fmla="*/ 20263 w 40568"/>
                    <a:gd name="T5" fmla="*/ 21600 h 21600"/>
                  </a:gdLst>
                  <a:ahLst/>
                  <a:cxnLst>
                    <a:cxn ang="0">
                      <a:pos x="T0" y="T1"/>
                    </a:cxn>
                    <a:cxn ang="0">
                      <a:pos x="T2" y="T3"/>
                    </a:cxn>
                    <a:cxn ang="0">
                      <a:pos x="T4" y="T5"/>
                    </a:cxn>
                  </a:cxnLst>
                  <a:rect l="0" t="0" r="r" b="b"/>
                  <a:pathLst>
                    <a:path w="40568" h="21600" fill="none" extrusionOk="0">
                      <a:moveTo>
                        <a:pt x="0" y="14118"/>
                      </a:moveTo>
                      <a:cubicBezTo>
                        <a:pt x="3132" y="5634"/>
                        <a:pt x="11219" y="-1"/>
                        <a:pt x="20263" y="0"/>
                      </a:cubicBezTo>
                      <a:cubicBezTo>
                        <a:pt x="29352" y="0"/>
                        <a:pt x="37468" y="5689"/>
                        <a:pt x="40568" y="14233"/>
                      </a:cubicBezTo>
                    </a:path>
                    <a:path w="40568" h="21600" stroke="0" extrusionOk="0">
                      <a:moveTo>
                        <a:pt x="0" y="14118"/>
                      </a:moveTo>
                      <a:cubicBezTo>
                        <a:pt x="3132" y="5634"/>
                        <a:pt x="11219" y="-1"/>
                        <a:pt x="20263" y="0"/>
                      </a:cubicBezTo>
                      <a:cubicBezTo>
                        <a:pt x="29352" y="0"/>
                        <a:pt x="37468" y="5689"/>
                        <a:pt x="40568" y="14233"/>
                      </a:cubicBezTo>
                      <a:lnTo>
                        <a:pt x="20263" y="21600"/>
                      </a:lnTo>
                      <a:close/>
                    </a:path>
                  </a:pathLst>
                </a:custGeom>
                <a:gradFill rotWithShape="0">
                  <a:gsLst>
                    <a:gs pos="0">
                      <a:srgbClr val="66FFFF">
                        <a:gamma/>
                        <a:shade val="66667"/>
                        <a:invGamma/>
                      </a:srgbClr>
                    </a:gs>
                    <a:gs pos="100000">
                      <a:srgbClr val="66FFFF"/>
                    </a:gs>
                  </a:gsLst>
                  <a:lin ang="5400000" scaled="1"/>
                </a:gradFill>
                <a:ln w="9525">
                  <a:solidFill>
                    <a:srgbClr val="66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77" name="Arc 61"/>
                <p:cNvSpPr>
                  <a:spLocks/>
                </p:cNvSpPr>
                <p:nvPr/>
              </p:nvSpPr>
              <p:spPr bwMode="auto">
                <a:xfrm flipV="1">
                  <a:off x="3499" y="1363"/>
                  <a:ext cx="1668" cy="146"/>
                </a:xfrm>
                <a:custGeom>
                  <a:avLst/>
                  <a:gdLst>
                    <a:gd name="G0" fmla="+- 20263 0 0"/>
                    <a:gd name="G1" fmla="+- 21600 0 0"/>
                    <a:gd name="G2" fmla="+- 21600 0 0"/>
                    <a:gd name="T0" fmla="*/ 0 w 40568"/>
                    <a:gd name="T1" fmla="*/ 14118 h 21600"/>
                    <a:gd name="T2" fmla="*/ 40568 w 40568"/>
                    <a:gd name="T3" fmla="*/ 14234 h 21600"/>
                    <a:gd name="T4" fmla="*/ 20263 w 40568"/>
                    <a:gd name="T5" fmla="*/ 21600 h 21600"/>
                  </a:gdLst>
                  <a:ahLst/>
                  <a:cxnLst>
                    <a:cxn ang="0">
                      <a:pos x="T0" y="T1"/>
                    </a:cxn>
                    <a:cxn ang="0">
                      <a:pos x="T2" y="T3"/>
                    </a:cxn>
                    <a:cxn ang="0">
                      <a:pos x="T4" y="T5"/>
                    </a:cxn>
                  </a:cxnLst>
                  <a:rect l="0" t="0" r="r" b="b"/>
                  <a:pathLst>
                    <a:path w="40568" h="21600" fill="none" extrusionOk="0">
                      <a:moveTo>
                        <a:pt x="0" y="14118"/>
                      </a:moveTo>
                      <a:cubicBezTo>
                        <a:pt x="3132" y="5634"/>
                        <a:pt x="11219" y="-1"/>
                        <a:pt x="20263" y="0"/>
                      </a:cubicBezTo>
                      <a:cubicBezTo>
                        <a:pt x="29352" y="0"/>
                        <a:pt x="37468" y="5689"/>
                        <a:pt x="40568" y="14233"/>
                      </a:cubicBezTo>
                    </a:path>
                    <a:path w="40568" h="21600" stroke="0" extrusionOk="0">
                      <a:moveTo>
                        <a:pt x="0" y="14118"/>
                      </a:moveTo>
                      <a:cubicBezTo>
                        <a:pt x="3132" y="5634"/>
                        <a:pt x="11219" y="-1"/>
                        <a:pt x="20263" y="0"/>
                      </a:cubicBezTo>
                      <a:cubicBezTo>
                        <a:pt x="29352" y="0"/>
                        <a:pt x="37468" y="5689"/>
                        <a:pt x="40568" y="14233"/>
                      </a:cubicBezTo>
                      <a:lnTo>
                        <a:pt x="20263" y="21600"/>
                      </a:lnTo>
                      <a:close/>
                    </a:path>
                  </a:pathLst>
                </a:custGeom>
                <a:gradFill rotWithShape="0">
                  <a:gsLst>
                    <a:gs pos="0">
                      <a:srgbClr val="66FFFF"/>
                    </a:gs>
                    <a:gs pos="100000">
                      <a:srgbClr val="66FFFF">
                        <a:gamma/>
                        <a:shade val="46275"/>
                        <a:invGamma/>
                      </a:srgbClr>
                    </a:gs>
                  </a:gsLst>
                  <a:lin ang="5400000" scaled="1"/>
                </a:gradFill>
                <a:ln w="9525">
                  <a:solidFill>
                    <a:srgbClr val="66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78" name="Rectangle 62"/>
                <p:cNvSpPr>
                  <a:spLocks noChangeArrowheads="1"/>
                </p:cNvSpPr>
                <p:nvPr/>
              </p:nvSpPr>
              <p:spPr bwMode="auto">
                <a:xfrm>
                  <a:off x="3490" y="1299"/>
                  <a:ext cx="1671" cy="101"/>
                </a:xfrm>
                <a:prstGeom prst="rect">
                  <a:avLst/>
                </a:prstGeom>
                <a:gradFill rotWithShape="0">
                  <a:gsLst>
                    <a:gs pos="0">
                      <a:srgbClr val="66FFFF">
                        <a:gamma/>
                        <a:shade val="76471"/>
                        <a:invGamma/>
                      </a:srgbClr>
                    </a:gs>
                    <a:gs pos="100000">
                      <a:srgbClr val="66FFFF"/>
                    </a:gs>
                  </a:gsLst>
                  <a:lin ang="0" scaled="1"/>
                </a:gradFill>
                <a:ln w="9525">
                  <a:solidFill>
                    <a:srgbClr val="66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6079" name="Line 63"/>
              <p:cNvSpPr>
                <a:spLocks noChangeShapeType="1"/>
              </p:cNvSpPr>
              <p:nvPr/>
            </p:nvSpPr>
            <p:spPr bwMode="auto">
              <a:xfrm>
                <a:off x="891" y="1254"/>
                <a:ext cx="305"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80" name="Line 64"/>
              <p:cNvSpPr>
                <a:spLocks noChangeShapeType="1"/>
              </p:cNvSpPr>
              <p:nvPr/>
            </p:nvSpPr>
            <p:spPr bwMode="auto">
              <a:xfrm>
                <a:off x="1276" y="1242"/>
                <a:ext cx="452" cy="237"/>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81" name="Line 65"/>
              <p:cNvSpPr>
                <a:spLocks noChangeShapeType="1"/>
              </p:cNvSpPr>
              <p:nvPr/>
            </p:nvSpPr>
            <p:spPr bwMode="auto">
              <a:xfrm flipV="1">
                <a:off x="1288" y="1084"/>
                <a:ext cx="440" cy="271"/>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82" name="Line 66"/>
              <p:cNvSpPr>
                <a:spLocks noChangeShapeType="1"/>
              </p:cNvSpPr>
              <p:nvPr/>
            </p:nvSpPr>
            <p:spPr bwMode="auto">
              <a:xfrm>
                <a:off x="908" y="1339"/>
                <a:ext cx="305"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83" name="WordArt 67"/>
              <p:cNvSpPr>
                <a:spLocks noChangeArrowheads="1" noChangeShapeType="1" noTextEdit="1"/>
              </p:cNvSpPr>
              <p:nvPr/>
            </p:nvSpPr>
            <p:spPr bwMode="auto">
              <a:xfrm rot="5400000">
                <a:off x="3166" y="1069"/>
                <a:ext cx="1466" cy="292"/>
              </a:xfrm>
              <a:prstGeom prst="rect">
                <a:avLst/>
              </a:prstGeom>
              <a:extLst>
                <a:ext uri="{AF507438-7753-43E0-B8FC-AC1667EBCBE1}">
                  <a14:hiddenEffects xmlns:a14="http://schemas.microsoft.com/office/drawing/2010/main">
                    <a:effectLst/>
                  </a14:hiddenEffects>
                </a:ext>
              </a:extLst>
            </p:spPr>
            <p:txBody>
              <a:bodyPr vert="eaVert" wrap="none" fromWordArt="1">
                <a:prstTxWarp prst="textPlain">
                  <a:avLst>
                    <a:gd name="adj" fmla="val 50000"/>
                  </a:avLst>
                </a:prstTxWarp>
              </a:bodyPr>
              <a:lstStyle/>
              <a:p>
                <a:pPr algn="ctr" fontAlgn="auto"/>
                <a:r>
                  <a:rPr lang="zh-CN" altLang="en-US" sz="2400" kern="10">
                    <a:ln w="9525">
                      <a:solidFill>
                        <a:srgbClr val="FF0000"/>
                      </a:solidFill>
                      <a:round/>
                      <a:headEnd/>
                      <a:tailEnd/>
                    </a:ln>
                    <a:solidFill>
                      <a:srgbClr val="FF0000"/>
                    </a:solidFill>
                    <a:latin typeface="宋体" panose="02010600030101010101" pitchFamily="2" charset="-122"/>
                  </a:rPr>
                  <a:t>相当于平行平面空气膜干涉</a:t>
                </a:r>
              </a:p>
            </p:txBody>
          </p:sp>
          <p:grpSp>
            <p:nvGrpSpPr>
              <p:cNvPr id="86084" name="Group 68"/>
              <p:cNvGrpSpPr>
                <a:grpSpLocks/>
              </p:cNvGrpSpPr>
              <p:nvPr/>
            </p:nvGrpSpPr>
            <p:grpSpPr bwMode="auto">
              <a:xfrm>
                <a:off x="4200" y="463"/>
                <a:ext cx="875" cy="1468"/>
                <a:chOff x="4121" y="395"/>
                <a:chExt cx="875" cy="1468"/>
              </a:xfrm>
            </p:grpSpPr>
            <p:sp>
              <p:nvSpPr>
                <p:cNvPr id="86085" name="Rectangle 69"/>
                <p:cNvSpPr>
                  <a:spLocks noChangeArrowheads="1"/>
                </p:cNvSpPr>
                <p:nvPr/>
              </p:nvSpPr>
              <p:spPr bwMode="auto">
                <a:xfrm>
                  <a:off x="4127" y="395"/>
                  <a:ext cx="858" cy="192"/>
                </a:xfrm>
                <a:prstGeom prst="rect">
                  <a:avLst/>
                </a:prstGeom>
                <a:solidFill>
                  <a:srgbClr val="969696">
                    <a:alpha val="50000"/>
                  </a:srgbClr>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86" name="Rectangle 70"/>
                <p:cNvSpPr>
                  <a:spLocks noChangeArrowheads="1"/>
                </p:cNvSpPr>
                <p:nvPr/>
              </p:nvSpPr>
              <p:spPr bwMode="auto">
                <a:xfrm>
                  <a:off x="4121" y="638"/>
                  <a:ext cx="858" cy="192"/>
                </a:xfrm>
                <a:prstGeom prst="rect">
                  <a:avLst/>
                </a:prstGeom>
                <a:solidFill>
                  <a:srgbClr val="969696">
                    <a:alpha val="50000"/>
                  </a:srgbClr>
                </a:solidFill>
                <a:ln w="9525">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sz="2400">
                    <a:solidFill>
                      <a:schemeClr val="bg2"/>
                    </a:solidFill>
                    <a:latin typeface="Comic Sans MS" panose="030F0702030302020204" pitchFamily="66" charset="0"/>
                    <a:ea typeface="华文中宋" panose="02010600040101010101" pitchFamily="2" charset="-122"/>
                  </a:endParaRPr>
                </a:p>
              </p:txBody>
            </p:sp>
            <p:sp>
              <p:nvSpPr>
                <p:cNvPr id="86087" name="Rectangle 71"/>
                <p:cNvSpPr>
                  <a:spLocks noChangeArrowheads="1"/>
                </p:cNvSpPr>
                <p:nvPr/>
              </p:nvSpPr>
              <p:spPr bwMode="auto">
                <a:xfrm>
                  <a:off x="4138" y="1084"/>
                  <a:ext cx="858" cy="779"/>
                </a:xfrm>
                <a:prstGeom prst="rect">
                  <a:avLst/>
                </a:prstGeom>
                <a:gradFill rotWithShape="0">
                  <a:gsLst>
                    <a:gs pos="0">
                      <a:srgbClr val="FF0000"/>
                    </a:gs>
                    <a:gs pos="100000">
                      <a:srgbClr val="FF0000">
                        <a:gamma/>
                        <a:shade val="46275"/>
                        <a:invGamma/>
                      </a:srgbClr>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88" name="Oval 72"/>
                <p:cNvSpPr>
                  <a:spLocks noChangeArrowheads="1"/>
                </p:cNvSpPr>
                <p:nvPr/>
              </p:nvSpPr>
              <p:spPr bwMode="auto">
                <a:xfrm>
                  <a:off x="4467" y="1381"/>
                  <a:ext cx="207" cy="197"/>
                </a:xfrm>
                <a:prstGeom prst="ellipse">
                  <a:avLst/>
                </a:prstGeom>
                <a:gradFill rotWithShape="0">
                  <a:gsLst>
                    <a:gs pos="0">
                      <a:srgbClr val="FF0000"/>
                    </a:gs>
                    <a:gs pos="100000">
                      <a:schemeClr val="tx2"/>
                    </a:gs>
                  </a:gsLst>
                  <a:path path="shape">
                    <a:fillToRect l="50000" t="50000" r="50000" b="50000"/>
                  </a:path>
                </a:gra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89" name="Oval 73"/>
                <p:cNvSpPr>
                  <a:spLocks noChangeArrowheads="1"/>
                </p:cNvSpPr>
                <p:nvPr/>
              </p:nvSpPr>
              <p:spPr bwMode="auto">
                <a:xfrm>
                  <a:off x="4412" y="1327"/>
                  <a:ext cx="323" cy="305"/>
                </a:xfrm>
                <a:prstGeom prst="ellipse">
                  <a:avLst/>
                </a:prstGeom>
                <a:noFill/>
                <a:ln w="381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90" name="Oval 74"/>
                <p:cNvSpPr>
                  <a:spLocks noChangeArrowheads="1"/>
                </p:cNvSpPr>
                <p:nvPr/>
              </p:nvSpPr>
              <p:spPr bwMode="auto">
                <a:xfrm>
                  <a:off x="4358" y="1274"/>
                  <a:ext cx="425" cy="406"/>
                </a:xfrm>
                <a:prstGeom prst="ellipse">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91" name="Oval 75"/>
                <p:cNvSpPr>
                  <a:spLocks noChangeArrowheads="1"/>
                </p:cNvSpPr>
                <p:nvPr/>
              </p:nvSpPr>
              <p:spPr bwMode="auto">
                <a:xfrm>
                  <a:off x="4323" y="1247"/>
                  <a:ext cx="495" cy="466"/>
                </a:xfrm>
                <a:prstGeom prst="ellipse">
                  <a:avLst/>
                </a:prstGeom>
                <a:noFill/>
                <a:ln w="190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92" name="Oval 76"/>
                <p:cNvSpPr>
                  <a:spLocks noChangeArrowheads="1"/>
                </p:cNvSpPr>
                <p:nvPr/>
              </p:nvSpPr>
              <p:spPr bwMode="auto">
                <a:xfrm>
                  <a:off x="4295" y="1219"/>
                  <a:ext cx="549" cy="522"/>
                </a:xfrm>
                <a:prstGeom prst="ellipse">
                  <a:avLst/>
                </a:prstGeom>
                <a:noFill/>
                <a:ln w="127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93" name="Oval 77"/>
                <p:cNvSpPr>
                  <a:spLocks noChangeArrowheads="1"/>
                </p:cNvSpPr>
                <p:nvPr/>
              </p:nvSpPr>
              <p:spPr bwMode="auto">
                <a:xfrm>
                  <a:off x="4269" y="1199"/>
                  <a:ext cx="597" cy="562"/>
                </a:xfrm>
                <a:prstGeom prst="ellipse">
                  <a:avLst/>
                </a:prstGeom>
                <a:noFill/>
                <a:ln w="127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94" name="Oval 78"/>
                <p:cNvSpPr>
                  <a:spLocks noChangeArrowheads="1"/>
                </p:cNvSpPr>
                <p:nvPr/>
              </p:nvSpPr>
              <p:spPr bwMode="auto">
                <a:xfrm>
                  <a:off x="4240" y="1172"/>
                  <a:ext cx="647" cy="609"/>
                </a:xfrm>
                <a:prstGeom prst="ellipse">
                  <a:avLst/>
                </a:prstGeom>
                <a:noFill/>
                <a:ln w="12700">
                  <a:solidFill>
                    <a:srgbClr val="3C3F0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95" name="Oval 79"/>
                <p:cNvSpPr>
                  <a:spLocks noChangeArrowheads="1"/>
                </p:cNvSpPr>
                <p:nvPr/>
              </p:nvSpPr>
              <p:spPr bwMode="auto">
                <a:xfrm>
                  <a:off x="4220" y="1151"/>
                  <a:ext cx="687" cy="651"/>
                </a:xfrm>
                <a:prstGeom prst="ellipse">
                  <a:avLst/>
                </a:prstGeom>
                <a:noFill/>
                <a:ln w="12700">
                  <a:solidFill>
                    <a:srgbClr val="3C3F0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96" name="Oval 80"/>
                <p:cNvSpPr>
                  <a:spLocks noChangeArrowheads="1"/>
                </p:cNvSpPr>
                <p:nvPr/>
              </p:nvSpPr>
              <p:spPr bwMode="auto">
                <a:xfrm>
                  <a:off x="4193" y="1125"/>
                  <a:ext cx="739" cy="698"/>
                </a:xfrm>
                <a:prstGeom prst="ellipse">
                  <a:avLst/>
                </a:prstGeom>
                <a:noFill/>
                <a:ln w="12700">
                  <a:solidFill>
                    <a:srgbClr val="3C3F0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97" name="Oval 81"/>
                <p:cNvSpPr>
                  <a:spLocks noChangeArrowheads="1"/>
                </p:cNvSpPr>
                <p:nvPr/>
              </p:nvSpPr>
              <p:spPr bwMode="auto">
                <a:xfrm>
                  <a:off x="4171" y="1114"/>
                  <a:ext cx="769" cy="719"/>
                </a:xfrm>
                <a:prstGeom prst="ellipse">
                  <a:avLst/>
                </a:prstGeom>
                <a:noFill/>
                <a:ln w="12700">
                  <a:solidFill>
                    <a:srgbClr val="3C3F0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98" name="Oval 82"/>
                <p:cNvSpPr>
                  <a:spLocks noChangeArrowheads="1"/>
                </p:cNvSpPr>
                <p:nvPr/>
              </p:nvSpPr>
              <p:spPr bwMode="auto">
                <a:xfrm>
                  <a:off x="4170" y="1102"/>
                  <a:ext cx="794" cy="750"/>
                </a:xfrm>
                <a:prstGeom prst="ellipse">
                  <a:avLst/>
                </a:prstGeom>
                <a:noFill/>
                <a:ln w="12700">
                  <a:solidFill>
                    <a:srgbClr val="3C3F0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nvGrpSpPr>
          <p:cNvPr id="86099" name="Group 83"/>
          <p:cNvGrpSpPr>
            <a:grpSpLocks/>
          </p:cNvGrpSpPr>
          <p:nvPr/>
        </p:nvGrpSpPr>
        <p:grpSpPr bwMode="auto">
          <a:xfrm>
            <a:off x="1835151" y="3763963"/>
            <a:ext cx="7802563" cy="2667000"/>
            <a:chOff x="196" y="2371"/>
            <a:chExt cx="4915" cy="1680"/>
          </a:xfrm>
        </p:grpSpPr>
        <p:sp>
          <p:nvSpPr>
            <p:cNvPr id="86100" name="WordArt 84"/>
            <p:cNvSpPr>
              <a:spLocks noChangeArrowheads="1" noChangeShapeType="1" noTextEdit="1"/>
            </p:cNvSpPr>
            <p:nvPr/>
          </p:nvSpPr>
          <p:spPr bwMode="auto">
            <a:xfrm rot="5400000">
              <a:off x="-335" y="2958"/>
              <a:ext cx="1515" cy="454"/>
            </a:xfrm>
            <a:prstGeom prst="rect">
              <a:avLst/>
            </a:prstGeom>
            <a:extLst>
              <a:ext uri="{AF507438-7753-43E0-B8FC-AC1667EBCBE1}">
                <a14:hiddenEffects xmlns:a14="http://schemas.microsoft.com/office/drawing/2010/main">
                  <a:effectLst/>
                </a14:hiddenEffects>
              </a:ext>
            </a:extLst>
          </p:spPr>
          <p:txBody>
            <a:bodyPr vert="eaVert" wrap="none" fromWordArt="1">
              <a:prstTxWarp prst="textPlain">
                <a:avLst>
                  <a:gd name="adj" fmla="val 50000"/>
                </a:avLst>
              </a:prstTxWarp>
            </a:bodyPr>
            <a:lstStyle/>
            <a:p>
              <a:pPr algn="ctr" fontAlgn="auto"/>
              <a:r>
                <a:rPr lang="zh-CN" altLang="en-US" b="1" kern="10" dirty="0">
                  <a:ln w="9525">
                    <a:solidFill>
                      <a:schemeClr val="bg1"/>
                    </a:solidFill>
                    <a:round/>
                    <a:headEnd/>
                    <a:tailEnd/>
                  </a:ln>
                  <a:latin typeface="幼圆" panose="02010509060101010101" pitchFamily="49" charset="-122"/>
                  <a:ea typeface="幼圆" panose="02010509060101010101" pitchFamily="49" charset="-122"/>
                </a:rPr>
                <a:t>等厚干涉光路</a:t>
              </a:r>
            </a:p>
          </p:txBody>
        </p:sp>
        <p:grpSp>
          <p:nvGrpSpPr>
            <p:cNvPr id="86101" name="Group 85"/>
            <p:cNvGrpSpPr>
              <a:grpSpLocks/>
            </p:cNvGrpSpPr>
            <p:nvPr/>
          </p:nvGrpSpPr>
          <p:grpSpPr bwMode="auto">
            <a:xfrm>
              <a:off x="903" y="2371"/>
              <a:ext cx="4208" cy="1680"/>
              <a:chOff x="903" y="2371"/>
              <a:chExt cx="4208" cy="1680"/>
            </a:xfrm>
          </p:grpSpPr>
          <p:sp>
            <p:nvSpPr>
              <p:cNvPr id="86102" name="Rectangle 86"/>
              <p:cNvSpPr>
                <a:spLocks noChangeArrowheads="1"/>
              </p:cNvSpPr>
              <p:nvPr/>
            </p:nvSpPr>
            <p:spPr bwMode="auto">
              <a:xfrm rot="-2704635">
                <a:off x="2588" y="3239"/>
                <a:ext cx="657" cy="148"/>
              </a:xfrm>
              <a:prstGeom prst="rect">
                <a:avLst/>
              </a:prstGeom>
              <a:solidFill>
                <a:srgbClr val="66FFFF">
                  <a:alpha val="50000"/>
                </a:srgbClr>
              </a:solidFill>
              <a:ln w="2857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103" name="Rectangle 87"/>
              <p:cNvSpPr>
                <a:spLocks noChangeArrowheads="1"/>
              </p:cNvSpPr>
              <p:nvPr/>
            </p:nvSpPr>
            <p:spPr bwMode="auto">
              <a:xfrm rot="-2704635">
                <a:off x="2128" y="3182"/>
                <a:ext cx="657" cy="149"/>
              </a:xfrm>
              <a:prstGeom prst="rect">
                <a:avLst/>
              </a:prstGeom>
              <a:solidFill>
                <a:srgbClr val="66FFFF">
                  <a:alpha val="50000"/>
                </a:srgbClr>
              </a:solidFill>
              <a:ln w="2857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104" name="Line 88"/>
              <p:cNvSpPr>
                <a:spLocks noChangeShapeType="1"/>
              </p:cNvSpPr>
              <p:nvPr/>
            </p:nvSpPr>
            <p:spPr bwMode="auto">
              <a:xfrm flipV="1">
                <a:off x="2271" y="3073"/>
                <a:ext cx="466" cy="468"/>
              </a:xfrm>
              <a:prstGeom prst="line">
                <a:avLst/>
              </a:prstGeom>
              <a:noFill/>
              <a:ln w="2857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105" name="Rectangle 89"/>
              <p:cNvSpPr>
                <a:spLocks noChangeArrowheads="1"/>
              </p:cNvSpPr>
              <p:nvPr/>
            </p:nvSpPr>
            <p:spPr bwMode="auto">
              <a:xfrm>
                <a:off x="2053" y="2420"/>
                <a:ext cx="767" cy="61"/>
              </a:xfrm>
              <a:prstGeom prst="rect">
                <a:avLst/>
              </a:prstGeom>
              <a:solidFill>
                <a:schemeClr val="folHlink"/>
              </a:solidFill>
              <a:ln w="2857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106" name="Line 90"/>
              <p:cNvSpPr>
                <a:spLocks noChangeShapeType="1"/>
              </p:cNvSpPr>
              <p:nvPr/>
            </p:nvSpPr>
            <p:spPr bwMode="auto">
              <a:xfrm>
                <a:off x="2279" y="4051"/>
                <a:ext cx="56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6107" name="Group 91"/>
              <p:cNvGrpSpPr>
                <a:grpSpLocks/>
              </p:cNvGrpSpPr>
              <p:nvPr/>
            </p:nvGrpSpPr>
            <p:grpSpPr bwMode="auto">
              <a:xfrm rot="-673938">
                <a:off x="3398" y="3025"/>
                <a:ext cx="78" cy="688"/>
                <a:chOff x="3353" y="2923"/>
                <a:chExt cx="78" cy="688"/>
              </a:xfrm>
            </p:grpSpPr>
            <p:sp>
              <p:nvSpPr>
                <p:cNvPr id="86108" name="Rectangle 92"/>
                <p:cNvSpPr>
                  <a:spLocks noChangeArrowheads="1"/>
                </p:cNvSpPr>
                <p:nvPr/>
              </p:nvSpPr>
              <p:spPr bwMode="auto">
                <a:xfrm>
                  <a:off x="3353" y="2923"/>
                  <a:ext cx="78" cy="687"/>
                </a:xfrm>
                <a:prstGeom prst="rect">
                  <a:avLst/>
                </a:prstGeom>
                <a:solidFill>
                  <a:schemeClr val="folHlink"/>
                </a:solidFill>
                <a:ln w="2857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109" name="Line 93"/>
                <p:cNvSpPr>
                  <a:spLocks noChangeShapeType="1"/>
                </p:cNvSpPr>
                <p:nvPr/>
              </p:nvSpPr>
              <p:spPr bwMode="auto">
                <a:xfrm>
                  <a:off x="3354" y="2925"/>
                  <a:ext cx="0" cy="686"/>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6110" name="Line 94"/>
              <p:cNvSpPr>
                <a:spLocks noChangeShapeType="1"/>
              </p:cNvSpPr>
              <p:nvPr/>
            </p:nvSpPr>
            <p:spPr bwMode="auto">
              <a:xfrm>
                <a:off x="2054" y="2486"/>
                <a:ext cx="762"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111" name="Line 95"/>
              <p:cNvSpPr>
                <a:spLocks noChangeShapeType="1"/>
              </p:cNvSpPr>
              <p:nvPr/>
            </p:nvSpPr>
            <p:spPr bwMode="auto">
              <a:xfrm>
                <a:off x="1440" y="3263"/>
                <a:ext cx="915"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112" name="Line 96"/>
              <p:cNvSpPr>
                <a:spLocks noChangeShapeType="1"/>
              </p:cNvSpPr>
              <p:nvPr/>
            </p:nvSpPr>
            <p:spPr bwMode="auto">
              <a:xfrm>
                <a:off x="2348" y="3263"/>
                <a:ext cx="159" cy="53"/>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6113" name="Group 97"/>
              <p:cNvGrpSpPr>
                <a:grpSpLocks/>
              </p:cNvGrpSpPr>
              <p:nvPr/>
            </p:nvGrpSpPr>
            <p:grpSpPr bwMode="auto">
              <a:xfrm>
                <a:off x="2446" y="2495"/>
                <a:ext cx="58" cy="823"/>
                <a:chOff x="2624" y="664"/>
                <a:chExt cx="120" cy="1707"/>
              </a:xfrm>
            </p:grpSpPr>
            <p:sp>
              <p:nvSpPr>
                <p:cNvPr id="86114" name="Line 98"/>
                <p:cNvSpPr>
                  <a:spLocks noChangeShapeType="1"/>
                </p:cNvSpPr>
                <p:nvPr/>
              </p:nvSpPr>
              <p:spPr bwMode="auto">
                <a:xfrm flipV="1">
                  <a:off x="2625" y="664"/>
                  <a:ext cx="0" cy="1416"/>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115" name="Line 99"/>
                <p:cNvSpPr>
                  <a:spLocks noChangeShapeType="1"/>
                </p:cNvSpPr>
                <p:nvPr/>
              </p:nvSpPr>
              <p:spPr bwMode="auto">
                <a:xfrm>
                  <a:off x="2624" y="1015"/>
                  <a:ext cx="0" cy="211"/>
                </a:xfrm>
                <a:prstGeom prst="line">
                  <a:avLst/>
                </a:prstGeom>
                <a:noFill/>
                <a:ln w="28575">
                  <a:solidFill>
                    <a:srgbClr val="FF0000"/>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116" name="Line 100"/>
                <p:cNvSpPr>
                  <a:spLocks noChangeShapeType="1"/>
                </p:cNvSpPr>
                <p:nvPr/>
              </p:nvSpPr>
              <p:spPr bwMode="auto">
                <a:xfrm flipH="1" flipV="1">
                  <a:off x="2629" y="2066"/>
                  <a:ext cx="115" cy="305"/>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6117" name="Group 101"/>
              <p:cNvGrpSpPr>
                <a:grpSpLocks/>
              </p:cNvGrpSpPr>
              <p:nvPr/>
            </p:nvGrpSpPr>
            <p:grpSpPr bwMode="auto">
              <a:xfrm>
                <a:off x="2496" y="2489"/>
                <a:ext cx="57" cy="809"/>
                <a:chOff x="2683" y="651"/>
                <a:chExt cx="117" cy="1679"/>
              </a:xfrm>
            </p:grpSpPr>
            <p:sp>
              <p:nvSpPr>
                <p:cNvPr id="86118" name="Line 102"/>
                <p:cNvSpPr>
                  <a:spLocks noChangeShapeType="1"/>
                </p:cNvSpPr>
                <p:nvPr/>
              </p:nvSpPr>
              <p:spPr bwMode="auto">
                <a:xfrm flipH="1">
                  <a:off x="2683" y="651"/>
                  <a:ext cx="0" cy="139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119" name="Line 103"/>
                <p:cNvSpPr>
                  <a:spLocks noChangeShapeType="1"/>
                </p:cNvSpPr>
                <p:nvPr/>
              </p:nvSpPr>
              <p:spPr bwMode="auto">
                <a:xfrm>
                  <a:off x="2686" y="1334"/>
                  <a:ext cx="0" cy="109"/>
                </a:xfrm>
                <a:prstGeom prst="line">
                  <a:avLst/>
                </a:prstGeom>
                <a:noFill/>
                <a:ln w="28575">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120" name="Line 104"/>
                <p:cNvSpPr>
                  <a:spLocks noChangeShapeType="1"/>
                </p:cNvSpPr>
                <p:nvPr/>
              </p:nvSpPr>
              <p:spPr bwMode="auto">
                <a:xfrm flipH="1" flipV="1">
                  <a:off x="2685" y="2021"/>
                  <a:ext cx="115" cy="309"/>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6121" name="Group 105"/>
              <p:cNvGrpSpPr>
                <a:grpSpLocks/>
              </p:cNvGrpSpPr>
              <p:nvPr/>
            </p:nvGrpSpPr>
            <p:grpSpPr bwMode="auto">
              <a:xfrm>
                <a:off x="2530" y="3291"/>
                <a:ext cx="1" cy="760"/>
                <a:chOff x="2798" y="2315"/>
                <a:chExt cx="2" cy="1576"/>
              </a:xfrm>
            </p:grpSpPr>
            <p:sp>
              <p:nvSpPr>
                <p:cNvPr id="86122" name="Line 106"/>
                <p:cNvSpPr>
                  <a:spLocks noChangeShapeType="1"/>
                </p:cNvSpPr>
                <p:nvPr/>
              </p:nvSpPr>
              <p:spPr bwMode="auto">
                <a:xfrm flipH="1">
                  <a:off x="2798" y="2315"/>
                  <a:ext cx="2" cy="1576"/>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123" name="Line 107"/>
                <p:cNvSpPr>
                  <a:spLocks noChangeShapeType="1"/>
                </p:cNvSpPr>
                <p:nvPr/>
              </p:nvSpPr>
              <p:spPr bwMode="auto">
                <a:xfrm>
                  <a:off x="2800" y="2766"/>
                  <a:ext cx="0" cy="218"/>
                </a:xfrm>
                <a:prstGeom prst="line">
                  <a:avLst/>
                </a:prstGeom>
                <a:noFill/>
                <a:ln w="28575">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6124" name="Group 108"/>
              <p:cNvGrpSpPr>
                <a:grpSpLocks/>
              </p:cNvGrpSpPr>
              <p:nvPr/>
            </p:nvGrpSpPr>
            <p:grpSpPr bwMode="auto">
              <a:xfrm>
                <a:off x="2505" y="3323"/>
                <a:ext cx="894" cy="56"/>
                <a:chOff x="2747" y="2359"/>
                <a:chExt cx="1860" cy="116"/>
              </a:xfrm>
            </p:grpSpPr>
            <p:sp>
              <p:nvSpPr>
                <p:cNvPr id="86125" name="Line 109"/>
                <p:cNvSpPr>
                  <a:spLocks noChangeShapeType="1"/>
                </p:cNvSpPr>
                <p:nvPr/>
              </p:nvSpPr>
              <p:spPr bwMode="auto">
                <a:xfrm>
                  <a:off x="2986" y="2366"/>
                  <a:ext cx="151" cy="0"/>
                </a:xfrm>
                <a:prstGeom prst="line">
                  <a:avLst/>
                </a:prstGeom>
                <a:noFill/>
                <a:ln w="28575">
                  <a:solidFill>
                    <a:srgbClr val="FF0000">
                      <a:alpha val="5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126" name="Line 110"/>
                <p:cNvSpPr>
                  <a:spLocks noChangeShapeType="1"/>
                </p:cNvSpPr>
                <p:nvPr/>
              </p:nvSpPr>
              <p:spPr bwMode="auto">
                <a:xfrm>
                  <a:off x="2747" y="2364"/>
                  <a:ext cx="657" cy="1"/>
                </a:xfrm>
                <a:prstGeom prst="line">
                  <a:avLst/>
                </a:prstGeom>
                <a:noFill/>
                <a:ln w="28575">
                  <a:solidFill>
                    <a:srgbClr val="FF0000">
                      <a:alpha val="50000"/>
                    </a:srgbClr>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127" name="Line 111"/>
                <p:cNvSpPr>
                  <a:spLocks noChangeShapeType="1"/>
                </p:cNvSpPr>
                <p:nvPr/>
              </p:nvSpPr>
              <p:spPr bwMode="auto">
                <a:xfrm>
                  <a:off x="3367" y="2359"/>
                  <a:ext cx="337" cy="116"/>
                </a:xfrm>
                <a:prstGeom prst="line">
                  <a:avLst/>
                </a:prstGeom>
                <a:noFill/>
                <a:ln w="28575">
                  <a:solidFill>
                    <a:srgbClr val="FF0000">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128" name="Line 112"/>
                <p:cNvSpPr>
                  <a:spLocks noChangeShapeType="1"/>
                </p:cNvSpPr>
                <p:nvPr/>
              </p:nvSpPr>
              <p:spPr bwMode="auto">
                <a:xfrm>
                  <a:off x="3775" y="2475"/>
                  <a:ext cx="337" cy="0"/>
                </a:xfrm>
                <a:prstGeom prst="line">
                  <a:avLst/>
                </a:prstGeom>
                <a:noFill/>
                <a:ln w="28575">
                  <a:solidFill>
                    <a:srgbClr val="FF0000">
                      <a:alpha val="5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129" name="Line 113"/>
                <p:cNvSpPr>
                  <a:spLocks noChangeShapeType="1"/>
                </p:cNvSpPr>
                <p:nvPr/>
              </p:nvSpPr>
              <p:spPr bwMode="auto">
                <a:xfrm>
                  <a:off x="3682" y="2475"/>
                  <a:ext cx="925" cy="0"/>
                </a:xfrm>
                <a:prstGeom prst="line">
                  <a:avLst/>
                </a:prstGeom>
                <a:noFill/>
                <a:ln w="28575">
                  <a:solidFill>
                    <a:srgbClr val="FF0000">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6130" name="Group 114"/>
              <p:cNvGrpSpPr>
                <a:grpSpLocks/>
              </p:cNvGrpSpPr>
              <p:nvPr/>
            </p:nvGrpSpPr>
            <p:grpSpPr bwMode="auto">
              <a:xfrm>
                <a:off x="2548" y="3291"/>
                <a:ext cx="854" cy="53"/>
                <a:chOff x="2836" y="2315"/>
                <a:chExt cx="1778" cy="109"/>
              </a:xfrm>
            </p:grpSpPr>
            <p:sp>
              <p:nvSpPr>
                <p:cNvPr id="86131" name="Line 115"/>
                <p:cNvSpPr>
                  <a:spLocks noChangeShapeType="1"/>
                </p:cNvSpPr>
                <p:nvPr/>
              </p:nvSpPr>
              <p:spPr bwMode="auto">
                <a:xfrm>
                  <a:off x="3087" y="2315"/>
                  <a:ext cx="193" cy="0"/>
                </a:xfrm>
                <a:prstGeom prst="line">
                  <a:avLst/>
                </a:prstGeom>
                <a:noFill/>
                <a:ln w="28575">
                  <a:solidFill>
                    <a:srgbClr val="FF0000">
                      <a:alpha val="50000"/>
                    </a:srgbClr>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132" name="Line 116"/>
                <p:cNvSpPr>
                  <a:spLocks noChangeShapeType="1"/>
                </p:cNvSpPr>
                <p:nvPr/>
              </p:nvSpPr>
              <p:spPr bwMode="auto">
                <a:xfrm>
                  <a:off x="3747" y="2424"/>
                  <a:ext cx="867" cy="0"/>
                </a:xfrm>
                <a:prstGeom prst="line">
                  <a:avLst/>
                </a:prstGeom>
                <a:noFill/>
                <a:ln w="28575">
                  <a:solidFill>
                    <a:srgbClr val="FF0000">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133" name="Line 117"/>
                <p:cNvSpPr>
                  <a:spLocks noChangeShapeType="1"/>
                </p:cNvSpPr>
                <p:nvPr/>
              </p:nvSpPr>
              <p:spPr bwMode="auto">
                <a:xfrm>
                  <a:off x="3424" y="2315"/>
                  <a:ext cx="315" cy="109"/>
                </a:xfrm>
                <a:prstGeom prst="line">
                  <a:avLst/>
                </a:prstGeom>
                <a:noFill/>
                <a:ln w="28575">
                  <a:solidFill>
                    <a:srgbClr val="FF0000">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134" name="Line 118"/>
                <p:cNvSpPr>
                  <a:spLocks noChangeShapeType="1"/>
                </p:cNvSpPr>
                <p:nvPr/>
              </p:nvSpPr>
              <p:spPr bwMode="auto">
                <a:xfrm flipV="1">
                  <a:off x="2836" y="2315"/>
                  <a:ext cx="588" cy="0"/>
                </a:xfrm>
                <a:prstGeom prst="line">
                  <a:avLst/>
                </a:prstGeom>
                <a:noFill/>
                <a:ln w="28575">
                  <a:solidFill>
                    <a:srgbClr val="FF0000">
                      <a:alpha val="50000"/>
                    </a:srgbClr>
                  </a:solidFill>
                  <a:round/>
                  <a:headEnd type="non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135" name="Line 119"/>
                <p:cNvSpPr>
                  <a:spLocks noChangeShapeType="1"/>
                </p:cNvSpPr>
                <p:nvPr/>
              </p:nvSpPr>
              <p:spPr bwMode="auto">
                <a:xfrm flipH="1">
                  <a:off x="4041" y="2424"/>
                  <a:ext cx="272" cy="0"/>
                </a:xfrm>
                <a:prstGeom prst="line">
                  <a:avLst/>
                </a:prstGeom>
                <a:noFill/>
                <a:ln w="28575">
                  <a:solidFill>
                    <a:srgbClr val="FF0000">
                      <a:alpha val="5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6136" name="Group 120"/>
              <p:cNvGrpSpPr>
                <a:grpSpLocks/>
              </p:cNvGrpSpPr>
              <p:nvPr/>
            </p:nvGrpSpPr>
            <p:grpSpPr bwMode="auto">
              <a:xfrm>
                <a:off x="2573" y="3291"/>
                <a:ext cx="1" cy="760"/>
                <a:chOff x="2843" y="2314"/>
                <a:chExt cx="2" cy="1576"/>
              </a:xfrm>
            </p:grpSpPr>
            <p:sp>
              <p:nvSpPr>
                <p:cNvPr id="86137" name="Line 121"/>
                <p:cNvSpPr>
                  <a:spLocks noChangeShapeType="1"/>
                </p:cNvSpPr>
                <p:nvPr/>
              </p:nvSpPr>
              <p:spPr bwMode="auto">
                <a:xfrm>
                  <a:off x="2844" y="2314"/>
                  <a:ext cx="1" cy="1576"/>
                </a:xfrm>
                <a:prstGeom prst="line">
                  <a:avLst/>
                </a:prstGeom>
                <a:noFill/>
                <a:ln w="28575">
                  <a:solidFill>
                    <a:srgbClr val="FF0000">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138" name="Line 122"/>
                <p:cNvSpPr>
                  <a:spLocks noChangeShapeType="1"/>
                </p:cNvSpPr>
                <p:nvPr/>
              </p:nvSpPr>
              <p:spPr bwMode="auto">
                <a:xfrm>
                  <a:off x="2843" y="2955"/>
                  <a:ext cx="0" cy="298"/>
                </a:xfrm>
                <a:prstGeom prst="line">
                  <a:avLst/>
                </a:prstGeom>
                <a:noFill/>
                <a:ln w="28575">
                  <a:solidFill>
                    <a:srgbClr val="FF0000">
                      <a:alpha val="5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6139" name="Group 123"/>
              <p:cNvGrpSpPr>
                <a:grpSpLocks/>
              </p:cNvGrpSpPr>
              <p:nvPr/>
            </p:nvGrpSpPr>
            <p:grpSpPr bwMode="auto">
              <a:xfrm>
                <a:off x="903" y="3114"/>
                <a:ext cx="1075" cy="311"/>
                <a:chOff x="1016" y="3114"/>
                <a:chExt cx="962" cy="311"/>
              </a:xfrm>
            </p:grpSpPr>
            <p:sp>
              <p:nvSpPr>
                <p:cNvPr id="86140" name="Line 124"/>
                <p:cNvSpPr>
                  <a:spLocks noChangeShapeType="1"/>
                </p:cNvSpPr>
                <p:nvPr/>
              </p:nvSpPr>
              <p:spPr bwMode="auto">
                <a:xfrm>
                  <a:off x="1021" y="3251"/>
                  <a:ext cx="950" cy="12"/>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6141" name="Group 125"/>
                <p:cNvGrpSpPr>
                  <a:grpSpLocks/>
                </p:cNvGrpSpPr>
                <p:nvPr/>
              </p:nvGrpSpPr>
              <p:grpSpPr bwMode="auto">
                <a:xfrm rot="5396970">
                  <a:off x="1227" y="3213"/>
                  <a:ext cx="311" cy="114"/>
                  <a:chOff x="3490" y="1187"/>
                  <a:chExt cx="1677" cy="322"/>
                </a:xfrm>
              </p:grpSpPr>
              <p:sp>
                <p:nvSpPr>
                  <p:cNvPr id="86142" name="Arc 126"/>
                  <p:cNvSpPr>
                    <a:spLocks/>
                  </p:cNvSpPr>
                  <p:nvPr/>
                </p:nvSpPr>
                <p:spPr bwMode="auto">
                  <a:xfrm>
                    <a:off x="3527" y="1187"/>
                    <a:ext cx="1634" cy="159"/>
                  </a:xfrm>
                  <a:custGeom>
                    <a:avLst/>
                    <a:gdLst>
                      <a:gd name="G0" fmla="+- 20263 0 0"/>
                      <a:gd name="G1" fmla="+- 21600 0 0"/>
                      <a:gd name="G2" fmla="+- 21600 0 0"/>
                      <a:gd name="T0" fmla="*/ 0 w 40568"/>
                      <a:gd name="T1" fmla="*/ 14118 h 21600"/>
                      <a:gd name="T2" fmla="*/ 40568 w 40568"/>
                      <a:gd name="T3" fmla="*/ 14234 h 21600"/>
                      <a:gd name="T4" fmla="*/ 20263 w 40568"/>
                      <a:gd name="T5" fmla="*/ 21600 h 21600"/>
                    </a:gdLst>
                    <a:ahLst/>
                    <a:cxnLst>
                      <a:cxn ang="0">
                        <a:pos x="T0" y="T1"/>
                      </a:cxn>
                      <a:cxn ang="0">
                        <a:pos x="T2" y="T3"/>
                      </a:cxn>
                      <a:cxn ang="0">
                        <a:pos x="T4" y="T5"/>
                      </a:cxn>
                    </a:cxnLst>
                    <a:rect l="0" t="0" r="r" b="b"/>
                    <a:pathLst>
                      <a:path w="40568" h="21600" fill="none" extrusionOk="0">
                        <a:moveTo>
                          <a:pt x="0" y="14118"/>
                        </a:moveTo>
                        <a:cubicBezTo>
                          <a:pt x="3132" y="5634"/>
                          <a:pt x="11219" y="-1"/>
                          <a:pt x="20263" y="0"/>
                        </a:cubicBezTo>
                        <a:cubicBezTo>
                          <a:pt x="29352" y="0"/>
                          <a:pt x="37468" y="5689"/>
                          <a:pt x="40568" y="14233"/>
                        </a:cubicBezTo>
                      </a:path>
                      <a:path w="40568" h="21600" stroke="0" extrusionOk="0">
                        <a:moveTo>
                          <a:pt x="0" y="14118"/>
                        </a:moveTo>
                        <a:cubicBezTo>
                          <a:pt x="3132" y="5634"/>
                          <a:pt x="11219" y="-1"/>
                          <a:pt x="20263" y="0"/>
                        </a:cubicBezTo>
                        <a:cubicBezTo>
                          <a:pt x="29352" y="0"/>
                          <a:pt x="37468" y="5689"/>
                          <a:pt x="40568" y="14233"/>
                        </a:cubicBezTo>
                        <a:lnTo>
                          <a:pt x="20263" y="21600"/>
                        </a:lnTo>
                        <a:close/>
                      </a:path>
                    </a:pathLst>
                  </a:custGeom>
                  <a:gradFill rotWithShape="0">
                    <a:gsLst>
                      <a:gs pos="0">
                        <a:srgbClr val="66FFFF">
                          <a:gamma/>
                          <a:shade val="66667"/>
                          <a:invGamma/>
                        </a:srgbClr>
                      </a:gs>
                      <a:gs pos="100000">
                        <a:srgbClr val="66FFFF"/>
                      </a:gs>
                    </a:gsLst>
                    <a:lin ang="5400000" scaled="1"/>
                  </a:gradFill>
                  <a:ln w="9525">
                    <a:solidFill>
                      <a:srgbClr val="66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143" name="Arc 127"/>
                  <p:cNvSpPr>
                    <a:spLocks/>
                  </p:cNvSpPr>
                  <p:nvPr/>
                </p:nvSpPr>
                <p:spPr bwMode="auto">
                  <a:xfrm flipV="1">
                    <a:off x="3499" y="1363"/>
                    <a:ext cx="1668" cy="146"/>
                  </a:xfrm>
                  <a:custGeom>
                    <a:avLst/>
                    <a:gdLst>
                      <a:gd name="G0" fmla="+- 20263 0 0"/>
                      <a:gd name="G1" fmla="+- 21600 0 0"/>
                      <a:gd name="G2" fmla="+- 21600 0 0"/>
                      <a:gd name="T0" fmla="*/ 0 w 40568"/>
                      <a:gd name="T1" fmla="*/ 14118 h 21600"/>
                      <a:gd name="T2" fmla="*/ 40568 w 40568"/>
                      <a:gd name="T3" fmla="*/ 14234 h 21600"/>
                      <a:gd name="T4" fmla="*/ 20263 w 40568"/>
                      <a:gd name="T5" fmla="*/ 21600 h 21600"/>
                    </a:gdLst>
                    <a:ahLst/>
                    <a:cxnLst>
                      <a:cxn ang="0">
                        <a:pos x="T0" y="T1"/>
                      </a:cxn>
                      <a:cxn ang="0">
                        <a:pos x="T2" y="T3"/>
                      </a:cxn>
                      <a:cxn ang="0">
                        <a:pos x="T4" y="T5"/>
                      </a:cxn>
                    </a:cxnLst>
                    <a:rect l="0" t="0" r="r" b="b"/>
                    <a:pathLst>
                      <a:path w="40568" h="21600" fill="none" extrusionOk="0">
                        <a:moveTo>
                          <a:pt x="0" y="14118"/>
                        </a:moveTo>
                        <a:cubicBezTo>
                          <a:pt x="3132" y="5634"/>
                          <a:pt x="11219" y="-1"/>
                          <a:pt x="20263" y="0"/>
                        </a:cubicBezTo>
                        <a:cubicBezTo>
                          <a:pt x="29352" y="0"/>
                          <a:pt x="37468" y="5689"/>
                          <a:pt x="40568" y="14233"/>
                        </a:cubicBezTo>
                      </a:path>
                      <a:path w="40568" h="21600" stroke="0" extrusionOk="0">
                        <a:moveTo>
                          <a:pt x="0" y="14118"/>
                        </a:moveTo>
                        <a:cubicBezTo>
                          <a:pt x="3132" y="5634"/>
                          <a:pt x="11219" y="-1"/>
                          <a:pt x="20263" y="0"/>
                        </a:cubicBezTo>
                        <a:cubicBezTo>
                          <a:pt x="29352" y="0"/>
                          <a:pt x="37468" y="5689"/>
                          <a:pt x="40568" y="14233"/>
                        </a:cubicBezTo>
                        <a:lnTo>
                          <a:pt x="20263" y="21600"/>
                        </a:lnTo>
                        <a:close/>
                      </a:path>
                    </a:pathLst>
                  </a:custGeom>
                  <a:gradFill rotWithShape="0">
                    <a:gsLst>
                      <a:gs pos="0">
                        <a:srgbClr val="66FFFF"/>
                      </a:gs>
                      <a:gs pos="100000">
                        <a:srgbClr val="66FFFF">
                          <a:gamma/>
                          <a:shade val="46275"/>
                          <a:invGamma/>
                        </a:srgbClr>
                      </a:gs>
                    </a:gsLst>
                    <a:lin ang="5400000" scaled="1"/>
                  </a:gradFill>
                  <a:ln w="9525">
                    <a:solidFill>
                      <a:srgbClr val="66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144" name="Rectangle 128"/>
                  <p:cNvSpPr>
                    <a:spLocks noChangeArrowheads="1"/>
                  </p:cNvSpPr>
                  <p:nvPr/>
                </p:nvSpPr>
                <p:spPr bwMode="auto">
                  <a:xfrm>
                    <a:off x="3490" y="1299"/>
                    <a:ext cx="1671" cy="101"/>
                  </a:xfrm>
                  <a:prstGeom prst="rect">
                    <a:avLst/>
                  </a:prstGeom>
                  <a:gradFill rotWithShape="0">
                    <a:gsLst>
                      <a:gs pos="0">
                        <a:srgbClr val="66FFFF">
                          <a:gamma/>
                          <a:shade val="76471"/>
                          <a:invGamma/>
                        </a:srgbClr>
                      </a:gs>
                      <a:gs pos="100000">
                        <a:srgbClr val="66FFFF"/>
                      </a:gs>
                    </a:gsLst>
                    <a:lin ang="0" scaled="1"/>
                  </a:gradFill>
                  <a:ln w="9525">
                    <a:solidFill>
                      <a:srgbClr val="66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6145" name="Line 129"/>
                <p:cNvSpPr>
                  <a:spLocks noChangeShapeType="1"/>
                </p:cNvSpPr>
                <p:nvPr/>
              </p:nvSpPr>
              <p:spPr bwMode="auto">
                <a:xfrm flipV="1">
                  <a:off x="1457" y="3179"/>
                  <a:ext cx="521"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146" name="Line 130"/>
                <p:cNvSpPr>
                  <a:spLocks noChangeShapeType="1"/>
                </p:cNvSpPr>
                <p:nvPr/>
              </p:nvSpPr>
              <p:spPr bwMode="auto">
                <a:xfrm flipV="1">
                  <a:off x="1450" y="3342"/>
                  <a:ext cx="521"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147" name="Line 131"/>
                <p:cNvSpPr>
                  <a:spLocks noChangeShapeType="1"/>
                </p:cNvSpPr>
                <p:nvPr/>
              </p:nvSpPr>
              <p:spPr bwMode="auto">
                <a:xfrm flipV="1">
                  <a:off x="1016" y="3163"/>
                  <a:ext cx="373" cy="9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148" name="Line 132"/>
                <p:cNvSpPr>
                  <a:spLocks noChangeShapeType="1"/>
                </p:cNvSpPr>
                <p:nvPr/>
              </p:nvSpPr>
              <p:spPr bwMode="auto">
                <a:xfrm>
                  <a:off x="1016" y="3265"/>
                  <a:ext cx="373" cy="101"/>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6149" name="Group 133"/>
              <p:cNvGrpSpPr>
                <a:grpSpLocks/>
              </p:cNvGrpSpPr>
              <p:nvPr/>
            </p:nvGrpSpPr>
            <p:grpSpPr bwMode="auto">
              <a:xfrm>
                <a:off x="2828" y="2371"/>
                <a:ext cx="229" cy="139"/>
                <a:chOff x="2811" y="2331"/>
                <a:chExt cx="93" cy="59"/>
              </a:xfrm>
            </p:grpSpPr>
            <p:sp>
              <p:nvSpPr>
                <p:cNvPr id="86150" name="WordArt 134"/>
                <p:cNvSpPr>
                  <a:spLocks noChangeArrowheads="1" noChangeShapeType="1" noTextEdit="1"/>
                </p:cNvSpPr>
                <p:nvPr/>
              </p:nvSpPr>
              <p:spPr bwMode="auto">
                <a:xfrm>
                  <a:off x="2811" y="2331"/>
                  <a:ext cx="69" cy="59"/>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37500"/>
                    </a:avLst>
                  </a:prstTxWarp>
                </a:bodyPr>
                <a:lstStyle/>
                <a:p>
                  <a:pPr algn="ctr"/>
                  <a:r>
                    <a:rPr lang="en-US" altLang="zh-CN" kern="10">
                      <a:ln w="9525">
                        <a:solidFill>
                          <a:schemeClr val="tx2"/>
                        </a:solidFill>
                        <a:round/>
                        <a:headEnd/>
                        <a:tailEnd/>
                      </a:ln>
                      <a:solidFill>
                        <a:schemeClr val="tx2"/>
                      </a:solidFill>
                      <a:latin typeface="Times New Roman" panose="02020603050405020304" pitchFamily="18" charset="0"/>
                      <a:cs typeface="Times New Roman" panose="02020603050405020304" pitchFamily="18" charset="0"/>
                    </a:rPr>
                    <a:t>M</a:t>
                  </a:r>
                  <a:endParaRPr lang="zh-CN" altLang="en-US" kern="10">
                    <a:ln w="9525">
                      <a:solidFill>
                        <a:schemeClr val="tx2"/>
                      </a:solidFill>
                      <a:round/>
                      <a:headEnd/>
                      <a:tailEnd/>
                    </a:ln>
                    <a:solidFill>
                      <a:schemeClr val="tx2"/>
                    </a:solidFill>
                    <a:latin typeface="Times New Roman" panose="02020603050405020304" pitchFamily="18" charset="0"/>
                    <a:cs typeface="Times New Roman" panose="02020603050405020304" pitchFamily="18" charset="0"/>
                  </a:endParaRPr>
                </a:p>
              </p:txBody>
            </p:sp>
            <p:sp>
              <p:nvSpPr>
                <p:cNvPr id="86151" name="WordArt 135"/>
                <p:cNvSpPr>
                  <a:spLocks noChangeArrowheads="1" noChangeShapeType="1" noTextEdit="1"/>
                </p:cNvSpPr>
                <p:nvPr/>
              </p:nvSpPr>
              <p:spPr bwMode="auto">
                <a:xfrm>
                  <a:off x="2885" y="2349"/>
                  <a:ext cx="19" cy="4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altLang="zh-CN" kern="10">
                      <a:ln w="9525">
                        <a:solidFill>
                          <a:schemeClr val="tx1"/>
                        </a:solidFill>
                        <a:round/>
                        <a:headEnd/>
                        <a:tailEnd/>
                      </a:ln>
                      <a:latin typeface="宋体" panose="02010600030101010101" pitchFamily="2" charset="-122"/>
                    </a:rPr>
                    <a:t>1</a:t>
                  </a:r>
                  <a:endParaRPr lang="zh-CN" altLang="en-US" kern="10">
                    <a:ln w="9525">
                      <a:solidFill>
                        <a:schemeClr val="tx1"/>
                      </a:solidFill>
                      <a:round/>
                      <a:headEnd/>
                      <a:tailEnd/>
                    </a:ln>
                    <a:latin typeface="宋体" panose="02010600030101010101" pitchFamily="2" charset="-122"/>
                  </a:endParaRPr>
                </a:p>
              </p:txBody>
            </p:sp>
          </p:grpSp>
          <p:grpSp>
            <p:nvGrpSpPr>
              <p:cNvPr id="86152" name="Group 136"/>
              <p:cNvGrpSpPr>
                <a:grpSpLocks/>
              </p:cNvGrpSpPr>
              <p:nvPr/>
            </p:nvGrpSpPr>
            <p:grpSpPr bwMode="auto">
              <a:xfrm>
                <a:off x="2840" y="2593"/>
                <a:ext cx="260" cy="193"/>
                <a:chOff x="2789" y="531"/>
                <a:chExt cx="260" cy="193"/>
              </a:xfrm>
            </p:grpSpPr>
            <p:grpSp>
              <p:nvGrpSpPr>
                <p:cNvPr id="86153" name="Group 137"/>
                <p:cNvGrpSpPr>
                  <a:grpSpLocks/>
                </p:cNvGrpSpPr>
                <p:nvPr/>
              </p:nvGrpSpPr>
              <p:grpSpPr bwMode="auto">
                <a:xfrm>
                  <a:off x="2789" y="563"/>
                  <a:ext cx="210" cy="161"/>
                  <a:chOff x="1488" y="2736"/>
                  <a:chExt cx="480" cy="336"/>
                </a:xfrm>
              </p:grpSpPr>
              <p:sp>
                <p:nvSpPr>
                  <p:cNvPr id="86154" name="WordArt 138"/>
                  <p:cNvSpPr>
                    <a:spLocks noChangeArrowheads="1" noChangeShapeType="1" noTextEdit="1"/>
                  </p:cNvSpPr>
                  <p:nvPr/>
                </p:nvSpPr>
                <p:spPr bwMode="auto">
                  <a:xfrm>
                    <a:off x="1872" y="2880"/>
                    <a:ext cx="96" cy="192"/>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altLang="zh-CN" kern="10">
                        <a:ln w="12700">
                          <a:solidFill>
                            <a:schemeClr val="tx2"/>
                          </a:solidFill>
                          <a:round/>
                          <a:headEnd/>
                          <a:tailEnd/>
                        </a:ln>
                        <a:latin typeface="宋体" panose="02010600030101010101" pitchFamily="2" charset="-122"/>
                      </a:rPr>
                      <a:t>2</a:t>
                    </a:r>
                    <a:endParaRPr lang="zh-CN" altLang="en-US" kern="10">
                      <a:ln w="12700">
                        <a:solidFill>
                          <a:schemeClr val="tx2"/>
                        </a:solidFill>
                        <a:round/>
                        <a:headEnd/>
                        <a:tailEnd/>
                      </a:ln>
                      <a:latin typeface="宋体" panose="02010600030101010101" pitchFamily="2" charset="-122"/>
                    </a:endParaRPr>
                  </a:p>
                </p:txBody>
              </p:sp>
              <p:sp>
                <p:nvSpPr>
                  <p:cNvPr id="86155" name="WordArt 139"/>
                  <p:cNvSpPr>
                    <a:spLocks noChangeArrowheads="1" noChangeShapeType="1" noTextEdit="1"/>
                  </p:cNvSpPr>
                  <p:nvPr/>
                </p:nvSpPr>
                <p:spPr bwMode="auto">
                  <a:xfrm>
                    <a:off x="1488" y="2736"/>
                    <a:ext cx="384" cy="288"/>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37500"/>
                      </a:avLst>
                    </a:prstTxWarp>
                  </a:bodyPr>
                  <a:lstStyle/>
                  <a:p>
                    <a:pPr algn="ctr"/>
                    <a:r>
                      <a:rPr lang="en-US" altLang="zh-CN" kern="10">
                        <a:ln w="12700">
                          <a:solidFill>
                            <a:schemeClr val="tx2"/>
                          </a:solidFill>
                          <a:round/>
                          <a:headEnd/>
                          <a:tailEnd/>
                        </a:ln>
                        <a:solidFill>
                          <a:schemeClr val="tx2"/>
                        </a:solidFill>
                        <a:latin typeface="Times New Roman" panose="02020603050405020304" pitchFamily="18" charset="0"/>
                        <a:cs typeface="Times New Roman" panose="02020603050405020304" pitchFamily="18" charset="0"/>
                      </a:rPr>
                      <a:t>M</a:t>
                    </a:r>
                    <a:endParaRPr lang="zh-CN" altLang="en-US" kern="10">
                      <a:ln w="12700">
                        <a:solidFill>
                          <a:schemeClr val="tx2"/>
                        </a:solidFill>
                        <a:round/>
                        <a:headEnd/>
                        <a:tailEnd/>
                      </a:ln>
                      <a:solidFill>
                        <a:schemeClr val="tx2"/>
                      </a:solidFill>
                      <a:latin typeface="Times New Roman" panose="02020603050405020304" pitchFamily="18" charset="0"/>
                      <a:cs typeface="Times New Roman" panose="02020603050405020304" pitchFamily="18" charset="0"/>
                    </a:endParaRPr>
                  </a:p>
                </p:txBody>
              </p:sp>
            </p:grpSp>
            <p:sp>
              <p:nvSpPr>
                <p:cNvPr id="86156" name="Freeform 140"/>
                <p:cNvSpPr>
                  <a:spLocks/>
                </p:cNvSpPr>
                <p:nvPr/>
              </p:nvSpPr>
              <p:spPr bwMode="auto">
                <a:xfrm>
                  <a:off x="3005" y="531"/>
                  <a:ext cx="44" cy="68"/>
                </a:xfrm>
                <a:custGeom>
                  <a:avLst/>
                  <a:gdLst>
                    <a:gd name="T0" fmla="*/ 67 w 180"/>
                    <a:gd name="T1" fmla="*/ 0 h 350"/>
                    <a:gd name="T2" fmla="*/ 180 w 180"/>
                    <a:gd name="T3" fmla="*/ 102 h 350"/>
                    <a:gd name="T4" fmla="*/ 0 w 180"/>
                    <a:gd name="T5" fmla="*/ 350 h 350"/>
                    <a:gd name="T6" fmla="*/ 67 w 180"/>
                    <a:gd name="T7" fmla="*/ 0 h 350"/>
                  </a:gdLst>
                  <a:ahLst/>
                  <a:cxnLst>
                    <a:cxn ang="0">
                      <a:pos x="T0" y="T1"/>
                    </a:cxn>
                    <a:cxn ang="0">
                      <a:pos x="T2" y="T3"/>
                    </a:cxn>
                    <a:cxn ang="0">
                      <a:pos x="T4" y="T5"/>
                    </a:cxn>
                    <a:cxn ang="0">
                      <a:pos x="T6" y="T7"/>
                    </a:cxn>
                  </a:cxnLst>
                  <a:rect l="0" t="0" r="r" b="b"/>
                  <a:pathLst>
                    <a:path w="180" h="350">
                      <a:moveTo>
                        <a:pt x="67" y="0"/>
                      </a:moveTo>
                      <a:lnTo>
                        <a:pt x="180" y="102"/>
                      </a:lnTo>
                      <a:lnTo>
                        <a:pt x="0" y="350"/>
                      </a:lnTo>
                      <a:lnTo>
                        <a:pt x="67" y="0"/>
                      </a:lnTo>
                      <a:close/>
                    </a:path>
                  </a:pathLst>
                </a:custGeom>
                <a:solidFill>
                  <a:schemeClr val="tx2"/>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6157" name="Group 141"/>
              <p:cNvGrpSpPr>
                <a:grpSpLocks/>
              </p:cNvGrpSpPr>
              <p:nvPr/>
            </p:nvGrpSpPr>
            <p:grpSpPr bwMode="auto">
              <a:xfrm>
                <a:off x="3309" y="2788"/>
                <a:ext cx="210" cy="161"/>
                <a:chOff x="1488" y="2736"/>
                <a:chExt cx="480" cy="336"/>
              </a:xfrm>
            </p:grpSpPr>
            <p:sp>
              <p:nvSpPr>
                <p:cNvPr id="86158" name="WordArt 142"/>
                <p:cNvSpPr>
                  <a:spLocks noChangeArrowheads="1" noChangeShapeType="1" noTextEdit="1"/>
                </p:cNvSpPr>
                <p:nvPr/>
              </p:nvSpPr>
              <p:spPr bwMode="auto">
                <a:xfrm>
                  <a:off x="1872" y="2880"/>
                  <a:ext cx="96" cy="192"/>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altLang="zh-CN" kern="10">
                      <a:ln w="12700">
                        <a:solidFill>
                          <a:schemeClr val="tx2"/>
                        </a:solidFill>
                        <a:round/>
                        <a:headEnd/>
                        <a:tailEnd/>
                      </a:ln>
                      <a:latin typeface="宋体" panose="02010600030101010101" pitchFamily="2" charset="-122"/>
                    </a:rPr>
                    <a:t>2</a:t>
                  </a:r>
                  <a:endParaRPr lang="zh-CN" altLang="en-US" kern="10">
                    <a:ln w="12700">
                      <a:solidFill>
                        <a:schemeClr val="tx2"/>
                      </a:solidFill>
                      <a:round/>
                      <a:headEnd/>
                      <a:tailEnd/>
                    </a:ln>
                    <a:latin typeface="宋体" panose="02010600030101010101" pitchFamily="2" charset="-122"/>
                  </a:endParaRPr>
                </a:p>
              </p:txBody>
            </p:sp>
            <p:sp>
              <p:nvSpPr>
                <p:cNvPr id="86159" name="WordArt 143"/>
                <p:cNvSpPr>
                  <a:spLocks noChangeArrowheads="1" noChangeShapeType="1" noTextEdit="1"/>
                </p:cNvSpPr>
                <p:nvPr/>
              </p:nvSpPr>
              <p:spPr bwMode="auto">
                <a:xfrm>
                  <a:off x="1488" y="2736"/>
                  <a:ext cx="384" cy="288"/>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37500"/>
                    </a:avLst>
                  </a:prstTxWarp>
                </a:bodyPr>
                <a:lstStyle/>
                <a:p>
                  <a:pPr algn="ctr"/>
                  <a:r>
                    <a:rPr lang="en-US" altLang="zh-CN" kern="10">
                      <a:ln w="12700">
                        <a:solidFill>
                          <a:schemeClr val="tx2"/>
                        </a:solidFill>
                        <a:round/>
                        <a:headEnd/>
                        <a:tailEnd/>
                      </a:ln>
                      <a:solidFill>
                        <a:schemeClr val="tx2"/>
                      </a:solidFill>
                      <a:latin typeface="Times New Roman" panose="02020603050405020304" pitchFamily="18" charset="0"/>
                      <a:cs typeface="Times New Roman" panose="02020603050405020304" pitchFamily="18" charset="0"/>
                    </a:rPr>
                    <a:t>M</a:t>
                  </a:r>
                  <a:endParaRPr lang="zh-CN" altLang="en-US" kern="10">
                    <a:ln w="12700">
                      <a:solidFill>
                        <a:schemeClr val="tx2"/>
                      </a:solidFill>
                      <a:round/>
                      <a:headEnd/>
                      <a:tailEnd/>
                    </a:ln>
                    <a:solidFill>
                      <a:schemeClr val="tx2"/>
                    </a:solidFill>
                    <a:latin typeface="Times New Roman" panose="02020603050405020304" pitchFamily="18" charset="0"/>
                    <a:cs typeface="Times New Roman" panose="02020603050405020304" pitchFamily="18" charset="0"/>
                  </a:endParaRPr>
                </a:p>
              </p:txBody>
            </p:sp>
          </p:grpSp>
          <p:sp>
            <p:nvSpPr>
              <p:cNvPr id="86160" name="Line 144"/>
              <p:cNvSpPr>
                <a:spLocks noChangeShapeType="1"/>
              </p:cNvSpPr>
              <p:nvPr/>
            </p:nvSpPr>
            <p:spPr bwMode="auto">
              <a:xfrm rot="20360175">
                <a:off x="2066" y="2587"/>
                <a:ext cx="803" cy="145"/>
              </a:xfrm>
              <a:prstGeom prst="line">
                <a:avLst/>
              </a:prstGeom>
              <a:noFill/>
              <a:ln w="7620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6161" name="Group 145"/>
              <p:cNvGrpSpPr>
                <a:grpSpLocks/>
              </p:cNvGrpSpPr>
              <p:nvPr/>
            </p:nvGrpSpPr>
            <p:grpSpPr bwMode="auto">
              <a:xfrm>
                <a:off x="4235" y="2473"/>
                <a:ext cx="876" cy="1444"/>
                <a:chOff x="4235" y="2473"/>
                <a:chExt cx="876" cy="1444"/>
              </a:xfrm>
            </p:grpSpPr>
            <p:sp>
              <p:nvSpPr>
                <p:cNvPr id="86162" name="Rectangle 146"/>
                <p:cNvSpPr>
                  <a:spLocks noChangeArrowheads="1"/>
                </p:cNvSpPr>
                <p:nvPr/>
              </p:nvSpPr>
              <p:spPr bwMode="auto">
                <a:xfrm>
                  <a:off x="4235" y="2794"/>
                  <a:ext cx="858" cy="192"/>
                </a:xfrm>
                <a:prstGeom prst="rect">
                  <a:avLst/>
                </a:prstGeom>
                <a:solidFill>
                  <a:srgbClr val="969696">
                    <a:alpha val="50000"/>
                  </a:srgbClr>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163" name="Rectangle 147"/>
                <p:cNvSpPr>
                  <a:spLocks noChangeArrowheads="1"/>
                </p:cNvSpPr>
                <p:nvPr/>
              </p:nvSpPr>
              <p:spPr bwMode="auto">
                <a:xfrm rot="690441">
                  <a:off x="4253" y="2473"/>
                  <a:ext cx="858" cy="192"/>
                </a:xfrm>
                <a:prstGeom prst="rect">
                  <a:avLst/>
                </a:prstGeom>
                <a:solidFill>
                  <a:srgbClr val="969696">
                    <a:alpha val="50000"/>
                  </a:srgbClr>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6164" name="Group 148"/>
                <p:cNvGrpSpPr>
                  <a:grpSpLocks/>
                </p:cNvGrpSpPr>
                <p:nvPr/>
              </p:nvGrpSpPr>
              <p:grpSpPr bwMode="auto">
                <a:xfrm>
                  <a:off x="4244" y="3147"/>
                  <a:ext cx="850" cy="770"/>
                  <a:chOff x="3950" y="3067"/>
                  <a:chExt cx="1358" cy="872"/>
                </a:xfrm>
              </p:grpSpPr>
              <p:sp>
                <p:nvSpPr>
                  <p:cNvPr id="86165" name="Rectangle 149"/>
                  <p:cNvSpPr>
                    <a:spLocks noChangeArrowheads="1"/>
                  </p:cNvSpPr>
                  <p:nvPr/>
                </p:nvSpPr>
                <p:spPr bwMode="auto">
                  <a:xfrm>
                    <a:off x="3950" y="3067"/>
                    <a:ext cx="226" cy="872"/>
                  </a:xfrm>
                  <a:prstGeom prst="rect">
                    <a:avLst/>
                  </a:prstGeom>
                  <a:gradFill rotWithShape="0">
                    <a:gsLst>
                      <a:gs pos="0">
                        <a:srgbClr val="FF3300"/>
                      </a:gs>
                      <a:gs pos="50000">
                        <a:srgbClr val="FF3300">
                          <a:gamma/>
                          <a:shade val="0"/>
                          <a:invGamma/>
                        </a:srgbClr>
                      </a:gs>
                      <a:gs pos="100000">
                        <a:srgbClr val="FF3300"/>
                      </a:gs>
                    </a:gsLst>
                    <a:lin ang="0" scaled="1"/>
                  </a:gra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166" name="Rectangle 150"/>
                  <p:cNvSpPr>
                    <a:spLocks noChangeArrowheads="1"/>
                  </p:cNvSpPr>
                  <p:nvPr/>
                </p:nvSpPr>
                <p:spPr bwMode="auto">
                  <a:xfrm>
                    <a:off x="4176" y="3067"/>
                    <a:ext cx="227" cy="872"/>
                  </a:xfrm>
                  <a:prstGeom prst="rect">
                    <a:avLst/>
                  </a:prstGeom>
                  <a:gradFill rotWithShape="0">
                    <a:gsLst>
                      <a:gs pos="0">
                        <a:srgbClr val="FF3300"/>
                      </a:gs>
                      <a:gs pos="50000">
                        <a:srgbClr val="FF3300">
                          <a:gamma/>
                          <a:shade val="0"/>
                          <a:invGamma/>
                        </a:srgbClr>
                      </a:gs>
                      <a:gs pos="100000">
                        <a:srgbClr val="FF3300"/>
                      </a:gs>
                    </a:gsLst>
                    <a:lin ang="0" scaled="1"/>
                  </a:gra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167" name="Rectangle 151"/>
                  <p:cNvSpPr>
                    <a:spLocks noChangeArrowheads="1"/>
                  </p:cNvSpPr>
                  <p:nvPr/>
                </p:nvSpPr>
                <p:spPr bwMode="auto">
                  <a:xfrm>
                    <a:off x="4403" y="3067"/>
                    <a:ext cx="227" cy="872"/>
                  </a:xfrm>
                  <a:prstGeom prst="rect">
                    <a:avLst/>
                  </a:prstGeom>
                  <a:gradFill rotWithShape="0">
                    <a:gsLst>
                      <a:gs pos="0">
                        <a:srgbClr val="FF3300"/>
                      </a:gs>
                      <a:gs pos="50000">
                        <a:srgbClr val="FF3300">
                          <a:gamma/>
                          <a:shade val="0"/>
                          <a:invGamma/>
                        </a:srgbClr>
                      </a:gs>
                      <a:gs pos="100000">
                        <a:srgbClr val="FF3300"/>
                      </a:gs>
                    </a:gsLst>
                    <a:lin ang="0" scaled="1"/>
                  </a:gra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168" name="Rectangle 152"/>
                  <p:cNvSpPr>
                    <a:spLocks noChangeArrowheads="1"/>
                  </p:cNvSpPr>
                  <p:nvPr/>
                </p:nvSpPr>
                <p:spPr bwMode="auto">
                  <a:xfrm>
                    <a:off x="4630" y="3067"/>
                    <a:ext cx="226" cy="872"/>
                  </a:xfrm>
                  <a:prstGeom prst="rect">
                    <a:avLst/>
                  </a:prstGeom>
                  <a:gradFill rotWithShape="0">
                    <a:gsLst>
                      <a:gs pos="0">
                        <a:srgbClr val="FF3300"/>
                      </a:gs>
                      <a:gs pos="50000">
                        <a:srgbClr val="FF3300">
                          <a:gamma/>
                          <a:shade val="0"/>
                          <a:invGamma/>
                        </a:srgbClr>
                      </a:gs>
                      <a:gs pos="100000">
                        <a:srgbClr val="FF3300"/>
                      </a:gs>
                    </a:gsLst>
                    <a:lin ang="0" scaled="1"/>
                  </a:gra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169" name="Rectangle 153"/>
                  <p:cNvSpPr>
                    <a:spLocks noChangeArrowheads="1"/>
                  </p:cNvSpPr>
                  <p:nvPr/>
                </p:nvSpPr>
                <p:spPr bwMode="auto">
                  <a:xfrm>
                    <a:off x="4856" y="3067"/>
                    <a:ext cx="226" cy="872"/>
                  </a:xfrm>
                  <a:prstGeom prst="rect">
                    <a:avLst/>
                  </a:prstGeom>
                  <a:gradFill rotWithShape="0">
                    <a:gsLst>
                      <a:gs pos="0">
                        <a:srgbClr val="FF3300"/>
                      </a:gs>
                      <a:gs pos="50000">
                        <a:srgbClr val="FF3300">
                          <a:gamma/>
                          <a:shade val="0"/>
                          <a:invGamma/>
                        </a:srgbClr>
                      </a:gs>
                      <a:gs pos="100000">
                        <a:srgbClr val="FF3300"/>
                      </a:gs>
                    </a:gsLst>
                    <a:lin ang="0" scaled="1"/>
                  </a:gra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170" name="Rectangle 154"/>
                  <p:cNvSpPr>
                    <a:spLocks noChangeArrowheads="1"/>
                  </p:cNvSpPr>
                  <p:nvPr/>
                </p:nvSpPr>
                <p:spPr bwMode="auto">
                  <a:xfrm>
                    <a:off x="5082" y="3067"/>
                    <a:ext cx="226" cy="872"/>
                  </a:xfrm>
                  <a:prstGeom prst="rect">
                    <a:avLst/>
                  </a:prstGeom>
                  <a:gradFill rotWithShape="0">
                    <a:gsLst>
                      <a:gs pos="0">
                        <a:srgbClr val="FF3300"/>
                      </a:gs>
                      <a:gs pos="50000">
                        <a:srgbClr val="FF3300">
                          <a:gamma/>
                          <a:shade val="0"/>
                          <a:invGamma/>
                        </a:srgbClr>
                      </a:gs>
                      <a:gs pos="100000">
                        <a:srgbClr val="FF3300"/>
                      </a:gs>
                    </a:gsLst>
                    <a:lin ang="0" scaled="1"/>
                  </a:gra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86171" name="WordArt 155"/>
              <p:cNvSpPr>
                <a:spLocks noChangeArrowheads="1" noChangeShapeType="1" noTextEdit="1"/>
              </p:cNvSpPr>
              <p:nvPr/>
            </p:nvSpPr>
            <p:spPr bwMode="auto">
              <a:xfrm rot="5400000">
                <a:off x="3306" y="3001"/>
                <a:ext cx="1204" cy="310"/>
              </a:xfrm>
              <a:prstGeom prst="rect">
                <a:avLst/>
              </a:prstGeom>
              <a:extLst>
                <a:ext uri="{AF507438-7753-43E0-B8FC-AC1667EBCBE1}">
                  <a14:hiddenEffects xmlns:a14="http://schemas.microsoft.com/office/drawing/2010/main">
                    <a:effectLst/>
                  </a14:hiddenEffects>
                </a:ext>
              </a:extLst>
            </p:spPr>
            <p:txBody>
              <a:bodyPr vert="eaVert" wrap="none" fromWordArt="1">
                <a:prstTxWarp prst="textPlain">
                  <a:avLst>
                    <a:gd name="adj" fmla="val 50000"/>
                  </a:avLst>
                </a:prstTxWarp>
              </a:bodyPr>
              <a:lstStyle/>
              <a:p>
                <a:pPr algn="ctr" fontAlgn="auto"/>
                <a:r>
                  <a:rPr lang="zh-CN" altLang="en-US" kern="10">
                    <a:ln w="9525">
                      <a:solidFill>
                        <a:srgbClr val="FF0000"/>
                      </a:solidFill>
                      <a:round/>
                      <a:headEnd/>
                      <a:tailEnd/>
                    </a:ln>
                    <a:solidFill>
                      <a:srgbClr val="FF3300"/>
                    </a:solidFill>
                    <a:latin typeface="宋体" panose="02010600030101010101" pitchFamily="2" charset="-122"/>
                  </a:rPr>
                  <a:t>相当于空气劈尖干涉</a:t>
                </a:r>
              </a:p>
            </p:txBody>
          </p:sp>
        </p:grpSp>
      </p:grpSp>
    </p:spTree>
    <p:extLst>
      <p:ext uri="{BB962C8B-B14F-4D97-AF65-F5344CB8AC3E}">
        <p14:creationId xmlns:p14="http://schemas.microsoft.com/office/powerpoint/2010/main" val="50080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6023"/>
                                        </p:tgtEl>
                                        <p:attrNameLst>
                                          <p:attrName>style.visibility</p:attrName>
                                        </p:attrNameLst>
                                      </p:cBhvr>
                                      <p:to>
                                        <p:strVal val="visible"/>
                                      </p:to>
                                    </p:set>
                                    <p:animEffect transition="in" filter="wipe(left)">
                                      <p:cBhvr>
                                        <p:cTn id="7" dur="500"/>
                                        <p:tgtEl>
                                          <p:spTgt spid="860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6099"/>
                                        </p:tgtEl>
                                        <p:attrNameLst>
                                          <p:attrName>style.visibility</p:attrName>
                                        </p:attrNameLst>
                                      </p:cBhvr>
                                      <p:to>
                                        <p:strVal val="visible"/>
                                      </p:to>
                                    </p:set>
                                    <p:animEffect transition="in" filter="wipe(left)">
                                      <p:cBhvr>
                                        <p:cTn id="12" dur="500"/>
                                        <p:tgtEl>
                                          <p:spTgt spid="86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6" name="Rectangle 4"/>
          <p:cNvSpPr>
            <a:spLocks noChangeArrowheads="1"/>
          </p:cNvSpPr>
          <p:nvPr/>
        </p:nvSpPr>
        <p:spPr bwMode="auto">
          <a:xfrm>
            <a:off x="390524" y="541338"/>
            <a:ext cx="9058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buChar char="•"/>
              <a:defRPr sz="3200">
                <a:solidFill>
                  <a:schemeClr val="tx1"/>
                </a:solidFill>
                <a:latin typeface="Arial" panose="020B0604020202020204" pitchFamily="34" charset="0"/>
                <a:ea typeface="宋体" panose="02010600030101010101" pitchFamily="2" charset="-122"/>
              </a:defRPr>
            </a:lvl1pPr>
            <a:lvl2pPr marL="742950" indent="-285750">
              <a:buChar char="–"/>
              <a:defRPr sz="2800">
                <a:solidFill>
                  <a:schemeClr val="tx1"/>
                </a:solidFill>
                <a:latin typeface="Arial" panose="020B0604020202020204" pitchFamily="34" charset="0"/>
                <a:ea typeface="宋体" panose="02010600030101010101" pitchFamily="2" charset="-122"/>
              </a:defRPr>
            </a:lvl2pPr>
            <a:lvl3pPr marL="1143000" indent="-228600">
              <a:buChar char="•"/>
              <a:defRPr sz="2400">
                <a:solidFill>
                  <a:schemeClr val="tx1"/>
                </a:solidFill>
                <a:latin typeface="Arial" panose="020B0604020202020204" pitchFamily="34" charset="0"/>
                <a:ea typeface="宋体" panose="02010600030101010101" pitchFamily="2" charset="-122"/>
              </a:defRPr>
            </a:lvl3pPr>
            <a:lvl4pPr marL="1600200" indent="-228600">
              <a:buChar char="–"/>
              <a:defRPr sz="2000">
                <a:solidFill>
                  <a:schemeClr val="tx1"/>
                </a:solidFill>
                <a:latin typeface="Arial" panose="020B0604020202020204" pitchFamily="34" charset="0"/>
                <a:ea typeface="宋体" panose="02010600030101010101" pitchFamily="2" charset="-122"/>
              </a:defRPr>
            </a:lvl4pPr>
            <a:lvl5pPr marL="2057400" indent="-228600">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zh-CN" altLang="en-US" b="1" dirty="0" smtClean="0">
                <a:latin typeface="楷体_GB2312" pitchFamily="49" charset="-122"/>
                <a:ea typeface="楷体_GB2312" pitchFamily="49" charset="-122"/>
              </a:rPr>
              <a:t>单色</a:t>
            </a:r>
            <a:r>
              <a:rPr lang="zh-CN" altLang="en-US" b="1" dirty="0">
                <a:latin typeface="楷体_GB2312" pitchFamily="49" charset="-122"/>
                <a:ea typeface="楷体_GB2312" pitchFamily="49" charset="-122"/>
              </a:rPr>
              <a:t>点光源等倾干涉条纹的观察及波长的测量</a:t>
            </a:r>
            <a:endParaRPr lang="zh-CN" altLang="en-US" dirty="0"/>
          </a:p>
        </p:txBody>
      </p:sp>
      <p:sp>
        <p:nvSpPr>
          <p:cNvPr id="156701" name="Rectangle 29"/>
          <p:cNvSpPr>
            <a:spLocks noRot="1" noChangeArrowheads="1"/>
          </p:cNvSpPr>
          <p:nvPr/>
        </p:nvSpPr>
        <p:spPr bwMode="auto">
          <a:xfrm>
            <a:off x="678542" y="1425575"/>
            <a:ext cx="4554538" cy="273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buChar char="•"/>
              <a:defRPr sz="3200">
                <a:solidFill>
                  <a:schemeClr val="tx1"/>
                </a:solidFill>
                <a:latin typeface="Arial" panose="020B0604020202020204" pitchFamily="34" charset="0"/>
                <a:ea typeface="宋体" panose="02010600030101010101" pitchFamily="2" charset="-122"/>
              </a:defRPr>
            </a:lvl1pPr>
            <a:lvl2pPr marL="742950" indent="-285750">
              <a:buChar char="–"/>
              <a:defRPr sz="2800">
                <a:solidFill>
                  <a:schemeClr val="tx1"/>
                </a:solidFill>
                <a:latin typeface="Arial" panose="020B0604020202020204" pitchFamily="34" charset="0"/>
                <a:ea typeface="宋体" panose="02010600030101010101" pitchFamily="2" charset="-122"/>
              </a:defRPr>
            </a:lvl2pPr>
            <a:lvl3pPr marL="1143000" indent="-228600">
              <a:buChar char="•"/>
              <a:defRPr sz="2400">
                <a:solidFill>
                  <a:schemeClr val="tx1"/>
                </a:solidFill>
                <a:latin typeface="Arial" panose="020B0604020202020204" pitchFamily="34" charset="0"/>
                <a:ea typeface="宋体" panose="02010600030101010101" pitchFamily="2" charset="-122"/>
              </a:defRPr>
            </a:lvl3pPr>
            <a:lvl4pPr marL="1600200" indent="-228600">
              <a:buChar char="–"/>
              <a:defRPr sz="2000">
                <a:solidFill>
                  <a:schemeClr val="tx1"/>
                </a:solidFill>
                <a:latin typeface="Arial" panose="020B0604020202020204" pitchFamily="34" charset="0"/>
                <a:ea typeface="宋体" panose="02010600030101010101" pitchFamily="2" charset="-122"/>
              </a:defRPr>
            </a:lvl4pPr>
            <a:lvl5pPr marL="2057400" indent="-228600">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b="1" dirty="0">
                <a:ea typeface=""/>
              </a:rPr>
              <a:t>          </a:t>
            </a:r>
            <a:r>
              <a:rPr lang="zh-CN" altLang="en-US" sz="2400" b="1" dirty="0">
                <a:latin typeface="楷体_GB2312" pitchFamily="49" charset="-122"/>
                <a:ea typeface="楷体_GB2312" pitchFamily="49" charset="-122"/>
              </a:rPr>
              <a:t>在迈克尔逊干涉仪中产生的干涉相当于厚度为</a:t>
            </a:r>
            <a:r>
              <a:rPr lang="en-US" altLang="zh-CN" sz="2400" b="1" dirty="0">
                <a:latin typeface="楷体_GB2312" pitchFamily="49" charset="-122"/>
                <a:ea typeface="楷体_GB2312" pitchFamily="49" charset="-122"/>
              </a:rPr>
              <a:t>d</a:t>
            </a:r>
            <a:r>
              <a:rPr lang="zh-CN" altLang="en-US" sz="2400" b="1" dirty="0">
                <a:latin typeface="楷体_GB2312" pitchFamily="49" charset="-122"/>
                <a:ea typeface="楷体_GB2312" pitchFamily="49" charset="-122"/>
              </a:rPr>
              <a:t>的空气薄膜所产生的干涉。当</a:t>
            </a:r>
            <a:r>
              <a:rPr lang="en-US" altLang="zh-CN" sz="2400" b="1" dirty="0">
                <a:latin typeface="楷体_GB2312" pitchFamily="49" charset="-122"/>
                <a:ea typeface="楷体_GB2312" pitchFamily="49" charset="-122"/>
              </a:rPr>
              <a:t>M1</a:t>
            </a:r>
            <a:r>
              <a:rPr lang="zh-CN" altLang="en-US" sz="2400" b="1" dirty="0">
                <a:latin typeface="楷体_GB2312" pitchFamily="49" charset="-122"/>
                <a:ea typeface="楷体_GB2312" pitchFamily="49" charset="-122"/>
              </a:rPr>
              <a:t>与</a:t>
            </a:r>
            <a:r>
              <a:rPr lang="en-US" altLang="zh-CN" sz="2400" b="1" dirty="0">
                <a:latin typeface="楷体_GB2312" pitchFamily="49" charset="-122"/>
                <a:ea typeface="楷体_GB2312" pitchFamily="49" charset="-122"/>
              </a:rPr>
              <a:t>M2</a:t>
            </a:r>
            <a:r>
              <a:rPr lang="zh-CN" altLang="en-US" sz="2400" b="1" dirty="0">
                <a:latin typeface="楷体_GB2312" pitchFamily="49" charset="-122"/>
                <a:ea typeface="楷体_GB2312" pitchFamily="49" charset="-122"/>
              </a:rPr>
              <a:t>垂直时，即</a:t>
            </a:r>
            <a:r>
              <a:rPr lang="en-US" altLang="zh-CN" sz="2400" b="1" dirty="0">
                <a:latin typeface="楷体_GB2312" pitchFamily="49" charset="-122"/>
                <a:ea typeface="楷体_GB2312" pitchFamily="49" charset="-122"/>
              </a:rPr>
              <a:t>M1</a:t>
            </a:r>
            <a:r>
              <a:rPr lang="en-US" altLang="zh-CN" sz="2400" b="1" dirty="0">
                <a:ea typeface="楷体_GB2312" pitchFamily="49" charset="-122"/>
              </a:rPr>
              <a:t>’</a:t>
            </a:r>
            <a:r>
              <a:rPr lang="zh-CN" altLang="en-US" sz="2400" b="1" dirty="0">
                <a:latin typeface="楷体_GB2312" pitchFamily="49" charset="-122"/>
                <a:ea typeface="楷体_GB2312" pitchFamily="49" charset="-122"/>
              </a:rPr>
              <a:t>与</a:t>
            </a:r>
            <a:r>
              <a:rPr lang="en-US" altLang="zh-CN" sz="2400" b="1" dirty="0">
                <a:latin typeface="楷体_GB2312" pitchFamily="49" charset="-122"/>
                <a:ea typeface="楷体_GB2312" pitchFamily="49" charset="-122"/>
              </a:rPr>
              <a:t>M2</a:t>
            </a:r>
            <a:r>
              <a:rPr lang="zh-CN" altLang="en-US" sz="2400" b="1" dirty="0">
                <a:latin typeface="楷体_GB2312" pitchFamily="49" charset="-122"/>
                <a:ea typeface="楷体_GB2312" pitchFamily="49" charset="-122"/>
              </a:rPr>
              <a:t>平行时，可以观察到等倾干涉条纹。两束相干光的光程差为：     </a:t>
            </a:r>
          </a:p>
          <a:p>
            <a:pPr>
              <a:spcBef>
                <a:spcPct val="50000"/>
              </a:spcBef>
              <a:buFontTx/>
              <a:buNone/>
            </a:pPr>
            <a:r>
              <a:rPr lang="zh-CN" altLang="en-US" sz="2400" b="1" dirty="0">
                <a:latin typeface="楷体_GB2312" pitchFamily="49" charset="-122"/>
                <a:ea typeface="楷体_GB2312" pitchFamily="49" charset="-122"/>
              </a:rPr>
              <a:t>        </a:t>
            </a:r>
            <a:r>
              <a:rPr lang="el-GR" altLang="zh-CN" sz="2400" b="1" dirty="0">
                <a:latin typeface="楷体_GB2312" pitchFamily="49" charset="-122"/>
                <a:ea typeface="楷体_GB2312" pitchFamily="49" charset="-122"/>
              </a:rPr>
              <a:t>Δ</a:t>
            </a:r>
            <a:r>
              <a:rPr lang="en-US" altLang="zh-CN" sz="2400" b="1" dirty="0">
                <a:latin typeface="楷体_GB2312" pitchFamily="49" charset="-122"/>
                <a:ea typeface="楷体_GB2312" pitchFamily="49" charset="-122"/>
              </a:rPr>
              <a:t>=2dcos</a:t>
            </a:r>
            <a:r>
              <a:rPr lang="el-GR" altLang="zh-CN" sz="2400" b="1" dirty="0">
                <a:latin typeface="楷体_GB2312" pitchFamily="49" charset="-122"/>
                <a:ea typeface="楷体_GB2312" pitchFamily="49" charset="-122"/>
              </a:rPr>
              <a:t>θ</a:t>
            </a:r>
            <a:endParaRPr lang="en-US" altLang="zh-CN" sz="2400" b="1" dirty="0">
              <a:latin typeface="楷体_GB2312" pitchFamily="49" charset="-122"/>
              <a:ea typeface="楷体_GB2312" pitchFamily="49" charset="-122"/>
            </a:endParaRPr>
          </a:p>
          <a:p>
            <a:endParaRPr lang="en-US" altLang="zh-CN" sz="2400" dirty="0">
              <a:ea typeface=""/>
            </a:endParaRPr>
          </a:p>
        </p:txBody>
      </p:sp>
      <p:sp>
        <p:nvSpPr>
          <p:cNvPr id="156704" name="Rectangle 32"/>
          <p:cNvSpPr>
            <a:spLocks noChangeArrowheads="1"/>
          </p:cNvSpPr>
          <p:nvPr/>
        </p:nvSpPr>
        <p:spPr bwMode="auto">
          <a:xfrm>
            <a:off x="1232580" y="4627604"/>
            <a:ext cx="8001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kumimoji="1" lang="zh-CN" altLang="en-US" sz="2000" b="1" dirty="0">
                <a:latin typeface="Times New Roman" panose="02020603050405020304" pitchFamily="18" charset="0"/>
              </a:rPr>
              <a:t>在这些同心圆环的圆心处，</a:t>
            </a:r>
            <a:r>
              <a:rPr kumimoji="1" lang="zh-CN" altLang="en-US" sz="2000" b="1" dirty="0">
                <a:latin typeface="Times New Roman" panose="02020603050405020304" pitchFamily="18" charset="0"/>
                <a:sym typeface="Symbol" panose="05050102010706020507" pitchFamily="18" charset="2"/>
              </a:rPr>
              <a:t> </a:t>
            </a:r>
            <a:r>
              <a:rPr lang="el-GR" altLang="zh-CN" sz="2000" b="1" dirty="0">
                <a:latin typeface="Times New Roman" panose="02020603050405020304" pitchFamily="18" charset="0"/>
              </a:rPr>
              <a:t>Δ</a:t>
            </a:r>
            <a:r>
              <a:rPr lang="en-US" altLang="zh-CN" sz="2000" b="1" dirty="0">
                <a:latin typeface="Times New Roman" panose="02020603050405020304" pitchFamily="18" charset="0"/>
              </a:rPr>
              <a:t>=2d</a:t>
            </a:r>
            <a:r>
              <a:rPr lang="zh-CN" altLang="en-US" sz="2000" b="1" dirty="0">
                <a:latin typeface="Times New Roman" panose="02020603050405020304" pitchFamily="18" charset="0"/>
              </a:rPr>
              <a:t>， </a:t>
            </a:r>
            <a:r>
              <a:rPr lang="el-GR" altLang="zh-CN" sz="2000" b="1" dirty="0">
                <a:latin typeface="Times New Roman" panose="02020603050405020304" pitchFamily="18" charset="0"/>
              </a:rPr>
              <a:t>θ</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0</a:t>
            </a:r>
            <a:r>
              <a:rPr lang="zh-CN" altLang="en-US" sz="2000" b="1" dirty="0">
                <a:latin typeface="Times New Roman" panose="02020603050405020304" pitchFamily="18" charset="0"/>
              </a:rPr>
              <a:t>，由干涉条纹的明暗条件</a:t>
            </a:r>
          </a:p>
        </p:txBody>
      </p:sp>
      <p:graphicFrame>
        <p:nvGraphicFramePr>
          <p:cNvPr id="156705" name="Object 33"/>
          <p:cNvGraphicFramePr>
            <a:graphicFrameLocks noChangeAspect="1"/>
          </p:cNvGraphicFramePr>
          <p:nvPr/>
        </p:nvGraphicFramePr>
        <p:xfrm>
          <a:off x="2366964" y="5257800"/>
          <a:ext cx="2655887" cy="1360488"/>
        </p:xfrm>
        <a:graphic>
          <a:graphicData uri="http://schemas.openxmlformats.org/presentationml/2006/ole">
            <mc:AlternateContent xmlns:mc="http://schemas.openxmlformats.org/markup-compatibility/2006">
              <mc:Choice xmlns:v="urn:schemas-microsoft-com:vml" Requires="v">
                <p:oleObj spid="_x0000_s6153" name="公式" r:id="rId3" imgW="1282680" imgH="558720" progId="Equation.3">
                  <p:embed/>
                </p:oleObj>
              </mc:Choice>
              <mc:Fallback>
                <p:oleObj name="公式" r:id="rId3" imgW="1282680" imgH="5587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6964" y="5257800"/>
                        <a:ext cx="2655887" cy="136048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6706" name="Rectangle 34"/>
          <p:cNvSpPr>
            <a:spLocks noChangeArrowheads="1"/>
          </p:cNvSpPr>
          <p:nvPr/>
        </p:nvSpPr>
        <p:spPr bwMode="auto">
          <a:xfrm>
            <a:off x="5410200" y="5334001"/>
            <a:ext cx="1752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kumimoji="1" lang="zh-CN" altLang="en-US" b="1">
                <a:latin typeface="Arial" panose="020B0604020202020204" pitchFamily="34" charset="0"/>
                <a:ea typeface="宋体" panose="02010600030101010101" pitchFamily="2" charset="-122"/>
              </a:rPr>
              <a:t>明纹</a:t>
            </a:r>
          </a:p>
          <a:p>
            <a:pPr>
              <a:spcBef>
                <a:spcPct val="0"/>
              </a:spcBef>
            </a:pPr>
            <a:endParaRPr kumimoji="1" lang="zh-CN" altLang="en-US" sz="1200" b="1">
              <a:latin typeface="Arial" panose="020B0604020202020204" pitchFamily="34" charset="0"/>
              <a:ea typeface="宋体" panose="02010600030101010101" pitchFamily="2" charset="-122"/>
            </a:endParaRPr>
          </a:p>
          <a:p>
            <a:pPr>
              <a:spcBef>
                <a:spcPct val="0"/>
              </a:spcBef>
            </a:pPr>
            <a:r>
              <a:rPr kumimoji="1" lang="zh-CN" altLang="en-US" b="1">
                <a:latin typeface="Arial" panose="020B0604020202020204" pitchFamily="34" charset="0"/>
                <a:ea typeface="宋体" panose="02010600030101010101" pitchFamily="2" charset="-122"/>
              </a:rPr>
              <a:t>暗纹</a:t>
            </a:r>
          </a:p>
        </p:txBody>
      </p:sp>
      <p:sp>
        <p:nvSpPr>
          <p:cNvPr id="156707" name="Text Box 35"/>
          <p:cNvSpPr txBox="1">
            <a:spLocks noChangeArrowheads="1"/>
          </p:cNvSpPr>
          <p:nvPr/>
        </p:nvSpPr>
        <p:spPr bwMode="auto">
          <a:xfrm>
            <a:off x="6400801" y="5638800"/>
            <a:ext cx="268287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57200" indent="-96838">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endParaRPr lang="zh-CN" altLang="zh-CN">
              <a:latin typeface="楷体_GB2312" pitchFamily="49" charset="-122"/>
              <a:ea typeface="楷体_GB2312" pitchFamily="49" charset="-122"/>
            </a:endParaRPr>
          </a:p>
        </p:txBody>
      </p:sp>
      <p:sp>
        <p:nvSpPr>
          <p:cNvPr id="156708" name="Text Box 36"/>
          <p:cNvSpPr txBox="1">
            <a:spLocks noChangeArrowheads="1"/>
          </p:cNvSpPr>
          <p:nvPr/>
        </p:nvSpPr>
        <p:spPr bwMode="auto">
          <a:xfrm>
            <a:off x="6705600" y="5638800"/>
            <a:ext cx="28956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57200" indent="-96838">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latin typeface="楷体_GB2312" pitchFamily="49" charset="-122"/>
                <a:ea typeface="楷体_GB2312" pitchFamily="49" charset="-122"/>
              </a:rPr>
              <a:t>( k=1,2,3,</a:t>
            </a:r>
            <a:r>
              <a:rPr lang="en-US" altLang="zh-CN" b="1">
                <a:latin typeface="Times New Roman" panose="02020603050405020304" pitchFamily="18" charset="0"/>
                <a:ea typeface="楷体_GB2312" pitchFamily="49" charset="-122"/>
              </a:rPr>
              <a:t>…</a:t>
            </a:r>
            <a:r>
              <a:rPr lang="en-US" altLang="zh-CN" b="1">
                <a:latin typeface="楷体_GB2312" pitchFamily="49" charset="-122"/>
                <a:ea typeface="楷体_GB2312" pitchFamily="49" charset="-122"/>
              </a:rPr>
              <a:t> )</a:t>
            </a:r>
          </a:p>
        </p:txBody>
      </p:sp>
      <p:pic>
        <p:nvPicPr>
          <p:cNvPr id="156711" name="Picture 3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48400" y="1295400"/>
            <a:ext cx="3829050" cy="304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6712" name="Text Box 40"/>
          <p:cNvSpPr txBox="1">
            <a:spLocks noChangeArrowheads="1"/>
          </p:cNvSpPr>
          <p:nvPr/>
        </p:nvSpPr>
        <p:spPr bwMode="auto">
          <a:xfrm>
            <a:off x="7086600" y="3962401"/>
            <a:ext cx="2806700" cy="39687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a:spAutoFit/>
          </a:bodyPr>
          <a:lstStyle/>
          <a:p>
            <a:pPr algn="ctr">
              <a:spcBef>
                <a:spcPct val="50000"/>
              </a:spcBef>
            </a:pPr>
            <a:r>
              <a:rPr lang="zh-CN" altLang="en-US" sz="2000" b="1">
                <a:solidFill>
                  <a:srgbClr val="0000FF"/>
                </a:solidFill>
                <a:latin typeface="Arial" panose="020B0604020202020204" pitchFamily="34" charset="0"/>
              </a:rPr>
              <a:t>等倾干涉示意图</a:t>
            </a:r>
          </a:p>
        </p:txBody>
      </p:sp>
    </p:spTree>
    <p:extLst>
      <p:ext uri="{BB962C8B-B14F-4D97-AF65-F5344CB8AC3E}">
        <p14:creationId xmlns:p14="http://schemas.microsoft.com/office/powerpoint/2010/main" val="29138111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页脚占位符 13"/>
          <p:cNvSpPr>
            <a:spLocks noGrp="1"/>
          </p:cNvSpPr>
          <p:nvPr>
            <p:ph type="ftr" sz="quarter" idx="10"/>
          </p:nvPr>
        </p:nvSpPr>
        <p:spPr/>
        <p:txBody>
          <a:bodyPr/>
          <a:lstStyle/>
          <a:p>
            <a:r>
              <a:rPr lang="zh-CN" altLang="en-US"/>
              <a:t>物理实验教学中心</a:t>
            </a:r>
          </a:p>
        </p:txBody>
      </p:sp>
      <p:sp>
        <p:nvSpPr>
          <p:cNvPr id="163844" name="Rectangle 4"/>
          <p:cNvSpPr>
            <a:spLocks noChangeArrowheads="1"/>
          </p:cNvSpPr>
          <p:nvPr/>
        </p:nvSpPr>
        <p:spPr bwMode="auto">
          <a:xfrm>
            <a:off x="1411513" y="957942"/>
            <a:ext cx="9285515"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276225">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zh-CN" altLang="en-US" sz="2800" b="1" dirty="0">
                <a:latin typeface="楷体_GB2312" pitchFamily="49" charset="-122"/>
                <a:ea typeface="楷体_GB2312" pitchFamily="49" charset="-122"/>
              </a:rPr>
              <a:t>观察干涉圆环的环心，如增大</a:t>
            </a:r>
            <a:r>
              <a:rPr lang="en-US" altLang="zh-CN" sz="2800" b="1" dirty="0">
                <a:latin typeface="楷体_GB2312" pitchFamily="49" charset="-122"/>
                <a:ea typeface="楷体_GB2312" pitchFamily="49" charset="-122"/>
              </a:rPr>
              <a:t>d</a:t>
            </a:r>
            <a:r>
              <a:rPr lang="zh-CN" altLang="en-US" sz="2800" b="1" dirty="0">
                <a:latin typeface="楷体_GB2312" pitchFamily="49" charset="-122"/>
                <a:ea typeface="楷体_GB2312" pitchFamily="49" charset="-122"/>
              </a:rPr>
              <a:t>，</a:t>
            </a:r>
            <a:r>
              <a:rPr lang="en-US" altLang="zh-CN" sz="2800" b="1" dirty="0">
                <a:latin typeface="楷体_GB2312" pitchFamily="49" charset="-122"/>
                <a:ea typeface="楷体_GB2312" pitchFamily="49" charset="-122"/>
              </a:rPr>
              <a:t>k</a:t>
            </a:r>
            <a:r>
              <a:rPr lang="zh-CN" altLang="en-US" sz="2800" b="1" dirty="0">
                <a:latin typeface="楷体_GB2312" pitchFamily="49" charset="-122"/>
                <a:ea typeface="楷体_GB2312" pitchFamily="49" charset="-122"/>
              </a:rPr>
              <a:t>也增大，环心的级次也增大，环心不断冒出环纹，环纹增多变密；如减小</a:t>
            </a:r>
            <a:r>
              <a:rPr lang="en-US" altLang="zh-CN" sz="2800" b="1" dirty="0">
                <a:latin typeface="楷体_GB2312" pitchFamily="49" charset="-122"/>
                <a:ea typeface="楷体_GB2312" pitchFamily="49" charset="-122"/>
              </a:rPr>
              <a:t>d</a:t>
            </a:r>
            <a:r>
              <a:rPr lang="zh-CN" altLang="en-US" sz="2800" b="1" dirty="0">
                <a:latin typeface="楷体_GB2312" pitchFamily="49" charset="-122"/>
                <a:ea typeface="楷体_GB2312" pitchFamily="49" charset="-122"/>
              </a:rPr>
              <a:t>，则发生相反的情景，环心不断缩入环纹，条纹减少变疏。</a:t>
            </a:r>
          </a:p>
        </p:txBody>
      </p:sp>
      <p:grpSp>
        <p:nvGrpSpPr>
          <p:cNvPr id="163845" name="Group 5"/>
          <p:cNvGrpSpPr>
            <a:grpSpLocks/>
          </p:cNvGrpSpPr>
          <p:nvPr/>
        </p:nvGrpSpPr>
        <p:grpSpPr bwMode="auto">
          <a:xfrm>
            <a:off x="1904999" y="3048000"/>
            <a:ext cx="8646887" cy="2598057"/>
            <a:chOff x="0" y="672"/>
            <a:chExt cx="5664" cy="1697"/>
          </a:xfrm>
        </p:grpSpPr>
        <p:pic>
          <p:nvPicPr>
            <p:cNvPr id="16384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72"/>
              <a:ext cx="1153" cy="119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969696"/>
                    </a:outerShdw>
                  </a:effectLst>
                </a14:hiddenEffects>
              </a:ext>
            </a:extLst>
          </p:spPr>
        </p:pic>
        <p:pic>
          <p:nvPicPr>
            <p:cNvPr id="16384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72"/>
              <a:ext cx="1153" cy="497"/>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969696"/>
                    </a:outerShdw>
                  </a:effectLst>
                </a14:hiddenEffects>
              </a:ext>
            </a:extLst>
          </p:spPr>
        </p:pic>
        <p:pic>
          <p:nvPicPr>
            <p:cNvPr id="16384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2" y="672"/>
              <a:ext cx="1153" cy="119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969696"/>
                    </a:outerShdw>
                  </a:effectLst>
                </a14:hiddenEffects>
              </a:ext>
            </a:extLst>
          </p:spPr>
        </p:pic>
        <p:pic>
          <p:nvPicPr>
            <p:cNvPr id="163849"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1" y="1872"/>
              <a:ext cx="1153" cy="497"/>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969696"/>
                    </a:outerShdw>
                  </a:effectLst>
                </a14:hiddenEffects>
              </a:ext>
            </a:extLst>
          </p:spPr>
        </p:pic>
        <p:pic>
          <p:nvPicPr>
            <p:cNvPr id="16385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4" y="672"/>
              <a:ext cx="1153" cy="119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969696"/>
                    </a:outerShdw>
                  </a:effectLst>
                </a14:hiddenEffects>
              </a:ext>
            </a:extLst>
          </p:spPr>
        </p:pic>
        <p:pic>
          <p:nvPicPr>
            <p:cNvPr id="163851"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03" y="1872"/>
              <a:ext cx="1153" cy="497"/>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969696"/>
                    </a:outerShdw>
                  </a:effectLst>
                </a14:hiddenEffects>
              </a:ext>
            </a:extLst>
          </p:spPr>
        </p:pic>
        <p:pic>
          <p:nvPicPr>
            <p:cNvPr id="163852"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7" y="672"/>
              <a:ext cx="1153" cy="119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969696"/>
                    </a:outerShdw>
                  </a:effectLst>
                </a14:hiddenEffects>
              </a:ext>
            </a:extLst>
          </p:spPr>
        </p:pic>
        <p:pic>
          <p:nvPicPr>
            <p:cNvPr id="163853"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07" y="1872"/>
              <a:ext cx="1153" cy="497"/>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969696"/>
                    </a:outerShdw>
                  </a:effectLst>
                </a14:hiddenEffects>
              </a:ext>
            </a:extLst>
          </p:spPr>
        </p:pic>
        <p:pic>
          <p:nvPicPr>
            <p:cNvPr id="163854"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1" y="672"/>
              <a:ext cx="1153" cy="119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969696"/>
                    </a:outerShdw>
                  </a:effectLst>
                </a14:hiddenEffects>
              </a:ext>
            </a:extLst>
          </p:spPr>
        </p:pic>
        <p:pic>
          <p:nvPicPr>
            <p:cNvPr id="163855" name="Picture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12" y="1872"/>
              <a:ext cx="1152" cy="497"/>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969696"/>
                    </a:outerShdw>
                  </a:effectLst>
                </a14:hiddenEffects>
              </a:ext>
            </a:extLst>
          </p:spPr>
        </p:pic>
      </p:grpSp>
    </p:spTree>
    <p:extLst>
      <p:ext uri="{BB962C8B-B14F-4D97-AF65-F5344CB8AC3E}">
        <p14:creationId xmlns:p14="http://schemas.microsoft.com/office/powerpoint/2010/main" val="36998973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2" descr="E:\振动和波\光学\mkeerxun_2.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209800"/>
            <a:ext cx="8077200" cy="302895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827313" y="505323"/>
            <a:ext cx="6096000" cy="584775"/>
          </a:xfrm>
          <a:prstGeom prst="rect">
            <a:avLst/>
          </a:prstGeom>
        </p:spPr>
        <p:txBody>
          <a:bodyPr>
            <a:spAutoFit/>
          </a:bodyPr>
          <a:lstStyle/>
          <a:p>
            <a:r>
              <a:rPr lang="zh-CN" altLang="en-US" sz="3200" b="1" dirty="0" smtClean="0"/>
              <a:t>等倾条纹</a:t>
            </a:r>
            <a:endParaRPr lang="zh-CN" altLang="en-US" sz="3200" b="1" dirty="0"/>
          </a:p>
        </p:txBody>
      </p:sp>
    </p:spTree>
    <p:extLst>
      <p:ext uri="{BB962C8B-B14F-4D97-AF65-F5344CB8AC3E}">
        <p14:creationId xmlns:p14="http://schemas.microsoft.com/office/powerpoint/2010/main" val="42901639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1151</Words>
  <Application>Microsoft Office PowerPoint</Application>
  <PresentationFormat>宽屏</PresentationFormat>
  <Paragraphs>159</Paragraphs>
  <Slides>21</Slides>
  <Notes>0</Notes>
  <HiddenSlides>0</HiddenSlides>
  <MMClips>1</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3</vt:i4>
      </vt:variant>
      <vt:variant>
        <vt:lpstr>幻灯片标题</vt:lpstr>
      </vt:variant>
      <vt:variant>
        <vt:i4>21</vt:i4>
      </vt:variant>
    </vt:vector>
  </HeadingPairs>
  <TitlesOfParts>
    <vt:vector size="41" baseType="lpstr">
      <vt:lpstr>华文仿宋</vt:lpstr>
      <vt:lpstr>华文细黑</vt:lpstr>
      <vt:lpstr>华文中宋</vt:lpstr>
      <vt:lpstr>楷体_GB2312</vt:lpstr>
      <vt:lpstr>隶书</vt:lpstr>
      <vt:lpstr>隶书_GB2312</vt:lpstr>
      <vt:lpstr>宋体</vt:lpstr>
      <vt:lpstr>幼圆</vt:lpstr>
      <vt:lpstr>Arial</vt:lpstr>
      <vt:lpstr>Calibri</vt:lpstr>
      <vt:lpstr>Calibri Light</vt:lpstr>
      <vt:lpstr>Comic Sans MS</vt:lpstr>
      <vt:lpstr>Impact</vt:lpstr>
      <vt:lpstr>Symbol</vt:lpstr>
      <vt:lpstr>Times New Roman</vt:lpstr>
      <vt:lpstr>Wingdings</vt:lpstr>
      <vt:lpstr>Office 主题</vt:lpstr>
      <vt:lpstr>公式</vt:lpstr>
      <vt:lpstr>Equation</vt:lpstr>
      <vt:lpstr>Photo Editor 照片</vt:lpstr>
      <vt:lpstr>迈克尔逊干涉仪测定光波波长</vt:lpstr>
      <vt:lpstr>PowerPoint 演示文稿</vt:lpstr>
      <vt:lpstr>PowerPoint 演示文稿</vt:lpstr>
      <vt:lpstr>实验目的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迈克尔逊干涉仪测定光波波长</dc:title>
  <dc:creator>lenovo</dc:creator>
  <cp:lastModifiedBy>lenovo</cp:lastModifiedBy>
  <cp:revision>15</cp:revision>
  <dcterms:created xsi:type="dcterms:W3CDTF">2015-11-26T09:52:56Z</dcterms:created>
  <dcterms:modified xsi:type="dcterms:W3CDTF">2015-11-30T04:02:30Z</dcterms:modified>
</cp:coreProperties>
</file>