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0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1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6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5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7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0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D8DE-1F5E-4E97-A88B-206B8F0FAF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BB80F-6ACF-46C5-BA45-63BF6AF8D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0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11" Type="http://schemas.openxmlformats.org/officeDocument/2006/relationships/image" Target="../media/image12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5741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用牛顿环测量透镜的曲率半径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7" y="124732"/>
            <a:ext cx="2706417" cy="7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2" y="1027906"/>
            <a:ext cx="2944189" cy="27253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0572" y="2601827"/>
            <a:ext cx="7414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它是光的一种干涉图样，属于薄膜干涉，是一些明暗相间的同心圆环。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用单色光照射时，则表现为一些明暗相间的单色圆圈。这些圆圈的距离不等，随离中心点的距离的增加而逐渐变窄。它们是由球面上和平面上反射的光线相互干涉而形成的干涉条纹。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8"/>
          <a:stretch/>
        </p:blipFill>
        <p:spPr>
          <a:xfrm>
            <a:off x="7429500" y="4367603"/>
            <a:ext cx="4762500" cy="23320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50572" y="1499926"/>
            <a:ext cx="7332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>
                <a:solidFill>
                  <a:srgbClr val="0070C0"/>
                </a:solidFill>
              </a:rPr>
              <a:t>牛顿在光学中的一项重要发现就是</a:t>
            </a:r>
            <a:r>
              <a:rPr lang="en-US" altLang="zh-CN" i="1" dirty="0" smtClean="0">
                <a:solidFill>
                  <a:srgbClr val="0070C0"/>
                </a:solidFill>
              </a:rPr>
              <a:t>"</a:t>
            </a:r>
            <a:r>
              <a:rPr lang="zh-CN" altLang="en-US" i="1" dirty="0" smtClean="0">
                <a:solidFill>
                  <a:srgbClr val="0070C0"/>
                </a:solidFill>
              </a:rPr>
              <a:t>牛顿环</a:t>
            </a:r>
            <a:r>
              <a:rPr lang="en-US" altLang="zh-CN" i="1" dirty="0" smtClean="0">
                <a:solidFill>
                  <a:srgbClr val="0070C0"/>
                </a:solidFill>
              </a:rPr>
              <a:t>"</a:t>
            </a:r>
            <a:r>
              <a:rPr lang="zh-CN" altLang="en-US" i="1" dirty="0" smtClean="0">
                <a:solidFill>
                  <a:srgbClr val="0070C0"/>
                </a:solidFill>
              </a:rPr>
              <a:t>。这是他在进一步考察胡克研究的肥皂泡薄膜的色彩问题时提出来的。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0572" y="4534725"/>
            <a:ext cx="66880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牛顿对牛顿环做了精确的测定，可以说已经走到了光的波动说的边缘，但由于过分偏爱他的</a:t>
            </a:r>
            <a:r>
              <a:rPr lang="zh-CN" altLang="en-US" i="1" dirty="0" smtClean="0">
                <a:solidFill>
                  <a:srgbClr val="C00000"/>
                </a:solidFill>
              </a:rPr>
              <a:t>微粒说</a:t>
            </a:r>
            <a:r>
              <a:rPr lang="zh-CN" altLang="en-US" i="1" dirty="0" smtClean="0"/>
              <a:t>，始终无法正确解释这个现象。事实上，这个实验倒可以成为光的波动说的有力证据之一。直到</a:t>
            </a:r>
            <a:r>
              <a:rPr lang="en-US" altLang="zh-CN" i="1" dirty="0" smtClean="0"/>
              <a:t>19</a:t>
            </a:r>
            <a:r>
              <a:rPr lang="zh-CN" altLang="en-US" i="1" dirty="0" smtClean="0"/>
              <a:t>世纪初，英国科学家托马斯</a:t>
            </a:r>
            <a:r>
              <a:rPr lang="en-US" altLang="zh-CN" i="1" dirty="0" smtClean="0"/>
              <a:t>·</a:t>
            </a:r>
            <a:r>
              <a:rPr lang="zh-CN" altLang="en-US" i="1" dirty="0" smtClean="0"/>
              <a:t>杨才用光的波动说圆满地解释了牛顿环实验。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8987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125539"/>
            <a:ext cx="508000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5875" name="Text Box 3"/>
          <p:cNvSpPr txBox="1">
            <a:spLocks noChangeArrowheads="1"/>
          </p:cNvSpPr>
          <p:nvPr/>
        </p:nvSpPr>
        <p:spPr bwMode="auto">
          <a:xfrm>
            <a:off x="1774825" y="1125539"/>
            <a:ext cx="36004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 smtClean="0"/>
              <a:t>       等厚干涉</a:t>
            </a:r>
            <a:r>
              <a:rPr lang="zh-CN" altLang="en-US" dirty="0"/>
              <a:t>现象，是经典的物理实验内容。</a:t>
            </a:r>
          </a:p>
          <a:p>
            <a:pPr algn="l"/>
            <a:r>
              <a:rPr lang="zh-CN" altLang="en-US" dirty="0"/>
              <a:t>       如肥皂泡、地面上的油、照相机、望远镜的镜头。对于五颜六色的条纹，每个条纹实际上对应着一条等厚线，也就是同等薄膜的厚度，条纹颜色越多对应的薄膜厚度就越多。</a:t>
            </a:r>
          </a:p>
        </p:txBody>
      </p:sp>
      <p:graphicFrame>
        <p:nvGraphicFramePr>
          <p:cNvPr id="335878" name="Object 6"/>
          <p:cNvGraphicFramePr>
            <a:graphicFrameLocks noChangeAspect="1"/>
          </p:cNvGraphicFramePr>
          <p:nvPr/>
        </p:nvGraphicFramePr>
        <p:xfrm>
          <a:off x="1992313" y="4175126"/>
          <a:ext cx="2520950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位图图像" r:id="rId4" imgW="3352381" imgH="2742857" progId="Paint.Picture">
                  <p:embed/>
                </p:oleObj>
              </mc:Choice>
              <mc:Fallback>
                <p:oleObj name="位图图像" r:id="rId4" imgW="3352381" imgH="27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175126"/>
                        <a:ext cx="2520950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9" name="Object 7"/>
          <p:cNvGraphicFramePr>
            <a:graphicFrameLocks noChangeAspect="1"/>
          </p:cNvGraphicFramePr>
          <p:nvPr/>
        </p:nvGraphicFramePr>
        <p:xfrm>
          <a:off x="4800600" y="4175126"/>
          <a:ext cx="2520950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位图图像" r:id="rId6" imgW="3352381" imgH="2742857" progId="Paint.Picture">
                  <p:embed/>
                </p:oleObj>
              </mc:Choice>
              <mc:Fallback>
                <p:oleObj name="位图图像" r:id="rId6" imgW="3352381" imgH="27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75126"/>
                        <a:ext cx="2520950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58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175125"/>
            <a:ext cx="27432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2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2465388" y="609601"/>
          <a:ext cx="342900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位图图像" r:id="rId3" imgW="3352381" imgH="2742857" progId="Paint.Picture">
                  <p:embed/>
                </p:oleObj>
              </mc:Choice>
              <mc:Fallback>
                <p:oleObj name="位图图像" r:id="rId3" imgW="3352381" imgH="27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609601"/>
                        <a:ext cx="3429000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7" name="Object 5"/>
          <p:cNvGraphicFramePr>
            <a:graphicFrameLocks noChangeAspect="1"/>
          </p:cNvGraphicFramePr>
          <p:nvPr/>
        </p:nvGraphicFramePr>
        <p:xfrm>
          <a:off x="6046789" y="609600"/>
          <a:ext cx="3468687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位图图像" r:id="rId5" imgW="3352381" imgH="2742857" progId="Paint.Picture">
                  <p:embed/>
                </p:oleObj>
              </mc:Choice>
              <mc:Fallback>
                <p:oleObj name="位图图像" r:id="rId5" imgW="3352381" imgH="27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9" y="609600"/>
                        <a:ext cx="3468687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8" name="Object 6"/>
          <p:cNvGraphicFramePr>
            <a:graphicFrameLocks noChangeAspect="1"/>
          </p:cNvGraphicFramePr>
          <p:nvPr/>
        </p:nvGraphicFramePr>
        <p:xfrm>
          <a:off x="2465388" y="3505200"/>
          <a:ext cx="3429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位图图像" r:id="rId7" imgW="3352381" imgH="2742857" progId="Paint.Picture">
                  <p:embed/>
                </p:oleObj>
              </mc:Choice>
              <mc:Fallback>
                <p:oleObj name="位图图像" r:id="rId7" imgW="3352381" imgH="27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3505200"/>
                        <a:ext cx="34290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3886200" y="285273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latin typeface="Times New Roman" panose="02020603050405020304" pitchFamily="18" charset="0"/>
              </a:rPr>
              <a:t>蝉翅在阳光下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948488" y="285273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latin typeface="Times New Roman" panose="02020603050405020304" pitchFamily="18" charset="0"/>
              </a:rPr>
              <a:t>蜻蜓翅膀在阳光下</a:t>
            </a: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3741738" y="573405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latin typeface="Times New Roman" panose="02020603050405020304" pitchFamily="18" charset="0"/>
              </a:rPr>
              <a:t>白光下的油膜</a:t>
            </a:r>
          </a:p>
        </p:txBody>
      </p:sp>
      <p:graphicFrame>
        <p:nvGraphicFramePr>
          <p:cNvPr id="341002" name="Object 10"/>
          <p:cNvGraphicFramePr>
            <a:graphicFrameLocks noChangeAspect="1"/>
          </p:cNvGraphicFramePr>
          <p:nvPr/>
        </p:nvGraphicFramePr>
        <p:xfrm>
          <a:off x="6046788" y="3490914"/>
          <a:ext cx="3505200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位图图像" r:id="rId9" imgW="3352381" imgH="2742857" progId="Paint.Picture">
                  <p:embed/>
                </p:oleObj>
              </mc:Choice>
              <mc:Fallback>
                <p:oleObj name="位图图像" r:id="rId9" imgW="3352381" imgH="27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3490914"/>
                        <a:ext cx="3505200" cy="275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8543925" y="5734050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latin typeface="Times New Roman" panose="02020603050405020304" pitchFamily="18" charset="0"/>
              </a:rPr>
              <a:t>肥皂泡</a:t>
            </a:r>
          </a:p>
        </p:txBody>
      </p:sp>
    </p:spTree>
    <p:extLst>
      <p:ext uri="{BB962C8B-B14F-4D97-AF65-F5344CB8AC3E}">
        <p14:creationId xmlns:p14="http://schemas.microsoft.com/office/powerpoint/2010/main" val="6327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88" y="10652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03"/>
          <a:stretch/>
        </p:blipFill>
        <p:spPr bwMode="auto">
          <a:xfrm>
            <a:off x="4822556" y="532556"/>
            <a:ext cx="3717534" cy="348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" b="12249"/>
          <a:stretch/>
        </p:blipFill>
        <p:spPr bwMode="auto">
          <a:xfrm>
            <a:off x="8540090" y="348516"/>
            <a:ext cx="3446585" cy="354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7204"/>
            <a:ext cx="3255498" cy="10110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12218" y="2593994"/>
            <a:ext cx="3219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由于Ｒ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ｄ，可以略去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74" y="3065256"/>
            <a:ext cx="1452949" cy="8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12218" y="4082047"/>
            <a:ext cx="8494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光线应是垂直入射的，计算光程差时还要考虑光波在平玻璃板上反射会有半波损失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14" y="4588422"/>
            <a:ext cx="1729867" cy="67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29" y="4588422"/>
            <a:ext cx="2105761" cy="56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86" y="5403491"/>
            <a:ext cx="1707600" cy="4031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362577" y="4775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暗环条件：</a:t>
            </a:r>
            <a:endParaRPr lang="zh-CN" altLang="en-US" dirty="0"/>
          </a:p>
        </p:txBody>
      </p:sp>
      <p:sp>
        <p:nvSpPr>
          <p:cNvPr id="21" name="AutoShape 10"/>
          <p:cNvSpPr>
            <a:spLocks noChangeAspect="1" noChangeArrowheads="1"/>
          </p:cNvSpPr>
          <p:nvPr/>
        </p:nvSpPr>
        <p:spPr bwMode="auto">
          <a:xfrm>
            <a:off x="0" y="0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180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545973"/>
              </p:ext>
            </p:extLst>
          </p:nvPr>
        </p:nvGraphicFramePr>
        <p:xfrm>
          <a:off x="8716577" y="5561243"/>
          <a:ext cx="2099341" cy="10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10" imgW="940340" imgH="457560" progId="Equation.3">
                  <p:embed/>
                </p:oleObj>
              </mc:Choice>
              <mc:Fallback>
                <p:oleObj name="公式" r:id="rId10" imgW="940340" imgH="457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577" y="5561243"/>
                        <a:ext cx="2099341" cy="1017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89" y="5943702"/>
            <a:ext cx="3357261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矩形 26"/>
          <p:cNvSpPr/>
          <p:nvPr/>
        </p:nvSpPr>
        <p:spPr>
          <a:xfrm>
            <a:off x="1771838" y="5943702"/>
            <a:ext cx="263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Gungsuh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Gungsuh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Gungsuh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Gungsuh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zh-CN" dirty="0" err="1" smtClean="0">
                <a:latin typeface="Gungsuh" panose="02030600000101010101" pitchFamily="18" charset="-127"/>
                <a:cs typeface="Times New Roman" panose="02020603050405020304" pitchFamily="18" charset="0"/>
              </a:rPr>
              <a:t>mR</a:t>
            </a:r>
            <a:r>
              <a:rPr lang="el-GR" altLang="zh-CN" dirty="0">
                <a:latin typeface="Gungsuh" panose="02030600000101010101" pitchFamily="18" charset="-127"/>
                <a:cs typeface="Times New Roman" panose="02020603050405020304" pitchFamily="18" charset="0"/>
              </a:rPr>
              <a:t>λ</a:t>
            </a:r>
            <a:r>
              <a:rPr lang="en-US" altLang="zh-CN" dirty="0" smtClean="0">
                <a:effectLst/>
                <a:latin typeface="Gungsuh" panose="02030600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Gungsuh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Gungsuh" panose="02030600000101010101" pitchFamily="18" charset="-127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Gungsuh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Gungsuh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zh-CN" dirty="0" err="1" smtClean="0">
                <a:latin typeface="Gungsuh" panose="02030600000101010101" pitchFamily="18" charset="-127"/>
                <a:cs typeface="Times New Roman" panose="02020603050405020304" pitchFamily="18" charset="0"/>
              </a:rPr>
              <a:t>nR</a:t>
            </a:r>
            <a:r>
              <a:rPr lang="el-GR" altLang="zh-CN" dirty="0" smtClean="0">
                <a:latin typeface="Gungsuh" panose="02030600000101010101" pitchFamily="18" charset="-127"/>
                <a:cs typeface="Times New Roman" panose="02020603050405020304" pitchFamily="18" charset="0"/>
              </a:rPr>
              <a:t>λ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234328" y="542040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k= 0,1,2,3…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7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牛顿环装置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29" y="2770095"/>
            <a:ext cx="3611327" cy="13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步骤一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搭建光路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zh-CN" sz="2400" dirty="0" smtClean="0"/>
              <a:t>调节</a:t>
            </a:r>
            <a:r>
              <a:rPr lang="zh-CN" altLang="zh-CN" sz="2400" dirty="0"/>
              <a:t>个光学元件高度大致同轴等</a:t>
            </a:r>
            <a:r>
              <a:rPr lang="zh-CN" altLang="zh-CN" sz="2400" dirty="0" smtClean="0"/>
              <a:t>高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zh-CN" altLang="zh-CN" sz="7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zh-CN" sz="2400" dirty="0"/>
              <a:t>移动钠光灯，使半透半反镜成</a:t>
            </a:r>
            <a:r>
              <a:rPr lang="en-US" altLang="zh-CN" sz="2400" dirty="0"/>
              <a:t>45</a:t>
            </a:r>
            <a:r>
              <a:rPr lang="zh-CN" altLang="zh-CN" sz="2400" dirty="0"/>
              <a:t>°对准光源，直至从目镜中看到视场明亮均匀为止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56" y="815508"/>
            <a:ext cx="70770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4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35" y="967628"/>
            <a:ext cx="62674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636838"/>
            <a:ext cx="20193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69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3068639"/>
            <a:ext cx="20955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3860800"/>
            <a:ext cx="22098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9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352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Gungsuh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公式</vt:lpstr>
      <vt:lpstr>位图图像</vt:lpstr>
      <vt:lpstr>用牛顿环测量透镜的曲率半径 </vt:lpstr>
      <vt:lpstr>牛顿环</vt:lpstr>
      <vt:lpstr>PowerPoint 演示文稿</vt:lpstr>
      <vt:lpstr>PowerPoint 演示文稿</vt:lpstr>
      <vt:lpstr>实验原理</vt:lpstr>
      <vt:lpstr>牛顿环装置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用牛顿环测量透镜的曲率半径 </dc:title>
  <dc:creator>lenovo</dc:creator>
  <cp:lastModifiedBy>lenovo</cp:lastModifiedBy>
  <cp:revision>13</cp:revision>
  <dcterms:created xsi:type="dcterms:W3CDTF">2015-11-26T08:34:34Z</dcterms:created>
  <dcterms:modified xsi:type="dcterms:W3CDTF">2017-10-16T04:38:41Z</dcterms:modified>
</cp:coreProperties>
</file>