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58" r:id="rId12"/>
    <p:sldId id="25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7D898-0F1D-4869-8F51-B5A78E56637F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E9F81564-CE51-427E-8077-E9BA6F52EBD5}">
      <dgm:prSet phldrT="[文本]"/>
      <dgm:spPr/>
      <dgm:t>
        <a:bodyPr/>
        <a:lstStyle/>
        <a:p>
          <a:r>
            <a:rPr lang="zh-CN" altLang="en-US" dirty="0" smtClean="0"/>
            <a:t>量子力学</a:t>
          </a:r>
          <a:endParaRPr lang="zh-CN" altLang="en-US" dirty="0"/>
        </a:p>
      </dgm:t>
    </dgm:pt>
    <dgm:pt modelId="{2C26644E-5956-4BA4-BBC3-81CD8499A1CA}" type="parTrans" cxnId="{B17E1048-7CD2-4343-AEDA-F38C5EB715E2}">
      <dgm:prSet/>
      <dgm:spPr/>
      <dgm:t>
        <a:bodyPr/>
        <a:lstStyle/>
        <a:p>
          <a:endParaRPr lang="zh-CN" altLang="en-US"/>
        </a:p>
      </dgm:t>
    </dgm:pt>
    <dgm:pt modelId="{42402CD6-D1FE-4088-9CFB-59299EB1255E}" type="sibTrans" cxnId="{B17E1048-7CD2-4343-AEDA-F38C5EB715E2}">
      <dgm:prSet/>
      <dgm:spPr/>
      <dgm:t>
        <a:bodyPr/>
        <a:lstStyle/>
        <a:p>
          <a:endParaRPr lang="zh-CN" altLang="en-US"/>
        </a:p>
      </dgm:t>
    </dgm:pt>
    <dgm:pt modelId="{CA3577B1-AB80-4870-BC12-9E25A024484E}">
      <dgm:prSet phldrT="[文本]"/>
      <dgm:spPr/>
      <dgm:t>
        <a:bodyPr/>
        <a:lstStyle/>
        <a:p>
          <a:r>
            <a:rPr lang="zh-CN" altLang="en-US" dirty="0" smtClean="0"/>
            <a:t>固体物理</a:t>
          </a:r>
          <a:endParaRPr lang="zh-CN" altLang="en-US" dirty="0"/>
        </a:p>
      </dgm:t>
    </dgm:pt>
    <dgm:pt modelId="{EDAD74C7-0740-4976-82A0-83EA881ADC11}" type="parTrans" cxnId="{72B301ED-9409-441D-8069-253016C0CFD2}">
      <dgm:prSet/>
      <dgm:spPr/>
      <dgm:t>
        <a:bodyPr/>
        <a:lstStyle/>
        <a:p>
          <a:endParaRPr lang="zh-CN" altLang="en-US"/>
        </a:p>
      </dgm:t>
    </dgm:pt>
    <dgm:pt modelId="{84B972B1-1423-4A35-9DE7-F873B262F9D7}" type="sibTrans" cxnId="{72B301ED-9409-441D-8069-253016C0CFD2}">
      <dgm:prSet/>
      <dgm:spPr/>
      <dgm:t>
        <a:bodyPr/>
        <a:lstStyle/>
        <a:p>
          <a:endParaRPr lang="zh-CN" altLang="en-US"/>
        </a:p>
      </dgm:t>
    </dgm:pt>
    <dgm:pt modelId="{B16E56BF-B580-469B-8892-D98101AF8587}">
      <dgm:prSet phldrT="[文本]"/>
      <dgm:spPr/>
      <dgm:t>
        <a:bodyPr/>
        <a:lstStyle/>
        <a:p>
          <a:r>
            <a:rPr lang="zh-CN" altLang="en-US" dirty="0" smtClean="0"/>
            <a:t>半导体物理</a:t>
          </a:r>
          <a:endParaRPr lang="zh-CN" altLang="en-US" dirty="0"/>
        </a:p>
      </dgm:t>
    </dgm:pt>
    <dgm:pt modelId="{154786F9-7F3E-4C08-8E79-57C5190D8E67}" type="parTrans" cxnId="{95AF77DA-C7BC-4B91-82CE-73F4CE26EFA1}">
      <dgm:prSet/>
      <dgm:spPr/>
      <dgm:t>
        <a:bodyPr/>
        <a:lstStyle/>
        <a:p>
          <a:endParaRPr lang="zh-CN" altLang="en-US"/>
        </a:p>
      </dgm:t>
    </dgm:pt>
    <dgm:pt modelId="{5220DDC4-572F-4446-89E6-E9FF624F3693}" type="sibTrans" cxnId="{95AF77DA-C7BC-4B91-82CE-73F4CE26EFA1}">
      <dgm:prSet/>
      <dgm:spPr/>
      <dgm:t>
        <a:bodyPr/>
        <a:lstStyle/>
        <a:p>
          <a:endParaRPr lang="zh-CN" altLang="en-US"/>
        </a:p>
      </dgm:t>
    </dgm:pt>
    <dgm:pt modelId="{EF9B1C7B-CD2B-4C0D-95B1-5234B90DABB5}" type="pres">
      <dgm:prSet presAssocID="{4407D898-0F1D-4869-8F51-B5A78E56637F}" presName="CompostProcess" presStyleCnt="0">
        <dgm:presLayoutVars>
          <dgm:dir/>
          <dgm:resizeHandles val="exact"/>
        </dgm:presLayoutVars>
      </dgm:prSet>
      <dgm:spPr/>
    </dgm:pt>
    <dgm:pt modelId="{1657C973-CB26-415A-8634-09A737E4B63D}" type="pres">
      <dgm:prSet presAssocID="{4407D898-0F1D-4869-8F51-B5A78E56637F}" presName="arrow" presStyleLbl="bgShp" presStyleIdx="0" presStyleCnt="1" custLinFactNeighborX="3466" custLinFactNeighborY="-973"/>
      <dgm:spPr/>
    </dgm:pt>
    <dgm:pt modelId="{46F61828-3344-4B3C-8D9D-25D78C1DCD28}" type="pres">
      <dgm:prSet presAssocID="{4407D898-0F1D-4869-8F51-B5A78E56637F}" presName="linearProcess" presStyleCnt="0"/>
      <dgm:spPr/>
    </dgm:pt>
    <dgm:pt modelId="{516D0B7D-3ADC-488C-89B9-642E3A2AB7D4}" type="pres">
      <dgm:prSet presAssocID="{E9F81564-CE51-427E-8077-E9BA6F52EBD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6FB2F-4FF3-45C8-8803-79B691EBA726}" type="pres">
      <dgm:prSet presAssocID="{42402CD6-D1FE-4088-9CFB-59299EB1255E}" presName="sibTrans" presStyleCnt="0"/>
      <dgm:spPr/>
    </dgm:pt>
    <dgm:pt modelId="{E594D93E-0F31-4C78-B0AA-44820A28CBF6}" type="pres">
      <dgm:prSet presAssocID="{CA3577B1-AB80-4870-BC12-9E25A024484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7F349-6EBA-4274-A554-156BE57B0646}" type="pres">
      <dgm:prSet presAssocID="{84B972B1-1423-4A35-9DE7-F873B262F9D7}" presName="sibTrans" presStyleCnt="0"/>
      <dgm:spPr/>
    </dgm:pt>
    <dgm:pt modelId="{5160B4CC-C5B2-4467-B4E6-EA2AEE1A0823}" type="pres">
      <dgm:prSet presAssocID="{B16E56BF-B580-469B-8892-D98101AF858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B01933-506F-405E-8E22-F39651EF141F}" type="presOf" srcId="{4407D898-0F1D-4869-8F51-B5A78E56637F}" destId="{EF9B1C7B-CD2B-4C0D-95B1-5234B90DABB5}" srcOrd="0" destOrd="0" presId="urn:microsoft.com/office/officeart/2005/8/layout/hProcess9"/>
    <dgm:cxn modelId="{872F3449-6527-464B-9B05-2E07CFD71B3D}" type="presOf" srcId="{E9F81564-CE51-427E-8077-E9BA6F52EBD5}" destId="{516D0B7D-3ADC-488C-89B9-642E3A2AB7D4}" srcOrd="0" destOrd="0" presId="urn:microsoft.com/office/officeart/2005/8/layout/hProcess9"/>
    <dgm:cxn modelId="{1EC0125A-2433-4D4B-AA5F-C4F38F0BE31D}" type="presOf" srcId="{B16E56BF-B580-469B-8892-D98101AF8587}" destId="{5160B4CC-C5B2-4467-B4E6-EA2AEE1A0823}" srcOrd="0" destOrd="0" presId="urn:microsoft.com/office/officeart/2005/8/layout/hProcess9"/>
    <dgm:cxn modelId="{AE9A6A17-609E-4ED4-AE31-90A27C8144E6}" type="presOf" srcId="{CA3577B1-AB80-4870-BC12-9E25A024484E}" destId="{E594D93E-0F31-4C78-B0AA-44820A28CBF6}" srcOrd="0" destOrd="0" presId="urn:microsoft.com/office/officeart/2005/8/layout/hProcess9"/>
    <dgm:cxn modelId="{B17E1048-7CD2-4343-AEDA-F38C5EB715E2}" srcId="{4407D898-0F1D-4869-8F51-B5A78E56637F}" destId="{E9F81564-CE51-427E-8077-E9BA6F52EBD5}" srcOrd="0" destOrd="0" parTransId="{2C26644E-5956-4BA4-BBC3-81CD8499A1CA}" sibTransId="{42402CD6-D1FE-4088-9CFB-59299EB1255E}"/>
    <dgm:cxn modelId="{95AF77DA-C7BC-4B91-82CE-73F4CE26EFA1}" srcId="{4407D898-0F1D-4869-8F51-B5A78E56637F}" destId="{B16E56BF-B580-469B-8892-D98101AF8587}" srcOrd="2" destOrd="0" parTransId="{154786F9-7F3E-4C08-8E79-57C5190D8E67}" sibTransId="{5220DDC4-572F-4446-89E6-E9FF624F3693}"/>
    <dgm:cxn modelId="{72B301ED-9409-441D-8069-253016C0CFD2}" srcId="{4407D898-0F1D-4869-8F51-B5A78E56637F}" destId="{CA3577B1-AB80-4870-BC12-9E25A024484E}" srcOrd="1" destOrd="0" parTransId="{EDAD74C7-0740-4976-82A0-83EA881ADC11}" sibTransId="{84B972B1-1423-4A35-9DE7-F873B262F9D7}"/>
    <dgm:cxn modelId="{41FE9997-19F1-4EF8-8769-9A3995519143}" type="presParOf" srcId="{EF9B1C7B-CD2B-4C0D-95B1-5234B90DABB5}" destId="{1657C973-CB26-415A-8634-09A737E4B63D}" srcOrd="0" destOrd="0" presId="urn:microsoft.com/office/officeart/2005/8/layout/hProcess9"/>
    <dgm:cxn modelId="{AFEB6383-727D-4BB8-9637-7B4CCAEF7C35}" type="presParOf" srcId="{EF9B1C7B-CD2B-4C0D-95B1-5234B90DABB5}" destId="{46F61828-3344-4B3C-8D9D-25D78C1DCD28}" srcOrd="1" destOrd="0" presId="urn:microsoft.com/office/officeart/2005/8/layout/hProcess9"/>
    <dgm:cxn modelId="{8DF88A2B-E59B-405E-89F1-52E9635431F2}" type="presParOf" srcId="{46F61828-3344-4B3C-8D9D-25D78C1DCD28}" destId="{516D0B7D-3ADC-488C-89B9-642E3A2AB7D4}" srcOrd="0" destOrd="0" presId="urn:microsoft.com/office/officeart/2005/8/layout/hProcess9"/>
    <dgm:cxn modelId="{AF6238FF-DB15-4B92-BE4C-D3836665EBAB}" type="presParOf" srcId="{46F61828-3344-4B3C-8D9D-25D78C1DCD28}" destId="{3986FB2F-4FF3-45C8-8803-79B691EBA726}" srcOrd="1" destOrd="0" presId="urn:microsoft.com/office/officeart/2005/8/layout/hProcess9"/>
    <dgm:cxn modelId="{CE1D8140-1EB5-4317-9BC1-B2C6B096545A}" type="presParOf" srcId="{46F61828-3344-4B3C-8D9D-25D78C1DCD28}" destId="{E594D93E-0F31-4C78-B0AA-44820A28CBF6}" srcOrd="2" destOrd="0" presId="urn:microsoft.com/office/officeart/2005/8/layout/hProcess9"/>
    <dgm:cxn modelId="{37BD8CCB-8562-4543-B2D8-AE2F78E5DE9C}" type="presParOf" srcId="{46F61828-3344-4B3C-8D9D-25D78C1DCD28}" destId="{48A7F349-6EBA-4274-A554-156BE57B0646}" srcOrd="3" destOrd="0" presId="urn:microsoft.com/office/officeart/2005/8/layout/hProcess9"/>
    <dgm:cxn modelId="{97190EB6-9F4C-47B4-9972-8F2E9EC51079}" type="presParOf" srcId="{46F61828-3344-4B3C-8D9D-25D78C1DCD28}" destId="{5160B4CC-C5B2-4467-B4E6-EA2AEE1A082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7C973-CB26-415A-8634-09A737E4B63D}">
      <dsp:nvSpPr>
        <dsp:cNvPr id="0" name=""/>
        <dsp:cNvSpPr/>
      </dsp:nvSpPr>
      <dsp:spPr>
        <a:xfrm>
          <a:off x="401883" y="0"/>
          <a:ext cx="3270126" cy="239337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D0B7D-3ADC-488C-89B9-642E3A2AB7D4}">
      <dsp:nvSpPr>
        <dsp:cNvPr id="0" name=""/>
        <dsp:cNvSpPr/>
      </dsp:nvSpPr>
      <dsp:spPr>
        <a:xfrm>
          <a:off x="130369" y="718011"/>
          <a:ext cx="1154162" cy="9573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量子力学</a:t>
          </a:r>
          <a:endParaRPr lang="zh-CN" altLang="en-US" sz="2300" kern="1200" dirty="0"/>
        </a:p>
      </dsp:txBody>
      <dsp:txXfrm>
        <a:off x="177103" y="764745"/>
        <a:ext cx="1060694" cy="863880"/>
      </dsp:txXfrm>
    </dsp:sp>
    <dsp:sp modelId="{E594D93E-0F31-4C78-B0AA-44820A28CBF6}">
      <dsp:nvSpPr>
        <dsp:cNvPr id="0" name=""/>
        <dsp:cNvSpPr/>
      </dsp:nvSpPr>
      <dsp:spPr>
        <a:xfrm>
          <a:off x="1346522" y="718011"/>
          <a:ext cx="1154162" cy="957348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固体物理</a:t>
          </a:r>
          <a:endParaRPr lang="zh-CN" altLang="en-US" sz="2300" kern="1200" dirty="0"/>
        </a:p>
      </dsp:txBody>
      <dsp:txXfrm>
        <a:off x="1393256" y="764745"/>
        <a:ext cx="1060694" cy="863880"/>
      </dsp:txXfrm>
    </dsp:sp>
    <dsp:sp modelId="{5160B4CC-C5B2-4467-B4E6-EA2AEE1A0823}">
      <dsp:nvSpPr>
        <dsp:cNvPr id="0" name=""/>
        <dsp:cNvSpPr/>
      </dsp:nvSpPr>
      <dsp:spPr>
        <a:xfrm>
          <a:off x="2562676" y="718011"/>
          <a:ext cx="1154162" cy="957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半导体物理</a:t>
          </a:r>
          <a:endParaRPr lang="zh-CN" altLang="en-US" sz="2300" kern="1200" dirty="0"/>
        </a:p>
      </dsp:txBody>
      <dsp:txXfrm>
        <a:off x="2609410" y="764745"/>
        <a:ext cx="1060694" cy="863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4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5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1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5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4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4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1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8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54F5-79E4-4F14-82F7-7989A4E5F73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3C3C-50B2-4693-8FC7-E5418C2C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5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link?url=leLjDeu50CkxB7bKFPbjd-09R8ZZ8VsBYhJdSrYYqIn2z7TOSulopaEW998GvIAQhiE-9Hzm2rYCteuG_5cMa4fDTzMWH8orGTsD3z4TH5G&amp;wd=&amp;eqid=e5e1221f00012f9d00000004562897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2905" y="2305704"/>
            <a:ext cx="9144000" cy="2387600"/>
          </a:xfrm>
        </p:spPr>
        <p:txBody>
          <a:bodyPr/>
          <a:lstStyle/>
          <a:p>
            <a:r>
              <a:rPr lang="en-US" altLang="zh-CN" dirty="0"/>
              <a:t>LED</a:t>
            </a:r>
            <a:r>
              <a:rPr lang="zh-CN" altLang="zh-CN" dirty="0"/>
              <a:t>光电特性测试实验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7" y="124732"/>
            <a:ext cx="2706417" cy="7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</a:t>
            </a:r>
            <a:r>
              <a:rPr lang="zh-CN" altLang="en-US" dirty="0"/>
              <a:t>光谱特性测量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95285"/>
              </p:ext>
            </p:extLst>
          </p:nvPr>
        </p:nvGraphicFramePr>
        <p:xfrm>
          <a:off x="1358252" y="2474188"/>
          <a:ext cx="5410201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977"/>
                <a:gridCol w="1803612"/>
                <a:gridCol w="180361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光源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中心波长（</a:t>
                      </a:r>
                      <a:r>
                        <a:rPr lang="en-US" sz="1200" kern="100">
                          <a:effectLst/>
                        </a:rPr>
                        <a:t>nm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半高全宽（</a:t>
                      </a:r>
                      <a:r>
                        <a:rPr lang="en-US" sz="1200" kern="100">
                          <a:effectLst/>
                        </a:rPr>
                        <a:t>nm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红光</a:t>
                      </a:r>
                      <a:r>
                        <a:rPr lang="en-US" sz="1200" kern="100">
                          <a:effectLst/>
                        </a:rPr>
                        <a:t>LED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绿光</a:t>
                      </a:r>
                      <a:r>
                        <a:rPr lang="en-US" sz="1200" kern="100">
                          <a:effectLst/>
                        </a:rPr>
                        <a:t>LED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蓝光</a:t>
                      </a:r>
                      <a:r>
                        <a:rPr lang="en-US" sz="1200" kern="100">
                          <a:effectLst/>
                        </a:rPr>
                        <a:t>LED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99" y="3704132"/>
            <a:ext cx="5267325" cy="2990850"/>
          </a:xfrm>
          <a:prstGeom prst="rect">
            <a:avLst/>
          </a:prstGeom>
        </p:spPr>
      </p:pic>
      <p:pic>
        <p:nvPicPr>
          <p:cNvPr id="2049" name="Picture 4" descr="ejg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8"/>
          <a:stretch>
            <a:fillRect/>
          </a:stretch>
        </p:blipFill>
        <p:spPr bwMode="auto">
          <a:xfrm>
            <a:off x="8142762" y="928757"/>
            <a:ext cx="2690813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29" y="3605625"/>
            <a:ext cx="5270771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发光与温度关系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606" y="3159285"/>
            <a:ext cx="3619500" cy="329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722469"/>
            <a:ext cx="4591050" cy="3295650"/>
          </a:xfrm>
          <a:prstGeom prst="rect">
            <a:avLst/>
          </a:prstGeom>
        </p:spPr>
      </p:pic>
      <p:pic>
        <p:nvPicPr>
          <p:cNvPr id="6" name="图片 5" descr="IMG_3857_conew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803" y="437027"/>
            <a:ext cx="5273675" cy="210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7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 dirty="0">
                <a:hlinkClick r:id="rId2"/>
              </a:rPr>
              <a:t>温度</a:t>
            </a:r>
            <a:r>
              <a:rPr lang="zh-CN" altLang="en-US" dirty="0">
                <a:hlinkClick r:id="rId2"/>
              </a:rPr>
              <a:t>和电流对白光</a:t>
            </a:r>
            <a:r>
              <a:rPr lang="en-US" altLang="zh-CN" u="sng" dirty="0">
                <a:hlinkClick r:id="rId2"/>
              </a:rPr>
              <a:t>LED</a:t>
            </a:r>
            <a:r>
              <a:rPr lang="zh-CN" altLang="en-US" u="sng" dirty="0">
                <a:hlinkClick r:id="rId2"/>
              </a:rPr>
              <a:t>发光效率</a:t>
            </a:r>
            <a:r>
              <a:rPr lang="zh-CN" altLang="en-US" dirty="0">
                <a:hlinkClick r:id="rId2"/>
              </a:rPr>
              <a:t>的影响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百度文库</a:t>
            </a:r>
            <a:endParaRPr lang="zh-CN" altLang="en-US" dirty="0"/>
          </a:p>
          <a:p>
            <a:r>
              <a:rPr lang="en-US" altLang="zh-CN" dirty="0" smtClean="0"/>
              <a:t>http://wenku.baidu.com/link?url=leLjDeu50CkxB7bKFPbjd-09R8ZZ8VsBYhJdSrYYqIn2z7TOSulopaEW998GvIAQhiE-9Hzm2rYCteuG_5cMa4fDTzMWH8orGTsD3z4TH5G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9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/>
              <a:t>测量</a:t>
            </a:r>
            <a:r>
              <a:rPr lang="en-US" altLang="zh-CN" sz="2400" dirty="0"/>
              <a:t>LED</a:t>
            </a:r>
            <a:r>
              <a:rPr lang="zh-CN" altLang="en-US" sz="2400" dirty="0"/>
              <a:t>的</a:t>
            </a:r>
            <a:r>
              <a:rPr lang="en-US" altLang="zh-CN" sz="2400" dirty="0"/>
              <a:t>I-V-E</a:t>
            </a:r>
            <a:r>
              <a:rPr lang="zh-CN" altLang="en-US" sz="2400" dirty="0"/>
              <a:t>曲线，熟悉照度和光通量的概念；</a:t>
            </a: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/>
              <a:t>测量</a:t>
            </a:r>
            <a:r>
              <a:rPr lang="en-US" altLang="zh-CN" sz="2400" dirty="0"/>
              <a:t>LED</a:t>
            </a:r>
            <a:r>
              <a:rPr lang="zh-CN" altLang="en-US" sz="2400" dirty="0"/>
              <a:t>的散射角；</a:t>
            </a: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/>
              <a:t>测量</a:t>
            </a:r>
            <a:r>
              <a:rPr lang="en-US" altLang="zh-CN" sz="2400" dirty="0"/>
              <a:t>LED</a:t>
            </a:r>
            <a:r>
              <a:rPr lang="zh-CN" altLang="en-US" sz="2400" dirty="0"/>
              <a:t>的光谱单色性；</a:t>
            </a: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/>
              <a:t>测量</a:t>
            </a:r>
            <a:r>
              <a:rPr lang="en-US" altLang="zh-CN" sz="2400" dirty="0"/>
              <a:t>LED</a:t>
            </a:r>
            <a:r>
              <a:rPr lang="zh-CN" altLang="en-US" sz="2400" dirty="0"/>
              <a:t>随温度</a:t>
            </a:r>
            <a:r>
              <a:rPr lang="en-US" altLang="zh-CN" sz="2400" dirty="0"/>
              <a:t>(T)</a:t>
            </a:r>
            <a:r>
              <a:rPr lang="zh-CN" altLang="en-US" sz="2400" dirty="0"/>
              <a:t>的变化对其波长漂移的影响（选做）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971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 (Light Emitting Diode)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690688"/>
            <a:ext cx="10571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发光二极管</a:t>
            </a:r>
            <a:r>
              <a:rPr lang="zh-CN" altLang="en-US" dirty="0" smtClean="0"/>
              <a:t>，一</a:t>
            </a:r>
            <a:r>
              <a:rPr lang="zh-CN" altLang="en-US" dirty="0"/>
              <a:t>种能将电能转化为光能的半导体电子元件。这种电子元件早在</a:t>
            </a:r>
            <a:r>
              <a:rPr lang="en-US" altLang="zh-CN" dirty="0"/>
              <a:t>1962</a:t>
            </a:r>
            <a:r>
              <a:rPr lang="zh-CN" altLang="en-US" dirty="0"/>
              <a:t>年出现，早期只能发出低光度的红光，之后发展出其他单色光的版本，时至今日能发出的光已遍及</a:t>
            </a:r>
            <a:r>
              <a:rPr lang="zh-CN" altLang="en-US" dirty="0">
                <a:solidFill>
                  <a:srgbClr val="00B050"/>
                </a:solidFill>
              </a:rPr>
              <a:t>可见光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红外线</a:t>
            </a:r>
            <a:r>
              <a:rPr lang="zh-CN" altLang="en-US" dirty="0"/>
              <a:t>及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紫外线</a:t>
            </a:r>
            <a:r>
              <a:rPr lang="zh-CN" altLang="en-US" dirty="0"/>
              <a:t>，光度也提高到相当的光度</a:t>
            </a:r>
            <a:r>
              <a:rPr lang="zh-CN" altLang="en-US" dirty="0" smtClean="0"/>
              <a:t>。目前，</a:t>
            </a:r>
            <a:r>
              <a:rPr lang="en-US" altLang="zh-CN" dirty="0" smtClean="0"/>
              <a:t>LED</a:t>
            </a:r>
            <a:r>
              <a:rPr lang="zh-CN" altLang="en-US" dirty="0" smtClean="0"/>
              <a:t>已</a:t>
            </a:r>
            <a:r>
              <a:rPr lang="zh-CN" altLang="en-US" dirty="0"/>
              <a:t>被广泛地应用于显示器</a:t>
            </a:r>
            <a:r>
              <a:rPr lang="zh-CN" altLang="en-US" dirty="0" smtClean="0"/>
              <a:t>、信号指示和照明等。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1" y="2963833"/>
            <a:ext cx="4219575" cy="3505200"/>
          </a:xfrm>
          <a:prstGeom prst="rect">
            <a:avLst/>
          </a:prstGeom>
        </p:spPr>
      </p:pic>
      <p:pic>
        <p:nvPicPr>
          <p:cNvPr id="1026" name="Picture 3" descr="ejg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3" b="8604"/>
          <a:stretch>
            <a:fillRect/>
          </a:stretch>
        </p:blipFill>
        <p:spPr bwMode="auto">
          <a:xfrm>
            <a:off x="5590175" y="3371528"/>
            <a:ext cx="2179637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ejg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8"/>
          <a:stretch>
            <a:fillRect/>
          </a:stretch>
        </p:blipFill>
        <p:spPr bwMode="auto">
          <a:xfrm>
            <a:off x="8304254" y="3541390"/>
            <a:ext cx="26860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6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595" y="41105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半导体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129644" y="3166421"/>
            <a:ext cx="5777121" cy="3531874"/>
            <a:chOff x="131208" y="3214961"/>
            <a:chExt cx="5777121" cy="353187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08" y="3214961"/>
              <a:ext cx="5777121" cy="295788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044296" y="6377503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r>
                <a:rPr lang="zh-CN" altLang="en-US" dirty="0" smtClean="0"/>
                <a:t>型半导体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0899" y="3112633"/>
            <a:ext cx="5616239" cy="3673818"/>
            <a:chOff x="5958395" y="3073017"/>
            <a:chExt cx="5616239" cy="367381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395" y="3073017"/>
              <a:ext cx="5616239" cy="301030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8044196" y="6377503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</a:t>
              </a:r>
              <a:r>
                <a:rPr lang="zh-CN" altLang="en-US" dirty="0" smtClean="0"/>
                <a:t>型半导体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77265" y="411052"/>
            <a:ext cx="3602108" cy="2701581"/>
            <a:chOff x="4598371" y="214038"/>
            <a:chExt cx="3602108" cy="27015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8371" y="214038"/>
              <a:ext cx="3602108" cy="270158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7152123" y="2549847"/>
              <a:ext cx="1007587" cy="326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106055233"/>
              </p:ext>
            </p:extLst>
          </p:nvPr>
        </p:nvGraphicFramePr>
        <p:xfrm>
          <a:off x="7727426" y="516569"/>
          <a:ext cx="3847208" cy="23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990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发光特性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97" y="541590"/>
            <a:ext cx="5267325" cy="2990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6" y="2172489"/>
            <a:ext cx="4562475" cy="340995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0"/>
          <a:stretch/>
        </p:blipFill>
        <p:spPr bwMode="auto">
          <a:xfrm>
            <a:off x="6096000" y="3772051"/>
            <a:ext cx="4439135" cy="2599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757017" y="572232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I-V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32740" y="63716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I-P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1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光度学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7" y="1583728"/>
            <a:ext cx="7486650" cy="3457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20" y="3836421"/>
            <a:ext cx="4200525" cy="2714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20998" y="538612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几个物理量之间的关系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量子效率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表征光电器件能量转换效率的物理量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对于电致发光器件</a:t>
            </a:r>
            <a:r>
              <a:rPr lang="en-US" altLang="zh-CN" dirty="0" smtClean="0"/>
              <a:t>LED</a:t>
            </a:r>
            <a:r>
              <a:rPr lang="zh-CN" altLang="en-US" dirty="0" smtClean="0"/>
              <a:t>，分为：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内量子效率：能够复合发光的电子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空穴对与总的注入的电子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空穴对之  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间的比值  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外量子效率：出射的光子数与</a:t>
            </a:r>
            <a:r>
              <a:rPr lang="zh-CN" altLang="en-US" dirty="0"/>
              <a:t>总的注入的电子</a:t>
            </a:r>
            <a:r>
              <a:rPr lang="en-US" altLang="zh-CN" dirty="0"/>
              <a:t>—</a:t>
            </a:r>
            <a:r>
              <a:rPr lang="zh-CN" altLang="en-US" dirty="0"/>
              <a:t>空穴对</a:t>
            </a:r>
            <a:r>
              <a:rPr lang="zh-CN" altLang="en-US" dirty="0" smtClean="0"/>
              <a:t>之间</a:t>
            </a:r>
            <a:r>
              <a:rPr lang="zh-CN" altLang="en-US" dirty="0"/>
              <a:t>的比值 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73" y="3950115"/>
            <a:ext cx="2000008" cy="61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24" y="5509658"/>
            <a:ext cx="1959057" cy="575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8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测量</a:t>
            </a:r>
            <a:r>
              <a:rPr lang="en-US" altLang="zh-CN" dirty="0"/>
              <a:t>LED</a:t>
            </a:r>
            <a:r>
              <a:rPr lang="zh-CN" altLang="en-US" dirty="0"/>
              <a:t>的</a:t>
            </a:r>
            <a:r>
              <a:rPr lang="en-US" altLang="zh-CN" dirty="0"/>
              <a:t>I-V-E</a:t>
            </a:r>
            <a:r>
              <a:rPr lang="zh-CN" altLang="en-US" dirty="0"/>
              <a:t>曲线</a:t>
            </a:r>
          </a:p>
        </p:txBody>
      </p:sp>
      <p:pic>
        <p:nvPicPr>
          <p:cNvPr id="4" name="图片 3" descr="IMG_3862_conew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34" y="1756848"/>
            <a:ext cx="5262880" cy="19348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04900" y="4131670"/>
            <a:ext cx="4991100" cy="935990"/>
            <a:chOff x="0" y="0"/>
            <a:chExt cx="7860" cy="1474"/>
          </a:xfrm>
        </p:grpSpPr>
        <p:sp>
          <p:nvSpPr>
            <p:cNvPr id="6" name="Picture 112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860" cy="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7" name="Line 113"/>
            <p:cNvCxnSpPr>
              <a:cxnSpLocks noChangeShapeType="1"/>
            </p:cNvCxnSpPr>
            <p:nvPr/>
          </p:nvCxnSpPr>
          <p:spPr bwMode="auto">
            <a:xfrm>
              <a:off x="4461" y="419"/>
              <a:ext cx="1" cy="657"/>
            </a:xfrm>
            <a:prstGeom prst="line">
              <a:avLst/>
            </a:prstGeom>
            <a:noFill/>
            <a:ln w="254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4231" y="501"/>
              <a:ext cx="459" cy="494"/>
            </a:xfrm>
            <a:custGeom>
              <a:avLst/>
              <a:gdLst>
                <a:gd name="T0" fmla="*/ 288 w 576"/>
                <a:gd name="T1" fmla="*/ 0 h 615"/>
                <a:gd name="T2" fmla="*/ 576 w 576"/>
                <a:gd name="T3" fmla="*/ 307 h 615"/>
                <a:gd name="T4" fmla="*/ 288 w 576"/>
                <a:gd name="T5" fmla="*/ 615 h 615"/>
                <a:gd name="T6" fmla="*/ 288 w 576"/>
                <a:gd name="T7" fmla="*/ 615 h 615"/>
                <a:gd name="T8" fmla="*/ 0 w 576"/>
                <a:gd name="T9" fmla="*/ 307 h 615"/>
                <a:gd name="T10" fmla="*/ 288 w 576"/>
                <a:gd name="T11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" h="615">
                  <a:moveTo>
                    <a:pt x="288" y="0"/>
                  </a:moveTo>
                  <a:cubicBezTo>
                    <a:pt x="447" y="0"/>
                    <a:pt x="576" y="138"/>
                    <a:pt x="576" y="307"/>
                  </a:cubicBezTo>
                  <a:cubicBezTo>
                    <a:pt x="576" y="477"/>
                    <a:pt x="447" y="615"/>
                    <a:pt x="288" y="615"/>
                  </a:cubicBezTo>
                  <a:cubicBezTo>
                    <a:pt x="288" y="615"/>
                    <a:pt x="288" y="615"/>
                    <a:pt x="288" y="615"/>
                  </a:cubicBezTo>
                  <a:cubicBezTo>
                    <a:pt x="129" y="615"/>
                    <a:pt x="0" y="477"/>
                    <a:pt x="0" y="307"/>
                  </a:cubicBezTo>
                  <a:cubicBezTo>
                    <a:pt x="0" y="138"/>
                    <a:pt x="129" y="0"/>
                    <a:pt x="288" y="0"/>
                  </a:cubicBezTo>
                </a:path>
              </a:pathLst>
            </a:custGeom>
            <a:solidFill>
              <a:srgbClr val="FFFFFF"/>
            </a:solidFill>
            <a:ln w="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FreeForm 115"/>
            <p:cNvSpPr>
              <a:spLocks noEditPoints="1"/>
            </p:cNvSpPr>
            <p:nvPr/>
          </p:nvSpPr>
          <p:spPr bwMode="auto">
            <a:xfrm>
              <a:off x="4231" y="501"/>
              <a:ext cx="459" cy="494"/>
            </a:xfrm>
            <a:custGeom>
              <a:avLst/>
              <a:gdLst>
                <a:gd name="T0" fmla="*/ 288 w 576"/>
                <a:gd name="T1" fmla="*/ 0 h 615"/>
                <a:gd name="T2" fmla="*/ 576 w 576"/>
                <a:gd name="T3" fmla="*/ 307 h 615"/>
                <a:gd name="T4" fmla="*/ 288 w 576"/>
                <a:gd name="T5" fmla="*/ 615 h 615"/>
                <a:gd name="T6" fmla="*/ 288 w 576"/>
                <a:gd name="T7" fmla="*/ 615 h 615"/>
                <a:gd name="T8" fmla="*/ 0 w 576"/>
                <a:gd name="T9" fmla="*/ 307 h 615"/>
                <a:gd name="T10" fmla="*/ 288 w 576"/>
                <a:gd name="T11" fmla="*/ 0 h 615"/>
                <a:gd name="T12" fmla="*/ 288 w 576"/>
                <a:gd name="T13" fmla="*/ 0 h 615"/>
                <a:gd name="T14" fmla="*/ 288 w 576"/>
                <a:gd name="T15" fmla="*/ 615 h 615"/>
                <a:gd name="T16" fmla="*/ 336 w 576"/>
                <a:gd name="T17" fmla="*/ 359 h 615"/>
                <a:gd name="T18" fmla="*/ 240 w 576"/>
                <a:gd name="T19" fmla="*/ 359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" h="615">
                  <a:moveTo>
                    <a:pt x="288" y="0"/>
                  </a:moveTo>
                  <a:cubicBezTo>
                    <a:pt x="447" y="0"/>
                    <a:pt x="576" y="138"/>
                    <a:pt x="576" y="307"/>
                  </a:cubicBezTo>
                  <a:cubicBezTo>
                    <a:pt x="576" y="477"/>
                    <a:pt x="447" y="615"/>
                    <a:pt x="288" y="615"/>
                  </a:cubicBezTo>
                  <a:cubicBezTo>
                    <a:pt x="288" y="615"/>
                    <a:pt x="288" y="615"/>
                    <a:pt x="288" y="615"/>
                  </a:cubicBezTo>
                  <a:cubicBezTo>
                    <a:pt x="129" y="615"/>
                    <a:pt x="0" y="477"/>
                    <a:pt x="0" y="307"/>
                  </a:cubicBezTo>
                  <a:cubicBezTo>
                    <a:pt x="0" y="138"/>
                    <a:pt x="129" y="0"/>
                    <a:pt x="288" y="0"/>
                  </a:cubicBezTo>
                  <a:moveTo>
                    <a:pt x="288" y="0"/>
                  </a:moveTo>
                  <a:lnTo>
                    <a:pt x="288" y="615"/>
                  </a:lnTo>
                  <a:moveTo>
                    <a:pt x="336" y="359"/>
                  </a:moveTo>
                  <a:lnTo>
                    <a:pt x="240" y="359"/>
                  </a:lnTo>
                </a:path>
              </a:pathLst>
            </a:custGeom>
            <a:noFill/>
            <a:ln w="2540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FreeForm 116"/>
            <p:cNvSpPr>
              <a:spLocks noEditPoints="1"/>
            </p:cNvSpPr>
            <p:nvPr/>
          </p:nvSpPr>
          <p:spPr bwMode="auto">
            <a:xfrm>
              <a:off x="4547" y="841"/>
              <a:ext cx="249" cy="267"/>
            </a:xfrm>
            <a:custGeom>
              <a:avLst/>
              <a:gdLst>
                <a:gd name="T0" fmla="*/ 0 w 249"/>
                <a:gd name="T1" fmla="*/ 154 h 267"/>
                <a:gd name="T2" fmla="*/ 106 w 249"/>
                <a:gd name="T3" fmla="*/ 267 h 267"/>
                <a:gd name="T4" fmla="*/ 143 w 249"/>
                <a:gd name="T5" fmla="*/ 0 h 267"/>
                <a:gd name="T6" fmla="*/ 249 w 249"/>
                <a:gd name="T7" fmla="*/ 11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267">
                  <a:moveTo>
                    <a:pt x="0" y="154"/>
                  </a:moveTo>
                  <a:lnTo>
                    <a:pt x="106" y="267"/>
                  </a:lnTo>
                  <a:moveTo>
                    <a:pt x="143" y="0"/>
                  </a:moveTo>
                  <a:lnTo>
                    <a:pt x="249" y="113"/>
                  </a:lnTo>
                </a:path>
              </a:pathLst>
            </a:custGeom>
            <a:noFill/>
            <a:ln w="2540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4627" y="1080"/>
              <a:ext cx="63" cy="69"/>
            </a:xfrm>
            <a:custGeom>
              <a:avLst/>
              <a:gdLst>
                <a:gd name="T0" fmla="*/ 42 w 63"/>
                <a:gd name="T1" fmla="*/ 0 h 69"/>
                <a:gd name="T2" fmla="*/ 63 w 63"/>
                <a:gd name="T3" fmla="*/ 69 h 69"/>
                <a:gd name="T4" fmla="*/ 0 w 63"/>
                <a:gd name="T5" fmla="*/ 45 h 69"/>
                <a:gd name="T6" fmla="*/ 42 w 63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9">
                  <a:moveTo>
                    <a:pt x="42" y="0"/>
                  </a:moveTo>
                  <a:lnTo>
                    <a:pt x="63" y="69"/>
                  </a:lnTo>
                  <a:lnTo>
                    <a:pt x="0" y="4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4770" y="926"/>
              <a:ext cx="64" cy="69"/>
            </a:xfrm>
            <a:custGeom>
              <a:avLst/>
              <a:gdLst>
                <a:gd name="T0" fmla="*/ 42 w 64"/>
                <a:gd name="T1" fmla="*/ 0 h 69"/>
                <a:gd name="T2" fmla="*/ 64 w 64"/>
                <a:gd name="T3" fmla="*/ 69 h 69"/>
                <a:gd name="T4" fmla="*/ 0 w 64"/>
                <a:gd name="T5" fmla="*/ 45 h 69"/>
                <a:gd name="T6" fmla="*/ 42 w 64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9">
                  <a:moveTo>
                    <a:pt x="42" y="0"/>
                  </a:moveTo>
                  <a:lnTo>
                    <a:pt x="64" y="69"/>
                  </a:lnTo>
                  <a:lnTo>
                    <a:pt x="0" y="4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4422" y="707"/>
              <a:ext cx="77" cy="82"/>
            </a:xfrm>
            <a:custGeom>
              <a:avLst/>
              <a:gdLst>
                <a:gd name="T0" fmla="*/ 39 w 77"/>
                <a:gd name="T1" fmla="*/ 0 h 82"/>
                <a:gd name="T2" fmla="*/ 77 w 77"/>
                <a:gd name="T3" fmla="*/ 0 h 82"/>
                <a:gd name="T4" fmla="*/ 39 w 77"/>
                <a:gd name="T5" fmla="*/ 82 h 82"/>
                <a:gd name="T6" fmla="*/ 0 w 77"/>
                <a:gd name="T7" fmla="*/ 0 h 82"/>
                <a:gd name="T8" fmla="*/ 39 w 77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2">
                  <a:moveTo>
                    <a:pt x="39" y="0"/>
                  </a:moveTo>
                  <a:lnTo>
                    <a:pt x="77" y="0"/>
                  </a:lnTo>
                  <a:lnTo>
                    <a:pt x="39" y="82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4422" y="707"/>
              <a:ext cx="77" cy="82"/>
            </a:xfrm>
            <a:custGeom>
              <a:avLst/>
              <a:gdLst>
                <a:gd name="T0" fmla="*/ 39 w 77"/>
                <a:gd name="T1" fmla="*/ 0 h 82"/>
                <a:gd name="T2" fmla="*/ 77 w 77"/>
                <a:gd name="T3" fmla="*/ 0 h 82"/>
                <a:gd name="T4" fmla="*/ 39 w 77"/>
                <a:gd name="T5" fmla="*/ 82 h 82"/>
                <a:gd name="T6" fmla="*/ 0 w 77"/>
                <a:gd name="T7" fmla="*/ 0 h 82"/>
                <a:gd name="T8" fmla="*/ 39 w 77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2">
                  <a:moveTo>
                    <a:pt x="39" y="0"/>
                  </a:moveTo>
                  <a:lnTo>
                    <a:pt x="77" y="0"/>
                  </a:lnTo>
                  <a:lnTo>
                    <a:pt x="39" y="82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noFill/>
            <a:ln w="2540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Rectangle 121"/>
            <p:cNvSpPr>
              <a:spLocks noChangeArrowheads="1"/>
            </p:cNvSpPr>
            <p:nvPr/>
          </p:nvSpPr>
          <p:spPr bwMode="auto">
            <a:xfrm>
              <a:off x="410" y="40"/>
              <a:ext cx="1021" cy="1369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Rectangle 122"/>
            <p:cNvSpPr>
              <a:spLocks noChangeArrowheads="1"/>
            </p:cNvSpPr>
            <p:nvPr/>
          </p:nvSpPr>
          <p:spPr bwMode="auto">
            <a:xfrm>
              <a:off x="550" y="312"/>
              <a:ext cx="31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LED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23"/>
            <p:cNvSpPr>
              <a:spLocks noChangeArrowheads="1"/>
            </p:cNvSpPr>
            <p:nvPr/>
          </p:nvSpPr>
          <p:spPr bwMode="auto">
            <a:xfrm>
              <a:off x="570" y="780"/>
              <a:ext cx="63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电流源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1440" y="196"/>
              <a:ext cx="3021" cy="218"/>
            </a:xfrm>
            <a:custGeom>
              <a:avLst/>
              <a:gdLst>
                <a:gd name="T0" fmla="*/ 1787 w 1787"/>
                <a:gd name="T1" fmla="*/ 218 h 218"/>
                <a:gd name="T2" fmla="*/ 1787 w 1787"/>
                <a:gd name="T3" fmla="*/ 13 h 218"/>
                <a:gd name="T4" fmla="*/ 0 w 1787"/>
                <a:gd name="T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7" h="218">
                  <a:moveTo>
                    <a:pt x="1787" y="218"/>
                  </a:moveTo>
                  <a:lnTo>
                    <a:pt x="1787" y="13"/>
                  </a:lnTo>
                  <a:lnTo>
                    <a:pt x="0" y="0"/>
                  </a:lnTo>
                </a:path>
              </a:pathLst>
            </a:custGeom>
            <a:noFill/>
            <a:ln w="8255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880" y="1076"/>
              <a:ext cx="1581" cy="219"/>
            </a:xfrm>
            <a:custGeom>
              <a:avLst/>
              <a:gdLst>
                <a:gd name="T0" fmla="*/ 1787 w 1787"/>
                <a:gd name="T1" fmla="*/ 0 h 219"/>
                <a:gd name="T2" fmla="*/ 1787 w 1787"/>
                <a:gd name="T3" fmla="*/ 206 h 219"/>
                <a:gd name="T4" fmla="*/ 0 w 1787"/>
                <a:gd name="T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7" h="219">
                  <a:moveTo>
                    <a:pt x="1787" y="0"/>
                  </a:moveTo>
                  <a:lnTo>
                    <a:pt x="1787" y="206"/>
                  </a:lnTo>
                  <a:lnTo>
                    <a:pt x="0" y="219"/>
                  </a:lnTo>
                </a:path>
              </a:pathLst>
            </a:custGeom>
            <a:noFill/>
            <a:ln w="8255" cap="rnd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20" name="Line 126"/>
            <p:cNvCxnSpPr>
              <a:cxnSpLocks noChangeShapeType="1"/>
            </p:cNvCxnSpPr>
            <p:nvPr/>
          </p:nvCxnSpPr>
          <p:spPr bwMode="auto">
            <a:xfrm>
              <a:off x="3441" y="206"/>
              <a:ext cx="1" cy="108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3397" y="160"/>
              <a:ext cx="88" cy="93"/>
            </a:xfrm>
            <a:custGeom>
              <a:avLst/>
              <a:gdLst>
                <a:gd name="T0" fmla="*/ 55 w 110"/>
                <a:gd name="T1" fmla="*/ 117 h 117"/>
                <a:gd name="T2" fmla="*/ 110 w 110"/>
                <a:gd name="T3" fmla="*/ 58 h 117"/>
                <a:gd name="T4" fmla="*/ 55 w 110"/>
                <a:gd name="T5" fmla="*/ 0 h 117"/>
                <a:gd name="T6" fmla="*/ 55 w 110"/>
                <a:gd name="T7" fmla="*/ 0 h 117"/>
                <a:gd name="T8" fmla="*/ 0 w 110"/>
                <a:gd name="T9" fmla="*/ 58 h 117"/>
                <a:gd name="T10" fmla="*/ 55 w 110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17">
                  <a:moveTo>
                    <a:pt x="55" y="117"/>
                  </a:moveTo>
                  <a:cubicBezTo>
                    <a:pt x="85" y="117"/>
                    <a:pt x="110" y="90"/>
                    <a:pt x="110" y="58"/>
                  </a:cubicBezTo>
                  <a:cubicBezTo>
                    <a:pt x="110" y="26"/>
                    <a:pt x="8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6"/>
                    <a:pt x="0" y="58"/>
                  </a:cubicBezTo>
                  <a:cubicBezTo>
                    <a:pt x="0" y="90"/>
                    <a:pt x="25" y="117"/>
                    <a:pt x="55" y="117"/>
                  </a:cubicBezTo>
                </a:path>
              </a:pathLst>
            </a:custGeom>
            <a:solidFill>
              <a:srgbClr val="000000"/>
            </a:solidFill>
            <a:ln w="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3397" y="1242"/>
              <a:ext cx="88" cy="94"/>
            </a:xfrm>
            <a:custGeom>
              <a:avLst/>
              <a:gdLst>
                <a:gd name="T0" fmla="*/ 55 w 110"/>
                <a:gd name="T1" fmla="*/ 0 h 117"/>
                <a:gd name="T2" fmla="*/ 0 w 110"/>
                <a:gd name="T3" fmla="*/ 59 h 117"/>
                <a:gd name="T4" fmla="*/ 55 w 110"/>
                <a:gd name="T5" fmla="*/ 117 h 117"/>
                <a:gd name="T6" fmla="*/ 55 w 110"/>
                <a:gd name="T7" fmla="*/ 117 h 117"/>
                <a:gd name="T8" fmla="*/ 110 w 110"/>
                <a:gd name="T9" fmla="*/ 59 h 117"/>
                <a:gd name="T10" fmla="*/ 55 w 11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17">
                  <a:moveTo>
                    <a:pt x="55" y="0"/>
                  </a:moveTo>
                  <a:cubicBezTo>
                    <a:pt x="25" y="0"/>
                    <a:pt x="0" y="26"/>
                    <a:pt x="0" y="59"/>
                  </a:cubicBezTo>
                  <a:cubicBezTo>
                    <a:pt x="0" y="91"/>
                    <a:pt x="25" y="117"/>
                    <a:pt x="55" y="117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85" y="117"/>
                    <a:pt x="110" y="91"/>
                    <a:pt x="110" y="59"/>
                  </a:cubicBezTo>
                  <a:cubicBezTo>
                    <a:pt x="110" y="26"/>
                    <a:pt x="85" y="0"/>
                    <a:pt x="55" y="0"/>
                  </a:cubicBezTo>
                </a:path>
              </a:pathLst>
            </a:custGeom>
            <a:solidFill>
              <a:srgbClr val="000000"/>
            </a:solidFill>
            <a:ln w="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Oval 129"/>
            <p:cNvSpPr>
              <a:spLocks noChangeArrowheads="1"/>
            </p:cNvSpPr>
            <p:nvPr/>
          </p:nvSpPr>
          <p:spPr bwMode="auto">
            <a:xfrm>
              <a:off x="3261" y="584"/>
              <a:ext cx="357" cy="38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Oval 130"/>
            <p:cNvSpPr>
              <a:spLocks noChangeArrowheads="1"/>
            </p:cNvSpPr>
            <p:nvPr/>
          </p:nvSpPr>
          <p:spPr bwMode="auto">
            <a:xfrm>
              <a:off x="2520" y="1092"/>
              <a:ext cx="357" cy="382"/>
            </a:xfrm>
            <a:prstGeom prst="ellips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Rectangle 131"/>
            <p:cNvSpPr>
              <a:spLocks noChangeArrowheads="1"/>
            </p:cNvSpPr>
            <p:nvPr/>
          </p:nvSpPr>
          <p:spPr bwMode="auto">
            <a:xfrm>
              <a:off x="3381" y="642"/>
              <a:ext cx="10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V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Line 132"/>
            <p:cNvCxnSpPr>
              <a:cxnSpLocks noChangeShapeType="1"/>
            </p:cNvCxnSpPr>
            <p:nvPr/>
          </p:nvCxnSpPr>
          <p:spPr bwMode="auto">
            <a:xfrm>
              <a:off x="4716" y="693"/>
              <a:ext cx="1531" cy="1"/>
            </a:xfrm>
            <a:prstGeom prst="line">
              <a:avLst/>
            </a:prstGeom>
            <a:noFill/>
            <a:ln w="2476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133"/>
            <p:cNvSpPr>
              <a:spLocks noChangeArrowheads="1"/>
            </p:cNvSpPr>
            <p:nvPr/>
          </p:nvSpPr>
          <p:spPr bwMode="auto">
            <a:xfrm>
              <a:off x="6247" y="310"/>
              <a:ext cx="1531" cy="8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Rectangle 134"/>
            <p:cNvSpPr>
              <a:spLocks noChangeArrowheads="1"/>
            </p:cNvSpPr>
            <p:nvPr/>
          </p:nvSpPr>
          <p:spPr bwMode="auto">
            <a:xfrm>
              <a:off x="6247" y="310"/>
              <a:ext cx="1531" cy="821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Rectangle 135"/>
            <p:cNvSpPr>
              <a:spLocks noChangeArrowheads="1"/>
            </p:cNvSpPr>
            <p:nvPr/>
          </p:nvSpPr>
          <p:spPr bwMode="auto">
            <a:xfrm>
              <a:off x="6584" y="591"/>
              <a:ext cx="63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照度计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136"/>
            <p:cNvSpPr>
              <a:spLocks noChangeArrowheads="1"/>
            </p:cNvSpPr>
            <p:nvPr/>
          </p:nvSpPr>
          <p:spPr bwMode="auto">
            <a:xfrm>
              <a:off x="4680" y="312"/>
              <a:ext cx="12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标准测量距离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1962" y="1248"/>
              <a:ext cx="88" cy="93"/>
            </a:xfrm>
            <a:custGeom>
              <a:avLst/>
              <a:gdLst>
                <a:gd name="T0" fmla="*/ 55 w 110"/>
                <a:gd name="T1" fmla="*/ 117 h 117"/>
                <a:gd name="T2" fmla="*/ 110 w 110"/>
                <a:gd name="T3" fmla="*/ 58 h 117"/>
                <a:gd name="T4" fmla="*/ 55 w 110"/>
                <a:gd name="T5" fmla="*/ 0 h 117"/>
                <a:gd name="T6" fmla="*/ 55 w 110"/>
                <a:gd name="T7" fmla="*/ 0 h 117"/>
                <a:gd name="T8" fmla="*/ 0 w 110"/>
                <a:gd name="T9" fmla="*/ 58 h 117"/>
                <a:gd name="T10" fmla="*/ 55 w 110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17">
                  <a:moveTo>
                    <a:pt x="55" y="117"/>
                  </a:moveTo>
                  <a:cubicBezTo>
                    <a:pt x="85" y="117"/>
                    <a:pt x="110" y="90"/>
                    <a:pt x="110" y="58"/>
                  </a:cubicBezTo>
                  <a:cubicBezTo>
                    <a:pt x="110" y="26"/>
                    <a:pt x="8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6"/>
                    <a:pt x="0" y="58"/>
                  </a:cubicBezTo>
                  <a:cubicBezTo>
                    <a:pt x="0" y="90"/>
                    <a:pt x="25" y="117"/>
                    <a:pt x="55" y="117"/>
                  </a:cubicBezTo>
                </a:path>
              </a:pathLst>
            </a:custGeom>
            <a:solidFill>
              <a:srgbClr val="000000"/>
            </a:solidFill>
            <a:ln w="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Rectangle 138"/>
            <p:cNvSpPr>
              <a:spLocks noChangeArrowheads="1"/>
            </p:cNvSpPr>
            <p:nvPr/>
          </p:nvSpPr>
          <p:spPr bwMode="auto">
            <a:xfrm>
              <a:off x="2640" y="1122"/>
              <a:ext cx="10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Line 139"/>
            <p:cNvCxnSpPr>
              <a:cxnSpLocks noChangeShapeType="1"/>
            </p:cNvCxnSpPr>
            <p:nvPr/>
          </p:nvCxnSpPr>
          <p:spPr bwMode="auto">
            <a:xfrm>
              <a:off x="1432" y="1298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2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98" y="1033187"/>
            <a:ext cx="1973263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426" y="897615"/>
            <a:ext cx="1973263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8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测量</a:t>
            </a:r>
            <a:r>
              <a:rPr lang="en-US" altLang="zh-CN" dirty="0"/>
              <a:t>LED</a:t>
            </a:r>
            <a:r>
              <a:rPr lang="zh-CN" altLang="en-US" dirty="0"/>
              <a:t>的散射角</a:t>
            </a:r>
          </a:p>
        </p:txBody>
      </p:sp>
      <p:pic>
        <p:nvPicPr>
          <p:cNvPr id="4" name="图片 3" descr="IMG_3863_conew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79" y="2299780"/>
            <a:ext cx="5273675" cy="19672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87127"/>
              </p:ext>
            </p:extLst>
          </p:nvPr>
        </p:nvGraphicFramePr>
        <p:xfrm>
          <a:off x="1675697" y="5152625"/>
          <a:ext cx="3855085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365"/>
                <a:gridCol w="462280"/>
                <a:gridCol w="562610"/>
                <a:gridCol w="562610"/>
                <a:gridCol w="562610"/>
                <a:gridCol w="562610"/>
              </a:tblGrid>
              <a:tr h="2768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      </a:t>
                      </a:r>
                      <a:r>
                        <a:rPr lang="zh-CN" sz="1200" kern="100">
                          <a:effectLst/>
                        </a:rPr>
                        <a:t>角度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照度（</a:t>
                      </a:r>
                      <a:r>
                        <a:rPr lang="en-US" sz="1200" kern="100">
                          <a:effectLst/>
                        </a:rPr>
                        <a:t>Lux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51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实际照度（</a:t>
                      </a:r>
                      <a:r>
                        <a:rPr lang="en-US" sz="1200" kern="100">
                          <a:effectLst/>
                        </a:rPr>
                        <a:t>Lux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2133410"/>
            <a:ext cx="4486275" cy="213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58935" y="53757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扣除本底值！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295</Words>
  <Application>Microsoft Office PowerPoint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LED光电特性测试实验 </vt:lpstr>
      <vt:lpstr>实验目的</vt:lpstr>
      <vt:lpstr>LED (Light Emitting Diode)</vt:lpstr>
      <vt:lpstr>半导体</vt:lpstr>
      <vt:lpstr>LED发光特性</vt:lpstr>
      <vt:lpstr>光度学</vt:lpstr>
      <vt:lpstr>量子效率</vt:lpstr>
      <vt:lpstr>测量LED的I-V-E曲线</vt:lpstr>
      <vt:lpstr>测量LED的散射角</vt:lpstr>
      <vt:lpstr>LED光谱特性测量</vt:lpstr>
      <vt:lpstr>LED发光与温度关系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LED光电特性测试实验 </dc:title>
  <dc:creator>lenovo</dc:creator>
  <cp:lastModifiedBy>lenovo</cp:lastModifiedBy>
  <cp:revision>19</cp:revision>
  <dcterms:created xsi:type="dcterms:W3CDTF">2015-10-22T08:08:53Z</dcterms:created>
  <dcterms:modified xsi:type="dcterms:W3CDTF">2015-11-09T04:37:38Z</dcterms:modified>
</cp:coreProperties>
</file>