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72" r:id="rId2"/>
  </p:sldMasterIdLst>
  <p:sldIdLst>
    <p:sldId id="256" r:id="rId3"/>
    <p:sldId id="258" r:id="rId4"/>
    <p:sldId id="266" r:id="rId5"/>
    <p:sldId id="270" r:id="rId6"/>
    <p:sldId id="271" r:id="rId7"/>
    <p:sldId id="272" r:id="rId8"/>
    <p:sldId id="260" r:id="rId9"/>
    <p:sldId id="273" r:id="rId10"/>
    <p:sldId id="274" r:id="rId11"/>
    <p:sldId id="280" r:id="rId12"/>
    <p:sldId id="276" r:id="rId13"/>
    <p:sldId id="277" r:id="rId14"/>
    <p:sldId id="278" r:id="rId15"/>
    <p:sldId id="279" r:id="rId16"/>
    <p:sldId id="267" r:id="rId17"/>
    <p:sldId id="268" r:id="rId18"/>
    <p:sldId id="281" r:id="rId19"/>
    <p:sldId id="263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9900"/>
    <a:srgbClr val="FF3300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7" autoAdjust="0"/>
    <p:restoredTop sz="94660"/>
  </p:normalViewPr>
  <p:slideViewPr>
    <p:cSldViewPr>
      <p:cViewPr varScale="1">
        <p:scale>
          <a:sx n="82" d="100"/>
          <a:sy n="82" d="100"/>
        </p:scale>
        <p:origin x="117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6.xml"/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463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71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54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59067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60240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324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409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614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95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63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141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906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969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928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60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5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470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2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082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68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337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605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745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2305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6208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99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40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6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36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611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666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1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133157" y="2204865"/>
            <a:ext cx="84305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</a:rPr>
              <a:t>光偏振现象的研究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pic>
        <p:nvPicPr>
          <p:cNvPr id="2056" name="Picture 8" descr="HM0036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4941888"/>
            <a:ext cx="1377950" cy="138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524000" y="5013325"/>
            <a:ext cx="91440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自然光和部分偏振光通过波片后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不改变状态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524000" y="836613"/>
            <a:ext cx="91440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圆偏振光通过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1/4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波片波片后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变成线偏振光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524000" y="1773239"/>
            <a:ext cx="845978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椭圆偏振光通过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1/4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波片后一般仍是椭圆偏振光，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524000" y="3429001"/>
            <a:ext cx="925195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但当椭圆对称轴和波片光轴平行时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变为</a:t>
            </a:r>
          </a:p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线偏振光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9696450" y="6021388"/>
            <a:ext cx="838200" cy="685800"/>
            <a:chOff x="4896" y="3494"/>
            <a:chExt cx="528" cy="432"/>
          </a:xfrm>
        </p:grpSpPr>
        <p:pic>
          <p:nvPicPr>
            <p:cNvPr id="34825" name="Picture 9" descr="BD14580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494"/>
              <a:ext cx="528" cy="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26" name="Text Box 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922" y="359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66"/>
                  </a:solidFill>
                  <a:ea typeface="华文行楷" panose="02010800040101010101" pitchFamily="2" charset="-122"/>
                </a:rPr>
                <a:t>返回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2" grpId="0"/>
      <p:bldP spid="348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24001" y="1628776"/>
            <a:ext cx="52927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方法：</a:t>
            </a:r>
          </a:p>
          <a:p>
            <a:pPr>
              <a:lnSpc>
                <a:spcPct val="130000"/>
              </a:lnSpc>
              <a:spcAft>
                <a:spcPct val="40000"/>
              </a:spcAft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第一步：让光通过检偏器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</a:p>
          <a:p>
            <a:pPr>
              <a:spcAft>
                <a:spcPct val="40000"/>
              </a:spcAft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并让检偏器旋转一周，则：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524000" y="3933825"/>
            <a:ext cx="7596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00"/>
              </a:buClr>
              <a:buSzPct val="75000"/>
              <a:buFont typeface="Monotype Sorts" pitchFamily="2" charset="2"/>
              <a:buChar char="F"/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线偏振光</a:t>
            </a:r>
            <a:r>
              <a:rPr lang="en-US" altLang="zh-CN" sz="3200" b="1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: 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两次光强最大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两次为零。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524001" y="4724401"/>
            <a:ext cx="83169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FFFF00"/>
              </a:buClr>
              <a:buSzPct val="75000"/>
              <a:buFont typeface="Monotype Sorts" pitchFamily="2" charset="2"/>
              <a:buChar char="F"/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部分偏振光和椭圆偏振光</a:t>
            </a:r>
            <a:r>
              <a:rPr lang="zh-CN" altLang="en-US" sz="3200" b="1">
                <a:solidFill>
                  <a:srgbClr val="00FF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两次光强最大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</a:p>
          <a:p>
            <a:pPr eaLnBrk="0" hangingPunct="0">
              <a:spcBef>
                <a:spcPct val="5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两次最小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但不为零。</a:t>
            </a:r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7778750" y="1743075"/>
            <a:ext cx="1023938" cy="1968500"/>
            <a:chOff x="960" y="720"/>
            <a:chExt cx="564" cy="1104"/>
          </a:xfrm>
        </p:grpSpPr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1020" y="720"/>
              <a:ext cx="504" cy="1104"/>
            </a:xfrm>
            <a:prstGeom prst="ellipse">
              <a:avLst/>
            </a:prstGeom>
            <a:gradFill rotWithShape="0">
              <a:gsLst>
                <a:gs pos="0">
                  <a:srgbClr val="00FFFF">
                    <a:gamma/>
                    <a:shade val="46275"/>
                    <a:invGamma/>
                  </a:srgbClr>
                </a:gs>
                <a:gs pos="5000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960" y="720"/>
              <a:ext cx="504" cy="110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9085264" y="3176589"/>
            <a:ext cx="1438275" cy="555625"/>
          </a:xfrm>
          <a:prstGeom prst="wedgeRectCallout">
            <a:avLst>
              <a:gd name="adj1" fmla="val -90657"/>
              <a:gd name="adj2" fmla="val -10898"/>
            </a:avLst>
          </a:prstGeom>
          <a:solidFill>
            <a:schemeClr val="tx2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3200" b="1">
                <a:solidFill>
                  <a:schemeClr val="bg1"/>
                </a:solidFill>
              </a:rPr>
              <a:t>检偏器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7104064" y="2770188"/>
            <a:ext cx="115887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8807450" y="2770188"/>
            <a:ext cx="99695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7496175" y="1700214"/>
            <a:ext cx="1284288" cy="598487"/>
          </a:xfrm>
          <a:prstGeom prst="curvedDownArrow">
            <a:avLst>
              <a:gd name="adj1" fmla="val 42918"/>
              <a:gd name="adj2" fmla="val 85836"/>
              <a:gd name="adj3" fmla="val 33333"/>
            </a:avLst>
          </a:prstGeom>
          <a:solidFill>
            <a:srgbClr val="FF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1524001" y="6165850"/>
            <a:ext cx="7129463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30000"/>
              </a:spcAft>
              <a:buClr>
                <a:srgbClr val="FFFF00"/>
              </a:buClr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自然光和圆偏振光</a:t>
            </a:r>
            <a:r>
              <a:rPr lang="zh-CN" altLang="en-US" b="1">
                <a:solidFill>
                  <a:srgbClr val="00FF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光强始终不变。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3575051" y="115889"/>
            <a:ext cx="5026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000" b="1">
                <a:solidFill>
                  <a:schemeClr val="bg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>
                <a:solidFill>
                  <a:schemeClr val="bg1"/>
                </a:solidFill>
                <a:latin typeface="宋体" panose="02010600030101010101" pitchFamily="2" charset="-122"/>
              </a:rPr>
              <a:t>）如何检验偏振光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524001" y="765175"/>
            <a:ext cx="9324975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能产生某种偏振态的装置都可以用来检验该偏振态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4" grpId="0"/>
      <p:bldP spid="27659" grpId="0" animBg="1"/>
      <p:bldP spid="27661" grpId="0" animBg="1"/>
      <p:bldP spid="27662" grpId="0" animBg="1"/>
      <p:bldP spid="27663" grpId="0" animBg="1"/>
      <p:bldP spid="27664" grpId="0"/>
      <p:bldP spid="276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4000" y="620714"/>
            <a:ext cx="9144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第二步：区别自然光与圆偏振光、部分偏振光与椭圆偏振光：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420939"/>
            <a:ext cx="9144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rgbClr val="FFFF00"/>
              </a:buClr>
              <a:buSzPct val="75000"/>
              <a:buFont typeface="Monotype Sorts" pitchFamily="2" charset="2"/>
              <a:buChar char="F"/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圆偏振光和椭圆偏振光</a:t>
            </a:r>
            <a:r>
              <a:rPr lang="zh-CN" altLang="en-US" sz="3600" b="1">
                <a:solidFill>
                  <a:schemeClr val="bg1"/>
                </a:solidFill>
              </a:rPr>
              <a:t>：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由两个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有确定相位差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的相互垂直的光振动合成而成；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24000" y="4221164"/>
            <a:ext cx="9144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rgbClr val="FFFF00"/>
              </a:buClr>
              <a:buSzPct val="75000"/>
              <a:buFont typeface="Monotype Sorts" pitchFamily="2" charset="2"/>
              <a:buChar char="F"/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自然光和部分偏振光：两个相互垂直的振动之间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没有恒定的位相差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09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993900" y="549275"/>
            <a:ext cx="86741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Clr>
                <a:srgbClr val="FFFF00"/>
              </a:buClr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基本方法：在检偏器前加一块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l/4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波片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2313" y="3933826"/>
            <a:ext cx="80645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FF00"/>
              </a:buClr>
              <a:buFont typeface="Monotype Sorts" pitchFamily="2" charset="2"/>
              <a:buChar char="¬"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区别自然光和圆偏振光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转动检偏器，有最大光强和消光的为圆偏振光，没有变化的则为自然光。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6665913" y="1866900"/>
            <a:ext cx="2495550" cy="1847850"/>
            <a:chOff x="3384" y="948"/>
            <a:chExt cx="1572" cy="1164"/>
          </a:xfrm>
        </p:grpSpPr>
        <p:grpSp>
          <p:nvGrpSpPr>
            <p:cNvPr id="31750" name="Group 6"/>
            <p:cNvGrpSpPr>
              <a:grpSpLocks/>
            </p:cNvGrpSpPr>
            <p:nvPr/>
          </p:nvGrpSpPr>
          <p:grpSpPr bwMode="auto">
            <a:xfrm>
              <a:off x="3384" y="948"/>
              <a:ext cx="564" cy="1104"/>
              <a:chOff x="960" y="720"/>
              <a:chExt cx="564" cy="1104"/>
            </a:xfrm>
          </p:grpSpPr>
          <p:sp>
            <p:nvSpPr>
              <p:cNvPr id="31751" name="Oval 7"/>
              <p:cNvSpPr>
                <a:spLocks noChangeArrowheads="1"/>
              </p:cNvSpPr>
              <p:nvPr/>
            </p:nvSpPr>
            <p:spPr bwMode="auto">
              <a:xfrm>
                <a:off x="1020" y="720"/>
                <a:ext cx="504" cy="1104"/>
              </a:xfrm>
              <a:prstGeom prst="ellipse">
                <a:avLst/>
              </a:prstGeom>
              <a:gradFill rotWithShape="0">
                <a:gsLst>
                  <a:gs pos="0">
                    <a:srgbClr val="00FFFF">
                      <a:gamma/>
                      <a:shade val="46275"/>
                      <a:invGamma/>
                    </a:srgbClr>
                  </a:gs>
                  <a:gs pos="50000">
                    <a:srgbClr val="00FFFF"/>
                  </a:gs>
                  <a:gs pos="100000">
                    <a:srgbClr val="00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2" name="Oval 8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504" cy="1104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3" name="AutoShape 9"/>
            <p:cNvSpPr>
              <a:spLocks noChangeArrowheads="1"/>
            </p:cNvSpPr>
            <p:nvPr/>
          </p:nvSpPr>
          <p:spPr bwMode="auto">
            <a:xfrm>
              <a:off x="4164" y="1800"/>
              <a:ext cx="792" cy="312"/>
            </a:xfrm>
            <a:prstGeom prst="wedgeRectCallout">
              <a:avLst>
                <a:gd name="adj1" fmla="val -90657"/>
                <a:gd name="adj2" fmla="val -18588"/>
              </a:avLst>
            </a:prstGeom>
            <a:solidFill>
              <a:schemeClr val="tx2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3200" b="1">
                  <a:solidFill>
                    <a:schemeClr val="bg1"/>
                  </a:solidFill>
                </a:rPr>
                <a:t>检偏器</a:t>
              </a:r>
              <a:endParaRPr lang="zh-CN" altLang="en-US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5160963" y="1657350"/>
            <a:ext cx="895350" cy="2209800"/>
            <a:chOff x="2172" y="936"/>
            <a:chExt cx="648" cy="1644"/>
          </a:xfrm>
        </p:grpSpPr>
        <p:sp>
          <p:nvSpPr>
            <p:cNvPr id="31756" name="Freeform 12"/>
            <p:cNvSpPr>
              <a:spLocks/>
            </p:cNvSpPr>
            <p:nvPr/>
          </p:nvSpPr>
          <p:spPr bwMode="auto">
            <a:xfrm>
              <a:off x="2172" y="936"/>
              <a:ext cx="480" cy="1644"/>
            </a:xfrm>
            <a:custGeom>
              <a:avLst/>
              <a:gdLst>
                <a:gd name="T0" fmla="*/ 0 w 480"/>
                <a:gd name="T1" fmla="*/ 1164 h 1644"/>
                <a:gd name="T2" fmla="*/ 480 w 480"/>
                <a:gd name="T3" fmla="*/ 1644 h 1644"/>
                <a:gd name="T4" fmla="*/ 480 w 480"/>
                <a:gd name="T5" fmla="*/ 480 h 1644"/>
                <a:gd name="T6" fmla="*/ 0 w 480"/>
                <a:gd name="T7" fmla="*/ 0 h 1644"/>
                <a:gd name="T8" fmla="*/ 0 w 480"/>
                <a:gd name="T9" fmla="*/ 1164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44">
                  <a:moveTo>
                    <a:pt x="0" y="1164"/>
                  </a:moveTo>
                  <a:lnTo>
                    <a:pt x="480" y="164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0" y="1164"/>
                  </a:lnTo>
                  <a:close/>
                </a:path>
              </a:pathLst>
            </a:custGeom>
            <a:gradFill rotWithShape="0">
              <a:gsLst>
                <a:gs pos="0">
                  <a:srgbClr val="00FF00"/>
                </a:gs>
                <a:gs pos="100000">
                  <a:srgbClr val="00FF00">
                    <a:gamma/>
                    <a:shade val="72941"/>
                    <a:invGamma/>
                  </a:srgbClr>
                </a:gs>
              </a:gsLst>
              <a:lin ang="2700000" scaled="1"/>
            </a:gradFill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Freeform 13"/>
            <p:cNvSpPr>
              <a:spLocks/>
            </p:cNvSpPr>
            <p:nvPr/>
          </p:nvSpPr>
          <p:spPr bwMode="auto">
            <a:xfrm>
              <a:off x="2172" y="948"/>
              <a:ext cx="648" cy="468"/>
            </a:xfrm>
            <a:custGeom>
              <a:avLst/>
              <a:gdLst>
                <a:gd name="T0" fmla="*/ 180 w 636"/>
                <a:gd name="T1" fmla="*/ 0 h 456"/>
                <a:gd name="T2" fmla="*/ 636 w 636"/>
                <a:gd name="T3" fmla="*/ 456 h 456"/>
                <a:gd name="T4" fmla="*/ 456 w 636"/>
                <a:gd name="T5" fmla="*/ 456 h 456"/>
                <a:gd name="T6" fmla="*/ 0 w 636"/>
                <a:gd name="T7" fmla="*/ 0 h 456"/>
                <a:gd name="T8" fmla="*/ 180 w 636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456">
                  <a:moveTo>
                    <a:pt x="180" y="0"/>
                  </a:moveTo>
                  <a:lnTo>
                    <a:pt x="636" y="456"/>
                  </a:lnTo>
                  <a:lnTo>
                    <a:pt x="456" y="456"/>
                  </a:lnTo>
                  <a:lnTo>
                    <a:pt x="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FF00"/>
            </a:solidFill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2640" y="1416"/>
              <a:ext cx="168" cy="1152"/>
            </a:xfrm>
            <a:prstGeom prst="rect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60" name="Group 16"/>
          <p:cNvGrpSpPr>
            <a:grpSpLocks/>
          </p:cNvGrpSpPr>
          <p:nvPr/>
        </p:nvGrpSpPr>
        <p:grpSpPr bwMode="auto">
          <a:xfrm>
            <a:off x="4151313" y="2781300"/>
            <a:ext cx="4476750" cy="19050"/>
            <a:chOff x="1800" y="1524"/>
            <a:chExt cx="2820" cy="12"/>
          </a:xfrm>
        </p:grpSpPr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V="1">
              <a:off x="2964" y="1524"/>
              <a:ext cx="708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3960" y="1524"/>
              <a:ext cx="66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1800" y="1524"/>
              <a:ext cx="80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6437313" y="1714500"/>
            <a:ext cx="1123950" cy="533400"/>
          </a:xfrm>
          <a:prstGeom prst="curvedDownArrow">
            <a:avLst>
              <a:gd name="adj1" fmla="val 42143"/>
              <a:gd name="adj2" fmla="val 84286"/>
              <a:gd name="adj3" fmla="val 33333"/>
            </a:avLst>
          </a:prstGeom>
          <a:solidFill>
            <a:srgbClr val="FF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5588" y="1844675"/>
            <a:ext cx="9142412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Clr>
                <a:srgbClr val="FFFF00"/>
              </a:buClr>
              <a:buFont typeface="Monotype Sorts" pitchFamily="2" charset="2"/>
              <a:buChar char="­"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区别部分偏振光和椭圆偏振光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809750" y="2636838"/>
            <a:ext cx="885825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同时转动波片和检偏器，有消光现象的为椭圆偏振光，没有消光现象的为部分偏振光。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35360" y="1844824"/>
            <a:ext cx="1142459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dirty="0">
                <a:solidFill>
                  <a:schemeClr val="bg1"/>
                </a:solidFill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4000" b="1" dirty="0">
                <a:solidFill>
                  <a:schemeClr val="bg1"/>
                </a:solidFill>
              </a:rPr>
              <a:t>验证马吕斯定律：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用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激光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功率计观测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检偏器</a:t>
            </a:r>
            <a:r>
              <a:rPr lang="en-US" altLang="zh-CN" sz="40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4000" b="1" baseline="-25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相对</a:t>
            </a:r>
            <a:r>
              <a:rPr lang="en-US" altLang="zh-CN" sz="36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3600" b="1" baseline="-25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转过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角度与光强</a:t>
            </a:r>
            <a:r>
              <a:rPr lang="en-US" altLang="zh-CN" sz="40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的变化规律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。在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º~90º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间每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º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测一次。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23392" y="590648"/>
            <a:ext cx="50545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实验</a:t>
            </a:r>
            <a:r>
              <a:rPr lang="zh-CN" altLang="en-US" sz="5400" b="1" dirty="0">
                <a:solidFill>
                  <a:schemeClr val="bg1"/>
                </a:solidFill>
              </a:rPr>
              <a:t>内容及要求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7391400" y="3097213"/>
            <a:ext cx="895350" cy="1752600"/>
            <a:chOff x="960" y="720"/>
            <a:chExt cx="564" cy="1104"/>
          </a:xfrm>
        </p:grpSpPr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1020" y="720"/>
              <a:ext cx="504" cy="1104"/>
            </a:xfrm>
            <a:prstGeom prst="ellipse">
              <a:avLst/>
            </a:prstGeom>
            <a:gradFill rotWithShape="0">
              <a:gsLst>
                <a:gs pos="0">
                  <a:srgbClr val="00FFFF">
                    <a:gamma/>
                    <a:shade val="46275"/>
                    <a:invGamma/>
                  </a:srgbClr>
                </a:gs>
                <a:gs pos="5000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960" y="720"/>
              <a:ext cx="504" cy="110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6" name="Line 30"/>
          <p:cNvSpPr>
            <a:spLocks noChangeShapeType="1"/>
          </p:cNvSpPr>
          <p:nvPr/>
        </p:nvSpPr>
        <p:spPr bwMode="auto">
          <a:xfrm flipV="1">
            <a:off x="6024563" y="4005263"/>
            <a:ext cx="17272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919288" y="331789"/>
            <a:ext cx="8291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3600" b="1" dirty="0">
                <a:solidFill>
                  <a:schemeClr val="bg1"/>
                </a:solidFill>
              </a:rPr>
              <a:t>观察线偏振光通过波片后的偏振状态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063751" y="1052514"/>
            <a:ext cx="8316913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arabicParenR"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旋转检偏器至消光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32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然后在两偏振片间插入</a:t>
            </a:r>
            <a:r>
              <a:rPr lang="en-US" altLang="zh-CN" sz="32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1/4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</a:rPr>
              <a:t>波</a:t>
            </a:r>
            <a:r>
              <a:rPr lang="zh-CN" altLang="en-US" sz="32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片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再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旋转波片至</a:t>
            </a: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消光</a:t>
            </a: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4358" name="AutoShape 22"/>
          <p:cNvSpPr>
            <a:spLocks noChangeArrowheads="1"/>
          </p:cNvSpPr>
          <p:nvPr/>
        </p:nvSpPr>
        <p:spPr bwMode="auto">
          <a:xfrm>
            <a:off x="8642350" y="4429125"/>
            <a:ext cx="1257300" cy="495300"/>
          </a:xfrm>
          <a:prstGeom prst="wedgeRectCallout">
            <a:avLst>
              <a:gd name="adj1" fmla="val -90657"/>
              <a:gd name="adj2" fmla="val -85579"/>
            </a:avLst>
          </a:prstGeom>
          <a:solidFill>
            <a:schemeClr val="tx2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3200" b="1">
                <a:solidFill>
                  <a:schemeClr val="bg1"/>
                </a:solidFill>
              </a:rPr>
              <a:t>检偏器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5880100" y="2997200"/>
            <a:ext cx="895350" cy="2209800"/>
            <a:chOff x="2172" y="936"/>
            <a:chExt cx="648" cy="1644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2172" y="936"/>
              <a:ext cx="480" cy="1644"/>
            </a:xfrm>
            <a:custGeom>
              <a:avLst/>
              <a:gdLst>
                <a:gd name="T0" fmla="*/ 0 w 480"/>
                <a:gd name="T1" fmla="*/ 1164 h 1644"/>
                <a:gd name="T2" fmla="*/ 480 w 480"/>
                <a:gd name="T3" fmla="*/ 1644 h 1644"/>
                <a:gd name="T4" fmla="*/ 480 w 480"/>
                <a:gd name="T5" fmla="*/ 480 h 1644"/>
                <a:gd name="T6" fmla="*/ 0 w 480"/>
                <a:gd name="T7" fmla="*/ 0 h 1644"/>
                <a:gd name="T8" fmla="*/ 0 w 480"/>
                <a:gd name="T9" fmla="*/ 1164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44">
                  <a:moveTo>
                    <a:pt x="0" y="1164"/>
                  </a:moveTo>
                  <a:lnTo>
                    <a:pt x="480" y="164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0" y="1164"/>
                  </a:lnTo>
                  <a:close/>
                </a:path>
              </a:pathLst>
            </a:custGeom>
            <a:gradFill rotWithShape="0">
              <a:gsLst>
                <a:gs pos="0">
                  <a:srgbClr val="00FF00"/>
                </a:gs>
                <a:gs pos="100000">
                  <a:srgbClr val="00FF00">
                    <a:gamma/>
                    <a:shade val="72941"/>
                    <a:invGamma/>
                  </a:srgbClr>
                </a:gs>
              </a:gsLst>
              <a:lin ang="2700000" scaled="1"/>
            </a:gradFill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2172" y="948"/>
              <a:ext cx="648" cy="468"/>
            </a:xfrm>
            <a:custGeom>
              <a:avLst/>
              <a:gdLst>
                <a:gd name="T0" fmla="*/ 180 w 636"/>
                <a:gd name="T1" fmla="*/ 0 h 456"/>
                <a:gd name="T2" fmla="*/ 636 w 636"/>
                <a:gd name="T3" fmla="*/ 456 h 456"/>
                <a:gd name="T4" fmla="*/ 456 w 636"/>
                <a:gd name="T5" fmla="*/ 456 h 456"/>
                <a:gd name="T6" fmla="*/ 0 w 636"/>
                <a:gd name="T7" fmla="*/ 0 h 456"/>
                <a:gd name="T8" fmla="*/ 180 w 636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456">
                  <a:moveTo>
                    <a:pt x="180" y="0"/>
                  </a:moveTo>
                  <a:lnTo>
                    <a:pt x="636" y="456"/>
                  </a:lnTo>
                  <a:lnTo>
                    <a:pt x="456" y="456"/>
                  </a:lnTo>
                  <a:lnTo>
                    <a:pt x="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FF00"/>
            </a:solidFill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2640" y="1416"/>
              <a:ext cx="168" cy="1152"/>
            </a:xfrm>
            <a:prstGeom prst="rect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6167438" y="3284538"/>
            <a:ext cx="0" cy="1511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4872038" y="4005263"/>
            <a:ext cx="127635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9" name="AutoShape 33"/>
          <p:cNvSpPr>
            <a:spLocks noChangeArrowheads="1"/>
          </p:cNvSpPr>
          <p:nvPr/>
        </p:nvSpPr>
        <p:spPr bwMode="auto">
          <a:xfrm>
            <a:off x="7175500" y="2924175"/>
            <a:ext cx="1123950" cy="533400"/>
          </a:xfrm>
          <a:prstGeom prst="curvedDownArrow">
            <a:avLst>
              <a:gd name="adj1" fmla="val 42143"/>
              <a:gd name="adj2" fmla="val 84286"/>
              <a:gd name="adj3" fmla="val 33333"/>
            </a:avLst>
          </a:prstGeom>
          <a:solidFill>
            <a:srgbClr val="FF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4295775" y="3141663"/>
            <a:ext cx="895350" cy="1752600"/>
            <a:chOff x="960" y="720"/>
            <a:chExt cx="564" cy="1104"/>
          </a:xfrm>
        </p:grpSpPr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1020" y="720"/>
              <a:ext cx="504" cy="1104"/>
            </a:xfrm>
            <a:prstGeom prst="ellipse">
              <a:avLst/>
            </a:prstGeom>
            <a:gradFill rotWithShape="0">
              <a:gsLst>
                <a:gs pos="0">
                  <a:srgbClr val="00FFFF">
                    <a:gamma/>
                    <a:shade val="46275"/>
                    <a:invGamma/>
                  </a:srgbClr>
                </a:gs>
                <a:gs pos="5000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960" y="720"/>
              <a:ext cx="504" cy="110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73" name="Line 37"/>
          <p:cNvSpPr>
            <a:spLocks noChangeShapeType="1"/>
          </p:cNvSpPr>
          <p:nvPr/>
        </p:nvSpPr>
        <p:spPr bwMode="auto">
          <a:xfrm flipV="1">
            <a:off x="2927350" y="4005263"/>
            <a:ext cx="1728788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4" name="AutoShape 38"/>
          <p:cNvSpPr>
            <a:spLocks noChangeArrowheads="1"/>
          </p:cNvSpPr>
          <p:nvPr/>
        </p:nvSpPr>
        <p:spPr bwMode="auto">
          <a:xfrm>
            <a:off x="2711450" y="4725988"/>
            <a:ext cx="1257300" cy="495300"/>
          </a:xfrm>
          <a:prstGeom prst="wedgeRectCallout">
            <a:avLst>
              <a:gd name="adj1" fmla="val 87880"/>
              <a:gd name="adj2" fmla="val -122755"/>
            </a:avLst>
          </a:prstGeom>
          <a:solidFill>
            <a:schemeClr val="tx2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3200" b="1">
                <a:solidFill>
                  <a:schemeClr val="bg1"/>
                </a:solidFill>
              </a:rPr>
              <a:t>起偏器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 flipV="1">
            <a:off x="4656138" y="3141664"/>
            <a:ext cx="0" cy="17287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3576638" y="3717926"/>
            <a:ext cx="0" cy="58261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4008438" y="3717926"/>
            <a:ext cx="0" cy="58261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214689" y="3933826"/>
            <a:ext cx="187325" cy="195263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719514" y="3933826"/>
            <a:ext cx="187325" cy="195263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5519738" y="3717926"/>
            <a:ext cx="0" cy="58261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>
            <a:off x="5664200" y="3717926"/>
            <a:ext cx="0" cy="58261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 rot="1083846">
            <a:off x="7319963" y="3889375"/>
            <a:ext cx="863600" cy="215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6959600" y="3717926"/>
            <a:ext cx="0" cy="58261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7104063" y="3717926"/>
            <a:ext cx="0" cy="58261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2" name="AutoShape 56"/>
          <p:cNvSpPr>
            <a:spLocks noChangeArrowheads="1"/>
          </p:cNvSpPr>
          <p:nvPr/>
        </p:nvSpPr>
        <p:spPr bwMode="auto">
          <a:xfrm>
            <a:off x="5519738" y="2708275"/>
            <a:ext cx="1123950" cy="533400"/>
          </a:xfrm>
          <a:prstGeom prst="curvedDownArrow">
            <a:avLst>
              <a:gd name="adj1" fmla="val 42143"/>
              <a:gd name="adj2" fmla="val 84286"/>
              <a:gd name="adj3" fmla="val 33333"/>
            </a:avLst>
          </a:prstGeom>
          <a:solidFill>
            <a:srgbClr val="FF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02" name="Object 66"/>
          <p:cNvGraphicFramePr>
            <a:graphicFrameLocks noGrp="1" noChangeAspect="1"/>
          </p:cNvGraphicFramePr>
          <p:nvPr>
            <p:ph sz="half" idx="1"/>
          </p:nvPr>
        </p:nvGraphicFramePr>
        <p:xfrm>
          <a:off x="3333750" y="390048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公式" r:id="rId3" imgW="164880" imgH="203040" progId="Equation.3">
                  <p:embed/>
                </p:oleObj>
              </mc:Choice>
              <mc:Fallback>
                <p:oleObj name="公式" r:id="rId3" imgW="164880" imgH="203040" progId="Equation.3">
                  <p:embed/>
                  <p:pic>
                    <p:nvPicPr>
                      <p:cNvPr id="0" name="Object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900488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22" name="Line 86"/>
          <p:cNvSpPr>
            <a:spLocks noChangeShapeType="1"/>
          </p:cNvSpPr>
          <p:nvPr/>
        </p:nvSpPr>
        <p:spPr bwMode="auto">
          <a:xfrm rot="1437666">
            <a:off x="5808663" y="3933825"/>
            <a:ext cx="792162" cy="215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55143" y="5376060"/>
            <a:ext cx="9145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</a:rPr>
              <a:t>旋转 </a:t>
            </a:r>
            <a:r>
              <a:rPr lang="en-US" altLang="zh-CN" sz="2000" dirty="0">
                <a:latin typeface="Calibri" panose="020F0502020204030204" pitchFamily="34" charset="0"/>
              </a:rPr>
              <a:t>1/4 </a:t>
            </a:r>
            <a:r>
              <a:rPr lang="zh-CN" altLang="en-US" sz="2000" dirty="0">
                <a:latin typeface="Calibri" panose="020F0502020204030204" pitchFamily="34" charset="0"/>
              </a:rPr>
              <a:t>波片 </a:t>
            </a:r>
            <a:r>
              <a:rPr lang="en-US" altLang="zh-CN" sz="2000" dirty="0">
                <a:latin typeface="Calibri" panose="020F0502020204030204" pitchFamily="34" charset="0"/>
              </a:rPr>
              <a:t>C</a:t>
            </a:r>
            <a:r>
              <a:rPr lang="zh-CN" altLang="en-US" sz="2000" dirty="0">
                <a:latin typeface="Calibri" panose="020F0502020204030204" pitchFamily="34" charset="0"/>
              </a:rPr>
              <a:t>，以改变其慢</a:t>
            </a:r>
            <a:r>
              <a:rPr lang="en-US" altLang="zh-CN" sz="2000" dirty="0">
                <a:latin typeface="Calibri" panose="020F0502020204030204" pitchFamily="34" charset="0"/>
              </a:rPr>
              <a:t>(</a:t>
            </a:r>
            <a:r>
              <a:rPr lang="zh-CN" altLang="en-US" sz="2000" dirty="0">
                <a:latin typeface="Calibri" panose="020F0502020204030204" pitchFamily="34" charset="0"/>
              </a:rPr>
              <a:t>或快</a:t>
            </a:r>
            <a:r>
              <a:rPr lang="en-US" altLang="zh-CN" sz="2000" dirty="0">
                <a:latin typeface="Calibri" panose="020F0502020204030204" pitchFamily="34" charset="0"/>
              </a:rPr>
              <a:t>)</a:t>
            </a:r>
            <a:r>
              <a:rPr lang="zh-CN" altLang="en-US" sz="2000" dirty="0">
                <a:latin typeface="Calibri" panose="020F0502020204030204" pitchFamily="34" charset="0"/>
              </a:rPr>
              <a:t>轴与入射的线偏振光电矢量之间夹角</a:t>
            </a:r>
            <a:r>
              <a:rPr lang="zh-CN" altLang="en-US" sz="2000" baseline="30000" dirty="0">
                <a:latin typeface="CambriaMath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</a:rPr>
              <a:t>。当角分别为 </a:t>
            </a:r>
            <a:r>
              <a:rPr lang="en-US" altLang="zh-CN" sz="2000" dirty="0">
                <a:latin typeface="Calibri" panose="020F0502020204030204" pitchFamily="34" charset="0"/>
              </a:rPr>
              <a:t>15°</a:t>
            </a:r>
            <a:r>
              <a:rPr lang="zh-CN" altLang="en-US" sz="2000" dirty="0">
                <a:latin typeface="Calibri" panose="020F0502020204030204" pitchFamily="34" charset="0"/>
              </a:rPr>
              <a:t>、 </a:t>
            </a:r>
            <a:r>
              <a:rPr lang="en-US" altLang="zh-CN" sz="2000" dirty="0">
                <a:latin typeface="Calibri" panose="020F0502020204030204" pitchFamily="34" charset="0"/>
              </a:rPr>
              <a:t>30°</a:t>
            </a:r>
            <a:r>
              <a:rPr lang="zh-CN" altLang="en-US" sz="2000" dirty="0">
                <a:latin typeface="Calibri" panose="020F0502020204030204" pitchFamily="34" charset="0"/>
              </a:rPr>
              <a:t>、 </a:t>
            </a:r>
            <a:r>
              <a:rPr lang="en-US" altLang="zh-CN" sz="2000" dirty="0">
                <a:latin typeface="Calibri" panose="020F0502020204030204" pitchFamily="34" charset="0"/>
              </a:rPr>
              <a:t>45°</a:t>
            </a:r>
            <a:r>
              <a:rPr lang="zh-CN" altLang="en-US" sz="2000" dirty="0">
                <a:latin typeface="Calibri" panose="020F0502020204030204" pitchFamily="34" charset="0"/>
              </a:rPr>
              <a:t>、 </a:t>
            </a:r>
            <a:r>
              <a:rPr lang="en-US" altLang="zh-CN" sz="2000" dirty="0">
                <a:latin typeface="Calibri" panose="020F0502020204030204" pitchFamily="34" charset="0"/>
              </a:rPr>
              <a:t>60°</a:t>
            </a:r>
            <a:r>
              <a:rPr lang="zh-CN" altLang="en-US" sz="2000" dirty="0">
                <a:latin typeface="Calibri" panose="020F0502020204030204" pitchFamily="34" charset="0"/>
              </a:rPr>
              <a:t>、 </a:t>
            </a:r>
            <a:r>
              <a:rPr lang="en-US" altLang="zh-CN" sz="2000" dirty="0">
                <a:latin typeface="Calibri" panose="020F0502020204030204" pitchFamily="34" charset="0"/>
              </a:rPr>
              <a:t>75°</a:t>
            </a:r>
            <a:r>
              <a:rPr lang="zh-CN" altLang="en-US" sz="2000" dirty="0">
                <a:latin typeface="Calibri" panose="020F0502020204030204" pitchFamily="34" charset="0"/>
              </a:rPr>
              <a:t>、 </a:t>
            </a:r>
            <a:r>
              <a:rPr lang="en-US" altLang="zh-CN" sz="2000" dirty="0">
                <a:latin typeface="Calibri" panose="020F0502020204030204" pitchFamily="34" charset="0"/>
              </a:rPr>
              <a:t>90°</a:t>
            </a:r>
            <a:r>
              <a:rPr lang="zh-CN" altLang="en-US" sz="2000" dirty="0">
                <a:latin typeface="Calibri" panose="020F0502020204030204" pitchFamily="34" charset="0"/>
              </a:rPr>
              <a:t>时，将 </a:t>
            </a:r>
            <a:r>
              <a:rPr lang="en-US" altLang="zh-CN" sz="2000" dirty="0">
                <a:latin typeface="Calibri" panose="020F0502020204030204" pitchFamily="34" charset="0"/>
              </a:rPr>
              <a:t>A </a:t>
            </a:r>
            <a:r>
              <a:rPr lang="zh-CN" altLang="en-US" sz="2000" dirty="0">
                <a:latin typeface="Calibri" panose="020F0502020204030204" pitchFamily="34" charset="0"/>
              </a:rPr>
              <a:t>逐渐旋转 </a:t>
            </a:r>
            <a:r>
              <a:rPr lang="en-US" altLang="zh-CN" sz="2000" dirty="0">
                <a:latin typeface="Calibri" panose="020F0502020204030204" pitchFamily="34" charset="0"/>
              </a:rPr>
              <a:t>360°</a:t>
            </a:r>
            <a:r>
              <a:rPr lang="zh-CN" altLang="en-US" sz="2000" dirty="0">
                <a:latin typeface="Calibri" panose="020F0502020204030204" pitchFamily="34" charset="0"/>
              </a:rPr>
              <a:t>，观察光电流的变化，出现几次极大和几次极小值，将光电流的极大值和极小值记录在表 </a:t>
            </a:r>
            <a:r>
              <a:rPr lang="en-US" altLang="zh-CN" sz="2000" dirty="0">
                <a:latin typeface="Calibri" panose="020F0502020204030204" pitchFamily="34" charset="0"/>
              </a:rPr>
              <a:t>1 </a:t>
            </a:r>
            <a:r>
              <a:rPr lang="zh-CN" altLang="en-US" sz="2000" dirty="0">
                <a:latin typeface="Calibri" panose="020F0502020204030204" pitchFamily="34" charset="0"/>
              </a:rPr>
              <a:t>中，此说明 </a:t>
            </a:r>
            <a:r>
              <a:rPr lang="en-US" altLang="zh-CN" sz="2000" dirty="0">
                <a:latin typeface="Calibri" panose="020F0502020204030204" pitchFamily="34" charset="0"/>
              </a:rPr>
              <a:t>1/4 </a:t>
            </a:r>
            <a:r>
              <a:rPr lang="zh-CN" altLang="en-US" sz="2000" dirty="0">
                <a:latin typeface="Calibri" panose="020F0502020204030204" pitchFamily="34" charset="0"/>
              </a:rPr>
              <a:t>波片出射光的偏振情况。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 animBg="1"/>
      <p:bldP spid="14346" grpId="0"/>
      <p:bldP spid="14358" grpId="0" animBg="1"/>
      <p:bldP spid="14364" grpId="0" animBg="1"/>
      <p:bldP spid="14368" grpId="0" animBg="1"/>
      <p:bldP spid="14369" grpId="0" animBg="1"/>
      <p:bldP spid="14373" grpId="0" animBg="1"/>
      <p:bldP spid="14374" grpId="0" animBg="1"/>
      <p:bldP spid="14375" grpId="0" animBg="1"/>
      <p:bldP spid="14377" grpId="0" animBg="1"/>
      <p:bldP spid="14378" grpId="0" animBg="1"/>
      <p:bldP spid="14379" grpId="0" animBg="1"/>
      <p:bldP spid="14380" grpId="0" animBg="1"/>
      <p:bldP spid="14381" grpId="0" animBg="1"/>
      <p:bldP spid="14382" grpId="0" animBg="1"/>
      <p:bldP spid="14383" grpId="0" animBg="1"/>
      <p:bldP spid="14388" grpId="0" animBg="1"/>
      <p:bldP spid="14389" grpId="0" animBg="1"/>
      <p:bldP spid="14392" grpId="0" animBg="1"/>
      <p:bldP spid="144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1/2</a:t>
            </a:r>
            <a:r>
              <a:rPr lang="zh-CN" altLang="en-US" b="1" dirty="0" smtClean="0">
                <a:solidFill>
                  <a:schemeClr val="bg1"/>
                </a:solidFill>
              </a:rPr>
              <a:t>波片的作用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598" y="1844824"/>
            <a:ext cx="9673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(1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先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转检偏器达到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消光，在两偏振片间插入一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个 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1/2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波</a:t>
            </a:r>
            <a:r>
              <a:rPr lang="zh-CN" alt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片。</a:t>
            </a:r>
            <a:endParaRPr lang="en-US" altLang="zh-CN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(2)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l/2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波片任意转动一角度，破坏消光现象。再将检偏器转动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360°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，又能看到几次消光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为什么</a:t>
            </a:r>
            <a:r>
              <a:rPr lang="en-US" altLang="zh-C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(3)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改变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l/2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波片的慢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或快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轴与激光的振动方向之间夹角 的数值，使其分别为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15°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、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30°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、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45°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、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60°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、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75°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、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90°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。转动检偏器到消光位置，记录相应的角度。解释上面实验结果，并因此了解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l/2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波片的作用。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0803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271464" y="1556792"/>
            <a:ext cx="957666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3600" b="1" dirty="0">
                <a:solidFill>
                  <a:schemeClr val="bg1"/>
                </a:solidFill>
              </a:rPr>
              <a:t>鉴别半导体激光光源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：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ea"/>
              <a:buAutoNum type="circleNumDbPlain"/>
            </a:pP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</a:rPr>
              <a:t>利用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1/4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波片和检偏器设计一个鉴别半导体</a:t>
            </a:r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激光</a:t>
            </a:r>
            <a:endParaRPr lang="en-US" altLang="zh-CN" sz="3600" b="1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光源为何种偏振光源的办法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008438" y="333375"/>
            <a:ext cx="43588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一、实验原理</a:t>
            </a:r>
            <a:endParaRPr lang="zh-CN" altLang="en-US" sz="4000" dirty="0">
              <a:solidFill>
                <a:srgbClr val="FFCC00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48076" y="1412875"/>
            <a:ext cx="5073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000" b="1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>
                <a:solidFill>
                  <a:schemeClr val="bg1"/>
                </a:solidFill>
                <a:latin typeface="宋体" panose="02010600030101010101" pitchFamily="2" charset="-122"/>
              </a:rPr>
              <a:t>）什么是偏振光？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6600825" y="4941888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线偏振光</a:t>
            </a:r>
          </a:p>
        </p:txBody>
      </p:sp>
      <p:pic>
        <p:nvPicPr>
          <p:cNvPr id="4156" name="Picture 60" descr="BD0730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76250"/>
            <a:ext cx="863600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65" name="Line 69"/>
          <p:cNvSpPr>
            <a:spLocks noChangeShapeType="1"/>
          </p:cNvSpPr>
          <p:nvPr/>
        </p:nvSpPr>
        <p:spPr bwMode="auto">
          <a:xfrm>
            <a:off x="3216275" y="4437063"/>
            <a:ext cx="2209800" cy="0"/>
          </a:xfrm>
          <a:prstGeom prst="line">
            <a:avLst/>
          </a:prstGeom>
          <a:noFill/>
          <a:ln w="317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 flipV="1">
            <a:off x="3216275" y="2576513"/>
            <a:ext cx="0" cy="1860550"/>
          </a:xfrm>
          <a:prstGeom prst="line">
            <a:avLst/>
          </a:prstGeom>
          <a:noFill/>
          <a:ln w="317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7" name="Line 71"/>
          <p:cNvSpPr>
            <a:spLocks noChangeShapeType="1"/>
          </p:cNvSpPr>
          <p:nvPr/>
        </p:nvSpPr>
        <p:spPr bwMode="auto">
          <a:xfrm flipH="1">
            <a:off x="2268539" y="4437063"/>
            <a:ext cx="947737" cy="1287462"/>
          </a:xfrm>
          <a:prstGeom prst="line">
            <a:avLst/>
          </a:prstGeom>
          <a:noFill/>
          <a:ln w="317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5016500" y="3327401"/>
            <a:ext cx="522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1919289" y="4652964"/>
            <a:ext cx="579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3321050" y="2344739"/>
            <a:ext cx="522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2279651" y="5876926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代表光波振动方向</a:t>
            </a:r>
          </a:p>
        </p:txBody>
      </p:sp>
      <p:sp>
        <p:nvSpPr>
          <p:cNvPr id="4176" name="Oval 80"/>
          <p:cNvSpPr>
            <a:spLocks noChangeArrowheads="1"/>
          </p:cNvSpPr>
          <p:nvPr/>
        </p:nvSpPr>
        <p:spPr bwMode="auto">
          <a:xfrm>
            <a:off x="8201025" y="3957639"/>
            <a:ext cx="401638" cy="384175"/>
          </a:xfrm>
          <a:prstGeom prst="ellipse">
            <a:avLst/>
          </a:prstGeom>
          <a:solidFill>
            <a:srgbClr val="FFCC00"/>
          </a:solidFill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2" name="Line 86"/>
          <p:cNvSpPr>
            <a:spLocks noChangeShapeType="1"/>
          </p:cNvSpPr>
          <p:nvPr/>
        </p:nvSpPr>
        <p:spPr bwMode="auto">
          <a:xfrm rot="7973789" flipV="1">
            <a:off x="9210676" y="3960813"/>
            <a:ext cx="26987" cy="1887538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4" name="Line 88"/>
          <p:cNvSpPr>
            <a:spLocks noChangeShapeType="1"/>
          </p:cNvSpPr>
          <p:nvPr/>
        </p:nvSpPr>
        <p:spPr bwMode="auto">
          <a:xfrm rot="7973789" flipH="1">
            <a:off x="7595394" y="2443957"/>
            <a:ext cx="55563" cy="197485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8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85664"/>
              </p:ext>
            </p:extLst>
          </p:nvPr>
        </p:nvGraphicFramePr>
        <p:xfrm>
          <a:off x="6600826" y="5749926"/>
          <a:ext cx="38512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4" imgW="838080" imgH="241200" progId="Equation.DSMT4">
                  <p:embed/>
                </p:oleObj>
              </mc:Choice>
              <mc:Fallback>
                <p:oleObj name="Equation" r:id="rId4" imgW="838080" imgH="2412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5749926"/>
                        <a:ext cx="38512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7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75956"/>
              </p:ext>
            </p:extLst>
          </p:nvPr>
        </p:nvGraphicFramePr>
        <p:xfrm>
          <a:off x="1853186" y="5782185"/>
          <a:ext cx="5762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86" y="5782185"/>
                        <a:ext cx="5762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/>
      <p:bldP spid="4155" grpId="0"/>
      <p:bldP spid="4165" grpId="0" animBg="1"/>
      <p:bldP spid="4166" grpId="0" animBg="1"/>
      <p:bldP spid="4167" grpId="0" animBg="1"/>
      <p:bldP spid="4168" grpId="0"/>
      <p:bldP spid="4169" grpId="0"/>
      <p:bldP spid="4170" grpId="0"/>
      <p:bldP spid="4173" grpId="0"/>
      <p:bldP spid="4176" grpId="0" animBg="1"/>
      <p:bldP spid="4182" grpId="0" animBg="1"/>
      <p:bldP spid="41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711450" y="407670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椭圆偏振光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6672264" y="476251"/>
            <a:ext cx="3527425" cy="3313113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8367714" y="985838"/>
            <a:ext cx="1425575" cy="1147762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Arc 14"/>
          <p:cNvSpPr>
            <a:spLocks/>
          </p:cNvSpPr>
          <p:nvPr/>
        </p:nvSpPr>
        <p:spPr bwMode="auto">
          <a:xfrm>
            <a:off x="8759825" y="549275"/>
            <a:ext cx="1341438" cy="1912938"/>
          </a:xfrm>
          <a:custGeom>
            <a:avLst/>
            <a:gdLst>
              <a:gd name="G0" fmla="+- 0 0 0"/>
              <a:gd name="G1" fmla="+- 21154 0 0"/>
              <a:gd name="G2" fmla="+- 21600 0 0"/>
              <a:gd name="T0" fmla="*/ 4368 w 19440"/>
              <a:gd name="T1" fmla="*/ 0 h 21154"/>
              <a:gd name="T2" fmla="*/ 19440 w 19440"/>
              <a:gd name="T3" fmla="*/ 11739 h 21154"/>
              <a:gd name="T4" fmla="*/ 0 w 19440"/>
              <a:gd name="T5" fmla="*/ 21154 h 2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40" h="21154" fill="none" extrusionOk="0">
                <a:moveTo>
                  <a:pt x="4367" y="0"/>
                </a:moveTo>
                <a:cubicBezTo>
                  <a:pt x="10943" y="1357"/>
                  <a:pt x="16513" y="5696"/>
                  <a:pt x="19440" y="11738"/>
                </a:cubicBezTo>
              </a:path>
              <a:path w="19440" h="21154" stroke="0" extrusionOk="0">
                <a:moveTo>
                  <a:pt x="4367" y="0"/>
                </a:moveTo>
                <a:cubicBezTo>
                  <a:pt x="10943" y="1357"/>
                  <a:pt x="16513" y="5696"/>
                  <a:pt x="19440" y="11738"/>
                </a:cubicBezTo>
                <a:lnTo>
                  <a:pt x="0" y="21154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 rot="5400000" flipH="1">
            <a:off x="2475707" y="24607"/>
            <a:ext cx="2847975" cy="41036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rot="5400000" flipH="1" flipV="1">
            <a:off x="4103688" y="873126"/>
            <a:ext cx="1084263" cy="1331912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Arc 21"/>
          <p:cNvSpPr>
            <a:spLocks/>
          </p:cNvSpPr>
          <p:nvPr/>
        </p:nvSpPr>
        <p:spPr bwMode="auto">
          <a:xfrm>
            <a:off x="2832100" y="638176"/>
            <a:ext cx="2884488" cy="1090613"/>
          </a:xfrm>
          <a:custGeom>
            <a:avLst/>
            <a:gdLst>
              <a:gd name="G0" fmla="+- 0 0 0"/>
              <a:gd name="G1" fmla="+- 18307 0 0"/>
              <a:gd name="G2" fmla="+- 21600 0 0"/>
              <a:gd name="T0" fmla="*/ 11463 w 20900"/>
              <a:gd name="T1" fmla="*/ 0 h 18307"/>
              <a:gd name="T2" fmla="*/ 20900 w 20900"/>
              <a:gd name="T3" fmla="*/ 12854 h 18307"/>
              <a:gd name="T4" fmla="*/ 0 w 20900"/>
              <a:gd name="T5" fmla="*/ 18307 h 18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00" h="18307" fill="none" extrusionOk="0">
                <a:moveTo>
                  <a:pt x="11463" y="-1"/>
                </a:moveTo>
                <a:cubicBezTo>
                  <a:pt x="16133" y="2923"/>
                  <a:pt x="19509" y="7522"/>
                  <a:pt x="20900" y="12853"/>
                </a:cubicBezTo>
              </a:path>
              <a:path w="20900" h="18307" stroke="0" extrusionOk="0">
                <a:moveTo>
                  <a:pt x="11463" y="-1"/>
                </a:moveTo>
                <a:cubicBezTo>
                  <a:pt x="16133" y="2923"/>
                  <a:pt x="19509" y="7522"/>
                  <a:pt x="20900" y="12853"/>
                </a:cubicBezTo>
                <a:lnTo>
                  <a:pt x="0" y="18307"/>
                </a:lnTo>
                <a:close/>
              </a:path>
            </a:pathLst>
          </a:custGeom>
          <a:noFill/>
          <a:ln w="19050">
            <a:solidFill>
              <a:srgbClr val="FFCC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232401" y="333375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9767888" y="404813"/>
            <a:ext cx="5572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7464426" y="40767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圆偏振光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1774826" y="4868864"/>
            <a:ext cx="90011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椭圆和圆偏振光可以看作是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两个振动方向</a:t>
            </a:r>
          </a:p>
          <a:p>
            <a:pPr>
              <a:lnSpc>
                <a:spcPct val="140000"/>
              </a:lnSpc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互相垂直</a:t>
            </a:r>
            <a:r>
              <a:rPr lang="zh-CN" altLang="en-US" sz="3600" b="1">
                <a:solidFill>
                  <a:schemeClr val="bg1"/>
                </a:solidFill>
              </a:rPr>
              <a:t>、</a:t>
            </a:r>
            <a:r>
              <a:rPr kumimoji="0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相位差恒定</a:t>
            </a:r>
            <a:r>
              <a:rPr kumimoji="0" lang="zh-CN" altLang="en-US" sz="3600" b="1">
                <a:solidFill>
                  <a:schemeClr val="bg1"/>
                </a:solidFill>
              </a:rPr>
              <a:t>的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线偏振光的合成</a:t>
            </a:r>
            <a:r>
              <a:rPr lang="zh-CN" altLang="en-US" sz="3600" b="1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4008439" y="2060575"/>
            <a:ext cx="1944687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 flipV="1">
            <a:off x="4008438" y="620713"/>
            <a:ext cx="0" cy="1439862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8401050" y="2133600"/>
            <a:ext cx="1798638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 flipV="1">
            <a:off x="8401050" y="476250"/>
            <a:ext cx="0" cy="165735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3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523377"/>
              </p:ext>
            </p:extLst>
          </p:nvPr>
        </p:nvGraphicFramePr>
        <p:xfrm>
          <a:off x="6024564" y="1773239"/>
          <a:ext cx="5429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773239"/>
                        <a:ext cx="542925" cy="649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604446"/>
              </p:ext>
            </p:extLst>
          </p:nvPr>
        </p:nvGraphicFramePr>
        <p:xfrm>
          <a:off x="3702050" y="-17463"/>
          <a:ext cx="579438" cy="63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公式" r:id="rId5" imgW="203040" imgH="241200" progId="Equation.3">
                  <p:embed/>
                </p:oleObj>
              </mc:Choice>
              <mc:Fallback>
                <p:oleObj name="公式" r:id="rId5" imgW="203040" imgH="241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-17463"/>
                        <a:ext cx="579438" cy="6381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nimBg="1"/>
      <p:bldP spid="12301" grpId="0" animBg="1"/>
      <p:bldP spid="12302" grpId="0" animBg="1"/>
      <p:bldP spid="12313" grpId="0"/>
      <p:bldP spid="12323" grpId="0"/>
      <p:bldP spid="12324" grpId="0"/>
      <p:bldP spid="12327" grpId="0" animBg="1"/>
      <p:bldP spid="12328" grpId="0" animBg="1"/>
      <p:bldP spid="12329" grpId="0" animBg="1"/>
      <p:bldP spid="123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1524001" y="188914"/>
          <a:ext cx="404971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3" imgW="914400" imgH="241200" progId="Equation.DSMT4">
                  <p:embed/>
                </p:oleObj>
              </mc:Choice>
              <mc:Fallback>
                <p:oleObj name="Equation" r:id="rId3" imgW="91440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88914"/>
                        <a:ext cx="4049713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5591176" y="260351"/>
          <a:ext cx="50768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5" imgW="1307880" imgH="253800" progId="Equation.DSMT4">
                  <p:embed/>
                </p:oleObj>
              </mc:Choice>
              <mc:Fallback>
                <p:oleObj name="Equation" r:id="rId5" imgW="130788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260351"/>
                        <a:ext cx="50768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524001" y="1341439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合成光振动方程：</a:t>
            </a:r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1524000" y="2205038"/>
          <a:ext cx="91440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7" imgW="2349360" imgH="482400" progId="Equation.DSMT4">
                  <p:embed/>
                </p:oleObj>
              </mc:Choice>
              <mc:Fallback>
                <p:oleObj name="Equation" r:id="rId7" imgW="2349360" imgH="48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5038"/>
                        <a:ext cx="91440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016501" y="3973513"/>
            <a:ext cx="3038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→</a:t>
            </a:r>
            <a:r>
              <a:rPr lang="zh-CN" altLang="en-US" sz="3600" b="1">
                <a:solidFill>
                  <a:schemeClr val="bg1"/>
                </a:solidFill>
              </a:rPr>
              <a:t>线偏振光；</a:t>
            </a: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2711451" y="4005263"/>
          <a:ext cx="24288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005263"/>
                        <a:ext cx="24288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524000" y="5848351"/>
            <a:ext cx="65902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（</a:t>
            </a:r>
            <a:r>
              <a:rPr lang="en-US" altLang="zh-CN" sz="3600" b="1">
                <a:solidFill>
                  <a:schemeClr val="bg1"/>
                </a:solidFill>
              </a:rPr>
              <a:t>3</a:t>
            </a:r>
            <a:r>
              <a:rPr lang="zh-CN" altLang="en-US" sz="3600" b="1">
                <a:solidFill>
                  <a:schemeClr val="bg1"/>
                </a:solidFill>
              </a:rPr>
              <a:t>）其它情况</a:t>
            </a:r>
            <a:r>
              <a:rPr lang="zh-CN" altLang="en-US" sz="4800" b="1">
                <a:solidFill>
                  <a:schemeClr val="bg1"/>
                </a:solidFill>
              </a:rPr>
              <a:t>→</a:t>
            </a:r>
            <a:r>
              <a:rPr lang="zh-CN" altLang="en-US" sz="3600" b="1">
                <a:solidFill>
                  <a:schemeClr val="bg1"/>
                </a:solidFill>
              </a:rPr>
              <a:t>椭圆偏振光。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524000" y="4076701"/>
            <a:ext cx="13436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1774826" y="5084764"/>
          <a:ext cx="78724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11" imgW="2463480" imgH="241200" progId="Equation.DSMT4">
                  <p:embed/>
                </p:oleObj>
              </mc:Choice>
              <mc:Fallback>
                <p:oleObj name="Equation" r:id="rId11" imgW="2463480" imgH="24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5084764"/>
                        <a:ext cx="787241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6403" grpId="0"/>
      <p:bldP spid="16406" grpId="0"/>
      <p:bldP spid="164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721100" y="2347914"/>
            <a:ext cx="431800" cy="433387"/>
          </a:xfrm>
          <a:prstGeom prst="ellipse">
            <a:avLst/>
          </a:prstGeom>
          <a:solidFill>
            <a:srgbClr val="FFCC00"/>
          </a:solidFill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3937000" y="620713"/>
            <a:ext cx="0" cy="17272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937000" y="2781300"/>
            <a:ext cx="0" cy="17272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rot="5400000" flipV="1">
            <a:off x="5017294" y="1701006"/>
            <a:ext cx="0" cy="1728788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rot="-5400000" flipH="1" flipV="1">
            <a:off x="2856707" y="1701007"/>
            <a:ext cx="0" cy="1728787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rot="2573789" flipV="1">
            <a:off x="4706938" y="931863"/>
            <a:ext cx="4762" cy="17272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rot="7973789" flipV="1">
            <a:off x="4756151" y="2408238"/>
            <a:ext cx="0" cy="1800225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rot="-7973789" flipH="1" flipV="1">
            <a:off x="3111501" y="2432051"/>
            <a:ext cx="4762" cy="1728787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rot="7973789" flipH="1">
            <a:off x="3111501" y="960439"/>
            <a:ext cx="4763" cy="1728787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524000" y="4797425"/>
            <a:ext cx="4716356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自然光：各个方向上的</a:t>
            </a:r>
          </a:p>
          <a:p>
            <a:pPr>
              <a:lnSpc>
                <a:spcPct val="14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光强相等，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相位差随机</a:t>
            </a:r>
            <a:r>
              <a:rPr lang="zh-CN" altLang="en-US" sz="3200" b="1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8112125" y="2347914"/>
            <a:ext cx="431800" cy="433387"/>
          </a:xfrm>
          <a:prstGeom prst="ellipse">
            <a:avLst/>
          </a:prstGeom>
          <a:solidFill>
            <a:srgbClr val="FFCC00"/>
          </a:solidFill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8328025" y="476251"/>
            <a:ext cx="0" cy="187166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8328025" y="2781301"/>
            <a:ext cx="0" cy="1800225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rot="5400000" flipV="1">
            <a:off x="9228138" y="1881188"/>
            <a:ext cx="0" cy="1368425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rot="-5400000" flipH="1" flipV="1">
            <a:off x="7392194" y="1845469"/>
            <a:ext cx="0" cy="1439862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rot="2573789" flipV="1">
            <a:off x="9290051" y="377826"/>
            <a:ext cx="73025" cy="2447925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rot="7973789" flipV="1">
            <a:off x="9118601" y="2422526"/>
            <a:ext cx="4762" cy="1728787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rot="-7973789" flipH="1" flipV="1">
            <a:off x="7262019" y="2337594"/>
            <a:ext cx="71438" cy="244475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rot="7973789" flipH="1">
            <a:off x="7502526" y="960439"/>
            <a:ext cx="4763" cy="1728787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6167438" y="4868864"/>
            <a:ext cx="4716356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部分偏振光：某些方向</a:t>
            </a: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上光强强，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相位差随机</a:t>
            </a:r>
            <a:r>
              <a:rPr lang="zh-CN" altLang="en-US" sz="3200" b="1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7434" grpId="0" animBg="1"/>
      <p:bldP spid="17435" grpId="0" animBg="1"/>
      <p:bldP spid="17436" grpId="0" animBg="1"/>
      <p:bldP spid="17437" grpId="0" animBg="1"/>
      <p:bldP spid="17438" grpId="0" animBg="1"/>
      <p:bldP spid="17439" grpId="0" animBg="1"/>
      <p:bldP spid="17440" grpId="0" animBg="1"/>
      <p:bldP spid="17441" grpId="0" animBg="1"/>
      <p:bldP spid="17442" grpId="0" animBg="1"/>
      <p:bldP spid="174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575051" y="333375"/>
            <a:ext cx="5073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000" b="1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>
                <a:solidFill>
                  <a:schemeClr val="bg1"/>
                </a:solidFill>
                <a:latin typeface="宋体" panose="02010600030101010101" pitchFamily="2" charset="-122"/>
              </a:rPr>
              <a:t>）如何产生偏振光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495551" y="1268414"/>
            <a:ext cx="7366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、以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布儒斯特角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入射产生线偏振光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208214" y="4418013"/>
            <a:ext cx="397033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208214" y="3292476"/>
            <a:ext cx="1990725" cy="114141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4194176" y="2781301"/>
            <a:ext cx="4763" cy="3167063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20972661" flipV="1">
            <a:off x="4129089" y="3676650"/>
            <a:ext cx="2471737" cy="53975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198938" y="4433889"/>
            <a:ext cx="1111250" cy="1514475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4886326" y="5413375"/>
            <a:ext cx="123825" cy="109538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310189" y="3892550"/>
            <a:ext cx="123825" cy="10795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4840289" y="4068763"/>
            <a:ext cx="122237" cy="10795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805489" y="3676650"/>
            <a:ext cx="123825" cy="10795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Arc 15"/>
          <p:cNvSpPr>
            <a:spLocks/>
          </p:cNvSpPr>
          <p:nvPr/>
        </p:nvSpPr>
        <p:spPr bwMode="auto">
          <a:xfrm rot="17502542">
            <a:off x="3526631" y="3207544"/>
            <a:ext cx="757238" cy="1035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604"/>
              <a:gd name="T1" fmla="*/ 0 h 21600"/>
              <a:gd name="T2" fmla="*/ 19604 w 19604"/>
              <a:gd name="T3" fmla="*/ 12532 h 21600"/>
              <a:gd name="T4" fmla="*/ 0 w 1960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04" h="21600" fill="none" extrusionOk="0">
                <a:moveTo>
                  <a:pt x="0" y="0"/>
                </a:moveTo>
                <a:cubicBezTo>
                  <a:pt x="8418" y="0"/>
                  <a:pt x="16070" y="4891"/>
                  <a:pt x="19604" y="12531"/>
                </a:cubicBezTo>
              </a:path>
              <a:path w="19604" h="21600" stroke="0" extrusionOk="0">
                <a:moveTo>
                  <a:pt x="0" y="0"/>
                </a:moveTo>
                <a:cubicBezTo>
                  <a:pt x="8418" y="0"/>
                  <a:pt x="16070" y="4891"/>
                  <a:pt x="19604" y="12531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422775" y="4865689"/>
            <a:ext cx="369888" cy="217487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4576764" y="5062538"/>
            <a:ext cx="371475" cy="2159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V="1">
            <a:off x="4275139" y="4649788"/>
            <a:ext cx="371475" cy="2159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524000" y="2205038"/>
            <a:ext cx="68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自然光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232401" y="2781300"/>
            <a:ext cx="188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线偏振光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800600" y="6021389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部分偏振光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524000" y="4437064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反射界面</a:t>
            </a:r>
          </a:p>
        </p:txBody>
      </p:sp>
      <p:graphicFrame>
        <p:nvGraphicFramePr>
          <p:cNvPr id="18489" name="Object 57"/>
          <p:cNvGraphicFramePr>
            <a:graphicFrameLocks noChangeAspect="1"/>
          </p:cNvGraphicFramePr>
          <p:nvPr/>
        </p:nvGraphicFramePr>
        <p:xfrm>
          <a:off x="4295776" y="2420938"/>
          <a:ext cx="6064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2420938"/>
                        <a:ext cx="6064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0" name="Object 58"/>
          <p:cNvGraphicFramePr>
            <a:graphicFrameLocks noChangeAspect="1"/>
          </p:cNvGraphicFramePr>
          <p:nvPr/>
        </p:nvGraphicFramePr>
        <p:xfrm>
          <a:off x="3287714" y="5013325"/>
          <a:ext cx="6572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5013325"/>
                        <a:ext cx="6572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1" name="Object 59"/>
          <p:cNvGraphicFramePr>
            <a:graphicFrameLocks noChangeAspect="1"/>
          </p:cNvGraphicFramePr>
          <p:nvPr/>
        </p:nvGraphicFramePr>
        <p:xfrm>
          <a:off x="3143251" y="2492375"/>
          <a:ext cx="5556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92375"/>
                        <a:ext cx="5556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3" name="Object 61"/>
          <p:cNvGraphicFramePr>
            <a:graphicFrameLocks noChangeAspect="1"/>
          </p:cNvGraphicFramePr>
          <p:nvPr/>
        </p:nvGraphicFramePr>
        <p:xfrm>
          <a:off x="6959600" y="3284539"/>
          <a:ext cx="324008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9" imgW="838080" imgH="431640" progId="Equation.DSMT4">
                  <p:embed/>
                </p:oleObj>
              </mc:Choice>
              <mc:Fallback>
                <p:oleObj name="Equation" r:id="rId9" imgW="838080" imgH="43164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284539"/>
                        <a:ext cx="3240088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6826251" y="5084764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反射光为线偏振光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48" grpId="0" animBg="1"/>
      <p:bldP spid="18449" grpId="0" animBg="1"/>
      <p:bldP spid="18450" grpId="0" animBg="1"/>
      <p:bldP spid="18453" grpId="0"/>
      <p:bldP spid="18454" grpId="0"/>
      <p:bldP spid="18455" grpId="0"/>
      <p:bldP spid="18457" grpId="0"/>
      <p:bldP spid="184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683251" y="6021389"/>
            <a:ext cx="50577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u="sng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马吕斯定律</a:t>
            </a:r>
            <a:r>
              <a:rPr lang="en-US" altLang="zh-CN" sz="3600" b="1" u="sng">
                <a:solidFill>
                  <a:schemeClr val="bg1"/>
                </a:solidFill>
                <a:latin typeface="宋体" panose="02010600030101010101" pitchFamily="2" charset="-122"/>
              </a:rPr>
              <a:t>(Malus law)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927351" y="404814"/>
            <a:ext cx="64395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二相色性晶体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制成的偏振片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524000" y="4200525"/>
            <a:ext cx="280988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5087938" y="4200525"/>
            <a:ext cx="37465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3022600" y="2679700"/>
            <a:ext cx="1030288" cy="2528888"/>
            <a:chOff x="1344" y="2016"/>
            <a:chExt cx="528" cy="1248"/>
          </a:xfrm>
        </p:grpSpPr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1344" y="2256"/>
              <a:ext cx="0" cy="10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1872" y="2016"/>
              <a:ext cx="0" cy="10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V="1">
              <a:off x="1344" y="2016"/>
              <a:ext cx="528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V="1">
              <a:off x="1344" y="3024"/>
              <a:ext cx="528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1524000" y="4200525"/>
            <a:ext cx="817245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64" name="Group 20"/>
          <p:cNvGrpSpPr>
            <a:grpSpLocks/>
          </p:cNvGrpSpPr>
          <p:nvPr/>
        </p:nvGrpSpPr>
        <p:grpSpPr bwMode="auto">
          <a:xfrm>
            <a:off x="6770689" y="2679700"/>
            <a:ext cx="1030287" cy="2528888"/>
            <a:chOff x="3312" y="2016"/>
            <a:chExt cx="528" cy="1248"/>
          </a:xfrm>
        </p:grpSpPr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3840" y="2016"/>
              <a:ext cx="0" cy="10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3312" y="2256"/>
              <a:ext cx="0" cy="10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 flipV="1">
              <a:off x="3312" y="2016"/>
              <a:ext cx="528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V="1">
              <a:off x="3312" y="3024"/>
              <a:ext cx="528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3584575" y="2389188"/>
            <a:ext cx="0" cy="25273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V="1">
            <a:off x="7332663" y="2193926"/>
            <a:ext cx="0" cy="27463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V="1">
            <a:off x="7332664" y="2097088"/>
            <a:ext cx="655637" cy="2138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2273300" y="3944938"/>
            <a:ext cx="0" cy="582612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2741613" y="3944938"/>
            <a:ext cx="0" cy="582612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1919289" y="4097338"/>
            <a:ext cx="187325" cy="195262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8" name="Oval 34"/>
          <p:cNvSpPr>
            <a:spLocks noChangeArrowheads="1"/>
          </p:cNvSpPr>
          <p:nvPr/>
        </p:nvSpPr>
        <p:spPr bwMode="auto">
          <a:xfrm>
            <a:off x="2424114" y="4097338"/>
            <a:ext cx="187325" cy="195262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>
            <a:off x="6115050" y="3944938"/>
            <a:ext cx="0" cy="582612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>
            <a:off x="5927725" y="3944938"/>
            <a:ext cx="0" cy="582612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05" name="Group 61"/>
          <p:cNvGrpSpPr>
            <a:grpSpLocks/>
          </p:cNvGrpSpPr>
          <p:nvPr/>
        </p:nvGrpSpPr>
        <p:grpSpPr bwMode="auto">
          <a:xfrm>
            <a:off x="8456614" y="3944938"/>
            <a:ext cx="1106487" cy="582612"/>
            <a:chOff x="3984" y="2976"/>
            <a:chExt cx="567" cy="288"/>
          </a:xfrm>
        </p:grpSpPr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 flipH="1">
              <a:off x="3984" y="2976"/>
              <a:ext cx="192" cy="2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H="1">
              <a:off x="4347" y="2976"/>
              <a:ext cx="192" cy="2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4167" y="2976"/>
              <a:ext cx="3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>
              <a:off x="3984" y="3264"/>
              <a:ext cx="3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Line 44"/>
            <p:cNvSpPr>
              <a:spLocks noChangeShapeType="1"/>
            </p:cNvSpPr>
            <p:nvPr/>
          </p:nvSpPr>
          <p:spPr bwMode="auto">
            <a:xfrm flipH="1">
              <a:off x="4128" y="3024"/>
              <a:ext cx="144" cy="1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 flipH="1">
              <a:off x="4236" y="3024"/>
              <a:ext cx="144" cy="1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91" name="Arc 47"/>
          <p:cNvSpPr>
            <a:spLocks/>
          </p:cNvSpPr>
          <p:nvPr/>
        </p:nvSpPr>
        <p:spPr bwMode="auto">
          <a:xfrm rot="19644518">
            <a:off x="7229476" y="2949576"/>
            <a:ext cx="561975" cy="720725"/>
          </a:xfrm>
          <a:custGeom>
            <a:avLst/>
            <a:gdLst>
              <a:gd name="G0" fmla="+- 0 0 0"/>
              <a:gd name="G1" fmla="+- 20193 0 0"/>
              <a:gd name="G2" fmla="+- 21600 0 0"/>
              <a:gd name="T0" fmla="*/ 7667 w 17464"/>
              <a:gd name="T1" fmla="*/ 0 h 20193"/>
              <a:gd name="T2" fmla="*/ 17464 w 17464"/>
              <a:gd name="T3" fmla="*/ 7482 h 20193"/>
              <a:gd name="T4" fmla="*/ 0 w 17464"/>
              <a:gd name="T5" fmla="*/ 20193 h 20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0193" fill="none" extrusionOk="0">
                <a:moveTo>
                  <a:pt x="7667" y="-1"/>
                </a:moveTo>
                <a:cubicBezTo>
                  <a:pt x="11590" y="1489"/>
                  <a:pt x="14994" y="4089"/>
                  <a:pt x="17463" y="7482"/>
                </a:cubicBezTo>
              </a:path>
              <a:path w="17464" h="20193" stroke="0" extrusionOk="0">
                <a:moveTo>
                  <a:pt x="7667" y="-1"/>
                </a:moveTo>
                <a:cubicBezTo>
                  <a:pt x="11590" y="1489"/>
                  <a:pt x="14994" y="4089"/>
                  <a:pt x="17463" y="7482"/>
                </a:cubicBezTo>
                <a:lnTo>
                  <a:pt x="0" y="20193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813056"/>
              </p:ext>
            </p:extLst>
          </p:nvPr>
        </p:nvGraphicFramePr>
        <p:xfrm>
          <a:off x="7408863" y="2078038"/>
          <a:ext cx="3556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2078038"/>
                        <a:ext cx="355600" cy="588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596760"/>
              </p:ext>
            </p:extLst>
          </p:nvPr>
        </p:nvGraphicFramePr>
        <p:xfrm>
          <a:off x="7800976" y="1319214"/>
          <a:ext cx="6127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5" imgW="241200" imgH="291960" progId="Equation.3">
                  <p:embed/>
                </p:oleObj>
              </mc:Choice>
              <mc:Fallback>
                <p:oleObj name="Equation" r:id="rId5" imgW="241200" imgH="2919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6" y="1319214"/>
                        <a:ext cx="6127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0492"/>
              </p:ext>
            </p:extLst>
          </p:nvPr>
        </p:nvGraphicFramePr>
        <p:xfrm>
          <a:off x="3311525" y="1512889"/>
          <a:ext cx="5540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7" imgW="215640" imgH="291960" progId="Equation.3">
                  <p:embed/>
                </p:oleObj>
              </mc:Choice>
              <mc:Fallback>
                <p:oleObj name="Equation" r:id="rId7" imgW="215640" imgH="2919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1512889"/>
                        <a:ext cx="5540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509440"/>
              </p:ext>
            </p:extLst>
          </p:nvPr>
        </p:nvGraphicFramePr>
        <p:xfrm>
          <a:off x="1898651" y="3068638"/>
          <a:ext cx="6207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9" imgW="279360" imgH="291960" progId="Equation.3">
                  <p:embed/>
                </p:oleObj>
              </mc:Choice>
              <mc:Fallback>
                <p:oleObj name="Equation" r:id="rId9" imgW="279360" imgH="2919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1" y="3068638"/>
                        <a:ext cx="6207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401672"/>
              </p:ext>
            </p:extLst>
          </p:nvPr>
        </p:nvGraphicFramePr>
        <p:xfrm>
          <a:off x="5537200" y="3068638"/>
          <a:ext cx="5349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11" imgW="241200" imgH="291960" progId="Equation.3">
                  <p:embed/>
                </p:oleObj>
              </mc:Choice>
              <mc:Fallback>
                <p:oleObj name="Equation" r:id="rId11" imgW="241200" imgH="2919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68638"/>
                        <a:ext cx="5349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73503"/>
              </p:ext>
            </p:extLst>
          </p:nvPr>
        </p:nvGraphicFramePr>
        <p:xfrm>
          <a:off x="9193214" y="3167063"/>
          <a:ext cx="6175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13" imgW="279360" imgH="291960" progId="Equation.3">
                  <p:embed/>
                </p:oleObj>
              </mc:Choice>
              <mc:Fallback>
                <p:oleObj name="Equation" r:id="rId13" imgW="279360" imgH="2919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214" y="3167063"/>
                        <a:ext cx="61753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955797"/>
              </p:ext>
            </p:extLst>
          </p:nvPr>
        </p:nvGraphicFramePr>
        <p:xfrm>
          <a:off x="1919289" y="5013326"/>
          <a:ext cx="5095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15" imgW="228600" imgH="291960" progId="Equation.3">
                  <p:embed/>
                </p:oleObj>
              </mc:Choice>
              <mc:Fallback>
                <p:oleObj name="Equation" r:id="rId15" imgW="228600" imgH="2919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5013326"/>
                        <a:ext cx="5095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72424"/>
              </p:ext>
            </p:extLst>
          </p:nvPr>
        </p:nvGraphicFramePr>
        <p:xfrm>
          <a:off x="4440238" y="5013325"/>
          <a:ext cx="1981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17" imgW="888840" imgH="291960" progId="Equation.3">
                  <p:embed/>
                </p:oleObj>
              </mc:Choice>
              <mc:Fallback>
                <p:oleObj name="Equation" r:id="rId17" imgW="888840" imgH="2919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5013325"/>
                        <a:ext cx="1981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96248"/>
              </p:ext>
            </p:extLst>
          </p:nvPr>
        </p:nvGraphicFramePr>
        <p:xfrm>
          <a:off x="7631114" y="4941888"/>
          <a:ext cx="287178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19" imgW="825480" imgH="241200" progId="Equation.DSMT4">
                  <p:embed/>
                </p:oleObj>
              </mc:Choice>
              <mc:Fallback>
                <p:oleObj name="Equation" r:id="rId19" imgW="825480" imgH="241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4" y="4941888"/>
                        <a:ext cx="287178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50" grpId="0" animBg="1"/>
      <p:bldP spid="6151" grpId="0" animBg="1"/>
      <p:bldP spid="6160" grpId="0" animBg="1"/>
      <p:bldP spid="6168" grpId="0" animBg="1"/>
      <p:bldP spid="6169" grpId="0" animBg="1"/>
      <p:bldP spid="6170" grpId="0" animBg="1"/>
      <p:bldP spid="6172" grpId="0" animBg="1"/>
      <p:bldP spid="6173" grpId="0" animBg="1"/>
      <p:bldP spid="6177" grpId="0" animBg="1"/>
      <p:bldP spid="6178" grpId="0" animBg="1"/>
      <p:bldP spid="6179" grpId="0" animBg="1"/>
      <p:bldP spid="6180" grpId="0" animBg="1"/>
      <p:bldP spid="6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159376" y="1"/>
            <a:ext cx="2087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4000" b="1">
                <a:solidFill>
                  <a:schemeClr val="bg1"/>
                </a:solidFill>
                <a:latin typeface="宋体" panose="02010600030101010101" pitchFamily="2" charset="-122"/>
              </a:rPr>
              <a:t>、波片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135188" y="549276"/>
            <a:ext cx="806022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波片是各向异性晶体，对不同振动方向</a:t>
            </a:r>
          </a:p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的光有不同的折射率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600" b="1" u="sng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双折射现象</a:t>
            </a:r>
            <a:r>
              <a:rPr lang="zh-CN" altLang="en-US" sz="3600" b="1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524001" y="4508500"/>
            <a:ext cx="3059113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583113" y="3213101"/>
            <a:ext cx="0" cy="2232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3719513" y="2924176"/>
            <a:ext cx="1727200" cy="5762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872038" y="3357564"/>
            <a:ext cx="0" cy="2232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5159375" y="3429001"/>
            <a:ext cx="0" cy="2232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448300" y="3500439"/>
            <a:ext cx="0" cy="2232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4295775" y="3141664"/>
            <a:ext cx="0" cy="2232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4008438" y="3068639"/>
            <a:ext cx="0" cy="2232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3719513" y="2924176"/>
            <a:ext cx="0" cy="2232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3719513" y="5157788"/>
            <a:ext cx="1727200" cy="5762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5448300" y="3213100"/>
            <a:ext cx="287338" cy="2873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735638" y="3213101"/>
            <a:ext cx="0" cy="2232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V="1">
            <a:off x="5448300" y="5445125"/>
            <a:ext cx="287338" cy="2873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4008438" y="2636838"/>
            <a:ext cx="1727200" cy="5762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3719514" y="2636839"/>
            <a:ext cx="287337" cy="2873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3071814" y="2636838"/>
            <a:ext cx="503237" cy="2159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3287714" y="2349500"/>
            <a:ext cx="503237" cy="2159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 flipV="1">
            <a:off x="3216275" y="2781300"/>
            <a:ext cx="21590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H="1">
            <a:off x="3575050" y="2060575"/>
            <a:ext cx="217488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92" name="Object 36"/>
          <p:cNvGraphicFramePr>
            <a:graphicFrameLocks noChangeAspect="1"/>
          </p:cNvGraphicFramePr>
          <p:nvPr/>
        </p:nvGraphicFramePr>
        <p:xfrm>
          <a:off x="3216276" y="2349500"/>
          <a:ext cx="3968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349500"/>
                        <a:ext cx="3968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4" name="Line 38"/>
          <p:cNvSpPr>
            <a:spLocks noChangeShapeType="1"/>
          </p:cNvSpPr>
          <p:nvPr/>
        </p:nvSpPr>
        <p:spPr bwMode="auto">
          <a:xfrm flipV="1">
            <a:off x="4583113" y="3789364"/>
            <a:ext cx="576262" cy="719137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V="1">
            <a:off x="4583113" y="3573464"/>
            <a:ext cx="0" cy="935037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4583113" y="3573464"/>
            <a:ext cx="576262" cy="217487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0" name="Freeform 44"/>
          <p:cNvSpPr>
            <a:spLocks/>
          </p:cNvSpPr>
          <p:nvPr/>
        </p:nvSpPr>
        <p:spPr bwMode="auto">
          <a:xfrm>
            <a:off x="4583114" y="4125914"/>
            <a:ext cx="217487" cy="166687"/>
          </a:xfrm>
          <a:custGeom>
            <a:avLst/>
            <a:gdLst>
              <a:gd name="T0" fmla="*/ 0 w 137"/>
              <a:gd name="T1" fmla="*/ 15 h 105"/>
              <a:gd name="T2" fmla="*/ 91 w 137"/>
              <a:gd name="T3" fmla="*/ 15 h 105"/>
              <a:gd name="T4" fmla="*/ 137 w 137"/>
              <a:gd name="T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05">
                <a:moveTo>
                  <a:pt x="0" y="15"/>
                </a:moveTo>
                <a:cubicBezTo>
                  <a:pt x="34" y="7"/>
                  <a:pt x="68" y="0"/>
                  <a:pt x="91" y="15"/>
                </a:cubicBezTo>
                <a:cubicBezTo>
                  <a:pt x="114" y="30"/>
                  <a:pt x="129" y="90"/>
                  <a:pt x="137" y="105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01" name="Object 45"/>
          <p:cNvGraphicFramePr>
            <a:graphicFrameLocks noChangeAspect="1"/>
          </p:cNvGraphicFramePr>
          <p:nvPr/>
        </p:nvGraphicFramePr>
        <p:xfrm>
          <a:off x="4656138" y="3789363"/>
          <a:ext cx="2841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789363"/>
                        <a:ext cx="2841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4583113" y="4508500"/>
            <a:ext cx="576262" cy="217488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03" name="Object 47"/>
          <p:cNvGraphicFramePr>
            <a:graphicFrameLocks noChangeAspect="1"/>
          </p:cNvGraphicFramePr>
          <p:nvPr/>
        </p:nvGraphicFramePr>
        <p:xfrm>
          <a:off x="4224338" y="3357563"/>
          <a:ext cx="361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357563"/>
                        <a:ext cx="3619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4" name="Object 48"/>
          <p:cNvGraphicFramePr>
            <a:graphicFrameLocks noChangeAspect="1"/>
          </p:cNvGraphicFramePr>
          <p:nvPr/>
        </p:nvGraphicFramePr>
        <p:xfrm>
          <a:off x="5087938" y="4508501"/>
          <a:ext cx="387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508501"/>
                        <a:ext cx="3873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3575051" y="56610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光轴</a:t>
            </a: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 rot="21119897" flipH="1">
            <a:off x="4511675" y="5445125"/>
            <a:ext cx="64770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5735638" y="4508500"/>
            <a:ext cx="1439862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5159375" y="3284539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09" name="Oval 53"/>
          <p:cNvSpPr>
            <a:spLocks noChangeArrowheads="1"/>
          </p:cNvSpPr>
          <p:nvPr/>
        </p:nvSpPr>
        <p:spPr bwMode="auto">
          <a:xfrm>
            <a:off x="5232400" y="3141664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4872039" y="3213101"/>
            <a:ext cx="71437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11" name="Oval 55"/>
          <p:cNvSpPr>
            <a:spLocks noChangeArrowheads="1"/>
          </p:cNvSpPr>
          <p:nvPr/>
        </p:nvSpPr>
        <p:spPr bwMode="auto">
          <a:xfrm>
            <a:off x="5016500" y="3068639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12" name="Oval 56"/>
          <p:cNvSpPr>
            <a:spLocks noChangeArrowheads="1"/>
          </p:cNvSpPr>
          <p:nvPr/>
        </p:nvSpPr>
        <p:spPr bwMode="auto">
          <a:xfrm>
            <a:off x="4656139" y="3141664"/>
            <a:ext cx="71437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13" name="Oval 57"/>
          <p:cNvSpPr>
            <a:spLocks noChangeArrowheads="1"/>
          </p:cNvSpPr>
          <p:nvPr/>
        </p:nvSpPr>
        <p:spPr bwMode="auto">
          <a:xfrm>
            <a:off x="4727575" y="2997201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14" name="Oval 58"/>
          <p:cNvSpPr>
            <a:spLocks noChangeArrowheads="1"/>
          </p:cNvSpPr>
          <p:nvPr/>
        </p:nvSpPr>
        <p:spPr bwMode="auto">
          <a:xfrm>
            <a:off x="4295775" y="2997201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4440239" y="2852739"/>
            <a:ext cx="71437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4008439" y="2924176"/>
            <a:ext cx="71437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17" name="Oval 61"/>
          <p:cNvSpPr>
            <a:spLocks noChangeArrowheads="1"/>
          </p:cNvSpPr>
          <p:nvPr/>
        </p:nvSpPr>
        <p:spPr bwMode="auto">
          <a:xfrm>
            <a:off x="4151314" y="2781301"/>
            <a:ext cx="71437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 flipV="1">
            <a:off x="5735639" y="2997200"/>
            <a:ext cx="504825" cy="2159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5" name="Text Box 69"/>
          <p:cNvSpPr txBox="1">
            <a:spLocks noChangeArrowheads="1"/>
          </p:cNvSpPr>
          <p:nvPr/>
        </p:nvSpPr>
        <p:spPr bwMode="auto">
          <a:xfrm>
            <a:off x="6240464" y="25654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波片</a:t>
            </a:r>
          </a:p>
        </p:txBody>
      </p:sp>
      <p:sp>
        <p:nvSpPr>
          <p:cNvPr id="19526" name="Line 70"/>
          <p:cNvSpPr>
            <a:spLocks noChangeShapeType="1"/>
          </p:cNvSpPr>
          <p:nvPr/>
        </p:nvSpPr>
        <p:spPr bwMode="auto">
          <a:xfrm>
            <a:off x="4583114" y="4508500"/>
            <a:ext cx="1152525" cy="0"/>
          </a:xfrm>
          <a:prstGeom prst="line">
            <a:avLst/>
          </a:prstGeom>
          <a:noFill/>
          <a:ln w="2857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 flipV="1">
            <a:off x="2640013" y="4149725"/>
            <a:ext cx="576262" cy="719138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 flipV="1">
            <a:off x="2279651" y="4076700"/>
            <a:ext cx="576263" cy="719138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 flipV="1">
            <a:off x="1847851" y="4076700"/>
            <a:ext cx="576263" cy="719138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6013450" y="4724401"/>
            <a:ext cx="4717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O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光和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光之间的相位差：</a:t>
            </a:r>
          </a:p>
        </p:txBody>
      </p:sp>
      <p:graphicFrame>
        <p:nvGraphicFramePr>
          <p:cNvPr id="19536" name="Object 80"/>
          <p:cNvGraphicFramePr>
            <a:graphicFrameLocks noChangeAspect="1"/>
          </p:cNvGraphicFramePr>
          <p:nvPr/>
        </p:nvGraphicFramePr>
        <p:xfrm>
          <a:off x="6096000" y="5373688"/>
          <a:ext cx="457200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11" imgW="1206360" imgH="393480" progId="Equation.DSMT4">
                  <p:embed/>
                </p:oleObj>
              </mc:Choice>
              <mc:Fallback>
                <p:oleObj name="Equation" r:id="rId11" imgW="1206360" imgH="39348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73688"/>
                        <a:ext cx="457200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0" name="Object 84"/>
          <p:cNvGraphicFramePr>
            <a:graphicFrameLocks noChangeAspect="1"/>
          </p:cNvGraphicFramePr>
          <p:nvPr/>
        </p:nvGraphicFramePr>
        <p:xfrm>
          <a:off x="1524000" y="3328989"/>
          <a:ext cx="3429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公式" r:id="rId13" imgW="342751" imgH="203112" progId="Equation.3">
                  <p:embed/>
                </p:oleObj>
              </mc:Choice>
              <mc:Fallback>
                <p:oleObj name="公式" r:id="rId13" imgW="342751" imgH="203112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28989"/>
                        <a:ext cx="3429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6" grpId="0" animBg="1"/>
      <p:bldP spid="19467" grpId="0" animBg="1"/>
      <p:bldP spid="19472" grpId="0" animBg="1"/>
      <p:bldP spid="19473" grpId="0" animBg="1"/>
      <p:bldP spid="19474" grpId="0" animBg="1"/>
      <p:bldP spid="19475" grpId="0" animBg="1"/>
      <p:bldP spid="19476" grpId="0" animBg="1"/>
      <p:bldP spid="19477" grpId="0" animBg="1"/>
      <p:bldP spid="19478" grpId="0" animBg="1"/>
      <p:bldP spid="19479" grpId="0" animBg="1"/>
      <p:bldP spid="19481" grpId="0" animBg="1"/>
      <p:bldP spid="19482" grpId="0" animBg="1"/>
      <p:bldP spid="19483" grpId="0" animBg="1"/>
      <p:bldP spid="19484" grpId="0" animBg="1"/>
      <p:bldP spid="19485" grpId="0" animBg="1"/>
      <p:bldP spid="19487" grpId="0" animBg="1"/>
      <p:bldP spid="19488" grpId="0" animBg="1"/>
      <p:bldP spid="19490" grpId="0" animBg="1"/>
      <p:bldP spid="19491" grpId="0" animBg="1"/>
      <p:bldP spid="19494" grpId="0" animBg="1"/>
      <p:bldP spid="19496" grpId="0" animBg="1"/>
      <p:bldP spid="19497" grpId="0" animBg="1"/>
      <p:bldP spid="19500" grpId="0" animBg="1"/>
      <p:bldP spid="19502" grpId="0" animBg="1"/>
      <p:bldP spid="19505" grpId="0"/>
      <p:bldP spid="19506" grpId="0" animBg="1"/>
      <p:bldP spid="19507" grpId="0" animBg="1"/>
      <p:bldP spid="19508" grpId="0" animBg="1"/>
      <p:bldP spid="19509" grpId="0" animBg="1"/>
      <p:bldP spid="19510" grpId="0" animBg="1"/>
      <p:bldP spid="19511" grpId="0" animBg="1"/>
      <p:bldP spid="19512" grpId="0" animBg="1"/>
      <p:bldP spid="19513" grpId="0" animBg="1"/>
      <p:bldP spid="19514" grpId="0" animBg="1"/>
      <p:bldP spid="19515" grpId="0" animBg="1"/>
      <p:bldP spid="19516" grpId="0" animBg="1"/>
      <p:bldP spid="19517" grpId="0" animBg="1"/>
      <p:bldP spid="19524" grpId="0" animBg="1"/>
      <p:bldP spid="19525" grpId="0"/>
      <p:bldP spid="19526" grpId="0" animBg="1"/>
      <p:bldP spid="19527" grpId="0" animBg="1"/>
      <p:bldP spid="19528" grpId="0" animBg="1"/>
      <p:bldP spid="19529" grpId="0" animBg="1"/>
      <p:bldP spid="195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524001" y="620714"/>
            <a:ext cx="8964613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1/4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波片</a:t>
            </a:r>
            <a:r>
              <a:rPr lang="zh-CN" altLang="en-US" sz="3600" b="1">
                <a:solidFill>
                  <a:schemeClr val="bg1"/>
                </a:solidFill>
              </a:rPr>
              <a:t>使一定波长的</a:t>
            </a:r>
            <a:r>
              <a:rPr lang="en-US" altLang="zh-CN" sz="3600" b="1">
                <a:solidFill>
                  <a:schemeClr val="bg1"/>
                </a:solidFill>
              </a:rPr>
              <a:t>o</a:t>
            </a:r>
            <a:r>
              <a:rPr lang="zh-CN" altLang="en-US" sz="3600" b="1">
                <a:solidFill>
                  <a:schemeClr val="bg1"/>
                </a:solidFill>
              </a:rPr>
              <a:t>光和</a:t>
            </a:r>
            <a:r>
              <a:rPr lang="en-US" altLang="zh-CN" sz="3600" b="1">
                <a:solidFill>
                  <a:schemeClr val="bg1"/>
                </a:solidFill>
              </a:rPr>
              <a:t>e</a:t>
            </a:r>
            <a:r>
              <a:rPr lang="zh-CN" altLang="en-US" sz="3600" b="1">
                <a:solidFill>
                  <a:schemeClr val="bg1"/>
                </a:solidFill>
              </a:rPr>
              <a:t>光之间产生</a:t>
            </a:r>
            <a:r>
              <a:rPr lang="en-US" altLang="zh-CN" sz="3600" b="1">
                <a:solidFill>
                  <a:schemeClr val="bg1"/>
                </a:solidFill>
              </a:rPr>
              <a:t>90</a:t>
            </a:r>
            <a:r>
              <a:rPr lang="zh-CN" altLang="en-US" sz="3600" b="1">
                <a:solidFill>
                  <a:schemeClr val="bg1"/>
                </a:solidFill>
              </a:rPr>
              <a:t>度的相位差。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524001" y="2852739"/>
            <a:ext cx="45881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线偏振光通过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1/4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波片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524000" y="4724400"/>
            <a:ext cx="8675688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线偏振器和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1/4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波片的组合称为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圆偏振器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2276475"/>
            <a:ext cx="45148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3644901"/>
            <a:ext cx="39528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2997201"/>
            <a:ext cx="38481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/>
      <p:bldP spid="23563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4424</TotalTime>
  <Words>776</Words>
  <Application>Microsoft Office PowerPoint</Application>
  <PresentationFormat>宽屏</PresentationFormat>
  <Paragraphs>81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CambriaMath</vt:lpstr>
      <vt:lpstr>Monotype Sorts</vt:lpstr>
      <vt:lpstr>华文行楷</vt:lpstr>
      <vt:lpstr>宋体</vt:lpstr>
      <vt:lpstr>幼圆</vt:lpstr>
      <vt:lpstr>Calibri</vt:lpstr>
      <vt:lpstr>Calibri Light</vt:lpstr>
      <vt:lpstr>Century Gothic</vt:lpstr>
      <vt:lpstr>Times New Roman</vt:lpstr>
      <vt:lpstr>Wingdings 2</vt:lpstr>
      <vt:lpstr>Wingdings 3</vt:lpstr>
      <vt:lpstr>HDOfficeLightV0</vt:lpstr>
      <vt:lpstr>切片</vt:lpstr>
      <vt:lpstr>Equation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1/2波片的作用</vt:lpstr>
      <vt:lpstr>PowerPoint 演示文稿</vt:lpstr>
    </vt:vector>
  </TitlesOfParts>
  <Company>house18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kanghd</dc:creator>
  <cp:lastModifiedBy>littledun</cp:lastModifiedBy>
  <cp:revision>121</cp:revision>
  <dcterms:created xsi:type="dcterms:W3CDTF">2002-09-27T11:15:37Z</dcterms:created>
  <dcterms:modified xsi:type="dcterms:W3CDTF">2015-12-20T16:32:44Z</dcterms:modified>
</cp:coreProperties>
</file>