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sldIdLst>
    <p:sldId id="258" r:id="rId4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78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36666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2109030" y="1735572"/>
            <a:ext cx="7768396" cy="2573087"/>
          </a:xfrm>
          <a:custGeom>
            <a:avLst/>
            <a:gdLst/>
            <a:ahLst/>
            <a:cxnLst/>
            <a:rect l="l" t="t" r="r" b="b"/>
            <a:pathLst>
              <a:path w="7180190" h="2378259">
                <a:moveTo>
                  <a:pt x="5701078" y="1838253"/>
                </a:moveTo>
                <a:lnTo>
                  <a:pt x="6176033" y="1838253"/>
                </a:lnTo>
                <a:lnTo>
                  <a:pt x="6198988" y="1885694"/>
                </a:lnTo>
                <a:cubicBezTo>
                  <a:pt x="6258333" y="1968777"/>
                  <a:pt x="6336472" y="2010319"/>
                  <a:pt x="6433402" y="2010319"/>
                </a:cubicBezTo>
                <a:cubicBezTo>
                  <a:pt x="6531321" y="2010319"/>
                  <a:pt x="6608470" y="1972239"/>
                  <a:pt x="6664848" y="1896079"/>
                </a:cubicBezTo>
                <a:lnTo>
                  <a:pt x="6693344" y="1838253"/>
                </a:lnTo>
                <a:lnTo>
                  <a:pt x="7180190" y="1838253"/>
                </a:lnTo>
                <a:lnTo>
                  <a:pt x="7164461" y="1895523"/>
                </a:lnTo>
                <a:cubicBezTo>
                  <a:pt x="7127618" y="1991093"/>
                  <a:pt x="7072353" y="2076588"/>
                  <a:pt x="6998665" y="2152005"/>
                </a:cubicBezTo>
                <a:cubicBezTo>
                  <a:pt x="6851292" y="2302841"/>
                  <a:pt x="6662870" y="2378259"/>
                  <a:pt x="6433402" y="2378259"/>
                </a:cubicBezTo>
                <a:cubicBezTo>
                  <a:pt x="6170306" y="2378259"/>
                  <a:pt x="5968779" y="2283307"/>
                  <a:pt x="5828823" y="2093402"/>
                </a:cubicBezTo>
                <a:cubicBezTo>
                  <a:pt x="5793834" y="2045926"/>
                  <a:pt x="5763219" y="1994061"/>
                  <a:pt x="5736977" y="1937806"/>
                </a:cubicBezTo>
                <a:close/>
                <a:moveTo>
                  <a:pt x="4331466" y="1838253"/>
                </a:moveTo>
                <a:lnTo>
                  <a:pt x="4810678" y="1838253"/>
                </a:lnTo>
                <a:lnTo>
                  <a:pt x="4810678" y="1956908"/>
                </a:lnTo>
                <a:lnTo>
                  <a:pt x="5286924" y="1956908"/>
                </a:lnTo>
                <a:lnTo>
                  <a:pt x="5286924" y="2338201"/>
                </a:lnTo>
                <a:lnTo>
                  <a:pt x="3852253" y="2338201"/>
                </a:lnTo>
                <a:lnTo>
                  <a:pt x="3852253" y="1956908"/>
                </a:lnTo>
                <a:lnTo>
                  <a:pt x="4331466" y="1956908"/>
                </a:lnTo>
                <a:close/>
                <a:moveTo>
                  <a:pt x="1899205" y="1838253"/>
                </a:moveTo>
                <a:lnTo>
                  <a:pt x="2403337" y="1838253"/>
                </a:lnTo>
                <a:lnTo>
                  <a:pt x="2436426" y="1898490"/>
                </a:lnTo>
                <a:cubicBezTo>
                  <a:pt x="2489512" y="1973042"/>
                  <a:pt x="2558524" y="2010319"/>
                  <a:pt x="2643462" y="2010319"/>
                </a:cubicBezTo>
                <a:cubicBezTo>
                  <a:pt x="2726916" y="2010319"/>
                  <a:pt x="2794723" y="1971930"/>
                  <a:pt x="2846882" y="1895152"/>
                </a:cubicBezTo>
                <a:lnTo>
                  <a:pt x="2876701" y="1838253"/>
                </a:lnTo>
                <a:lnTo>
                  <a:pt x="3364125" y="1838253"/>
                </a:lnTo>
                <a:lnTo>
                  <a:pt x="3344385" y="1891118"/>
                </a:lnTo>
                <a:cubicBezTo>
                  <a:pt x="3317494" y="1954389"/>
                  <a:pt x="3286121" y="2012173"/>
                  <a:pt x="3250267" y="2064471"/>
                </a:cubicBezTo>
                <a:cubicBezTo>
                  <a:pt x="3106849" y="2273663"/>
                  <a:pt x="2899635" y="2378259"/>
                  <a:pt x="2628626" y="2378259"/>
                </a:cubicBezTo>
                <a:cubicBezTo>
                  <a:pt x="2291100" y="2378259"/>
                  <a:pt x="2059051" y="2228351"/>
                  <a:pt x="1932479" y="1928534"/>
                </a:cubicBezTo>
                <a:close/>
                <a:moveTo>
                  <a:pt x="128296" y="1838253"/>
                </a:moveTo>
                <a:lnTo>
                  <a:pt x="652488" y="1838253"/>
                </a:lnTo>
                <a:lnTo>
                  <a:pt x="550427" y="1930203"/>
                </a:lnTo>
                <a:lnTo>
                  <a:pt x="550427" y="1939104"/>
                </a:lnTo>
                <a:lnTo>
                  <a:pt x="1498467" y="1939104"/>
                </a:lnTo>
                <a:lnTo>
                  <a:pt x="1498467" y="2338201"/>
                </a:lnTo>
                <a:lnTo>
                  <a:pt x="0" y="2338201"/>
                </a:lnTo>
                <a:lnTo>
                  <a:pt x="0" y="1961359"/>
                </a:lnTo>
                <a:close/>
                <a:moveTo>
                  <a:pt x="6648528" y="1483"/>
                </a:moveTo>
                <a:cubicBezTo>
                  <a:pt x="6822608" y="1483"/>
                  <a:pt x="6959597" y="22254"/>
                  <a:pt x="7059494" y="63796"/>
                </a:cubicBezTo>
                <a:lnTo>
                  <a:pt x="7059494" y="468827"/>
                </a:lnTo>
                <a:cubicBezTo>
                  <a:pt x="6942782" y="402558"/>
                  <a:pt x="6815684" y="369424"/>
                  <a:pt x="6678200" y="369424"/>
                </a:cubicBezTo>
                <a:cubicBezTo>
                  <a:pt x="6501155" y="369424"/>
                  <a:pt x="6359468" y="438907"/>
                  <a:pt x="6253140" y="577874"/>
                </a:cubicBezTo>
                <a:lnTo>
                  <a:pt x="6203693" y="657153"/>
                </a:lnTo>
                <a:lnTo>
                  <a:pt x="5735562" y="657153"/>
                </a:lnTo>
                <a:lnTo>
                  <a:pt x="5772028" y="561507"/>
                </a:lnTo>
                <a:cubicBezTo>
                  <a:pt x="5806059" y="491684"/>
                  <a:pt x="5845762" y="426420"/>
                  <a:pt x="5891136" y="365715"/>
                </a:cubicBezTo>
                <a:cubicBezTo>
                  <a:pt x="6072633" y="122894"/>
                  <a:pt x="6325096" y="1483"/>
                  <a:pt x="6648528" y="1483"/>
                </a:cubicBezTo>
                <a:close/>
                <a:moveTo>
                  <a:pt x="2673135" y="1483"/>
                </a:moveTo>
                <a:cubicBezTo>
                  <a:pt x="3036253" y="1483"/>
                  <a:pt x="3274550" y="186145"/>
                  <a:pt x="3388024" y="555469"/>
                </a:cubicBezTo>
                <a:lnTo>
                  <a:pt x="3414920" y="657153"/>
                </a:lnTo>
                <a:lnTo>
                  <a:pt x="2921338" y="657153"/>
                </a:lnTo>
                <a:lnTo>
                  <a:pt x="2896050" y="574906"/>
                </a:lnTo>
                <a:cubicBezTo>
                  <a:pt x="2841898" y="437918"/>
                  <a:pt x="2760669" y="369424"/>
                  <a:pt x="2652364" y="369424"/>
                </a:cubicBezTo>
                <a:cubicBezTo>
                  <a:pt x="2536146" y="369424"/>
                  <a:pt x="2448983" y="439896"/>
                  <a:pt x="2390874" y="580841"/>
                </a:cubicBezTo>
                <a:lnTo>
                  <a:pt x="2366403" y="657153"/>
                </a:lnTo>
                <a:lnTo>
                  <a:pt x="1885831" y="657153"/>
                </a:lnTo>
                <a:lnTo>
                  <a:pt x="1904336" y="591551"/>
                </a:lnTo>
                <a:cubicBezTo>
                  <a:pt x="1938645" y="486491"/>
                  <a:pt x="1983247" y="394645"/>
                  <a:pt x="2038141" y="316013"/>
                </a:cubicBezTo>
                <a:cubicBezTo>
                  <a:pt x="2184526" y="106326"/>
                  <a:pt x="2396190" y="1483"/>
                  <a:pt x="2673135" y="1483"/>
                </a:cubicBezTo>
                <a:close/>
                <a:moveTo>
                  <a:pt x="781873" y="1483"/>
                </a:moveTo>
                <a:cubicBezTo>
                  <a:pt x="1008374" y="1483"/>
                  <a:pt x="1187894" y="59098"/>
                  <a:pt x="1320431" y="174326"/>
                </a:cubicBezTo>
                <a:cubicBezTo>
                  <a:pt x="1452969" y="289555"/>
                  <a:pt x="1519238" y="449045"/>
                  <a:pt x="1519238" y="652797"/>
                </a:cubicBezTo>
                <a:lnTo>
                  <a:pt x="1518585" y="657153"/>
                </a:lnTo>
                <a:lnTo>
                  <a:pt x="1030053" y="657153"/>
                </a:lnTo>
                <a:lnTo>
                  <a:pt x="1028597" y="636778"/>
                </a:lnTo>
                <a:cubicBezTo>
                  <a:pt x="1002958" y="469422"/>
                  <a:pt x="887582" y="385744"/>
                  <a:pt x="682470" y="385744"/>
                </a:cubicBezTo>
                <a:cubicBezTo>
                  <a:pt x="485642" y="385744"/>
                  <a:pt x="295242" y="464871"/>
                  <a:pt x="111273" y="623125"/>
                </a:cubicBezTo>
                <a:lnTo>
                  <a:pt x="111273" y="197322"/>
                </a:lnTo>
                <a:cubicBezTo>
                  <a:pt x="308101" y="66763"/>
                  <a:pt x="531634" y="1483"/>
                  <a:pt x="781873" y="1483"/>
                </a:cubicBezTo>
                <a:close/>
                <a:moveTo>
                  <a:pt x="4810678" y="0"/>
                </a:moveTo>
                <a:lnTo>
                  <a:pt x="4810678" y="657153"/>
                </a:lnTo>
                <a:lnTo>
                  <a:pt x="4331466" y="657153"/>
                </a:lnTo>
                <a:lnTo>
                  <a:pt x="4331466" y="486630"/>
                </a:lnTo>
                <a:lnTo>
                  <a:pt x="3838900" y="597903"/>
                </a:lnTo>
                <a:lnTo>
                  <a:pt x="3838900" y="20474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39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2446559"/>
            <a:ext cx="12192001" cy="127785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689" y="2421360"/>
            <a:ext cx="10120622" cy="130679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8462" y="5322595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30400" y="2444400"/>
            <a:ext cx="5184000" cy="33480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2129" y="2162317"/>
            <a:ext cx="7389630" cy="2611028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30594" y="4787900"/>
            <a:ext cx="9130813" cy="8382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742000" y="1823396"/>
            <a:ext cx="5184000" cy="2036949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742000" y="4148996"/>
            <a:ext cx="5184000" cy="2036949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705362" y="3990975"/>
            <a:ext cx="5257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2000"/>
            <a:ext cx="10515600" cy="108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39240"/>
            <a:ext cx="5157787" cy="965835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 algn="l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39240"/>
            <a:ext cx="5183188" cy="965835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310063" y="0"/>
            <a:ext cx="595312" cy="2438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3208338" y="2263775"/>
            <a:ext cx="898366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 dirty="0">
              <a:solidFill>
                <a:srgbClr val="FFFFFF"/>
              </a:solidFill>
              <a:latin typeface="Arial Black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3178176"/>
            <a:ext cx="4325938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344739" y="3759200"/>
            <a:ext cx="877887" cy="3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>
            <p:custDataLst>
              <p:tags r:id="rId6"/>
            </p:custDataLst>
          </p:nvPr>
        </p:nvSpPr>
        <p:spPr>
          <a:xfrm flipV="1">
            <a:off x="4325939" y="3178176"/>
            <a:ext cx="579437" cy="58102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>
            <p:custDataLst>
              <p:tags r:id="rId7"/>
            </p:custDataLst>
          </p:nvPr>
        </p:nvSpPr>
        <p:spPr>
          <a:xfrm flipH="1">
            <a:off x="2344738" y="2263775"/>
            <a:ext cx="863600" cy="9144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7600" y="2264400"/>
            <a:ext cx="8985600" cy="914400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6" y="162000"/>
            <a:ext cx="10514013" cy="1080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729362"/>
            <a:ext cx="6172200" cy="4131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37300"/>
            <a:ext cx="3932237" cy="41316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264919"/>
            <a:ext cx="2628900" cy="4912043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264919"/>
            <a:ext cx="7734300" cy="491204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155700"/>
            <a:ext cx="12192001" cy="57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0"/>
            <a:ext cx="12192001" cy="12573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1.xml"/><Relationship Id="rId3" Type="http://schemas.openxmlformats.org/officeDocument/2006/relationships/image" Target="../media/image7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4.xml"/><Relationship Id="rId3" Type="http://schemas.openxmlformats.org/officeDocument/2006/relationships/image" Target="../media/image8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5.xml"/><Relationship Id="rId2" Type="http://schemas.openxmlformats.org/officeDocument/2006/relationships/image" Target="../media/image15.png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7.xml"/><Relationship Id="rId2" Type="http://schemas.openxmlformats.org/officeDocument/2006/relationships/image" Target="../media/image16.png"/><Relationship Id="rId1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9.xml"/><Relationship Id="rId2" Type="http://schemas.openxmlformats.org/officeDocument/2006/relationships/image" Target="../media/image17.png"/><Relationship Id="rId1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61.xml"/><Relationship Id="rId2" Type="http://schemas.openxmlformats.org/officeDocument/2006/relationships/image" Target="../media/image18.png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16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Git </a:t>
            </a:r>
            <a:r>
              <a:rPr lang="zh-CN" altLang="zh-CN" dirty="0">
                <a:solidFill>
                  <a:schemeClr val="tx2">
                    <a:lumMod val="50000"/>
                  </a:schemeClr>
                </a:solidFill>
              </a:rPr>
              <a:t>教程</a:t>
            </a:r>
            <a:endParaRPr lang="zh-CN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ym typeface="+mn-lt"/>
              </a:rPr>
              <a:t>作者：王华强         时间：</a:t>
            </a:r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月</a:t>
            </a:r>
            <a:r>
              <a:rPr lang="en-US" altLang="zh-CN" dirty="0">
                <a:sym typeface="+mn-lt"/>
              </a:rPr>
              <a:t>22</a:t>
            </a:r>
            <a:r>
              <a:rPr lang="zh-CN" altLang="en-US" dirty="0">
                <a:sym typeface="+mn-lt"/>
              </a:rPr>
              <a:t>日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安装</a:t>
            </a:r>
            <a:endParaRPr lang="zh-CN" altLang="en-US" i="1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73760" y="127154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>
                <a:sym typeface="+mn-ea"/>
              </a:rPr>
              <a:t>在</a:t>
            </a:r>
            <a:r>
              <a:rPr lang="en-US" altLang="zh-CN" i="1">
                <a:sym typeface="+mn-ea"/>
              </a:rPr>
              <a:t>Mac OS X</a:t>
            </a:r>
            <a:r>
              <a:rPr lang="zh-CN" altLang="en-US" i="1">
                <a:sym typeface="+mn-ea"/>
              </a:rPr>
              <a:t>上安装Git有两种方法：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52195" y="3147060"/>
            <a:ext cx="5212080" cy="3307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   </a:t>
            </a:r>
            <a:r>
              <a:rPr lang="zh-CN" altLang="en-US" sz="2400"/>
              <a:t>第二种方法更简单，也是推荐的方法，就是直接从AppStore安装Xcode，Xcode集成了Git，不过默认没有安装，你需要运行Xcode，选择菜单“Xcode”-&gt;“Preferences”，在弹出窗口中找到“Downloads”，选择“Command Line Tools”，点“Install”就可以完成安装了。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36320" y="2065020"/>
            <a:ext cx="95707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一是安装homebrew，然后通过homebrew安装Git，具体方法请参考homebrew的文档：</a:t>
            </a:r>
            <a:r>
              <a:rPr lang="zh-CN" altLang="en-US" sz="2800" b="1" i="1" u="sng">
                <a:solidFill>
                  <a:srgbClr val="92D050"/>
                </a:solidFill>
              </a:rPr>
              <a:t>http://brew.sh/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0" y="3157220"/>
            <a:ext cx="4747895" cy="348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安装</a:t>
            </a:r>
            <a:endParaRPr lang="zh-CN" altLang="en-US" i="1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240" y="101246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>
                <a:sym typeface="+mn-ea"/>
              </a:rPr>
              <a:t>在</a:t>
            </a:r>
            <a:r>
              <a:rPr lang="en-US" altLang="zh-CN" i="1">
                <a:sym typeface="+mn-ea"/>
              </a:rPr>
              <a:t>Windows</a:t>
            </a:r>
            <a:r>
              <a:rPr lang="zh-CN" altLang="en-US" i="1">
                <a:sym typeface="+mn-ea"/>
              </a:rPr>
              <a:t>上安装Git有两种方法：</a:t>
            </a:r>
            <a:endParaRPr lang="zh-CN" altLang="en-US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05840" y="1775460"/>
            <a:ext cx="957072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Git</a:t>
            </a:r>
            <a:r>
              <a:rPr lang="zh-CN" altLang="en-US" sz="2400"/>
              <a:t>安装程序下载地址：</a:t>
            </a:r>
            <a:r>
              <a:rPr lang="zh-CN" altLang="en-US" sz="2400" b="1" i="1" u="sng">
                <a:solidFill>
                  <a:srgbClr val="92D050"/>
                </a:solidFill>
              </a:rPr>
              <a:t>http://msysgit.github.io/</a:t>
            </a:r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在</a:t>
            </a:r>
            <a:r>
              <a:rPr lang="en-US" altLang="zh-CN" sz="2400"/>
              <a:t>windows</a:t>
            </a:r>
            <a:r>
              <a:rPr lang="zh-CN" altLang="en-US" sz="2400"/>
              <a:t>上安装程序很简单： </a:t>
            </a:r>
            <a:r>
              <a:rPr lang="en-US" altLang="zh-CN" sz="2400"/>
              <a:t>“</a:t>
            </a:r>
            <a:r>
              <a:rPr lang="zh-CN" altLang="en-US" sz="2400"/>
              <a:t>下一步</a:t>
            </a:r>
            <a:r>
              <a:rPr lang="en-US" altLang="zh-CN" sz="2400"/>
              <a:t>”---&gt;"</a:t>
            </a:r>
            <a:r>
              <a:rPr lang="zh-CN" altLang="en-US" sz="2400"/>
              <a:t>下一步</a:t>
            </a:r>
            <a:r>
              <a:rPr lang="en-US" altLang="zh-CN" sz="2400"/>
              <a:t>"---&gt;  ......   ---&gt;"</a:t>
            </a:r>
            <a:r>
              <a:rPr lang="zh-CN" altLang="en-US" sz="2400"/>
              <a:t>完成</a:t>
            </a:r>
            <a:r>
              <a:rPr lang="en-US" altLang="zh-CN" sz="2400"/>
              <a:t>".</a:t>
            </a:r>
            <a:r>
              <a:rPr lang="zh-CN" altLang="en-US" sz="2400"/>
              <a:t>安装完成后，在开始菜单里找到“Git”-&gt;“Git Bash”，蹦出一个类似命令行窗口的东西，就说明Git安装成功！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51560" y="3360420"/>
            <a:ext cx="944880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安装完成后，还需要最后一步设置，在命令行输入：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3916045"/>
            <a:ext cx="6098540" cy="11290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6320" y="5173980"/>
            <a:ext cx="990600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因为Git是分布式版本控制系统，所以，每个机器都必须自报家门：你的名字和Email地址。注意git config命令的--global参数，用了这个参数，表示你这台机器上所有的Git仓库都会使用这个配置，当然也可以对某个仓库指定不同的用户名和Email地址。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10920" y="38762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 </a:t>
            </a:r>
            <a:r>
              <a:rPr lang="zh-CN" altLang="en-US" i="1" dirty="0"/>
              <a:t>配置 </a:t>
            </a:r>
            <a:r>
              <a:rPr lang="en-US" altLang="zh-CN" i="1" dirty="0"/>
              <a:t>SHH Keys</a:t>
            </a:r>
            <a:r>
              <a:rPr lang="zh-CN" altLang="en-US" i="1" dirty="0"/>
              <a:t>（远程仓库）</a:t>
            </a:r>
            <a:endParaRPr lang="zh-CN" altLang="en-US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962660"/>
            <a:ext cx="9672320" cy="23882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3352800"/>
            <a:ext cx="9693910" cy="25603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97280" y="6134100"/>
            <a:ext cx="9738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</a:rPr>
              <a:t>注：邮箱必须正确（自己的邮箱）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22343" y="1678732"/>
            <a:ext cx="1947314" cy="199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>
            <a:normAutofit fontScale="60000" lnSpcReduction="20000"/>
          </a:bodyPr>
          <a:lstStyle/>
          <a:p>
            <a:pPr algn="ctr"/>
            <a:r>
              <a:rPr lang="en-US" altLang="zh-CN" sz="13800" b="1" smtClean="0">
                <a:solidFill>
                  <a:schemeClr val="accent1"/>
                </a:solidFill>
              </a:rPr>
              <a:t>3</a:t>
            </a:r>
            <a:endParaRPr lang="en-US" altLang="zh-CN" sz="13800" b="1" smtClean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</a:t>
            </a:r>
            <a:r>
              <a:rPr lang="zh-CN" altLang="en-US" i="1" dirty="0"/>
              <a:t>创建版本库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868680" y="982980"/>
            <a:ext cx="104698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版本库呢？版本库又名仓库，英文名repository，你可以简单理解成一个目录，这个目录里面的所有文件都可以被Git管理起来，每个文件的修改、删除，Git都能跟踪，以便任何时刻都可以追踪历史，或者在将来某个时刻可以“还原”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60" y="2304415"/>
            <a:ext cx="3830320" cy="1504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0910" y="2232660"/>
            <a:ext cx="2178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创建一个空目录：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64985" y="2192020"/>
            <a:ext cx="27876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通过git init命令把这个目录变成Git可以管理的仓库：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70" y="2901950"/>
            <a:ext cx="5065395" cy="10090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4880" y="4579620"/>
            <a:ext cx="103333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瞬间Git就把仓库建好了，而且告诉你是一个空的仓库，下面我们看一下创建版本库的视频：</a:t>
            </a:r>
            <a:r>
              <a:rPr lang="zh-CN" altLang="en-US" sz="2400" b="1" i="1" u="sng">
                <a:solidFill>
                  <a:srgbClr val="92D050"/>
                </a:solidFill>
              </a:rPr>
              <a:t>http://michaelliao.gitcafe.io/video/git-init.mp4</a:t>
            </a:r>
            <a:endParaRPr lang="zh-CN" altLang="en-US" sz="2400" b="1" i="1" u="sng">
              <a:solidFill>
                <a:srgbClr val="92D05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----把文件添加到版本库</a:t>
            </a:r>
            <a:endParaRPr lang="en-US" altLang="zh-CN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929640" y="1089660"/>
            <a:ext cx="1024128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en-US" altLang="zh-CN" sz="2400"/>
              <a:t> </a:t>
            </a:r>
            <a:r>
              <a:rPr lang="zh-CN" altLang="en-US" sz="2400"/>
              <a:t>一定要放到learngit目录下（子目录也行），因为这是一个Git仓库，放到其他地方Git再厉害也找不到这个文件。和把大象放到冰箱需要3步相比，把一个文件放到Git仓库只需要两步。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第一步，用命令git add告诉Git，把文件添加到仓库：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第二步，用命令git commit告诉Git，把文件提交到仓库：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下面我们看一下把添加到版本库的视频：</a:t>
            </a:r>
            <a:r>
              <a:rPr lang="zh-CN" altLang="en-US" sz="2400" b="1" i="1" u="sng">
                <a:solidFill>
                  <a:srgbClr val="92D050"/>
                </a:solidFill>
                <a:sym typeface="+mn-ea"/>
              </a:rPr>
              <a:t>http://michaelliao.gitcafe.io/video/add-and-commit.mp4</a:t>
            </a:r>
            <a:endParaRPr lang="zh-CN" altLang="en-US" sz="2400" b="1" i="1" u="sng">
              <a:solidFill>
                <a:srgbClr val="92D05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2974340"/>
            <a:ext cx="6660515" cy="594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5" y="4091305"/>
            <a:ext cx="6584950" cy="1159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</a:t>
            </a:r>
            <a:r>
              <a:rPr lang="zh-CN" altLang="en-US" i="1" dirty="0"/>
              <a:t>添加远程库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876300"/>
            <a:ext cx="1024128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2000"/>
              <a:t>你已经在本地创建了一个Git仓库后，又想在GitHub或者</a:t>
            </a:r>
            <a:r>
              <a:rPr lang="en-US" altLang="zh-CN" sz="2000"/>
              <a:t>GitTangbaner</a:t>
            </a:r>
            <a:r>
              <a:rPr lang="zh-CN" altLang="en-US" sz="2000"/>
              <a:t>（我们公司现在用的）创建一个Git仓库，并且让这两个仓库进行远程同步，这样，GitHub上的仓库既可以作为备份，又可以让其他人通过该仓库来协作。</a:t>
            </a:r>
            <a:endParaRPr lang="zh-CN" altLang="en-US" sz="2000"/>
          </a:p>
          <a:p>
            <a:r>
              <a:rPr lang="zh-CN" altLang="en-US" sz="2000"/>
              <a:t>首先，登陆GitHub，然后，在右上角找到“Create a new repo”按钮，创建一个新的仓库。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2154555"/>
            <a:ext cx="9975215" cy="4545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</a:t>
            </a:r>
            <a:r>
              <a:rPr lang="zh-CN" altLang="en-US" i="1" dirty="0"/>
              <a:t>添加远程库</a:t>
            </a:r>
            <a:endParaRPr lang="zh-CN" altLang="en-US" i="1" dirty="0"/>
          </a:p>
        </p:txBody>
      </p:sp>
      <p:pic>
        <p:nvPicPr>
          <p:cNvPr id="2" name="图片 1" descr="$CT9$`83M}VV{[ZC_8`E87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942340"/>
            <a:ext cx="9906000" cy="5704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</a:t>
            </a:r>
            <a:r>
              <a:rPr lang="zh-CN" altLang="en-US" i="1" dirty="0"/>
              <a:t>添加远程库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1028700"/>
            <a:ext cx="9982200" cy="5455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添加后，远程库的名字就是origin，这是Git默认的叫法，也可以改成别的，但是origin这个名字一看就知道是远程库。</a:t>
            </a:r>
            <a:endParaRPr lang="zh-CN" altLang="en-US" sz="2200"/>
          </a:p>
          <a:p>
            <a:r>
              <a:rPr lang="zh-CN" altLang="en-US" sz="2200"/>
              <a:t>下一步，就可以把本地库的所有内容推送到远程库上：把本地库的内容推送到远程，用git push命令，实际上是把当前分支master推送到远程。由于远程库是空的，我们第一次推送master分支时，加上了-u参数，Git不但会把本地的master分支内容推送的远程新的master分支，还会把本地的master分支和远程的master分支关联起来，在以后的推送或者拉取时就可以简化命令。</a:t>
            </a:r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r>
              <a:rPr lang="zh-CN" altLang="en-US" sz="2200"/>
              <a:t>把本地库的内容推送到远程，用git push命令，实际上是把当前分支master推送到远程。由于远程库是空的，我们第一次推送master分支时，加上了-u参数，Git不但会把本地的master分支内容推送的远程新的master分支，还会把本地的master分支和远程的master分支关联起来，在以后的推送或者拉取时就可以简化命令。那么以后就可以直接使用：</a:t>
            </a:r>
            <a:r>
              <a:rPr lang="en-US" altLang="zh-CN" sz="2200"/>
              <a:t>git push origin master</a:t>
            </a:r>
            <a:r>
              <a:rPr lang="zh-CN" altLang="en-US" sz="2200"/>
              <a:t>来更新代码了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3597910"/>
            <a:ext cx="6485255" cy="8597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</a:t>
            </a:r>
            <a:r>
              <a:rPr lang="zh-CN" altLang="en-US" i="1" dirty="0"/>
              <a:t>添加远程库</a:t>
            </a:r>
            <a:endParaRPr lang="zh-CN" altLang="en-US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908685"/>
            <a:ext cx="9155430" cy="5777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96644" y="237399"/>
            <a:ext cx="2398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800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05403" y="1618386"/>
            <a:ext cx="4014829" cy="1129209"/>
            <a:chOff x="1964092" y="2070962"/>
            <a:chExt cx="4014829" cy="1129209"/>
          </a:xfrm>
        </p:grpSpPr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1964092" y="2506897"/>
              <a:ext cx="4014829" cy="693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Git</a:t>
              </a:r>
              <a:r>
                <a:rPr lang="zh-CN" altLang="en-US" sz="4800" dirty="0">
                  <a:solidFill>
                    <a:schemeClr val="bg1"/>
                  </a:solidFill>
                </a:rPr>
                <a:t>简介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4"/>
              </p:custDataLst>
            </p:nvPr>
          </p:nvSpPr>
          <p:spPr>
            <a:xfrm>
              <a:off x="2201253" y="2070962"/>
              <a:ext cx="243706" cy="435934"/>
            </a:xfrm>
            <a:custGeom>
              <a:avLst/>
              <a:gdLst/>
              <a:ahLst/>
              <a:cxnLst/>
              <a:rect l="l" t="t" r="r" b="b"/>
              <a:pathLst>
                <a:path w="243706" h="435934">
                  <a:moveTo>
                    <a:pt x="243706" y="0"/>
                  </a:moveTo>
                  <a:lnTo>
                    <a:pt x="243706" y="435934"/>
                  </a:lnTo>
                  <a:lnTo>
                    <a:pt x="123528" y="435934"/>
                  </a:lnTo>
                  <a:lnTo>
                    <a:pt x="123528" y="122039"/>
                  </a:lnTo>
                  <a:lnTo>
                    <a:pt x="0" y="149945"/>
                  </a:lnTo>
                  <a:lnTo>
                    <a:pt x="0" y="5134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4088585" y="3328083"/>
            <a:ext cx="4014829" cy="1128837"/>
            <a:chOff x="6418977" y="2071148"/>
            <a:chExt cx="4014829" cy="1128837"/>
          </a:xfrm>
        </p:grpSpPr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6601444" y="2071148"/>
              <a:ext cx="353094" cy="435562"/>
            </a:xfrm>
            <a:custGeom>
              <a:avLst/>
              <a:gdLst/>
              <a:ahLst/>
              <a:cxnLst/>
              <a:rect l="l" t="t" r="r" b="b"/>
              <a:pathLst>
                <a:path w="353094" h="435562">
                  <a:moveTo>
                    <a:pt x="168175" y="0"/>
                  </a:moveTo>
                  <a:cubicBezTo>
                    <a:pt x="224978" y="0"/>
                    <a:pt x="269999" y="14449"/>
                    <a:pt x="303237" y="43347"/>
                  </a:cubicBezTo>
                  <a:cubicBezTo>
                    <a:pt x="336475" y="72244"/>
                    <a:pt x="353094" y="112242"/>
                    <a:pt x="353094" y="163339"/>
                  </a:cubicBezTo>
                  <a:cubicBezTo>
                    <a:pt x="353094" y="230808"/>
                    <a:pt x="312167" y="301501"/>
                    <a:pt x="230311" y="375419"/>
                  </a:cubicBezTo>
                  <a:lnTo>
                    <a:pt x="163555" y="435562"/>
                  </a:lnTo>
                  <a:lnTo>
                    <a:pt x="30396" y="435562"/>
                  </a:lnTo>
                  <a:lnTo>
                    <a:pt x="137666" y="332631"/>
                  </a:lnTo>
                  <a:cubicBezTo>
                    <a:pt x="172392" y="299393"/>
                    <a:pt x="196701" y="271488"/>
                    <a:pt x="210591" y="248915"/>
                  </a:cubicBezTo>
                  <a:cubicBezTo>
                    <a:pt x="224482" y="226343"/>
                    <a:pt x="231427" y="202903"/>
                    <a:pt x="231427" y="178594"/>
                  </a:cubicBezTo>
                  <a:cubicBezTo>
                    <a:pt x="231427" y="123776"/>
                    <a:pt x="202034" y="96367"/>
                    <a:pt x="143247" y="96367"/>
                  </a:cubicBezTo>
                  <a:cubicBezTo>
                    <a:pt x="93885" y="96367"/>
                    <a:pt x="46136" y="116210"/>
                    <a:pt x="0" y="155898"/>
                  </a:cubicBezTo>
                  <a:lnTo>
                    <a:pt x="0" y="49114"/>
                  </a:lnTo>
                  <a:cubicBezTo>
                    <a:pt x="49361" y="16371"/>
                    <a:pt x="105420" y="0"/>
                    <a:pt x="16817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7"/>
              </p:custDataLst>
            </p:nvPr>
          </p:nvSpPr>
          <p:spPr>
            <a:xfrm>
              <a:off x="6418977" y="2506711"/>
              <a:ext cx="4014829" cy="693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Git</a:t>
              </a:r>
              <a:r>
                <a:rPr lang="zh-CN" altLang="en-US" sz="4800" dirty="0">
                  <a:solidFill>
                    <a:schemeClr val="bg1"/>
                  </a:solidFill>
                </a:rPr>
                <a:t>安装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7471768" y="5037409"/>
            <a:ext cx="4014829" cy="1128837"/>
            <a:chOff x="1961394" y="3694263"/>
            <a:chExt cx="4014829" cy="1128837"/>
          </a:xfrm>
        </p:grpSpPr>
        <p:sp>
          <p:nvSpPr>
            <p:cNvPr id="21" name="文本框 20"/>
            <p:cNvSpPr txBox="1"/>
            <p:nvPr>
              <p:custDataLst>
                <p:tags r:id="rId9"/>
              </p:custDataLst>
            </p:nvPr>
          </p:nvSpPr>
          <p:spPr>
            <a:xfrm>
              <a:off x="2149441" y="3694263"/>
              <a:ext cx="341933" cy="435562"/>
            </a:xfrm>
            <a:custGeom>
              <a:avLst/>
              <a:gdLst/>
              <a:ahLst/>
              <a:cxnLst/>
              <a:rect l="l" t="t" r="r" b="b"/>
              <a:pathLst>
                <a:path w="341933" h="435562">
                  <a:moveTo>
                    <a:pt x="140271" y="0"/>
                  </a:moveTo>
                  <a:cubicBezTo>
                    <a:pt x="194841" y="0"/>
                    <a:pt x="239118" y="12589"/>
                    <a:pt x="273100" y="37765"/>
                  </a:cubicBezTo>
                  <a:cubicBezTo>
                    <a:pt x="307082" y="62942"/>
                    <a:pt x="324074" y="97855"/>
                    <a:pt x="324074" y="142503"/>
                  </a:cubicBezTo>
                  <a:cubicBezTo>
                    <a:pt x="324074" y="217910"/>
                    <a:pt x="285874" y="265286"/>
                    <a:pt x="209476" y="284634"/>
                  </a:cubicBezTo>
                  <a:lnTo>
                    <a:pt x="209476" y="286494"/>
                  </a:lnTo>
                  <a:cubicBezTo>
                    <a:pt x="249659" y="290959"/>
                    <a:pt x="281782" y="305656"/>
                    <a:pt x="305842" y="330585"/>
                  </a:cubicBezTo>
                  <a:cubicBezTo>
                    <a:pt x="329903" y="355514"/>
                    <a:pt x="341933" y="385837"/>
                    <a:pt x="341933" y="421556"/>
                  </a:cubicBezTo>
                  <a:lnTo>
                    <a:pt x="339059" y="435562"/>
                  </a:lnTo>
                  <a:lnTo>
                    <a:pt x="216153" y="435562"/>
                  </a:lnTo>
                  <a:lnTo>
                    <a:pt x="219150" y="420812"/>
                  </a:lnTo>
                  <a:cubicBezTo>
                    <a:pt x="219150" y="393527"/>
                    <a:pt x="207802" y="372691"/>
                    <a:pt x="185105" y="358304"/>
                  </a:cubicBezTo>
                  <a:cubicBezTo>
                    <a:pt x="162409" y="343917"/>
                    <a:pt x="130597" y="336724"/>
                    <a:pt x="89669" y="336724"/>
                  </a:cubicBezTo>
                  <a:lnTo>
                    <a:pt x="38324" y="336724"/>
                  </a:lnTo>
                  <a:lnTo>
                    <a:pt x="38324" y="244078"/>
                  </a:lnTo>
                  <a:lnTo>
                    <a:pt x="85576" y="244078"/>
                  </a:lnTo>
                  <a:cubicBezTo>
                    <a:pt x="162967" y="244078"/>
                    <a:pt x="201662" y="218034"/>
                    <a:pt x="201662" y="165944"/>
                  </a:cubicBezTo>
                  <a:cubicBezTo>
                    <a:pt x="201662" y="116830"/>
                    <a:pt x="172021" y="92274"/>
                    <a:pt x="112738" y="92274"/>
                  </a:cubicBezTo>
                  <a:cubicBezTo>
                    <a:pt x="74042" y="92274"/>
                    <a:pt x="36463" y="104924"/>
                    <a:pt x="0" y="130225"/>
                  </a:cubicBezTo>
                  <a:lnTo>
                    <a:pt x="0" y="30882"/>
                  </a:lnTo>
                  <a:cubicBezTo>
                    <a:pt x="39688" y="10294"/>
                    <a:pt x="86445" y="0"/>
                    <a:pt x="14027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0"/>
              </p:custDataLst>
            </p:nvPr>
          </p:nvSpPr>
          <p:spPr>
            <a:xfrm>
              <a:off x="1961394" y="4129826"/>
              <a:ext cx="4014829" cy="693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Git</a:t>
              </a:r>
              <a:r>
                <a:rPr lang="zh-CN" altLang="en-US" sz="4800" dirty="0">
                  <a:solidFill>
                    <a:schemeClr val="bg1"/>
                  </a:solidFill>
                </a:rPr>
                <a:t>使用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使用</a:t>
            </a:r>
            <a:r>
              <a:rPr lang="en-US" altLang="zh-CN" i="1" dirty="0"/>
              <a:t>----</a:t>
            </a:r>
            <a:r>
              <a:rPr lang="zh-CN" altLang="en-US" i="1" dirty="0"/>
              <a:t>常用命令</a:t>
            </a:r>
            <a:endParaRPr lang="zh-CN" altLang="en-US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36320" y="998220"/>
            <a:ext cx="9951720" cy="5403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git log </a:t>
            </a:r>
            <a:r>
              <a:rPr lang="zh-CN" altLang="en-US" sz="2000"/>
              <a:t>：查看历史日志，包含每次的版本变化。每次版本变化对应一个commit id。 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git status</a:t>
            </a:r>
            <a:r>
              <a:rPr lang="zh-CN" altLang="en-US" sz="2000"/>
              <a:t>：查看版本库的状态。可以得知哪些文件发生了变化，哪些文件还没有添加到git库中等等。 建议每次commit前都要通过该命令确认库状态。</a:t>
            </a:r>
            <a:r>
              <a:rPr lang="zh-CN" altLang="en-US"/>
              <a:t>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</a:t>
            </a:r>
            <a:r>
              <a:rPr lang="zh-CN" altLang="en-US"/>
              <a:t>it help： 获取git基本命令 ，要知道某个特定命令的使用方法，例如：使用Git help clone，来获取git clone的使用方法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git rm</a:t>
            </a:r>
            <a:r>
              <a:rPr lang="zh-CN" altLang="en-US"/>
              <a:t>：从当前的工作目录中和索引中删除文件。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git merge </a:t>
            </a:r>
            <a:r>
              <a:rPr lang="zh-CN" altLang="en-US"/>
              <a:t>：把服务器上下载下来的代码和本地代码合并。或者进行分支合并。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git diff </a:t>
            </a:r>
            <a:r>
              <a:rPr lang="zh-CN" altLang="en-US"/>
              <a:t>：把本地的代码和index中的代码进行比较，或者是把index中的代码和本地仓库中的代码进行比较。 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</a:t>
            </a:r>
            <a:r>
              <a:rPr lang="zh-CN" altLang="en-US"/>
              <a:t>it clone：取出服务器的仓库的代码到本地建立的目录中（与服务器交互）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git pull </a:t>
            </a:r>
            <a:r>
              <a:rPr lang="zh-CN" altLang="en-US"/>
              <a:t>：从服务器的仓库中获取代码，和本地代码合并。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git fetch</a:t>
            </a:r>
            <a:r>
              <a:rPr lang="zh-CN" altLang="en-US"/>
              <a:t>：从服务器的仓库中下载代码。（与服务器交互，从服务器上下载最新代码）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相当于从远程获取最新版本到本地，不会自动merge，比Git pull更安全些。 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详细</a:t>
            </a:r>
            <a:r>
              <a:rPr lang="en-US" altLang="zh-CN"/>
              <a:t>git</a:t>
            </a:r>
            <a:r>
              <a:rPr lang="zh-CN" altLang="en-US"/>
              <a:t>命令介绍请看：</a:t>
            </a:r>
            <a:r>
              <a:rPr lang="zh-CN" altLang="en-US" b="1" i="1" u="sng">
                <a:solidFill>
                  <a:srgbClr val="92D050"/>
                </a:solidFill>
              </a:rPr>
              <a:t>http://blog.csdn.net/gemmem/article/details/7290125</a:t>
            </a:r>
            <a:endParaRPr lang="zh-CN" altLang="en-US" b="1" i="1" u="sng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9600" smtClean="0"/>
              <a:t>谢谢大家</a:t>
            </a:r>
            <a:endParaRPr lang="zh-CN" altLang="en-US" sz="9600" smtClean="0"/>
          </a:p>
        </p:txBody>
      </p:sp>
      <p:cxnSp>
        <p:nvCxnSpPr>
          <p:cNvPr id="7" name="Straight Connector 20@|9FFC:0|FBC:0|LFC:16777215|LBC:16777215"/>
          <p:cNvCxnSpPr/>
          <p:nvPr>
            <p:custDataLst>
              <p:tags r:id="rId2"/>
            </p:custDataLst>
          </p:nvPr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21@|1FFC:16777215|FBC:16777215|LFC:16777215|LBC:16777215"/>
          <p:cNvSpPr/>
          <p:nvPr>
            <p:custDataLst>
              <p:tags r:id="rId3"/>
            </p:custDataLst>
          </p:nvPr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0" name="Isosceles Triangle 22@|1FFC:16777215|FBC:16777215|LFC:16777215|LBC:16777215"/>
          <p:cNvSpPr/>
          <p:nvPr>
            <p:custDataLst>
              <p:tags r:id="rId4"/>
            </p:custDataLst>
          </p:nvPr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1" name="Isosceles Triangle 23@|1FFC:16777215|FBC:16777215|LFC:16777215|LBC:16777215"/>
          <p:cNvSpPr/>
          <p:nvPr>
            <p:custDataLst>
              <p:tags r:id="rId5"/>
            </p:custDataLst>
          </p:nvPr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13" name="Straight Connector 18@|9FFC:0|FBC:0|LFC:16777215|LBC:16777215"/>
          <p:cNvCxnSpPr/>
          <p:nvPr>
            <p:custDataLst>
              <p:tags r:id="rId6"/>
            </p:custDataLst>
          </p:nvPr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26@|1FFC:16777215|FBC:16777215|LFC:16777215|LBC:16777215"/>
          <p:cNvSpPr/>
          <p:nvPr>
            <p:custDataLst>
              <p:tags r:id="rId7"/>
            </p:custDataLst>
          </p:nvPr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6" name="Isosceles Triangle 27@|1FFC:16777215|FBC:16777215|LFC:16777215|LBC:16777215"/>
          <p:cNvSpPr/>
          <p:nvPr>
            <p:custDataLst>
              <p:tags r:id="rId8"/>
            </p:custDataLst>
          </p:nvPr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7" name="Isosceles Triangle 28@|1FFC:16777215|FBC:16777215|LFC:16777215|LBC:16777215"/>
          <p:cNvSpPr/>
          <p:nvPr>
            <p:custDataLst>
              <p:tags r:id="rId9"/>
            </p:custDataLst>
          </p:nvPr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8" name="Freeform 28"/>
          <p:cNvSpPr/>
          <p:nvPr>
            <p:custDataLst>
              <p:tags r:id="rId10"/>
            </p:custDataLst>
          </p:nvPr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22343" y="1678732"/>
            <a:ext cx="1947314" cy="199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>
            <a:normAutofit fontScale="60000" lnSpcReduction="20000"/>
          </a:bodyPr>
          <a:lstStyle/>
          <a:p>
            <a:pPr algn="ctr"/>
            <a:r>
              <a:rPr lang="en-US" altLang="zh-CN" sz="13800" b="1" smtClean="0">
                <a:solidFill>
                  <a:schemeClr val="accent1"/>
                </a:solidFill>
              </a:rPr>
              <a:t>1</a:t>
            </a:r>
            <a:endParaRPr lang="en-US" altLang="zh-CN" sz="13800" b="1" smtClean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 dirty="0"/>
              <a:t>什么是</a:t>
            </a:r>
            <a:r>
              <a:rPr lang="en-US" altLang="zh-CN" i="1" dirty="0"/>
              <a:t>Git</a:t>
            </a:r>
            <a:r>
              <a:rPr lang="zh-CN" altLang="en-US" i="1" dirty="0"/>
              <a:t>？</a:t>
            </a:r>
            <a:endParaRPr lang="zh-CN" altLang="en-US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981075" y="876300"/>
            <a:ext cx="7961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Git是目前世界上最先进的分布式版本控制系统（没有之一）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46455" y="138711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的发展史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878205" y="2051050"/>
            <a:ext cx="10836910" cy="431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 1.</a:t>
            </a:r>
            <a:r>
              <a:rPr lang="zh-CN" altLang="en-US"/>
              <a:t>很多人都知道，Linus在1991年创建了开源的Linux，从此，Linux系统不断发展，已经成为最大的服务器系统软件了；   </a:t>
            </a:r>
            <a:r>
              <a:rPr lang="en-US" altLang="zh-CN"/>
              <a:t>2.</a:t>
            </a:r>
            <a:r>
              <a:rPr lang="zh-CN" altLang="en-US"/>
              <a:t>在2002年以前，世界各地的志愿者把源代码文件通过diff的方式发给Linus，然后由Linus本人通过手工方式合并代码！    </a:t>
            </a:r>
            <a:r>
              <a:rPr lang="en-US" altLang="zh-CN"/>
              <a:t>3.</a:t>
            </a:r>
            <a:r>
              <a:rPr lang="zh-CN" altLang="en-US"/>
              <a:t>你也许会想，为什么Linus不把Linux代码放到版本控制系统里呢？不是有CVS、SVN这些免费的版本控制系统吗？因为Linus坚定地反对CVS和SVN，这些集中式的版本控制系统不但速度慢，而且必须联网才能使用。有一些商用的版本控制系统，虽然比CVS、SVN好用，但那是付费的，和Linux的开源精神不符。   </a:t>
            </a:r>
            <a:r>
              <a:rPr lang="en-US" altLang="zh-CN"/>
              <a:t>4.</a:t>
            </a:r>
            <a:r>
              <a:rPr lang="zh-CN" altLang="en-US"/>
              <a:t>到了2002年，Linux系统已经发展了十年了，代码库之大让Linus很难继续通过手工方式管理了，社区的弟兄们也对这种方式表达了强烈不满，于是Linus选择了一个商业的版本控制系统BitKeeper，BitKeeper的东家BitMover公司出于人道主义精神，授权Linux社区免费使用这个版本控制系统。   </a:t>
            </a:r>
            <a:r>
              <a:rPr lang="en-US" altLang="zh-CN"/>
              <a:t>5.安定团结的大好局面在2005年就被打破了，原因是Linux社区牛人聚集，不免沾染了一些梁山好汉的江湖习气。开发Samba的Andrew试图破解BitKeeper的协议（这么干的其实也不只他一个），被BitMover公司发现了（监控工作做得不错！），于是BitMover公司怒了，要收回Linux社区的免费使用权。6.Linus花了两周时间自己用C写了一个分布式版本控制系统，这就是Git！一个月之内，Linux系统的源码已经由Git管理了</a:t>
            </a:r>
            <a:r>
              <a:rPr lang="zh-CN" altLang="en-US"/>
              <a:t>，Git迅速成为最流行的分布式版本控制系统，尤其是2008年，GitHub网站上线了，它为开源项目免费提供Git存储，无数开源项目开始迁移至GitHub，包括jQuery，PHP，Ruby等等。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 dirty="0"/>
              <a:t>集中式</a:t>
            </a:r>
            <a:r>
              <a:rPr lang="en-US" altLang="zh-CN" i="1" dirty="0"/>
              <a:t>VS</a:t>
            </a:r>
            <a:r>
              <a:rPr lang="zh-CN" altLang="en-US" i="1" dirty="0"/>
              <a:t>分布式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847725" y="1113155"/>
            <a:ext cx="6088380" cy="533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   </a:t>
            </a:r>
            <a:r>
              <a:rPr lang="zh-CN" altLang="en-US" sz="2400"/>
              <a:t>集中式（如：</a:t>
            </a:r>
            <a:r>
              <a:rPr lang="en-US" altLang="zh-CN" sz="2400"/>
              <a:t>svn</a:t>
            </a:r>
            <a:r>
              <a:rPr lang="zh-CN" altLang="en-US" sz="2400"/>
              <a:t>，</a:t>
            </a:r>
            <a:r>
              <a:rPr lang="en-US" altLang="zh-CN" sz="2400"/>
              <a:t>cvs</a:t>
            </a:r>
            <a:r>
              <a:rPr lang="zh-CN" altLang="en-US" sz="2400"/>
              <a:t>）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缺点：</a:t>
            </a:r>
            <a:r>
              <a:rPr lang="zh-CN" altLang="en-US" sz="2400">
                <a:solidFill>
                  <a:srgbClr val="00B0F0"/>
                </a:solidFill>
              </a:rPr>
              <a:t>必须联网才能工作，如果在局域网内还好，带宽够大，速度够快，可如果在互联网上，遇到网速慢的话，可能提交一个10M的文件就需要5分钟，这还不得把人给憋死啊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75" y="1268730"/>
            <a:ext cx="5002530" cy="4840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 dirty="0"/>
              <a:t>集中式</a:t>
            </a:r>
            <a:r>
              <a:rPr lang="en-US" altLang="zh-CN" i="1" dirty="0"/>
              <a:t>VS</a:t>
            </a:r>
            <a:r>
              <a:rPr lang="zh-CN" altLang="en-US" i="1" dirty="0"/>
              <a:t>分布式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847725" y="1113155"/>
            <a:ext cx="6088380" cy="533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   </a:t>
            </a:r>
            <a:r>
              <a:rPr lang="zh-CN" altLang="en-US" sz="2400"/>
              <a:t>分布式（</a:t>
            </a:r>
            <a:r>
              <a:rPr lang="en-US" altLang="zh-CN" sz="2400"/>
              <a:t>git</a:t>
            </a:r>
            <a:r>
              <a:rPr lang="zh-CN" altLang="en-US" sz="2400"/>
              <a:t>），分布式版本控制系统根本没有“中央服务器”，每个人的电脑上都是一个完整的版本库，这样，你工作的时候，就不需要联网了，因为版本库就在你自己的电脑上。比方说你在自己电脑上改了文件A，你的同事也在他的电脑上改了文件A，这时，你们俩之间只需把各自的修改推送给对方，就可以互相看到对方的修改了。</a:t>
            </a:r>
            <a:endParaRPr lang="zh-CN" altLang="en-US" sz="2400"/>
          </a:p>
          <a:p>
            <a:r>
              <a:rPr lang="zh-CN" altLang="en-US" sz="240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45" y="1381125"/>
            <a:ext cx="4999990" cy="4978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 dirty="0"/>
              <a:t>集中式</a:t>
            </a:r>
            <a:r>
              <a:rPr lang="en-US" altLang="zh-CN" i="1" dirty="0"/>
              <a:t>VS</a:t>
            </a:r>
            <a:r>
              <a:rPr lang="zh-CN" altLang="en-US" i="1" dirty="0"/>
              <a:t>分布式 </a:t>
            </a:r>
            <a:r>
              <a:rPr lang="en-US" altLang="zh-CN" i="1" dirty="0"/>
              <a:t>---- </a:t>
            </a:r>
            <a:r>
              <a:rPr lang="zh-CN" altLang="en-US" i="1" dirty="0"/>
              <a:t>后话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242060"/>
            <a:ext cx="1042416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Git的优势不单是不必联网这么简单，后面我们还会看到Git极其强大的分支管理，把SVN等远远抛在了后面。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CVS作为最早的开源而且免费的集中式版本控制系统，直到现在还有不少人在用。由于CVS自身设计的问题，会造成提交文件不完整，版本库莫名其妙损坏的情况。同样是开源而且免费的SVN修正了CVS的一些稳定性问题，是目前用得最多的集中式版本库控制系统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除了免费的外，还有收费的集中式版本控制系统，比如IBM的ClearCase（以前是Rational公司的，被IBM收购了），特点是安装比Windows还大，运行比蜗牛还慢，能用ClearCase的一般是世界500强，他们有个共同的特点是财大气粗，或者人傻钱多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微软自己也有一个集中式版本控制系统叫VSS，集成在Visual Studio中。由于其反人类的设计，连微软自己都不好意思用了。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分布式版本控制系统除了Git以及促使Git诞生的BitKeeper外，还有类似Git的Mercurial和Bazaar等。这些分布式版本控制系统各有特点，但最快、最简单也最流行的依然是Git！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22343" y="1678732"/>
            <a:ext cx="1947314" cy="1997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>
            <a:normAutofit fontScale="60000" lnSpcReduction="20000"/>
          </a:bodyPr>
          <a:lstStyle/>
          <a:p>
            <a:pPr algn="ctr"/>
            <a:r>
              <a:rPr lang="en-US" altLang="zh-CN" sz="13800" b="1" smtClean="0">
                <a:solidFill>
                  <a:schemeClr val="accent1"/>
                </a:solidFill>
              </a:rPr>
              <a:t>2</a:t>
            </a:r>
            <a:endParaRPr lang="en-US" altLang="zh-CN" sz="13800" b="1" smtClean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1" dirty="0"/>
              <a:t>Git</a:t>
            </a:r>
            <a:r>
              <a:rPr lang="zh-CN" altLang="en-US" i="1" dirty="0"/>
              <a:t>安装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922020"/>
            <a:ext cx="1057656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solidFill>
                  <a:schemeClr val="tx1"/>
                </a:solidFill>
              </a:rPr>
              <a:t>前言</a:t>
            </a:r>
            <a:r>
              <a:rPr lang="zh-CN" altLang="en-US" sz="2400"/>
              <a:t>：最早Git是在Linux上开发的，很长一段时间内，Git也只能在Linux和Unix系统上跑。不过，慢慢地有人把它移植到了Windows上。现在，Git可以在Linux、Unix、Mac和Windows这几大平台上正常运行了  </a:t>
            </a:r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73760" y="233834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i="1">
                <a:sym typeface="+mn-ea"/>
              </a:rPr>
              <a:t>在Linux上安装Git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929640" y="3268980"/>
            <a:ext cx="98450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solidFill>
                  <a:srgbClr val="92D050"/>
                </a:solidFill>
              </a:rPr>
              <a:t>在</a:t>
            </a:r>
            <a:r>
              <a:rPr lang="en-US" altLang="zh-CN" sz="2800" b="1" i="1">
                <a:solidFill>
                  <a:srgbClr val="92D050"/>
                </a:solidFill>
              </a:rPr>
              <a:t>Linux</a:t>
            </a:r>
            <a:r>
              <a:rPr lang="zh-CN" altLang="en-US" sz="2800" b="1" i="1">
                <a:solidFill>
                  <a:srgbClr val="92D050"/>
                </a:solidFill>
              </a:rPr>
              <a:t>上安装视屏地址：</a:t>
            </a:r>
            <a:r>
              <a:rPr lang="zh-CN" altLang="en-US" sz="2800" b="1" i="1" u="sng">
                <a:solidFill>
                  <a:srgbClr val="92D050"/>
                </a:solidFill>
              </a:rPr>
              <a:t>http://michaelliao.gitcafe.io/video/git-apt-install.mp4</a:t>
            </a:r>
            <a:endParaRPr lang="zh-CN" altLang="en-US" sz="2800" b="1" i="1" u="sng">
              <a:solidFill>
                <a:srgbClr val="92D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0120" y="4549140"/>
            <a:ext cx="1002792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老一点的Debian或Ubuntu Linux，要把命令改为sudo apt-get install git-core，因为以前有个软件也叫GIT（GNU Interactive Tools），结果Git就只能叫git-core了。由于Git名气实在太大，后来就把GNU Interactive Tools改成gnuit，git-core正式改为git。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03105125"/>
  <p:tag name="MH_LIBRARY" val="GRAPHIC"/>
  <p:tag name="MH_ORDER" val="Rectangle 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a"/>
  <p:tag name="KSO_WM_UNIT_INDEX" val="1"/>
  <p:tag name="KSO_WM_UNIT_ID" val="custom160197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7_8*i*1"/>
  <p:tag name="KSO_WM_TEMPLATE_CATEGORY" val="custom"/>
  <p:tag name="KSO_WM_TEMPLATE_INDEX" val="16019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l_h_f"/>
  <p:tag name="KSO_WM_UNIT_INDEX" val="1_1_1"/>
  <p:tag name="KSO_WM_UNIT_ID" val="custom160197_8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l_i"/>
  <p:tag name="KSO_WM_UNIT_INDEX" val="1_1"/>
  <p:tag name="KSO_WM_UNIT_ID" val="custom160197_8*l_i*1_1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7_8*i*6"/>
  <p:tag name="KSO_WM_TEMPLATE_CATEGORY" val="custom"/>
  <p:tag name="KSO_WM_TEMPLATE_INDEX" val="16019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l_i"/>
  <p:tag name="KSO_WM_UNIT_INDEX" val="1_2"/>
  <p:tag name="KSO_WM_UNIT_ID" val="custom160197_8*l_i*1_2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l_h_f"/>
  <p:tag name="KSO_WM_UNIT_INDEX" val="1_2_1"/>
  <p:tag name="KSO_WM_UNIT_ID" val="custom160197_8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7_8*i*11"/>
  <p:tag name="KSO_WM_TEMPLATE_CATEGORY" val="custom"/>
  <p:tag name="KSO_WM_TEMPLATE_INDEX" val="16019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l_i"/>
  <p:tag name="KSO_WM_UNIT_INDEX" val="1_3"/>
  <p:tag name="KSO_WM_UNIT_ID" val="custom160197_8*l_i*1_3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l_h_f"/>
  <p:tag name="KSO_WM_UNIT_INDEX" val="1_3_1"/>
  <p:tag name="KSO_WM_UNIT_ID" val="custom160197_8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MH" val="20151103105125"/>
  <p:tag name="MH_LIBRARY" val="GRAPHIC"/>
  <p:tag name="MH_ORDER" val="Rectangle 2"/>
</p:tagLst>
</file>

<file path=ppt/tags/tag20.xml><?xml version="1.0" encoding="utf-8"?>
<p:tagLst xmlns:p="http://schemas.openxmlformats.org/presentationml/2006/main">
  <p:tag name="KSO_WM_TEMPLATE_CATEGORY" val="custom"/>
  <p:tag name="KSO_WM_TEMPLATE_INDEX" val="160197"/>
  <p:tag name="KSO_WM_TAG_VERSION" val="1.0"/>
  <p:tag name="KSO_WM_SLIDE_ID" val="custom16019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e"/>
  <p:tag name="KSO_WM_UNIT_INDEX" val="1"/>
  <p:tag name="KSO_WM_UNIT_ID" val="custom160170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103105125"/>
  <p:tag name="MH_LIBRARY" val="GRAPHIC"/>
  <p:tag name="MH_ORDER" val="Rectangle 3"/>
</p:tagLst>
</file>

<file path=ppt/tags/tag30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e"/>
  <p:tag name="KSO_WM_UNIT_INDEX" val="1"/>
  <p:tag name="KSO_WM_UNIT_ID" val="custom160170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MH" val="20151103105125"/>
  <p:tag name="MH_LIBRARY" val="GRAPHIC"/>
  <p:tag name="MH_ORDER" val="Rectangle 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e"/>
  <p:tag name="KSO_WM_UNIT_INDEX" val="1"/>
  <p:tag name="KSO_WM_UNIT_ID" val="custom160170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.xml><?xml version="1.0" encoding="utf-8"?>
<p:tagLst xmlns:p="http://schemas.openxmlformats.org/presentationml/2006/main">
  <p:tag name="MH" val="20151103105125"/>
  <p:tag name="MH_LIBRARY" val="GRAPHIC"/>
  <p:tag name="MH_ORDER" val="Right Triangle 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6.xml><?xml version="1.0" encoding="utf-8"?>
<p:tagLst xmlns:p="http://schemas.openxmlformats.org/presentationml/2006/main">
  <p:tag name="MH" val="20151103105125"/>
  <p:tag name="MH_LIBRARY" val="GRAPHIC"/>
  <p:tag name="MH_ORDER" val="Right Triangle 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1"/>
  <p:tag name="KSO_WM_TEMPLATE_CATEGORY" val="custom"/>
  <p:tag name="KSO_WM_TEMPLATE_INDEX" val="16017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2"/>
  <p:tag name="KSO_WM_TEMPLATE_CATEGORY" val="custom"/>
  <p:tag name="KSO_WM_TEMPLATE_INDEX" val="16017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3"/>
  <p:tag name="KSO_WM_TEMPLATE_CATEGORY" val="custom"/>
  <p:tag name="KSO_WM_TEMPLATE_INDEX" val="16017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4"/>
  <p:tag name="KSO_WM_TEMPLATE_CATEGORY" val="custom"/>
  <p:tag name="KSO_WM_TEMPLATE_INDEX" val="16017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5"/>
  <p:tag name="KSO_WM_TEMPLATE_CATEGORY" val="custom"/>
  <p:tag name="KSO_WM_TEMPLATE_INDEX" val="16017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a"/>
  <p:tag name="KSO_WM_UNIT_INDEX" val="1"/>
  <p:tag name="KSO_WM_UNIT_ID" val="custom16019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6"/>
  <p:tag name="KSO_WM_TEMPLATE_CATEGORY" val="custom"/>
  <p:tag name="KSO_WM_TEMPLATE_INDEX" val="16017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7"/>
  <p:tag name="KSO_WM_TEMPLATE_CATEGORY" val="custom"/>
  <p:tag name="KSO_WM_TEMPLATE_INDEX" val="16017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8"/>
  <p:tag name="KSO_WM_TEMPLATE_CATEGORY" val="custom"/>
  <p:tag name="KSO_WM_TEMPLATE_INDEX" val="16017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9"/>
  <p:tag name="KSO_WM_TEMPLATE_CATEGORY" val="custom"/>
  <p:tag name="KSO_WM_TEMPLATE_INDEX" val="160170"/>
</p:tagLst>
</file>

<file path=ppt/tags/tag74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b"/>
  <p:tag name="KSO_WM_UNIT_INDEX" val="1"/>
  <p:tag name="KSO_WM_UNIT_ID" val="custom160197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THUMBS_INDEX" val="1、3、8、13、18、21、23、24、25"/>
  <p:tag name="KSO_WM_TEMPLATE_CATEGORY" val="custom"/>
  <p:tag name="KSO_WM_TEMPLATE_INDEX" val="160197"/>
  <p:tag name="KSO_WM_TAG_VERSION" val="1.0"/>
  <p:tag name="KSO_WM_SLIDE_ID" val="custom16019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向天歌稻壳儿模板23XIN - 副本">
  <a:themeElements>
    <a:clrScheme name="自定义 7">
      <a:dk1>
        <a:srgbClr val="3B3B3B"/>
      </a:dk1>
      <a:lt1>
        <a:srgbClr val="FFFFFF"/>
      </a:lt1>
      <a:dk2>
        <a:srgbClr val="3B3B3B"/>
      </a:dk2>
      <a:lt2>
        <a:srgbClr val="FFFFFF"/>
      </a:lt2>
      <a:accent1>
        <a:srgbClr val="F68F7C"/>
      </a:accent1>
      <a:accent2>
        <a:srgbClr val="DBAB77"/>
      </a:accent2>
      <a:accent3>
        <a:srgbClr val="673365"/>
      </a:accent3>
      <a:accent4>
        <a:srgbClr val="A15963"/>
      </a:accent4>
      <a:accent5>
        <a:srgbClr val="D93F60"/>
      </a:accent5>
      <a:accent6>
        <a:srgbClr val="9CC34C"/>
      </a:accent6>
      <a:hlink>
        <a:srgbClr val="7F7FB7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Kingsoft Office WPP</Application>
  <PresentationFormat>宽屏</PresentationFormat>
  <Paragraphs>152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向天歌稻壳儿模板23XIN - 副本</vt:lpstr>
      <vt:lpstr>自定义设计方案</vt:lpstr>
      <vt:lpstr>Git 教程</vt:lpstr>
      <vt:lpstr>PowerPoint 演示文稿</vt:lpstr>
      <vt:lpstr>Git简介</vt:lpstr>
      <vt:lpstr>PowerPoint 演示文稿</vt:lpstr>
      <vt:lpstr>PowerPoint 演示文稿</vt:lpstr>
      <vt:lpstr>PowerPoint 演示文稿</vt:lpstr>
      <vt:lpstr>PowerPoint 演示文稿</vt:lpstr>
      <vt:lpstr>Git安装</vt:lpstr>
      <vt:lpstr>PowerPoint 演示文稿</vt:lpstr>
      <vt:lpstr>PowerPoint 演示文稿</vt:lpstr>
      <vt:lpstr>PowerPoint 演示文稿</vt:lpstr>
      <vt:lpstr>PowerPoint 演示文稿</vt:lpstr>
      <vt:lpstr>Git使用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34</cp:revision>
  <dcterms:created xsi:type="dcterms:W3CDTF">2015-05-05T08:02:00Z</dcterms:created>
  <dcterms:modified xsi:type="dcterms:W3CDTF">2016-03-23T09:14:15Z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