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DF40C-9B2E-4E25-BA30-995F4486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E05362-E135-450F-9E9E-23782FD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5935B-AE07-4F0C-8F52-B327BB1D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82570-61D7-4FCE-99E1-8826994C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7593D-4A64-4E7B-8BBA-A738C832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09356-1AF2-425E-A116-FE7FE2F6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2B92A5-2986-422F-A1ED-EA2F53C37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96DAA-150F-4695-818A-B944B456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5B42D-48F6-4B02-883A-E9BA4B70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EBBDE-D913-440E-866D-C19DA91A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8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D1C3C7-E262-4857-ACEA-97DA3F8F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822608-F36E-4A51-A3E1-D669BACE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923B4-D05D-44FE-9B02-6ADAD20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E1043-B3B2-4446-BD20-A620D894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99355C-D450-4C9C-AF0C-2E82C1D6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7DD1-A179-48CF-AB52-82E89A70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0CDCC-097F-4284-A6FB-246BD4DF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0F1F3-9F70-4308-B269-4203AAF9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D5628-011E-4920-A6B5-E7F2BBCD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10F8B-2ACB-4FFA-A179-8D24720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7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EEF0B-5237-481F-9E15-B2F94C6F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6F7589-D607-4E60-95E4-497BBF8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AC361-094E-47D3-8C90-A308A1C2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D66D6-CC82-4B28-8B09-4F795CD6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3E7A1-B7D4-4F09-A719-45F73B68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0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5275D-9DF8-4F78-AF19-08B3A349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1236B-8B26-4250-9F22-DC9CB0E1F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7E90B-18B9-4DBB-AEA2-D97BC42A8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C523F1-0EA0-46DA-A2D1-E33E9C6F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5FF5B-71D2-481A-AF73-C8066F1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C59A76-4B4F-404A-917D-B910F61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D1F56-0A24-4887-B8A1-9621CDE6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D8806-293D-4C09-8FC3-52894044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180493-772A-4D09-B7F9-0BF84F13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1C0253-E4F3-4973-8CEC-1687019B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0EFF93-8B42-44BF-921A-E54D6AA49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615ADF-F5E3-4006-930A-F411BEEB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F8DFA2-1260-4492-BD5E-7D9E260E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7BEC67-7268-4809-B6FF-7A27B5B3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4F97D-B6B9-4F50-9948-2E280E7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B31FF3-21E7-43C2-A105-A89950DE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C7B2C2-BAF1-4495-96BE-1FF42A39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68D03C-2D8B-4DAC-A038-D1249026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3576DE-1EA2-4C6B-AE43-F09C947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8E760E-C904-4A42-BF39-D63ED5C3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307D91-86BF-433E-BA3A-EAB35A25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0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31032-B90C-4CF6-8599-6BE87DA4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0AB45-CFFC-470E-B93D-0F287FEC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76C05B-FCDA-442F-8935-6DB87C676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3B65AF-21CC-40E6-9E00-CF279D13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E84BC5-E367-43E9-90D0-6D201640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9A4677-CC26-4E40-AFA2-B79B6ED9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FAA82-0F13-49C6-939F-907EF3CB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63AB88-2542-4A71-AA93-48FC720C3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B42331-634C-4024-A4EA-8154A832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E581D9-A49A-4D91-B505-83785D2D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3F679D-B555-4943-A99F-DFD93D3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CC274-FF62-4D0D-BB2A-DE0F4D3A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CC9DBD-3327-4BE2-8256-104751D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E34E01-24D3-47BE-9369-843A0F9C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C3B5C-B195-4C2D-811D-8E5A54809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A51F-3D7D-48DE-A00C-1E044F4BC6E9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7D537-F6EC-4CFD-B1A0-B4DF7AE16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3F7B8E-CFE5-4031-97E6-4DB15D2B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ADA0-EEE9-4584-A191-DB25BE4E9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2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61CC1-8E1F-4251-9D6E-294964D4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447"/>
            <a:ext cx="9144000" cy="1713247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Comparison of Parallel Sorting Algorithms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1326E7-CA4A-4BAE-A02D-D24DBDCE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306"/>
            <a:ext cx="9144000" cy="42320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Chen-Kai Tsai,  Jing-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Chiou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Liou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F6E0A80-C9DE-4F80-B17B-F566079B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407" y="4305856"/>
            <a:ext cx="5795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133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133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133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133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Science, Kean University, tsaiche@kean.edu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A83F9D-23E1-4ABE-A90A-8729C57B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2" y="3696306"/>
            <a:ext cx="2840982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A5355-5B06-480D-83C2-E8B8B1E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9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03F4F-0826-4F29-A5DC-BC0B76A2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811" y="1978025"/>
            <a:ext cx="5943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</a:t>
            </a:r>
          </a:p>
          <a:p>
            <a:pPr marL="342900" indent="-342900">
              <a:buAutoNum type="arabicParenR"/>
              <a:defRPr/>
            </a:pPr>
            <a:r>
              <a:rPr lang="en-US" altLang="zh-TW" sz="1600" dirty="0"/>
              <a:t>Operating system: Ubuntu 18.04.4 LTS with POSIX thread model</a:t>
            </a:r>
          </a:p>
          <a:p>
            <a:pPr marL="342900" indent="-342900">
              <a:buAutoNum type="arabicParenR" startAt="2"/>
              <a:defRPr/>
            </a:pPr>
            <a:r>
              <a:rPr lang="en-US" altLang="zh-TW" sz="1600" dirty="0"/>
              <a:t>CPU: Intel Core i7-9750H </a:t>
            </a:r>
          </a:p>
          <a:p>
            <a:pPr marL="342900" indent="-342900">
              <a:buAutoNum type="arabicParenR" startAt="3"/>
              <a:defRPr/>
            </a:pPr>
            <a:r>
              <a:rPr lang="en-US" altLang="zh-TW" sz="1600" dirty="0"/>
              <a:t>Memory size: 32GB</a:t>
            </a:r>
          </a:p>
          <a:p>
            <a:pPr marL="342900" indent="-342900">
              <a:buAutoNum type="arabicParenR" startAt="4"/>
              <a:defRPr/>
            </a:pPr>
            <a:r>
              <a:rPr lang="en-US" altLang="zh-TW" sz="1600" dirty="0"/>
              <a:t>GCC version: 7.4.0 with OpenMP version 4.5</a:t>
            </a:r>
          </a:p>
          <a:p>
            <a:pPr marL="342900" indent="-342900">
              <a:buAutoNum type="arabicParenR" startAt="5"/>
              <a:defRPr/>
            </a:pPr>
            <a:r>
              <a:rPr lang="en-US" altLang="zh-TW" sz="1600" dirty="0"/>
              <a:t>MariaDB version 10.1.44</a:t>
            </a:r>
          </a:p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  <a:p>
            <a:pPr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Scaling</a:t>
            </a:r>
          </a:p>
          <a:p>
            <a:pPr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Scaling</a:t>
            </a:r>
          </a:p>
          <a:p>
            <a:pPr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Dataset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in Database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33F107-365A-41A5-9A31-3606A383AA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509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Parallel?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Odd-Even Sort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C8C60-DCF9-4407-AAA0-903D7410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11" y="4091937"/>
            <a:ext cx="3731075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690FE-9269-446D-8674-4980F304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Strong Scaling Tests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22">
            <a:extLst>
              <a:ext uri="{FF2B5EF4-FFF2-40B4-BE49-F238E27FC236}">
                <a16:creationId xmlns:a16="http://schemas.microsoft.com/office/drawing/2014/main" id="{04B38950-8D8C-4406-B71F-4FEA5E0FBE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8" y="2573126"/>
            <a:ext cx="5654932" cy="341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7B768F-4168-4215-AC7E-23078658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9" y="2573126"/>
            <a:ext cx="5656453" cy="341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038406-070A-4D7A-B6B1-2C977A71DC67}"/>
              </a:ext>
            </a:extLst>
          </p:cNvPr>
          <p:cNvSpPr txBox="1"/>
          <p:nvPr/>
        </p:nvSpPr>
        <p:spPr>
          <a:xfrm>
            <a:off x="441068" y="1962954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2GB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4421A-3200-43B2-A3B3-2A4D7A09FD8F}"/>
              </a:ext>
            </a:extLst>
          </p:cNvPr>
          <p:cNvSpPr txBox="1"/>
          <p:nvPr/>
        </p:nvSpPr>
        <p:spPr>
          <a:xfrm>
            <a:off x="6316669" y="1947241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1MB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F6CFB-ED50-4D74-8C1D-E5BF71EC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Scaling Tests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24">
            <a:extLst>
              <a:ext uri="{FF2B5EF4-FFF2-40B4-BE49-F238E27FC236}">
                <a16:creationId xmlns:a16="http://schemas.microsoft.com/office/drawing/2014/main" id="{FF7AC7EB-F452-410D-99F5-EC72C3FE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5" y="2645449"/>
            <a:ext cx="5381487" cy="325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48837A90-6BE3-4400-9ED4-7768CED8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5449"/>
            <a:ext cx="5381486" cy="325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4">
            <a:extLst>
              <a:ext uri="{FF2B5EF4-FFF2-40B4-BE49-F238E27FC236}">
                <a16:creationId xmlns:a16="http://schemas.microsoft.com/office/drawing/2014/main" id="{705B98E4-FC03-4EBB-81E1-9BDD1B863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95" y="1937087"/>
            <a:ext cx="4157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256MB ~ 2GB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37">
            <a:extLst>
              <a:ext uri="{FF2B5EF4-FFF2-40B4-BE49-F238E27FC236}">
                <a16:creationId xmlns:a16="http://schemas.microsoft.com/office/drawing/2014/main" id="{FDEAFD21-5B98-4F4B-9A69-1BEBABE1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37087"/>
            <a:ext cx="4157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128KB ~ 1MB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>
            <a:extLst>
              <a:ext uri="{FF2B5EF4-FFF2-40B4-BE49-F238E27FC236}">
                <a16:creationId xmlns:a16="http://schemas.microsoft.com/office/drawing/2014/main" id="{D9AF371F-CFE6-4314-9930-8B10E1E69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59474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3">
            <a:extLst>
              <a:ext uri="{FF2B5EF4-FFF2-40B4-BE49-F238E27FC236}">
                <a16:creationId xmlns:a16="http://schemas.microsoft.com/office/drawing/2014/main" id="{10967019-28FC-474A-AE70-FEF9BCF4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28" y="1690626"/>
            <a:ext cx="4959474" cy="24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4">
            <a:extLst>
              <a:ext uri="{FF2B5EF4-FFF2-40B4-BE49-F238E27FC236}">
                <a16:creationId xmlns:a16="http://schemas.microsoft.com/office/drawing/2014/main" id="{918D5110-76B5-4800-81A6-456ED4A3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176713"/>
            <a:ext cx="49577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9D6303D-6E7F-4212-9A69-9B6D0368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Uniform Dataset Tests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5F28A1E-B152-4957-A734-6B15729D6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88558"/>
              </p:ext>
            </p:extLst>
          </p:nvPr>
        </p:nvGraphicFramePr>
        <p:xfrm>
          <a:off x="6395183" y="4176712"/>
          <a:ext cx="4957764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41">
                  <a:extLst>
                    <a:ext uri="{9D8B030D-6E8A-4147-A177-3AD203B41FA5}">
                      <a16:colId xmlns:a16="http://schemas.microsoft.com/office/drawing/2014/main" val="1110425719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2214773243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3598226502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3002030491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4 cores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Shell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Bitonic</a:t>
                      </a:r>
                      <a:r>
                        <a:rPr lang="en-US" altLang="zh-TW" dirty="0"/>
                        <a:t>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Merge Sort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54585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1024 dup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188.539s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201.483s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43.075s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33742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 dup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209.383s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214.401s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48.474s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44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5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004B4-FBE5-456E-A9AF-B6994076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Uniform Dataset Tests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11">
            <a:extLst>
              <a:ext uri="{FF2B5EF4-FFF2-40B4-BE49-F238E27FC236}">
                <a16:creationId xmlns:a16="http://schemas.microsoft.com/office/drawing/2014/main" id="{73654202-105E-4709-9D56-5CDC45BB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577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2">
            <a:extLst>
              <a:ext uri="{FF2B5EF4-FFF2-40B4-BE49-F238E27FC236}">
                <a16:creationId xmlns:a16="http://schemas.microsoft.com/office/drawing/2014/main" id="{D281AF47-472E-40CA-8415-B6E2C8AC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9" y="1690688"/>
            <a:ext cx="49577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5">
            <a:extLst>
              <a:ext uri="{FF2B5EF4-FFF2-40B4-BE49-F238E27FC236}">
                <a16:creationId xmlns:a16="http://schemas.microsoft.com/office/drawing/2014/main" id="{748B9535-18CB-4783-8E2E-6865DC86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176713"/>
            <a:ext cx="4957763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1349C854-D2BF-41CC-AD43-B08F24E30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20049"/>
              </p:ext>
            </p:extLst>
          </p:nvPr>
        </p:nvGraphicFramePr>
        <p:xfrm>
          <a:off x="6395183" y="4176712"/>
          <a:ext cx="4957764" cy="246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41">
                  <a:extLst>
                    <a:ext uri="{9D8B030D-6E8A-4147-A177-3AD203B41FA5}">
                      <a16:colId xmlns:a16="http://schemas.microsoft.com/office/drawing/2014/main" val="1110425719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2214773243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3598226502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3002030491"/>
                    </a:ext>
                  </a:extLst>
                </a:gridCol>
              </a:tblGrid>
              <a:tr h="812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4 cores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Rank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Selection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Odd-Even Sort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54585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dup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75.447s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17.497s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201.483s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33742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 dup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78.652s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17.965s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214.401s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44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6F225-34C6-4204-9F53-7141CE30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in Database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16">
            <a:extLst>
              <a:ext uri="{FF2B5EF4-FFF2-40B4-BE49-F238E27FC236}">
                <a16:creationId xmlns:a16="http://schemas.microsoft.com/office/drawing/2014/main" id="{82DF0FEF-822A-4DBE-8D9D-A1F7AB6D7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2076254"/>
            <a:ext cx="5489292" cy="274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7">
            <a:extLst>
              <a:ext uri="{FF2B5EF4-FFF2-40B4-BE49-F238E27FC236}">
                <a16:creationId xmlns:a16="http://schemas.microsoft.com/office/drawing/2014/main" id="{ABF7852C-18BC-403D-89CF-5BE0D815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0" y="2079557"/>
            <a:ext cx="5481647" cy="274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4D5BAD-FA88-42DC-A4A3-05C3D7FE7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25251"/>
              </p:ext>
            </p:extLst>
          </p:nvPr>
        </p:nvGraphicFramePr>
        <p:xfrm>
          <a:off x="606706" y="4826523"/>
          <a:ext cx="10978583" cy="166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299">
                  <a:extLst>
                    <a:ext uri="{9D8B030D-6E8A-4147-A177-3AD203B41FA5}">
                      <a16:colId xmlns:a16="http://schemas.microsoft.com/office/drawing/2014/main" val="1657796231"/>
                    </a:ext>
                  </a:extLst>
                </a:gridCol>
                <a:gridCol w="2195299">
                  <a:extLst>
                    <a:ext uri="{9D8B030D-6E8A-4147-A177-3AD203B41FA5}">
                      <a16:colId xmlns:a16="http://schemas.microsoft.com/office/drawing/2014/main" val="3530773359"/>
                    </a:ext>
                  </a:extLst>
                </a:gridCol>
                <a:gridCol w="2195299">
                  <a:extLst>
                    <a:ext uri="{9D8B030D-6E8A-4147-A177-3AD203B41FA5}">
                      <a16:colId xmlns:a16="http://schemas.microsoft.com/office/drawing/2014/main" val="634468452"/>
                    </a:ext>
                  </a:extLst>
                </a:gridCol>
                <a:gridCol w="2196343">
                  <a:extLst>
                    <a:ext uri="{9D8B030D-6E8A-4147-A177-3AD203B41FA5}">
                      <a16:colId xmlns:a16="http://schemas.microsoft.com/office/drawing/2014/main" val="2608829320"/>
                    </a:ext>
                  </a:extLst>
                </a:gridCol>
                <a:gridCol w="2196343">
                  <a:extLst>
                    <a:ext uri="{9D8B030D-6E8A-4147-A177-3AD203B41FA5}">
                      <a16:colId xmlns:a16="http://schemas.microsoft.com/office/drawing/2014/main" val="4056441551"/>
                    </a:ext>
                  </a:extLst>
                </a:gridCol>
              </a:tblGrid>
              <a:tr h="555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1MB and with 16 dup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Shell Sort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Bitonic Sort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Merge Sort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Rank Sort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extLst>
                  <a:ext uri="{0D108BD9-81ED-4DB2-BD59-A6C34878D82A}">
                    <a16:rowId xmlns:a16="http://schemas.microsoft.com/office/drawing/2014/main" val="2358462137"/>
                  </a:ext>
                </a:extLst>
              </a:tr>
              <a:tr h="555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Swapping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8014788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10517003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262144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extLst>
                  <a:ext uri="{0D108BD9-81ED-4DB2-BD59-A6C34878D82A}">
                    <a16:rowId xmlns:a16="http://schemas.microsoft.com/office/drawing/2014/main" val="529548983"/>
                  </a:ext>
                </a:extLst>
              </a:tr>
              <a:tr h="555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Comparison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11904223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40370175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4387071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68721838126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761" marR="68761" marT="0" marB="0" anchor="ctr"/>
                </a:tc>
                <a:extLst>
                  <a:ext uri="{0D108BD9-81ED-4DB2-BD59-A6C34878D82A}">
                    <a16:rowId xmlns:a16="http://schemas.microsoft.com/office/drawing/2014/main" val="91351677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D98B8A1-A894-467D-AC70-6CDAB669962C}"/>
              </a:ext>
            </a:extLst>
          </p:cNvPr>
          <p:cNvSpPr txBox="1"/>
          <p:nvPr/>
        </p:nvSpPr>
        <p:spPr>
          <a:xfrm>
            <a:off x="606706" y="1693978"/>
            <a:ext cx="815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Query: SELECT </a:t>
            </a:r>
            <a:r>
              <a:rPr lang="en-US" altLang="zh-TW" dirty="0" err="1"/>
              <a:t>LicenseType</a:t>
            </a:r>
            <a:r>
              <a:rPr lang="en-US" altLang="zh-TW" dirty="0"/>
              <a:t>, Color, Breed, </a:t>
            </a:r>
            <a:r>
              <a:rPr lang="en-US" altLang="zh-TW" dirty="0" err="1"/>
              <a:t>DogName</a:t>
            </a:r>
            <a:r>
              <a:rPr lang="en-US" altLang="zh-TW" dirty="0"/>
              <a:t> FROM </a:t>
            </a:r>
            <a:r>
              <a:rPr lang="en-US" altLang="zh-TW" dirty="0" err="1"/>
              <a:t>dog_license</a:t>
            </a:r>
            <a:r>
              <a:rPr lang="en-US" altLang="zh-TW" dirty="0"/>
              <a:t> LIMIT 262144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63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CD86D-CEC7-4A33-979F-70E258EC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F6C81-3B1B-496A-AFDC-97CD8D54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69064"/>
            <a:ext cx="12192000" cy="4905114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has the Best Performance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 has best sequential complexity. However, it need extra space for merge.</a:t>
            </a:r>
          </a:p>
          <a:p>
            <a:pPr marL="0" indent="0"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Version of Sorting Algorithm’s Performance Depends on Its Sequential Performance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performance of parallel version sorting algorithms are heavily affected  by their sequential performance.</a:t>
            </a:r>
          </a:p>
          <a:p>
            <a:pPr marL="0" indent="0"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Scaling Performance Tests can be Tuned</a:t>
            </a: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 can tune the ratio between the dataset size and the computational resource to help decide assigned hardware resource for certain data size.</a:t>
            </a: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defRPr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Duplicated Elements in Dataset</a:t>
            </a: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 our tests, there is no certain performance of a sorting algorithm surpass others because of this factor.</a:t>
            </a:r>
          </a:p>
          <a:p>
            <a:pPr marL="0" indent="0"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Comparison Operations has Most Influence When Sorting Text in Database</a:t>
            </a: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comparison operations are more expensive than the swapping operation. Therefore, algorithm with less comparison will have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246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0B4-C6CF-4A7B-AE08-3ABFF1A8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CC341-AF2E-4144-989C-563B63B3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altLang="zh-TW" dirty="0"/>
              <a:t>Darko </a:t>
            </a:r>
            <a:r>
              <a:rPr lang="en-US" altLang="zh-TW" dirty="0" err="1"/>
              <a:t>Božidar</a:t>
            </a:r>
            <a:r>
              <a:rPr lang="en-US" altLang="zh-TW" dirty="0"/>
              <a:t> and </a:t>
            </a:r>
            <a:r>
              <a:rPr lang="en-US" altLang="zh-TW" dirty="0" err="1"/>
              <a:t>Tomaž</a:t>
            </a:r>
            <a:r>
              <a:rPr lang="en-US" altLang="zh-TW" dirty="0"/>
              <a:t> </a:t>
            </a:r>
            <a:r>
              <a:rPr lang="en-US" altLang="zh-TW" dirty="0" err="1"/>
              <a:t>Dobravec</a:t>
            </a:r>
            <a:r>
              <a:rPr lang="en-US" altLang="zh-TW" dirty="0"/>
              <a:t>. </a:t>
            </a:r>
            <a:r>
              <a:rPr lang="en-US" altLang="zh-TW" i="1" dirty="0"/>
              <a:t>Comparison of parallel sorting algorithms.</a:t>
            </a:r>
            <a:r>
              <a:rPr lang="en-US" altLang="zh-TW" dirty="0"/>
              <a:t> Technical report November 2015</a:t>
            </a:r>
            <a:endParaRPr lang="zh-TW" altLang="zh-TW" dirty="0"/>
          </a:p>
          <a:p>
            <a:pPr lvl="0"/>
            <a:r>
              <a:rPr lang="en-US" altLang="zh-TW" dirty="0"/>
              <a:t>Clay </a:t>
            </a:r>
            <a:r>
              <a:rPr lang="en-US" altLang="zh-TW" dirty="0" err="1"/>
              <a:t>Breshears</a:t>
            </a:r>
            <a:r>
              <a:rPr lang="en-US" altLang="zh-TW" dirty="0"/>
              <a:t>. </a:t>
            </a:r>
            <a:r>
              <a:rPr lang="en-US" altLang="zh-TW" i="1" dirty="0"/>
              <a:t>The Art of Concurrency </a:t>
            </a:r>
            <a:r>
              <a:rPr lang="en-US" altLang="zh-TW" dirty="0"/>
              <a:t>May 2009: First Edition</a:t>
            </a:r>
            <a:r>
              <a:rPr lang="en-US" altLang="zh-TW" i="1" dirty="0"/>
              <a:t>.</a:t>
            </a:r>
            <a:r>
              <a:rPr lang="en-US" altLang="zh-TW" dirty="0"/>
              <a:t> ISBN: 978-0-596-52153-0</a:t>
            </a:r>
            <a:endParaRPr lang="zh-TW" altLang="zh-TW" dirty="0"/>
          </a:p>
          <a:p>
            <a:pPr lvl="0"/>
            <a:r>
              <a:rPr lang="en-US" altLang="zh-TW" dirty="0"/>
              <a:t>Henrik </a:t>
            </a:r>
            <a:r>
              <a:rPr lang="en-US" altLang="zh-TW" dirty="0" err="1"/>
              <a:t>Swahn</a:t>
            </a:r>
            <a:r>
              <a:rPr lang="en-US" altLang="zh-TW" dirty="0"/>
              <a:t> Faculty of Computing Blekinge Institute of Technology SE-371 79 Karlskrona Sweden. </a:t>
            </a:r>
            <a:r>
              <a:rPr lang="en-US" altLang="zh-TW" i="1" dirty="0" err="1"/>
              <a:t>Pthreads</a:t>
            </a:r>
            <a:r>
              <a:rPr lang="en-US" altLang="zh-TW" i="1" dirty="0"/>
              <a:t> and OpenMP A performance and productivity study</a:t>
            </a:r>
            <a:endParaRPr lang="zh-TW" altLang="zh-TW" dirty="0"/>
          </a:p>
          <a:p>
            <a:pPr lvl="0"/>
            <a:r>
              <a:rPr lang="en-US" altLang="zh-TW" dirty="0"/>
              <a:t>OpenMP Website: https://www.openmp.org/</a:t>
            </a:r>
            <a:endParaRPr lang="zh-TW" altLang="zh-TW" dirty="0"/>
          </a:p>
          <a:p>
            <a:pPr lvl="0"/>
            <a:r>
              <a:rPr lang="en-US" altLang="zh-TW" dirty="0"/>
              <a:t>Knuth, Donald E. (1997). "Shell's method". </a:t>
            </a:r>
            <a:r>
              <a:rPr lang="en-US" altLang="zh-TW" i="1" dirty="0"/>
              <a:t>The Art of Computer Programming. Volume 3: Sorting and Searching</a:t>
            </a:r>
            <a:r>
              <a:rPr lang="en-US" altLang="zh-TW" dirty="0"/>
              <a:t> (2nd ed.). Reading, Massachusetts: Addison-Wesley. pp. 83–95. ISBN 978-0-201-89685-5.</a:t>
            </a:r>
            <a:endParaRPr lang="zh-TW" altLang="zh-TW" dirty="0"/>
          </a:p>
          <a:p>
            <a:pPr lvl="0"/>
            <a:r>
              <a:rPr lang="en-US" altLang="zh-TW" dirty="0"/>
              <a:t>Shell, D. L. (1959). "A High-Speed Sorting Procedure" (PDF). </a:t>
            </a:r>
            <a:r>
              <a:rPr lang="en-US" altLang="zh-TW" i="1" dirty="0"/>
              <a:t>Communications of the ACM.</a:t>
            </a:r>
            <a:r>
              <a:rPr lang="en-US" altLang="zh-TW" dirty="0"/>
              <a:t> 2 (7): 30–32. doi:10.1145/368370.368387</a:t>
            </a:r>
            <a:endParaRPr lang="zh-TW" altLang="zh-TW" dirty="0"/>
          </a:p>
          <a:p>
            <a:pPr lvl="0"/>
            <a:r>
              <a:rPr lang="en-US" altLang="zh-TW" dirty="0"/>
              <a:t>K. E. BATCHER Goodyear Aerospace Corporation Akron, Ohio. </a:t>
            </a:r>
            <a:r>
              <a:rPr lang="en-US" altLang="zh-TW" i="1" dirty="0"/>
              <a:t>Sorting networks and their applications </a:t>
            </a:r>
            <a:endParaRPr lang="zh-TW" altLang="zh-TW" dirty="0"/>
          </a:p>
          <a:p>
            <a:pPr lvl="0"/>
            <a:r>
              <a:rPr lang="en-US" altLang="zh-TW" dirty="0"/>
              <a:t>Jayshree </a:t>
            </a:r>
            <a:r>
              <a:rPr lang="en-US" altLang="zh-TW" dirty="0" err="1"/>
              <a:t>Ghorpade</a:t>
            </a:r>
            <a:r>
              <a:rPr lang="en-US" altLang="zh-TW" dirty="0"/>
              <a:t>, Jitendra </a:t>
            </a:r>
            <a:r>
              <a:rPr lang="en-US" altLang="zh-TW" dirty="0" err="1"/>
              <a:t>Parande</a:t>
            </a:r>
            <a:r>
              <a:rPr lang="en-US" altLang="zh-TW" dirty="0"/>
              <a:t>, Madhura Kulkarni, Amit </a:t>
            </a:r>
            <a:r>
              <a:rPr lang="en-US" altLang="zh-TW" dirty="0" err="1"/>
              <a:t>Bawaskar</a:t>
            </a:r>
            <a:r>
              <a:rPr lang="en-US" altLang="zh-TW" dirty="0"/>
              <a:t> </a:t>
            </a:r>
            <a:r>
              <a:rPr lang="en-US" altLang="zh-TW" i="1" dirty="0"/>
              <a:t>GPGPU PROCESSING IN CUDA ARCHITECTURE Advanced Computing: An International Journal ( ACIJ ), Vol.3, No.1, January 2012</a:t>
            </a:r>
            <a:endParaRPr lang="zh-TW" altLang="zh-TW" dirty="0"/>
          </a:p>
          <a:p>
            <a:pPr lvl="0"/>
            <a:r>
              <a:rPr lang="en-US" altLang="zh-TW" dirty="0"/>
              <a:t>Ayushi Sinha, Supervisor: Prof. Kunal Agrawal </a:t>
            </a:r>
            <a:r>
              <a:rPr lang="en-US" altLang="zh-TW" i="1" dirty="0"/>
              <a:t>Sorting on CUDA </a:t>
            </a:r>
            <a:r>
              <a:rPr lang="en-US" altLang="zh-TW" dirty="0"/>
              <a:t>August 20, 2010</a:t>
            </a:r>
            <a:endParaRPr lang="zh-TW" altLang="zh-TW" dirty="0"/>
          </a:p>
          <a:p>
            <a:pPr lvl="0"/>
            <a:r>
              <a:rPr lang="en-US" altLang="zh-TW" dirty="0"/>
              <a:t>Dmitri I. </a:t>
            </a:r>
            <a:r>
              <a:rPr lang="en-US" altLang="zh-TW" dirty="0" err="1"/>
              <a:t>Arkhipov</a:t>
            </a:r>
            <a:r>
              <a:rPr lang="en-US" altLang="zh-TW" dirty="0"/>
              <a:t>, Di Wu, </a:t>
            </a:r>
            <a:r>
              <a:rPr lang="en-US" altLang="zh-TW" dirty="0" err="1"/>
              <a:t>Keqin</a:t>
            </a:r>
            <a:r>
              <a:rPr lang="en-US" altLang="zh-TW" dirty="0"/>
              <a:t> Li, and Amelia C. Regan </a:t>
            </a:r>
            <a:r>
              <a:rPr lang="en-US" altLang="zh-TW" i="1" dirty="0"/>
              <a:t>Sorting with GPUs: A Survey </a:t>
            </a:r>
            <a:r>
              <a:rPr lang="en-US" altLang="zh-TW" dirty="0"/>
              <a:t>September 8 ,2017</a:t>
            </a:r>
            <a:endParaRPr lang="zh-TW" altLang="zh-TW" dirty="0"/>
          </a:p>
          <a:p>
            <a:pPr lvl="0"/>
            <a:r>
              <a:rPr lang="en-US" altLang="zh-TW" dirty="0"/>
              <a:t>OpenMP Architecture Review Board </a:t>
            </a:r>
            <a:r>
              <a:rPr lang="en-US" altLang="zh-TW" i="1" dirty="0"/>
              <a:t>OpenMP Application Programming Interface</a:t>
            </a:r>
            <a:endParaRPr lang="zh-TW" altLang="zh-TW" dirty="0"/>
          </a:p>
          <a:p>
            <a:pPr lvl="0"/>
            <a:r>
              <a:rPr lang="en-US" altLang="zh-TW" dirty="0"/>
              <a:t>Dominik </a:t>
            </a:r>
            <a:r>
              <a:rPr lang="en-US" altLang="zh-TW" dirty="0" err="1"/>
              <a:t>Żurek</a:t>
            </a:r>
            <a:r>
              <a:rPr lang="en-US" altLang="zh-TW" dirty="0"/>
              <a:t>, Marcin </a:t>
            </a:r>
            <a:r>
              <a:rPr lang="en-US" altLang="zh-TW" dirty="0" err="1"/>
              <a:t>Pietroń</a:t>
            </a:r>
            <a:r>
              <a:rPr lang="en-US" altLang="zh-TW" dirty="0"/>
              <a:t>, Maciej Wielgosz, Kazimierz </a:t>
            </a:r>
            <a:r>
              <a:rPr lang="en-US" altLang="zh-TW" dirty="0" err="1"/>
              <a:t>Wiatr</a:t>
            </a:r>
            <a:r>
              <a:rPr lang="en-US" altLang="zh-TW" dirty="0"/>
              <a:t> </a:t>
            </a:r>
            <a:r>
              <a:rPr lang="en-US" altLang="zh-TW" i="1" dirty="0"/>
              <a:t>THE COMPARISONOF PARALLEL SORTING ALGORITHMSIMPLEMENTED ONDIFFERENT HARDWARE PLATFORMS </a:t>
            </a:r>
            <a:r>
              <a:rPr lang="en-US" altLang="zh-TW" dirty="0"/>
              <a:t>2013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31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608</Words>
  <Application>Microsoft Office PowerPoint</Application>
  <PresentationFormat>寬螢幕</PresentationFormat>
  <Paragraphs>103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佈景主題</vt:lpstr>
      <vt:lpstr>Analysis and Comparison of Parallel Sorting Algorithms</vt:lpstr>
      <vt:lpstr>Introduction</vt:lpstr>
      <vt:lpstr>Strong Scaling Tests</vt:lpstr>
      <vt:lpstr>Weak Scaling Tests</vt:lpstr>
      <vt:lpstr>Uniform Dataset Tests</vt:lpstr>
      <vt:lpstr>Uniform Dataset Tests</vt:lpstr>
      <vt:lpstr>Real-World Data in Database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Comparison of Parallel Sorting Algorithms</dc:title>
  <dc:creator>呈鍇 蔡</dc:creator>
  <cp:lastModifiedBy>呈鍇 蔡</cp:lastModifiedBy>
  <cp:revision>12</cp:revision>
  <dcterms:created xsi:type="dcterms:W3CDTF">2020-04-14T03:52:15Z</dcterms:created>
  <dcterms:modified xsi:type="dcterms:W3CDTF">2020-04-14T05:44:38Z</dcterms:modified>
</cp:coreProperties>
</file>