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2" r:id="rId9"/>
    <p:sldId id="263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25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2F528-915F-4CF2-BC01-E4D7567B4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873BE3-5BD3-49C6-800C-A2925C41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E3D576-FF2D-4372-BC45-6EE27E06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6DCDEF-B911-43C0-8F94-CB032F85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E3057-0D42-4EA1-8B5E-90477A5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CD389-4BC4-4D37-80D5-B6E53941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1A0C40-249F-4EE1-84C6-29E6FADAD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6F12A-E2D9-427B-88A6-1BD251EE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C8A594-E04D-4306-92D0-757E9AAE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3236F2-0C9F-495D-ACD6-E68276E5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8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8BA46C-4DC1-4E8F-B773-F43053503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C49538-6F20-4FF5-BAEE-F5A79D4DA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C0F677-D6F2-4FD5-9626-3BF25CB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BF579A-530F-42E8-90BA-BDBD27F8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47A6C-2CB7-4473-9A7C-DCC46E5A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8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1CEA8-54AF-47A0-99B9-18D9323E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81F4AE-BD2E-4318-8302-64794F18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34D0CD-BE6C-4541-9960-BA37CFBC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C6C72D-8C87-466A-9F12-05F8D17F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A55BB3-6591-441F-AB76-91D84575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7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8736C-79CE-4367-BA9D-C2BCAE21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C2E44D-5FD7-46EC-AC5E-70CFC23A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9ADF44-8269-4353-A571-F3EE69DB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9E2437-9FC7-4B31-AAA0-4DFCAF5F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A10AAD-2EE9-4410-BFCF-DD9C6001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0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49F73-32A9-4C52-ACDB-D3E4BB2A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E38A8-0354-414A-B5BA-5EDE0E28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76EE0-27CD-4049-887F-37DE3346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4D4861-F3FD-4F3F-B86F-8CCF77F4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1AE22F-7E38-412B-BCA7-7E99247F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E7EF68-4C3C-493D-B88D-A2BDF095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91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5FA14-0336-4A0A-B763-8055998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33599F-3D6A-4192-BE49-98AC00D2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8633FF-9CB3-4905-8297-79242B23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AEB9CA-E725-4BA1-9F57-3B0983B46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7311E7-69E9-4780-A7D2-B2EEEA9EF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AA531A-6BA8-446B-937A-4CD7C2CF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EB1AE0-E5A6-4B43-A745-AD400EAB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9392CE-36D4-49F8-8AE0-1875354D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92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4BC36-CEEA-459D-87AC-B1E438C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76141B-4E27-44F2-874B-32F2C46C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96B946-FDBD-4512-98FC-FEBF175D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FACC38-B233-4663-8CE4-54AF500A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04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9D3855-929F-4D82-8955-0E6C4B3E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77E452-473D-491E-AC31-B74856AF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3EFEC6-F54A-4B7E-BCE8-2AB94AF7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8EA53-BA8D-46C8-9233-467C3214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1A776-49A5-4F96-9606-85D2AF1A9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3156AF-7099-4C82-8902-598CB60A9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DC732D-BD6A-4D27-9444-5FF54D35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14DBB-2BD2-460C-ADC5-6EC22702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25B13C-D822-4AB9-9C13-EFE9BB47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7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D9B19-44E8-47EE-9366-1E38E43A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90CFB4-5C6B-4660-B59F-3FFF46453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73A5A0-C937-4480-82FB-431C35320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6FFFCC-4EB7-4BBA-BCA0-55AC7FB2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BDDEAD-29FD-4E62-B7FB-5397DC08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F7ADF6-F4E3-486E-9AB2-DB7C412F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06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064BC8-5D10-47F9-84F3-90043E0A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056011-5150-425F-B746-15FBF90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E4BBE-0F73-4969-90A0-40BFBB1DB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51BE-001B-470C-95D8-B6E8BB0EB6DF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07584F-B855-4646-8C8C-B1D073849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3BBC1-6414-43C8-96F0-B836E1021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D2EC-7B57-4301-98A6-80E1E6B9B8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3A33F-AC88-4D87-8D6A-C5B8CA1DB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LOGO&amp;</a:t>
            </a:r>
            <a:r>
              <a:rPr lang="zh-TW" altLang="zh-TW" sz="5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海報的設計理念和草稿</a:t>
            </a:r>
            <a:b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B91FEA-2658-4C42-ACA0-876A4C3C8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設計的理念與目的</a:t>
            </a:r>
          </a:p>
        </p:txBody>
      </p:sp>
    </p:spTree>
    <p:extLst>
      <p:ext uri="{BB962C8B-B14F-4D97-AF65-F5344CB8AC3E}">
        <p14:creationId xmlns:p14="http://schemas.microsoft.com/office/powerpoint/2010/main" val="347529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海報</a:t>
            </a:r>
            <a:r>
              <a:rPr lang="zh-TW" altLang="en-US" sz="4400" dirty="0"/>
              <a:t>的實例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2A5848C-F781-4958-A1D2-6425847B3DF3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4B3923-909D-4E20-B60B-260294BEA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57" y="1187401"/>
            <a:ext cx="3648281" cy="51671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F38A8CB-C69E-4EFA-B6B6-E4FC8206146A}"/>
              </a:ext>
            </a:extLst>
          </p:cNvPr>
          <p:cNvSpPr txBox="1"/>
          <p:nvPr/>
        </p:nvSpPr>
        <p:spPr>
          <a:xfrm>
            <a:off x="6997959" y="2040342"/>
            <a:ext cx="435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模型是</a:t>
            </a:r>
            <a:r>
              <a:rPr lang="zh-TW" altLang="en-US" sz="2400" dirty="0">
                <a:solidFill>
                  <a:srgbClr val="FF0000"/>
                </a:solidFill>
              </a:rPr>
              <a:t>重點</a:t>
            </a:r>
            <a:r>
              <a:rPr lang="zh-TW" altLang="en-US" sz="2400" dirty="0"/>
              <a:t>，所以用</a:t>
            </a:r>
            <a:r>
              <a:rPr lang="zh-TW" altLang="en-US" sz="2400" dirty="0">
                <a:solidFill>
                  <a:schemeClr val="accent4"/>
                </a:solidFill>
              </a:rPr>
              <a:t>亮黃</a:t>
            </a:r>
            <a:r>
              <a:rPr lang="zh-TW" altLang="en-US" sz="2400" dirty="0"/>
              <a:t>顯示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3EE89AD-0789-4E47-A858-C144974493CA}"/>
              </a:ext>
            </a:extLst>
          </p:cNvPr>
          <p:cNvSpPr txBox="1"/>
          <p:nvPr/>
        </p:nvSpPr>
        <p:spPr>
          <a:xfrm>
            <a:off x="6997959" y="4196799"/>
            <a:ext cx="435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用</a:t>
            </a:r>
            <a:r>
              <a:rPr lang="zh-TW" altLang="en-US" sz="2400" dirty="0">
                <a:solidFill>
                  <a:schemeClr val="accent4"/>
                </a:solidFill>
              </a:rPr>
              <a:t>亮黃線條</a:t>
            </a:r>
            <a:r>
              <a:rPr lang="zh-TW" altLang="en-US" sz="2400" dirty="0"/>
              <a:t>去排版，</a:t>
            </a:r>
            <a:r>
              <a:rPr lang="zh-TW" altLang="en-US" sz="2400" dirty="0">
                <a:solidFill>
                  <a:srgbClr val="FF0000"/>
                </a:solidFill>
              </a:rPr>
              <a:t>引導觀眾視線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346A6B-7B8F-4694-AFBA-E3C9940A9CD0}"/>
              </a:ext>
            </a:extLst>
          </p:cNvPr>
          <p:cNvSpPr txBox="1"/>
          <p:nvPr/>
        </p:nvSpPr>
        <p:spPr>
          <a:xfrm>
            <a:off x="6997959" y="3013501"/>
            <a:ext cx="4208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文字只是輔助說明，所以用黑白呈現</a:t>
            </a:r>
          </a:p>
        </p:txBody>
      </p:sp>
    </p:spTree>
    <p:extLst>
      <p:ext uri="{BB962C8B-B14F-4D97-AF65-F5344CB8AC3E}">
        <p14:creationId xmlns:p14="http://schemas.microsoft.com/office/powerpoint/2010/main" val="406342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如何設計容易觀看的海報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DCB12C-916F-46C2-AC2D-37D3C6DB21D1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CCC17F-3AF8-4490-AD46-27278041A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94" y="1645368"/>
            <a:ext cx="2543790" cy="35956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C331FE-17B1-4232-949F-F78D29683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00" y="1631657"/>
            <a:ext cx="2439830" cy="35946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A1A614-85B3-4898-8610-0D6E1C30C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348" y="1631658"/>
            <a:ext cx="2543790" cy="3594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590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我們的海報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DCB12C-916F-46C2-AC2D-37D3C6DB21D1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CF051E-58F3-40DB-B01E-CE72D3FFE65D}"/>
              </a:ext>
            </a:extLst>
          </p:cNvPr>
          <p:cNvSpPr txBox="1"/>
          <p:nvPr/>
        </p:nvSpPr>
        <p:spPr>
          <a:xfrm>
            <a:off x="1507919" y="4796514"/>
            <a:ext cx="2124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▲</a:t>
            </a:r>
            <a:r>
              <a:rPr lang="en-US" altLang="zh-TW" dirty="0"/>
              <a:t>slogan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BB4875-B05E-4DA7-8262-1AE6C9104759}"/>
              </a:ext>
            </a:extLst>
          </p:cNvPr>
          <p:cNvSpPr txBox="1"/>
          <p:nvPr/>
        </p:nvSpPr>
        <p:spPr>
          <a:xfrm>
            <a:off x="7287932" y="5509579"/>
            <a:ext cx="2124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▲黑白兩色，簡潔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7F8461-71E8-4B3A-BB18-1F975D6F938A}"/>
              </a:ext>
            </a:extLst>
          </p:cNvPr>
          <p:cNvSpPr txBox="1"/>
          <p:nvPr/>
        </p:nvSpPr>
        <p:spPr>
          <a:xfrm>
            <a:off x="7287932" y="4796514"/>
            <a:ext cx="2694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▲將程式畫面轉黑白，並重新組合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22B6D4-6036-4E93-906A-7A5AD69A5B32}"/>
              </a:ext>
            </a:extLst>
          </p:cNvPr>
          <p:cNvSpPr txBox="1"/>
          <p:nvPr/>
        </p:nvSpPr>
        <p:spPr>
          <a:xfrm>
            <a:off x="1507918" y="5173644"/>
            <a:ext cx="21245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▲將跟我們專題有關的口號、議題或意象等用文字呈現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F43EEE-AA5F-4BCE-BEE6-AB2FA62B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32" y="1616044"/>
            <a:ext cx="2696547" cy="26965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09687CB-63DE-4A98-9638-FADF7A491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18" y="1380930"/>
            <a:ext cx="2344871" cy="33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5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目錄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7C2FBD-5AA3-4F66-B0B7-D9A339008E7E}"/>
              </a:ext>
            </a:extLst>
          </p:cNvPr>
          <p:cNvSpPr txBox="1"/>
          <p:nvPr/>
        </p:nvSpPr>
        <p:spPr>
          <a:xfrm>
            <a:off x="1342239" y="1803633"/>
            <a:ext cx="808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設計的理念與目的</a:t>
            </a:r>
            <a:r>
              <a:rPr lang="en-US" altLang="zh-TW" sz="2800" dirty="0"/>
              <a:t>-----------------P.01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58A2C4-5E6B-4740-B951-0D9CD5522787}"/>
              </a:ext>
            </a:extLst>
          </p:cNvPr>
          <p:cNvSpPr txBox="1"/>
          <p:nvPr/>
        </p:nvSpPr>
        <p:spPr>
          <a:xfrm>
            <a:off x="1342238" y="2589312"/>
            <a:ext cx="808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LOGO</a:t>
            </a:r>
            <a:r>
              <a:rPr lang="zh-TW" altLang="en-US" sz="2800" dirty="0"/>
              <a:t>的屬性和目的</a:t>
            </a:r>
            <a:r>
              <a:rPr lang="en-US" altLang="zh-TW" sz="2800" dirty="0"/>
              <a:t>----------------P.02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5D8A17-29CB-4A0E-9B0E-BE0CDE17CE73}"/>
              </a:ext>
            </a:extLst>
          </p:cNvPr>
          <p:cNvSpPr txBox="1"/>
          <p:nvPr/>
        </p:nvSpPr>
        <p:spPr>
          <a:xfrm>
            <a:off x="1342238" y="3374991"/>
            <a:ext cx="808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LOGO</a:t>
            </a:r>
            <a:r>
              <a:rPr lang="zh-TW" altLang="en-US" sz="2800" dirty="0"/>
              <a:t>的實例</a:t>
            </a:r>
            <a:r>
              <a:rPr lang="en-US" altLang="zh-TW" sz="2800" dirty="0"/>
              <a:t> -------------------------P.02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6DB5B2-B583-46D2-AAC1-9B54D45B5C03}"/>
              </a:ext>
            </a:extLst>
          </p:cNvPr>
          <p:cNvSpPr txBox="1"/>
          <p:nvPr/>
        </p:nvSpPr>
        <p:spPr>
          <a:xfrm>
            <a:off x="1342238" y="4160670"/>
            <a:ext cx="808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海報的屬性和目的</a:t>
            </a:r>
            <a:r>
              <a:rPr lang="en-US" altLang="zh-TW" sz="2800" dirty="0"/>
              <a:t>-----------------P.02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A763B7-62BE-4525-B094-B7DECEC64684}"/>
              </a:ext>
            </a:extLst>
          </p:cNvPr>
          <p:cNvSpPr txBox="1"/>
          <p:nvPr/>
        </p:nvSpPr>
        <p:spPr>
          <a:xfrm>
            <a:off x="1342238" y="4946349"/>
            <a:ext cx="808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海報的實例</a:t>
            </a:r>
            <a:r>
              <a:rPr lang="en-US" altLang="zh-TW" sz="2800" dirty="0"/>
              <a:t> --------------------------P.02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54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設計的理念與目的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B524DE-C81E-4CAD-B9A3-CE01F7B6D294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774891-B686-4808-834C-B5D774DD04C7}"/>
              </a:ext>
            </a:extLst>
          </p:cNvPr>
          <p:cNvSpPr txBox="1"/>
          <p:nvPr/>
        </p:nvSpPr>
        <p:spPr>
          <a:xfrm>
            <a:off x="2509704" y="1645218"/>
            <a:ext cx="71725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目的</a:t>
            </a:r>
            <a:r>
              <a:rPr lang="zh-TW" altLang="en-US" dirty="0"/>
              <a:t>：根據</a:t>
            </a:r>
            <a:r>
              <a:rPr lang="zh-TW" altLang="en-US" dirty="0">
                <a:solidFill>
                  <a:srgbClr val="FF0000"/>
                </a:solidFill>
              </a:rPr>
              <a:t>不同載體</a:t>
            </a:r>
            <a:r>
              <a:rPr lang="zh-TW" altLang="en-US" dirty="0"/>
              <a:t>，需要運用不同的設計方式去讓觀眾能</a:t>
            </a:r>
            <a:r>
              <a:rPr lang="zh-TW" altLang="en-US" dirty="0">
                <a:solidFill>
                  <a:srgbClr val="FF0000"/>
                </a:solidFill>
              </a:rPr>
              <a:t>輕易閱讀到重點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34E367-8081-43A3-8AF2-742007085F4A}"/>
              </a:ext>
            </a:extLst>
          </p:cNvPr>
          <p:cNvSpPr txBox="1"/>
          <p:nvPr/>
        </p:nvSpPr>
        <p:spPr>
          <a:xfrm>
            <a:off x="2509703" y="3190263"/>
            <a:ext cx="717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顏色： </a:t>
            </a:r>
            <a:r>
              <a:rPr lang="en-US" altLang="zh-TW" dirty="0"/>
              <a:t>(1)</a:t>
            </a:r>
            <a:r>
              <a:rPr lang="zh-TW" altLang="en-US" dirty="0"/>
              <a:t>顏色的運用能</a:t>
            </a:r>
            <a:r>
              <a:rPr lang="zh-TW" altLang="en-US" dirty="0">
                <a:solidFill>
                  <a:srgbClr val="FF0000"/>
                </a:solidFill>
              </a:rPr>
              <a:t>體現內容的風格</a:t>
            </a:r>
            <a:r>
              <a:rPr lang="zh-TW" altLang="en-US" dirty="0"/>
              <a:t>，像是商業、科技風格</a:t>
            </a:r>
            <a:endParaRPr lang="en-US" altLang="zh-TW" dirty="0"/>
          </a:p>
          <a:p>
            <a:r>
              <a:rPr lang="en-US" altLang="zh-TW" dirty="0"/>
              <a:t>(2)</a:t>
            </a:r>
            <a:r>
              <a:rPr lang="zh-TW" altLang="en-US" dirty="0"/>
              <a:t>顏色也能幫</a:t>
            </a:r>
            <a:r>
              <a:rPr lang="zh-TW" altLang="en-US" dirty="0">
                <a:solidFill>
                  <a:srgbClr val="FF0000"/>
                </a:solidFill>
              </a:rPr>
              <a:t>內容分群組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(3)</a:t>
            </a:r>
            <a:r>
              <a:rPr lang="zh-TW" altLang="en-US" dirty="0"/>
              <a:t>顏色的</a:t>
            </a:r>
            <a:r>
              <a:rPr lang="zh-TW" altLang="en-US" dirty="0">
                <a:solidFill>
                  <a:srgbClr val="FF0000"/>
                </a:solidFill>
              </a:rPr>
              <a:t>明亮程度</a:t>
            </a:r>
            <a:r>
              <a:rPr lang="zh-TW" altLang="en-US" dirty="0"/>
              <a:t>也能</a:t>
            </a:r>
            <a:r>
              <a:rPr lang="zh-TW" altLang="en-US" dirty="0">
                <a:solidFill>
                  <a:srgbClr val="FF0000"/>
                </a:solidFill>
              </a:rPr>
              <a:t>輔助閱讀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B16217-6326-4CEF-BBEF-52B6E5558ED8}"/>
              </a:ext>
            </a:extLst>
          </p:cNvPr>
          <p:cNvSpPr txBox="1"/>
          <p:nvPr/>
        </p:nvSpPr>
        <p:spPr>
          <a:xfrm>
            <a:off x="2509703" y="2529222"/>
            <a:ext cx="174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方式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874844A-B6D9-43FC-8F10-7E234F43067A}"/>
              </a:ext>
            </a:extLst>
          </p:cNvPr>
          <p:cNvCxnSpPr/>
          <p:nvPr/>
        </p:nvCxnSpPr>
        <p:spPr>
          <a:xfrm>
            <a:off x="0" y="25496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FE7A51-E4EB-421B-8CBD-113C441659EC}"/>
              </a:ext>
            </a:extLst>
          </p:cNvPr>
          <p:cNvSpPr txBox="1"/>
          <p:nvPr/>
        </p:nvSpPr>
        <p:spPr>
          <a:xfrm>
            <a:off x="2509703" y="4128303"/>
            <a:ext cx="717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內容：根據</a:t>
            </a:r>
            <a:r>
              <a:rPr lang="zh-TW" altLang="en-US" dirty="0">
                <a:solidFill>
                  <a:srgbClr val="FF0000"/>
                </a:solidFill>
              </a:rPr>
              <a:t>呈現手法</a:t>
            </a:r>
            <a:r>
              <a:rPr lang="zh-TW" altLang="en-US" dirty="0"/>
              <a:t>，需要運用不同的設計方式去讓觀眾能</a:t>
            </a:r>
            <a:r>
              <a:rPr lang="zh-TW" altLang="en-US" dirty="0">
                <a:solidFill>
                  <a:srgbClr val="FF0000"/>
                </a:solidFill>
              </a:rPr>
              <a:t>輕易閱讀到重點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BCB3CD-3811-40A8-8FED-A56EBF5BE4A0}"/>
              </a:ext>
            </a:extLst>
          </p:cNvPr>
          <p:cNvSpPr txBox="1"/>
          <p:nvPr/>
        </p:nvSpPr>
        <p:spPr>
          <a:xfrm>
            <a:off x="2509703" y="4769568"/>
            <a:ext cx="717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排版：內容出現的位置決定觀眾看到了什麼，重點需要放在不同載體各自合適的位置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58C94F5-E321-4619-80D3-42272C9BAA98}"/>
              </a:ext>
            </a:extLst>
          </p:cNvPr>
          <p:cNvSpPr txBox="1"/>
          <p:nvPr/>
        </p:nvSpPr>
        <p:spPr>
          <a:xfrm>
            <a:off x="2509702" y="5612060"/>
            <a:ext cx="717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大小：內容的大小能呈現它的重要性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5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/>
              <a:t>LOGO</a:t>
            </a:r>
            <a:r>
              <a:rPr lang="zh-TW" altLang="en-US" sz="4400" dirty="0"/>
              <a:t>的屬性和目的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46DCB1-E614-442B-B9D3-452643690BBB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5F2577-9291-4C17-AECF-2AF804916A74}"/>
              </a:ext>
            </a:extLst>
          </p:cNvPr>
          <p:cNvSpPr txBox="1"/>
          <p:nvPr/>
        </p:nvSpPr>
        <p:spPr>
          <a:xfrm>
            <a:off x="713064" y="1690688"/>
            <a:ext cx="10515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屬性：小張圖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閱讀順序：</a:t>
            </a:r>
            <a:r>
              <a:rPr lang="zh-TW" altLang="zh-TW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，因為圖片</a:t>
            </a:r>
            <a:r>
              <a:rPr lang="zh-TW" altLang="zh-TW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夠小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，所以排版</a:t>
            </a:r>
            <a:r>
              <a:rPr lang="zh-TW" altLang="zh-TW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影響不大</a:t>
            </a:r>
          </a:p>
          <a:p>
            <a:pPr>
              <a:lnSpc>
                <a:spcPct val="200000"/>
              </a:lnSpc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目的：讓使用者</a:t>
            </a:r>
            <a:r>
              <a:rPr lang="zh-TW" altLang="zh-TW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第一眼就能知道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這個聊天室的</a:t>
            </a:r>
            <a:r>
              <a:rPr lang="zh-TW" altLang="zh-TW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是什麼，所以顏色的選擇和字體、圖案的大小會決定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LOGO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的效果如何。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725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sz="4400" dirty="0"/>
              <a:t>LOGO</a:t>
            </a:r>
            <a:r>
              <a:rPr lang="zh-TW" altLang="en-US" sz="4400" dirty="0"/>
              <a:t>的實例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DCB12C-916F-46C2-AC2D-37D3C6DB21D1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57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如何設計容易觀看的</a:t>
            </a:r>
            <a:r>
              <a:rPr lang="en-US" altLang="zh-TW" sz="4400" dirty="0"/>
              <a:t>LOGO</a:t>
            </a:r>
            <a:r>
              <a:rPr lang="zh-TW" altLang="en-US" sz="4400" dirty="0"/>
              <a:t>和反例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DCB12C-916F-46C2-AC2D-37D3C6DB21D1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768203-DC8F-401F-999E-F429FB968F5F}"/>
              </a:ext>
            </a:extLst>
          </p:cNvPr>
          <p:cNvSpPr txBox="1"/>
          <p:nvPr/>
        </p:nvSpPr>
        <p:spPr>
          <a:xfrm>
            <a:off x="1675710" y="3319948"/>
            <a:ext cx="3424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▲品牌名聲夠大，能知道企業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B90F0-B65C-4839-BDB8-2861348837EA}"/>
              </a:ext>
            </a:extLst>
          </p:cNvPr>
          <p:cNvSpPr txBox="1"/>
          <p:nvPr/>
        </p:nvSpPr>
        <p:spPr>
          <a:xfrm>
            <a:off x="6713642" y="3429000"/>
            <a:ext cx="271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▲設計夠簡單，目的明確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A77A332-9051-45B1-AAB7-606C91AE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33" y="4372172"/>
            <a:ext cx="1497525" cy="143241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F66C9C-275C-4CA4-9BC2-516456C9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10" y="2264528"/>
            <a:ext cx="562053" cy="59063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582529D-0AE4-4670-A7F0-0B559A13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862" y="1690688"/>
            <a:ext cx="1392669" cy="146348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DDBE1E9-53EF-453E-8120-34BCD374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0" y="4946012"/>
            <a:ext cx="617479" cy="59063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F331E01-058E-48C2-938A-6D1E7A5A1845}"/>
              </a:ext>
            </a:extLst>
          </p:cNvPr>
          <p:cNvSpPr txBox="1"/>
          <p:nvPr/>
        </p:nvSpPr>
        <p:spPr>
          <a:xfrm>
            <a:off x="1675710" y="5804587"/>
            <a:ext cx="2854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▲滿版，所以字糊在一起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971DF44-EDDF-45EF-893B-FDD5360F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90" y="2302633"/>
            <a:ext cx="571580" cy="5525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5AABBBB-E9EE-43C5-AEFF-B56B7871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008" y="1657030"/>
            <a:ext cx="1720261" cy="16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我們的</a:t>
            </a:r>
            <a:r>
              <a:rPr lang="en-US" altLang="zh-TW" dirty="0"/>
              <a:t>LOGO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DCB12C-916F-46C2-AC2D-37D3C6DB21D1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768203-DC8F-401F-999E-F429FB968F5F}"/>
              </a:ext>
            </a:extLst>
          </p:cNvPr>
          <p:cNvSpPr txBox="1"/>
          <p:nvPr/>
        </p:nvSpPr>
        <p:spPr>
          <a:xfrm>
            <a:off x="1524696" y="4150562"/>
            <a:ext cx="2366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▲黑白兩色，簡潔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9B90F0-B65C-4839-BDB8-2861348837EA}"/>
              </a:ext>
            </a:extLst>
          </p:cNvPr>
          <p:cNvSpPr txBox="1"/>
          <p:nvPr/>
        </p:nvSpPr>
        <p:spPr>
          <a:xfrm>
            <a:off x="5819736" y="4150562"/>
            <a:ext cx="4677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▲第一眼會被高亮的綠色</a:t>
            </a:r>
            <a:r>
              <a:rPr lang="en-US" altLang="zh-TW" sz="2000" dirty="0"/>
              <a:t>Line</a:t>
            </a:r>
            <a:r>
              <a:rPr lang="zh-TW" altLang="en-US" sz="2000" dirty="0"/>
              <a:t>吸引目光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A5B669B-5BC5-47FC-964F-DD6DED2A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12" y="1564802"/>
            <a:ext cx="2267266" cy="235300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B619AC3-5D00-4741-8D3E-E4FD80490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81" y="2467730"/>
            <a:ext cx="509389" cy="52865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C365D1A-10FB-43B5-B2CE-3964B566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37" y="2467730"/>
            <a:ext cx="548957" cy="54714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958D793-509A-425A-A622-39AD9D17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829" y="1564801"/>
            <a:ext cx="2360796" cy="2353004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4EC403A-10A9-4335-9AAA-A2BD2D2B9FED}"/>
              </a:ext>
            </a:extLst>
          </p:cNvPr>
          <p:cNvSpPr txBox="1"/>
          <p:nvPr/>
        </p:nvSpPr>
        <p:spPr>
          <a:xfrm>
            <a:off x="5819736" y="4543073"/>
            <a:ext cx="4091380" cy="188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錢和袋子的意思不容易直覺聯想團購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dirty="0" err="1"/>
              <a:t>Easygo</a:t>
            </a:r>
            <a:r>
              <a:rPr lang="zh-TW" altLang="en-US" sz="2000" dirty="0"/>
              <a:t>底下的星星會拉走目光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團購兩個字看不清楚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E297AE2E-817E-4CFA-824B-483B2CF40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12" y="2460275"/>
            <a:ext cx="552527" cy="56205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FB04BD8-E080-4A21-8F31-75559F6D8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36" y="2460274"/>
            <a:ext cx="552527" cy="562053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763A31-3312-4A08-84E4-CFBA77EC9455}"/>
              </a:ext>
            </a:extLst>
          </p:cNvPr>
          <p:cNvSpPr txBox="1"/>
          <p:nvPr/>
        </p:nvSpPr>
        <p:spPr>
          <a:xfrm>
            <a:off x="1516303" y="4526571"/>
            <a:ext cx="3047307" cy="188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購物車能知道是購物相關，</a:t>
            </a:r>
            <a:r>
              <a:rPr lang="en-US" altLang="zh-TW" sz="2000" dirty="0"/>
              <a:t>+1</a:t>
            </a:r>
            <a:r>
              <a:rPr lang="zh-TW" altLang="en-US" sz="2000" dirty="0"/>
              <a:t>也能輔助聯想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字型夠清楚，團購字型也更大</a:t>
            </a:r>
          </a:p>
        </p:txBody>
      </p:sp>
    </p:spTree>
    <p:extLst>
      <p:ext uri="{BB962C8B-B14F-4D97-AF65-F5344CB8AC3E}">
        <p14:creationId xmlns:p14="http://schemas.microsoft.com/office/powerpoint/2010/main" val="167122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海報</a:t>
            </a:r>
            <a:r>
              <a:rPr lang="zh-TW" altLang="en-US" sz="4400" dirty="0"/>
              <a:t>的屬性和目的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C672C5-5CFD-488E-AE51-5D12C91382FC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F64F7D-B484-418F-AD2D-CB4CBBC1ABE6}"/>
              </a:ext>
            </a:extLst>
          </p:cNvPr>
          <p:cNvSpPr txBox="1"/>
          <p:nvPr/>
        </p:nvSpPr>
        <p:spPr>
          <a:xfrm>
            <a:off x="1902717" y="1394089"/>
            <a:ext cx="74092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屬性：大張圖</a:t>
            </a:r>
          </a:p>
          <a:p>
            <a:pPr>
              <a:lnSpc>
                <a:spcPct val="150000"/>
              </a:lnSpc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閱讀順序：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(1)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有閱讀的順序</a:t>
            </a:r>
            <a:endParaRPr lang="en-US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(2) 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排版有影響</a:t>
            </a:r>
          </a:p>
          <a:p>
            <a:pPr>
              <a:lnSpc>
                <a:spcPct val="150000"/>
              </a:lnSpc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目的： 吸引目光 或 解釋專題</a:t>
            </a:r>
          </a:p>
          <a:p>
            <a:pPr>
              <a:lnSpc>
                <a:spcPct val="150000"/>
              </a:lnSpc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設計方式：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吸引目光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簡潔：將重點呈現給觀眾，讓觀眾驚訝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解釋專題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複雜：將專題內容透過海報解釋給觀眾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6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4267-9BAD-42A3-9A7D-E93DB715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海報</a:t>
            </a:r>
            <a:r>
              <a:rPr lang="zh-TW" altLang="en-US" sz="4400" dirty="0"/>
              <a:t>的實例</a:t>
            </a:r>
            <a:br>
              <a:rPr lang="zh-TW" altLang="en-US" sz="4400" dirty="0"/>
            </a:b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2A5848C-F781-4958-A1D2-6425847B3DF3}"/>
              </a:ext>
            </a:extLst>
          </p:cNvPr>
          <p:cNvSpPr txBox="1"/>
          <p:nvPr/>
        </p:nvSpPr>
        <p:spPr>
          <a:xfrm>
            <a:off x="11470547" y="5964571"/>
            <a:ext cx="144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P.01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8945C7-612F-41DA-81A6-A549A5E1C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68" y="1418430"/>
            <a:ext cx="3273956" cy="47107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8CD78B-CA1D-4F6A-A3C1-EB4B5213D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92" y="1495207"/>
            <a:ext cx="3089300" cy="46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6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521</Words>
  <Application>Microsoft Office PowerPoint</Application>
  <PresentationFormat>寬螢幕</PresentationFormat>
  <Paragraphs>65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佈景主題</vt:lpstr>
      <vt:lpstr>LOGO&amp;海報的設計理念和草稿 </vt:lpstr>
      <vt:lpstr>目錄</vt:lpstr>
      <vt:lpstr>設計的理念與目的</vt:lpstr>
      <vt:lpstr>LOGO的屬性和目的 </vt:lpstr>
      <vt:lpstr>LOGO的實例 </vt:lpstr>
      <vt:lpstr>如何設計容易觀看的LOGO和反例 </vt:lpstr>
      <vt:lpstr>我們的LOGO </vt:lpstr>
      <vt:lpstr>海報的屬性和目的 </vt:lpstr>
      <vt:lpstr>海報的實例 </vt:lpstr>
      <vt:lpstr>海報的實例 </vt:lpstr>
      <vt:lpstr>如何設計容易觀看的海報 </vt:lpstr>
      <vt:lpstr>我們的海報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LOGO&amp;海報的設計理念和草稿</dc:title>
  <dc:creator>Herbie</dc:creator>
  <cp:lastModifiedBy>Herbie</cp:lastModifiedBy>
  <cp:revision>10</cp:revision>
  <dcterms:created xsi:type="dcterms:W3CDTF">2023-11-13T15:37:27Z</dcterms:created>
  <dcterms:modified xsi:type="dcterms:W3CDTF">2023-11-14T07:32:48Z</dcterms:modified>
</cp:coreProperties>
</file>