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1.xml" ContentType="application/vnd.openxmlformats-officedocument.presentationml.notesSlide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陳俐吟 (109403530)" initials="陳俐吟" lastIdx="3" clrIdx="0">
    <p:extLst>
      <p:ext uri="{19B8F6BF-5375-455C-9EA6-DF929625EA0E}">
        <p15:presenceInfo xmlns:p15="http://schemas.microsoft.com/office/powerpoint/2012/main" userId="S-1-5-21-3717790538-332714849-789271852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903" autoAdjust="0"/>
  </p:normalViewPr>
  <p:slideViewPr>
    <p:cSldViewPr snapToGrid="0">
      <p:cViewPr varScale="1">
        <p:scale>
          <a:sx n="89" d="100"/>
          <a:sy n="89" d="100"/>
        </p:scale>
        <p:origin x="744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5-24T00:17:56.562" idx="3">
    <p:pos x="913" y="1782"/>
    <p:text>不清楚是甚麼東西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5-23T23:58:23.302" idx="1">
    <p:pos x="3755" y="1619"/>
    <p:text>每則留言應該可以有多則回覆，像滴卡那樣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5-24T00:11:20.429" idx="2">
    <p:pos x="5483" y="1848"/>
    <p:text>過期後，應該直接刪除就好，除非過9成的贊助金額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42381d9b3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242381d9b3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zh-TW" dirty="0"/>
              <a:t>一個使用者只能擁有一個帳號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zh-TW" dirty="0"/>
              <a:t>使用者也能同時是提案者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zh-TW" dirty="0"/>
              <a:t>使用者必須登錄才可提案、留言、進行贊助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zh-TW" dirty="0"/>
              <a:t>使用者能夠在多個提案中進行留言，提案者能夠進行回覆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zh-TW" dirty="0"/>
              <a:t>每則留言只會有一則相對應的回覆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zh-TW" dirty="0"/>
              <a:t>尚未過期的提案才能夠接受使用者的贊助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zh-TW" dirty="0"/>
              <a:t>一個使用者可以贊助多個提案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zh-TW" dirty="0"/>
              <a:t>一個使用者可以擁有多個提案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zh-TW" dirty="0"/>
              <a:t>一個提案會有一到多個商品(贊助選項)，每項商品只會出現在一項提案中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42381d9b3_2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42381d9b3_2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zh-TW">
                <a:solidFill>
                  <a:schemeClr val="dk1"/>
                </a:solidFill>
              </a:rPr>
              <a:t>一項提案可以擁有多個提案者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zh-TW"/>
              <a:t>一個使用者可以追蹤多項提案，每項提案可以被多個使用者追蹤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zh-TW"/>
              <a:t>提案者可以更新提案、回覆留言、新增/修改/刪除常見問題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zh-TW"/>
              <a:t>提案只有一個提案ID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zh-TW"/>
              <a:t>過期之後，累積時間超過三十天的提案將被平台刪除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d5e5924a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d5e5924a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1d0384349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1d0384349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AutoNum type="arabicPeriod"/>
            </a:pPr>
            <a:r>
              <a:rPr lang="zh-TW"/>
              <a:t>在未登入的情況下進到首頁，首頁會列出熱門度最高的提案，熱門度表示被點擊次數</a:t>
            </a:r>
            <a:endParaRPr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zh-TW"/>
              <a:t>所有人皆能在平台上用關鍵字查詢提案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21d038434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21d0384349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AutoNum type="arabicPeriod"/>
            </a:pPr>
            <a:r>
              <a:rPr lang="zh-TW"/>
              <a:t>登入後首頁會顯示該登入者所追蹤的提案以及推薦提案(按照類別)</a:t>
            </a:r>
            <a:endParaRPr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zh-TW"/>
              <a:t>使用者可以追蹤喜歡的提案項目</a:t>
            </a:r>
            <a:endParaRPr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zh-TW"/>
              <a:t>使用者能夠在提案的留言區中跟提案者留言互動</a:t>
            </a:r>
            <a:endParaRPr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zh-TW">
                <a:solidFill>
                  <a:schemeClr val="dk1"/>
                </a:solidFill>
              </a:rPr>
              <a:t>會員可以同時是提案者</a:t>
            </a:r>
            <a:endParaRPr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zh-TW"/>
              <a:t>使用者能夠贊助提案商品</a:t>
            </a:r>
            <a:endParaRPr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zh-TW"/>
              <a:t>使用者可以於同個提案進行多次贊助</a:t>
            </a:r>
            <a:endParaRPr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zh-TW"/>
              <a:t>在使用者進行贊助前必須確認該提案是否已經過期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3e28d5f3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f3e28d5f3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AutoNum type="arabicPeriod"/>
            </a:pPr>
            <a:r>
              <a:rPr lang="zh-TW"/>
              <a:t>提案者的提案必須經由平台審查，通過者才能顯示於網頁中</a:t>
            </a:r>
            <a:endParaRPr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zh-TW"/>
              <a:t>提案者可編輯提案內容、常見問題與回覆留言</a:t>
            </a:r>
            <a:endParaRPr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zh-TW"/>
              <a:t>一個提案可以由多個提案者組成提案團隊，共同編輯提案內容、常見問題與回覆留言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53ff78b9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253ff78b9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AutoNum type="arabicPeriod"/>
            </a:pPr>
            <a:r>
              <a:rPr lang="zh-TW"/>
              <a:t>每項提案都有固定募資時段，超過該時段系統會強制停止募資，但若已經募達目標金額的百分之九十，則能夠再延長三十天一次</a:t>
            </a:r>
            <a:endParaRPr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zh-TW"/>
              <a:t>每項提案的狀態只有三種：審查中、募資中、已到期，狀態更新過程只能遵循「審查中 → 募資中</a:t>
            </a:r>
            <a:r>
              <a:rPr lang="zh-TW">
                <a:solidFill>
                  <a:schemeClr val="dk1"/>
                </a:solidFill>
              </a:rPr>
              <a:t> → </a:t>
            </a:r>
            <a:r>
              <a:rPr lang="zh-TW"/>
              <a:t>已到期」順序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ada3c4e1d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ada3c4e1d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4f8d1478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24f8d1478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4f8d14783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24f8d14783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ickstarter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abay.tw/" TargetMode="External"/><Relationship Id="rId5" Type="http://schemas.openxmlformats.org/officeDocument/2006/relationships/hyperlink" Target="https://www.flyingv.cc/" TargetMode="External"/><Relationship Id="rId4" Type="http://schemas.openxmlformats.org/officeDocument/2006/relationships/hyperlink" Target="https://www.zeczec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322860-8D32-4D50-A1DA-DE5877CF9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73815"/>
            <a:ext cx="8520600" cy="841800"/>
          </a:xfrm>
        </p:spPr>
        <p:txBody>
          <a:bodyPr/>
          <a:lstStyle/>
          <a:p>
            <a:r>
              <a:rPr lang="zh-TW" altLang="en-US" dirty="0"/>
              <a:t>問題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A9C7214-4BA1-45A8-8291-1AE21ACC82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</a:t>
            </a:fld>
            <a:endParaRPr lang="zh-TW" altLang="en-US"/>
          </a:p>
        </p:txBody>
      </p:sp>
      <p:sp>
        <p:nvSpPr>
          <p:cNvPr id="4" name="Google Shape;55;p13">
            <a:extLst>
              <a:ext uri="{FF2B5EF4-FFF2-40B4-BE49-F238E27FC236}">
                <a16:creationId xmlns:a16="http://schemas.microsoft.com/office/drawing/2014/main" id="{EC79A3E8-413B-40C5-B16B-8CCCC4503FB9}"/>
              </a:ext>
            </a:extLst>
          </p:cNvPr>
          <p:cNvSpPr txBox="1">
            <a:spLocks/>
          </p:cNvSpPr>
          <p:nvPr/>
        </p:nvSpPr>
        <p:spPr>
          <a:xfrm>
            <a:off x="311700" y="1393514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zh-TW" sz="2000" b="1" dirty="0">
                <a:solidFill>
                  <a:srgbClr val="202124"/>
                </a:solidFill>
                <a:highlight>
                  <a:srgbClr val="FFFFFF"/>
                </a:highlight>
              </a:rPr>
              <a:t>8</a:t>
            </a:r>
            <a:r>
              <a:rPr lang="zh-TW" altLang="en-US" sz="2000" b="1" dirty="0">
                <a:solidFill>
                  <a:srgbClr val="202124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b="1" dirty="0">
                <a:solidFill>
                  <a:srgbClr val="202124"/>
                </a:solidFill>
                <a:highlight>
                  <a:srgbClr val="FFFFFF"/>
                </a:highlight>
              </a:rPr>
              <a:t>11</a:t>
            </a:r>
            <a:r>
              <a:rPr lang="zh-TW" altLang="en-US" sz="2000" b="1" dirty="0">
                <a:solidFill>
                  <a:srgbClr val="202124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b="1" dirty="0">
                <a:solidFill>
                  <a:srgbClr val="202124"/>
                </a:solidFill>
                <a:highlight>
                  <a:srgbClr val="FFFFFF"/>
                </a:highlight>
              </a:rPr>
              <a:t>12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632285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/>
              <a:t>Flow Chart - </a:t>
            </a:r>
            <a:r>
              <a:rPr lang="zh-TW"/>
              <a:t>Proposal Process</a:t>
            </a:r>
            <a:endParaRPr b="1"/>
          </a:p>
        </p:txBody>
      </p:sp>
      <p:sp>
        <p:nvSpPr>
          <p:cNvPr id="110" name="Google Shape;110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10</a:t>
            </a:fld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4525" y="1017725"/>
            <a:ext cx="663492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 dirty="0"/>
              <a:t>A user can only have one account. </a:t>
            </a:r>
            <a:endParaRPr sz="16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 dirty="0"/>
              <a:t>A user may also be a proposer. </a:t>
            </a:r>
            <a:endParaRPr sz="16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 dirty="0"/>
              <a:t>Members must be logged in to propose, comment, and </a:t>
            </a:r>
            <a:r>
              <a:rPr lang="zh-TW" sz="1500" dirty="0">
                <a:solidFill>
                  <a:srgbClr val="434343"/>
                </a:solidFill>
              </a:rPr>
              <a:t>sponsor</a:t>
            </a:r>
            <a:r>
              <a:rPr lang="zh-TW" sz="1600" dirty="0"/>
              <a:t>. </a:t>
            </a:r>
            <a:endParaRPr sz="16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 dirty="0"/>
              <a:t>Members can comment on multiple proposals and proposers can reply. </a:t>
            </a:r>
            <a:endParaRPr sz="16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 dirty="0"/>
              <a:t>Each comment would only have one corresponding reply.</a:t>
            </a:r>
            <a:endParaRPr sz="16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 dirty="0"/>
              <a:t>Proposals that have not yet expired are eligible for user </a:t>
            </a:r>
            <a:r>
              <a:rPr lang="zh-TW" sz="1500" dirty="0">
                <a:solidFill>
                  <a:srgbClr val="434343"/>
                </a:solidFill>
              </a:rPr>
              <a:t>sponsor</a:t>
            </a:r>
            <a:r>
              <a:rPr lang="zh-TW" sz="1600" dirty="0"/>
              <a:t>. </a:t>
            </a:r>
            <a:endParaRPr sz="16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 dirty="0"/>
              <a:t>A user may </a:t>
            </a:r>
            <a:r>
              <a:rPr lang="zh-TW" sz="1500" dirty="0">
                <a:solidFill>
                  <a:srgbClr val="434343"/>
                </a:solidFill>
              </a:rPr>
              <a:t>sponsor</a:t>
            </a:r>
            <a:r>
              <a:rPr lang="zh-TW" sz="1600" dirty="0"/>
              <a:t> multiple proposals. </a:t>
            </a:r>
            <a:endParaRPr sz="16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 dirty="0"/>
              <a:t>A user may have multiple proposals. </a:t>
            </a:r>
            <a:endParaRPr sz="16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 dirty="0"/>
              <a:t>A proposal would have one or more products (</a:t>
            </a:r>
            <a:r>
              <a:rPr lang="zh-TW" sz="1500" dirty="0">
                <a:solidFill>
                  <a:srgbClr val="434343"/>
                </a:solidFill>
              </a:rPr>
              <a:t>sponsor</a:t>
            </a:r>
            <a:r>
              <a:rPr lang="zh-TW" sz="1600" dirty="0"/>
              <a:t> selections), each product would only appear in one proposal. </a:t>
            </a:r>
            <a:endParaRPr sz="1600" dirty="0"/>
          </a:p>
        </p:txBody>
      </p:sp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Business logics</a:t>
            </a:r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Business logics</a:t>
            </a:r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12</a:t>
            </a:fld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 dirty="0"/>
              <a:t>A proposal may associateted with multiple proposers.</a:t>
            </a:r>
            <a:endParaRPr sz="16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 dirty="0"/>
              <a:t>A member may track multiple proposals, and each proposal could be tracked by multiple users. </a:t>
            </a:r>
            <a:endParaRPr sz="16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 dirty="0"/>
              <a:t>Proposer could update proposals, reply to comments, add/modify/delete FAQs. </a:t>
            </a:r>
            <a:endParaRPr sz="16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 dirty="0"/>
              <a:t>Proposal has only one unique proposal ID. </a:t>
            </a:r>
            <a:endParaRPr sz="16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 dirty="0"/>
              <a:t>After expiration, proposals that have accumulated more than 30 days would be deleted by the platform.</a:t>
            </a:r>
            <a:endParaRPr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111 Spring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DBMS Final Project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1" dirty="0">
                <a:solidFill>
                  <a:srgbClr val="202124"/>
                </a:solidFill>
                <a:highlight>
                  <a:srgbClr val="FFFFFF"/>
                </a:highlight>
              </a:rPr>
              <a:t>Crowdfunding Platform</a:t>
            </a:r>
            <a:endParaRPr sz="20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Examples of Crowdfunding Platforms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https://www.kickstarter.com/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linkClick r:id="rId4"/>
              </a:rPr>
              <a:t>https://www.zeczec.com/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linkClick r:id="rId5"/>
              </a:rPr>
              <a:t>https://www.flyingv.cc/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linkClick r:id="rId6"/>
              </a:rPr>
              <a:t>https://wabay.tw/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 dirty="0">
                <a:solidFill>
                  <a:srgbClr val="434343"/>
                </a:solidFill>
              </a:rPr>
              <a:t>George wants to build up a </a:t>
            </a:r>
            <a:r>
              <a:rPr lang="zh-TW" sz="1500" b="1" dirty="0">
                <a:solidFill>
                  <a:srgbClr val="434343"/>
                </a:solidFill>
              </a:rPr>
              <a:t>crowdfunding platform</a:t>
            </a:r>
            <a:r>
              <a:rPr lang="zh-TW" sz="1500" dirty="0">
                <a:solidFill>
                  <a:srgbClr val="434343"/>
                </a:solidFill>
              </a:rPr>
              <a:t>. The follwing description applies all users who have not registered and logged in as members of the platform:</a:t>
            </a:r>
            <a:endParaRPr sz="1500" dirty="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434343"/>
              </a:solidFill>
            </a:endParaRPr>
          </a:p>
          <a:p>
            <a:pPr marL="457200" lvl="0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AutoNum type="arabicPeriod"/>
            </a:pPr>
            <a:r>
              <a:rPr lang="zh-TW" sz="1600" dirty="0"/>
              <a:t>The homepage would list the most popular proposals, and the popularity indicates the number of clicks.</a:t>
            </a:r>
            <a:r>
              <a:rPr lang="zh-TW" sz="1500" dirty="0">
                <a:solidFill>
                  <a:srgbClr val="434343"/>
                </a:solidFill>
              </a:rPr>
              <a:t> </a:t>
            </a:r>
            <a:endParaRPr sz="1500" dirty="0">
              <a:solidFill>
                <a:srgbClr val="434343"/>
              </a:solidFill>
            </a:endParaRPr>
          </a:p>
          <a:p>
            <a:pPr marL="457200" lvl="0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AutoNum type="arabicPeriod"/>
            </a:pPr>
            <a:r>
              <a:rPr lang="zh-TW" sz="1500" dirty="0">
                <a:solidFill>
                  <a:srgbClr val="434343"/>
                </a:solidFill>
              </a:rPr>
              <a:t>Users can search for proposals with keywords on the platform. </a:t>
            </a:r>
            <a:endParaRPr sz="1500" dirty="0">
              <a:solidFill>
                <a:srgbClr val="434343"/>
              </a:solidFill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/>
              <a:t>Scenario – Non-Member</a:t>
            </a:r>
            <a:r>
              <a:rPr lang="zh-TW"/>
              <a:t> 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434343"/>
                </a:solidFill>
              </a:rPr>
              <a:t>George wants to build up a </a:t>
            </a:r>
            <a:r>
              <a:rPr lang="zh-TW" sz="1500" b="1">
                <a:solidFill>
                  <a:srgbClr val="434343"/>
                </a:solidFill>
              </a:rPr>
              <a:t>crowdfunding platform</a:t>
            </a:r>
            <a:r>
              <a:rPr lang="zh-TW" sz="1500">
                <a:solidFill>
                  <a:srgbClr val="434343"/>
                </a:solidFill>
              </a:rPr>
              <a:t>. The following description applies all members who have registered on the platform and are logged in:</a:t>
            </a:r>
            <a:endParaRPr sz="150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434343"/>
              </a:solidFill>
            </a:endParaRPr>
          </a:p>
          <a:p>
            <a:pPr marL="457200" lvl="0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AutoNum type="arabicPeriod"/>
            </a:pPr>
            <a:r>
              <a:rPr lang="zh-TW" sz="1600"/>
              <a:t>The homepage would list the proposals followed by the member and those recommended by the system, both are listed by category.</a:t>
            </a:r>
            <a:r>
              <a:rPr lang="zh-TW" sz="1500">
                <a:solidFill>
                  <a:srgbClr val="434343"/>
                </a:solidFill>
              </a:rPr>
              <a:t> </a:t>
            </a:r>
            <a:endParaRPr sz="1500">
              <a:solidFill>
                <a:srgbClr val="434343"/>
              </a:solidFill>
            </a:endParaRPr>
          </a:p>
          <a:p>
            <a:pPr marL="457200" lvl="0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AutoNum type="arabicPeriod"/>
            </a:pPr>
            <a:r>
              <a:rPr lang="zh-TW" sz="1600"/>
              <a:t>Members may follow one or multiple proposals.</a:t>
            </a:r>
            <a:r>
              <a:rPr lang="zh-TW" sz="1500">
                <a:solidFill>
                  <a:srgbClr val="434343"/>
                </a:solidFill>
              </a:rPr>
              <a:t> </a:t>
            </a:r>
            <a:endParaRPr sz="1500">
              <a:solidFill>
                <a:srgbClr val="434343"/>
              </a:solidFill>
            </a:endParaRPr>
          </a:p>
          <a:p>
            <a:pPr marL="457200" lvl="0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AutoNum type="arabicPeriod"/>
            </a:pPr>
            <a:r>
              <a:rPr lang="zh-TW" sz="1600"/>
              <a:t>Members</a:t>
            </a:r>
            <a:r>
              <a:rPr lang="zh-TW" sz="1500">
                <a:solidFill>
                  <a:srgbClr val="434343"/>
                </a:solidFill>
              </a:rPr>
              <a:t> may interact with the proposer by leaving the comment in ​​the proposal comment area. </a:t>
            </a:r>
            <a:endParaRPr sz="1500">
              <a:solidFill>
                <a:srgbClr val="434343"/>
              </a:solidFill>
            </a:endParaRPr>
          </a:p>
          <a:p>
            <a:pPr marL="457200" lvl="0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AutoNum type="arabicPeriod"/>
            </a:pPr>
            <a:r>
              <a:rPr lang="zh-TW" sz="1500">
                <a:solidFill>
                  <a:srgbClr val="434343"/>
                </a:solidFill>
              </a:rPr>
              <a:t>A member may also be a propser.</a:t>
            </a:r>
            <a:endParaRPr sz="1500">
              <a:solidFill>
                <a:srgbClr val="434343"/>
              </a:solidFill>
            </a:endParaRPr>
          </a:p>
          <a:p>
            <a:pPr marL="457200" lvl="0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AutoNum type="arabicPeriod"/>
            </a:pPr>
            <a:r>
              <a:rPr lang="zh-TW" sz="1600"/>
              <a:t>Members</a:t>
            </a:r>
            <a:r>
              <a:rPr lang="zh-TW" sz="1500">
                <a:solidFill>
                  <a:srgbClr val="434343"/>
                </a:solidFill>
              </a:rPr>
              <a:t> may sponsor one or multiple proposals. </a:t>
            </a:r>
            <a:endParaRPr sz="1500">
              <a:solidFill>
                <a:srgbClr val="434343"/>
              </a:solidFill>
            </a:endParaRPr>
          </a:p>
          <a:p>
            <a:pPr marL="457200" lvl="0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AutoNum type="arabicPeriod"/>
            </a:pPr>
            <a:r>
              <a:rPr lang="zh-TW" sz="1500">
                <a:solidFill>
                  <a:srgbClr val="434343"/>
                </a:solidFill>
              </a:rPr>
              <a:t>Members are allowed to sponsor a proposal multiple times.</a:t>
            </a:r>
            <a:endParaRPr sz="1500">
              <a:solidFill>
                <a:srgbClr val="434343"/>
              </a:solidFill>
            </a:endParaRPr>
          </a:p>
          <a:p>
            <a:pPr marL="457200" lvl="0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AutoNum type="arabicPeriod"/>
            </a:pPr>
            <a:r>
              <a:rPr lang="zh-TW" sz="1500">
                <a:solidFill>
                  <a:srgbClr val="434343"/>
                </a:solidFill>
              </a:rPr>
              <a:t>Members may only sponsor ongoing/active proposals.</a:t>
            </a:r>
            <a:endParaRPr sz="1500">
              <a:solidFill>
                <a:srgbClr val="434343"/>
              </a:solidFill>
            </a:endParaRPr>
          </a:p>
        </p:txBody>
      </p:sp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/>
              <a:t>Scenario – Members</a:t>
            </a:r>
            <a:r>
              <a:rPr lang="zh-TW"/>
              <a:t> </a:t>
            </a: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434343"/>
                </a:solidFill>
              </a:rPr>
              <a:t>George wants to build up a </a:t>
            </a:r>
            <a:r>
              <a:rPr lang="zh-TW" sz="1500" b="1">
                <a:solidFill>
                  <a:srgbClr val="434343"/>
                </a:solidFill>
              </a:rPr>
              <a:t>crowdfunding platform</a:t>
            </a:r>
            <a:r>
              <a:rPr lang="zh-TW" sz="1500">
                <a:solidFill>
                  <a:srgbClr val="434343"/>
                </a:solidFill>
              </a:rPr>
              <a:t>. The following description applies all members who have registered on the platform and are logged in:</a:t>
            </a:r>
            <a:endParaRPr sz="150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434343"/>
                </a:solidFill>
              </a:rPr>
              <a:t> 8.   After the proposer makes a proposal, it must be reviewed by the platform before being </a:t>
            </a:r>
            <a:endParaRPr sz="150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434343"/>
                </a:solidFill>
              </a:rPr>
              <a:t>       displayed on the webpage. </a:t>
            </a:r>
            <a:endParaRPr sz="150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434343"/>
                </a:solidFill>
              </a:rPr>
              <a:t> 9.   Proposers may edit the proposal content, FAQ and reply to comments after the proposal is </a:t>
            </a:r>
            <a:endParaRPr sz="150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434343"/>
                </a:solidFill>
              </a:rPr>
              <a:t>       published. </a:t>
            </a:r>
            <a:endParaRPr sz="150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FF0000"/>
                </a:solidFill>
              </a:rPr>
              <a:t> </a:t>
            </a:r>
            <a:r>
              <a:rPr lang="zh-TW" sz="1500"/>
              <a:t>10.  After the proposer creates a proposal, he/she can invite other members to become </a:t>
            </a:r>
            <a:endParaRPr sz="1500"/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/>
              <a:t>        co-proposers, who can also edit the content of the proposal, FAQ, and reply to messages.</a:t>
            </a:r>
            <a:endParaRPr sz="1500"/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434343"/>
                </a:solidFill>
              </a:rPr>
              <a:t> </a:t>
            </a:r>
            <a:endParaRPr sz="1500">
              <a:solidFill>
                <a:srgbClr val="434343"/>
              </a:solidFill>
            </a:endParaRPr>
          </a:p>
        </p:txBody>
      </p:sp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/>
              <a:t>Scenario – Members</a:t>
            </a:r>
            <a:r>
              <a:rPr lang="zh-TW"/>
              <a:t> </a:t>
            </a: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/>
              <a:t>Scenario – Members</a:t>
            </a:r>
            <a:r>
              <a:rPr lang="zh-TW"/>
              <a:t> 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7</a:t>
            </a:fld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434343"/>
                </a:solidFill>
              </a:rPr>
              <a:t>George wants to build up a </a:t>
            </a:r>
            <a:r>
              <a:rPr lang="zh-TW" sz="1500" b="1">
                <a:solidFill>
                  <a:srgbClr val="434343"/>
                </a:solidFill>
              </a:rPr>
              <a:t>crowdfunding platform</a:t>
            </a:r>
            <a:r>
              <a:rPr lang="zh-TW" sz="1500">
                <a:solidFill>
                  <a:srgbClr val="434343"/>
                </a:solidFill>
              </a:rPr>
              <a:t>. The following description applies all members who have registered on the platform and are logged in:</a:t>
            </a:r>
            <a:endParaRPr sz="150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434343"/>
                </a:solidFill>
              </a:rPr>
              <a:t> 12.  Each proposal has 90 days period for fundraising, after which the system would forcibly </a:t>
            </a:r>
            <a:endParaRPr sz="150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434343"/>
                </a:solidFill>
              </a:rPr>
              <a:t>        stop the proposal, but if 90% of the target amount has been raised at the end of the 90 day </a:t>
            </a:r>
            <a:endParaRPr sz="150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434343"/>
                </a:solidFill>
              </a:rPr>
              <a:t>        period, the proposal is automatically extended for another 30 days. The extension is applied </a:t>
            </a:r>
            <a:endParaRPr sz="150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434343"/>
                </a:solidFill>
              </a:rPr>
              <a:t>        only once.</a:t>
            </a:r>
            <a:endParaRPr sz="150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434343"/>
                </a:solidFill>
              </a:rPr>
              <a:t> 13.  There are only three proposals status: (1)UNDER-REVIEWING (2)ONGOING and </a:t>
            </a:r>
            <a:endParaRPr sz="150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434343"/>
                </a:solidFill>
              </a:rPr>
              <a:t>        (3)EXPIRED; the status can only be updated in the order of 1 → 2 → 3. </a:t>
            </a:r>
            <a:endParaRPr sz="15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/>
              <a:t>Entities </a:t>
            </a:r>
            <a:endParaRPr b="1"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</a:pPr>
            <a:r>
              <a:rPr lang="zh-TW" sz="2000" dirty="0">
                <a:solidFill>
                  <a:srgbClr val="434343"/>
                </a:solidFill>
              </a:rPr>
              <a:t>Member(proposer)</a:t>
            </a:r>
            <a:endParaRPr sz="2000" dirty="0">
              <a:solidFill>
                <a:srgbClr val="434343"/>
              </a:solidFill>
            </a:endParaRPr>
          </a:p>
          <a:p>
            <a:pPr marL="457200" lvl="0" indent="-355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</a:pPr>
            <a:r>
              <a:rPr lang="zh-TW" sz="2000" dirty="0">
                <a:solidFill>
                  <a:srgbClr val="434343"/>
                </a:solidFill>
              </a:rPr>
              <a:t>Proposal</a:t>
            </a:r>
            <a:endParaRPr sz="2000" dirty="0">
              <a:solidFill>
                <a:srgbClr val="434343"/>
              </a:solidFill>
            </a:endParaRPr>
          </a:p>
          <a:p>
            <a:pPr marL="457200" lvl="0" indent="-355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</a:pPr>
            <a:r>
              <a:rPr lang="zh-TW" sz="2000" dirty="0">
                <a:solidFill>
                  <a:srgbClr val="434343"/>
                </a:solidFill>
              </a:rPr>
              <a:t>ProposalOption</a:t>
            </a:r>
            <a:endParaRPr sz="2000" dirty="0">
              <a:solidFill>
                <a:srgbClr val="434343"/>
              </a:solidFill>
            </a:endParaRPr>
          </a:p>
          <a:p>
            <a:pPr marL="457200" lvl="0" indent="-355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</a:pPr>
            <a:r>
              <a:rPr lang="zh-TW" sz="2000" dirty="0">
                <a:solidFill>
                  <a:srgbClr val="434343"/>
                </a:solidFill>
              </a:rPr>
              <a:t>Comment</a:t>
            </a:r>
            <a:endParaRPr sz="2000" dirty="0">
              <a:solidFill>
                <a:srgbClr val="434343"/>
              </a:solidFill>
            </a:endParaRPr>
          </a:p>
          <a:p>
            <a:pPr marL="457200" lvl="0" indent="-355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</a:pPr>
            <a:r>
              <a:rPr lang="zh-TW" sz="2000" dirty="0">
                <a:solidFill>
                  <a:srgbClr val="434343"/>
                </a:solidFill>
              </a:rPr>
              <a:t>FQA</a:t>
            </a:r>
            <a:endParaRPr sz="2000" dirty="0">
              <a:solidFill>
                <a:srgbClr val="434343"/>
              </a:solidFill>
            </a:endParaRPr>
          </a:p>
          <a:p>
            <a:pPr marL="457200" lvl="0" indent="-355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</a:pPr>
            <a:r>
              <a:rPr lang="zh-TW" sz="2000" dirty="0">
                <a:solidFill>
                  <a:srgbClr val="434343"/>
                </a:solidFill>
              </a:rPr>
              <a:t>SponsorRecord</a:t>
            </a:r>
            <a:endParaRPr sz="2000" dirty="0">
              <a:solidFill>
                <a:srgbClr val="434343"/>
              </a:solidFill>
            </a:endParaRPr>
          </a:p>
          <a:p>
            <a:pPr marL="457200" lvl="0" indent="-355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</a:pPr>
            <a:r>
              <a:rPr lang="zh-TW" sz="2000" dirty="0">
                <a:solidFill>
                  <a:srgbClr val="434343"/>
                </a:solidFill>
              </a:rPr>
              <a:t>FollowingRecord</a:t>
            </a:r>
            <a:endParaRPr sz="2000" dirty="0">
              <a:solidFill>
                <a:srgbClr val="434343"/>
              </a:solidFill>
            </a:endParaRPr>
          </a:p>
          <a:p>
            <a:pPr marL="457200" lvl="0" indent="-355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</a:pPr>
            <a:r>
              <a:rPr lang="zh-TW" sz="2000" dirty="0">
                <a:solidFill>
                  <a:srgbClr val="434343"/>
                </a:solidFill>
              </a:rPr>
              <a:t>ProposalMember</a:t>
            </a:r>
            <a:endParaRPr sz="2000" dirty="0">
              <a:solidFill>
                <a:srgbClr val="434343"/>
              </a:solidFill>
            </a:endParaRPr>
          </a:p>
        </p:txBody>
      </p:sp>
      <p:sp>
        <p:nvSpPr>
          <p:cNvPr id="97" name="Google Shape;9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/>
              <a:t>Flow Chart - </a:t>
            </a:r>
            <a:r>
              <a:rPr lang="zh-TW"/>
              <a:t>Home Page</a:t>
            </a:r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9</a:t>
            </a:fld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1638" y="1017725"/>
            <a:ext cx="392692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1113</Words>
  <Application>Microsoft Office PowerPoint</Application>
  <PresentationFormat>如螢幕大小 (16:9)</PresentationFormat>
  <Paragraphs>110</Paragraphs>
  <Slides>12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4" baseType="lpstr">
      <vt:lpstr>Arial</vt:lpstr>
      <vt:lpstr>Simple Light</vt:lpstr>
      <vt:lpstr>問題</vt:lpstr>
      <vt:lpstr>111 Spring DBMS Final Project</vt:lpstr>
      <vt:lpstr>Examples of Crowdfunding Platforms</vt:lpstr>
      <vt:lpstr>Scenario – Non-Member </vt:lpstr>
      <vt:lpstr>Scenario – Members </vt:lpstr>
      <vt:lpstr>Scenario – Members </vt:lpstr>
      <vt:lpstr>Scenario – Members </vt:lpstr>
      <vt:lpstr>Entities </vt:lpstr>
      <vt:lpstr>Flow Chart - Home Page</vt:lpstr>
      <vt:lpstr>Flow Chart - Proposal Process</vt:lpstr>
      <vt:lpstr>Business logics</vt:lpstr>
      <vt:lpstr>Business logics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111 Spring DBMS Final Project</dc:title>
  <dc:creator>俐吟</dc:creator>
  <cp:lastModifiedBy>陳俐吟 (109403530)</cp:lastModifiedBy>
  <cp:revision>4</cp:revision>
  <dcterms:modified xsi:type="dcterms:W3CDTF">2022-05-23T16:18:54Z</dcterms:modified>
</cp:coreProperties>
</file>