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8" r:id="rId6"/>
    <p:sldId id="259"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421" autoAdjust="0"/>
    <p:restoredTop sz="94660"/>
  </p:normalViewPr>
  <p:slideViewPr>
    <p:cSldViewPr snapToGrid="0">
      <p:cViewPr>
        <p:scale>
          <a:sx n="66" d="100"/>
          <a:sy n="66" d="100"/>
        </p:scale>
        <p:origin x="1302" y="4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B019B9-C1A1-6DC1-24A9-B56D3855969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44D67FA-B2B8-C405-DE9C-6B2D3AB673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EA5569C-CCDD-AEC9-3FD0-B7D34B588813}"/>
              </a:ext>
            </a:extLst>
          </p:cNvPr>
          <p:cNvSpPr>
            <a:spLocks noGrp="1"/>
          </p:cNvSpPr>
          <p:nvPr>
            <p:ph type="dt" sz="half" idx="10"/>
          </p:nvPr>
        </p:nvSpPr>
        <p:spPr/>
        <p:txBody>
          <a:bodyPr/>
          <a:lstStyle/>
          <a:p>
            <a:fld id="{DA4D0BE9-196E-40E8-A895-00032E7CDE2B}" type="datetimeFigureOut">
              <a:rPr lang="zh-CN" altLang="en-US" smtClean="0"/>
              <a:t>2024/11/12</a:t>
            </a:fld>
            <a:endParaRPr lang="zh-CN" altLang="en-US"/>
          </a:p>
        </p:txBody>
      </p:sp>
      <p:sp>
        <p:nvSpPr>
          <p:cNvPr id="5" name="页脚占位符 4">
            <a:extLst>
              <a:ext uri="{FF2B5EF4-FFF2-40B4-BE49-F238E27FC236}">
                <a16:creationId xmlns:a16="http://schemas.microsoft.com/office/drawing/2014/main" id="{83014AF3-3E3F-6B7B-82B5-449F43D50C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CFD24E-A4CB-FB5B-9CA5-9CD2C94FC5FE}"/>
              </a:ext>
            </a:extLst>
          </p:cNvPr>
          <p:cNvSpPr>
            <a:spLocks noGrp="1"/>
          </p:cNvSpPr>
          <p:nvPr>
            <p:ph type="sldNum" sz="quarter" idx="12"/>
          </p:nvPr>
        </p:nvSpPr>
        <p:spPr/>
        <p:txBody>
          <a:bodyPr/>
          <a:lstStyle/>
          <a:p>
            <a:fld id="{C4C1DCC1-A185-45BF-9F5D-9BC8468D48C1}" type="slidenum">
              <a:rPr lang="zh-CN" altLang="en-US" smtClean="0"/>
              <a:t>‹#›</a:t>
            </a:fld>
            <a:endParaRPr lang="zh-CN" altLang="en-US"/>
          </a:p>
        </p:txBody>
      </p:sp>
    </p:spTree>
    <p:extLst>
      <p:ext uri="{BB962C8B-B14F-4D97-AF65-F5344CB8AC3E}">
        <p14:creationId xmlns:p14="http://schemas.microsoft.com/office/powerpoint/2010/main" val="2491165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EDC1B7-6794-D7DC-855E-0D6A1F61460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AAB280E-D668-99AF-8D23-8A324B08709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99F4D37-296C-BCE5-6531-CB236C650AD5}"/>
              </a:ext>
            </a:extLst>
          </p:cNvPr>
          <p:cNvSpPr>
            <a:spLocks noGrp="1"/>
          </p:cNvSpPr>
          <p:nvPr>
            <p:ph type="dt" sz="half" idx="10"/>
          </p:nvPr>
        </p:nvSpPr>
        <p:spPr/>
        <p:txBody>
          <a:bodyPr/>
          <a:lstStyle/>
          <a:p>
            <a:fld id="{DA4D0BE9-196E-40E8-A895-00032E7CDE2B}" type="datetimeFigureOut">
              <a:rPr lang="zh-CN" altLang="en-US" smtClean="0"/>
              <a:t>2024/11/12</a:t>
            </a:fld>
            <a:endParaRPr lang="zh-CN" altLang="en-US"/>
          </a:p>
        </p:txBody>
      </p:sp>
      <p:sp>
        <p:nvSpPr>
          <p:cNvPr id="5" name="页脚占位符 4">
            <a:extLst>
              <a:ext uri="{FF2B5EF4-FFF2-40B4-BE49-F238E27FC236}">
                <a16:creationId xmlns:a16="http://schemas.microsoft.com/office/drawing/2014/main" id="{735C1727-256C-36FA-8125-A4809E0B4C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602905-A6E8-8816-3957-52D211C033DA}"/>
              </a:ext>
            </a:extLst>
          </p:cNvPr>
          <p:cNvSpPr>
            <a:spLocks noGrp="1"/>
          </p:cNvSpPr>
          <p:nvPr>
            <p:ph type="sldNum" sz="quarter" idx="12"/>
          </p:nvPr>
        </p:nvSpPr>
        <p:spPr/>
        <p:txBody>
          <a:bodyPr/>
          <a:lstStyle/>
          <a:p>
            <a:fld id="{C4C1DCC1-A185-45BF-9F5D-9BC8468D48C1}" type="slidenum">
              <a:rPr lang="zh-CN" altLang="en-US" smtClean="0"/>
              <a:t>‹#›</a:t>
            </a:fld>
            <a:endParaRPr lang="zh-CN" altLang="en-US"/>
          </a:p>
        </p:txBody>
      </p:sp>
    </p:spTree>
    <p:extLst>
      <p:ext uri="{BB962C8B-B14F-4D97-AF65-F5344CB8AC3E}">
        <p14:creationId xmlns:p14="http://schemas.microsoft.com/office/powerpoint/2010/main" val="3880652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2080649-6C55-403A-723A-6C1C6129AD6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D25AF19-1D1A-3B6E-9CA9-31070642767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7795BDD-177F-79A5-9792-E85BDE3A6091}"/>
              </a:ext>
            </a:extLst>
          </p:cNvPr>
          <p:cNvSpPr>
            <a:spLocks noGrp="1"/>
          </p:cNvSpPr>
          <p:nvPr>
            <p:ph type="dt" sz="half" idx="10"/>
          </p:nvPr>
        </p:nvSpPr>
        <p:spPr/>
        <p:txBody>
          <a:bodyPr/>
          <a:lstStyle/>
          <a:p>
            <a:fld id="{DA4D0BE9-196E-40E8-A895-00032E7CDE2B}" type="datetimeFigureOut">
              <a:rPr lang="zh-CN" altLang="en-US" smtClean="0"/>
              <a:t>2024/11/12</a:t>
            </a:fld>
            <a:endParaRPr lang="zh-CN" altLang="en-US"/>
          </a:p>
        </p:txBody>
      </p:sp>
      <p:sp>
        <p:nvSpPr>
          <p:cNvPr id="5" name="页脚占位符 4">
            <a:extLst>
              <a:ext uri="{FF2B5EF4-FFF2-40B4-BE49-F238E27FC236}">
                <a16:creationId xmlns:a16="http://schemas.microsoft.com/office/drawing/2014/main" id="{20121C9F-AD12-6AB4-EC40-1EC117A93B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BD000B-49C0-CC5A-1A9C-FC6398C49518}"/>
              </a:ext>
            </a:extLst>
          </p:cNvPr>
          <p:cNvSpPr>
            <a:spLocks noGrp="1"/>
          </p:cNvSpPr>
          <p:nvPr>
            <p:ph type="sldNum" sz="quarter" idx="12"/>
          </p:nvPr>
        </p:nvSpPr>
        <p:spPr/>
        <p:txBody>
          <a:bodyPr/>
          <a:lstStyle/>
          <a:p>
            <a:fld id="{C4C1DCC1-A185-45BF-9F5D-9BC8468D48C1}" type="slidenum">
              <a:rPr lang="zh-CN" altLang="en-US" smtClean="0"/>
              <a:t>‹#›</a:t>
            </a:fld>
            <a:endParaRPr lang="zh-CN" altLang="en-US"/>
          </a:p>
        </p:txBody>
      </p:sp>
    </p:spTree>
    <p:extLst>
      <p:ext uri="{BB962C8B-B14F-4D97-AF65-F5344CB8AC3E}">
        <p14:creationId xmlns:p14="http://schemas.microsoft.com/office/powerpoint/2010/main" val="1032352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E63632-7E94-6259-6D44-157ABF7D2D9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453B86F-5FB1-1AA3-2668-C97A25E76BA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7603226-3BF9-7BC3-340C-3E344805207A}"/>
              </a:ext>
            </a:extLst>
          </p:cNvPr>
          <p:cNvSpPr>
            <a:spLocks noGrp="1"/>
          </p:cNvSpPr>
          <p:nvPr>
            <p:ph type="dt" sz="half" idx="10"/>
          </p:nvPr>
        </p:nvSpPr>
        <p:spPr/>
        <p:txBody>
          <a:bodyPr/>
          <a:lstStyle/>
          <a:p>
            <a:fld id="{DA4D0BE9-196E-40E8-A895-00032E7CDE2B}" type="datetimeFigureOut">
              <a:rPr lang="zh-CN" altLang="en-US" smtClean="0"/>
              <a:t>2024/11/12</a:t>
            </a:fld>
            <a:endParaRPr lang="zh-CN" altLang="en-US"/>
          </a:p>
        </p:txBody>
      </p:sp>
      <p:sp>
        <p:nvSpPr>
          <p:cNvPr id="5" name="页脚占位符 4">
            <a:extLst>
              <a:ext uri="{FF2B5EF4-FFF2-40B4-BE49-F238E27FC236}">
                <a16:creationId xmlns:a16="http://schemas.microsoft.com/office/drawing/2014/main" id="{A927ECCB-5A63-9D29-D0CE-9DEAB533C1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65B69C-A970-DDAB-1F20-9207F7AEE23B}"/>
              </a:ext>
            </a:extLst>
          </p:cNvPr>
          <p:cNvSpPr>
            <a:spLocks noGrp="1"/>
          </p:cNvSpPr>
          <p:nvPr>
            <p:ph type="sldNum" sz="quarter" idx="12"/>
          </p:nvPr>
        </p:nvSpPr>
        <p:spPr/>
        <p:txBody>
          <a:bodyPr/>
          <a:lstStyle/>
          <a:p>
            <a:fld id="{C4C1DCC1-A185-45BF-9F5D-9BC8468D48C1}" type="slidenum">
              <a:rPr lang="zh-CN" altLang="en-US" smtClean="0"/>
              <a:t>‹#›</a:t>
            </a:fld>
            <a:endParaRPr lang="zh-CN" altLang="en-US"/>
          </a:p>
        </p:txBody>
      </p:sp>
    </p:spTree>
    <p:extLst>
      <p:ext uri="{BB962C8B-B14F-4D97-AF65-F5344CB8AC3E}">
        <p14:creationId xmlns:p14="http://schemas.microsoft.com/office/powerpoint/2010/main" val="1119870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3D912F-A8C3-BBFE-62FB-FC40B2D1E13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553A06D-D62A-6B4F-F4DB-06D4DBA8CE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A02637F-D59E-8294-BA2F-0167C994AAD1}"/>
              </a:ext>
            </a:extLst>
          </p:cNvPr>
          <p:cNvSpPr>
            <a:spLocks noGrp="1"/>
          </p:cNvSpPr>
          <p:nvPr>
            <p:ph type="dt" sz="half" idx="10"/>
          </p:nvPr>
        </p:nvSpPr>
        <p:spPr/>
        <p:txBody>
          <a:bodyPr/>
          <a:lstStyle/>
          <a:p>
            <a:fld id="{DA4D0BE9-196E-40E8-A895-00032E7CDE2B}" type="datetimeFigureOut">
              <a:rPr lang="zh-CN" altLang="en-US" smtClean="0"/>
              <a:t>2024/11/12</a:t>
            </a:fld>
            <a:endParaRPr lang="zh-CN" altLang="en-US"/>
          </a:p>
        </p:txBody>
      </p:sp>
      <p:sp>
        <p:nvSpPr>
          <p:cNvPr id="5" name="页脚占位符 4">
            <a:extLst>
              <a:ext uri="{FF2B5EF4-FFF2-40B4-BE49-F238E27FC236}">
                <a16:creationId xmlns:a16="http://schemas.microsoft.com/office/drawing/2014/main" id="{764FB9BA-D796-D903-AC54-AE4C855A3E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751E9E-A9A1-0EDE-B93E-9F467233F76C}"/>
              </a:ext>
            </a:extLst>
          </p:cNvPr>
          <p:cNvSpPr>
            <a:spLocks noGrp="1"/>
          </p:cNvSpPr>
          <p:nvPr>
            <p:ph type="sldNum" sz="quarter" idx="12"/>
          </p:nvPr>
        </p:nvSpPr>
        <p:spPr/>
        <p:txBody>
          <a:bodyPr/>
          <a:lstStyle/>
          <a:p>
            <a:fld id="{C4C1DCC1-A185-45BF-9F5D-9BC8468D48C1}" type="slidenum">
              <a:rPr lang="zh-CN" altLang="en-US" smtClean="0"/>
              <a:t>‹#›</a:t>
            </a:fld>
            <a:endParaRPr lang="zh-CN" altLang="en-US"/>
          </a:p>
        </p:txBody>
      </p:sp>
    </p:spTree>
    <p:extLst>
      <p:ext uri="{BB962C8B-B14F-4D97-AF65-F5344CB8AC3E}">
        <p14:creationId xmlns:p14="http://schemas.microsoft.com/office/powerpoint/2010/main" val="2319727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F0EB6F-ADD6-AB7C-07BE-379B232AD49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F9C0F0E-C8FF-ABEF-3CB5-086FE733B0E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4BD246C-60B1-205C-00C9-E93C4025318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5F7E0CA-D2EB-A597-0161-20F89AEBA189}"/>
              </a:ext>
            </a:extLst>
          </p:cNvPr>
          <p:cNvSpPr>
            <a:spLocks noGrp="1"/>
          </p:cNvSpPr>
          <p:nvPr>
            <p:ph type="dt" sz="half" idx="10"/>
          </p:nvPr>
        </p:nvSpPr>
        <p:spPr/>
        <p:txBody>
          <a:bodyPr/>
          <a:lstStyle/>
          <a:p>
            <a:fld id="{DA4D0BE9-196E-40E8-A895-00032E7CDE2B}" type="datetimeFigureOut">
              <a:rPr lang="zh-CN" altLang="en-US" smtClean="0"/>
              <a:t>2024/11/12</a:t>
            </a:fld>
            <a:endParaRPr lang="zh-CN" altLang="en-US"/>
          </a:p>
        </p:txBody>
      </p:sp>
      <p:sp>
        <p:nvSpPr>
          <p:cNvPr id="6" name="页脚占位符 5">
            <a:extLst>
              <a:ext uri="{FF2B5EF4-FFF2-40B4-BE49-F238E27FC236}">
                <a16:creationId xmlns:a16="http://schemas.microsoft.com/office/drawing/2014/main" id="{4ECC6E87-80F5-0812-71EE-42062A19E8B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83D227-5CC4-FF69-CC54-7F03296A501F}"/>
              </a:ext>
            </a:extLst>
          </p:cNvPr>
          <p:cNvSpPr>
            <a:spLocks noGrp="1"/>
          </p:cNvSpPr>
          <p:nvPr>
            <p:ph type="sldNum" sz="quarter" idx="12"/>
          </p:nvPr>
        </p:nvSpPr>
        <p:spPr/>
        <p:txBody>
          <a:bodyPr/>
          <a:lstStyle/>
          <a:p>
            <a:fld id="{C4C1DCC1-A185-45BF-9F5D-9BC8468D48C1}" type="slidenum">
              <a:rPr lang="zh-CN" altLang="en-US" smtClean="0"/>
              <a:t>‹#›</a:t>
            </a:fld>
            <a:endParaRPr lang="zh-CN" altLang="en-US"/>
          </a:p>
        </p:txBody>
      </p:sp>
    </p:spTree>
    <p:extLst>
      <p:ext uri="{BB962C8B-B14F-4D97-AF65-F5344CB8AC3E}">
        <p14:creationId xmlns:p14="http://schemas.microsoft.com/office/powerpoint/2010/main" val="1177851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092AB6-E87A-A0BB-A6C3-77918D74054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6007E60-D364-DBC2-280B-9C8E284DAE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D0FF24B-45D2-D9EC-E2F4-573805FA40F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D95511D-A498-51DB-6C0E-C429C8AF02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5A1B5A4-D20E-35D8-F773-8F7ECA3514F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DFA64EB-98CF-B68F-8D70-36C31621ADAE}"/>
              </a:ext>
            </a:extLst>
          </p:cNvPr>
          <p:cNvSpPr>
            <a:spLocks noGrp="1"/>
          </p:cNvSpPr>
          <p:nvPr>
            <p:ph type="dt" sz="half" idx="10"/>
          </p:nvPr>
        </p:nvSpPr>
        <p:spPr/>
        <p:txBody>
          <a:bodyPr/>
          <a:lstStyle/>
          <a:p>
            <a:fld id="{DA4D0BE9-196E-40E8-A895-00032E7CDE2B}" type="datetimeFigureOut">
              <a:rPr lang="zh-CN" altLang="en-US" smtClean="0"/>
              <a:t>2024/11/12</a:t>
            </a:fld>
            <a:endParaRPr lang="zh-CN" altLang="en-US"/>
          </a:p>
        </p:txBody>
      </p:sp>
      <p:sp>
        <p:nvSpPr>
          <p:cNvPr id="8" name="页脚占位符 7">
            <a:extLst>
              <a:ext uri="{FF2B5EF4-FFF2-40B4-BE49-F238E27FC236}">
                <a16:creationId xmlns:a16="http://schemas.microsoft.com/office/drawing/2014/main" id="{F4673C99-D50A-CFC2-49CE-CFE051C8FE4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B578C9B-EF9A-C987-57A0-5A161150094A}"/>
              </a:ext>
            </a:extLst>
          </p:cNvPr>
          <p:cNvSpPr>
            <a:spLocks noGrp="1"/>
          </p:cNvSpPr>
          <p:nvPr>
            <p:ph type="sldNum" sz="quarter" idx="12"/>
          </p:nvPr>
        </p:nvSpPr>
        <p:spPr/>
        <p:txBody>
          <a:bodyPr/>
          <a:lstStyle/>
          <a:p>
            <a:fld id="{C4C1DCC1-A185-45BF-9F5D-9BC8468D48C1}" type="slidenum">
              <a:rPr lang="zh-CN" altLang="en-US" smtClean="0"/>
              <a:t>‹#›</a:t>
            </a:fld>
            <a:endParaRPr lang="zh-CN" altLang="en-US"/>
          </a:p>
        </p:txBody>
      </p:sp>
    </p:spTree>
    <p:extLst>
      <p:ext uri="{BB962C8B-B14F-4D97-AF65-F5344CB8AC3E}">
        <p14:creationId xmlns:p14="http://schemas.microsoft.com/office/powerpoint/2010/main" val="971295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0D2108-B2F3-FB62-8AEF-3A4EC86C49E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7AAF65D-730A-A757-C9DA-60EDCF681C2C}"/>
              </a:ext>
            </a:extLst>
          </p:cNvPr>
          <p:cNvSpPr>
            <a:spLocks noGrp="1"/>
          </p:cNvSpPr>
          <p:nvPr>
            <p:ph type="dt" sz="half" idx="10"/>
          </p:nvPr>
        </p:nvSpPr>
        <p:spPr/>
        <p:txBody>
          <a:bodyPr/>
          <a:lstStyle/>
          <a:p>
            <a:fld id="{DA4D0BE9-196E-40E8-A895-00032E7CDE2B}" type="datetimeFigureOut">
              <a:rPr lang="zh-CN" altLang="en-US" smtClean="0"/>
              <a:t>2024/11/12</a:t>
            </a:fld>
            <a:endParaRPr lang="zh-CN" altLang="en-US"/>
          </a:p>
        </p:txBody>
      </p:sp>
      <p:sp>
        <p:nvSpPr>
          <p:cNvPr id="4" name="页脚占位符 3">
            <a:extLst>
              <a:ext uri="{FF2B5EF4-FFF2-40B4-BE49-F238E27FC236}">
                <a16:creationId xmlns:a16="http://schemas.microsoft.com/office/drawing/2014/main" id="{F28CA783-A83B-E48B-C97B-753F1254EF5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735BAF1-E847-90A5-772D-8B5406D0F6E8}"/>
              </a:ext>
            </a:extLst>
          </p:cNvPr>
          <p:cNvSpPr>
            <a:spLocks noGrp="1"/>
          </p:cNvSpPr>
          <p:nvPr>
            <p:ph type="sldNum" sz="quarter" idx="12"/>
          </p:nvPr>
        </p:nvSpPr>
        <p:spPr/>
        <p:txBody>
          <a:bodyPr/>
          <a:lstStyle/>
          <a:p>
            <a:fld id="{C4C1DCC1-A185-45BF-9F5D-9BC8468D48C1}" type="slidenum">
              <a:rPr lang="zh-CN" altLang="en-US" smtClean="0"/>
              <a:t>‹#›</a:t>
            </a:fld>
            <a:endParaRPr lang="zh-CN" altLang="en-US"/>
          </a:p>
        </p:txBody>
      </p:sp>
    </p:spTree>
    <p:extLst>
      <p:ext uri="{BB962C8B-B14F-4D97-AF65-F5344CB8AC3E}">
        <p14:creationId xmlns:p14="http://schemas.microsoft.com/office/powerpoint/2010/main" val="3374372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B75DBB0-1852-EF3B-71D5-CB760F6E0F46}"/>
              </a:ext>
            </a:extLst>
          </p:cNvPr>
          <p:cNvSpPr>
            <a:spLocks noGrp="1"/>
          </p:cNvSpPr>
          <p:nvPr>
            <p:ph type="dt" sz="half" idx="10"/>
          </p:nvPr>
        </p:nvSpPr>
        <p:spPr/>
        <p:txBody>
          <a:bodyPr/>
          <a:lstStyle/>
          <a:p>
            <a:fld id="{DA4D0BE9-196E-40E8-A895-00032E7CDE2B}" type="datetimeFigureOut">
              <a:rPr lang="zh-CN" altLang="en-US" smtClean="0"/>
              <a:t>2024/11/12</a:t>
            </a:fld>
            <a:endParaRPr lang="zh-CN" altLang="en-US"/>
          </a:p>
        </p:txBody>
      </p:sp>
      <p:sp>
        <p:nvSpPr>
          <p:cNvPr id="3" name="页脚占位符 2">
            <a:extLst>
              <a:ext uri="{FF2B5EF4-FFF2-40B4-BE49-F238E27FC236}">
                <a16:creationId xmlns:a16="http://schemas.microsoft.com/office/drawing/2014/main" id="{A1930FA1-BD84-C886-4EF7-728E21CE0AE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C142B78-2302-43AE-BDA1-E33B68226DB4}"/>
              </a:ext>
            </a:extLst>
          </p:cNvPr>
          <p:cNvSpPr>
            <a:spLocks noGrp="1"/>
          </p:cNvSpPr>
          <p:nvPr>
            <p:ph type="sldNum" sz="quarter" idx="12"/>
          </p:nvPr>
        </p:nvSpPr>
        <p:spPr/>
        <p:txBody>
          <a:bodyPr/>
          <a:lstStyle/>
          <a:p>
            <a:fld id="{C4C1DCC1-A185-45BF-9F5D-9BC8468D48C1}" type="slidenum">
              <a:rPr lang="zh-CN" altLang="en-US" smtClean="0"/>
              <a:t>‹#›</a:t>
            </a:fld>
            <a:endParaRPr lang="zh-CN" altLang="en-US"/>
          </a:p>
        </p:txBody>
      </p:sp>
    </p:spTree>
    <p:extLst>
      <p:ext uri="{BB962C8B-B14F-4D97-AF65-F5344CB8AC3E}">
        <p14:creationId xmlns:p14="http://schemas.microsoft.com/office/powerpoint/2010/main" val="306275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8C5076-9911-31D6-B45B-50E0576AFD7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3D5D32D-5FF9-6B0C-3AB7-271D369C5C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A509687-CC8D-D0E5-9310-8FE4454811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AB0340C-B797-B328-52EC-80DDFAEC5DF3}"/>
              </a:ext>
            </a:extLst>
          </p:cNvPr>
          <p:cNvSpPr>
            <a:spLocks noGrp="1"/>
          </p:cNvSpPr>
          <p:nvPr>
            <p:ph type="dt" sz="half" idx="10"/>
          </p:nvPr>
        </p:nvSpPr>
        <p:spPr/>
        <p:txBody>
          <a:bodyPr/>
          <a:lstStyle/>
          <a:p>
            <a:fld id="{DA4D0BE9-196E-40E8-A895-00032E7CDE2B}" type="datetimeFigureOut">
              <a:rPr lang="zh-CN" altLang="en-US" smtClean="0"/>
              <a:t>2024/11/12</a:t>
            </a:fld>
            <a:endParaRPr lang="zh-CN" altLang="en-US"/>
          </a:p>
        </p:txBody>
      </p:sp>
      <p:sp>
        <p:nvSpPr>
          <p:cNvPr id="6" name="页脚占位符 5">
            <a:extLst>
              <a:ext uri="{FF2B5EF4-FFF2-40B4-BE49-F238E27FC236}">
                <a16:creationId xmlns:a16="http://schemas.microsoft.com/office/drawing/2014/main" id="{0C946980-878C-5AF4-1E2C-1AB79D7C1FA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A73CE2A-75A3-69D3-514C-F34F94233009}"/>
              </a:ext>
            </a:extLst>
          </p:cNvPr>
          <p:cNvSpPr>
            <a:spLocks noGrp="1"/>
          </p:cNvSpPr>
          <p:nvPr>
            <p:ph type="sldNum" sz="quarter" idx="12"/>
          </p:nvPr>
        </p:nvSpPr>
        <p:spPr/>
        <p:txBody>
          <a:bodyPr/>
          <a:lstStyle/>
          <a:p>
            <a:fld id="{C4C1DCC1-A185-45BF-9F5D-9BC8468D48C1}" type="slidenum">
              <a:rPr lang="zh-CN" altLang="en-US" smtClean="0"/>
              <a:t>‹#›</a:t>
            </a:fld>
            <a:endParaRPr lang="zh-CN" altLang="en-US"/>
          </a:p>
        </p:txBody>
      </p:sp>
    </p:spTree>
    <p:extLst>
      <p:ext uri="{BB962C8B-B14F-4D97-AF65-F5344CB8AC3E}">
        <p14:creationId xmlns:p14="http://schemas.microsoft.com/office/powerpoint/2010/main" val="3229780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02E286-B5E2-4463-B305-11AA37F21D2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5F6FE10-87BB-5936-90C3-F58F0BB19B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9744C77-61A3-DF35-BEE3-739829CF48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2370412-0B12-8D32-D0C0-5F5CE47A8AE8}"/>
              </a:ext>
            </a:extLst>
          </p:cNvPr>
          <p:cNvSpPr>
            <a:spLocks noGrp="1"/>
          </p:cNvSpPr>
          <p:nvPr>
            <p:ph type="dt" sz="half" idx="10"/>
          </p:nvPr>
        </p:nvSpPr>
        <p:spPr/>
        <p:txBody>
          <a:bodyPr/>
          <a:lstStyle/>
          <a:p>
            <a:fld id="{DA4D0BE9-196E-40E8-A895-00032E7CDE2B}" type="datetimeFigureOut">
              <a:rPr lang="zh-CN" altLang="en-US" smtClean="0"/>
              <a:t>2024/11/12</a:t>
            </a:fld>
            <a:endParaRPr lang="zh-CN" altLang="en-US"/>
          </a:p>
        </p:txBody>
      </p:sp>
      <p:sp>
        <p:nvSpPr>
          <p:cNvPr id="6" name="页脚占位符 5">
            <a:extLst>
              <a:ext uri="{FF2B5EF4-FFF2-40B4-BE49-F238E27FC236}">
                <a16:creationId xmlns:a16="http://schemas.microsoft.com/office/drawing/2014/main" id="{1357FEF9-1335-0628-1ED0-1A400F08861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C3F547C-9059-E5A6-A1FC-8C9C34987DCF}"/>
              </a:ext>
            </a:extLst>
          </p:cNvPr>
          <p:cNvSpPr>
            <a:spLocks noGrp="1"/>
          </p:cNvSpPr>
          <p:nvPr>
            <p:ph type="sldNum" sz="quarter" idx="12"/>
          </p:nvPr>
        </p:nvSpPr>
        <p:spPr/>
        <p:txBody>
          <a:bodyPr/>
          <a:lstStyle/>
          <a:p>
            <a:fld id="{C4C1DCC1-A185-45BF-9F5D-9BC8468D48C1}" type="slidenum">
              <a:rPr lang="zh-CN" altLang="en-US" smtClean="0"/>
              <a:t>‹#›</a:t>
            </a:fld>
            <a:endParaRPr lang="zh-CN" altLang="en-US"/>
          </a:p>
        </p:txBody>
      </p:sp>
    </p:spTree>
    <p:extLst>
      <p:ext uri="{BB962C8B-B14F-4D97-AF65-F5344CB8AC3E}">
        <p14:creationId xmlns:p14="http://schemas.microsoft.com/office/powerpoint/2010/main" val="4023903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108FC14-9185-C0DB-E9EF-7383DBA803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04189E2-1F87-B7A9-EA55-48D9A8B542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D3F14A8-B0B0-90B4-98EC-255E7C978F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4D0BE9-196E-40E8-A895-00032E7CDE2B}" type="datetimeFigureOut">
              <a:rPr lang="zh-CN" altLang="en-US" smtClean="0"/>
              <a:t>2024/11/12</a:t>
            </a:fld>
            <a:endParaRPr lang="zh-CN" altLang="en-US"/>
          </a:p>
        </p:txBody>
      </p:sp>
      <p:sp>
        <p:nvSpPr>
          <p:cNvPr id="5" name="页脚占位符 4">
            <a:extLst>
              <a:ext uri="{FF2B5EF4-FFF2-40B4-BE49-F238E27FC236}">
                <a16:creationId xmlns:a16="http://schemas.microsoft.com/office/drawing/2014/main" id="{BF485E31-2D39-3B3C-AEC5-5F4185EC6C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F12D2BD-1762-E382-71FC-E8A390D162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C1DCC1-A185-45BF-9F5D-9BC8468D48C1}" type="slidenum">
              <a:rPr lang="zh-CN" altLang="en-US" smtClean="0"/>
              <a:t>‹#›</a:t>
            </a:fld>
            <a:endParaRPr lang="zh-CN" altLang="en-US"/>
          </a:p>
        </p:txBody>
      </p:sp>
    </p:spTree>
    <p:extLst>
      <p:ext uri="{BB962C8B-B14F-4D97-AF65-F5344CB8AC3E}">
        <p14:creationId xmlns:p14="http://schemas.microsoft.com/office/powerpoint/2010/main" val="1720879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ADB75-9562-E9F9-E9BA-8B2B630807FA}"/>
              </a:ext>
            </a:extLst>
          </p:cNvPr>
          <p:cNvSpPr>
            <a:spLocks noGrp="1"/>
          </p:cNvSpPr>
          <p:nvPr>
            <p:ph type="ctrTitle"/>
          </p:nvPr>
        </p:nvSpPr>
        <p:spPr>
          <a:xfrm>
            <a:off x="1524000" y="874802"/>
            <a:ext cx="9144000" cy="2387600"/>
          </a:xfrm>
        </p:spPr>
        <p:txBody>
          <a:bodyPr/>
          <a:lstStyle/>
          <a:p>
            <a:r>
              <a:rPr lang="en-US" altLang="zh-CN" b="1" dirty="0"/>
              <a:t>Dynamic-DeepHit</a:t>
            </a:r>
            <a:endParaRPr lang="zh-CN" altLang="en-US" b="1" dirty="0"/>
          </a:p>
        </p:txBody>
      </p:sp>
      <p:sp>
        <p:nvSpPr>
          <p:cNvPr id="3" name="副标题 2">
            <a:extLst>
              <a:ext uri="{FF2B5EF4-FFF2-40B4-BE49-F238E27FC236}">
                <a16:creationId xmlns:a16="http://schemas.microsoft.com/office/drawing/2014/main" id="{28B4FAB8-4F3B-8AA5-6B37-E72AD0F74C74}"/>
              </a:ext>
            </a:extLst>
          </p:cNvPr>
          <p:cNvSpPr>
            <a:spLocks noGrp="1"/>
          </p:cNvSpPr>
          <p:nvPr>
            <p:ph type="subTitle" idx="1"/>
          </p:nvPr>
        </p:nvSpPr>
        <p:spPr>
          <a:xfrm>
            <a:off x="1524000" y="3595598"/>
            <a:ext cx="9144000" cy="1655762"/>
          </a:xfrm>
        </p:spPr>
        <p:txBody>
          <a:bodyPr>
            <a:normAutofit/>
          </a:bodyPr>
          <a:lstStyle/>
          <a:p>
            <a:r>
              <a:rPr lang="en-US" altLang="zh-CN" sz="2800" dirty="0"/>
              <a:t>Dynamic survival analysis deep learning method for competing risks based on longitudinal data</a:t>
            </a:r>
            <a:endParaRPr lang="zh-CN" altLang="en-US" sz="2800" dirty="0"/>
          </a:p>
        </p:txBody>
      </p:sp>
      <p:sp>
        <p:nvSpPr>
          <p:cNvPr id="5" name="副标题 2">
            <a:extLst>
              <a:ext uri="{FF2B5EF4-FFF2-40B4-BE49-F238E27FC236}">
                <a16:creationId xmlns:a16="http://schemas.microsoft.com/office/drawing/2014/main" id="{007AE94F-9D24-5F97-7079-1D2BC3ECFAC6}"/>
              </a:ext>
            </a:extLst>
          </p:cNvPr>
          <p:cNvSpPr txBox="1">
            <a:spLocks/>
          </p:cNvSpPr>
          <p:nvPr/>
        </p:nvSpPr>
        <p:spPr>
          <a:xfrm>
            <a:off x="-1990859" y="290022"/>
            <a:ext cx="6849414" cy="11137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b="1" i="1" dirty="0"/>
              <a:t>English Version</a:t>
            </a:r>
            <a:endParaRPr lang="zh-CN" altLang="en-US" b="1" i="1" dirty="0"/>
          </a:p>
        </p:txBody>
      </p:sp>
    </p:spTree>
    <p:extLst>
      <p:ext uri="{BB962C8B-B14F-4D97-AF65-F5344CB8AC3E}">
        <p14:creationId xmlns:p14="http://schemas.microsoft.com/office/powerpoint/2010/main" val="434327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7EE35C-27B4-6E39-493F-603CD59A1C1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0B0FAD4-B8A9-7311-E15F-2E7A304CAB87}"/>
              </a:ext>
            </a:extLst>
          </p:cNvPr>
          <p:cNvSpPr>
            <a:spLocks noGrp="1"/>
          </p:cNvSpPr>
          <p:nvPr>
            <p:ph type="ctrTitle"/>
          </p:nvPr>
        </p:nvSpPr>
        <p:spPr/>
        <p:txBody>
          <a:bodyPr/>
          <a:lstStyle/>
          <a:p>
            <a:r>
              <a:rPr lang="en-US" altLang="zh-CN" b="1" dirty="0"/>
              <a:t>Dynamic-DeepHit</a:t>
            </a:r>
            <a:endParaRPr lang="zh-CN" altLang="en-US" b="1" dirty="0"/>
          </a:p>
        </p:txBody>
      </p:sp>
      <p:sp>
        <p:nvSpPr>
          <p:cNvPr id="3" name="副标题 2">
            <a:extLst>
              <a:ext uri="{FF2B5EF4-FFF2-40B4-BE49-F238E27FC236}">
                <a16:creationId xmlns:a16="http://schemas.microsoft.com/office/drawing/2014/main" id="{EE173FBF-921A-5D4B-BE22-FAECB87BFA94}"/>
              </a:ext>
            </a:extLst>
          </p:cNvPr>
          <p:cNvSpPr>
            <a:spLocks noGrp="1"/>
          </p:cNvSpPr>
          <p:nvPr>
            <p:ph type="subTitle" idx="1"/>
          </p:nvPr>
        </p:nvSpPr>
        <p:spPr/>
        <p:txBody>
          <a:bodyPr>
            <a:normAutofit/>
          </a:bodyPr>
          <a:lstStyle/>
          <a:p>
            <a:r>
              <a:rPr lang="zh-CN" altLang="en-US" sz="3200" dirty="0"/>
              <a:t>基于纵向数据的竞合风险动</a:t>
            </a:r>
          </a:p>
          <a:p>
            <a:r>
              <a:rPr lang="zh-CN" altLang="en-US" sz="3200" dirty="0"/>
              <a:t>态生存分析深度学习方法</a:t>
            </a:r>
          </a:p>
        </p:txBody>
      </p:sp>
      <p:sp>
        <p:nvSpPr>
          <p:cNvPr id="4" name="副标题 2">
            <a:extLst>
              <a:ext uri="{FF2B5EF4-FFF2-40B4-BE49-F238E27FC236}">
                <a16:creationId xmlns:a16="http://schemas.microsoft.com/office/drawing/2014/main" id="{BE1ACD48-6CEE-16F7-BEEB-F65C4012A922}"/>
              </a:ext>
            </a:extLst>
          </p:cNvPr>
          <p:cNvSpPr txBox="1">
            <a:spLocks/>
          </p:cNvSpPr>
          <p:nvPr/>
        </p:nvSpPr>
        <p:spPr>
          <a:xfrm>
            <a:off x="-3048000" y="386330"/>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b="1" i="1" dirty="0"/>
              <a:t>Chinese Version</a:t>
            </a:r>
            <a:endParaRPr lang="zh-CN" altLang="en-US" b="1" i="1" dirty="0"/>
          </a:p>
        </p:txBody>
      </p:sp>
    </p:spTree>
    <p:extLst>
      <p:ext uri="{BB962C8B-B14F-4D97-AF65-F5344CB8AC3E}">
        <p14:creationId xmlns:p14="http://schemas.microsoft.com/office/powerpoint/2010/main" val="344122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8B2BB1-8DDE-27FB-9070-74133CB13F6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A28ADF3-BCC3-9272-A2FB-A3291CD32841}"/>
              </a:ext>
            </a:extLst>
          </p:cNvPr>
          <p:cNvSpPr>
            <a:spLocks noGrp="1"/>
          </p:cNvSpPr>
          <p:nvPr>
            <p:ph type="title"/>
          </p:nvPr>
        </p:nvSpPr>
        <p:spPr/>
        <p:txBody>
          <a:bodyPr/>
          <a:lstStyle/>
          <a:p>
            <a:r>
              <a:rPr lang="zh-CN" altLang="en-US" dirty="0"/>
              <a:t>摘要：</a:t>
            </a:r>
          </a:p>
        </p:txBody>
      </p:sp>
      <p:sp>
        <p:nvSpPr>
          <p:cNvPr id="3" name="内容占位符 2">
            <a:extLst>
              <a:ext uri="{FF2B5EF4-FFF2-40B4-BE49-F238E27FC236}">
                <a16:creationId xmlns:a16="http://schemas.microsoft.com/office/drawing/2014/main" id="{FD132ECD-6BB4-BDDA-1541-82562AE86F85}"/>
              </a:ext>
            </a:extLst>
          </p:cNvPr>
          <p:cNvSpPr>
            <a:spLocks noGrp="1"/>
          </p:cNvSpPr>
          <p:nvPr>
            <p:ph idx="1"/>
          </p:nvPr>
        </p:nvSpPr>
        <p:spPr/>
        <p:txBody>
          <a:bodyPr/>
          <a:lstStyle/>
          <a:p>
            <a:pPr>
              <a:lnSpc>
                <a:spcPct val="150000"/>
              </a:lnSpc>
            </a:pPr>
            <a:r>
              <a:rPr lang="en-US" altLang="zh-CN" dirty="0"/>
              <a:t>Dynamic-DeepHit</a:t>
            </a:r>
            <a:r>
              <a:rPr lang="zh-CN" altLang="en-US" dirty="0"/>
              <a:t>数学框架</a:t>
            </a:r>
            <a:endParaRPr lang="en-US" altLang="zh-CN" dirty="0"/>
          </a:p>
          <a:p>
            <a:pPr>
              <a:lnSpc>
                <a:spcPct val="150000"/>
              </a:lnSpc>
            </a:pPr>
            <a:r>
              <a:rPr lang="en-US" altLang="zh-CN" dirty="0"/>
              <a:t>Dynamic-DeepHit</a:t>
            </a:r>
            <a:r>
              <a:rPr lang="zh-CN" altLang="en-US" dirty="0"/>
              <a:t>实现方法</a:t>
            </a:r>
            <a:endParaRPr lang="en-US" altLang="zh-CN" dirty="0"/>
          </a:p>
          <a:p>
            <a:pPr>
              <a:lnSpc>
                <a:spcPct val="150000"/>
              </a:lnSpc>
            </a:pPr>
            <a:r>
              <a:rPr lang="zh-CN" altLang="en-US" dirty="0"/>
              <a:t>相关实验和结果</a:t>
            </a:r>
            <a:endParaRPr lang="en-US" altLang="zh-CN" dirty="0"/>
          </a:p>
          <a:p>
            <a:endParaRPr lang="zh-CN" altLang="en-US" dirty="0"/>
          </a:p>
        </p:txBody>
      </p:sp>
    </p:spTree>
    <p:extLst>
      <p:ext uri="{BB962C8B-B14F-4D97-AF65-F5344CB8AC3E}">
        <p14:creationId xmlns:p14="http://schemas.microsoft.com/office/powerpoint/2010/main" val="2356313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E0CAD7-3463-B77D-255A-9935597605A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62BA90B-A8F3-B401-6A87-FE46E0E93192}"/>
              </a:ext>
            </a:extLst>
          </p:cNvPr>
          <p:cNvSpPr>
            <a:spLocks noGrp="1"/>
          </p:cNvSpPr>
          <p:nvPr>
            <p:ph type="title"/>
          </p:nvPr>
        </p:nvSpPr>
        <p:spPr/>
        <p:txBody>
          <a:bodyPr/>
          <a:lstStyle/>
          <a:p>
            <a:r>
              <a:rPr lang="en-US" altLang="zh-CN" dirty="0"/>
              <a:t>Dynamic-DeepHit</a:t>
            </a:r>
            <a:r>
              <a:rPr lang="zh-CN" altLang="en-US" dirty="0"/>
              <a:t>数学框架</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2E83ABB-5BE5-2CC8-481B-3F83F5BDE4D6}"/>
                  </a:ext>
                </a:extLst>
              </p:cNvPr>
              <p:cNvSpPr>
                <a:spLocks noGrp="1"/>
              </p:cNvSpPr>
              <p:nvPr>
                <p:ph idx="1"/>
              </p:nvPr>
            </p:nvSpPr>
            <p:spPr>
              <a:xfrm>
                <a:off x="838200" y="1690688"/>
                <a:ext cx="10515600" cy="5272760"/>
              </a:xfrm>
            </p:spPr>
            <p:txBody>
              <a:bodyPr>
                <a:normAutofit/>
              </a:bodyPr>
              <a:lstStyle/>
              <a:p>
                <a:r>
                  <a:rPr lang="zh-CN" altLang="en-US" dirty="0"/>
                  <a:t>事件时间数据（</a:t>
                </a:r>
                <a:r>
                  <a:rPr lang="en-US" altLang="zh-CN" dirty="0"/>
                  <a:t>Time-to-Event Data</a:t>
                </a:r>
                <a:r>
                  <a:rPr lang="zh-CN" altLang="en-US" dirty="0"/>
                  <a:t>）：包括了观察到的协变量（</a:t>
                </a:r>
                <a:r>
                  <a:rPr lang="en-US" altLang="zh-CN" dirty="0"/>
                  <a:t> covariates </a:t>
                </a:r>
                <a:r>
                  <a:rPr lang="zh-CN" altLang="en-US" dirty="0"/>
                  <a:t>）、事件发生时间、事件类型。</a:t>
                </a:r>
                <a:r>
                  <a:rPr lang="en-US" altLang="zh-CN" dirty="0"/>
                  <a:t> right-censoring</a:t>
                </a:r>
                <a:r>
                  <a:rPr lang="zh-CN" altLang="en-US" dirty="0"/>
                  <a:t>也被包括在数据中。</a:t>
                </a:r>
                <a:endParaRPr lang="en-US" altLang="zh-CN" dirty="0"/>
              </a:p>
              <a:p>
                <a:pPr marL="514350" indent="-514350">
                  <a:buFont typeface="+mj-lt"/>
                  <a:buAutoNum type="arabicPeriod"/>
                </a:pPr>
                <a:r>
                  <a:rPr lang="zh-CN" altLang="en-US" dirty="0"/>
                  <a:t>对于研究中的每个个体，记录一个随时间变化的纵向观察序列。这些观察数据包括静态和动态协变量，并且基于一个同步事件对齐。</a:t>
                </a:r>
                <a:endParaRPr lang="en-US" altLang="zh-CN" dirty="0"/>
              </a:p>
              <a:p>
                <a:pPr marL="514350" indent="-514350">
                  <a:buFont typeface="+mj-lt"/>
                  <a:buAutoNum type="arabicPeriod"/>
                </a:pPr>
                <a:r>
                  <a:rPr lang="zh-CN" altLang="en-US" dirty="0"/>
                  <a:t>生存时间被视为离散变量。在给定的时间范围内，每个个体只会经历一种事件，包括</a:t>
                </a:r>
                <a:r>
                  <a:rPr lang="en-US" altLang="zh-CN" dirty="0"/>
                  <a:t>right-censoring</a:t>
                </a:r>
                <a:r>
                  <a:rPr lang="zh-CN" altLang="en-US" dirty="0"/>
                  <a:t>。</a:t>
                </a:r>
                <a:endParaRPr lang="en-US" altLang="zh-CN" dirty="0"/>
              </a:p>
              <a:p>
                <a:pPr marL="514350" indent="-514350">
                  <a:buFont typeface="+mj-lt"/>
                  <a:buAutoNum type="arabicPeriod"/>
                </a:pPr>
                <a:r>
                  <a:rPr lang="zh-CN" altLang="en-US" dirty="0"/>
                  <a:t>数据表示为一个数据集 </a:t>
                </a:r>
                <a14:m>
                  <m:oMath xmlns:m="http://schemas.openxmlformats.org/officeDocument/2006/math">
                    <m:d>
                      <m:dPr>
                        <m:begChr m:val="{"/>
                        <m:endChr m:val="}"/>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𝐷</m:t>
                        </m:r>
                      </m:e>
                    </m:d>
                    <m:r>
                      <a:rPr lang="en-US" altLang="zh-CN" i="1" dirty="0" smtClean="0">
                        <a:latin typeface="Cambria Math" panose="02040503050406030204" pitchFamily="18" charset="0"/>
                      </a:rPr>
                      <m:t>= </m:t>
                    </m:r>
                    <m:r>
                      <m:rPr>
                        <m:lit/>
                      </m:rPr>
                      <a:rPr lang="en-US" altLang="zh-CN" i="1" dirty="0" smtClean="0">
                        <a:latin typeface="Cambria Math" panose="02040503050406030204" pitchFamily="18" charset="0"/>
                      </a:rPr>
                      <m:t>{</m:t>
                    </m:r>
                    <m:sSup>
                      <m:sSupPr>
                        <m:ctrlPr>
                          <a:rPr lang="en-US" altLang="zh-CN" i="1" dirty="0" err="1" smtClean="0">
                            <a:latin typeface="Cambria Math" panose="02040503050406030204" pitchFamily="18" charset="0"/>
                          </a:rPr>
                        </m:ctrlPr>
                      </m:sSupPr>
                      <m:e>
                        <m:r>
                          <a:rPr lang="en-US" altLang="zh-CN" i="1" dirty="0" err="1" smtClean="0">
                            <a:latin typeface="Cambria Math" panose="02040503050406030204" pitchFamily="18" charset="0"/>
                          </a:rPr>
                          <m:t>𝑋</m:t>
                        </m:r>
                      </m:e>
                      <m:sup>
                        <m:r>
                          <a:rPr lang="en-US" altLang="zh-CN" i="1" dirty="0" err="1" smtClean="0">
                            <a:latin typeface="Cambria Math" panose="02040503050406030204" pitchFamily="18" charset="0"/>
                          </a:rPr>
                          <m:t>𝑖</m:t>
                        </m:r>
                      </m:sup>
                    </m:sSup>
                    <m:r>
                      <a:rPr lang="en-US" altLang="zh-CN" i="1" dirty="0" smtClean="0">
                        <a:latin typeface="Cambria Math" panose="02040503050406030204" pitchFamily="18" charset="0"/>
                      </a:rPr>
                      <m:t>, </m:t>
                    </m:r>
                    <m:sSup>
                      <m:sSupPr>
                        <m:ctrlPr>
                          <a:rPr lang="en-US" altLang="zh-CN" i="1" dirty="0" err="1" smtClean="0">
                            <a:latin typeface="Cambria Math" panose="02040503050406030204" pitchFamily="18" charset="0"/>
                          </a:rPr>
                        </m:ctrlPr>
                      </m:sSupPr>
                      <m:e>
                        <m:r>
                          <a:rPr lang="en-US" altLang="zh-CN" i="1" dirty="0" err="1" smtClean="0">
                            <a:latin typeface="Cambria Math" panose="02040503050406030204" pitchFamily="18" charset="0"/>
                          </a:rPr>
                          <m:t>𝜏</m:t>
                        </m:r>
                      </m:e>
                      <m:sup>
                        <m:r>
                          <a:rPr lang="en-US" altLang="zh-CN" i="1" dirty="0" err="1" smtClean="0">
                            <a:latin typeface="Cambria Math" panose="02040503050406030204" pitchFamily="18" charset="0"/>
                          </a:rPr>
                          <m:t>𝑖</m:t>
                        </m:r>
                      </m:sup>
                    </m:sSup>
                    <m:r>
                      <a:rPr lang="en-US" altLang="zh-CN" i="1" dirty="0" smtClean="0">
                        <a:latin typeface="Cambria Math" panose="02040503050406030204" pitchFamily="18" charset="0"/>
                      </a:rPr>
                      <m:t>, </m:t>
                    </m:r>
                    <m:sSup>
                      <m:sSupPr>
                        <m:ctrlPr>
                          <a:rPr lang="en-US" altLang="zh-CN" i="1" dirty="0" err="1" smtClean="0">
                            <a:latin typeface="Cambria Math" panose="02040503050406030204" pitchFamily="18" charset="0"/>
                          </a:rPr>
                        </m:ctrlPr>
                      </m:sSupPr>
                      <m:e>
                        <m:r>
                          <a:rPr lang="en-US" altLang="zh-CN" i="1" dirty="0" err="1" smtClean="0">
                            <a:latin typeface="Cambria Math" panose="02040503050406030204" pitchFamily="18" charset="0"/>
                          </a:rPr>
                          <m:t>𝑘</m:t>
                        </m:r>
                      </m:e>
                      <m:sup>
                        <m:r>
                          <a:rPr lang="en-US" altLang="zh-CN" i="1" dirty="0" err="1" smtClean="0">
                            <a:latin typeface="Cambria Math" panose="02040503050406030204" pitchFamily="18" charset="0"/>
                          </a:rPr>
                          <m:t>𝑖</m:t>
                        </m:r>
                      </m:sup>
                    </m:sSup>
                    <m:sSubSup>
                      <m:sSubSupPr>
                        <m:ctrlPr>
                          <a:rPr lang="en-US" altLang="zh-CN" i="1" dirty="0" smtClean="0">
                            <a:latin typeface="Cambria Math" panose="02040503050406030204" pitchFamily="18" charset="0"/>
                          </a:rPr>
                        </m:ctrlPr>
                      </m:sSubSupPr>
                      <m:e>
                        <m:r>
                          <m:rPr>
                            <m:lit/>
                          </m:rPr>
                          <a:rPr lang="en-US" altLang="zh-CN" i="1" dirty="0" smtClean="0">
                            <a:latin typeface="Cambria Math" panose="02040503050406030204" pitchFamily="18" charset="0"/>
                          </a:rPr>
                          <m:t>}</m:t>
                        </m:r>
                      </m:e>
                      <m:sub>
                        <m:d>
                          <m:dPr>
                            <m:begChr m:val="{"/>
                            <m:endChr m:val="}"/>
                            <m:ctrlPr>
                              <a:rPr lang="en-US" altLang="zh-CN" i="1" dirty="0" smtClean="0">
                                <a:latin typeface="Cambria Math" panose="02040503050406030204" pitchFamily="18" charset="0"/>
                              </a:rPr>
                            </m:ctrlPr>
                          </m:dPr>
                          <m:e>
                            <m:r>
                              <a:rPr lang="en-US" altLang="zh-CN" i="1" dirty="0" err="1" smtClean="0">
                                <a:latin typeface="Cambria Math" panose="02040503050406030204" pitchFamily="18" charset="0"/>
                              </a:rPr>
                              <m:t>𝑖</m:t>
                            </m:r>
                            <m:r>
                              <a:rPr lang="en-US" altLang="zh-CN" i="1" dirty="0" smtClean="0">
                                <a:latin typeface="Cambria Math" panose="02040503050406030204" pitchFamily="18" charset="0"/>
                              </a:rPr>
                              <m:t>=1</m:t>
                            </m:r>
                          </m:e>
                        </m:d>
                      </m:sub>
                      <m:sup>
                        <m:r>
                          <a:rPr lang="en-US" altLang="zh-CN" i="1" dirty="0" smtClean="0">
                            <a:latin typeface="Cambria Math" panose="02040503050406030204" pitchFamily="18" charset="0"/>
                          </a:rPr>
                          <m:t>𝑁</m:t>
                        </m:r>
                      </m:sup>
                    </m:sSubSup>
                    <m:r>
                      <a:rPr lang="en-US" altLang="zh-CN" b="0" i="0" dirty="0" smtClean="0">
                        <a:latin typeface="Cambria Math" panose="02040503050406030204" pitchFamily="18" charset="0"/>
                      </a:rPr>
                      <m:t>,</m:t>
                    </m:r>
                  </m:oMath>
                </a14:m>
                <a:r>
                  <a:rPr lang="zh-CN" altLang="en-US" dirty="0"/>
                  <a:t> 其中 </a:t>
                </a:r>
                <a14:m>
                  <m:oMath xmlns:m="http://schemas.openxmlformats.org/officeDocument/2006/math">
                    <m:sSup>
                      <m:sSupPr>
                        <m:ctrlPr>
                          <a:rPr lang="en-US" altLang="zh-CN" i="1" dirty="0" smtClean="0">
                            <a:latin typeface="Cambria Math" panose="02040503050406030204" pitchFamily="18" charset="0"/>
                          </a:rPr>
                        </m:ctrlPr>
                      </m:sSupPr>
                      <m:e>
                        <m:r>
                          <a:rPr lang="en-US" altLang="zh-CN" i="1" dirty="0" err="1" smtClean="0">
                            <a:latin typeface="Cambria Math" panose="02040503050406030204" pitchFamily="18" charset="0"/>
                          </a:rPr>
                          <m:t>𝑋</m:t>
                        </m:r>
                      </m:e>
                      <m:sup>
                        <m:r>
                          <a:rPr lang="en-US" altLang="zh-CN" i="1" dirty="0" err="1" smtClean="0">
                            <a:latin typeface="Cambria Math" panose="02040503050406030204" pitchFamily="18" charset="0"/>
                          </a:rPr>
                          <m:t>𝑖</m:t>
                        </m:r>
                      </m:sup>
                    </m:sSup>
                  </m:oMath>
                </a14:m>
                <a:r>
                  <a:rPr lang="zh-CN" altLang="en-US" dirty="0"/>
                  <a:t>代表纵向协变量，</a:t>
                </a:r>
                <a14:m>
                  <m:oMath xmlns:m="http://schemas.openxmlformats.org/officeDocument/2006/math">
                    <m:sSup>
                      <m:sSupPr>
                        <m:ctrlPr>
                          <a:rPr lang="en-US" altLang="zh-CN" i="1" dirty="0" smtClean="0">
                            <a:latin typeface="Cambria Math" panose="02040503050406030204" pitchFamily="18" charset="0"/>
                          </a:rPr>
                        </m:ctrlPr>
                      </m:sSupPr>
                      <m:e>
                        <m:r>
                          <a:rPr lang="en-US" altLang="zh-CN" i="1" dirty="0" smtClean="0">
                            <a:latin typeface="Cambria Math" panose="02040503050406030204" pitchFamily="18" charset="0"/>
                          </a:rPr>
                          <m:t>𝜏</m:t>
                        </m:r>
                      </m:e>
                      <m:sup>
                        <m:r>
                          <a:rPr lang="en-US" altLang="zh-CN" i="1" dirty="0" err="1" smtClean="0">
                            <a:latin typeface="Cambria Math" panose="02040503050406030204" pitchFamily="18" charset="0"/>
                          </a:rPr>
                          <m:t>𝑖</m:t>
                        </m:r>
                      </m:sup>
                    </m:sSup>
                  </m:oMath>
                </a14:m>
                <a:r>
                  <a:rPr lang="zh-CN" altLang="en-US" dirty="0"/>
                  <a:t>代表事件发生时间或</a:t>
                </a:r>
                <a:r>
                  <a:rPr lang="en-US" altLang="zh-CN" dirty="0"/>
                  <a:t>right-censoring </a:t>
                </a:r>
                <a:r>
                  <a:rPr lang="zh-CN" altLang="en-US" dirty="0"/>
                  <a:t>时间，</a:t>
                </a:r>
                <a14:m>
                  <m:oMath xmlns:m="http://schemas.openxmlformats.org/officeDocument/2006/math">
                    <m:sSup>
                      <m:sSupPr>
                        <m:ctrlPr>
                          <a:rPr lang="en-US" altLang="zh-CN" i="1" dirty="0" smtClean="0">
                            <a:latin typeface="Cambria Math" panose="02040503050406030204" pitchFamily="18" charset="0"/>
                          </a:rPr>
                        </m:ctrlPr>
                      </m:sSupPr>
                      <m:e>
                        <m:r>
                          <a:rPr lang="en-US" altLang="zh-CN" i="1" dirty="0" smtClean="0">
                            <a:latin typeface="Cambria Math" panose="02040503050406030204" pitchFamily="18" charset="0"/>
                          </a:rPr>
                          <m:t>𝑘</m:t>
                        </m:r>
                      </m:e>
                      <m:sup>
                        <m:r>
                          <a:rPr lang="en-US" altLang="zh-CN" i="1" dirty="0" smtClean="0">
                            <a:latin typeface="Cambria Math" panose="02040503050406030204" pitchFamily="18" charset="0"/>
                          </a:rPr>
                          <m:t>𝑖</m:t>
                        </m:r>
                      </m:sup>
                    </m:sSup>
                  </m:oMath>
                </a14:m>
                <a:r>
                  <a:rPr lang="zh-CN" altLang="en-US" dirty="0"/>
                  <a:t>则代表事件类型或</a:t>
                </a:r>
                <a:r>
                  <a:rPr lang="en-US" altLang="zh-CN" dirty="0"/>
                  <a:t>right-censoring</a:t>
                </a:r>
                <a:r>
                  <a:rPr lang="zh-CN" altLang="en-US" dirty="0"/>
                  <a:t>。</a:t>
                </a:r>
                <a:endParaRPr lang="en-US" altLang="zh-CN" dirty="0"/>
              </a:p>
              <a:p>
                <a:pPr marL="514350" indent="-514350">
                  <a:buFont typeface="+mj-lt"/>
                  <a:buAutoNum type="arabicPeriod"/>
                </a:pPr>
                <a:endParaRPr lang="zh-CN" altLang="en-US" dirty="0"/>
              </a:p>
            </p:txBody>
          </p:sp>
        </mc:Choice>
        <mc:Fallback xmlns="">
          <p:sp>
            <p:nvSpPr>
              <p:cNvPr id="3" name="内容占位符 2">
                <a:extLst>
                  <a:ext uri="{FF2B5EF4-FFF2-40B4-BE49-F238E27FC236}">
                    <a16:creationId xmlns:a16="http://schemas.microsoft.com/office/drawing/2014/main" id="{D2AC5432-7FE6-F60C-8E04-98073D55E454}"/>
                  </a:ext>
                </a:extLst>
              </p:cNvPr>
              <p:cNvSpPr>
                <a:spLocks noGrp="1" noRot="1" noChangeAspect="1" noMove="1" noResize="1" noEditPoints="1" noAdjustHandles="1" noChangeArrowheads="1" noChangeShapeType="1" noTextEdit="1"/>
              </p:cNvSpPr>
              <p:nvPr>
                <p:ph idx="1"/>
              </p:nvPr>
            </p:nvSpPr>
            <p:spPr>
              <a:xfrm>
                <a:off x="838200" y="1690688"/>
                <a:ext cx="10515600" cy="5272760"/>
              </a:xfrm>
              <a:blipFill>
                <a:blip r:embed="rId2"/>
                <a:stretch>
                  <a:fillRect l="-1043" t="-2081" r="-24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32547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A8EFB-3CD5-1D63-C20A-72608CF831E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09D1518-7980-D374-E589-6DE1B305B20D}"/>
              </a:ext>
            </a:extLst>
          </p:cNvPr>
          <p:cNvSpPr>
            <a:spLocks noGrp="1"/>
          </p:cNvSpPr>
          <p:nvPr>
            <p:ph type="title"/>
          </p:nvPr>
        </p:nvSpPr>
        <p:spPr/>
        <p:txBody>
          <a:bodyPr/>
          <a:lstStyle/>
          <a:p>
            <a:r>
              <a:rPr lang="en-US" altLang="zh-CN" dirty="0"/>
              <a:t>Dynamic-DeepHit</a:t>
            </a:r>
            <a:r>
              <a:rPr lang="zh-CN" altLang="en-US" dirty="0"/>
              <a:t>数学框架</a:t>
            </a:r>
          </a:p>
        </p:txBody>
      </p:sp>
      <p:sp>
        <p:nvSpPr>
          <p:cNvPr id="3" name="内容占位符 2">
            <a:extLst>
              <a:ext uri="{FF2B5EF4-FFF2-40B4-BE49-F238E27FC236}">
                <a16:creationId xmlns:a16="http://schemas.microsoft.com/office/drawing/2014/main" id="{E88CA5EC-AAAC-D548-4EE1-92271BD38EAC}"/>
              </a:ext>
            </a:extLst>
          </p:cNvPr>
          <p:cNvSpPr>
            <a:spLocks noGrp="1"/>
          </p:cNvSpPr>
          <p:nvPr>
            <p:ph idx="1"/>
          </p:nvPr>
        </p:nvSpPr>
        <p:spPr/>
        <p:txBody>
          <a:bodyPr/>
          <a:lstStyle/>
          <a:p>
            <a:pPr>
              <a:lnSpc>
                <a:spcPct val="150000"/>
              </a:lnSpc>
            </a:pPr>
            <a:r>
              <a:rPr lang="zh-CN" altLang="en-US" dirty="0"/>
              <a:t>累计发生函数（</a:t>
            </a:r>
            <a:r>
              <a:rPr lang="en-US" altLang="zh-CN" dirty="0"/>
              <a:t>Cumulative Incidence Function, CIF</a:t>
            </a:r>
            <a:r>
              <a:rPr lang="zh-CN" altLang="en-US" dirty="0"/>
              <a:t>）：</a:t>
            </a:r>
            <a:r>
              <a:rPr lang="en-US" altLang="zh-CN" dirty="0"/>
              <a:t>Dynamic-DeepHit</a:t>
            </a:r>
            <a:r>
              <a:rPr lang="zh-CN" altLang="en-US" dirty="0"/>
              <a:t>模型的目标是分析特定病因的风险以应对</a:t>
            </a:r>
            <a:r>
              <a:rPr lang="en-US" altLang="zh-CN" dirty="0"/>
              <a:t>competitive risks</a:t>
            </a:r>
            <a:r>
              <a:rPr lang="zh-CN" altLang="en-US" dirty="0"/>
              <a:t>的存在</a:t>
            </a:r>
            <a:r>
              <a:rPr lang="en-US" altLang="zh-CN" dirty="0"/>
              <a:t> </a:t>
            </a:r>
            <a:r>
              <a:rPr lang="zh-CN" altLang="en-US" dirty="0"/>
              <a:t>，并随着新数据的可用性提供动态预测。它表示在特定时间之前发生特定事件的概率。</a:t>
            </a:r>
          </a:p>
        </p:txBody>
      </p:sp>
    </p:spTree>
    <p:extLst>
      <p:ext uri="{BB962C8B-B14F-4D97-AF65-F5344CB8AC3E}">
        <p14:creationId xmlns:p14="http://schemas.microsoft.com/office/powerpoint/2010/main" val="2486574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B3C4B-26D9-0C6C-DE13-1AFBC8046C9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2609A93-1931-E09A-9209-752F54165802}"/>
              </a:ext>
            </a:extLst>
          </p:cNvPr>
          <p:cNvSpPr>
            <a:spLocks noGrp="1"/>
          </p:cNvSpPr>
          <p:nvPr>
            <p:ph type="title"/>
          </p:nvPr>
        </p:nvSpPr>
        <p:spPr/>
        <p:txBody>
          <a:bodyPr/>
          <a:lstStyle/>
          <a:p>
            <a:r>
              <a:rPr lang="en-US" altLang="zh-CN" dirty="0"/>
              <a:t>Dynamic-DeepHit</a:t>
            </a:r>
            <a:r>
              <a:rPr lang="zh-CN" altLang="en-US" dirty="0"/>
              <a:t>实现方法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4D01D07-4350-7832-CDA6-940298733C6D}"/>
                  </a:ext>
                </a:extLst>
              </p:cNvPr>
              <p:cNvSpPr>
                <a:spLocks noGrp="1"/>
              </p:cNvSpPr>
              <p:nvPr>
                <p:ph idx="1"/>
              </p:nvPr>
            </p:nvSpPr>
            <p:spPr>
              <a:xfrm>
                <a:off x="838200" y="1690688"/>
                <a:ext cx="10515600" cy="4351338"/>
              </a:xfrm>
            </p:spPr>
            <p:txBody>
              <a:bodyPr>
                <a:normAutofit fontScale="92500" lnSpcReduction="10000"/>
              </a:bodyPr>
              <a:lstStyle/>
              <a:p>
                <a:pPr marL="0" indent="0">
                  <a:buNone/>
                </a:pPr>
                <a:r>
                  <a:rPr lang="zh-CN" altLang="en-US" sz="2000" i="1" dirty="0">
                    <a:latin typeface="+mj-lt"/>
                  </a:rPr>
                  <a:t> 在对纵向数据进行重新定义之后得到新的</a:t>
                </a:r>
                <a:endParaRPr lang="en-US" altLang="zh-CN" sz="2000" i="1" dirty="0">
                  <a:latin typeface="+mj-lt"/>
                </a:endParaRPr>
              </a:p>
              <a:p>
                <a:pPr marL="0" indent="0">
                  <a:buNone/>
                </a:pPr>
                <a:r>
                  <a:rPr lang="en-US" altLang="zh-CN" sz="2400" dirty="0">
                    <a:latin typeface="+mj-lt"/>
                  </a:rPr>
                  <a:t> </a:t>
                </a:r>
                <a14:m>
                  <m:oMath xmlns:m="http://schemas.openxmlformats.org/officeDocument/2006/math">
                    <m:d>
                      <m:dPr>
                        <m:begChr m:val="{"/>
                        <m:endChr m:val="}"/>
                        <m:ctrlPr>
                          <a:rPr lang="en-US" altLang="zh-CN" sz="2000" i="1" dirty="0" smtClean="0">
                            <a:latin typeface="Cambria Math" panose="02040503050406030204" pitchFamily="18" charset="0"/>
                          </a:rPr>
                        </m:ctrlPr>
                      </m:dPr>
                      <m:e>
                        <m:r>
                          <m:rPr>
                            <m:sty m:val="p"/>
                          </m:rPr>
                          <a:rPr lang="en-US" altLang="zh-CN" sz="2000" i="0" dirty="0" smtClean="0">
                            <a:latin typeface="Cambria Math" panose="02040503050406030204" pitchFamily="18" charset="0"/>
                          </a:rPr>
                          <m:t>D</m:t>
                        </m:r>
                      </m:e>
                    </m:d>
                    <m:r>
                      <a:rPr lang="en-US" altLang="zh-CN" sz="2000" b="0" i="0" dirty="0" smtClean="0">
                        <a:latin typeface="Cambria Math" panose="02040503050406030204" pitchFamily="18" charset="0"/>
                      </a:rPr>
                      <m:t>=</m:t>
                    </m:r>
                    <m:r>
                      <m:rPr>
                        <m:lit/>
                      </m:rPr>
                      <a:rPr lang="en-US" altLang="zh-CN" sz="2000" i="0" dirty="0" smtClean="0">
                        <a:latin typeface="Cambria Math" panose="02040503050406030204" pitchFamily="18" charset="0"/>
                      </a:rPr>
                      <m:t>{</m:t>
                    </m:r>
                    <m:r>
                      <m:rPr>
                        <m:nor/>
                      </m:rPr>
                      <a:rPr lang="pl-PL" altLang="zh-CN" sz="2000" smtClean="0">
                        <a:latin typeface="+mj-lt"/>
                      </a:rPr>
                      <m:t>(</m:t>
                    </m:r>
                    <m:r>
                      <m:rPr>
                        <m:nor/>
                      </m:rPr>
                      <a:rPr lang="pl-PL" altLang="zh-CN" sz="2000" smtClean="0">
                        <a:latin typeface="+mj-lt"/>
                      </a:rPr>
                      <m:t>X</m:t>
                    </m:r>
                    <m:r>
                      <m:rPr>
                        <m:nor/>
                      </m:rPr>
                      <a:rPr lang="en-US" altLang="zh-CN" sz="2000" b="0" smtClean="0">
                        <a:latin typeface="+mj-lt"/>
                      </a:rPr>
                      <m:t>^</m:t>
                    </m:r>
                    <m:r>
                      <m:rPr>
                        <m:nor/>
                      </m:rPr>
                      <a:rPr lang="pl-PL" altLang="zh-CN" sz="2000" smtClean="0">
                        <a:latin typeface="+mj-lt"/>
                      </a:rPr>
                      <m:t>i</m:t>
                    </m:r>
                    <m:r>
                      <m:rPr>
                        <m:nor/>
                      </m:rPr>
                      <a:rPr lang="pl-PL" altLang="zh-CN" sz="2000" smtClean="0">
                        <a:latin typeface="+mj-lt"/>
                      </a:rPr>
                      <m:t>,</m:t>
                    </m:r>
                    <m:r>
                      <m:rPr>
                        <m:nor/>
                      </m:rPr>
                      <a:rPr lang="pl-PL" altLang="zh-CN" sz="2000" smtClean="0">
                        <a:latin typeface="+mj-lt"/>
                      </a:rPr>
                      <m:t>M</m:t>
                    </m:r>
                    <m:r>
                      <m:rPr>
                        <m:nor/>
                      </m:rPr>
                      <a:rPr lang="en-US" altLang="zh-CN" sz="2000" b="0" smtClean="0">
                        <a:latin typeface="+mj-lt"/>
                      </a:rPr>
                      <m:t>^</m:t>
                    </m:r>
                    <m:r>
                      <m:rPr>
                        <m:nor/>
                      </m:rPr>
                      <a:rPr lang="pl-PL" altLang="zh-CN" sz="2000" smtClean="0">
                        <a:latin typeface="+mj-lt"/>
                      </a:rPr>
                      <m:t>i</m:t>
                    </m:r>
                    <m:r>
                      <m:rPr>
                        <m:nor/>
                      </m:rPr>
                      <a:rPr lang="pl-PL" altLang="zh-CN" sz="2000" smtClean="0">
                        <a:latin typeface="+mj-lt"/>
                      </a:rPr>
                      <m:t>,∆</m:t>
                    </m:r>
                    <m:r>
                      <m:rPr>
                        <m:nor/>
                      </m:rPr>
                      <a:rPr lang="en-US" altLang="zh-CN" sz="2000" b="0" smtClean="0">
                        <a:latin typeface="+mj-lt"/>
                      </a:rPr>
                      <m:t>^</m:t>
                    </m:r>
                    <m:r>
                      <m:rPr>
                        <m:nor/>
                      </m:rPr>
                      <a:rPr lang="pl-PL" altLang="zh-CN" sz="2000" smtClean="0">
                        <a:latin typeface="+mj-lt"/>
                      </a:rPr>
                      <m:t>i</m:t>
                    </m:r>
                    <m:r>
                      <m:rPr>
                        <m:nor/>
                      </m:rPr>
                      <a:rPr lang="pl-PL" altLang="zh-CN" sz="2000" smtClean="0">
                        <a:latin typeface="+mj-lt"/>
                      </a:rPr>
                      <m:t>,</m:t>
                    </m:r>
                    <m:r>
                      <m:rPr>
                        <m:nor/>
                      </m:rPr>
                      <a:rPr lang="pl-PL" altLang="zh-CN" sz="2000" smtClean="0">
                        <a:latin typeface="+mj-lt"/>
                      </a:rPr>
                      <m:t>τ</m:t>
                    </m:r>
                    <m:r>
                      <m:rPr>
                        <m:nor/>
                      </m:rPr>
                      <a:rPr lang="en-US" altLang="zh-CN" sz="2000" b="0" smtClean="0">
                        <a:latin typeface="+mj-lt"/>
                      </a:rPr>
                      <m:t>^</m:t>
                    </m:r>
                    <m:r>
                      <m:rPr>
                        <m:nor/>
                      </m:rPr>
                      <a:rPr lang="pl-PL" altLang="zh-CN" sz="2000" smtClean="0">
                        <a:latin typeface="+mj-lt"/>
                      </a:rPr>
                      <m:t>i</m:t>
                    </m:r>
                    <m:r>
                      <m:rPr>
                        <m:nor/>
                      </m:rPr>
                      <a:rPr lang="pl-PL" altLang="zh-CN" sz="2000" smtClean="0">
                        <a:latin typeface="+mj-lt"/>
                      </a:rPr>
                      <m:t>,</m:t>
                    </m:r>
                    <m:r>
                      <m:rPr>
                        <m:nor/>
                      </m:rPr>
                      <a:rPr lang="pl-PL" altLang="zh-CN" sz="2000" smtClean="0">
                        <a:latin typeface="+mj-lt"/>
                      </a:rPr>
                      <m:t>k</m:t>
                    </m:r>
                    <m:r>
                      <m:rPr>
                        <m:nor/>
                      </m:rPr>
                      <a:rPr lang="en-US" altLang="zh-CN" sz="2000" b="0" smtClean="0">
                        <a:latin typeface="+mj-lt"/>
                      </a:rPr>
                      <m:t>^</m:t>
                    </m:r>
                    <m:r>
                      <m:rPr>
                        <m:nor/>
                      </m:rPr>
                      <a:rPr lang="pl-PL" altLang="zh-CN" sz="2000" smtClean="0">
                        <a:latin typeface="+mj-lt"/>
                      </a:rPr>
                      <m:t>i</m:t>
                    </m:r>
                    <m:r>
                      <m:rPr>
                        <m:lit/>
                      </m:rPr>
                      <a:rPr lang="en-US" altLang="zh-CN" sz="2000" i="0" dirty="0" smtClean="0">
                        <a:latin typeface="Cambria Math" panose="02040503050406030204" pitchFamily="18" charset="0"/>
                      </a:rPr>
                      <m:t>}</m:t>
                    </m:r>
                    <m:r>
                      <a:rPr lang="en-US" altLang="zh-CN" sz="2000" i="0" dirty="0" smtClean="0">
                        <a:latin typeface="Cambria Math" panose="02040503050406030204" pitchFamily="18" charset="0"/>
                      </a:rPr>
                      <m:t>_{</m:t>
                    </m:r>
                    <m:r>
                      <m:rPr>
                        <m:sty m:val="p"/>
                      </m:rPr>
                      <a:rPr lang="en-US" altLang="zh-CN" sz="2000" i="0" dirty="0" smtClean="0">
                        <a:latin typeface="Cambria Math" panose="02040503050406030204" pitchFamily="18" charset="0"/>
                      </a:rPr>
                      <m:t>i</m:t>
                    </m:r>
                    <m:r>
                      <a:rPr lang="en-US" altLang="zh-CN" sz="2000" i="0" dirty="0" smtClean="0">
                        <a:latin typeface="Cambria Math" panose="02040503050406030204" pitchFamily="18" charset="0"/>
                      </a:rPr>
                      <m:t>=1}^</m:t>
                    </m:r>
                    <m:r>
                      <m:rPr>
                        <m:sty m:val="p"/>
                      </m:rPr>
                      <a:rPr lang="en-US" altLang="zh-CN" sz="2000" i="0" dirty="0" smtClean="0">
                        <a:latin typeface="Cambria Math" panose="02040503050406030204" pitchFamily="18" charset="0"/>
                      </a:rPr>
                      <m:t>N</m:t>
                    </m:r>
                    <m:r>
                      <a:rPr lang="en-US" altLang="zh-CN" sz="2000" i="0" dirty="0" smtClean="0">
                        <a:latin typeface="Cambria Math" panose="02040503050406030204" pitchFamily="18" charset="0"/>
                      </a:rPr>
                      <m:t> )</m:t>
                    </m:r>
                  </m:oMath>
                </a14:m>
                <a:endParaRPr lang="en-US" altLang="zh-CN" sz="2000" dirty="0">
                  <a:latin typeface="+mj-lt"/>
                </a:endParaRPr>
              </a:p>
              <a:p>
                <a:pPr marL="0" indent="0">
                  <a:buNone/>
                </a:pPr>
                <a:r>
                  <a:rPr lang="zh-CN" altLang="en-US" sz="3000" dirty="0">
                    <a:latin typeface="+mj-lt"/>
                  </a:rPr>
                  <a:t>  </a:t>
                </a:r>
                <a:r>
                  <a:rPr lang="zh-CN" altLang="en-US" sz="2200" b="1" dirty="0">
                    <a:latin typeface="+mj-lt"/>
                  </a:rPr>
                  <a:t>网络架构：</a:t>
                </a:r>
                <a:endParaRPr lang="en-US" altLang="zh-CN" sz="2200" b="1" dirty="0">
                  <a:latin typeface="+mj-lt"/>
                </a:endParaRPr>
              </a:p>
              <a:p>
                <a:pPr marL="0" indent="0">
                  <a:buNone/>
                </a:pPr>
                <a:r>
                  <a:rPr lang="zh-CN" altLang="en-US" dirty="0"/>
                  <a:t>  </a:t>
                </a:r>
                <a:r>
                  <a:rPr lang="zh-CN" altLang="en-US" sz="2600" dirty="0"/>
                  <a:t>围绕两个主要组成部分：一个共享子网络和一组特定原因子网络。</a:t>
                </a:r>
                <a:endParaRPr lang="en-US" altLang="zh-CN" sz="2600" dirty="0"/>
              </a:p>
              <a:p>
                <a:pPr marL="0" indent="0">
                  <a:buNone/>
                </a:pPr>
                <a:endParaRPr lang="en-US" altLang="zh-CN" dirty="0"/>
              </a:p>
              <a:p>
                <a:r>
                  <a:rPr lang="zh-CN" altLang="en-US" dirty="0"/>
                  <a:t>基于</a:t>
                </a:r>
                <a:r>
                  <a:rPr lang="en-US" altLang="zh-CN" dirty="0"/>
                  <a:t>RNN</a:t>
                </a:r>
                <a:r>
                  <a:rPr lang="zh-CN" altLang="en-US" dirty="0"/>
                  <a:t>的共享子网络（</a:t>
                </a:r>
                <a:r>
                  <a:rPr lang="en-US" altLang="zh-CN" dirty="0"/>
                  <a:t>Shared Subnetwork</a:t>
                </a:r>
                <a:r>
                  <a:rPr lang="zh-CN" altLang="en-US" dirty="0"/>
                  <a:t>）：</a:t>
                </a:r>
                <a:endParaRPr lang="en-US" altLang="zh-CN" dirty="0"/>
              </a:p>
              <a:p>
                <a:pPr marL="0" indent="0">
                  <a:lnSpc>
                    <a:spcPct val="110000"/>
                  </a:lnSpc>
                  <a:buNone/>
                </a:pPr>
                <a:r>
                  <a:rPr lang="en-US" altLang="zh-CN" dirty="0"/>
                  <a:t>    Dynamic-DeepHit</a:t>
                </a:r>
                <a:r>
                  <a:rPr lang="zh-CN" altLang="en-US" dirty="0"/>
                  <a:t>首先使用一个共享子网络将纵向数据编码成一个</a:t>
                </a:r>
                <a:r>
                  <a:rPr lang="en-US" altLang="zh-CN" dirty="0"/>
                  <a:t>fixed-length vector</a:t>
                </a:r>
                <a:r>
                  <a:rPr lang="zh-CN" altLang="en-US" dirty="0"/>
                  <a:t>（</a:t>
                </a:r>
                <a:r>
                  <a:rPr lang="en-US" altLang="zh-CN" dirty="0"/>
                  <a:t>context vector) </a:t>
                </a:r>
                <a:r>
                  <a:rPr lang="zh-CN" altLang="en-US" dirty="0"/>
                  <a:t>。这个向量总结了患者在整个时间序列中的信息，是对纵向数据的高维表示，包含了所有与预测相关的动态特征。</a:t>
                </a:r>
              </a:p>
            </p:txBody>
          </p:sp>
        </mc:Choice>
        <mc:Fallback xmlns="">
          <p:sp>
            <p:nvSpPr>
              <p:cNvPr id="3" name="内容占位符 2">
                <a:extLst>
                  <a:ext uri="{FF2B5EF4-FFF2-40B4-BE49-F238E27FC236}">
                    <a16:creationId xmlns:a16="http://schemas.microsoft.com/office/drawing/2014/main" id="{14D01D07-4350-7832-CDA6-940298733C6D}"/>
                  </a:ext>
                </a:extLst>
              </p:cNvPr>
              <p:cNvSpPr>
                <a:spLocks noGrp="1" noRot="1" noChangeAspect="1" noMove="1" noResize="1" noEditPoints="1" noAdjustHandles="1" noChangeArrowheads="1" noChangeShapeType="1" noTextEdit="1"/>
              </p:cNvSpPr>
              <p:nvPr>
                <p:ph idx="1"/>
              </p:nvPr>
            </p:nvSpPr>
            <p:spPr>
              <a:xfrm>
                <a:off x="838200" y="1690688"/>
                <a:ext cx="10515600" cy="4351338"/>
              </a:xfrm>
              <a:blipFill>
                <a:blip r:embed="rId2"/>
                <a:stretch>
                  <a:fillRect l="-1043" t="-1821" b="-9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32744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AC7F0B-CFEB-0BCA-B582-39CEA746766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17EE06E-3B9D-BED3-3371-559AC21E68D7}"/>
              </a:ext>
            </a:extLst>
          </p:cNvPr>
          <p:cNvSpPr>
            <a:spLocks noGrp="1"/>
          </p:cNvSpPr>
          <p:nvPr>
            <p:ph type="title"/>
          </p:nvPr>
        </p:nvSpPr>
        <p:spPr/>
        <p:txBody>
          <a:bodyPr/>
          <a:lstStyle/>
          <a:p>
            <a:r>
              <a:rPr lang="en-US" altLang="zh-CN" dirty="0"/>
              <a:t>Dynamic-DeepHit</a:t>
            </a:r>
            <a:r>
              <a:rPr lang="zh-CN" altLang="en-US" dirty="0"/>
              <a:t>实现方法</a:t>
            </a:r>
          </a:p>
        </p:txBody>
      </p:sp>
      <p:sp>
        <p:nvSpPr>
          <p:cNvPr id="3" name="内容占位符 2">
            <a:extLst>
              <a:ext uri="{FF2B5EF4-FFF2-40B4-BE49-F238E27FC236}">
                <a16:creationId xmlns:a16="http://schemas.microsoft.com/office/drawing/2014/main" id="{39ED7420-1ABB-BE5B-FD6F-9796FC7489AD}"/>
              </a:ext>
            </a:extLst>
          </p:cNvPr>
          <p:cNvSpPr>
            <a:spLocks noGrp="1"/>
          </p:cNvSpPr>
          <p:nvPr>
            <p:ph idx="1"/>
          </p:nvPr>
        </p:nvSpPr>
        <p:spPr/>
        <p:txBody>
          <a:bodyPr>
            <a:normAutofit/>
          </a:bodyPr>
          <a:lstStyle/>
          <a:p>
            <a:r>
              <a:rPr lang="zh-CN" altLang="en-US" dirty="0"/>
              <a:t>基于</a:t>
            </a:r>
            <a:r>
              <a:rPr lang="en-US" altLang="zh-CN" dirty="0"/>
              <a:t>RNN</a:t>
            </a:r>
            <a:r>
              <a:rPr lang="zh-CN" altLang="en-US" dirty="0"/>
              <a:t>的时间注意机制（</a:t>
            </a:r>
            <a:r>
              <a:rPr lang="en-US" altLang="zh-CN" dirty="0"/>
              <a:t>temporal attention mechanism</a:t>
            </a:r>
            <a:r>
              <a:rPr lang="zh-CN" altLang="en-US" dirty="0"/>
              <a:t>）：</a:t>
            </a:r>
            <a:endParaRPr lang="en-US" altLang="zh-CN" dirty="0"/>
          </a:p>
          <a:p>
            <a:pPr marL="0" indent="0">
              <a:buNone/>
            </a:pPr>
            <a:r>
              <a:rPr lang="en-US" altLang="zh-CN" dirty="0"/>
              <a:t>    </a:t>
            </a:r>
            <a:r>
              <a:rPr lang="zh-CN" altLang="en-US" dirty="0"/>
              <a:t>这种机制能够关注纵向数据中不同时间点并获取数据，以对预测最有影响的关键时间点，使得模型能够聚焦于</a:t>
            </a:r>
            <a:r>
              <a:rPr lang="en-US" altLang="zh-CN" dirty="0"/>
              <a:t>RNN</a:t>
            </a:r>
            <a:r>
              <a:rPr lang="zh-CN" altLang="en-US" dirty="0"/>
              <a:t>的</a:t>
            </a:r>
            <a:r>
              <a:rPr lang="en-US" altLang="zh-CN" dirty="0"/>
              <a:t>hidden state</a:t>
            </a:r>
            <a:r>
              <a:rPr lang="zh-CN" altLang="en-US" dirty="0"/>
              <a:t>，捕捉纵向数据随时间的演变</a:t>
            </a:r>
            <a:r>
              <a:rPr lang="en-US" altLang="zh-CN" dirty="0"/>
              <a:t>.</a:t>
            </a:r>
          </a:p>
          <a:p>
            <a:pPr marL="0" indent="0">
              <a:buNone/>
            </a:pPr>
            <a:endParaRPr lang="en-US" altLang="zh-CN" dirty="0"/>
          </a:p>
          <a:p>
            <a:r>
              <a:rPr lang="zh-CN" altLang="en-US" dirty="0"/>
              <a:t>特定原因子网络（</a:t>
            </a:r>
            <a:r>
              <a:rPr lang="en-US" altLang="zh-CN" dirty="0"/>
              <a:t>cause-specific subnetworks</a:t>
            </a:r>
            <a:r>
              <a:rPr lang="zh-CN" altLang="en-US" dirty="0"/>
              <a:t>）：</a:t>
            </a:r>
            <a:endParaRPr lang="en-US" altLang="zh-CN" dirty="0"/>
          </a:p>
          <a:p>
            <a:pPr marL="0" indent="0">
              <a:buNone/>
            </a:pPr>
            <a:r>
              <a:rPr lang="en-US" altLang="zh-CN" dirty="0"/>
              <a:t>    </a:t>
            </a:r>
            <a:r>
              <a:rPr lang="zh-CN" altLang="en-US" dirty="0"/>
              <a:t>在生成</a:t>
            </a:r>
            <a:r>
              <a:rPr lang="en-US" altLang="zh-CN" dirty="0"/>
              <a:t>context vector</a:t>
            </a:r>
            <a:r>
              <a:rPr lang="zh-CN" altLang="en-US" dirty="0"/>
              <a:t>之后，</a:t>
            </a:r>
            <a:r>
              <a:rPr lang="en-US" altLang="zh-CN" dirty="0"/>
              <a:t>Dynamic-DeepHit</a:t>
            </a:r>
            <a:r>
              <a:rPr lang="zh-CN" altLang="en-US" dirty="0"/>
              <a:t>的每个特定原因子网络专门针对一种可能的事件</a:t>
            </a:r>
            <a:r>
              <a:rPr lang="en-US" altLang="zh-CN" dirty="0"/>
              <a:t>, </a:t>
            </a:r>
            <a:r>
              <a:rPr lang="zh-CN" altLang="en-US" dirty="0"/>
              <a:t>根据</a:t>
            </a:r>
            <a:r>
              <a:rPr lang="en-US" altLang="zh-CN" dirty="0"/>
              <a:t>context vector</a:t>
            </a:r>
            <a:r>
              <a:rPr lang="zh-CN" altLang="en-US" dirty="0"/>
              <a:t>计算出该事件发生的概率分布。</a:t>
            </a:r>
            <a:endParaRPr lang="en-US" altLang="zh-CN" dirty="0"/>
          </a:p>
          <a:p>
            <a:endParaRPr lang="zh-CN" altLang="en-US" dirty="0"/>
          </a:p>
        </p:txBody>
      </p:sp>
    </p:spTree>
    <p:extLst>
      <p:ext uri="{BB962C8B-B14F-4D97-AF65-F5344CB8AC3E}">
        <p14:creationId xmlns:p14="http://schemas.microsoft.com/office/powerpoint/2010/main" val="1187073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D6E2A7-6C73-61F7-B6B0-478410421CA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0C89EE9-11C1-A86C-0562-E13C4F9240C7}"/>
              </a:ext>
            </a:extLst>
          </p:cNvPr>
          <p:cNvSpPr>
            <a:spLocks noGrp="1"/>
          </p:cNvSpPr>
          <p:nvPr>
            <p:ph type="title"/>
          </p:nvPr>
        </p:nvSpPr>
        <p:spPr/>
        <p:txBody>
          <a:bodyPr/>
          <a:lstStyle/>
          <a:p>
            <a:r>
              <a:rPr lang="en-US" altLang="zh-CN" dirty="0"/>
              <a:t>Dynamic-DeepHit</a:t>
            </a:r>
            <a:r>
              <a:rPr lang="zh-CN" altLang="en-US" dirty="0"/>
              <a:t>实现方法</a:t>
            </a:r>
          </a:p>
        </p:txBody>
      </p:sp>
      <p:pic>
        <p:nvPicPr>
          <p:cNvPr id="5" name="内容占位符 4">
            <a:extLst>
              <a:ext uri="{FF2B5EF4-FFF2-40B4-BE49-F238E27FC236}">
                <a16:creationId xmlns:a16="http://schemas.microsoft.com/office/drawing/2014/main" id="{1ABC406E-5F17-63B5-7BEB-3D9ED8FA23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12474"/>
            <a:ext cx="10515600" cy="3977640"/>
          </a:xfrm>
        </p:spPr>
      </p:pic>
    </p:spTree>
    <p:extLst>
      <p:ext uri="{BB962C8B-B14F-4D97-AF65-F5344CB8AC3E}">
        <p14:creationId xmlns:p14="http://schemas.microsoft.com/office/powerpoint/2010/main" val="1977196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95F635-B719-132B-064B-58489E04AFD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3E24342-5A6A-EA89-93BF-988E23178097}"/>
              </a:ext>
            </a:extLst>
          </p:cNvPr>
          <p:cNvSpPr>
            <a:spLocks noGrp="1"/>
          </p:cNvSpPr>
          <p:nvPr>
            <p:ph type="title"/>
          </p:nvPr>
        </p:nvSpPr>
        <p:spPr/>
        <p:txBody>
          <a:bodyPr/>
          <a:lstStyle/>
          <a:p>
            <a:r>
              <a:rPr lang="zh-CN" altLang="en-US" dirty="0"/>
              <a:t>实验</a:t>
            </a:r>
          </a:p>
        </p:txBody>
      </p:sp>
      <p:sp>
        <p:nvSpPr>
          <p:cNvPr id="3" name="内容占位符 2">
            <a:extLst>
              <a:ext uri="{FF2B5EF4-FFF2-40B4-BE49-F238E27FC236}">
                <a16:creationId xmlns:a16="http://schemas.microsoft.com/office/drawing/2014/main" id="{98C5E3DF-FBA8-CA91-692F-DCB793AF2C68}"/>
              </a:ext>
            </a:extLst>
          </p:cNvPr>
          <p:cNvSpPr>
            <a:spLocks noGrp="1"/>
          </p:cNvSpPr>
          <p:nvPr>
            <p:ph idx="1"/>
          </p:nvPr>
        </p:nvSpPr>
        <p:spPr>
          <a:xfrm>
            <a:off x="838200" y="1825625"/>
            <a:ext cx="10515600" cy="4801418"/>
          </a:xfrm>
        </p:spPr>
        <p:txBody>
          <a:bodyPr>
            <a:normAutofit fontScale="92500" lnSpcReduction="10000"/>
          </a:bodyPr>
          <a:lstStyle/>
          <a:p>
            <a:r>
              <a:rPr lang="zh-CN" altLang="en-US" dirty="0"/>
              <a:t>实验使用了多个数据集，包括模拟数据和真实医疗数据（</a:t>
            </a:r>
            <a:r>
              <a:rPr lang="en-US" altLang="zh-CN" dirty="0"/>
              <a:t>5883</a:t>
            </a:r>
            <a:r>
              <a:rPr lang="zh-CN" altLang="en-US" dirty="0"/>
              <a:t>名</a:t>
            </a:r>
            <a:r>
              <a:rPr lang="en-US" altLang="zh-CN" dirty="0"/>
              <a:t>CF</a:t>
            </a:r>
            <a:r>
              <a:rPr lang="zh-CN" altLang="en-US" dirty="0"/>
              <a:t>患者），以确保模型能够在多种情境下表现良好。</a:t>
            </a:r>
            <a:endParaRPr lang="en-US" altLang="zh-CN" dirty="0"/>
          </a:p>
          <a:p>
            <a:endParaRPr lang="en-US" altLang="zh-CN" dirty="0"/>
          </a:p>
          <a:p>
            <a:r>
              <a:rPr lang="zh-CN" altLang="en-US" dirty="0"/>
              <a:t>模型对比：</a:t>
            </a:r>
            <a:endParaRPr lang="en-US" altLang="zh-CN" dirty="0"/>
          </a:p>
          <a:p>
            <a:pPr marL="0" indent="0">
              <a:buNone/>
            </a:pPr>
            <a:r>
              <a:rPr lang="zh-CN" altLang="en-US" dirty="0"/>
              <a:t>    传统</a:t>
            </a:r>
            <a:r>
              <a:rPr lang="en-US" altLang="zh-CN" dirty="0"/>
              <a:t>Cox</a:t>
            </a:r>
            <a:r>
              <a:rPr lang="zh-CN" altLang="en-US" dirty="0"/>
              <a:t>比例风险模型和深度学习模型：</a:t>
            </a:r>
            <a:r>
              <a:rPr lang="en-US" altLang="zh-CN" dirty="0"/>
              <a:t>DeepHit</a:t>
            </a:r>
          </a:p>
          <a:p>
            <a:endParaRPr lang="en-US" altLang="zh-CN" dirty="0"/>
          </a:p>
          <a:p>
            <a:r>
              <a:rPr lang="zh-CN" altLang="en-US" dirty="0"/>
              <a:t>评价指标：</a:t>
            </a:r>
            <a:endParaRPr lang="en-US" altLang="zh-CN" dirty="0"/>
          </a:p>
          <a:p>
            <a:r>
              <a:rPr lang="zh-CN" altLang="en-US" dirty="0"/>
              <a:t>累积发生函数（</a:t>
            </a:r>
            <a:r>
              <a:rPr lang="en-US" altLang="zh-CN" dirty="0"/>
              <a:t>CIF</a:t>
            </a:r>
            <a:r>
              <a:rPr lang="zh-CN" altLang="en-US" dirty="0"/>
              <a:t>）误差：用于评估模型预测的</a:t>
            </a:r>
            <a:r>
              <a:rPr lang="en-US" altLang="zh-CN" dirty="0"/>
              <a:t>CIF</a:t>
            </a:r>
            <a:r>
              <a:rPr lang="zh-CN" altLang="en-US" dirty="0"/>
              <a:t>与实际发生的</a:t>
            </a:r>
            <a:r>
              <a:rPr lang="en-US" altLang="zh-CN" dirty="0"/>
              <a:t>CIF</a:t>
            </a:r>
            <a:r>
              <a:rPr lang="zh-CN" altLang="en-US" dirty="0"/>
              <a:t>之间的差异。</a:t>
            </a:r>
            <a:endParaRPr lang="en-US" altLang="zh-CN" dirty="0"/>
          </a:p>
          <a:p>
            <a:r>
              <a:rPr lang="en-US" altLang="zh-CN" dirty="0"/>
              <a:t>Brier</a:t>
            </a:r>
            <a:r>
              <a:rPr lang="zh-CN" altLang="en-US" dirty="0"/>
              <a:t>得分（</a:t>
            </a:r>
            <a:r>
              <a:rPr lang="en-US" altLang="zh-CN" dirty="0"/>
              <a:t>Brier Score</a:t>
            </a:r>
            <a:r>
              <a:rPr lang="zh-CN" altLang="en-US" dirty="0"/>
              <a:t>）：衡量模型的预测概率与实际结果的差异，用于评估模型的整体预测性能。</a:t>
            </a:r>
            <a:endParaRPr lang="en-US" altLang="zh-CN" dirty="0"/>
          </a:p>
        </p:txBody>
      </p:sp>
    </p:spTree>
    <p:extLst>
      <p:ext uri="{BB962C8B-B14F-4D97-AF65-F5344CB8AC3E}">
        <p14:creationId xmlns:p14="http://schemas.microsoft.com/office/powerpoint/2010/main" val="2657681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CEE477-7084-38BA-C78C-FFF9C0ED0B0C}"/>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A660A36-8357-5FE5-4953-70C38B5C0277}"/>
              </a:ext>
            </a:extLst>
          </p:cNvPr>
          <p:cNvSpPr>
            <a:spLocks noGrp="1"/>
          </p:cNvSpPr>
          <p:nvPr>
            <p:ph type="title"/>
          </p:nvPr>
        </p:nvSpPr>
        <p:spPr/>
        <p:txBody>
          <a:bodyPr/>
          <a:lstStyle/>
          <a:p>
            <a:r>
              <a:rPr lang="zh-CN" altLang="en-US" dirty="0"/>
              <a:t>实验</a:t>
            </a:r>
          </a:p>
        </p:txBody>
      </p:sp>
      <p:sp>
        <p:nvSpPr>
          <p:cNvPr id="3" name="内容占位符 2">
            <a:extLst>
              <a:ext uri="{FF2B5EF4-FFF2-40B4-BE49-F238E27FC236}">
                <a16:creationId xmlns:a16="http://schemas.microsoft.com/office/drawing/2014/main" id="{D604BC56-EA58-9367-3F2E-78EFB0594631}"/>
              </a:ext>
            </a:extLst>
          </p:cNvPr>
          <p:cNvSpPr>
            <a:spLocks noGrp="1"/>
          </p:cNvSpPr>
          <p:nvPr>
            <p:ph idx="1"/>
          </p:nvPr>
        </p:nvSpPr>
        <p:spPr/>
        <p:txBody>
          <a:bodyPr/>
          <a:lstStyle/>
          <a:p>
            <a:r>
              <a:rPr lang="zh-CN" altLang="en-US" dirty="0"/>
              <a:t>实验结果：</a:t>
            </a:r>
            <a:endParaRPr lang="en-US" altLang="zh-CN" dirty="0"/>
          </a:p>
          <a:p>
            <a:pPr marL="0" indent="0">
              <a:lnSpc>
                <a:spcPct val="150000"/>
              </a:lnSpc>
              <a:buNone/>
            </a:pPr>
            <a:r>
              <a:rPr lang="zh-CN" altLang="en-US" dirty="0"/>
              <a:t>    </a:t>
            </a:r>
            <a:r>
              <a:rPr lang="en-US" altLang="zh-CN" dirty="0"/>
              <a:t>Dynamic-DeepHit</a:t>
            </a:r>
            <a:r>
              <a:rPr lang="zh-CN" altLang="en-US" dirty="0"/>
              <a:t>在大多数情况下表现优越，特别是在处理具有竞争风险的复杂生存分析任务时，表现出较高的</a:t>
            </a:r>
            <a:r>
              <a:rPr lang="en-US" altLang="zh-CN" dirty="0"/>
              <a:t>C-Index</a:t>
            </a:r>
            <a:r>
              <a:rPr lang="zh-CN" altLang="en-US" dirty="0"/>
              <a:t>和较低的</a:t>
            </a:r>
            <a:r>
              <a:rPr lang="en-US" altLang="zh-CN" dirty="0"/>
              <a:t>CIF</a:t>
            </a:r>
            <a:r>
              <a:rPr lang="zh-CN" altLang="en-US" dirty="0"/>
              <a:t>误差及</a:t>
            </a:r>
            <a:r>
              <a:rPr lang="en-US" altLang="zh-CN" dirty="0"/>
              <a:t>Brier</a:t>
            </a:r>
            <a:r>
              <a:rPr lang="zh-CN" altLang="en-US" dirty="0"/>
              <a:t>得分。</a:t>
            </a:r>
            <a:r>
              <a:rPr lang="en-US" altLang="zh-CN" dirty="0"/>
              <a:t> </a:t>
            </a:r>
          </a:p>
        </p:txBody>
      </p:sp>
    </p:spTree>
    <p:extLst>
      <p:ext uri="{BB962C8B-B14F-4D97-AF65-F5344CB8AC3E}">
        <p14:creationId xmlns:p14="http://schemas.microsoft.com/office/powerpoint/2010/main" val="2218306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996198-9920-FCF0-07CA-35DB8083E149}"/>
              </a:ext>
            </a:extLst>
          </p:cNvPr>
          <p:cNvSpPr>
            <a:spLocks noGrp="1"/>
          </p:cNvSpPr>
          <p:nvPr>
            <p:ph type="title"/>
          </p:nvPr>
        </p:nvSpPr>
        <p:spPr>
          <a:xfrm>
            <a:off x="838200" y="558308"/>
            <a:ext cx="10515600" cy="1325563"/>
          </a:xfrm>
        </p:spPr>
        <p:txBody>
          <a:bodyPr/>
          <a:lstStyle/>
          <a:p>
            <a:r>
              <a:rPr lang="en-US" altLang="zh-CN" b="1" dirty="0"/>
              <a:t>Abstract:</a:t>
            </a:r>
            <a:endParaRPr lang="zh-CN" altLang="en-US" dirty="0"/>
          </a:p>
        </p:txBody>
      </p:sp>
      <p:sp>
        <p:nvSpPr>
          <p:cNvPr id="3" name="内容占位符 2">
            <a:extLst>
              <a:ext uri="{FF2B5EF4-FFF2-40B4-BE49-F238E27FC236}">
                <a16:creationId xmlns:a16="http://schemas.microsoft.com/office/drawing/2014/main" id="{C0419C0B-A4EB-06C0-F1A0-740B8AA837F8}"/>
              </a:ext>
            </a:extLst>
          </p:cNvPr>
          <p:cNvSpPr>
            <a:spLocks noGrp="1"/>
          </p:cNvSpPr>
          <p:nvPr>
            <p:ph idx="1"/>
          </p:nvPr>
        </p:nvSpPr>
        <p:spPr/>
        <p:txBody>
          <a:bodyPr/>
          <a:lstStyle/>
          <a:p>
            <a:pPr>
              <a:lnSpc>
                <a:spcPct val="150000"/>
              </a:lnSpc>
            </a:pPr>
            <a:r>
              <a:rPr lang="en-US" altLang="zh-CN" dirty="0"/>
              <a:t>Dynamic-DeepHit mathematical framework</a:t>
            </a:r>
          </a:p>
          <a:p>
            <a:pPr>
              <a:lnSpc>
                <a:spcPct val="150000"/>
              </a:lnSpc>
            </a:pPr>
            <a:r>
              <a:rPr lang="en-US" altLang="zh-CN" dirty="0"/>
              <a:t>Implementation of Dynamic-DeepHit</a:t>
            </a:r>
          </a:p>
          <a:p>
            <a:pPr>
              <a:lnSpc>
                <a:spcPct val="150000"/>
              </a:lnSpc>
            </a:pPr>
            <a:r>
              <a:rPr lang="en-US" altLang="zh-CN" dirty="0"/>
              <a:t>Related Experiments and Results</a:t>
            </a:r>
            <a:endParaRPr lang="zh-CN" altLang="en-US" dirty="0"/>
          </a:p>
        </p:txBody>
      </p:sp>
    </p:spTree>
    <p:extLst>
      <p:ext uri="{BB962C8B-B14F-4D97-AF65-F5344CB8AC3E}">
        <p14:creationId xmlns:p14="http://schemas.microsoft.com/office/powerpoint/2010/main" val="568411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37D3B-8BF4-A75B-7B31-E67CEF0D5BC9}"/>
              </a:ext>
            </a:extLst>
          </p:cNvPr>
          <p:cNvSpPr>
            <a:spLocks noGrp="1"/>
          </p:cNvSpPr>
          <p:nvPr>
            <p:ph type="title"/>
          </p:nvPr>
        </p:nvSpPr>
        <p:spPr>
          <a:xfrm>
            <a:off x="459079" y="133306"/>
            <a:ext cx="10515600" cy="1325563"/>
          </a:xfrm>
        </p:spPr>
        <p:txBody>
          <a:bodyPr>
            <a:normAutofit/>
          </a:bodyPr>
          <a:lstStyle/>
          <a:p>
            <a:r>
              <a:rPr lang="en-US" altLang="zh-CN" sz="4000" b="1" dirty="0"/>
              <a:t>Dynamic-DeepHit mathematical framework</a:t>
            </a:r>
            <a:endParaRPr lang="zh-CN" altLang="en-US" sz="4000" b="1"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2AC5432-7FE6-F60C-8E04-98073D55E454}"/>
                  </a:ext>
                </a:extLst>
              </p:cNvPr>
              <p:cNvSpPr>
                <a:spLocks noGrp="1"/>
              </p:cNvSpPr>
              <p:nvPr>
                <p:ph idx="1"/>
              </p:nvPr>
            </p:nvSpPr>
            <p:spPr>
              <a:xfrm>
                <a:off x="748047" y="1458869"/>
                <a:ext cx="10515600" cy="5272760"/>
              </a:xfrm>
            </p:spPr>
            <p:txBody>
              <a:bodyPr>
                <a:normAutofit/>
              </a:bodyPr>
              <a:lstStyle/>
              <a:p>
                <a:r>
                  <a:rPr lang="en-US" altLang="zh-CN" sz="2400" b="1" dirty="0"/>
                  <a:t>Time-to-Event Data</a:t>
                </a:r>
                <a:r>
                  <a:rPr lang="en-US" altLang="zh-CN" sz="2400" dirty="0"/>
                  <a:t>: involves observed covariates, event times, and event types. Right-censoring is also included in the data. </a:t>
                </a:r>
              </a:p>
              <a:p>
                <a:endParaRPr lang="en-US" altLang="zh-CN" sz="1100" dirty="0"/>
              </a:p>
              <a:p>
                <a:pPr marL="514350" indent="-514350">
                  <a:buFont typeface="+mj-lt"/>
                  <a:buAutoNum type="arabicPeriod"/>
                </a:pPr>
                <a:r>
                  <a:rPr lang="en-US" altLang="zh-CN" sz="2400" dirty="0"/>
                  <a:t>For each individual in the study, a longitudinal sequence of observations over time is recorded. These observations include both static and dynamic covariates and are aligned based on a synchronized event. </a:t>
                </a:r>
              </a:p>
              <a:p>
                <a:pPr marL="514350" indent="-514350">
                  <a:lnSpc>
                    <a:spcPct val="100000"/>
                  </a:lnSpc>
                  <a:buFont typeface="+mj-lt"/>
                  <a:buAutoNum type="arabicPeriod"/>
                </a:pPr>
                <a:r>
                  <a:rPr lang="en-US" altLang="zh-CN" sz="2400" dirty="0"/>
                  <a:t>Survival time is treated as a discrete variable. Within a given time frame, each individual can only experience one type of event, including right-censoring.</a:t>
                </a:r>
              </a:p>
              <a:p>
                <a:pPr marL="514350" indent="-514350">
                  <a:lnSpc>
                    <a:spcPct val="100000"/>
                  </a:lnSpc>
                  <a:buFont typeface="+mj-lt"/>
                  <a:buAutoNum type="arabicPeriod"/>
                </a:pPr>
                <a:r>
                  <a:rPr lang="en-US" altLang="zh-CN" sz="2400" dirty="0">
                    <a:latin typeface="+mn-ea"/>
                  </a:rPr>
                  <a:t>The data is represented as a dataset </a:t>
                </a:r>
                <a14:m>
                  <m:oMath xmlns:m="http://schemas.openxmlformats.org/officeDocument/2006/math">
                    <m:d>
                      <m:dPr>
                        <m:begChr m:val="{"/>
                        <m:endChr m:val="}"/>
                        <m:ctrlPr>
                          <a:rPr lang="en-US" altLang="zh-CN" sz="2400" i="1" dirty="0" smtClean="0">
                            <a:latin typeface="Cambria Math" panose="02040503050406030204" pitchFamily="18" charset="0"/>
                          </a:rPr>
                        </m:ctrlPr>
                      </m:dPr>
                      <m:e>
                        <m:r>
                          <a:rPr lang="en-US" altLang="zh-CN" sz="2400" i="1" dirty="0" smtClean="0">
                            <a:latin typeface="Cambria Math" panose="02040503050406030204" pitchFamily="18" charset="0"/>
                          </a:rPr>
                          <m:t>𝐷</m:t>
                        </m:r>
                      </m:e>
                    </m:d>
                    <m:r>
                      <a:rPr lang="en-US" altLang="zh-CN" sz="2400" i="1" dirty="0" smtClean="0">
                        <a:latin typeface="Cambria Math" panose="02040503050406030204" pitchFamily="18" charset="0"/>
                      </a:rPr>
                      <m:t>= </m:t>
                    </m:r>
                    <m:r>
                      <m:rPr>
                        <m:lit/>
                      </m:rPr>
                      <a:rPr lang="en-US" altLang="zh-CN" sz="2400" i="1" dirty="0" smtClean="0">
                        <a:latin typeface="Cambria Math" panose="02040503050406030204" pitchFamily="18" charset="0"/>
                      </a:rPr>
                      <m:t>{</m:t>
                    </m:r>
                    <m:sSup>
                      <m:sSupPr>
                        <m:ctrlPr>
                          <a:rPr lang="en-US" altLang="zh-CN" sz="2400" i="1" dirty="0" err="1" smtClean="0">
                            <a:latin typeface="Cambria Math" panose="02040503050406030204" pitchFamily="18" charset="0"/>
                          </a:rPr>
                        </m:ctrlPr>
                      </m:sSupPr>
                      <m:e>
                        <m:r>
                          <a:rPr lang="en-US" altLang="zh-CN" sz="2400" i="1" dirty="0" err="1" smtClean="0">
                            <a:latin typeface="Cambria Math" panose="02040503050406030204" pitchFamily="18" charset="0"/>
                          </a:rPr>
                          <m:t>𝑋</m:t>
                        </m:r>
                      </m:e>
                      <m:sup>
                        <m:r>
                          <a:rPr lang="en-US" altLang="zh-CN" sz="2400" i="1" dirty="0" err="1" smtClean="0">
                            <a:latin typeface="Cambria Math" panose="02040503050406030204" pitchFamily="18" charset="0"/>
                          </a:rPr>
                          <m:t>𝑖</m:t>
                        </m:r>
                      </m:sup>
                    </m:sSup>
                    <m:r>
                      <a:rPr lang="en-US" altLang="zh-CN" sz="2400" i="1" dirty="0" smtClean="0">
                        <a:latin typeface="Cambria Math" panose="02040503050406030204" pitchFamily="18" charset="0"/>
                      </a:rPr>
                      <m:t>, </m:t>
                    </m:r>
                    <m:sSup>
                      <m:sSupPr>
                        <m:ctrlPr>
                          <a:rPr lang="en-US" altLang="zh-CN" sz="2400" i="1" dirty="0" err="1" smtClean="0">
                            <a:latin typeface="Cambria Math" panose="02040503050406030204" pitchFamily="18" charset="0"/>
                          </a:rPr>
                        </m:ctrlPr>
                      </m:sSupPr>
                      <m:e>
                        <m:r>
                          <a:rPr lang="en-US" altLang="zh-CN" sz="2400" i="1" dirty="0" err="1" smtClean="0">
                            <a:latin typeface="Cambria Math" panose="02040503050406030204" pitchFamily="18" charset="0"/>
                          </a:rPr>
                          <m:t>𝜏</m:t>
                        </m:r>
                      </m:e>
                      <m:sup>
                        <m:r>
                          <a:rPr lang="en-US" altLang="zh-CN" sz="2400" i="1" dirty="0" err="1" smtClean="0">
                            <a:latin typeface="Cambria Math" panose="02040503050406030204" pitchFamily="18" charset="0"/>
                          </a:rPr>
                          <m:t>𝑖</m:t>
                        </m:r>
                      </m:sup>
                    </m:sSup>
                    <m:r>
                      <a:rPr lang="en-US" altLang="zh-CN" sz="2400" i="1" dirty="0" smtClean="0">
                        <a:latin typeface="Cambria Math" panose="02040503050406030204" pitchFamily="18" charset="0"/>
                      </a:rPr>
                      <m:t>, </m:t>
                    </m:r>
                    <m:sSup>
                      <m:sSupPr>
                        <m:ctrlPr>
                          <a:rPr lang="en-US" altLang="zh-CN" sz="2400" i="1" dirty="0" err="1" smtClean="0">
                            <a:latin typeface="Cambria Math" panose="02040503050406030204" pitchFamily="18" charset="0"/>
                          </a:rPr>
                        </m:ctrlPr>
                      </m:sSupPr>
                      <m:e>
                        <m:r>
                          <a:rPr lang="en-US" altLang="zh-CN" sz="2400" i="1" dirty="0" err="1" smtClean="0">
                            <a:latin typeface="Cambria Math" panose="02040503050406030204" pitchFamily="18" charset="0"/>
                          </a:rPr>
                          <m:t>𝑘</m:t>
                        </m:r>
                      </m:e>
                      <m:sup>
                        <m:r>
                          <a:rPr lang="en-US" altLang="zh-CN" sz="2400" i="1" dirty="0" err="1" smtClean="0">
                            <a:latin typeface="Cambria Math" panose="02040503050406030204" pitchFamily="18" charset="0"/>
                          </a:rPr>
                          <m:t>𝑖</m:t>
                        </m:r>
                      </m:sup>
                    </m:sSup>
                    <m:sSubSup>
                      <m:sSubSupPr>
                        <m:ctrlPr>
                          <a:rPr lang="en-US" altLang="zh-CN" sz="2400" i="1" dirty="0" smtClean="0">
                            <a:latin typeface="Cambria Math" panose="02040503050406030204" pitchFamily="18" charset="0"/>
                          </a:rPr>
                        </m:ctrlPr>
                      </m:sSubSupPr>
                      <m:e>
                        <m:r>
                          <m:rPr>
                            <m:lit/>
                          </m:rPr>
                          <a:rPr lang="en-US" altLang="zh-CN" sz="2400" i="1" dirty="0" smtClean="0">
                            <a:latin typeface="Cambria Math" panose="02040503050406030204" pitchFamily="18" charset="0"/>
                          </a:rPr>
                          <m:t>}</m:t>
                        </m:r>
                      </m:e>
                      <m:sub>
                        <m:d>
                          <m:dPr>
                            <m:begChr m:val="{"/>
                            <m:endChr m:val="}"/>
                            <m:ctrlPr>
                              <a:rPr lang="en-US" altLang="zh-CN" sz="2400" i="1" dirty="0" smtClean="0">
                                <a:latin typeface="Cambria Math" panose="02040503050406030204" pitchFamily="18" charset="0"/>
                              </a:rPr>
                            </m:ctrlPr>
                          </m:dPr>
                          <m:e>
                            <m:r>
                              <a:rPr lang="en-US" altLang="zh-CN" sz="2400" i="1" dirty="0" err="1" smtClean="0">
                                <a:latin typeface="Cambria Math" panose="02040503050406030204" pitchFamily="18" charset="0"/>
                              </a:rPr>
                              <m:t>𝑖</m:t>
                            </m:r>
                            <m:r>
                              <a:rPr lang="en-US" altLang="zh-CN" sz="2400" i="1" dirty="0" smtClean="0">
                                <a:latin typeface="Cambria Math" panose="02040503050406030204" pitchFamily="18" charset="0"/>
                              </a:rPr>
                              <m:t>=1</m:t>
                            </m:r>
                          </m:e>
                        </m:d>
                      </m:sub>
                      <m:sup>
                        <m:r>
                          <a:rPr lang="en-US" altLang="zh-CN" sz="2400" i="1" dirty="0" smtClean="0">
                            <a:latin typeface="Cambria Math" panose="02040503050406030204" pitchFamily="18" charset="0"/>
                          </a:rPr>
                          <m:t>𝑁</m:t>
                        </m:r>
                      </m:sup>
                    </m:sSubSup>
                    <m:r>
                      <a:rPr lang="en-US" altLang="zh-CN" sz="2400" b="0" i="0" dirty="0" smtClean="0">
                        <a:latin typeface="Cambria Math" panose="02040503050406030204" pitchFamily="18" charset="0"/>
                      </a:rPr>
                      <m:t>,</m:t>
                    </m:r>
                  </m:oMath>
                </a14:m>
                <a:r>
                  <a:rPr lang="zh-CN" altLang="en-US" sz="2400" dirty="0">
                    <a:latin typeface="+mn-ea"/>
                  </a:rPr>
                  <a:t> </a:t>
                </a:r>
                <a:r>
                  <a:rPr lang="en-US" altLang="zh-CN" sz="2400" dirty="0">
                    <a:latin typeface="+mn-ea"/>
                  </a:rPr>
                  <a:t>where </a:t>
                </a:r>
                <a:r>
                  <a:rPr lang="zh-CN" altLang="en-US" sz="2400" dirty="0">
                    <a:latin typeface="+mn-ea"/>
                  </a:rPr>
                  <a:t> </a:t>
                </a:r>
                <a14:m>
                  <m:oMath xmlns:m="http://schemas.openxmlformats.org/officeDocument/2006/math">
                    <m:sSup>
                      <m:sSupPr>
                        <m:ctrlPr>
                          <a:rPr lang="en-US" altLang="zh-CN" sz="2400" i="1" dirty="0" smtClean="0">
                            <a:latin typeface="Cambria Math" panose="02040503050406030204" pitchFamily="18" charset="0"/>
                          </a:rPr>
                        </m:ctrlPr>
                      </m:sSupPr>
                      <m:e>
                        <m:r>
                          <a:rPr lang="en-US" altLang="zh-CN" sz="2400" i="1" dirty="0" err="1" smtClean="0">
                            <a:latin typeface="Cambria Math" panose="02040503050406030204" pitchFamily="18" charset="0"/>
                          </a:rPr>
                          <m:t>𝑋</m:t>
                        </m:r>
                      </m:e>
                      <m:sup>
                        <m:r>
                          <a:rPr lang="en-US" altLang="zh-CN" sz="2400" i="1" dirty="0" err="1" smtClean="0">
                            <a:latin typeface="Cambria Math" panose="02040503050406030204" pitchFamily="18" charset="0"/>
                          </a:rPr>
                          <m:t>𝑖</m:t>
                        </m:r>
                      </m:sup>
                    </m:sSup>
                  </m:oMath>
                </a14:m>
                <a:r>
                  <a:rPr lang="en-US" altLang="zh-CN" sz="2400" dirty="0">
                    <a:latin typeface="+mn-ea"/>
                  </a:rPr>
                  <a:t>represents the longitudinal covariates</a:t>
                </a:r>
                <a:r>
                  <a:rPr lang="zh-CN" altLang="en-US" sz="2400" dirty="0">
                    <a:latin typeface="+mn-ea"/>
                  </a:rPr>
                  <a:t>，</a:t>
                </a:r>
                <a14:m>
                  <m:oMath xmlns:m="http://schemas.openxmlformats.org/officeDocument/2006/math">
                    <m:sSup>
                      <m:sSupPr>
                        <m:ctrlPr>
                          <a:rPr lang="en-US" altLang="zh-CN" sz="2400" i="1" dirty="0" smtClean="0">
                            <a:latin typeface="Cambria Math" panose="02040503050406030204" pitchFamily="18" charset="0"/>
                          </a:rPr>
                        </m:ctrlPr>
                      </m:sSupPr>
                      <m:e>
                        <m:r>
                          <a:rPr lang="en-US" altLang="zh-CN" sz="2400" i="1" dirty="0" smtClean="0">
                            <a:latin typeface="Cambria Math" panose="02040503050406030204" pitchFamily="18" charset="0"/>
                          </a:rPr>
                          <m:t>𝜏</m:t>
                        </m:r>
                      </m:e>
                      <m:sup>
                        <m:r>
                          <a:rPr lang="en-US" altLang="zh-CN" sz="2400" i="1" dirty="0" err="1" smtClean="0">
                            <a:latin typeface="Cambria Math" panose="02040503050406030204" pitchFamily="18" charset="0"/>
                          </a:rPr>
                          <m:t>𝑖</m:t>
                        </m:r>
                      </m:sup>
                    </m:sSup>
                  </m:oMath>
                </a14:m>
                <a:r>
                  <a:rPr lang="en-US" altLang="zh-CN" sz="2400" dirty="0">
                    <a:latin typeface="+mn-ea"/>
                  </a:rPr>
                  <a:t>represents the time of the event occurrence or right-censoring, and</a:t>
                </a:r>
                <a14:m>
                  <m:oMath xmlns:m="http://schemas.openxmlformats.org/officeDocument/2006/math">
                    <m:sSup>
                      <m:sSupPr>
                        <m:ctrlPr>
                          <a:rPr lang="en-US" altLang="zh-CN" sz="2400" i="1" dirty="0" smtClean="0">
                            <a:latin typeface="Cambria Math" panose="02040503050406030204" pitchFamily="18" charset="0"/>
                          </a:rPr>
                        </m:ctrlPr>
                      </m:sSupPr>
                      <m:e>
                        <m:r>
                          <a:rPr lang="en-US" altLang="zh-CN" sz="2400" i="1" dirty="0" smtClean="0">
                            <a:latin typeface="Cambria Math" panose="02040503050406030204" pitchFamily="18" charset="0"/>
                          </a:rPr>
                          <m:t>𝑘</m:t>
                        </m:r>
                      </m:e>
                      <m:sup>
                        <m:r>
                          <a:rPr lang="en-US" altLang="zh-CN" sz="2400" i="1" dirty="0" smtClean="0">
                            <a:latin typeface="Cambria Math" panose="02040503050406030204" pitchFamily="18" charset="0"/>
                          </a:rPr>
                          <m:t>𝑖</m:t>
                        </m:r>
                      </m:sup>
                    </m:sSup>
                  </m:oMath>
                </a14:m>
                <a:r>
                  <a:rPr lang="en-US" altLang="zh-CN" sz="2400" dirty="0">
                    <a:latin typeface="+mn-ea"/>
                  </a:rPr>
                  <a:t>indicates the type of event or right-censoring.</a:t>
                </a:r>
              </a:p>
              <a:p>
                <a:pPr marL="514350" indent="-514350">
                  <a:buFont typeface="+mj-lt"/>
                  <a:buAutoNum type="arabicPeriod"/>
                </a:pPr>
                <a:endParaRPr lang="zh-CN" altLang="en-US" dirty="0"/>
              </a:p>
            </p:txBody>
          </p:sp>
        </mc:Choice>
        <mc:Fallback xmlns="">
          <p:sp>
            <p:nvSpPr>
              <p:cNvPr id="3" name="内容占位符 2">
                <a:extLst>
                  <a:ext uri="{FF2B5EF4-FFF2-40B4-BE49-F238E27FC236}">
                    <a16:creationId xmlns:a16="http://schemas.microsoft.com/office/drawing/2014/main" id="{D2AC5432-7FE6-F60C-8E04-98073D55E454}"/>
                  </a:ext>
                </a:extLst>
              </p:cNvPr>
              <p:cNvSpPr>
                <a:spLocks noGrp="1" noRot="1" noChangeAspect="1" noMove="1" noResize="1" noEditPoints="1" noAdjustHandles="1" noChangeArrowheads="1" noChangeShapeType="1" noTextEdit="1"/>
              </p:cNvSpPr>
              <p:nvPr>
                <p:ph idx="1"/>
              </p:nvPr>
            </p:nvSpPr>
            <p:spPr>
              <a:xfrm>
                <a:off x="748047" y="1458869"/>
                <a:ext cx="10515600" cy="5272760"/>
              </a:xfrm>
              <a:blipFill>
                <a:blip r:embed="rId2"/>
                <a:stretch>
                  <a:fillRect l="-812" t="-1503"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6351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F14F446-BCBE-A1D6-F377-8C1015834483}"/>
              </a:ext>
            </a:extLst>
          </p:cNvPr>
          <p:cNvSpPr>
            <a:spLocks noGrp="1"/>
          </p:cNvSpPr>
          <p:nvPr>
            <p:ph idx="1"/>
          </p:nvPr>
        </p:nvSpPr>
        <p:spPr>
          <a:xfrm>
            <a:off x="670774" y="1890018"/>
            <a:ext cx="10515600" cy="4351338"/>
          </a:xfrm>
        </p:spPr>
        <p:txBody>
          <a:bodyPr/>
          <a:lstStyle/>
          <a:p>
            <a:pPr>
              <a:lnSpc>
                <a:spcPct val="100000"/>
              </a:lnSpc>
            </a:pPr>
            <a:r>
              <a:rPr lang="en-US" altLang="zh-CN" b="1" dirty="0"/>
              <a:t>Cumulative Incidence Function (CIF): </a:t>
            </a:r>
            <a:r>
              <a:rPr lang="en-US" altLang="zh-CN" dirty="0"/>
              <a:t>The objective of the Dynamic-DeepHit model is to analyze the risk of specific causes in the presence of competing risks, and to provide dynamic predictions as new data becomes available. It represents the probability of a specific event occurring before a particular time.</a:t>
            </a:r>
            <a:endParaRPr lang="zh-CN" altLang="en-US" dirty="0"/>
          </a:p>
        </p:txBody>
      </p:sp>
      <p:sp>
        <p:nvSpPr>
          <p:cNvPr id="2" name="标题 1">
            <a:extLst>
              <a:ext uri="{FF2B5EF4-FFF2-40B4-BE49-F238E27FC236}">
                <a16:creationId xmlns:a16="http://schemas.microsoft.com/office/drawing/2014/main" id="{43181C8A-6DB2-1738-5C4D-C64A9E816E49}"/>
              </a:ext>
            </a:extLst>
          </p:cNvPr>
          <p:cNvSpPr>
            <a:spLocks noGrp="1"/>
          </p:cNvSpPr>
          <p:nvPr>
            <p:ph type="title"/>
          </p:nvPr>
        </p:nvSpPr>
        <p:spPr>
          <a:xfrm>
            <a:off x="459079" y="133306"/>
            <a:ext cx="10515600" cy="1325563"/>
          </a:xfrm>
        </p:spPr>
        <p:txBody>
          <a:bodyPr>
            <a:normAutofit/>
          </a:bodyPr>
          <a:lstStyle/>
          <a:p>
            <a:r>
              <a:rPr lang="en-US" altLang="zh-CN" sz="4000" b="1" dirty="0"/>
              <a:t>Dynamic-DeepHit mathematical framework</a:t>
            </a:r>
            <a:endParaRPr lang="zh-CN" altLang="en-US" sz="4000" b="1" dirty="0"/>
          </a:p>
        </p:txBody>
      </p:sp>
    </p:spTree>
    <p:extLst>
      <p:ext uri="{BB962C8B-B14F-4D97-AF65-F5344CB8AC3E}">
        <p14:creationId xmlns:p14="http://schemas.microsoft.com/office/powerpoint/2010/main" val="947108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BF97B56-9590-B057-3483-E597D127654B}"/>
                  </a:ext>
                </a:extLst>
              </p:cNvPr>
              <p:cNvSpPr>
                <a:spLocks noGrp="1"/>
              </p:cNvSpPr>
              <p:nvPr>
                <p:ph idx="1"/>
              </p:nvPr>
            </p:nvSpPr>
            <p:spPr>
              <a:xfrm>
                <a:off x="838200" y="1690688"/>
                <a:ext cx="10515600" cy="4351338"/>
              </a:xfrm>
            </p:spPr>
            <p:txBody>
              <a:bodyPr>
                <a:normAutofit/>
              </a:bodyPr>
              <a:lstStyle/>
              <a:p>
                <a:pPr marL="0" indent="0">
                  <a:buNone/>
                </a:pPr>
                <a:r>
                  <a:rPr lang="zh-CN" altLang="en-US" sz="2000" i="1" dirty="0">
                    <a:latin typeface="+mj-lt"/>
                  </a:rPr>
                  <a:t> </a:t>
                </a:r>
                <a:r>
                  <a:rPr lang="en-US" altLang="zh-CN" sz="2000" i="1" dirty="0">
                    <a:latin typeface="+mj-lt"/>
                  </a:rPr>
                  <a:t>After redefining longitudinal data, get new dataset</a:t>
                </a:r>
              </a:p>
              <a:p>
                <a:pPr marL="0" indent="0">
                  <a:buNone/>
                </a:pPr>
                <a:r>
                  <a:rPr lang="en-US" altLang="zh-CN" sz="2400" dirty="0">
                    <a:latin typeface="+mj-lt"/>
                  </a:rPr>
                  <a:t> </a:t>
                </a:r>
                <a14:m>
                  <m:oMath xmlns:m="http://schemas.openxmlformats.org/officeDocument/2006/math">
                    <m:d>
                      <m:dPr>
                        <m:begChr m:val="{"/>
                        <m:endChr m:val="}"/>
                        <m:ctrlPr>
                          <a:rPr lang="en-US" altLang="zh-CN" sz="2000" i="1" dirty="0" smtClean="0">
                            <a:latin typeface="Cambria Math" panose="02040503050406030204" pitchFamily="18" charset="0"/>
                          </a:rPr>
                        </m:ctrlPr>
                      </m:dPr>
                      <m:e>
                        <m:r>
                          <m:rPr>
                            <m:sty m:val="p"/>
                          </m:rPr>
                          <a:rPr lang="en-US" altLang="zh-CN" sz="2000" i="0" dirty="0" smtClean="0">
                            <a:latin typeface="Cambria Math" panose="02040503050406030204" pitchFamily="18" charset="0"/>
                          </a:rPr>
                          <m:t>D</m:t>
                        </m:r>
                      </m:e>
                    </m:d>
                    <m:r>
                      <a:rPr lang="en-US" altLang="zh-CN" sz="2000" b="0" i="0" dirty="0" smtClean="0">
                        <a:latin typeface="Cambria Math" panose="02040503050406030204" pitchFamily="18" charset="0"/>
                      </a:rPr>
                      <m:t>=</m:t>
                    </m:r>
                    <m:r>
                      <m:rPr>
                        <m:lit/>
                      </m:rPr>
                      <a:rPr lang="en-US" altLang="zh-CN" sz="2000" i="0" dirty="0" smtClean="0">
                        <a:latin typeface="Cambria Math" panose="02040503050406030204" pitchFamily="18" charset="0"/>
                      </a:rPr>
                      <m:t>{</m:t>
                    </m:r>
                    <m:r>
                      <m:rPr>
                        <m:nor/>
                      </m:rPr>
                      <a:rPr lang="pl-PL" altLang="zh-CN" sz="2000" smtClean="0">
                        <a:latin typeface="+mj-lt"/>
                      </a:rPr>
                      <m:t>(</m:t>
                    </m:r>
                    <m:r>
                      <m:rPr>
                        <m:nor/>
                      </m:rPr>
                      <a:rPr lang="pl-PL" altLang="zh-CN" sz="2000" smtClean="0">
                        <a:latin typeface="+mj-lt"/>
                      </a:rPr>
                      <m:t>X</m:t>
                    </m:r>
                    <m:r>
                      <m:rPr>
                        <m:nor/>
                      </m:rPr>
                      <a:rPr lang="en-US" altLang="zh-CN" sz="2000" b="0" smtClean="0">
                        <a:latin typeface="+mj-lt"/>
                      </a:rPr>
                      <m:t>^</m:t>
                    </m:r>
                    <m:r>
                      <m:rPr>
                        <m:nor/>
                      </m:rPr>
                      <a:rPr lang="pl-PL" altLang="zh-CN" sz="2000" smtClean="0">
                        <a:latin typeface="+mj-lt"/>
                      </a:rPr>
                      <m:t>i</m:t>
                    </m:r>
                    <m:r>
                      <m:rPr>
                        <m:nor/>
                      </m:rPr>
                      <a:rPr lang="pl-PL" altLang="zh-CN" sz="2000" smtClean="0">
                        <a:latin typeface="+mj-lt"/>
                      </a:rPr>
                      <m:t>,</m:t>
                    </m:r>
                    <m:r>
                      <m:rPr>
                        <m:nor/>
                      </m:rPr>
                      <a:rPr lang="pl-PL" altLang="zh-CN" sz="2000" smtClean="0">
                        <a:latin typeface="+mj-lt"/>
                      </a:rPr>
                      <m:t>M</m:t>
                    </m:r>
                    <m:r>
                      <m:rPr>
                        <m:nor/>
                      </m:rPr>
                      <a:rPr lang="en-US" altLang="zh-CN" sz="2000" b="0" smtClean="0">
                        <a:latin typeface="+mj-lt"/>
                      </a:rPr>
                      <m:t>^</m:t>
                    </m:r>
                    <m:r>
                      <m:rPr>
                        <m:nor/>
                      </m:rPr>
                      <a:rPr lang="pl-PL" altLang="zh-CN" sz="2000" smtClean="0">
                        <a:latin typeface="+mj-lt"/>
                      </a:rPr>
                      <m:t>i</m:t>
                    </m:r>
                    <m:r>
                      <m:rPr>
                        <m:nor/>
                      </m:rPr>
                      <a:rPr lang="pl-PL" altLang="zh-CN" sz="2000" smtClean="0">
                        <a:latin typeface="+mj-lt"/>
                      </a:rPr>
                      <m:t>,∆</m:t>
                    </m:r>
                    <m:r>
                      <m:rPr>
                        <m:nor/>
                      </m:rPr>
                      <a:rPr lang="en-US" altLang="zh-CN" sz="2000" b="0" smtClean="0">
                        <a:latin typeface="+mj-lt"/>
                      </a:rPr>
                      <m:t>^</m:t>
                    </m:r>
                    <m:r>
                      <m:rPr>
                        <m:nor/>
                      </m:rPr>
                      <a:rPr lang="pl-PL" altLang="zh-CN" sz="2000" smtClean="0">
                        <a:latin typeface="+mj-lt"/>
                      </a:rPr>
                      <m:t>i</m:t>
                    </m:r>
                    <m:r>
                      <m:rPr>
                        <m:nor/>
                      </m:rPr>
                      <a:rPr lang="pl-PL" altLang="zh-CN" sz="2000" smtClean="0">
                        <a:latin typeface="+mj-lt"/>
                      </a:rPr>
                      <m:t>,</m:t>
                    </m:r>
                    <m:r>
                      <m:rPr>
                        <m:nor/>
                      </m:rPr>
                      <a:rPr lang="pl-PL" altLang="zh-CN" sz="2000" smtClean="0">
                        <a:latin typeface="+mj-lt"/>
                      </a:rPr>
                      <m:t>τ</m:t>
                    </m:r>
                    <m:r>
                      <m:rPr>
                        <m:nor/>
                      </m:rPr>
                      <a:rPr lang="en-US" altLang="zh-CN" sz="2000" b="0" smtClean="0">
                        <a:latin typeface="+mj-lt"/>
                      </a:rPr>
                      <m:t>^</m:t>
                    </m:r>
                    <m:r>
                      <m:rPr>
                        <m:nor/>
                      </m:rPr>
                      <a:rPr lang="pl-PL" altLang="zh-CN" sz="2000" smtClean="0">
                        <a:latin typeface="+mj-lt"/>
                      </a:rPr>
                      <m:t>i</m:t>
                    </m:r>
                    <m:r>
                      <m:rPr>
                        <m:nor/>
                      </m:rPr>
                      <a:rPr lang="pl-PL" altLang="zh-CN" sz="2000" smtClean="0">
                        <a:latin typeface="+mj-lt"/>
                      </a:rPr>
                      <m:t>,</m:t>
                    </m:r>
                    <m:r>
                      <m:rPr>
                        <m:nor/>
                      </m:rPr>
                      <a:rPr lang="pl-PL" altLang="zh-CN" sz="2000" smtClean="0">
                        <a:latin typeface="+mj-lt"/>
                      </a:rPr>
                      <m:t>k</m:t>
                    </m:r>
                    <m:r>
                      <m:rPr>
                        <m:nor/>
                      </m:rPr>
                      <a:rPr lang="en-US" altLang="zh-CN" sz="2000" b="0" smtClean="0">
                        <a:latin typeface="+mj-lt"/>
                      </a:rPr>
                      <m:t>^</m:t>
                    </m:r>
                    <m:r>
                      <m:rPr>
                        <m:nor/>
                      </m:rPr>
                      <a:rPr lang="pl-PL" altLang="zh-CN" sz="2000" smtClean="0">
                        <a:latin typeface="+mj-lt"/>
                      </a:rPr>
                      <m:t>i</m:t>
                    </m:r>
                    <m:r>
                      <m:rPr>
                        <m:lit/>
                      </m:rPr>
                      <a:rPr lang="en-US" altLang="zh-CN" sz="2000" i="0" dirty="0" smtClean="0">
                        <a:latin typeface="Cambria Math" panose="02040503050406030204" pitchFamily="18" charset="0"/>
                      </a:rPr>
                      <m:t>}</m:t>
                    </m:r>
                    <m:r>
                      <a:rPr lang="en-US" altLang="zh-CN" sz="2000" i="0" dirty="0" smtClean="0">
                        <a:latin typeface="Cambria Math" panose="02040503050406030204" pitchFamily="18" charset="0"/>
                      </a:rPr>
                      <m:t>_{</m:t>
                    </m:r>
                    <m:r>
                      <m:rPr>
                        <m:sty m:val="p"/>
                      </m:rPr>
                      <a:rPr lang="en-US" altLang="zh-CN" sz="2000" i="0" dirty="0" smtClean="0">
                        <a:latin typeface="Cambria Math" panose="02040503050406030204" pitchFamily="18" charset="0"/>
                      </a:rPr>
                      <m:t>i</m:t>
                    </m:r>
                    <m:r>
                      <a:rPr lang="en-US" altLang="zh-CN" sz="2000" i="0" dirty="0" smtClean="0">
                        <a:latin typeface="Cambria Math" panose="02040503050406030204" pitchFamily="18" charset="0"/>
                      </a:rPr>
                      <m:t>=1}^</m:t>
                    </m:r>
                    <m:r>
                      <m:rPr>
                        <m:sty m:val="p"/>
                      </m:rPr>
                      <a:rPr lang="en-US" altLang="zh-CN" sz="2000" i="0" dirty="0" smtClean="0">
                        <a:latin typeface="Cambria Math" panose="02040503050406030204" pitchFamily="18" charset="0"/>
                      </a:rPr>
                      <m:t>N</m:t>
                    </m:r>
                    <m:r>
                      <a:rPr lang="en-US" altLang="zh-CN" sz="2000" i="0" dirty="0" smtClean="0">
                        <a:latin typeface="Cambria Math" panose="02040503050406030204" pitchFamily="18" charset="0"/>
                      </a:rPr>
                      <m:t> )</m:t>
                    </m:r>
                  </m:oMath>
                </a14:m>
                <a:endParaRPr lang="en-US" altLang="zh-CN" sz="2000" dirty="0">
                  <a:latin typeface="+mj-lt"/>
                </a:endParaRPr>
              </a:p>
              <a:p>
                <a:pPr marL="0" indent="0">
                  <a:buNone/>
                </a:pPr>
                <a:endParaRPr lang="en-US" altLang="zh-CN" sz="100" dirty="0">
                  <a:latin typeface="+mj-lt"/>
                </a:endParaRPr>
              </a:p>
              <a:p>
                <a:pPr marL="0" indent="0">
                  <a:buNone/>
                </a:pPr>
                <a:r>
                  <a:rPr lang="en-US" altLang="zh-CN" sz="2200" b="1" dirty="0"/>
                  <a:t>Network architecture:  </a:t>
                </a:r>
                <a:r>
                  <a:rPr lang="en-US" altLang="zh-CN" sz="2200" dirty="0">
                    <a:latin typeface="+mn-ea"/>
                  </a:rPr>
                  <a:t>Centered around two main components: a shared sub-network and a set of cause-specific sub-networks.</a:t>
                </a:r>
              </a:p>
              <a:p>
                <a:pPr marL="0" indent="0">
                  <a:buNone/>
                </a:pPr>
                <a:endParaRPr lang="en-US" altLang="zh-CN" sz="2200" dirty="0">
                  <a:latin typeface="+mn-ea"/>
                </a:endParaRPr>
              </a:p>
              <a:p>
                <a:r>
                  <a:rPr lang="en-US" altLang="zh-CN" sz="2200" b="1" dirty="0"/>
                  <a:t>RNN-based Shared Subnetwork:</a:t>
                </a:r>
                <a:endParaRPr lang="en-US" altLang="zh-CN" sz="2200" dirty="0"/>
              </a:p>
              <a:p>
                <a:pPr marL="457200" lvl="1" indent="0">
                  <a:lnSpc>
                    <a:spcPct val="110000"/>
                  </a:lnSpc>
                  <a:buNone/>
                </a:pPr>
                <a:r>
                  <a:rPr lang="en-US" altLang="zh-CN" sz="2200" dirty="0"/>
                  <a:t>Dynamic-</a:t>
                </a:r>
                <a:r>
                  <a:rPr lang="en-US" altLang="zh-CN" sz="2200" dirty="0" err="1"/>
                  <a:t>DeepHit</a:t>
                </a:r>
                <a:r>
                  <a:rPr lang="en-US" altLang="zh-CN" sz="2200" dirty="0"/>
                  <a:t> first utilizes a shared subnetwork to encode longitudinal   data into a fixed-length vector (context vector). This vector summarizes the patient's information across the entire time series and is a high-dimensional representation of the longitudinal data, containing all dynamic features relevant to the prediction.</a:t>
                </a:r>
                <a:endParaRPr lang="zh-CN" altLang="en-US" sz="2200" dirty="0"/>
              </a:p>
            </p:txBody>
          </p:sp>
        </mc:Choice>
        <mc:Fallback xmlns="">
          <p:sp>
            <p:nvSpPr>
              <p:cNvPr id="3" name="内容占位符 2">
                <a:extLst>
                  <a:ext uri="{FF2B5EF4-FFF2-40B4-BE49-F238E27FC236}">
                    <a16:creationId xmlns:a16="http://schemas.microsoft.com/office/drawing/2014/main" id="{8BF97B56-9590-B057-3483-E597D127654B}"/>
                  </a:ext>
                </a:extLst>
              </p:cNvPr>
              <p:cNvSpPr>
                <a:spLocks noGrp="1" noRot="1" noChangeAspect="1" noMove="1" noResize="1" noEditPoints="1" noAdjustHandles="1" noChangeArrowheads="1" noChangeShapeType="1" noTextEdit="1"/>
              </p:cNvSpPr>
              <p:nvPr>
                <p:ph idx="1"/>
              </p:nvPr>
            </p:nvSpPr>
            <p:spPr>
              <a:xfrm>
                <a:off x="838200" y="1690688"/>
                <a:ext cx="10515600" cy="4351338"/>
              </a:xfrm>
              <a:blipFill>
                <a:blip r:embed="rId2"/>
                <a:stretch>
                  <a:fillRect l="-754" t="-1401" r="-754"/>
                </a:stretch>
              </a:blipFill>
            </p:spPr>
            <p:txBody>
              <a:bodyPr/>
              <a:lstStyle/>
              <a:p>
                <a:r>
                  <a:rPr lang="zh-CN" altLang="en-US">
                    <a:noFill/>
                  </a:rPr>
                  <a:t> </a:t>
                </a:r>
              </a:p>
            </p:txBody>
          </p:sp>
        </mc:Fallback>
      </mc:AlternateContent>
      <p:sp>
        <p:nvSpPr>
          <p:cNvPr id="4" name="标题 1">
            <a:extLst>
              <a:ext uri="{FF2B5EF4-FFF2-40B4-BE49-F238E27FC236}">
                <a16:creationId xmlns:a16="http://schemas.microsoft.com/office/drawing/2014/main" id="{9D1D36CC-2551-F3D1-B8B0-1307C0968F26}"/>
              </a:ext>
            </a:extLst>
          </p:cNvPr>
          <p:cNvSpPr>
            <a:spLocks noGrp="1"/>
          </p:cNvSpPr>
          <p:nvPr>
            <p:ph type="title"/>
          </p:nvPr>
        </p:nvSpPr>
        <p:spPr>
          <a:xfrm>
            <a:off x="515081" y="219867"/>
            <a:ext cx="10515600" cy="1325563"/>
          </a:xfrm>
        </p:spPr>
        <p:txBody>
          <a:bodyPr/>
          <a:lstStyle/>
          <a:p>
            <a:r>
              <a:rPr lang="en-US" altLang="zh-CN" b="1" dirty="0"/>
              <a:t>Implementation of Dynamic-DeepHit</a:t>
            </a:r>
            <a:endParaRPr lang="zh-CN" altLang="en-US" dirty="0"/>
          </a:p>
        </p:txBody>
      </p:sp>
    </p:spTree>
    <p:extLst>
      <p:ext uri="{BB962C8B-B14F-4D97-AF65-F5344CB8AC3E}">
        <p14:creationId xmlns:p14="http://schemas.microsoft.com/office/powerpoint/2010/main" val="3830671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34FDF57-FE5A-78A0-1295-96D91E352CA6}"/>
              </a:ext>
            </a:extLst>
          </p:cNvPr>
          <p:cNvSpPr>
            <a:spLocks noGrp="1"/>
          </p:cNvSpPr>
          <p:nvPr>
            <p:ph idx="1"/>
          </p:nvPr>
        </p:nvSpPr>
        <p:spPr/>
        <p:txBody>
          <a:bodyPr>
            <a:normAutofit/>
          </a:bodyPr>
          <a:lstStyle/>
          <a:p>
            <a:r>
              <a:rPr lang="en-US" altLang="zh-CN" sz="2200" b="1" dirty="0"/>
              <a:t>RNN-based Temporal Attention Mechanism:    </a:t>
            </a:r>
          </a:p>
          <a:p>
            <a:pPr marL="457200" lvl="1" indent="0">
              <a:buNone/>
            </a:pPr>
            <a:r>
              <a:rPr lang="en-US" altLang="zh-CN" sz="2200" dirty="0"/>
              <a:t>This mechanism can focus on different time points in the longitudinal data and capture the data to identify key time points that have the most impact on the prediction. This allows the model to concentrate on the RNN's hidden state, capturing the evolution of longitudinal data over time.</a:t>
            </a:r>
          </a:p>
          <a:p>
            <a:pPr marL="457200" lvl="1" indent="0">
              <a:buNone/>
            </a:pPr>
            <a:endParaRPr lang="en-US" altLang="zh-CN" sz="2200" dirty="0"/>
          </a:p>
          <a:p>
            <a:r>
              <a:rPr lang="en-US" altLang="zh-CN" sz="2200" b="1" dirty="0"/>
              <a:t>Cause-specific Subnetworks: </a:t>
            </a:r>
          </a:p>
          <a:p>
            <a:pPr marL="457200" lvl="1" indent="0">
              <a:buNone/>
            </a:pPr>
            <a:r>
              <a:rPr lang="en-US" altLang="zh-CN" sz="2200" dirty="0"/>
              <a:t>After generating the context vector, each cause-specific subnetwork in Dynamic-</a:t>
            </a:r>
            <a:r>
              <a:rPr lang="en-US" altLang="zh-CN" sz="2200" dirty="0" err="1"/>
              <a:t>DeepHit</a:t>
            </a:r>
            <a:r>
              <a:rPr lang="en-US" altLang="zh-CN" sz="2200" dirty="0"/>
              <a:t> specializes in one possible event and computes the probability distribution of that event occurring based on the context vector.</a:t>
            </a:r>
            <a:endParaRPr lang="zh-CN" altLang="en-US" sz="2200" dirty="0"/>
          </a:p>
        </p:txBody>
      </p:sp>
      <p:sp>
        <p:nvSpPr>
          <p:cNvPr id="7" name="标题 1">
            <a:extLst>
              <a:ext uri="{FF2B5EF4-FFF2-40B4-BE49-F238E27FC236}">
                <a16:creationId xmlns:a16="http://schemas.microsoft.com/office/drawing/2014/main" id="{8B62F4DC-99B7-32D5-EFA4-7BC8621CAAF5}"/>
              </a:ext>
            </a:extLst>
          </p:cNvPr>
          <p:cNvSpPr txBox="1">
            <a:spLocks/>
          </p:cNvSpPr>
          <p:nvPr/>
        </p:nvSpPr>
        <p:spPr>
          <a:xfrm>
            <a:off x="515081" y="2198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a:t>Implementation of Dynamic-DeepHit</a:t>
            </a:r>
            <a:endParaRPr lang="zh-CN" altLang="en-US" dirty="0"/>
          </a:p>
        </p:txBody>
      </p:sp>
    </p:spTree>
    <p:extLst>
      <p:ext uri="{BB962C8B-B14F-4D97-AF65-F5344CB8AC3E}">
        <p14:creationId xmlns:p14="http://schemas.microsoft.com/office/powerpoint/2010/main" val="258223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B3F9DF14-B4BE-18D7-2436-299805399A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12474"/>
            <a:ext cx="10515600" cy="3977640"/>
          </a:xfrm>
        </p:spPr>
      </p:pic>
      <p:sp>
        <p:nvSpPr>
          <p:cNvPr id="2" name="标题 1">
            <a:extLst>
              <a:ext uri="{FF2B5EF4-FFF2-40B4-BE49-F238E27FC236}">
                <a16:creationId xmlns:a16="http://schemas.microsoft.com/office/drawing/2014/main" id="{E128B09B-7510-6D4A-5A8D-0A8655D67567}"/>
              </a:ext>
            </a:extLst>
          </p:cNvPr>
          <p:cNvSpPr>
            <a:spLocks noGrp="1"/>
          </p:cNvSpPr>
          <p:nvPr>
            <p:ph type="title"/>
          </p:nvPr>
        </p:nvSpPr>
        <p:spPr>
          <a:xfrm>
            <a:off x="515081" y="219867"/>
            <a:ext cx="10515600" cy="1325563"/>
          </a:xfrm>
        </p:spPr>
        <p:txBody>
          <a:bodyPr/>
          <a:lstStyle/>
          <a:p>
            <a:r>
              <a:rPr lang="en-US" altLang="zh-CN" b="1" dirty="0"/>
              <a:t>Implementation of Dynamic-DeepHit</a:t>
            </a:r>
            <a:endParaRPr lang="zh-CN" altLang="en-US" dirty="0"/>
          </a:p>
        </p:txBody>
      </p:sp>
    </p:spTree>
    <p:extLst>
      <p:ext uri="{BB962C8B-B14F-4D97-AF65-F5344CB8AC3E}">
        <p14:creationId xmlns:p14="http://schemas.microsoft.com/office/powerpoint/2010/main" val="3173963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81459E-8511-D4F7-083A-DC7F8588AC46}"/>
              </a:ext>
            </a:extLst>
          </p:cNvPr>
          <p:cNvSpPr>
            <a:spLocks noGrp="1"/>
          </p:cNvSpPr>
          <p:nvPr>
            <p:ph type="title"/>
          </p:nvPr>
        </p:nvSpPr>
        <p:spPr/>
        <p:txBody>
          <a:bodyPr/>
          <a:lstStyle/>
          <a:p>
            <a:r>
              <a:rPr lang="en-US" altLang="zh-CN" b="1" dirty="0"/>
              <a:t>Experiment</a:t>
            </a:r>
            <a:endParaRPr lang="zh-CN" altLang="en-US" b="1" dirty="0"/>
          </a:p>
        </p:txBody>
      </p:sp>
      <p:sp>
        <p:nvSpPr>
          <p:cNvPr id="3" name="内容占位符 2">
            <a:extLst>
              <a:ext uri="{FF2B5EF4-FFF2-40B4-BE49-F238E27FC236}">
                <a16:creationId xmlns:a16="http://schemas.microsoft.com/office/drawing/2014/main" id="{559979EB-7BF2-000A-7983-00AF0339F08E}"/>
              </a:ext>
            </a:extLst>
          </p:cNvPr>
          <p:cNvSpPr>
            <a:spLocks noGrp="1"/>
          </p:cNvSpPr>
          <p:nvPr>
            <p:ph idx="1"/>
          </p:nvPr>
        </p:nvSpPr>
        <p:spPr>
          <a:xfrm>
            <a:off x="838200" y="1825625"/>
            <a:ext cx="10515600" cy="4801418"/>
          </a:xfrm>
        </p:spPr>
        <p:txBody>
          <a:bodyPr>
            <a:normAutofit/>
          </a:bodyPr>
          <a:lstStyle/>
          <a:p>
            <a:r>
              <a:rPr lang="en-US" altLang="zh-CN" sz="2200" dirty="0"/>
              <a:t>The experiments utilized multiple datasets, including simulated data and real medical data (5,883 CF patients), to ensure that the model performs well in various scenarios.</a:t>
            </a:r>
          </a:p>
          <a:p>
            <a:r>
              <a:rPr lang="en-US" altLang="zh-CN" sz="2200" dirty="0"/>
              <a:t>Model Comparison:  Traditional Cox Proportional Hazards Model and Deep Learning Model: DeepHit</a:t>
            </a:r>
          </a:p>
          <a:p>
            <a:endParaRPr lang="en-US" altLang="zh-CN" sz="2200" dirty="0"/>
          </a:p>
          <a:p>
            <a:r>
              <a:rPr lang="en-US" altLang="zh-CN" sz="2200" b="1" dirty="0"/>
              <a:t>Evaluation Metrics:  </a:t>
            </a:r>
          </a:p>
          <a:p>
            <a:pPr marL="457200" lvl="1" indent="0">
              <a:buNone/>
            </a:pPr>
            <a:r>
              <a:rPr lang="en-US" altLang="zh-CN" sz="2200" dirty="0"/>
              <a:t>- Cumulative Incidence Function (CIF) Error: Used to assess the difference between the model's predicted CIF and the actual CIF.  </a:t>
            </a:r>
          </a:p>
          <a:p>
            <a:pPr marL="457200" lvl="1" indent="0">
              <a:buNone/>
            </a:pPr>
            <a:r>
              <a:rPr lang="en-US" altLang="zh-CN" sz="2200" dirty="0"/>
              <a:t>- Brier Score: Measures the difference between the predicted probabilities and the actual outcomes, used to evaluate the overall predictive performance of the model.</a:t>
            </a:r>
          </a:p>
        </p:txBody>
      </p:sp>
    </p:spTree>
    <p:extLst>
      <p:ext uri="{BB962C8B-B14F-4D97-AF65-F5344CB8AC3E}">
        <p14:creationId xmlns:p14="http://schemas.microsoft.com/office/powerpoint/2010/main" val="1045559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5CCA1E4-008B-9645-0689-47A5945970FE}"/>
              </a:ext>
            </a:extLst>
          </p:cNvPr>
          <p:cNvSpPr>
            <a:spLocks noGrp="1"/>
          </p:cNvSpPr>
          <p:nvPr>
            <p:ph idx="1"/>
          </p:nvPr>
        </p:nvSpPr>
        <p:spPr>
          <a:xfrm>
            <a:off x="838200" y="1993051"/>
            <a:ext cx="10515600" cy="4351338"/>
          </a:xfrm>
        </p:spPr>
        <p:txBody>
          <a:bodyPr>
            <a:normAutofit/>
          </a:bodyPr>
          <a:lstStyle/>
          <a:p>
            <a:r>
              <a:rPr lang="en-US" altLang="zh-CN" sz="2200" b="1" dirty="0"/>
              <a:t>Experimental Results:  </a:t>
            </a:r>
          </a:p>
          <a:p>
            <a:pPr marL="457200" lvl="1" indent="0">
              <a:buNone/>
            </a:pPr>
            <a:r>
              <a:rPr lang="en-US" altLang="zh-CN" sz="2200" dirty="0"/>
              <a:t>Dynamic-DeepHit demonstrates superior performance in most cases, especially in handling complex survival analysis tasks with competing risks, showing a higher C-Index and lower CIF error and Brier score.</a:t>
            </a:r>
          </a:p>
        </p:txBody>
      </p:sp>
      <p:sp>
        <p:nvSpPr>
          <p:cNvPr id="6" name="标题 1">
            <a:extLst>
              <a:ext uri="{FF2B5EF4-FFF2-40B4-BE49-F238E27FC236}">
                <a16:creationId xmlns:a16="http://schemas.microsoft.com/office/drawing/2014/main" id="{2699CF99-6D11-C77D-0DE6-E432E225F3DE}"/>
              </a:ext>
            </a:extLst>
          </p:cNvPr>
          <p:cNvSpPr>
            <a:spLocks noGrp="1"/>
          </p:cNvSpPr>
          <p:nvPr>
            <p:ph type="title"/>
          </p:nvPr>
        </p:nvSpPr>
        <p:spPr>
          <a:xfrm>
            <a:off x="838200" y="365125"/>
            <a:ext cx="10515600" cy="1325563"/>
          </a:xfrm>
        </p:spPr>
        <p:txBody>
          <a:bodyPr/>
          <a:lstStyle/>
          <a:p>
            <a:r>
              <a:rPr lang="en-US" altLang="zh-CN" b="1" dirty="0"/>
              <a:t>Experiment</a:t>
            </a:r>
            <a:endParaRPr lang="zh-CN" altLang="en-US" b="1" dirty="0"/>
          </a:p>
        </p:txBody>
      </p:sp>
      <p:sp>
        <p:nvSpPr>
          <p:cNvPr id="2" name="副标题 2">
            <a:extLst>
              <a:ext uri="{FF2B5EF4-FFF2-40B4-BE49-F238E27FC236}">
                <a16:creationId xmlns:a16="http://schemas.microsoft.com/office/drawing/2014/main" id="{0A52BFE3-C20C-8341-B29A-A20C1CBB1F56}"/>
              </a:ext>
            </a:extLst>
          </p:cNvPr>
          <p:cNvSpPr txBox="1">
            <a:spLocks/>
          </p:cNvSpPr>
          <p:nvPr/>
        </p:nvSpPr>
        <p:spPr>
          <a:xfrm>
            <a:off x="9913389" y="5879066"/>
            <a:ext cx="1872211" cy="10587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3200" dirty="0"/>
              <a:t>the end.</a:t>
            </a:r>
          </a:p>
          <a:p>
            <a:pPr marL="0" indent="0">
              <a:buNone/>
            </a:pPr>
            <a:endParaRPr lang="zh-CN" altLang="en-US" sz="3200" dirty="0"/>
          </a:p>
        </p:txBody>
      </p:sp>
    </p:spTree>
    <p:extLst>
      <p:ext uri="{BB962C8B-B14F-4D97-AF65-F5344CB8AC3E}">
        <p14:creationId xmlns:p14="http://schemas.microsoft.com/office/powerpoint/2010/main" val="33823155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1156</Words>
  <Application>Microsoft Office PowerPoint</Application>
  <PresentationFormat>宽屏</PresentationFormat>
  <Paragraphs>83</Paragraphs>
  <Slides>18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等线</vt:lpstr>
      <vt:lpstr>等线 Light</vt:lpstr>
      <vt:lpstr>Arial</vt:lpstr>
      <vt:lpstr>Cambria Math</vt:lpstr>
      <vt:lpstr>Office 主题​​</vt:lpstr>
      <vt:lpstr>Dynamic-DeepHit</vt:lpstr>
      <vt:lpstr>Abstract:</vt:lpstr>
      <vt:lpstr>Dynamic-DeepHit mathematical framework</vt:lpstr>
      <vt:lpstr>Dynamic-DeepHit mathematical framework</vt:lpstr>
      <vt:lpstr>Implementation of Dynamic-DeepHit</vt:lpstr>
      <vt:lpstr>PowerPoint 演示文稿</vt:lpstr>
      <vt:lpstr>Implementation of Dynamic-DeepHit</vt:lpstr>
      <vt:lpstr>Experiment</vt:lpstr>
      <vt:lpstr>Experiment</vt:lpstr>
      <vt:lpstr>Dynamic-DeepHit</vt:lpstr>
      <vt:lpstr>摘要：</vt:lpstr>
      <vt:lpstr>Dynamic-DeepHit数学框架</vt:lpstr>
      <vt:lpstr>Dynamic-DeepHit数学框架</vt:lpstr>
      <vt:lpstr>Dynamic-DeepHit实现方法</vt:lpstr>
      <vt:lpstr>Dynamic-DeepHit实现方法</vt:lpstr>
      <vt:lpstr>Dynamic-DeepHit实现方法</vt:lpstr>
      <vt:lpstr>实验</vt:lpstr>
      <vt:lpstr>实验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辰 梁</dc:creator>
  <cp:lastModifiedBy>婉昱 张</cp:lastModifiedBy>
  <cp:revision>5</cp:revision>
  <dcterms:created xsi:type="dcterms:W3CDTF">2024-08-21T07:51:15Z</dcterms:created>
  <dcterms:modified xsi:type="dcterms:W3CDTF">2024-11-12T09:06:07Z</dcterms:modified>
</cp:coreProperties>
</file>