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18" r:id="rId2"/>
    <p:sldId id="264" r:id="rId3"/>
    <p:sldId id="315" r:id="rId4"/>
    <p:sldId id="319" r:id="rId5"/>
    <p:sldId id="336" r:id="rId6"/>
    <p:sldId id="320" r:id="rId7"/>
    <p:sldId id="337" r:id="rId8"/>
    <p:sldId id="338" r:id="rId9"/>
    <p:sldId id="339" r:id="rId10"/>
    <p:sldId id="340" r:id="rId11"/>
    <p:sldId id="325" r:id="rId12"/>
    <p:sldId id="341" r:id="rId13"/>
    <p:sldId id="326" r:id="rId14"/>
    <p:sldId id="324" r:id="rId15"/>
    <p:sldId id="33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889" autoAdjust="0"/>
  </p:normalViewPr>
  <p:slideViewPr>
    <p:cSldViewPr snapToGrid="0" showGuides="1">
      <p:cViewPr varScale="1">
        <p:scale>
          <a:sx n="107" d="100"/>
          <a:sy n="107" d="100"/>
        </p:scale>
        <p:origin x="1280" y="17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dpc3_trace IPC</a:t>
            </a:r>
          </a:p>
        </c:rich>
      </c:tx>
      <c:layout>
        <c:manualLayout>
          <c:xMode val="edge"/>
          <c:yMode val="edge"/>
          <c:x val="0.3932731988484855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不预取</c:v>
                </c:pt>
              </c:strCache>
            </c:strRef>
          </c:tx>
          <c:spPr>
            <a:solidFill>
              <a:schemeClr val="tx1"/>
            </a:solidFill>
            <a:ln>
              <a:noFill/>
            </a:ln>
            <a:effectLst/>
          </c:spPr>
          <c:invertIfNegative val="0"/>
          <c:cat>
            <c:strRef>
              <c:f>Sheet1!$A$2:$A$21</c:f>
              <c:strCache>
                <c:ptCount val="20"/>
                <c:pt idx="0">
                  <c:v>perlbench</c:v>
                </c:pt>
                <c:pt idx="1">
                  <c:v>gcc</c:v>
                </c:pt>
                <c:pt idx="2">
                  <c:v>bwaves</c:v>
                </c:pt>
                <c:pt idx="3">
                  <c:v>mcf</c:v>
                </c:pt>
                <c:pt idx="4">
                  <c:v>cactuBSSN</c:v>
                </c:pt>
                <c:pt idx="5">
                  <c:v>lbm</c:v>
                </c:pt>
                <c:pt idx="6">
                  <c:v>omnetpp</c:v>
                </c:pt>
                <c:pt idx="7">
                  <c:v>wrf</c:v>
                </c:pt>
                <c:pt idx="8">
                  <c:v>xalancbmk</c:v>
                </c:pt>
                <c:pt idx="9">
                  <c:v>x264</c:v>
                </c:pt>
                <c:pt idx="10">
                  <c:v>cam4</c:v>
                </c:pt>
                <c:pt idx="11">
                  <c:v>pop2</c:v>
                </c:pt>
                <c:pt idx="12">
                  <c:v>deepsjeng</c:v>
                </c:pt>
                <c:pt idx="13">
                  <c:v>imagick</c:v>
                </c:pt>
                <c:pt idx="14">
                  <c:v>leela</c:v>
                </c:pt>
                <c:pt idx="15">
                  <c:v>nab</c:v>
                </c:pt>
                <c:pt idx="16">
                  <c:v>exchange2</c:v>
                </c:pt>
                <c:pt idx="17">
                  <c:v>fotonik3d</c:v>
                </c:pt>
                <c:pt idx="18">
                  <c:v>roms</c:v>
                </c:pt>
                <c:pt idx="19">
                  <c:v>xz</c:v>
                </c:pt>
              </c:strCache>
            </c:strRef>
          </c:cat>
          <c:val>
            <c:numRef>
              <c:f>Sheet1!$B$2:$B$21</c:f>
              <c:numCache>
                <c:formatCode>General</c:formatCode>
                <c:ptCount val="20"/>
                <c:pt idx="0">
                  <c:v>1.26342</c:v>
                </c:pt>
                <c:pt idx="1">
                  <c:v>0.48320099999999999</c:v>
                </c:pt>
                <c:pt idx="2">
                  <c:v>1.1927700000000001</c:v>
                </c:pt>
                <c:pt idx="3">
                  <c:v>0.36832199999999998</c:v>
                </c:pt>
                <c:pt idx="4">
                  <c:v>1.226</c:v>
                </c:pt>
                <c:pt idx="5">
                  <c:v>0.441083</c:v>
                </c:pt>
                <c:pt idx="6">
                  <c:v>0.34316799999999997</c:v>
                </c:pt>
                <c:pt idx="7">
                  <c:v>1.07948</c:v>
                </c:pt>
                <c:pt idx="8">
                  <c:v>0.67732300000000001</c:v>
                </c:pt>
                <c:pt idx="9">
                  <c:v>1.51491</c:v>
                </c:pt>
                <c:pt idx="10">
                  <c:v>0.96170999999999995</c:v>
                </c:pt>
                <c:pt idx="11">
                  <c:v>1.16571</c:v>
                </c:pt>
                <c:pt idx="12">
                  <c:v>0.95386099999999996</c:v>
                </c:pt>
                <c:pt idx="13">
                  <c:v>2.3668399999999998</c:v>
                </c:pt>
                <c:pt idx="14">
                  <c:v>0.74525300000000005</c:v>
                </c:pt>
                <c:pt idx="15">
                  <c:v>1.18808</c:v>
                </c:pt>
                <c:pt idx="16">
                  <c:v>1.3580000000000001</c:v>
                </c:pt>
                <c:pt idx="17">
                  <c:v>0.66929000000000005</c:v>
                </c:pt>
                <c:pt idx="18">
                  <c:v>0.99490500000000004</c:v>
                </c:pt>
                <c:pt idx="19">
                  <c:v>0.97378600000000004</c:v>
                </c:pt>
              </c:numCache>
            </c:numRef>
          </c:val>
          <c:extLst>
            <c:ext xmlns:c16="http://schemas.microsoft.com/office/drawing/2014/chart" uri="{C3380CC4-5D6E-409C-BE32-E72D297353CC}">
              <c16:uniqueId val="{00000000-DA6B-4BF9-904F-0F6D716A1B1F}"/>
            </c:ext>
          </c:extLst>
        </c:ser>
        <c:ser>
          <c:idx val="1"/>
          <c:order val="1"/>
          <c:tx>
            <c:strRef>
              <c:f>Sheet1!$C$1</c:f>
              <c:strCache>
                <c:ptCount val="1"/>
                <c:pt idx="0">
                  <c:v>Sangam预取器</c:v>
                </c:pt>
              </c:strCache>
            </c:strRef>
          </c:tx>
          <c:spPr>
            <a:solidFill>
              <a:srgbClr val="C00000"/>
            </a:solidFill>
            <a:ln>
              <a:noFill/>
            </a:ln>
            <a:effectLst/>
          </c:spPr>
          <c:invertIfNegative val="0"/>
          <c:cat>
            <c:strRef>
              <c:f>Sheet1!$A$2:$A$21</c:f>
              <c:strCache>
                <c:ptCount val="20"/>
                <c:pt idx="0">
                  <c:v>perlbench</c:v>
                </c:pt>
                <c:pt idx="1">
                  <c:v>gcc</c:v>
                </c:pt>
                <c:pt idx="2">
                  <c:v>bwaves</c:v>
                </c:pt>
                <c:pt idx="3">
                  <c:v>mcf</c:v>
                </c:pt>
                <c:pt idx="4">
                  <c:v>cactuBSSN</c:v>
                </c:pt>
                <c:pt idx="5">
                  <c:v>lbm</c:v>
                </c:pt>
                <c:pt idx="6">
                  <c:v>omnetpp</c:v>
                </c:pt>
                <c:pt idx="7">
                  <c:v>wrf</c:v>
                </c:pt>
                <c:pt idx="8">
                  <c:v>xalancbmk</c:v>
                </c:pt>
                <c:pt idx="9">
                  <c:v>x264</c:v>
                </c:pt>
                <c:pt idx="10">
                  <c:v>cam4</c:v>
                </c:pt>
                <c:pt idx="11">
                  <c:v>pop2</c:v>
                </c:pt>
                <c:pt idx="12">
                  <c:v>deepsjeng</c:v>
                </c:pt>
                <c:pt idx="13">
                  <c:v>imagick</c:v>
                </c:pt>
                <c:pt idx="14">
                  <c:v>leela</c:v>
                </c:pt>
                <c:pt idx="15">
                  <c:v>nab</c:v>
                </c:pt>
                <c:pt idx="16">
                  <c:v>exchange2</c:v>
                </c:pt>
                <c:pt idx="17">
                  <c:v>fotonik3d</c:v>
                </c:pt>
                <c:pt idx="18">
                  <c:v>roms</c:v>
                </c:pt>
                <c:pt idx="19">
                  <c:v>xz</c:v>
                </c:pt>
              </c:strCache>
            </c:strRef>
          </c:cat>
          <c:val>
            <c:numRef>
              <c:f>Sheet1!$C$2:$C$21</c:f>
              <c:numCache>
                <c:formatCode>General</c:formatCode>
                <c:ptCount val="20"/>
                <c:pt idx="0">
                  <c:v>1.2692600000000001</c:v>
                </c:pt>
                <c:pt idx="1">
                  <c:v>0.81911800000000001</c:v>
                </c:pt>
                <c:pt idx="2">
                  <c:v>1.19309</c:v>
                </c:pt>
                <c:pt idx="3">
                  <c:v>0.40659000000000001</c:v>
                </c:pt>
                <c:pt idx="4">
                  <c:v>1.4208400000000001</c:v>
                </c:pt>
                <c:pt idx="5">
                  <c:v>0.52117400000000003</c:v>
                </c:pt>
                <c:pt idx="6">
                  <c:v>0.35902800000000001</c:v>
                </c:pt>
                <c:pt idx="7">
                  <c:v>1.083</c:v>
                </c:pt>
                <c:pt idx="8">
                  <c:v>0.65537500000000004</c:v>
                </c:pt>
                <c:pt idx="9">
                  <c:v>1.5455300000000001</c:v>
                </c:pt>
                <c:pt idx="10">
                  <c:v>0.99086600000000002</c:v>
                </c:pt>
                <c:pt idx="11">
                  <c:v>1.4699599999999999</c:v>
                </c:pt>
                <c:pt idx="12">
                  <c:v>0.96173200000000003</c:v>
                </c:pt>
                <c:pt idx="13">
                  <c:v>2.38957</c:v>
                </c:pt>
                <c:pt idx="14">
                  <c:v>0.75590299999999999</c:v>
                </c:pt>
                <c:pt idx="15">
                  <c:v>1.23129</c:v>
                </c:pt>
                <c:pt idx="16">
                  <c:v>1.35829</c:v>
                </c:pt>
                <c:pt idx="17">
                  <c:v>1.94198</c:v>
                </c:pt>
                <c:pt idx="18">
                  <c:v>0.99788900000000003</c:v>
                </c:pt>
                <c:pt idx="19">
                  <c:v>1.0216099999999999</c:v>
                </c:pt>
              </c:numCache>
            </c:numRef>
          </c:val>
          <c:extLst>
            <c:ext xmlns:c16="http://schemas.microsoft.com/office/drawing/2014/chart" uri="{C3380CC4-5D6E-409C-BE32-E72D297353CC}">
              <c16:uniqueId val="{00000001-DA6B-4BF9-904F-0F6D716A1B1F}"/>
            </c:ext>
          </c:extLst>
        </c:ser>
        <c:dLbls>
          <c:showLegendKey val="0"/>
          <c:showVal val="0"/>
          <c:showCatName val="0"/>
          <c:showSerName val="0"/>
          <c:showPercent val="0"/>
          <c:showBubbleSize val="0"/>
        </c:dLbls>
        <c:gapWidth val="219"/>
        <c:overlap val="-27"/>
        <c:axId val="761032888"/>
        <c:axId val="761030968"/>
      </c:barChart>
      <c:catAx>
        <c:axId val="7610328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761030968"/>
        <c:crosses val="autoZero"/>
        <c:auto val="1"/>
        <c:lblAlgn val="ctr"/>
        <c:lblOffset val="100"/>
        <c:noMultiLvlLbl val="0"/>
      </c:catAx>
      <c:valAx>
        <c:axId val="761030968"/>
        <c:scaling>
          <c:orientation val="minMax"/>
          <c:max val="2.5"/>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761032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宋体" panose="02010600030101010101" pitchFamily="2" charset="-122"/>
              <a:ea typeface="宋体" panose="02010600030101010101" pitchFamily="2"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L1D</a:t>
            </a:r>
            <a:r>
              <a:rPr lang="en-US" altLang="zh-CN" baseline="0">
                <a:solidFill>
                  <a:sysClr val="windowText" lastClr="000000"/>
                </a:solidFill>
              </a:rPr>
              <a:t> </a:t>
            </a:r>
            <a:r>
              <a:rPr lang="zh-CN" altLang="en-US" baseline="0">
                <a:solidFill>
                  <a:sysClr val="windowText" lastClr="000000"/>
                </a:solidFill>
              </a:rPr>
              <a:t>缓存访问缺失率</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不预取</c:v>
                </c:pt>
              </c:strCache>
            </c:strRef>
          </c:tx>
          <c:spPr>
            <a:solidFill>
              <a:schemeClr val="tx1"/>
            </a:solidFill>
            <a:ln>
              <a:noFill/>
            </a:ln>
            <a:effectLst/>
          </c:spPr>
          <c:invertIfNegative val="0"/>
          <c:cat>
            <c:strRef>
              <c:f>Sheet1!$A$2:$A$21</c:f>
              <c:strCache>
                <c:ptCount val="20"/>
                <c:pt idx="0">
                  <c:v>perlbench</c:v>
                </c:pt>
                <c:pt idx="1">
                  <c:v>gcc</c:v>
                </c:pt>
                <c:pt idx="2">
                  <c:v>bwaves</c:v>
                </c:pt>
                <c:pt idx="3">
                  <c:v>mcf</c:v>
                </c:pt>
                <c:pt idx="4">
                  <c:v>cactuBSSN</c:v>
                </c:pt>
                <c:pt idx="5">
                  <c:v>lbm</c:v>
                </c:pt>
                <c:pt idx="6">
                  <c:v>omnetpp</c:v>
                </c:pt>
                <c:pt idx="7">
                  <c:v>wrf</c:v>
                </c:pt>
                <c:pt idx="8">
                  <c:v>xalancbmk</c:v>
                </c:pt>
                <c:pt idx="9">
                  <c:v>x264</c:v>
                </c:pt>
                <c:pt idx="10">
                  <c:v>cam4</c:v>
                </c:pt>
                <c:pt idx="11">
                  <c:v>pop2</c:v>
                </c:pt>
                <c:pt idx="12">
                  <c:v>deepsjeng</c:v>
                </c:pt>
                <c:pt idx="13">
                  <c:v>imagick</c:v>
                </c:pt>
                <c:pt idx="14">
                  <c:v>leela</c:v>
                </c:pt>
                <c:pt idx="15">
                  <c:v>nab</c:v>
                </c:pt>
                <c:pt idx="16">
                  <c:v>exchange2</c:v>
                </c:pt>
                <c:pt idx="17">
                  <c:v>fotonik3d</c:v>
                </c:pt>
                <c:pt idx="18">
                  <c:v>roms</c:v>
                </c:pt>
                <c:pt idx="19">
                  <c:v>xz</c:v>
                </c:pt>
              </c:strCache>
            </c:strRef>
          </c:cat>
          <c:val>
            <c:numRef>
              <c:f>Sheet1!$B$2:$B$21</c:f>
              <c:numCache>
                <c:formatCode>General</c:formatCode>
                <c:ptCount val="20"/>
                <c:pt idx="0">
                  <c:v>2.9999999999999997E-4</c:v>
                </c:pt>
                <c:pt idx="1">
                  <c:v>5.28E-2</c:v>
                </c:pt>
                <c:pt idx="2">
                  <c:v>1E-4</c:v>
                </c:pt>
                <c:pt idx="3">
                  <c:v>0.14610000000000001</c:v>
                </c:pt>
                <c:pt idx="4">
                  <c:v>0.25969999999999999</c:v>
                </c:pt>
                <c:pt idx="5">
                  <c:v>0.33800000000000002</c:v>
                </c:pt>
                <c:pt idx="6">
                  <c:v>6.5199999999999994E-2</c:v>
                </c:pt>
                <c:pt idx="7">
                  <c:v>2.9999999999999997E-4</c:v>
                </c:pt>
                <c:pt idx="8">
                  <c:v>0.22689999999999999</c:v>
                </c:pt>
                <c:pt idx="9">
                  <c:v>2.8E-3</c:v>
                </c:pt>
                <c:pt idx="10">
                  <c:v>5.7802126000000002E-2</c:v>
                </c:pt>
                <c:pt idx="11">
                  <c:v>9.4912281000000001E-2</c:v>
                </c:pt>
                <c:pt idx="12">
                  <c:v>2.141001E-3</c:v>
                </c:pt>
                <c:pt idx="13">
                  <c:v>0.13002633799999999</c:v>
                </c:pt>
                <c:pt idx="14">
                  <c:v>6.2476329999999998E-3</c:v>
                </c:pt>
                <c:pt idx="15">
                  <c:v>1.3835271E-2</c:v>
                </c:pt>
                <c:pt idx="16" formatCode="0.00E+00">
                  <c:v>2.1189800000000002E-5</c:v>
                </c:pt>
                <c:pt idx="17">
                  <c:v>6.5794243000000002E-2</c:v>
                </c:pt>
                <c:pt idx="18">
                  <c:v>3.0688299999999998E-4</c:v>
                </c:pt>
                <c:pt idx="19">
                  <c:v>2.1991153999999999E-2</c:v>
                </c:pt>
              </c:numCache>
            </c:numRef>
          </c:val>
          <c:extLst>
            <c:ext xmlns:c16="http://schemas.microsoft.com/office/drawing/2014/chart" uri="{C3380CC4-5D6E-409C-BE32-E72D297353CC}">
              <c16:uniqueId val="{00000000-0AE5-439D-ABA2-82FBCC51E604}"/>
            </c:ext>
          </c:extLst>
        </c:ser>
        <c:ser>
          <c:idx val="1"/>
          <c:order val="1"/>
          <c:tx>
            <c:strRef>
              <c:f>Sheet1!$C$1</c:f>
              <c:strCache>
                <c:ptCount val="1"/>
                <c:pt idx="0">
                  <c:v>Sangam预取器</c:v>
                </c:pt>
              </c:strCache>
            </c:strRef>
          </c:tx>
          <c:spPr>
            <a:solidFill>
              <a:srgbClr val="C00000"/>
            </a:solidFill>
            <a:ln>
              <a:noFill/>
            </a:ln>
            <a:effectLst/>
          </c:spPr>
          <c:invertIfNegative val="0"/>
          <c:cat>
            <c:strRef>
              <c:f>Sheet1!$A$2:$A$21</c:f>
              <c:strCache>
                <c:ptCount val="20"/>
                <c:pt idx="0">
                  <c:v>perlbench</c:v>
                </c:pt>
                <c:pt idx="1">
                  <c:v>gcc</c:v>
                </c:pt>
                <c:pt idx="2">
                  <c:v>bwaves</c:v>
                </c:pt>
                <c:pt idx="3">
                  <c:v>mcf</c:v>
                </c:pt>
                <c:pt idx="4">
                  <c:v>cactuBSSN</c:v>
                </c:pt>
                <c:pt idx="5">
                  <c:v>lbm</c:v>
                </c:pt>
                <c:pt idx="6">
                  <c:v>omnetpp</c:v>
                </c:pt>
                <c:pt idx="7">
                  <c:v>wrf</c:v>
                </c:pt>
                <c:pt idx="8">
                  <c:v>xalancbmk</c:v>
                </c:pt>
                <c:pt idx="9">
                  <c:v>x264</c:v>
                </c:pt>
                <c:pt idx="10">
                  <c:v>cam4</c:v>
                </c:pt>
                <c:pt idx="11">
                  <c:v>pop2</c:v>
                </c:pt>
                <c:pt idx="12">
                  <c:v>deepsjeng</c:v>
                </c:pt>
                <c:pt idx="13">
                  <c:v>imagick</c:v>
                </c:pt>
                <c:pt idx="14">
                  <c:v>leela</c:v>
                </c:pt>
                <c:pt idx="15">
                  <c:v>nab</c:v>
                </c:pt>
                <c:pt idx="16">
                  <c:v>exchange2</c:v>
                </c:pt>
                <c:pt idx="17">
                  <c:v>fotonik3d</c:v>
                </c:pt>
                <c:pt idx="18">
                  <c:v>roms</c:v>
                </c:pt>
                <c:pt idx="19">
                  <c:v>xz</c:v>
                </c:pt>
              </c:strCache>
            </c:strRef>
          </c:cat>
          <c:val>
            <c:numRef>
              <c:f>Sheet1!$C$2:$C$21</c:f>
              <c:numCache>
                <c:formatCode>General</c:formatCode>
                <c:ptCount val="20"/>
                <c:pt idx="0">
                  <c:v>2.3E-3</c:v>
                </c:pt>
                <c:pt idx="1">
                  <c:v>4.4999999999999998E-2</c:v>
                </c:pt>
                <c:pt idx="2">
                  <c:v>1E-4</c:v>
                </c:pt>
                <c:pt idx="3">
                  <c:v>0.106</c:v>
                </c:pt>
                <c:pt idx="4">
                  <c:v>0.18690000000000001</c:v>
                </c:pt>
                <c:pt idx="5">
                  <c:v>0.29549999999999998</c:v>
                </c:pt>
                <c:pt idx="6">
                  <c:v>4.2500000000000003E-2</c:v>
                </c:pt>
                <c:pt idx="7">
                  <c:v>2.9999999999999997E-4</c:v>
                </c:pt>
                <c:pt idx="8">
                  <c:v>0.17319999999999999</c:v>
                </c:pt>
                <c:pt idx="9">
                  <c:v>4.3E-3</c:v>
                </c:pt>
                <c:pt idx="10">
                  <c:v>4.6935512999999998E-2</c:v>
                </c:pt>
                <c:pt idx="11">
                  <c:v>7.2556228E-2</c:v>
                </c:pt>
                <c:pt idx="12">
                  <c:v>8.0501380000000001E-3</c:v>
                </c:pt>
                <c:pt idx="13">
                  <c:v>0.10457137</c:v>
                </c:pt>
                <c:pt idx="14">
                  <c:v>1.2426670000000001E-2</c:v>
                </c:pt>
                <c:pt idx="15">
                  <c:v>1.2047809E-2</c:v>
                </c:pt>
                <c:pt idx="16" formatCode="0.00E+00">
                  <c:v>2.5545699999999998E-5</c:v>
                </c:pt>
                <c:pt idx="17">
                  <c:v>4.8488437000000002E-2</c:v>
                </c:pt>
                <c:pt idx="18">
                  <c:v>2.56906E-4</c:v>
                </c:pt>
                <c:pt idx="19">
                  <c:v>5.0699099999999997E-2</c:v>
                </c:pt>
              </c:numCache>
            </c:numRef>
          </c:val>
          <c:extLst>
            <c:ext xmlns:c16="http://schemas.microsoft.com/office/drawing/2014/chart" uri="{C3380CC4-5D6E-409C-BE32-E72D297353CC}">
              <c16:uniqueId val="{00000001-0AE5-439D-ABA2-82FBCC51E604}"/>
            </c:ext>
          </c:extLst>
        </c:ser>
        <c:dLbls>
          <c:showLegendKey val="0"/>
          <c:showVal val="0"/>
          <c:showCatName val="0"/>
          <c:showSerName val="0"/>
          <c:showPercent val="0"/>
          <c:showBubbleSize val="0"/>
        </c:dLbls>
        <c:gapWidth val="219"/>
        <c:overlap val="-27"/>
        <c:axId val="761032888"/>
        <c:axId val="761030968"/>
      </c:barChart>
      <c:catAx>
        <c:axId val="7610328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761030968"/>
        <c:crosses val="autoZero"/>
        <c:auto val="1"/>
        <c:lblAlgn val="ctr"/>
        <c:lblOffset val="100"/>
        <c:noMultiLvlLbl val="0"/>
      </c:catAx>
      <c:valAx>
        <c:axId val="761030968"/>
        <c:scaling>
          <c:orientation val="minMax"/>
          <c:max val="0.4"/>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761032888"/>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宋体" panose="02010600030101010101" pitchFamily="2" charset="-122"/>
              <a:ea typeface="宋体" panose="02010600030101010101" pitchFamily="2"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L2C</a:t>
            </a:r>
            <a:r>
              <a:rPr lang="en-US" altLang="zh-CN" baseline="0">
                <a:solidFill>
                  <a:sysClr val="windowText" lastClr="000000"/>
                </a:solidFill>
              </a:rPr>
              <a:t> </a:t>
            </a:r>
            <a:r>
              <a:rPr lang="zh-CN" altLang="en-US" baseline="0">
                <a:solidFill>
                  <a:sysClr val="windowText" lastClr="000000"/>
                </a:solidFill>
              </a:rPr>
              <a:t>访问缺失率</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不预取</c:v>
                </c:pt>
              </c:strCache>
            </c:strRef>
          </c:tx>
          <c:spPr>
            <a:solidFill>
              <a:schemeClr val="tx1"/>
            </a:solidFill>
            <a:ln>
              <a:noFill/>
            </a:ln>
            <a:effectLst/>
          </c:spPr>
          <c:invertIfNegative val="0"/>
          <c:cat>
            <c:strRef>
              <c:f>Sheet1!$A$2:$A$21</c:f>
              <c:strCache>
                <c:ptCount val="20"/>
                <c:pt idx="0">
                  <c:v>perlbench</c:v>
                </c:pt>
                <c:pt idx="1">
                  <c:v>gcc</c:v>
                </c:pt>
                <c:pt idx="2">
                  <c:v>bwaves</c:v>
                </c:pt>
                <c:pt idx="3">
                  <c:v>mcf</c:v>
                </c:pt>
                <c:pt idx="4">
                  <c:v>cactuBSSN</c:v>
                </c:pt>
                <c:pt idx="5">
                  <c:v>lbm</c:v>
                </c:pt>
                <c:pt idx="6">
                  <c:v>omnetpp</c:v>
                </c:pt>
                <c:pt idx="7">
                  <c:v>wrf</c:v>
                </c:pt>
                <c:pt idx="8">
                  <c:v>xalancbmk</c:v>
                </c:pt>
                <c:pt idx="9">
                  <c:v>x264</c:v>
                </c:pt>
                <c:pt idx="10">
                  <c:v>cam4</c:v>
                </c:pt>
                <c:pt idx="11">
                  <c:v>pop2</c:v>
                </c:pt>
                <c:pt idx="12">
                  <c:v>deepsjeng</c:v>
                </c:pt>
                <c:pt idx="13">
                  <c:v>imagick</c:v>
                </c:pt>
                <c:pt idx="14">
                  <c:v>leela</c:v>
                </c:pt>
                <c:pt idx="15">
                  <c:v>nab</c:v>
                </c:pt>
                <c:pt idx="16">
                  <c:v>exchange2</c:v>
                </c:pt>
                <c:pt idx="17">
                  <c:v>fotonik3d</c:v>
                </c:pt>
                <c:pt idx="18">
                  <c:v>roms</c:v>
                </c:pt>
                <c:pt idx="19">
                  <c:v>xz</c:v>
                </c:pt>
              </c:strCache>
            </c:strRef>
          </c:cat>
          <c:val>
            <c:numRef>
              <c:f>Sheet1!$B$2:$B$21</c:f>
              <c:numCache>
                <c:formatCode>General</c:formatCode>
                <c:ptCount val="20"/>
                <c:pt idx="0">
                  <c:v>0.59219999999999995</c:v>
                </c:pt>
                <c:pt idx="1">
                  <c:v>0.49869999999999998</c:v>
                </c:pt>
                <c:pt idx="2">
                  <c:v>1</c:v>
                </c:pt>
                <c:pt idx="3">
                  <c:v>0.60509999999999997</c:v>
                </c:pt>
                <c:pt idx="4">
                  <c:v>4.8300000000000003E-2</c:v>
                </c:pt>
                <c:pt idx="5">
                  <c:v>0.32850000000000001</c:v>
                </c:pt>
                <c:pt idx="6">
                  <c:v>0.43009999999999998</c:v>
                </c:pt>
                <c:pt idx="7">
                  <c:v>0.97360000000000002</c:v>
                </c:pt>
                <c:pt idx="8">
                  <c:v>0.47039999999999998</c:v>
                </c:pt>
                <c:pt idx="9">
                  <c:v>0.88</c:v>
                </c:pt>
                <c:pt idx="10">
                  <c:v>0.42211960507157814</c:v>
                </c:pt>
                <c:pt idx="11">
                  <c:v>0.29465503924764291</c:v>
                </c:pt>
                <c:pt idx="12">
                  <c:v>0.16802282574236499</c:v>
                </c:pt>
                <c:pt idx="13">
                  <c:v>4.3856205484829793E-3</c:v>
                </c:pt>
                <c:pt idx="14">
                  <c:v>5.5412481758090826E-2</c:v>
                </c:pt>
                <c:pt idx="15">
                  <c:v>3.8791112935502081E-2</c:v>
                </c:pt>
                <c:pt idx="16">
                  <c:v>1</c:v>
                </c:pt>
                <c:pt idx="17">
                  <c:v>0.39894725846666695</c:v>
                </c:pt>
                <c:pt idx="18">
                  <c:v>0.7230215827338129</c:v>
                </c:pt>
                <c:pt idx="19">
                  <c:v>0.22301215635843058</c:v>
                </c:pt>
              </c:numCache>
            </c:numRef>
          </c:val>
          <c:extLst>
            <c:ext xmlns:c16="http://schemas.microsoft.com/office/drawing/2014/chart" uri="{C3380CC4-5D6E-409C-BE32-E72D297353CC}">
              <c16:uniqueId val="{00000000-A1E6-442C-B53E-848763E018FC}"/>
            </c:ext>
          </c:extLst>
        </c:ser>
        <c:ser>
          <c:idx val="1"/>
          <c:order val="1"/>
          <c:tx>
            <c:strRef>
              <c:f>Sheet1!$C$1</c:f>
              <c:strCache>
                <c:ptCount val="1"/>
                <c:pt idx="0">
                  <c:v>Sangam预取器</c:v>
                </c:pt>
              </c:strCache>
            </c:strRef>
          </c:tx>
          <c:spPr>
            <a:solidFill>
              <a:srgbClr val="C00000"/>
            </a:solidFill>
            <a:ln>
              <a:noFill/>
            </a:ln>
            <a:effectLst/>
          </c:spPr>
          <c:invertIfNegative val="0"/>
          <c:cat>
            <c:strRef>
              <c:f>Sheet1!$A$2:$A$21</c:f>
              <c:strCache>
                <c:ptCount val="20"/>
                <c:pt idx="0">
                  <c:v>perlbench</c:v>
                </c:pt>
                <c:pt idx="1">
                  <c:v>gcc</c:v>
                </c:pt>
                <c:pt idx="2">
                  <c:v>bwaves</c:v>
                </c:pt>
                <c:pt idx="3">
                  <c:v>mcf</c:v>
                </c:pt>
                <c:pt idx="4">
                  <c:v>cactuBSSN</c:v>
                </c:pt>
                <c:pt idx="5">
                  <c:v>lbm</c:v>
                </c:pt>
                <c:pt idx="6">
                  <c:v>omnetpp</c:v>
                </c:pt>
                <c:pt idx="7">
                  <c:v>wrf</c:v>
                </c:pt>
                <c:pt idx="8">
                  <c:v>xalancbmk</c:v>
                </c:pt>
                <c:pt idx="9">
                  <c:v>x264</c:v>
                </c:pt>
                <c:pt idx="10">
                  <c:v>cam4</c:v>
                </c:pt>
                <c:pt idx="11">
                  <c:v>pop2</c:v>
                </c:pt>
                <c:pt idx="12">
                  <c:v>deepsjeng</c:v>
                </c:pt>
                <c:pt idx="13">
                  <c:v>imagick</c:v>
                </c:pt>
                <c:pt idx="14">
                  <c:v>leela</c:v>
                </c:pt>
                <c:pt idx="15">
                  <c:v>nab</c:v>
                </c:pt>
                <c:pt idx="16">
                  <c:v>exchange2</c:v>
                </c:pt>
                <c:pt idx="17">
                  <c:v>fotonik3d</c:v>
                </c:pt>
                <c:pt idx="18">
                  <c:v>roms</c:v>
                </c:pt>
                <c:pt idx="19">
                  <c:v>xz</c:v>
                </c:pt>
              </c:strCache>
            </c:strRef>
          </c:cat>
          <c:val>
            <c:numRef>
              <c:f>Sheet1!$C$2:$C$21</c:f>
              <c:numCache>
                <c:formatCode>General</c:formatCode>
                <c:ptCount val="20"/>
                <c:pt idx="0">
                  <c:v>0.15939999999999999</c:v>
                </c:pt>
                <c:pt idx="1">
                  <c:v>0.28249999999999997</c:v>
                </c:pt>
                <c:pt idx="2">
                  <c:v>0.65</c:v>
                </c:pt>
                <c:pt idx="3">
                  <c:v>0.55769999999999997</c:v>
                </c:pt>
                <c:pt idx="4">
                  <c:v>2.1399999999999999E-2</c:v>
                </c:pt>
                <c:pt idx="5">
                  <c:v>0.30320000000000003</c:v>
                </c:pt>
                <c:pt idx="6">
                  <c:v>0.48970000000000002</c:v>
                </c:pt>
                <c:pt idx="7">
                  <c:v>0.63400000000000001</c:v>
                </c:pt>
                <c:pt idx="8">
                  <c:v>0.18379999999999999</c:v>
                </c:pt>
                <c:pt idx="9">
                  <c:v>0.39169999999999999</c:v>
                </c:pt>
                <c:pt idx="10">
                  <c:v>0.35924477916728481</c:v>
                </c:pt>
                <c:pt idx="11">
                  <c:v>0.1929661146120247</c:v>
                </c:pt>
                <c:pt idx="12">
                  <c:v>0.15055073593917537</c:v>
                </c:pt>
                <c:pt idx="13">
                  <c:v>9.444790840040811E-3</c:v>
                </c:pt>
                <c:pt idx="14">
                  <c:v>3.6173125029499223E-2</c:v>
                </c:pt>
                <c:pt idx="15">
                  <c:v>1.6700674933291478E-2</c:v>
                </c:pt>
                <c:pt idx="16">
                  <c:v>0.69852941176470584</c:v>
                </c:pt>
                <c:pt idx="17">
                  <c:v>0.23345374654076093</c:v>
                </c:pt>
                <c:pt idx="18">
                  <c:v>0.36931473620375987</c:v>
                </c:pt>
                <c:pt idx="19">
                  <c:v>0.32361829979052942</c:v>
                </c:pt>
              </c:numCache>
            </c:numRef>
          </c:val>
          <c:extLst>
            <c:ext xmlns:c16="http://schemas.microsoft.com/office/drawing/2014/chart" uri="{C3380CC4-5D6E-409C-BE32-E72D297353CC}">
              <c16:uniqueId val="{00000001-A1E6-442C-B53E-848763E018FC}"/>
            </c:ext>
          </c:extLst>
        </c:ser>
        <c:dLbls>
          <c:showLegendKey val="0"/>
          <c:showVal val="0"/>
          <c:showCatName val="0"/>
          <c:showSerName val="0"/>
          <c:showPercent val="0"/>
          <c:showBubbleSize val="0"/>
        </c:dLbls>
        <c:gapWidth val="219"/>
        <c:overlap val="-27"/>
        <c:axId val="761032888"/>
        <c:axId val="761030968"/>
      </c:barChart>
      <c:catAx>
        <c:axId val="7610328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761030968"/>
        <c:crosses val="autoZero"/>
        <c:auto val="1"/>
        <c:lblAlgn val="ctr"/>
        <c:lblOffset val="100"/>
        <c:noMultiLvlLbl val="0"/>
      </c:catAx>
      <c:valAx>
        <c:axId val="761030968"/>
        <c:scaling>
          <c:orientation val="minMax"/>
          <c:max val="1.2"/>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761032888"/>
        <c:crosses val="autoZero"/>
        <c:crossBetween val="between"/>
        <c:majorUnit val="0.30000000000000004"/>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宋体" panose="02010600030101010101" pitchFamily="2" charset="-122"/>
              <a:ea typeface="宋体" panose="02010600030101010101" pitchFamily="2"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ysClr val="windowText" lastClr="000000"/>
                </a:solidFill>
              </a:rPr>
              <a:t>LLC</a:t>
            </a:r>
            <a:r>
              <a:rPr lang="en-US" altLang="zh-CN" baseline="0">
                <a:solidFill>
                  <a:sysClr val="windowText" lastClr="000000"/>
                </a:solidFill>
              </a:rPr>
              <a:t> </a:t>
            </a:r>
            <a:r>
              <a:rPr lang="zh-CN" altLang="en-US" baseline="0">
                <a:solidFill>
                  <a:sysClr val="windowText" lastClr="000000"/>
                </a:solidFill>
              </a:rPr>
              <a:t>访问缺失率</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不预取</c:v>
                </c:pt>
              </c:strCache>
            </c:strRef>
          </c:tx>
          <c:spPr>
            <a:solidFill>
              <a:schemeClr val="tx1"/>
            </a:solidFill>
            <a:ln>
              <a:noFill/>
            </a:ln>
            <a:effectLst/>
          </c:spPr>
          <c:invertIfNegative val="0"/>
          <c:cat>
            <c:strRef>
              <c:f>Sheet1!$A$2:$A$21</c:f>
              <c:strCache>
                <c:ptCount val="20"/>
                <c:pt idx="0">
                  <c:v>perlbench</c:v>
                </c:pt>
                <c:pt idx="1">
                  <c:v>gcc</c:v>
                </c:pt>
                <c:pt idx="2">
                  <c:v>bwaves</c:v>
                </c:pt>
                <c:pt idx="3">
                  <c:v>mcf</c:v>
                </c:pt>
                <c:pt idx="4">
                  <c:v>cactuBSSN</c:v>
                </c:pt>
                <c:pt idx="5">
                  <c:v>lbm</c:v>
                </c:pt>
                <c:pt idx="6">
                  <c:v>omnetpp</c:v>
                </c:pt>
                <c:pt idx="7">
                  <c:v>wrf</c:v>
                </c:pt>
                <c:pt idx="8">
                  <c:v>xalancbmk</c:v>
                </c:pt>
                <c:pt idx="9">
                  <c:v>x264</c:v>
                </c:pt>
                <c:pt idx="10">
                  <c:v>cam4</c:v>
                </c:pt>
                <c:pt idx="11">
                  <c:v>pop2</c:v>
                </c:pt>
                <c:pt idx="12">
                  <c:v>deepsjeng</c:v>
                </c:pt>
                <c:pt idx="13">
                  <c:v>imagick</c:v>
                </c:pt>
                <c:pt idx="14">
                  <c:v>leela</c:v>
                </c:pt>
                <c:pt idx="15">
                  <c:v>nab</c:v>
                </c:pt>
                <c:pt idx="16">
                  <c:v>exchange2</c:v>
                </c:pt>
                <c:pt idx="17">
                  <c:v>fotonik3d</c:v>
                </c:pt>
                <c:pt idx="18">
                  <c:v>roms</c:v>
                </c:pt>
                <c:pt idx="19">
                  <c:v>xz</c:v>
                </c:pt>
              </c:strCache>
            </c:strRef>
          </c:cat>
          <c:val>
            <c:numRef>
              <c:f>Sheet1!$B$2:$B$21</c:f>
              <c:numCache>
                <c:formatCode>General</c:formatCode>
                <c:ptCount val="20"/>
                <c:pt idx="0">
                  <c:v>1</c:v>
                </c:pt>
                <c:pt idx="1">
                  <c:v>0.99560000000000004</c:v>
                </c:pt>
                <c:pt idx="2">
                  <c:v>1</c:v>
                </c:pt>
                <c:pt idx="3">
                  <c:v>0.44159999999999999</c:v>
                </c:pt>
                <c:pt idx="4">
                  <c:v>0.46629999999999999</c:v>
                </c:pt>
                <c:pt idx="5">
                  <c:v>0.57010000000000005</c:v>
                </c:pt>
                <c:pt idx="6">
                  <c:v>0.51749999999999996</c:v>
                </c:pt>
                <c:pt idx="7">
                  <c:v>1</c:v>
                </c:pt>
                <c:pt idx="8">
                  <c:v>0.4395</c:v>
                </c:pt>
                <c:pt idx="9">
                  <c:v>1</c:v>
                </c:pt>
                <c:pt idx="10">
                  <c:v>0.46920404194957127</c:v>
                </c:pt>
                <c:pt idx="11">
                  <c:v>0.25967336789668211</c:v>
                </c:pt>
                <c:pt idx="12">
                  <c:v>0.98880248833592532</c:v>
                </c:pt>
                <c:pt idx="13">
                  <c:v>1</c:v>
                </c:pt>
                <c:pt idx="14">
                  <c:v>0.99459041731066455</c:v>
                </c:pt>
                <c:pt idx="15">
                  <c:v>1</c:v>
                </c:pt>
                <c:pt idx="16">
                  <c:v>1</c:v>
                </c:pt>
                <c:pt idx="17">
                  <c:v>0.50033049562948018</c:v>
                </c:pt>
                <c:pt idx="18">
                  <c:v>1</c:v>
                </c:pt>
                <c:pt idx="19">
                  <c:v>0.60003707823507602</c:v>
                </c:pt>
              </c:numCache>
            </c:numRef>
          </c:val>
          <c:extLst>
            <c:ext xmlns:c16="http://schemas.microsoft.com/office/drawing/2014/chart" uri="{C3380CC4-5D6E-409C-BE32-E72D297353CC}">
              <c16:uniqueId val="{00000000-3AC4-4400-BB37-9030F3325109}"/>
            </c:ext>
          </c:extLst>
        </c:ser>
        <c:ser>
          <c:idx val="1"/>
          <c:order val="1"/>
          <c:tx>
            <c:strRef>
              <c:f>Sheet1!$C$1</c:f>
              <c:strCache>
                <c:ptCount val="1"/>
                <c:pt idx="0">
                  <c:v>Sangam预取器</c:v>
                </c:pt>
              </c:strCache>
            </c:strRef>
          </c:tx>
          <c:spPr>
            <a:solidFill>
              <a:srgbClr val="C00000"/>
            </a:solidFill>
            <a:ln>
              <a:noFill/>
            </a:ln>
            <a:effectLst/>
          </c:spPr>
          <c:invertIfNegative val="0"/>
          <c:cat>
            <c:strRef>
              <c:f>Sheet1!$A$2:$A$21</c:f>
              <c:strCache>
                <c:ptCount val="20"/>
                <c:pt idx="0">
                  <c:v>perlbench</c:v>
                </c:pt>
                <c:pt idx="1">
                  <c:v>gcc</c:v>
                </c:pt>
                <c:pt idx="2">
                  <c:v>bwaves</c:v>
                </c:pt>
                <c:pt idx="3">
                  <c:v>mcf</c:v>
                </c:pt>
                <c:pt idx="4">
                  <c:v>cactuBSSN</c:v>
                </c:pt>
                <c:pt idx="5">
                  <c:v>lbm</c:v>
                </c:pt>
                <c:pt idx="6">
                  <c:v>omnetpp</c:v>
                </c:pt>
                <c:pt idx="7">
                  <c:v>wrf</c:v>
                </c:pt>
                <c:pt idx="8">
                  <c:v>xalancbmk</c:v>
                </c:pt>
                <c:pt idx="9">
                  <c:v>x264</c:v>
                </c:pt>
                <c:pt idx="10">
                  <c:v>cam4</c:v>
                </c:pt>
                <c:pt idx="11">
                  <c:v>pop2</c:v>
                </c:pt>
                <c:pt idx="12">
                  <c:v>deepsjeng</c:v>
                </c:pt>
                <c:pt idx="13">
                  <c:v>imagick</c:v>
                </c:pt>
                <c:pt idx="14">
                  <c:v>leela</c:v>
                </c:pt>
                <c:pt idx="15">
                  <c:v>nab</c:v>
                </c:pt>
                <c:pt idx="16">
                  <c:v>exchange2</c:v>
                </c:pt>
                <c:pt idx="17">
                  <c:v>fotonik3d</c:v>
                </c:pt>
                <c:pt idx="18">
                  <c:v>roms</c:v>
                </c:pt>
                <c:pt idx="19">
                  <c:v>xz</c:v>
                </c:pt>
              </c:strCache>
            </c:strRef>
          </c:cat>
          <c:val>
            <c:numRef>
              <c:f>Sheet1!$C$2:$C$21</c:f>
              <c:numCache>
                <c:formatCode>General</c:formatCode>
                <c:ptCount val="20"/>
                <c:pt idx="0">
                  <c:v>0.99960000000000004</c:v>
                </c:pt>
                <c:pt idx="1">
                  <c:v>0.99150000000000005</c:v>
                </c:pt>
                <c:pt idx="2">
                  <c:v>1</c:v>
                </c:pt>
                <c:pt idx="3">
                  <c:v>0.3785</c:v>
                </c:pt>
                <c:pt idx="4">
                  <c:v>0.4738</c:v>
                </c:pt>
                <c:pt idx="5">
                  <c:v>0.56999999999999995</c:v>
                </c:pt>
                <c:pt idx="6">
                  <c:v>0.57189999999999996</c:v>
                </c:pt>
                <c:pt idx="7">
                  <c:v>1</c:v>
                </c:pt>
                <c:pt idx="8">
                  <c:v>0.1095</c:v>
                </c:pt>
                <c:pt idx="9">
                  <c:v>0.99970000000000003</c:v>
                </c:pt>
                <c:pt idx="10">
                  <c:v>0.46784264558014821</c:v>
                </c:pt>
                <c:pt idx="11">
                  <c:v>0.20300037628074244</c:v>
                </c:pt>
                <c:pt idx="12">
                  <c:v>0.91138988450816405</c:v>
                </c:pt>
                <c:pt idx="13">
                  <c:v>0.94411102775693923</c:v>
                </c:pt>
                <c:pt idx="14">
                  <c:v>0.86314432989690726</c:v>
                </c:pt>
                <c:pt idx="15">
                  <c:v>1</c:v>
                </c:pt>
                <c:pt idx="16">
                  <c:v>1</c:v>
                </c:pt>
                <c:pt idx="17">
                  <c:v>0.499713216461943</c:v>
                </c:pt>
                <c:pt idx="18">
                  <c:v>1</c:v>
                </c:pt>
                <c:pt idx="19">
                  <c:v>0.54060338962397314</c:v>
                </c:pt>
              </c:numCache>
            </c:numRef>
          </c:val>
          <c:extLst>
            <c:ext xmlns:c16="http://schemas.microsoft.com/office/drawing/2014/chart" uri="{C3380CC4-5D6E-409C-BE32-E72D297353CC}">
              <c16:uniqueId val="{00000001-3AC4-4400-BB37-9030F3325109}"/>
            </c:ext>
          </c:extLst>
        </c:ser>
        <c:dLbls>
          <c:showLegendKey val="0"/>
          <c:showVal val="0"/>
          <c:showCatName val="0"/>
          <c:showSerName val="0"/>
          <c:showPercent val="0"/>
          <c:showBubbleSize val="0"/>
        </c:dLbls>
        <c:gapWidth val="219"/>
        <c:overlap val="-27"/>
        <c:axId val="761032888"/>
        <c:axId val="761030968"/>
      </c:barChart>
      <c:catAx>
        <c:axId val="7610328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761030968"/>
        <c:crosses val="autoZero"/>
        <c:auto val="1"/>
        <c:lblAlgn val="ctr"/>
        <c:lblOffset val="100"/>
        <c:noMultiLvlLbl val="0"/>
      </c:catAx>
      <c:valAx>
        <c:axId val="761030968"/>
        <c:scaling>
          <c:orientation val="minMax"/>
          <c:max val="1.2"/>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zh-CN"/>
          </a:p>
        </c:txPr>
        <c:crossAx val="761032888"/>
        <c:crosses val="autoZero"/>
        <c:crossBetween val="between"/>
        <c:majorUnit val="0.30000000000000004"/>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宋体" panose="02010600030101010101" pitchFamily="2" charset="-122"/>
              <a:ea typeface="宋体" panose="02010600030101010101" pitchFamily="2"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D313C-E0C1-4086-867A-C79764FB58D3}" type="datetimeFigureOut">
              <a:rPr lang="zh-CN" altLang="en-US" smtClean="0"/>
              <a:t>2021/1/12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56D6F-3CE3-4BBB-B7E6-5DCC20DEC059}" type="slidenum">
              <a:rPr lang="zh-CN" altLang="en-US" smtClean="0"/>
              <a:t>‹#›</a:t>
            </a:fld>
            <a:endParaRPr lang="zh-CN" altLang="en-US"/>
          </a:p>
        </p:txBody>
      </p:sp>
    </p:spTree>
    <p:extLst>
      <p:ext uri="{BB962C8B-B14F-4D97-AF65-F5344CB8AC3E}">
        <p14:creationId xmlns:p14="http://schemas.microsoft.com/office/powerpoint/2010/main" val="1217440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A2456D6F-3CE3-4BBB-B7E6-5DCC20DEC059}" type="slidenum">
              <a:rPr lang="zh-CN" altLang="en-US" smtClean="0"/>
              <a:t>1</a:t>
            </a:fld>
            <a:endParaRPr lang="zh-CN" altLang="en-US"/>
          </a:p>
        </p:txBody>
      </p:sp>
    </p:spTree>
    <p:extLst>
      <p:ext uri="{BB962C8B-B14F-4D97-AF65-F5344CB8AC3E}">
        <p14:creationId xmlns:p14="http://schemas.microsoft.com/office/powerpoint/2010/main" val="2068892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10</a:t>
            </a:fld>
            <a:endParaRPr lang="zh-CN" altLang="en-US"/>
          </a:p>
        </p:txBody>
      </p:sp>
    </p:spTree>
    <p:extLst>
      <p:ext uri="{BB962C8B-B14F-4D97-AF65-F5344CB8AC3E}">
        <p14:creationId xmlns:p14="http://schemas.microsoft.com/office/powerpoint/2010/main" val="3961613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11</a:t>
            </a:fld>
            <a:endParaRPr lang="zh-CN" altLang="en-US"/>
          </a:p>
        </p:txBody>
      </p:sp>
    </p:spTree>
    <p:extLst>
      <p:ext uri="{BB962C8B-B14F-4D97-AF65-F5344CB8AC3E}">
        <p14:creationId xmlns:p14="http://schemas.microsoft.com/office/powerpoint/2010/main" val="2246812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12</a:t>
            </a:fld>
            <a:endParaRPr lang="zh-CN" altLang="en-US"/>
          </a:p>
        </p:txBody>
      </p:sp>
    </p:spTree>
    <p:extLst>
      <p:ext uri="{BB962C8B-B14F-4D97-AF65-F5344CB8AC3E}">
        <p14:creationId xmlns:p14="http://schemas.microsoft.com/office/powerpoint/2010/main" val="1869839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13</a:t>
            </a:fld>
            <a:endParaRPr lang="zh-CN" altLang="en-US"/>
          </a:p>
        </p:txBody>
      </p:sp>
    </p:spTree>
    <p:extLst>
      <p:ext uri="{BB962C8B-B14F-4D97-AF65-F5344CB8AC3E}">
        <p14:creationId xmlns:p14="http://schemas.microsoft.com/office/powerpoint/2010/main" val="2616718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14</a:t>
            </a:fld>
            <a:endParaRPr lang="zh-CN" altLang="en-US"/>
          </a:p>
        </p:txBody>
      </p:sp>
    </p:spTree>
    <p:extLst>
      <p:ext uri="{BB962C8B-B14F-4D97-AF65-F5344CB8AC3E}">
        <p14:creationId xmlns:p14="http://schemas.microsoft.com/office/powerpoint/2010/main" val="345557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2</a:t>
            </a:fld>
            <a:endParaRPr lang="zh-CN" altLang="en-US"/>
          </a:p>
        </p:txBody>
      </p:sp>
    </p:spTree>
    <p:extLst>
      <p:ext uri="{BB962C8B-B14F-4D97-AF65-F5344CB8AC3E}">
        <p14:creationId xmlns:p14="http://schemas.microsoft.com/office/powerpoint/2010/main" val="1798763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3</a:t>
            </a:fld>
            <a:endParaRPr lang="zh-CN" altLang="en-US"/>
          </a:p>
        </p:txBody>
      </p:sp>
    </p:spTree>
    <p:extLst>
      <p:ext uri="{BB962C8B-B14F-4D97-AF65-F5344CB8AC3E}">
        <p14:creationId xmlns:p14="http://schemas.microsoft.com/office/powerpoint/2010/main" val="187019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E90E0A07-2C1C-45C5-985B-D6CD99FDD0F0}" type="slidenum">
              <a:rPr lang="zh-CN" altLang="en-US" smtClean="0"/>
              <a:t>4</a:t>
            </a:fld>
            <a:endParaRPr lang="zh-CN" altLang="en-US"/>
          </a:p>
        </p:txBody>
      </p:sp>
    </p:spTree>
    <p:extLst>
      <p:ext uri="{BB962C8B-B14F-4D97-AF65-F5344CB8AC3E}">
        <p14:creationId xmlns:p14="http://schemas.microsoft.com/office/powerpoint/2010/main" val="171266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5</a:t>
            </a:fld>
            <a:endParaRPr lang="zh-CN" altLang="en-US"/>
          </a:p>
        </p:txBody>
      </p:sp>
    </p:spTree>
    <p:extLst>
      <p:ext uri="{BB962C8B-B14F-4D97-AF65-F5344CB8AC3E}">
        <p14:creationId xmlns:p14="http://schemas.microsoft.com/office/powerpoint/2010/main" val="306652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6</a:t>
            </a:fld>
            <a:endParaRPr lang="zh-CN" altLang="en-US"/>
          </a:p>
        </p:txBody>
      </p:sp>
    </p:spTree>
    <p:extLst>
      <p:ext uri="{BB962C8B-B14F-4D97-AF65-F5344CB8AC3E}">
        <p14:creationId xmlns:p14="http://schemas.microsoft.com/office/powerpoint/2010/main" val="2332241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7</a:t>
            </a:fld>
            <a:endParaRPr lang="zh-CN" altLang="en-US"/>
          </a:p>
        </p:txBody>
      </p:sp>
    </p:spTree>
    <p:extLst>
      <p:ext uri="{BB962C8B-B14F-4D97-AF65-F5344CB8AC3E}">
        <p14:creationId xmlns:p14="http://schemas.microsoft.com/office/powerpoint/2010/main" val="229551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8</a:t>
            </a:fld>
            <a:endParaRPr lang="zh-CN" altLang="en-US"/>
          </a:p>
        </p:txBody>
      </p:sp>
    </p:spTree>
    <p:extLst>
      <p:ext uri="{BB962C8B-B14F-4D97-AF65-F5344CB8AC3E}">
        <p14:creationId xmlns:p14="http://schemas.microsoft.com/office/powerpoint/2010/main" val="2364168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E0A07-2C1C-45C5-985B-D6CD99FDD0F0}" type="slidenum">
              <a:rPr lang="zh-CN" altLang="en-US" smtClean="0"/>
              <a:t>9</a:t>
            </a:fld>
            <a:endParaRPr lang="zh-CN" altLang="en-US"/>
          </a:p>
        </p:txBody>
      </p:sp>
    </p:spTree>
    <p:extLst>
      <p:ext uri="{BB962C8B-B14F-4D97-AF65-F5344CB8AC3E}">
        <p14:creationId xmlns:p14="http://schemas.microsoft.com/office/powerpoint/2010/main" val="419675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3036-0F86-4C82-B761-254A56E5D6A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E4A726C-A091-44D2-9870-BCA4ADB08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C16A620-A59D-461C-AE4B-BA31379BBEC4}"/>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D9AD47A6-7319-43D1-9B69-0188A11CB08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35F131-F3F4-43A5-8E4B-E12E349B96A5}"/>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68585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B751-D701-41EF-BEEA-9CFD3C4CDBF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FF0E049-480B-4AC8-BB22-502E7CE6665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52B68D2-D7A3-4F9F-B5EB-952315F10B8D}"/>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649370C9-C3EE-4A8A-BABD-BCD42710DA1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C3AEA15-BDAA-4A06-BA29-0347365984F1}"/>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423090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9EE796-7F19-49E2-AC0B-6634266D0452}"/>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A85E24D-5770-4408-B46B-062ED2EA2EB0}"/>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A28609C-8C11-495D-BA5D-56755C61E901}"/>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4EC2F26F-52DA-469A-8949-32EE0E7E8FD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B3E65E-BAE2-4791-A4DC-DDF422DF16B6}"/>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340025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F419-B010-4AF5-9845-73D748AEB19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187EAE-A5D1-470C-8BBA-EBEE3D4A55A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47531A2-7061-4E9C-B724-87123DDDC945}"/>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67740BD4-F702-46F9-A1AA-E3C93486B6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4EBC0C7-65E1-4359-918D-31D13B818846}"/>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272282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4723-479E-4B48-A01E-0B7E6F039D9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8AB0841-BBFA-43AD-8267-263DD2E9D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F82A3756-98FD-4108-900B-BDA7B82CA8E0}"/>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0FFC6FB6-9BAE-4CB8-9B6D-C808AA47F9C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6FE7999-FED4-46B6-86F0-ABC206CD434F}"/>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243904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FD86-DB8C-47A9-9B33-FAACEF7BB6F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433A87B-A6E4-4774-86C5-E719EFC4705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B072F93-48B5-42FC-80F4-0FA60FA21C2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D213B361-4D33-41A3-834B-92533378BCA0}"/>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6" name="Footer Placeholder 5">
            <a:extLst>
              <a:ext uri="{FF2B5EF4-FFF2-40B4-BE49-F238E27FC236}">
                <a16:creationId xmlns:a16="http://schemas.microsoft.com/office/drawing/2014/main" id="{7DA782EB-718F-49D7-AFDC-51328029EEE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387B744-7DED-466E-8191-ECB2A6E78F80}"/>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427978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EB19-87B6-4ED9-996C-7D20983DE1A9}"/>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4610B41-30B2-4598-BBF3-D4E80EAFC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DCCCBA81-B5AB-4C43-9E0F-00915B90B89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145E37F-010A-4C80-9486-29C3E9C71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3D4B5483-9B78-4A4E-8A9A-155DE8FFC14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D8561DB-0FEA-4EF1-A00F-415F671AC68A}"/>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8" name="Footer Placeholder 7">
            <a:extLst>
              <a:ext uri="{FF2B5EF4-FFF2-40B4-BE49-F238E27FC236}">
                <a16:creationId xmlns:a16="http://schemas.microsoft.com/office/drawing/2014/main" id="{801739CF-0202-4893-BFDC-CCD7B59A3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857B583-26FD-4E12-88B9-057B8FFB5561}"/>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67563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3CB5-746F-4841-8F4B-11027E2D2AD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04B52B0-2664-4F03-8F10-161DF18EBB26}"/>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4" name="Footer Placeholder 3">
            <a:extLst>
              <a:ext uri="{FF2B5EF4-FFF2-40B4-BE49-F238E27FC236}">
                <a16:creationId xmlns:a16="http://schemas.microsoft.com/office/drawing/2014/main" id="{D29B23B6-D7C2-4C72-9167-29C50602062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84DA4EA-E508-40B0-A711-8AE972BB666A}"/>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142760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9A198-9475-4989-B779-E0BA507A2BC9}"/>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3" name="Footer Placeholder 2">
            <a:extLst>
              <a:ext uri="{FF2B5EF4-FFF2-40B4-BE49-F238E27FC236}">
                <a16:creationId xmlns:a16="http://schemas.microsoft.com/office/drawing/2014/main" id="{C4A20F23-34DB-4E13-9455-787A84CF96F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A71555A1-37C6-4E59-90A6-3C86A0B49663}"/>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364770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4CA7-23EF-4744-B041-87A8CE581F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3CD2D36-3EE8-4446-AF87-78D3FFE04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A9130FD-6B85-44B1-B590-09A2EAB38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B467517-13EC-473D-B113-76A3959C9A60}"/>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6" name="Footer Placeholder 5">
            <a:extLst>
              <a:ext uri="{FF2B5EF4-FFF2-40B4-BE49-F238E27FC236}">
                <a16:creationId xmlns:a16="http://schemas.microsoft.com/office/drawing/2014/main" id="{ACD1CBB0-3D0F-4126-86A4-48E231C3880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3FB2B0C-9A98-42DC-8170-E2298667CA65}"/>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78016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EBE4-AFE2-4B0C-80C8-03A26F1F684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D08C6AFC-AB3F-4EB6-B842-842365A9C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8C586F2F-8A70-4998-9E7C-D1B4A77B4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DB2E179-ED42-4FA7-911E-1DC4097E5855}"/>
              </a:ext>
            </a:extLst>
          </p:cNvPr>
          <p:cNvSpPr>
            <a:spLocks noGrp="1"/>
          </p:cNvSpPr>
          <p:nvPr>
            <p:ph type="dt" sz="half" idx="10"/>
          </p:nvPr>
        </p:nvSpPr>
        <p:spPr/>
        <p:txBody>
          <a:bodyPr/>
          <a:lstStyle/>
          <a:p>
            <a:fld id="{2D3F6656-BDA4-4254-A655-9873E2CF1087}" type="datetimeFigureOut">
              <a:rPr lang="zh-CN" altLang="en-US" smtClean="0"/>
              <a:t>2021/1/12</a:t>
            </a:fld>
            <a:endParaRPr lang="zh-CN" altLang="en-US"/>
          </a:p>
        </p:txBody>
      </p:sp>
      <p:sp>
        <p:nvSpPr>
          <p:cNvPr id="6" name="Footer Placeholder 5">
            <a:extLst>
              <a:ext uri="{FF2B5EF4-FFF2-40B4-BE49-F238E27FC236}">
                <a16:creationId xmlns:a16="http://schemas.microsoft.com/office/drawing/2014/main" id="{F180DA1D-D631-48E2-B705-AEA8541847F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7D88606-003F-4556-AE7E-51800F7B54A6}"/>
              </a:ext>
            </a:extLst>
          </p:cNvPr>
          <p:cNvSpPr>
            <a:spLocks noGrp="1"/>
          </p:cNvSpPr>
          <p:nvPr>
            <p:ph type="sldNum" sz="quarter" idx="12"/>
          </p:nvPr>
        </p:nvSpPr>
        <p:spPr/>
        <p:txBody>
          <a:body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246849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315B2-E951-4B49-8698-A2EE8B5AD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F19F2B3-1B9A-41B0-805D-7929C18E6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2333AF9-B003-4225-8FCF-63B08AF9B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F6656-BDA4-4254-A655-9873E2CF1087}" type="datetimeFigureOut">
              <a:rPr lang="zh-CN" altLang="en-US" smtClean="0"/>
              <a:t>2021/1/12</a:t>
            </a:fld>
            <a:endParaRPr lang="zh-CN" altLang="en-US"/>
          </a:p>
        </p:txBody>
      </p:sp>
      <p:sp>
        <p:nvSpPr>
          <p:cNvPr id="5" name="Footer Placeholder 4">
            <a:extLst>
              <a:ext uri="{FF2B5EF4-FFF2-40B4-BE49-F238E27FC236}">
                <a16:creationId xmlns:a16="http://schemas.microsoft.com/office/drawing/2014/main" id="{06568B72-1EE9-4148-81AA-BD24469E4F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5C88E2D-016D-4F82-AE2F-9DF2C82E6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0A53B-954C-43F1-89B7-AFA783C479EE}" type="slidenum">
              <a:rPr lang="zh-CN" altLang="en-US" smtClean="0"/>
              <a:t>‹#›</a:t>
            </a:fld>
            <a:endParaRPr lang="zh-CN" altLang="en-US"/>
          </a:p>
        </p:txBody>
      </p:sp>
    </p:spTree>
    <p:extLst>
      <p:ext uri="{BB962C8B-B14F-4D97-AF65-F5344CB8AC3E}">
        <p14:creationId xmlns:p14="http://schemas.microsoft.com/office/powerpoint/2010/main" val="204477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1920E7-DABB-46B0-9539-B98829065516}"/>
              </a:ext>
            </a:extLst>
          </p:cNvPr>
          <p:cNvSpPr txBox="1"/>
          <p:nvPr/>
        </p:nvSpPr>
        <p:spPr>
          <a:xfrm>
            <a:off x="395561" y="1442720"/>
            <a:ext cx="11400877" cy="1083374"/>
          </a:xfrm>
          <a:prstGeom prst="rect">
            <a:avLst/>
          </a:prstGeom>
          <a:noFill/>
        </p:spPr>
        <p:txBody>
          <a:bodyPr wrap="none" rtlCol="0">
            <a:spAutoFit/>
          </a:bodyPr>
          <a:lstStyle/>
          <a:p>
            <a:pPr algn="ctr">
              <a:lnSpc>
                <a:spcPct val="150000"/>
              </a:lnSpc>
            </a:pPr>
            <a:r>
              <a:rPr lang="en-US" altLang="zh-CN" sz="4800" b="0" i="0" u="none" strike="noStrike" baseline="0" dirty="0">
                <a:latin typeface="Times New Roman" panose="02020603050405020304" pitchFamily="18" charset="0"/>
                <a:cs typeface="Times New Roman" panose="02020603050405020304" pitchFamily="18" charset="0"/>
              </a:rPr>
              <a:t>Sangam</a:t>
            </a:r>
            <a:r>
              <a:rPr lang="zh-CN" altLang="en-US" sz="4800" b="0" i="0" u="none" strike="noStrike" baseline="0" dirty="0">
                <a:latin typeface="Times New Roman" panose="02020603050405020304" pitchFamily="18" charset="0"/>
                <a:cs typeface="Times New Roman" panose="02020603050405020304" pitchFamily="18" charset="0"/>
              </a:rPr>
              <a:t>：一种多组件缓存预取算法的实现</a:t>
            </a:r>
            <a:endParaRPr lang="zh-CN" altLang="en-US" sz="4800" dirty="0"/>
          </a:p>
        </p:txBody>
      </p:sp>
      <p:sp>
        <p:nvSpPr>
          <p:cNvPr id="7" name="TextBox 6">
            <a:extLst>
              <a:ext uri="{FF2B5EF4-FFF2-40B4-BE49-F238E27FC236}">
                <a16:creationId xmlns:a16="http://schemas.microsoft.com/office/drawing/2014/main" id="{16006B06-7D52-4B1B-B8B4-657BC19F296B}"/>
              </a:ext>
            </a:extLst>
          </p:cNvPr>
          <p:cNvSpPr txBox="1"/>
          <p:nvPr/>
        </p:nvSpPr>
        <p:spPr>
          <a:xfrm>
            <a:off x="3820377" y="4616884"/>
            <a:ext cx="4551247" cy="1656415"/>
          </a:xfrm>
          <a:prstGeom prst="rect">
            <a:avLst/>
          </a:prstGeom>
          <a:noFill/>
        </p:spPr>
        <p:txBody>
          <a:bodyPr wrap="none" rtlCol="0">
            <a:spAutoFit/>
          </a:bodyPr>
          <a:lstStyle/>
          <a:p>
            <a:pPr algn="ctr">
              <a:lnSpc>
                <a:spcPct val="150000"/>
              </a:lnSpc>
            </a:pPr>
            <a:r>
              <a:rPr lang="zh-CN" altLang="en-US" sz="3600" dirty="0">
                <a:latin typeface="微软雅黑" panose="020B0503020204020204" pitchFamily="34" charset="-122"/>
                <a:ea typeface="微软雅黑" panose="020B0503020204020204" pitchFamily="34" charset="-122"/>
              </a:rPr>
              <a:t>黎   卓</a:t>
            </a:r>
            <a:r>
              <a:rPr lang="en-US" altLang="zh-CN" sz="3600" dirty="0">
                <a:latin typeface="微软雅黑" panose="020B0503020204020204" pitchFamily="34" charset="-122"/>
                <a:ea typeface="微软雅黑" panose="020B0503020204020204" pitchFamily="34" charset="-122"/>
              </a:rPr>
              <a:t>  2001213041</a:t>
            </a:r>
          </a:p>
          <a:p>
            <a:pPr algn="ctr">
              <a:lnSpc>
                <a:spcPct val="150000"/>
              </a:lnSpc>
            </a:pPr>
            <a:r>
              <a:rPr lang="zh-CN" altLang="en-US" sz="3600" dirty="0">
                <a:latin typeface="微软雅黑" panose="020B0503020204020204" pitchFamily="34" charset="-122"/>
                <a:ea typeface="微软雅黑" panose="020B0503020204020204" pitchFamily="34" charset="-122"/>
              </a:rPr>
              <a:t>陈麒先  </a:t>
            </a:r>
            <a:r>
              <a:rPr lang="en-US" altLang="zh-CN" sz="3600" dirty="0">
                <a:latin typeface="微软雅黑" panose="020B0503020204020204" pitchFamily="34" charset="-122"/>
                <a:ea typeface="微软雅黑" panose="020B0503020204020204" pitchFamily="34" charset="-122"/>
              </a:rPr>
              <a:t>2001213040</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721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预取器设计</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BA0D833D-ADA6-47CC-9B79-74CF5DAF510D}"/>
              </a:ext>
            </a:extLst>
          </p:cNvPr>
          <p:cNvSpPr txBox="1"/>
          <p:nvPr/>
        </p:nvSpPr>
        <p:spPr>
          <a:xfrm>
            <a:off x="776490" y="717552"/>
            <a:ext cx="7579518" cy="400110"/>
          </a:xfrm>
          <a:prstGeom prst="rect">
            <a:avLst/>
          </a:prstGeom>
          <a:noFill/>
        </p:spPr>
        <p:txBody>
          <a:bodyPr wrap="square">
            <a:spAutoFit/>
          </a:bodyPr>
          <a:lstStyle/>
          <a:p>
            <a:pPr algn="l"/>
            <a:r>
              <a:rPr lang="en-US" altLang="zh-CN" sz="200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存储开销</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4361679-B13D-43FF-AAC4-8B7CBFA00C5A}"/>
              </a:ext>
            </a:extLst>
          </p:cNvPr>
          <p:cNvGraphicFramePr>
            <a:graphicFrameLocks noGrp="1"/>
          </p:cNvGraphicFramePr>
          <p:nvPr>
            <p:extLst>
              <p:ext uri="{D42A27DB-BD31-4B8C-83A1-F6EECF244321}">
                <p14:modId xmlns:p14="http://schemas.microsoft.com/office/powerpoint/2010/main" val="1232620743"/>
              </p:ext>
            </p:extLst>
          </p:nvPr>
        </p:nvGraphicFramePr>
        <p:xfrm>
          <a:off x="286714" y="1749977"/>
          <a:ext cx="5123180" cy="4303269"/>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2747144066"/>
                    </a:ext>
                  </a:extLst>
                </a:gridCol>
                <a:gridCol w="3235960">
                  <a:extLst>
                    <a:ext uri="{9D8B030D-6E8A-4147-A177-3AD203B41FA5}">
                      <a16:colId xmlns:a16="http://schemas.microsoft.com/office/drawing/2014/main" val="4156306673"/>
                    </a:ext>
                  </a:extLst>
                </a:gridCol>
              </a:tblGrid>
              <a:tr h="602467">
                <a:tc>
                  <a:txBody>
                    <a:bodyPr/>
                    <a:lstStyle/>
                    <a:p>
                      <a:pPr algn="ctr">
                        <a:lnSpc>
                          <a:spcPct val="150000"/>
                        </a:lnSpc>
                      </a:pPr>
                      <a:r>
                        <a:rPr lang="zh-CN" sz="1600" kern="100">
                          <a:effectLst/>
                          <a:latin typeface="微软雅黑" panose="020B0503020204020204" pitchFamily="34" charset="-122"/>
                          <a:ea typeface="微软雅黑" panose="020B0503020204020204" pitchFamily="34" charset="-122"/>
                        </a:rPr>
                        <a:t>结构</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ctr">
                        <a:lnSpc>
                          <a:spcPct val="150000"/>
                        </a:lnSpc>
                      </a:pPr>
                      <a:r>
                        <a:rPr lang="zh-CN" sz="1600" kern="100">
                          <a:effectLst/>
                          <a:latin typeface="微软雅黑" panose="020B0503020204020204" pitchFamily="34" charset="-122"/>
                          <a:ea typeface="微软雅黑" panose="020B0503020204020204" pitchFamily="34" charset="-122"/>
                        </a:rPr>
                        <a:t>存储</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582809571"/>
                  </a:ext>
                </a:extLst>
              </a:tr>
              <a:tr h="602467">
                <a:tc>
                  <a:txBody>
                    <a:bodyPr/>
                    <a:lstStyle/>
                    <a:p>
                      <a:pPr algn="ctr">
                        <a:lnSpc>
                          <a:spcPct val="150000"/>
                        </a:lnSpc>
                      </a:pPr>
                      <a:r>
                        <a:rPr lang="en-US" sz="1600" kern="100">
                          <a:effectLst/>
                          <a:latin typeface="微软雅黑" panose="020B0503020204020204" pitchFamily="34" charset="-122"/>
                          <a:ea typeface="微软雅黑" panose="020B0503020204020204" pitchFamily="34" charset="-122"/>
                        </a:rPr>
                        <a:t>IP </a:t>
                      </a:r>
                      <a:r>
                        <a:rPr lang="zh-CN" sz="1600" kern="100">
                          <a:effectLst/>
                          <a:latin typeface="微软雅黑" panose="020B0503020204020204" pitchFamily="34" charset="-122"/>
                          <a:ea typeface="微软雅黑" panose="020B0503020204020204" pitchFamily="34" charset="-122"/>
                        </a:rPr>
                        <a:t>表</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dirty="0">
                          <a:effectLst/>
                          <a:latin typeface="微软雅黑" panose="020B0503020204020204" pitchFamily="34" charset="-122"/>
                          <a:ea typeface="微软雅黑" panose="020B0503020204020204" pitchFamily="34" charset="-122"/>
                        </a:rPr>
                        <a:t>128</a:t>
                      </a:r>
                      <a:r>
                        <a:rPr lang="zh-CN" sz="1600" kern="100" dirty="0">
                          <a:effectLst/>
                          <a:latin typeface="微软雅黑" panose="020B0503020204020204" pitchFamily="34" charset="-122"/>
                          <a:ea typeface="微软雅黑" panose="020B0503020204020204" pitchFamily="34" charset="-122"/>
                        </a:rPr>
                        <a:t>组，</a:t>
                      </a:r>
                      <a:r>
                        <a:rPr lang="en-US" sz="1600" kern="100" dirty="0">
                          <a:effectLst/>
                          <a:latin typeface="微软雅黑" panose="020B0503020204020204" pitchFamily="34" charset="-122"/>
                          <a:ea typeface="微软雅黑" panose="020B0503020204020204" pitchFamily="34" charset="-122"/>
                        </a:rPr>
                        <a:t>15</a:t>
                      </a:r>
                      <a:r>
                        <a:rPr lang="zh-CN" sz="1600" kern="100" dirty="0">
                          <a:effectLst/>
                          <a:latin typeface="微软雅黑" panose="020B0503020204020204" pitchFamily="34" charset="-122"/>
                          <a:ea typeface="微软雅黑" panose="020B0503020204020204" pitchFamily="34" charset="-122"/>
                        </a:rPr>
                        <a:t>路，</a:t>
                      </a:r>
                      <a:r>
                        <a:rPr lang="en-US" sz="1600" kern="100" dirty="0">
                          <a:effectLst/>
                          <a:latin typeface="微软雅黑" panose="020B0503020204020204" pitchFamily="34" charset="-122"/>
                          <a:ea typeface="微软雅黑" panose="020B0503020204020204" pitchFamily="34" charset="-122"/>
                        </a:rPr>
                        <a:t>120690 bits</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3618877321"/>
                  </a:ext>
                </a:extLst>
              </a:tr>
              <a:tr h="602467">
                <a:tc>
                  <a:txBody>
                    <a:bodyPr/>
                    <a:lstStyle/>
                    <a:p>
                      <a:pPr algn="ctr">
                        <a:lnSpc>
                          <a:spcPct val="150000"/>
                        </a:lnSpc>
                      </a:pPr>
                      <a:r>
                        <a:rPr lang="en-US" sz="1600" kern="100">
                          <a:effectLst/>
                          <a:latin typeface="微软雅黑" panose="020B0503020204020204" pitchFamily="34" charset="-122"/>
                          <a:ea typeface="微软雅黑" panose="020B0503020204020204" pitchFamily="34" charset="-122"/>
                        </a:rPr>
                        <a:t>IP-</a:t>
                      </a:r>
                      <a:r>
                        <a:rPr lang="zh-CN" sz="1600" kern="100">
                          <a:effectLst/>
                          <a:latin typeface="微软雅黑" panose="020B0503020204020204" pitchFamily="34" charset="-122"/>
                          <a:ea typeface="微软雅黑" panose="020B0503020204020204" pitchFamily="34" charset="-122"/>
                        </a:rPr>
                        <a:t>增量表</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a:effectLst/>
                          <a:latin typeface="微软雅黑" panose="020B0503020204020204" pitchFamily="34" charset="-122"/>
                          <a:ea typeface="微软雅黑" panose="020B0503020204020204" pitchFamily="34" charset="-122"/>
                        </a:rPr>
                        <a:t>256</a:t>
                      </a:r>
                      <a:r>
                        <a:rPr lang="zh-CN" sz="1600" kern="100">
                          <a:effectLst/>
                          <a:latin typeface="微软雅黑" panose="020B0503020204020204" pitchFamily="34" charset="-122"/>
                          <a:ea typeface="微软雅黑" panose="020B0503020204020204" pitchFamily="34" charset="-122"/>
                        </a:rPr>
                        <a:t>组，</a:t>
                      </a:r>
                      <a:r>
                        <a:rPr lang="en-US" sz="1600" kern="100">
                          <a:effectLst/>
                          <a:latin typeface="微软雅黑" panose="020B0503020204020204" pitchFamily="34" charset="-122"/>
                          <a:ea typeface="微软雅黑" panose="020B0503020204020204" pitchFamily="34" charset="-122"/>
                        </a:rPr>
                        <a:t>8</a:t>
                      </a:r>
                      <a:r>
                        <a:rPr lang="zh-CN" sz="1600" kern="100">
                          <a:effectLst/>
                          <a:latin typeface="微软雅黑" panose="020B0503020204020204" pitchFamily="34" charset="-122"/>
                          <a:ea typeface="微软雅黑" panose="020B0503020204020204" pitchFamily="34" charset="-122"/>
                        </a:rPr>
                        <a:t>路，</a:t>
                      </a:r>
                      <a:r>
                        <a:rPr lang="en-US" sz="1600" kern="100">
                          <a:effectLst/>
                          <a:latin typeface="微软雅黑" panose="020B0503020204020204" pitchFamily="34" charset="-122"/>
                          <a:ea typeface="微软雅黑" panose="020B0503020204020204" pitchFamily="34" charset="-122"/>
                        </a:rPr>
                        <a:t>131072 bits</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3971177323"/>
                  </a:ext>
                </a:extLst>
              </a:tr>
              <a:tr h="602467">
                <a:tc>
                  <a:txBody>
                    <a:bodyPr/>
                    <a:lstStyle/>
                    <a:p>
                      <a:pPr algn="ctr">
                        <a:lnSpc>
                          <a:spcPct val="150000"/>
                        </a:lnSpc>
                      </a:pPr>
                      <a:r>
                        <a:rPr lang="en-US" sz="1600" kern="100">
                          <a:effectLst/>
                          <a:latin typeface="微软雅黑" panose="020B0503020204020204" pitchFamily="34" charset="-122"/>
                          <a:ea typeface="微软雅黑" panose="020B0503020204020204" pitchFamily="34" charset="-122"/>
                        </a:rPr>
                        <a:t>NL </a:t>
                      </a:r>
                      <a:r>
                        <a:rPr lang="zh-CN" sz="1600" kern="100">
                          <a:effectLst/>
                          <a:latin typeface="微软雅黑" panose="020B0503020204020204" pitchFamily="34" charset="-122"/>
                          <a:ea typeface="微软雅黑" panose="020B0503020204020204" pitchFamily="34" charset="-122"/>
                        </a:rPr>
                        <a:t>缓冲区</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dirty="0">
                          <a:effectLst/>
                          <a:latin typeface="微软雅黑" panose="020B0503020204020204" pitchFamily="34" charset="-122"/>
                          <a:ea typeface="微软雅黑" panose="020B0503020204020204" pitchFamily="34" charset="-122"/>
                        </a:rPr>
                        <a:t>64</a:t>
                      </a:r>
                      <a:r>
                        <a:rPr lang="zh-CN" sz="1600" kern="100" dirty="0">
                          <a:effectLst/>
                          <a:latin typeface="微软雅黑" panose="020B0503020204020204" pitchFamily="34" charset="-122"/>
                          <a:ea typeface="微软雅黑" panose="020B0503020204020204" pitchFamily="34" charset="-122"/>
                        </a:rPr>
                        <a:t>项，</a:t>
                      </a:r>
                      <a:r>
                        <a:rPr lang="en-US" sz="1600" kern="100" dirty="0">
                          <a:effectLst/>
                          <a:latin typeface="微软雅黑" panose="020B0503020204020204" pitchFamily="34" charset="-122"/>
                          <a:ea typeface="微软雅黑" panose="020B0503020204020204" pitchFamily="34" charset="-122"/>
                        </a:rPr>
                        <a:t>4672 bits</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3376033414"/>
                  </a:ext>
                </a:extLst>
              </a:tr>
              <a:tr h="602467">
                <a:tc>
                  <a:txBody>
                    <a:bodyPr/>
                    <a:lstStyle/>
                    <a:p>
                      <a:pPr algn="ctr">
                        <a:lnSpc>
                          <a:spcPct val="150000"/>
                        </a:lnSpc>
                      </a:pPr>
                      <a:r>
                        <a:rPr lang="zh-CN" sz="1600" kern="100">
                          <a:effectLst/>
                          <a:latin typeface="微软雅黑" panose="020B0503020204020204" pitchFamily="34" charset="-122"/>
                          <a:ea typeface="微软雅黑" panose="020B0503020204020204" pitchFamily="34" charset="-122"/>
                        </a:rPr>
                        <a:t>最近访问缓冲区</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a:effectLst/>
                          <a:latin typeface="微软雅黑" panose="020B0503020204020204" pitchFamily="34" charset="-122"/>
                          <a:ea typeface="微软雅黑" panose="020B0503020204020204" pitchFamily="34" charset="-122"/>
                        </a:rPr>
                        <a:t>40</a:t>
                      </a:r>
                      <a:r>
                        <a:rPr lang="zh-CN" sz="1600" kern="100">
                          <a:effectLst/>
                          <a:latin typeface="微软雅黑" panose="020B0503020204020204" pitchFamily="34" charset="-122"/>
                          <a:ea typeface="微软雅黑" panose="020B0503020204020204" pitchFamily="34" charset="-122"/>
                        </a:rPr>
                        <a:t>项，</a:t>
                      </a:r>
                      <a:r>
                        <a:rPr lang="en-US" sz="1600" kern="100">
                          <a:effectLst/>
                          <a:latin typeface="微软雅黑" panose="020B0503020204020204" pitchFamily="34" charset="-122"/>
                          <a:ea typeface="微软雅黑" panose="020B0503020204020204" pitchFamily="34" charset="-122"/>
                        </a:rPr>
                        <a:t>2840 bits</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847986619"/>
                  </a:ext>
                </a:extLst>
              </a:tr>
              <a:tr h="602467">
                <a:tc>
                  <a:txBody>
                    <a:bodyPr/>
                    <a:lstStyle/>
                    <a:p>
                      <a:pPr algn="ctr">
                        <a:lnSpc>
                          <a:spcPct val="150000"/>
                        </a:lnSpc>
                      </a:pPr>
                      <a:r>
                        <a:rPr lang="zh-CN" sz="1600" kern="100">
                          <a:effectLst/>
                          <a:latin typeface="微软雅黑" panose="020B0503020204020204" pitchFamily="34" charset="-122"/>
                          <a:ea typeface="微软雅黑" panose="020B0503020204020204" pitchFamily="34" charset="-122"/>
                        </a:rPr>
                        <a:t>辅助计数器与寄存器</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a:effectLst/>
                          <a:latin typeface="微软雅黑" panose="020B0503020204020204" pitchFamily="34" charset="-122"/>
                          <a:ea typeface="微软雅黑" panose="020B0503020204020204" pitchFamily="34" charset="-122"/>
                        </a:rPr>
                        <a:t>316bits</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423357740"/>
                  </a:ext>
                </a:extLst>
              </a:tr>
              <a:tr h="602467">
                <a:tc>
                  <a:txBody>
                    <a:bodyPr/>
                    <a:lstStyle/>
                    <a:p>
                      <a:pPr algn="ctr">
                        <a:lnSpc>
                          <a:spcPct val="150000"/>
                        </a:lnSpc>
                      </a:pPr>
                      <a:r>
                        <a:rPr lang="zh-CN" sz="1600" kern="100">
                          <a:effectLst/>
                          <a:latin typeface="微软雅黑" panose="020B0503020204020204" pitchFamily="34" charset="-122"/>
                          <a:ea typeface="微软雅黑" panose="020B0503020204020204" pitchFamily="34" charset="-122"/>
                        </a:rPr>
                        <a:t>总计</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dirty="0">
                          <a:effectLst/>
                          <a:latin typeface="微软雅黑" panose="020B0503020204020204" pitchFamily="34" charset="-122"/>
                          <a:ea typeface="微软雅黑" panose="020B0503020204020204" pitchFamily="34" charset="-122"/>
                        </a:rPr>
                        <a:t>259870bits</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055352949"/>
                  </a:ext>
                </a:extLst>
              </a:tr>
            </a:tbl>
          </a:graphicData>
        </a:graphic>
      </p:graphicFrame>
      <p:sp>
        <p:nvSpPr>
          <p:cNvPr id="16" name="TextBox 15">
            <a:extLst>
              <a:ext uri="{FF2B5EF4-FFF2-40B4-BE49-F238E27FC236}">
                <a16:creationId xmlns:a16="http://schemas.microsoft.com/office/drawing/2014/main" id="{7F40E688-174C-4763-AEE8-5B7748EBCCF1}"/>
              </a:ext>
            </a:extLst>
          </p:cNvPr>
          <p:cNvSpPr txBox="1"/>
          <p:nvPr/>
        </p:nvSpPr>
        <p:spPr>
          <a:xfrm>
            <a:off x="1239316" y="1345457"/>
            <a:ext cx="2930663" cy="369332"/>
          </a:xfrm>
          <a:prstGeom prst="rect">
            <a:avLst/>
          </a:prstGeom>
          <a:noFill/>
        </p:spPr>
        <p:txBody>
          <a:bodyPr wrap="square">
            <a:spAutoFit/>
          </a:bodyPr>
          <a:lstStyle/>
          <a:p>
            <a:r>
              <a:rPr lang="zh-CN" altLang="zh-CN" sz="1800" kern="0" dirty="0">
                <a:effectLst/>
                <a:ea typeface="Heiti SC Medium"/>
                <a:cs typeface="Times New Roman" panose="02020603050405020304" pitchFamily="18" charset="0"/>
              </a:rPr>
              <a:t> </a:t>
            </a:r>
            <a:r>
              <a:rPr lang="en-US" altLang="zh-CN" sz="1800" kern="0" dirty="0">
                <a:effectLst/>
                <a:ea typeface="Heiti SC Medium"/>
                <a:cs typeface="Times New Roman" panose="02020603050405020304" pitchFamily="18" charset="0"/>
              </a:rPr>
              <a:t>L1 </a:t>
            </a:r>
            <a:r>
              <a:rPr lang="zh-CN" altLang="zh-CN" sz="1800" kern="0" dirty="0">
                <a:effectLst/>
                <a:ea typeface="Heiti SC Medium"/>
                <a:cs typeface="Times New Roman" panose="02020603050405020304" pitchFamily="18" charset="0"/>
              </a:rPr>
              <a:t>缓存预取器存储开销</a:t>
            </a:r>
            <a:endParaRPr lang="zh-CN" altLang="en-US" dirty="0"/>
          </a:p>
        </p:txBody>
      </p:sp>
      <p:graphicFrame>
        <p:nvGraphicFramePr>
          <p:cNvPr id="6" name="Table 5">
            <a:extLst>
              <a:ext uri="{FF2B5EF4-FFF2-40B4-BE49-F238E27FC236}">
                <a16:creationId xmlns:a16="http://schemas.microsoft.com/office/drawing/2014/main" id="{4878B95F-F741-418B-877D-B4C78ACF82A5}"/>
              </a:ext>
            </a:extLst>
          </p:cNvPr>
          <p:cNvGraphicFramePr>
            <a:graphicFrameLocks noGrp="1"/>
          </p:cNvGraphicFramePr>
          <p:nvPr>
            <p:extLst>
              <p:ext uri="{D42A27DB-BD31-4B8C-83A1-F6EECF244321}">
                <p14:modId xmlns:p14="http://schemas.microsoft.com/office/powerpoint/2010/main" val="1830450789"/>
              </p:ext>
            </p:extLst>
          </p:nvPr>
        </p:nvGraphicFramePr>
        <p:xfrm>
          <a:off x="6535420" y="1749976"/>
          <a:ext cx="5123180" cy="4389306"/>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4112810802"/>
                    </a:ext>
                  </a:extLst>
                </a:gridCol>
                <a:gridCol w="3235960">
                  <a:extLst>
                    <a:ext uri="{9D8B030D-6E8A-4147-A177-3AD203B41FA5}">
                      <a16:colId xmlns:a16="http://schemas.microsoft.com/office/drawing/2014/main" val="338414951"/>
                    </a:ext>
                  </a:extLst>
                </a:gridCol>
              </a:tblGrid>
              <a:tr h="731551">
                <a:tc>
                  <a:txBody>
                    <a:bodyPr/>
                    <a:lstStyle/>
                    <a:p>
                      <a:pPr algn="ctr">
                        <a:lnSpc>
                          <a:spcPct val="150000"/>
                        </a:lnSpc>
                      </a:pPr>
                      <a:r>
                        <a:rPr lang="zh-CN" sz="1600" kern="100">
                          <a:effectLst/>
                          <a:latin typeface="微软雅黑" panose="020B0503020204020204" pitchFamily="34" charset="-122"/>
                          <a:ea typeface="微软雅黑" panose="020B0503020204020204" pitchFamily="34" charset="-122"/>
                        </a:rPr>
                        <a:t>结构</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ctr">
                        <a:lnSpc>
                          <a:spcPct val="150000"/>
                        </a:lnSpc>
                      </a:pPr>
                      <a:r>
                        <a:rPr lang="zh-CN" sz="1600" kern="100">
                          <a:effectLst/>
                          <a:latin typeface="微软雅黑" panose="020B0503020204020204" pitchFamily="34" charset="-122"/>
                          <a:ea typeface="微软雅黑" panose="020B0503020204020204" pitchFamily="34" charset="-122"/>
                        </a:rPr>
                        <a:t>存储</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691567933"/>
                  </a:ext>
                </a:extLst>
              </a:tr>
              <a:tr h="731551">
                <a:tc>
                  <a:txBody>
                    <a:bodyPr/>
                    <a:lstStyle/>
                    <a:p>
                      <a:pPr algn="ctr">
                        <a:lnSpc>
                          <a:spcPct val="150000"/>
                        </a:lnSpc>
                      </a:pPr>
                      <a:r>
                        <a:rPr lang="en-US" sz="1600" kern="100">
                          <a:effectLst/>
                          <a:latin typeface="微软雅黑" panose="020B0503020204020204" pitchFamily="34" charset="-122"/>
                          <a:ea typeface="微软雅黑" panose="020B0503020204020204" pitchFamily="34" charset="-122"/>
                        </a:rPr>
                        <a:t>IP </a:t>
                      </a:r>
                      <a:r>
                        <a:rPr lang="zh-CN" sz="1600" kern="100">
                          <a:effectLst/>
                          <a:latin typeface="微软雅黑" panose="020B0503020204020204" pitchFamily="34" charset="-122"/>
                          <a:ea typeface="微软雅黑" panose="020B0503020204020204" pitchFamily="34" charset="-122"/>
                        </a:rPr>
                        <a:t>表</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dirty="0">
                          <a:effectLst/>
                          <a:latin typeface="微软雅黑" panose="020B0503020204020204" pitchFamily="34" charset="-122"/>
                          <a:ea typeface="微软雅黑" panose="020B0503020204020204" pitchFamily="34" charset="-122"/>
                        </a:rPr>
                        <a:t>128</a:t>
                      </a:r>
                      <a:r>
                        <a:rPr lang="zh-CN" sz="1600" kern="100" dirty="0">
                          <a:effectLst/>
                          <a:latin typeface="微软雅黑" panose="020B0503020204020204" pitchFamily="34" charset="-122"/>
                          <a:ea typeface="微软雅黑" panose="020B0503020204020204" pitchFamily="34" charset="-122"/>
                        </a:rPr>
                        <a:t>组，</a:t>
                      </a:r>
                      <a:r>
                        <a:rPr lang="en-US" sz="1600" kern="100" dirty="0">
                          <a:effectLst/>
                          <a:latin typeface="微软雅黑" panose="020B0503020204020204" pitchFamily="34" charset="-122"/>
                          <a:ea typeface="微软雅黑" panose="020B0503020204020204" pitchFamily="34" charset="-122"/>
                        </a:rPr>
                        <a:t>15</a:t>
                      </a:r>
                      <a:r>
                        <a:rPr lang="zh-CN" sz="1600" kern="100" dirty="0">
                          <a:effectLst/>
                          <a:latin typeface="微软雅黑" panose="020B0503020204020204" pitchFamily="34" charset="-122"/>
                          <a:ea typeface="微软雅黑" panose="020B0503020204020204" pitchFamily="34" charset="-122"/>
                        </a:rPr>
                        <a:t>路，</a:t>
                      </a:r>
                      <a:r>
                        <a:rPr lang="en-US" sz="1600" kern="100" dirty="0">
                          <a:effectLst/>
                          <a:latin typeface="微软雅黑" panose="020B0503020204020204" pitchFamily="34" charset="-122"/>
                          <a:ea typeface="微软雅黑" panose="020B0503020204020204" pitchFamily="34" charset="-122"/>
                        </a:rPr>
                        <a:t>120690 bits</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3144924528"/>
                  </a:ext>
                </a:extLst>
              </a:tr>
              <a:tr h="731551">
                <a:tc>
                  <a:txBody>
                    <a:bodyPr/>
                    <a:lstStyle/>
                    <a:p>
                      <a:pPr algn="ctr">
                        <a:lnSpc>
                          <a:spcPct val="150000"/>
                        </a:lnSpc>
                      </a:pPr>
                      <a:r>
                        <a:rPr lang="en-US" sz="1600" kern="100">
                          <a:effectLst/>
                          <a:latin typeface="微软雅黑" panose="020B0503020204020204" pitchFamily="34" charset="-122"/>
                          <a:ea typeface="微软雅黑" panose="020B0503020204020204" pitchFamily="34" charset="-122"/>
                        </a:rPr>
                        <a:t>IP-</a:t>
                      </a:r>
                      <a:r>
                        <a:rPr lang="zh-CN" sz="1600" kern="100">
                          <a:effectLst/>
                          <a:latin typeface="微软雅黑" panose="020B0503020204020204" pitchFamily="34" charset="-122"/>
                          <a:ea typeface="微软雅黑" panose="020B0503020204020204" pitchFamily="34" charset="-122"/>
                        </a:rPr>
                        <a:t>增量表</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dirty="0">
                          <a:effectLst/>
                          <a:latin typeface="微软雅黑" panose="020B0503020204020204" pitchFamily="34" charset="-122"/>
                          <a:ea typeface="微软雅黑" panose="020B0503020204020204" pitchFamily="34" charset="-122"/>
                        </a:rPr>
                        <a:t>256</a:t>
                      </a:r>
                      <a:r>
                        <a:rPr lang="zh-CN" sz="1600" kern="100" dirty="0">
                          <a:effectLst/>
                          <a:latin typeface="微软雅黑" panose="020B0503020204020204" pitchFamily="34" charset="-122"/>
                          <a:ea typeface="微软雅黑" panose="020B0503020204020204" pitchFamily="34" charset="-122"/>
                        </a:rPr>
                        <a:t>组，</a:t>
                      </a:r>
                      <a:r>
                        <a:rPr lang="en-US" sz="1600" kern="100" dirty="0">
                          <a:effectLst/>
                          <a:latin typeface="微软雅黑" panose="020B0503020204020204" pitchFamily="34" charset="-122"/>
                          <a:ea typeface="微软雅黑" panose="020B0503020204020204" pitchFamily="34" charset="-122"/>
                        </a:rPr>
                        <a:t>8</a:t>
                      </a:r>
                      <a:r>
                        <a:rPr lang="zh-CN" sz="1600" kern="100" dirty="0">
                          <a:effectLst/>
                          <a:latin typeface="微软雅黑" panose="020B0503020204020204" pitchFamily="34" charset="-122"/>
                          <a:ea typeface="微软雅黑" panose="020B0503020204020204" pitchFamily="34" charset="-122"/>
                        </a:rPr>
                        <a:t>路，</a:t>
                      </a:r>
                      <a:r>
                        <a:rPr lang="en-US" sz="1600" kern="100" dirty="0">
                          <a:effectLst/>
                          <a:latin typeface="微软雅黑" panose="020B0503020204020204" pitchFamily="34" charset="-122"/>
                          <a:ea typeface="微软雅黑" panose="020B0503020204020204" pitchFamily="34" charset="-122"/>
                        </a:rPr>
                        <a:t>131072 bits</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460838513"/>
                  </a:ext>
                </a:extLst>
              </a:tr>
              <a:tr h="731551">
                <a:tc>
                  <a:txBody>
                    <a:bodyPr/>
                    <a:lstStyle/>
                    <a:p>
                      <a:pPr algn="ctr">
                        <a:lnSpc>
                          <a:spcPct val="150000"/>
                        </a:lnSpc>
                      </a:pPr>
                      <a:r>
                        <a:rPr lang="en-US" sz="1600" kern="100">
                          <a:effectLst/>
                          <a:latin typeface="微软雅黑" panose="020B0503020204020204" pitchFamily="34" charset="-122"/>
                          <a:ea typeface="微软雅黑" panose="020B0503020204020204" pitchFamily="34" charset="-122"/>
                        </a:rPr>
                        <a:t>NL </a:t>
                      </a:r>
                      <a:r>
                        <a:rPr lang="zh-CN" sz="1600" kern="100">
                          <a:effectLst/>
                          <a:latin typeface="微软雅黑" panose="020B0503020204020204" pitchFamily="34" charset="-122"/>
                          <a:ea typeface="微软雅黑" panose="020B0503020204020204" pitchFamily="34" charset="-122"/>
                        </a:rPr>
                        <a:t>缓冲区</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a:effectLst/>
                          <a:latin typeface="微软雅黑" panose="020B0503020204020204" pitchFamily="34" charset="-122"/>
                          <a:ea typeface="微软雅黑" panose="020B0503020204020204" pitchFamily="34" charset="-122"/>
                        </a:rPr>
                        <a:t>64</a:t>
                      </a:r>
                      <a:r>
                        <a:rPr lang="zh-CN" sz="1600" kern="100">
                          <a:effectLst/>
                          <a:latin typeface="微软雅黑" panose="020B0503020204020204" pitchFamily="34" charset="-122"/>
                          <a:ea typeface="微软雅黑" panose="020B0503020204020204" pitchFamily="34" charset="-122"/>
                        </a:rPr>
                        <a:t>项，</a:t>
                      </a:r>
                      <a:r>
                        <a:rPr lang="en-US" sz="1600" kern="100">
                          <a:effectLst/>
                          <a:latin typeface="微软雅黑" panose="020B0503020204020204" pitchFamily="34" charset="-122"/>
                          <a:ea typeface="微软雅黑" panose="020B0503020204020204" pitchFamily="34" charset="-122"/>
                        </a:rPr>
                        <a:t>4672 bits</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3840786039"/>
                  </a:ext>
                </a:extLst>
              </a:tr>
              <a:tr h="731551">
                <a:tc>
                  <a:txBody>
                    <a:bodyPr/>
                    <a:lstStyle/>
                    <a:p>
                      <a:pPr algn="ctr">
                        <a:lnSpc>
                          <a:spcPct val="150000"/>
                        </a:lnSpc>
                      </a:pPr>
                      <a:r>
                        <a:rPr lang="zh-CN" sz="1600" kern="100">
                          <a:effectLst/>
                          <a:latin typeface="微软雅黑" panose="020B0503020204020204" pitchFamily="34" charset="-122"/>
                          <a:ea typeface="微软雅黑" panose="020B0503020204020204" pitchFamily="34" charset="-122"/>
                        </a:rPr>
                        <a:t>辅助计数器与寄存器</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a:effectLst/>
                          <a:latin typeface="微软雅黑" panose="020B0503020204020204" pitchFamily="34" charset="-122"/>
                          <a:ea typeface="微软雅黑" panose="020B0503020204020204" pitchFamily="34" charset="-122"/>
                        </a:rPr>
                        <a:t>248 bits</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093438501"/>
                  </a:ext>
                </a:extLst>
              </a:tr>
              <a:tr h="731551">
                <a:tc>
                  <a:txBody>
                    <a:bodyPr/>
                    <a:lstStyle/>
                    <a:p>
                      <a:pPr algn="ctr">
                        <a:lnSpc>
                          <a:spcPct val="150000"/>
                        </a:lnSpc>
                      </a:pPr>
                      <a:r>
                        <a:rPr lang="zh-CN" sz="1600" kern="100">
                          <a:effectLst/>
                          <a:latin typeface="微软雅黑" panose="020B0503020204020204" pitchFamily="34" charset="-122"/>
                          <a:ea typeface="微软雅黑" panose="020B0503020204020204" pitchFamily="34" charset="-122"/>
                        </a:rPr>
                        <a:t>总计</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pPr>
                      <a:r>
                        <a:rPr lang="en-US" sz="1600" kern="100" dirty="0">
                          <a:effectLst/>
                          <a:latin typeface="微软雅黑" panose="020B0503020204020204" pitchFamily="34" charset="-122"/>
                          <a:ea typeface="微软雅黑" panose="020B0503020204020204" pitchFamily="34" charset="-122"/>
                        </a:rPr>
                        <a:t>256952 bits</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2545856846"/>
                  </a:ext>
                </a:extLst>
              </a:tr>
            </a:tbl>
          </a:graphicData>
        </a:graphic>
      </p:graphicFrame>
      <p:sp>
        <p:nvSpPr>
          <p:cNvPr id="19" name="TextBox 18">
            <a:extLst>
              <a:ext uri="{FF2B5EF4-FFF2-40B4-BE49-F238E27FC236}">
                <a16:creationId xmlns:a16="http://schemas.microsoft.com/office/drawing/2014/main" id="{847F9EA6-9223-43D7-8CC0-750C82E188A9}"/>
              </a:ext>
            </a:extLst>
          </p:cNvPr>
          <p:cNvSpPr txBox="1"/>
          <p:nvPr/>
        </p:nvSpPr>
        <p:spPr>
          <a:xfrm>
            <a:off x="7104337" y="1338905"/>
            <a:ext cx="6152492" cy="369332"/>
          </a:xfrm>
          <a:prstGeom prst="rect">
            <a:avLst/>
          </a:prstGeom>
          <a:noFill/>
        </p:spPr>
        <p:txBody>
          <a:bodyPr wrap="square">
            <a:spAutoFit/>
          </a:bodyPr>
          <a:lstStyle/>
          <a:p>
            <a:r>
              <a:rPr lang="zh-CN" altLang="zh-CN" sz="1800" kern="0" dirty="0">
                <a:effectLst/>
                <a:ea typeface="Heiti SC Medium"/>
                <a:cs typeface="Times New Roman" panose="02020603050405020304" pitchFamily="18" charset="0"/>
              </a:rPr>
              <a:t> </a:t>
            </a:r>
            <a:r>
              <a:rPr lang="en-US" altLang="zh-CN" sz="1800" kern="0" dirty="0">
                <a:effectLst/>
                <a:ea typeface="Heiti SC Medium"/>
                <a:cs typeface="Times New Roman" panose="02020603050405020304" pitchFamily="18" charset="0"/>
              </a:rPr>
              <a:t>L2 </a:t>
            </a:r>
            <a:r>
              <a:rPr lang="zh-CN" altLang="zh-CN" sz="1800" kern="0" dirty="0">
                <a:effectLst/>
                <a:ea typeface="Heiti SC Medium"/>
                <a:cs typeface="Times New Roman" panose="02020603050405020304" pitchFamily="18" charset="0"/>
              </a:rPr>
              <a:t>缓存预取器存储开销</a:t>
            </a:r>
            <a:endParaRPr lang="zh-CN" altLang="en-US" dirty="0"/>
          </a:p>
        </p:txBody>
      </p:sp>
    </p:spTree>
    <p:extLst>
      <p:ext uri="{BB962C8B-B14F-4D97-AF65-F5344CB8AC3E}">
        <p14:creationId xmlns:p14="http://schemas.microsoft.com/office/powerpoint/2010/main" val="87613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实验结果</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E70E9896-4BD3-40F0-9657-566DFFEB6871}"/>
              </a:ext>
            </a:extLst>
          </p:cNvPr>
          <p:cNvSpPr txBox="1"/>
          <p:nvPr/>
        </p:nvSpPr>
        <p:spPr>
          <a:xfrm>
            <a:off x="1080777" y="2518579"/>
            <a:ext cx="9592478" cy="2120902"/>
          </a:xfrm>
          <a:prstGeom prst="rect">
            <a:avLst/>
          </a:prstGeom>
          <a:noFill/>
        </p:spPr>
        <p:txBody>
          <a:bodyPr wrap="square">
            <a:spAutoFit/>
          </a:bodyPr>
          <a:lstStyle/>
          <a:p>
            <a:pPr algn="l">
              <a:lnSpc>
                <a:spcPct val="150000"/>
              </a:lnSpc>
            </a:pPr>
            <a:r>
              <a:rPr lang="zh-CN" altLang="en-US" sz="1800" b="1"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踪迹</a:t>
            </a:r>
            <a:r>
              <a:rPr lang="zh-CN" altLang="en-US"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DPC3</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官方踪迹，该踪迹是通过追踪</a:t>
            </a:r>
            <a:r>
              <a:rPr lang="en-US" altLang="zh-CN" sz="1800" kern="0" dirty="0">
                <a:effectLst/>
                <a:latin typeface="微软雅黑" panose="020B0503020204020204" pitchFamily="34" charset="-122"/>
                <a:ea typeface="微软雅黑" panose="020B0503020204020204" pitchFamily="34" charset="-122"/>
              </a:rPr>
              <a:t>SPEC CPU 2017</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得到的</a:t>
            </a:r>
            <a:endParaRPr lang="en-US"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一共对</a:t>
            </a:r>
            <a:r>
              <a:rPr lang="en-US" altLang="zh-CN" sz="1800" kern="0" dirty="0">
                <a:effectLst/>
                <a:latin typeface="微软雅黑" panose="020B0503020204020204" pitchFamily="34" charset="-122"/>
                <a:ea typeface="微软雅黑" panose="020B0503020204020204" pitchFamily="34" charset="-122"/>
              </a:rPr>
              <a:t>20</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个踪迹进行了实验，其中包括</a:t>
            </a:r>
            <a:r>
              <a:rPr lang="en-US" altLang="zh-CN" sz="1800" kern="0" dirty="0">
                <a:effectLst/>
                <a:latin typeface="微软雅黑" panose="020B0503020204020204" pitchFamily="34" charset="-122"/>
                <a:ea typeface="微软雅黑" panose="020B0503020204020204" pitchFamily="34" charset="-122"/>
              </a:rPr>
              <a:t>10</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个整型用例和</a:t>
            </a:r>
            <a:r>
              <a:rPr lang="en-US" altLang="zh-CN" sz="1800" kern="0" dirty="0">
                <a:effectLst/>
                <a:latin typeface="微软雅黑" panose="020B0503020204020204" pitchFamily="34" charset="-122"/>
                <a:ea typeface="微软雅黑" panose="020B0503020204020204" pitchFamily="34" charset="-122"/>
              </a:rPr>
              <a:t>10</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个浮点用例。</a:t>
            </a:r>
            <a:endParaRPr lang="en-US"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具体名称分别如下：</a:t>
            </a:r>
            <a:r>
              <a:rPr lang="en-US" altLang="zh-CN" sz="1800" kern="0" dirty="0" err="1">
                <a:effectLst/>
                <a:latin typeface="微软雅黑" panose="020B0503020204020204" pitchFamily="34" charset="-122"/>
                <a:ea typeface="微软雅黑" panose="020B0503020204020204" pitchFamily="34" charset="-122"/>
              </a:rPr>
              <a:t>perlbench</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gcc</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bwaves</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mcf</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cactuBSSN</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lbm</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omnetpp</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wrf</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xalancbmk</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x264</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cam4</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pop2</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deepsjeng</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imagick</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leela</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nab</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exchange2</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fotonik3d</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roms</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err="1">
                <a:effectLst/>
                <a:latin typeface="微软雅黑" panose="020B0503020204020204" pitchFamily="34" charset="-122"/>
                <a:ea typeface="微软雅黑" panose="020B0503020204020204" pitchFamily="34" charset="-122"/>
              </a:rPr>
              <a:t>xz</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TextBox 15">
            <a:extLst>
              <a:ext uri="{FF2B5EF4-FFF2-40B4-BE49-F238E27FC236}">
                <a16:creationId xmlns:a16="http://schemas.microsoft.com/office/drawing/2014/main" id="{6BC79AC7-D475-479F-91C8-FEBB5E9F63D0}"/>
              </a:ext>
            </a:extLst>
          </p:cNvPr>
          <p:cNvSpPr txBox="1"/>
          <p:nvPr/>
        </p:nvSpPr>
        <p:spPr>
          <a:xfrm>
            <a:off x="1080777" y="790788"/>
            <a:ext cx="6152492" cy="1566904"/>
          </a:xfrm>
          <a:prstGeom prst="rect">
            <a:avLst/>
          </a:prstGeom>
          <a:noFill/>
        </p:spPr>
        <p:txBody>
          <a:bodyPr wrap="square">
            <a:spAutoFit/>
          </a:bodyPr>
          <a:lstStyle/>
          <a:p>
            <a:pPr algn="l"/>
            <a:r>
              <a:rPr lang="en-US" altLang="zh-CN" sz="1800" b="1" i="0" u="none" strike="noStrike" baseline="0" dirty="0" err="1">
                <a:latin typeface="微软雅黑" panose="020B0503020204020204" pitchFamily="34" charset="-122"/>
                <a:ea typeface="微软雅黑" panose="020B0503020204020204" pitchFamily="34" charset="-122"/>
                <a:cs typeface="Times New Roman" panose="02020603050405020304" pitchFamily="18" charset="0"/>
              </a:rPr>
              <a:t>ChampSim</a:t>
            </a:r>
            <a:r>
              <a:rPr lang="zh-CN" altLang="en-US" sz="1800" b="1"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模拟器</a:t>
            </a:r>
            <a:endParaRPr lang="en-US" altLang="zh-CN" sz="1800" b="1" i="0" u="none" strike="noStrike" baseline="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基于踪迹的模拟器</a:t>
            </a:r>
            <a:endParaRPr lang="en-US" altLang="zh-CN" sz="1800" b="1" i="0" u="none" strike="noStrike" baseline="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第三届据预取冠军赛（</a:t>
            </a:r>
            <a:r>
              <a:rPr lang="en-US" altLang="zh-CN" sz="1800" kern="0" dirty="0">
                <a:effectLst/>
                <a:latin typeface="微软雅黑" panose="020B0503020204020204" pitchFamily="34" charset="-122"/>
                <a:ea typeface="微软雅黑" panose="020B0503020204020204" pitchFamily="34" charset="-122"/>
              </a:rPr>
              <a:t>DPC-3</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baseline="30000" dirty="0">
                <a:effectLst/>
                <a:latin typeface="微软雅黑" panose="020B0503020204020204" pitchFamily="34" charset="-122"/>
                <a:ea typeface="微软雅黑" panose="020B0503020204020204" pitchFamily="34" charset="-122"/>
              </a:rPr>
              <a:t>[1]</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中使用的模拟器</a:t>
            </a:r>
            <a:endParaRPr lang="en-US"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对一个内核进行建模，其参数</a:t>
            </a:r>
            <a:r>
              <a:rPr lang="zh-CN" alt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如上表</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C60E8F25-3D14-407F-BDBE-C87AA47D417D}"/>
              </a:ext>
            </a:extLst>
          </p:cNvPr>
          <p:cNvSpPr txBox="1"/>
          <p:nvPr/>
        </p:nvSpPr>
        <p:spPr>
          <a:xfrm>
            <a:off x="1080777" y="4783109"/>
            <a:ext cx="9592478" cy="1705210"/>
          </a:xfrm>
          <a:prstGeom prst="rect">
            <a:avLst/>
          </a:prstGeom>
          <a:noFill/>
        </p:spPr>
        <p:txBody>
          <a:bodyPr wrap="square">
            <a:spAutoFit/>
          </a:bodyPr>
          <a:lstStyle/>
          <a:p>
            <a:pPr algn="l">
              <a:lnSpc>
                <a:spcPct val="150000"/>
              </a:lnSpc>
            </a:pPr>
            <a:r>
              <a:rPr lang="zh-CN" altLang="en-US" sz="1800" b="1"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性能评估</a:t>
            </a:r>
            <a:r>
              <a:rPr lang="zh-CN" altLang="en-US"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 </a:t>
            </a:r>
          </a:p>
          <a:p>
            <a:pPr marL="285750" indent="-285750" algn="l">
              <a:lnSpc>
                <a:spcPct val="150000"/>
              </a:lnSpc>
              <a:buFont typeface="Arial" panose="020B0604020202020204" pitchFamily="34" charset="0"/>
              <a:buChar char="•"/>
            </a:pP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预热了</a:t>
            </a:r>
            <a:r>
              <a:rPr lang="en-US" altLang="zh-CN" sz="1800" kern="0" dirty="0">
                <a:effectLst/>
                <a:latin typeface="微软雅黑" panose="020B0503020204020204" pitchFamily="34" charset="-122"/>
                <a:ea typeface="微软雅黑" panose="020B0503020204020204" pitchFamily="34" charset="-122"/>
              </a:rPr>
              <a:t>1M</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条指令，并通过其他</a:t>
            </a:r>
            <a:r>
              <a:rPr lang="en-US" altLang="zh-CN" sz="1800" kern="0" dirty="0">
                <a:effectLst/>
                <a:latin typeface="微软雅黑" panose="020B0503020204020204" pitchFamily="34" charset="-122"/>
                <a:ea typeface="微软雅黑" panose="020B0503020204020204" pitchFamily="34" charset="-122"/>
              </a:rPr>
              <a:t>10M</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条指令收集了结果。</a:t>
            </a:r>
            <a:endParaRPr lang="en-US" altLang="zh-CN" sz="1800" kern="0" dirty="0">
              <a:effectLst/>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kern="0" dirty="0">
                <a:latin typeface="微软雅黑" panose="020B0503020204020204" pitchFamily="34" charset="-122"/>
                <a:ea typeface="微软雅黑" panose="020B0503020204020204" pitchFamily="34" charset="-122"/>
              </a:rPr>
              <a:t>评估指标：</a:t>
            </a:r>
            <a:r>
              <a:rPr lang="en-US" altLang="zh-CN" sz="1800" kern="0" dirty="0">
                <a:effectLst/>
                <a:latin typeface="微软雅黑" panose="020B0503020204020204" pitchFamily="34" charset="-122"/>
                <a:ea typeface="微软雅黑" panose="020B0503020204020204" pitchFamily="34" charset="-122"/>
              </a:rPr>
              <a:t>CPU</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每一时钟周期内所执行的指令数（</a:t>
            </a:r>
            <a:r>
              <a:rPr lang="en-US" altLang="zh-CN" sz="1800" kern="0" dirty="0">
                <a:effectLst/>
                <a:latin typeface="微软雅黑" panose="020B0503020204020204" pitchFamily="34" charset="-122"/>
                <a:ea typeface="微软雅黑" panose="020B0503020204020204" pitchFamily="34" charset="-122"/>
              </a:rPr>
              <a:t>Instruction per Clock, IPC</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0" dirty="0">
                <a:effectLst/>
                <a:latin typeface="微软雅黑" panose="020B0503020204020204" pitchFamily="34" charset="-122"/>
                <a:ea typeface="微软雅黑" panose="020B0503020204020204" pitchFamily="34" charset="-122"/>
              </a:rPr>
              <a:t>L1D</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缓存访问缺失率、</a:t>
            </a:r>
            <a:r>
              <a:rPr lang="en-US" altLang="zh-CN" sz="1800" kern="0" dirty="0">
                <a:effectLst/>
                <a:latin typeface="微软雅黑" panose="020B0503020204020204" pitchFamily="34" charset="-122"/>
                <a:ea typeface="微软雅黑" panose="020B0503020204020204" pitchFamily="34" charset="-122"/>
              </a:rPr>
              <a:t>L2C</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访问缺失率、</a:t>
            </a:r>
            <a:r>
              <a:rPr lang="en-US" altLang="zh-CN" sz="1800" kern="0" dirty="0">
                <a:effectLst/>
                <a:latin typeface="微软雅黑" panose="020B0503020204020204" pitchFamily="34" charset="-122"/>
                <a:ea typeface="微软雅黑" panose="020B0503020204020204" pitchFamily="34" charset="-122"/>
              </a:rPr>
              <a:t>LLC</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访问缺失率。</a:t>
            </a:r>
            <a:endParaRPr lang="en-US"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6344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实验结果</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graphicFrame>
        <p:nvGraphicFramePr>
          <p:cNvPr id="12" name="Chart 11">
            <a:extLst>
              <a:ext uri="{FF2B5EF4-FFF2-40B4-BE49-F238E27FC236}">
                <a16:creationId xmlns:a16="http://schemas.microsoft.com/office/drawing/2014/main" id="{04F6B83D-EF14-406A-969E-108B65244D81}"/>
              </a:ext>
            </a:extLst>
          </p:cNvPr>
          <p:cNvGraphicFramePr/>
          <p:nvPr>
            <p:extLst>
              <p:ext uri="{D42A27DB-BD31-4B8C-83A1-F6EECF244321}">
                <p14:modId xmlns:p14="http://schemas.microsoft.com/office/powerpoint/2010/main" val="1109008706"/>
              </p:ext>
            </p:extLst>
          </p:nvPr>
        </p:nvGraphicFramePr>
        <p:xfrm>
          <a:off x="291662" y="707533"/>
          <a:ext cx="5653772" cy="27214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130A7AF-E64A-416F-B722-E7119E705EC9}"/>
              </a:ext>
            </a:extLst>
          </p:cNvPr>
          <p:cNvGraphicFramePr/>
          <p:nvPr>
            <p:extLst>
              <p:ext uri="{D42A27DB-BD31-4B8C-83A1-F6EECF244321}">
                <p14:modId xmlns:p14="http://schemas.microsoft.com/office/powerpoint/2010/main" val="3329264769"/>
              </p:ext>
            </p:extLst>
          </p:nvPr>
        </p:nvGraphicFramePr>
        <p:xfrm>
          <a:off x="6246568" y="707533"/>
          <a:ext cx="5653770" cy="27214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A6063099-FE42-4EE5-A935-40672DAC3E4A}"/>
              </a:ext>
            </a:extLst>
          </p:cNvPr>
          <p:cNvGraphicFramePr/>
          <p:nvPr>
            <p:extLst>
              <p:ext uri="{D42A27DB-BD31-4B8C-83A1-F6EECF244321}">
                <p14:modId xmlns:p14="http://schemas.microsoft.com/office/powerpoint/2010/main" val="1080928309"/>
              </p:ext>
            </p:extLst>
          </p:nvPr>
        </p:nvGraphicFramePr>
        <p:xfrm>
          <a:off x="291662" y="3659091"/>
          <a:ext cx="5653772" cy="272146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2DBCB12F-F276-4FEC-853F-19BDFD56DF9F}"/>
              </a:ext>
            </a:extLst>
          </p:cNvPr>
          <p:cNvGraphicFramePr/>
          <p:nvPr>
            <p:extLst>
              <p:ext uri="{D42A27DB-BD31-4B8C-83A1-F6EECF244321}">
                <p14:modId xmlns:p14="http://schemas.microsoft.com/office/powerpoint/2010/main" val="2383092550"/>
              </p:ext>
            </p:extLst>
          </p:nvPr>
        </p:nvGraphicFramePr>
        <p:xfrm>
          <a:off x="6246567" y="3659086"/>
          <a:ext cx="5653769" cy="272146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9355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结论</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461FCA5F-DC91-46FE-B10B-4A3A4D048C79}"/>
              </a:ext>
            </a:extLst>
          </p:cNvPr>
          <p:cNvSpPr txBox="1"/>
          <p:nvPr/>
        </p:nvSpPr>
        <p:spPr>
          <a:xfrm>
            <a:off x="633900" y="844124"/>
            <a:ext cx="9166464" cy="5860387"/>
          </a:xfrm>
          <a:prstGeom prst="rect">
            <a:avLst/>
          </a:prstGeom>
          <a:noFill/>
        </p:spPr>
        <p:txBody>
          <a:bodyPr wrap="square">
            <a:spAutoFit/>
          </a:bodyPr>
          <a:lstStyle/>
          <a:p>
            <a:pPr indent="266700" algn="just">
              <a:lnSpc>
                <a:spcPct val="150000"/>
              </a:lnSpc>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由于处理机和存储器发展速度不一致的原因，存储中的数据访问速度逐渐成为限制程序性能的重要瓶颈。数据预取是一种消除某些大数据的访问延迟，进而提高程序整体的运行性能的重要技术手段。本文中主要参考</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Sangam</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预取策略，实现了一种分层级多组件预取器，在</a:t>
            </a:r>
            <a:r>
              <a:rPr lang="en-US" altLang="zh-CN" sz="1800" dirty="0" err="1">
                <a:effectLst/>
                <a:latin typeface="微软雅黑" panose="020B0503020204020204" pitchFamily="34" charset="-122"/>
                <a:ea typeface="微软雅黑" panose="020B0503020204020204" pitchFamily="34" charset="-122"/>
                <a:cs typeface="宋体" panose="02010600030101010101" pitchFamily="2" charset="-122"/>
              </a:rPr>
              <a:t>ChampSim</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模拟器上进行了复现，并通过实验验证了预取效果。</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Sangam</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的三层架构分别使用了三种不同组件，从而使得多样的数据访问场景能够得到满足。该预取器的第一级组件利用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IP</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的增量进行预取，获得一个置信度较高的预测序列。第二级组件在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IP-</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增量预取器给出的预测序列出现置信度低的情况时启用，该级组件是一种基于</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IP</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步长的预取器。第三级预取器组件则是一个仅基于数据流的，具有自适应度的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next line</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预取器。三级预取器主要集成在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L2</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缓存中。此外，还通过优化预取所消耗资源的</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 </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L1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缓存查找带宽技术，以及在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L1</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缓存控制器资源短缺的情况下保持</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L1</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缓存预取的激进的新机制，进一步增强了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L1</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缓存预取器的预取效果。最终在</a:t>
            </a:r>
            <a:r>
              <a:rPr lang="en-US" altLang="zh-CN" sz="1800" dirty="0" err="1">
                <a:effectLst/>
                <a:latin typeface="微软雅黑" panose="020B0503020204020204" pitchFamily="34" charset="-122"/>
                <a:ea typeface="微软雅黑" panose="020B0503020204020204" pitchFamily="34" charset="-122"/>
                <a:cs typeface="宋体" panose="02010600030101010101" pitchFamily="2" charset="-122"/>
              </a:rPr>
              <a:t>ChampSim</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模拟器上的试验结果表明，使用了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Sangam</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预取策略后，</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IPC</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指标取得了显著改善。</a:t>
            </a:r>
            <a:endParaRPr lang="zh-CN" altLang="zh-CN" sz="1800" dirty="0">
              <a:effectLst/>
              <a:latin typeface="微软雅黑" panose="020B0503020204020204" pitchFamily="34" charset="-122"/>
              <a:ea typeface="微软雅黑" panose="020B0503020204020204" pitchFamily="34" charset="-122"/>
              <a:cs typeface="宋体" panose="02010600030101010101" pitchFamily="2" charset="-122"/>
            </a:endParaRPr>
          </a:p>
          <a:p>
            <a:pPr indent="266700" algn="just">
              <a:lnSpc>
                <a:spcPct val="150000"/>
              </a:lnSpc>
            </a:pPr>
            <a:endParaRPr lang="zh-CN" altLang="zh-CN" sz="1800" dirty="0">
              <a:effectLst/>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89541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主要参考文献</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6909814C-5C5C-418F-AC06-9DDC16F646EF}"/>
              </a:ext>
            </a:extLst>
          </p:cNvPr>
          <p:cNvSpPr txBox="1"/>
          <p:nvPr/>
        </p:nvSpPr>
        <p:spPr>
          <a:xfrm>
            <a:off x="840784" y="1262268"/>
            <a:ext cx="9377917" cy="4670509"/>
          </a:xfrm>
          <a:prstGeom prst="rect">
            <a:avLst/>
          </a:prstGeom>
          <a:noFill/>
        </p:spPr>
        <p:txBody>
          <a:bodyPr wrap="square">
            <a:spAutoFit/>
          </a:bodyPr>
          <a:lstStyle/>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3nd Data Prefetching Championship (DPC3).http://comparch-conf.gatech.edu/dpc3/.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J. Kim, et al. Path Confidence based Lookahead Prefetching. In MICRO 2016.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 H. Pugsley, et al. Sandbox Prefetching: Safe Run-time Evaluation of Aggressive Prefetchers. In HPCA 2014, pages 626–637.</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P. Michaud. Best-offset Hardware Prefetching. In HPCA 2016, pages 469–480.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M.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Shevgoor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et al. Efficiently Prefetching Complex Address Patterns. In MICRO 2015, pages 141-152.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M. Ferdman and B.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Falsafi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Last-Touch Correlated Data Streaming. In ISPASS 2007, pages 105–115.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L. M.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AlBarakat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P. V. Gratz, D. A. Jimenez. MTB-Fetch: Multithreading Aware Hardware Prefetching for Chip Multiprocessors.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Jain and C. Lin. Linearizing Irregular Memory Accesses for Improved Correlated Prefetching. In MICRO 2013, pages 247–259.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Nori, et al. Criticality Aware Tiered Cache Hierarchy: A Fundamental Relook at Multi-Level Cache Hierarchies. In ISCA 2018, pages 96–109.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100"/>
              </a:lnSpc>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C.-J. Wu, et al.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PACMan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Prefetch-aware Cache Management for High Performance Caching. In MICRO 2011, pages 442–453.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084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0D76E-DF49-4E8E-A025-6BC728CE9849}"/>
              </a:ext>
            </a:extLst>
          </p:cNvPr>
          <p:cNvSpPr txBox="1"/>
          <p:nvPr/>
        </p:nvSpPr>
        <p:spPr>
          <a:xfrm>
            <a:off x="2959821" y="2582562"/>
            <a:ext cx="6272358" cy="1323439"/>
          </a:xfrm>
          <a:prstGeom prst="rect">
            <a:avLst/>
          </a:prstGeom>
          <a:noFill/>
        </p:spPr>
        <p:txBody>
          <a:bodyPr wrap="none" rtlCol="0">
            <a:spAutoFit/>
          </a:bodyPr>
          <a:lstStyle/>
          <a:p>
            <a:r>
              <a:rPr lang="en-US" altLang="zh-CN" sz="8000" dirty="0">
                <a:latin typeface="微软雅黑" panose="020B0503020204020204" pitchFamily="34" charset="-122"/>
                <a:ea typeface="微软雅黑" panose="020B0503020204020204" pitchFamily="34" charset="-122"/>
                <a:cs typeface="Times New Roman" panose="02020603050405020304" pitchFamily="18" charset="0"/>
              </a:rPr>
              <a:t>THANK YOU</a:t>
            </a:r>
            <a:endParaRPr lang="zh-CN" altLang="en-US" sz="8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9703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1" y="6780838"/>
            <a:ext cx="12215085" cy="81499"/>
          </a:xfrm>
          <a:prstGeom prst="rect">
            <a:avLst/>
          </a:prstGeom>
          <a:solidFill>
            <a:srgbClr val="C00000"/>
          </a:solidFill>
          <a:ln>
            <a:noFill/>
          </a:ln>
        </p:spPr>
        <p:txBody>
          <a:bodyPr vert="horz" wrap="square" lIns="91416" tIns="45708" rIns="91416" bIns="45708" numCol="1" anchor="t" anchorCtr="0" compatLnSpc="1">
            <a:prstTxWarp prst="textNoShape">
              <a:avLst/>
            </a:prstTxWarp>
          </a:bodyPr>
          <a:lstStyle/>
          <a:p>
            <a:endParaRPr lang="zh-CN" altLang="en-US" sz="1799"/>
          </a:p>
        </p:txBody>
      </p:sp>
      <p:sp>
        <p:nvSpPr>
          <p:cNvPr id="30" name="矩形 1"/>
          <p:cNvSpPr/>
          <p:nvPr/>
        </p:nvSpPr>
        <p:spPr>
          <a:xfrm>
            <a:off x="0" y="2205183"/>
            <a:ext cx="1716842" cy="2097735"/>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922602 w 1705100"/>
              <a:gd name="connsiteY2" fmla="*/ 1013988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090721 w 1705100"/>
              <a:gd name="connsiteY2" fmla="*/ 1075495 h 2088232"/>
              <a:gd name="connsiteX3" fmla="*/ 1705100 w 1705100"/>
              <a:gd name="connsiteY3" fmla="*/ 2088232 h 2088232"/>
              <a:gd name="connsiteX4" fmla="*/ 0 w 1705100"/>
              <a:gd name="connsiteY4" fmla="*/ 2088232 h 2088232"/>
              <a:gd name="connsiteX5" fmla="*/ 0 w 1705100"/>
              <a:gd name="connsiteY5"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39059"/>
              <a:gd name="connsiteY0" fmla="*/ 0 h 2088232"/>
              <a:gd name="connsiteX1" fmla="*/ 1705100 w 1739059"/>
              <a:gd name="connsiteY1" fmla="*/ 0 h 2088232"/>
              <a:gd name="connsiteX2" fmla="*/ 1705100 w 1739059"/>
              <a:gd name="connsiteY2" fmla="*/ 2088232 h 2088232"/>
              <a:gd name="connsiteX3" fmla="*/ 0 w 1739059"/>
              <a:gd name="connsiteY3" fmla="*/ 2088232 h 2088232"/>
              <a:gd name="connsiteX4" fmla="*/ 0 w 1739059"/>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46105"/>
              <a:gd name="connsiteY0" fmla="*/ 0 h 2088232"/>
              <a:gd name="connsiteX1" fmla="*/ 1746105 w 1746105"/>
              <a:gd name="connsiteY1" fmla="*/ 0 h 2088232"/>
              <a:gd name="connsiteX2" fmla="*/ 1705100 w 1746105"/>
              <a:gd name="connsiteY2" fmla="*/ 2088232 h 2088232"/>
              <a:gd name="connsiteX3" fmla="*/ 0 w 1746105"/>
              <a:gd name="connsiteY3" fmla="*/ 2088232 h 2088232"/>
              <a:gd name="connsiteX4" fmla="*/ 0 w 1746105"/>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2"/>
              <a:gd name="connsiteX1" fmla="*/ 1746105 w 1762506"/>
              <a:gd name="connsiteY1" fmla="*/ 0 h 2088232"/>
              <a:gd name="connsiteX2" fmla="*/ 1762506 w 1762506"/>
              <a:gd name="connsiteY2" fmla="*/ 2088232 h 2088232"/>
              <a:gd name="connsiteX3" fmla="*/ 0 w 1762506"/>
              <a:gd name="connsiteY3" fmla="*/ 2088232 h 2088232"/>
              <a:gd name="connsiteX4" fmla="*/ 0 w 1762506"/>
              <a:gd name="connsiteY4" fmla="*/ 0 h 2088232"/>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236"/>
              <a:gd name="connsiteX1" fmla="*/ 1746105 w 1762506"/>
              <a:gd name="connsiteY1" fmla="*/ 0 h 2088236"/>
              <a:gd name="connsiteX2" fmla="*/ 1762506 w 1762506"/>
              <a:gd name="connsiteY2" fmla="*/ 2088232 h 2088236"/>
              <a:gd name="connsiteX3" fmla="*/ 0 w 1762506"/>
              <a:gd name="connsiteY3" fmla="*/ 2088232 h 2088236"/>
              <a:gd name="connsiteX4" fmla="*/ 0 w 1762506"/>
              <a:gd name="connsiteY4" fmla="*/ 0 h 2088236"/>
              <a:gd name="connsiteX0" fmla="*/ 0 w 1762506"/>
              <a:gd name="connsiteY0" fmla="*/ 0 h 2088237"/>
              <a:gd name="connsiteX1" fmla="*/ 1746105 w 1762506"/>
              <a:gd name="connsiteY1" fmla="*/ 0 h 2088237"/>
              <a:gd name="connsiteX2" fmla="*/ 1762506 w 1762506"/>
              <a:gd name="connsiteY2" fmla="*/ 2088232 h 2088237"/>
              <a:gd name="connsiteX3" fmla="*/ 0 w 1762506"/>
              <a:gd name="connsiteY3" fmla="*/ 2088232 h 2088237"/>
              <a:gd name="connsiteX4" fmla="*/ 0 w 1762506"/>
              <a:gd name="connsiteY4" fmla="*/ 0 h 2088237"/>
              <a:gd name="connsiteX0" fmla="*/ 0 w 1762506"/>
              <a:gd name="connsiteY0" fmla="*/ 0 h 2088685"/>
              <a:gd name="connsiteX1" fmla="*/ 1746105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85"/>
              <a:gd name="connsiteX1" fmla="*/ 1690839 w 1762506"/>
              <a:gd name="connsiteY1" fmla="*/ 0 h 2088685"/>
              <a:gd name="connsiteX2" fmla="*/ 1762506 w 1762506"/>
              <a:gd name="connsiteY2" fmla="*/ 2088232 h 2088685"/>
              <a:gd name="connsiteX3" fmla="*/ 0 w 1762506"/>
              <a:gd name="connsiteY3" fmla="*/ 2088232 h 2088685"/>
              <a:gd name="connsiteX4" fmla="*/ 0 w 1762506"/>
              <a:gd name="connsiteY4" fmla="*/ 0 h 2088685"/>
              <a:gd name="connsiteX0" fmla="*/ 0 w 1762506"/>
              <a:gd name="connsiteY0" fmla="*/ 0 h 2088676"/>
              <a:gd name="connsiteX1" fmla="*/ 1690839 w 1762506"/>
              <a:gd name="connsiteY1" fmla="*/ 0 h 2088676"/>
              <a:gd name="connsiteX2" fmla="*/ 1762506 w 1762506"/>
              <a:gd name="connsiteY2" fmla="*/ 2088232 h 2088676"/>
              <a:gd name="connsiteX3" fmla="*/ 0 w 1762506"/>
              <a:gd name="connsiteY3" fmla="*/ 2088232 h 2088676"/>
              <a:gd name="connsiteX4" fmla="*/ 0 w 1762506"/>
              <a:gd name="connsiteY4" fmla="*/ 0 h 2088676"/>
              <a:gd name="connsiteX0" fmla="*/ 0 w 1762506"/>
              <a:gd name="connsiteY0" fmla="*/ 0 h 2088845"/>
              <a:gd name="connsiteX1" fmla="*/ 1690839 w 1762506"/>
              <a:gd name="connsiteY1" fmla="*/ 0 h 2088845"/>
              <a:gd name="connsiteX2" fmla="*/ 1762506 w 1762506"/>
              <a:gd name="connsiteY2" fmla="*/ 2088232 h 2088845"/>
              <a:gd name="connsiteX3" fmla="*/ 0 w 1762506"/>
              <a:gd name="connsiteY3" fmla="*/ 2088232 h 2088845"/>
              <a:gd name="connsiteX4" fmla="*/ 0 w 1762506"/>
              <a:gd name="connsiteY4" fmla="*/ 0 h 2088845"/>
              <a:gd name="connsiteX0" fmla="*/ 0 w 1717289"/>
              <a:gd name="connsiteY0" fmla="*/ 0 h 2098890"/>
              <a:gd name="connsiteX1" fmla="*/ 1690839 w 1717289"/>
              <a:gd name="connsiteY1" fmla="*/ 0 h 2098890"/>
              <a:gd name="connsiteX2" fmla="*/ 1717289 w 1717289"/>
              <a:gd name="connsiteY2" fmla="*/ 2098281 h 2098890"/>
              <a:gd name="connsiteX3" fmla="*/ 0 w 1717289"/>
              <a:gd name="connsiteY3" fmla="*/ 2088232 h 2098890"/>
              <a:gd name="connsiteX4" fmla="*/ 0 w 1717289"/>
              <a:gd name="connsiteY4" fmla="*/ 0 h 2098890"/>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90839 w 1717289"/>
              <a:gd name="connsiteY1" fmla="*/ 0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 name="connsiteX0" fmla="*/ 0 w 1717289"/>
              <a:gd name="connsiteY0" fmla="*/ 0 h 2098281"/>
              <a:gd name="connsiteX1" fmla="*/ 1674437 w 1717289"/>
              <a:gd name="connsiteY1" fmla="*/ 4101 h 2098281"/>
              <a:gd name="connsiteX2" fmla="*/ 1717289 w 1717289"/>
              <a:gd name="connsiteY2" fmla="*/ 2098281 h 2098281"/>
              <a:gd name="connsiteX3" fmla="*/ 0 w 1717289"/>
              <a:gd name="connsiteY3" fmla="*/ 2088232 h 2098281"/>
              <a:gd name="connsiteX4" fmla="*/ 0 w 1717289"/>
              <a:gd name="connsiteY4" fmla="*/ 0 h 2098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rgbClr val="C1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1" name="椭圆 30"/>
          <p:cNvSpPr/>
          <p:nvPr/>
        </p:nvSpPr>
        <p:spPr>
          <a:xfrm>
            <a:off x="1200731" y="2061204"/>
            <a:ext cx="2375645" cy="2375645"/>
          </a:xfrm>
          <a:prstGeom prst="ellipse">
            <a:avLst/>
          </a:prstGeom>
          <a:solidFill>
            <a:srgbClr val="5C6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nvGrpSpPr>
          <p:cNvPr id="32" name="组合 31"/>
          <p:cNvGrpSpPr/>
          <p:nvPr/>
        </p:nvGrpSpPr>
        <p:grpSpPr>
          <a:xfrm>
            <a:off x="1831787" y="2349161"/>
            <a:ext cx="1061791" cy="1025445"/>
            <a:chOff x="5512720" y="2152017"/>
            <a:chExt cx="583915" cy="496874"/>
          </a:xfrm>
        </p:grpSpPr>
        <p:sp>
          <p:nvSpPr>
            <p:cNvPr id="33" name="Freeform 159"/>
            <p:cNvSpPr>
              <a:spLocks/>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8" tIns="60944" rIns="121888" bIns="60944" numCol="1" anchor="t" anchorCtr="0" compatLnSpc="1">
              <a:prstTxWarp prst="textNoShape">
                <a:avLst/>
              </a:prstTxWarp>
            </a:bodyPr>
            <a:lstStyle/>
            <a:p>
              <a:endParaRPr lang="zh-CN" altLang="en-US" sz="2488"/>
            </a:p>
          </p:txBody>
        </p:sp>
        <p:sp>
          <p:nvSpPr>
            <p:cNvPr id="34" name="Freeform 160"/>
            <p:cNvSpPr>
              <a:spLocks/>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8" tIns="60944" rIns="121888" bIns="60944" numCol="1" anchor="t" anchorCtr="0" compatLnSpc="1">
              <a:prstTxWarp prst="textNoShape">
                <a:avLst/>
              </a:prstTxWarp>
            </a:bodyPr>
            <a:lstStyle/>
            <a:p>
              <a:endParaRPr lang="zh-CN" altLang="en-US" sz="2488"/>
            </a:p>
          </p:txBody>
        </p:sp>
      </p:grpSp>
      <p:sp>
        <p:nvSpPr>
          <p:cNvPr id="35" name="标题 4"/>
          <p:cNvSpPr txBox="1">
            <a:spLocks/>
          </p:cNvSpPr>
          <p:nvPr/>
        </p:nvSpPr>
        <p:spPr>
          <a:xfrm>
            <a:off x="1776645" y="3483998"/>
            <a:ext cx="1295807" cy="802933"/>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799" b="1" dirty="0">
                <a:solidFill>
                  <a:schemeClr val="bg1"/>
                </a:solidFill>
                <a:latin typeface="微软雅黑" panose="020B0503020204020204" pitchFamily="34" charset="-122"/>
                <a:ea typeface="微软雅黑" panose="020B0503020204020204" pitchFamily="34" charset="-122"/>
              </a:rPr>
              <a:t>目   录</a:t>
            </a:r>
            <a:endParaRPr lang="en-US" altLang="zh-CN" sz="2799" b="1" dirty="0">
              <a:solidFill>
                <a:schemeClr val="bg1"/>
              </a:solidFill>
              <a:latin typeface="微软雅黑" panose="020B0503020204020204" pitchFamily="34" charset="-122"/>
              <a:ea typeface="微软雅黑" panose="020B0503020204020204" pitchFamily="34" charset="-122"/>
            </a:endParaRPr>
          </a:p>
          <a:p>
            <a:pPr algn="l"/>
            <a:r>
              <a:rPr lang="en-US" altLang="zh-CN" sz="1400" b="1" dirty="0">
                <a:solidFill>
                  <a:schemeClr val="bg1"/>
                </a:solidFill>
                <a:latin typeface="微软雅黑" panose="020B0503020204020204" pitchFamily="34" charset="-122"/>
                <a:ea typeface="微软雅黑" panose="020B0503020204020204" pitchFamily="34" charset="-122"/>
              </a:rPr>
              <a:t>CONTENTS</a:t>
            </a:r>
            <a:endParaRPr lang="zh-CN" altLang="en-US" sz="1100" b="1" dirty="0">
              <a:solidFill>
                <a:schemeClr val="bg1"/>
              </a:solidFill>
              <a:latin typeface="微软雅黑" pitchFamily="34" charset="-122"/>
              <a:ea typeface="微软雅黑" pitchFamily="34" charset="-122"/>
            </a:endParaRPr>
          </a:p>
          <a:p>
            <a:pPr algn="l"/>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1344710" y="2192997"/>
            <a:ext cx="2099874" cy="2099874"/>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nvGrpSpPr>
          <p:cNvPr id="5" name="组合 4"/>
          <p:cNvGrpSpPr/>
          <p:nvPr/>
        </p:nvGrpSpPr>
        <p:grpSpPr>
          <a:xfrm>
            <a:off x="4189385" y="1956046"/>
            <a:ext cx="4247366" cy="653203"/>
            <a:chOff x="3865339" y="1484784"/>
            <a:chExt cx="4248472" cy="653373"/>
          </a:xfrm>
        </p:grpSpPr>
        <p:sp>
          <p:nvSpPr>
            <p:cNvPr id="37" name="圆角矩形 36"/>
            <p:cNvSpPr/>
            <p:nvPr/>
          </p:nvSpPr>
          <p:spPr>
            <a:xfrm>
              <a:off x="4153371" y="1532472"/>
              <a:ext cx="3888432" cy="480689"/>
            </a:xfrm>
            <a:prstGeom prst="roundRect">
              <a:avLst>
                <a:gd name="adj" fmla="val 50000"/>
              </a:avLst>
            </a:prstGeom>
            <a:solidFill>
              <a:srgbClr val="C1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Times New Roman" panose="02020603050405020304" pitchFamily="18" charset="0"/>
                <a:cs typeface="Times New Roman" panose="02020603050405020304" pitchFamily="18" charset="0"/>
              </a:endParaRPr>
            </a:p>
          </p:txBody>
        </p:sp>
        <p:sp>
          <p:nvSpPr>
            <p:cNvPr id="38" name="椭圆 37"/>
            <p:cNvSpPr/>
            <p:nvPr/>
          </p:nvSpPr>
          <p:spPr>
            <a:xfrm>
              <a:off x="3865339" y="1484784"/>
              <a:ext cx="576064" cy="576064"/>
            </a:xfrm>
            <a:prstGeom prst="ellipse">
              <a:avLst/>
            </a:prstGeom>
            <a:solidFill>
              <a:srgbClr val="C1000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Times New Roman" panose="02020603050405020304" pitchFamily="18" charset="0"/>
                <a:cs typeface="Times New Roman" panose="02020603050405020304" pitchFamily="18" charset="0"/>
              </a:endParaRPr>
            </a:p>
          </p:txBody>
        </p:sp>
        <p:sp>
          <p:nvSpPr>
            <p:cNvPr id="39" name="标题 4"/>
            <p:cNvSpPr txBox="1">
              <a:spLocks/>
            </p:cNvSpPr>
            <p:nvPr/>
          </p:nvSpPr>
          <p:spPr>
            <a:xfrm>
              <a:off x="3865339" y="1640351"/>
              <a:ext cx="576064" cy="497806"/>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799" b="1" dirty="0">
                  <a:solidFill>
                    <a:schemeClr val="bg1"/>
                  </a:solidFill>
                  <a:latin typeface="Times New Roman" panose="02020603050405020304" pitchFamily="18" charset="0"/>
                  <a:ea typeface="微软雅黑" pitchFamily="34" charset="-122"/>
                  <a:cs typeface="Times New Roman" panose="02020603050405020304" pitchFamily="18" charset="0"/>
                </a:rPr>
                <a:t>1</a:t>
              </a:r>
              <a:endParaRPr lang="zh-CN" altLang="en-US" sz="110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endParaRPr lang="en-US" altLang="zh-CN" sz="1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标题 4"/>
            <p:cNvSpPr txBox="1">
              <a:spLocks/>
            </p:cNvSpPr>
            <p:nvPr/>
          </p:nvSpPr>
          <p:spPr>
            <a:xfrm>
              <a:off x="4513411" y="1617935"/>
              <a:ext cx="3600400" cy="4734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399"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项目背景及相关研究</a:t>
              </a:r>
              <a:endParaRPr lang="zh-CN" altLang="en-US" sz="105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pPr algn="l"/>
              <a:endPar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p:cNvGrpSpPr/>
          <p:nvPr/>
        </p:nvGrpSpPr>
        <p:grpSpPr>
          <a:xfrm>
            <a:off x="4189385" y="2665576"/>
            <a:ext cx="4247366" cy="639348"/>
            <a:chOff x="4081363" y="2193998"/>
            <a:chExt cx="4248472" cy="639514"/>
          </a:xfrm>
        </p:grpSpPr>
        <p:sp>
          <p:nvSpPr>
            <p:cNvPr id="43" name="圆角矩形 42"/>
            <p:cNvSpPr/>
            <p:nvPr/>
          </p:nvSpPr>
          <p:spPr>
            <a:xfrm>
              <a:off x="4369395" y="2241686"/>
              <a:ext cx="3888432" cy="480689"/>
            </a:xfrm>
            <a:prstGeom prst="roundRect">
              <a:avLst>
                <a:gd name="adj" fmla="val 50000"/>
              </a:avLst>
            </a:prstGeom>
            <a:solidFill>
              <a:srgbClr val="C1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Times New Roman" panose="02020603050405020304" pitchFamily="18" charset="0"/>
                <a:cs typeface="Times New Roman" panose="02020603050405020304" pitchFamily="18" charset="0"/>
              </a:endParaRPr>
            </a:p>
          </p:txBody>
        </p:sp>
        <p:sp>
          <p:nvSpPr>
            <p:cNvPr id="44" name="椭圆 43"/>
            <p:cNvSpPr/>
            <p:nvPr/>
          </p:nvSpPr>
          <p:spPr>
            <a:xfrm>
              <a:off x="4081363" y="2193998"/>
              <a:ext cx="576064" cy="576064"/>
            </a:xfrm>
            <a:prstGeom prst="ellipse">
              <a:avLst/>
            </a:prstGeom>
            <a:solidFill>
              <a:srgbClr val="C1000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Times New Roman" panose="02020603050405020304" pitchFamily="18" charset="0"/>
                <a:cs typeface="Times New Roman" panose="02020603050405020304" pitchFamily="18" charset="0"/>
              </a:endParaRPr>
            </a:p>
          </p:txBody>
        </p:sp>
        <p:sp>
          <p:nvSpPr>
            <p:cNvPr id="45" name="标题 4"/>
            <p:cNvSpPr txBox="1">
              <a:spLocks/>
            </p:cNvSpPr>
            <p:nvPr/>
          </p:nvSpPr>
          <p:spPr>
            <a:xfrm>
              <a:off x="4093552" y="2335706"/>
              <a:ext cx="576064" cy="497806"/>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799" b="1" dirty="0">
                  <a:solidFill>
                    <a:schemeClr val="bg1"/>
                  </a:solidFill>
                  <a:latin typeface="Times New Roman" panose="02020603050405020304" pitchFamily="18" charset="0"/>
                  <a:ea typeface="微软雅黑" pitchFamily="34" charset="-122"/>
                  <a:cs typeface="Times New Roman" panose="02020603050405020304" pitchFamily="18" charset="0"/>
                </a:rPr>
                <a:t>2</a:t>
              </a:r>
              <a:endParaRPr lang="zh-CN" altLang="en-US" sz="110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endParaRPr lang="en-US" altLang="zh-CN" sz="1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标题 4"/>
            <p:cNvSpPr txBox="1">
              <a:spLocks/>
            </p:cNvSpPr>
            <p:nvPr/>
          </p:nvSpPr>
          <p:spPr>
            <a:xfrm>
              <a:off x="4729435" y="2262041"/>
              <a:ext cx="3600400" cy="4734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399"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399"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sangam</a:t>
              </a:r>
              <a:r>
                <a:rPr lang="zh-CN" altLang="en-US" sz="2399"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预取器设计</a:t>
              </a:r>
              <a:endPar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 name="组合 2"/>
          <p:cNvGrpSpPr/>
          <p:nvPr/>
        </p:nvGrpSpPr>
        <p:grpSpPr>
          <a:xfrm>
            <a:off x="4189385" y="3374606"/>
            <a:ext cx="4491022" cy="652201"/>
            <a:chOff x="4225379" y="2903212"/>
            <a:chExt cx="4492191" cy="652371"/>
          </a:xfrm>
        </p:grpSpPr>
        <p:sp>
          <p:nvSpPr>
            <p:cNvPr id="48" name="圆角矩形 47"/>
            <p:cNvSpPr/>
            <p:nvPr/>
          </p:nvSpPr>
          <p:spPr>
            <a:xfrm>
              <a:off x="4513411" y="2950900"/>
              <a:ext cx="3888432" cy="480689"/>
            </a:xfrm>
            <a:prstGeom prst="roundRect">
              <a:avLst>
                <a:gd name="adj" fmla="val 50000"/>
              </a:avLst>
            </a:prstGeom>
            <a:solidFill>
              <a:srgbClr val="C1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Times New Roman" panose="02020603050405020304" pitchFamily="18" charset="0"/>
                <a:cs typeface="Times New Roman" panose="02020603050405020304" pitchFamily="18" charset="0"/>
              </a:endParaRPr>
            </a:p>
          </p:txBody>
        </p:sp>
        <p:sp>
          <p:nvSpPr>
            <p:cNvPr id="49" name="椭圆 48"/>
            <p:cNvSpPr/>
            <p:nvPr/>
          </p:nvSpPr>
          <p:spPr>
            <a:xfrm>
              <a:off x="4225379" y="2903212"/>
              <a:ext cx="576064" cy="576064"/>
            </a:xfrm>
            <a:prstGeom prst="ellipse">
              <a:avLst/>
            </a:prstGeom>
            <a:solidFill>
              <a:srgbClr val="C1000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Times New Roman" panose="02020603050405020304" pitchFamily="18" charset="0"/>
                <a:cs typeface="Times New Roman" panose="02020603050405020304" pitchFamily="18" charset="0"/>
              </a:endParaRPr>
            </a:p>
          </p:txBody>
        </p:sp>
        <p:sp>
          <p:nvSpPr>
            <p:cNvPr id="50" name="标题 4"/>
            <p:cNvSpPr txBox="1">
              <a:spLocks/>
            </p:cNvSpPr>
            <p:nvPr/>
          </p:nvSpPr>
          <p:spPr>
            <a:xfrm>
              <a:off x="4237568" y="3057777"/>
              <a:ext cx="576064" cy="497806"/>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799" b="1" dirty="0">
                  <a:solidFill>
                    <a:schemeClr val="bg1"/>
                  </a:solidFill>
                  <a:latin typeface="Times New Roman" panose="02020603050405020304" pitchFamily="18" charset="0"/>
                  <a:ea typeface="微软雅黑" pitchFamily="34" charset="-122"/>
                  <a:cs typeface="Times New Roman" panose="02020603050405020304" pitchFamily="18" charset="0"/>
                </a:rPr>
                <a:t>3</a:t>
              </a:r>
              <a:endParaRPr lang="zh-CN" altLang="en-US" sz="110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endParaRPr lang="en-US" altLang="zh-CN" sz="1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标题 4"/>
            <p:cNvSpPr txBox="1">
              <a:spLocks/>
            </p:cNvSpPr>
            <p:nvPr/>
          </p:nvSpPr>
          <p:spPr>
            <a:xfrm>
              <a:off x="5117170" y="2957620"/>
              <a:ext cx="3600400" cy="4734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399"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实验结果</a:t>
              </a:r>
              <a:endPar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 name="组合 1"/>
          <p:cNvGrpSpPr/>
          <p:nvPr/>
        </p:nvGrpSpPr>
        <p:grpSpPr>
          <a:xfrm>
            <a:off x="4189385" y="4083134"/>
            <a:ext cx="4247366" cy="655291"/>
            <a:chOff x="4081363" y="3612426"/>
            <a:chExt cx="4248472" cy="655462"/>
          </a:xfrm>
        </p:grpSpPr>
        <p:sp>
          <p:nvSpPr>
            <p:cNvPr id="75" name="圆角矩形 74"/>
            <p:cNvSpPr/>
            <p:nvPr/>
          </p:nvSpPr>
          <p:spPr>
            <a:xfrm>
              <a:off x="4369395" y="3660114"/>
              <a:ext cx="3888432" cy="480689"/>
            </a:xfrm>
            <a:prstGeom prst="roundRect">
              <a:avLst>
                <a:gd name="adj" fmla="val 50000"/>
              </a:avLst>
            </a:prstGeom>
            <a:solidFill>
              <a:srgbClr val="C1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Times New Roman" panose="02020603050405020304" pitchFamily="18" charset="0"/>
                <a:cs typeface="Times New Roman" panose="02020603050405020304" pitchFamily="18" charset="0"/>
              </a:endParaRPr>
            </a:p>
          </p:txBody>
        </p:sp>
        <p:sp>
          <p:nvSpPr>
            <p:cNvPr id="76" name="椭圆 75"/>
            <p:cNvSpPr/>
            <p:nvPr/>
          </p:nvSpPr>
          <p:spPr>
            <a:xfrm>
              <a:off x="4081363" y="3612426"/>
              <a:ext cx="576064" cy="576064"/>
            </a:xfrm>
            <a:prstGeom prst="ellipse">
              <a:avLst/>
            </a:prstGeom>
            <a:solidFill>
              <a:srgbClr val="C1000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Times New Roman" panose="02020603050405020304" pitchFamily="18" charset="0"/>
                <a:cs typeface="Times New Roman" panose="02020603050405020304" pitchFamily="18" charset="0"/>
              </a:endParaRPr>
            </a:p>
          </p:txBody>
        </p:sp>
        <p:sp>
          <p:nvSpPr>
            <p:cNvPr id="77" name="标题 4"/>
            <p:cNvSpPr txBox="1">
              <a:spLocks/>
            </p:cNvSpPr>
            <p:nvPr/>
          </p:nvSpPr>
          <p:spPr>
            <a:xfrm>
              <a:off x="4081363" y="3770082"/>
              <a:ext cx="576064" cy="497806"/>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799" b="1" dirty="0">
                  <a:solidFill>
                    <a:schemeClr val="bg1"/>
                  </a:solidFill>
                  <a:latin typeface="Times New Roman" panose="02020603050405020304" pitchFamily="18" charset="0"/>
                  <a:ea typeface="微软雅黑" pitchFamily="34" charset="-122"/>
                  <a:cs typeface="Times New Roman" panose="02020603050405020304" pitchFamily="18" charset="0"/>
                </a:rPr>
                <a:t>4</a:t>
              </a:r>
              <a:endParaRPr lang="zh-CN" altLang="en-US" sz="110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endParaRPr lang="en-US" altLang="zh-CN" sz="1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 name="标题 4"/>
            <p:cNvSpPr txBox="1">
              <a:spLocks/>
            </p:cNvSpPr>
            <p:nvPr/>
          </p:nvSpPr>
          <p:spPr>
            <a:xfrm>
              <a:off x="4729435" y="3689006"/>
              <a:ext cx="3600400" cy="473484"/>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399"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结论</a:t>
              </a:r>
              <a:endPar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5" name="矩形 84"/>
          <p:cNvSpPr/>
          <p:nvPr/>
        </p:nvSpPr>
        <p:spPr>
          <a:xfrm>
            <a:off x="9119549" y="2205183"/>
            <a:ext cx="3072452" cy="2081748"/>
          </a:xfrm>
          <a:prstGeom prst="rect">
            <a:avLst/>
          </a:prstGeom>
          <a:solidFill>
            <a:srgbClr val="5C6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灯片编号占位符 5"/>
          <p:cNvSpPr>
            <a:spLocks noGrp="1"/>
          </p:cNvSpPr>
          <p:nvPr>
            <p:ph type="sldNum" sz="quarter" idx="12"/>
          </p:nvPr>
        </p:nvSpPr>
        <p:spPr/>
        <p:txBody>
          <a:bodyPr/>
          <a:lstStyle/>
          <a:p>
            <a:fld id="{FA2177AA-A7BA-483D-9ED8-AE8A7305EACF}" type="slidenum">
              <a:rPr lang="zh-CN" altLang="en-US" smtClean="0"/>
              <a:t>2</a:t>
            </a:fld>
            <a:endParaRPr lang="zh-CN" altLang="en-US"/>
          </a:p>
        </p:txBody>
      </p:sp>
    </p:spTree>
    <p:extLst>
      <p:ext uri="{BB962C8B-B14F-4D97-AF65-F5344CB8AC3E}">
        <p14:creationId xmlns:p14="http://schemas.microsoft.com/office/powerpoint/2010/main" val="300631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背  景</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DFDAF4C-64D1-4B23-9595-90E2F7978E72}"/>
              </a:ext>
            </a:extLst>
          </p:cNvPr>
          <p:cNvSpPr txBox="1"/>
          <p:nvPr/>
        </p:nvSpPr>
        <p:spPr>
          <a:xfrm>
            <a:off x="633900" y="1048729"/>
            <a:ext cx="10558819" cy="5019836"/>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zh-CN" altLang="en-US"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随着计算机硬件的发展，</a:t>
            </a:r>
            <a:r>
              <a:rPr lang="en-US" altLang="zh-CN"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主频已由过去</a:t>
            </a:r>
            <a:r>
              <a:rPr lang="en-US" altLang="zh-CN"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MHz</a:t>
            </a:r>
            <a:r>
              <a:rPr lang="zh-CN" altLang="en-US"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级发展到了</a:t>
            </a:r>
            <a:r>
              <a:rPr lang="en-US" altLang="zh-CN"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GHz</a:t>
            </a:r>
            <a:r>
              <a:rPr lang="zh-CN" altLang="en-US"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级，而常用硬盘的存取速率还不到</a:t>
            </a:r>
            <a:r>
              <a:rPr lang="en-US" altLang="zh-CN"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100M/S</a:t>
            </a:r>
            <a:r>
              <a:rPr lang="zh-CN" altLang="en-US"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。磁盘</a:t>
            </a:r>
            <a:r>
              <a:rPr lang="en-US" altLang="zh-CN"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无疑是整个性能提升的瓶颈，而且磁盘的访问速率与 </a:t>
            </a:r>
            <a:r>
              <a:rPr lang="en-US" altLang="zh-CN"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CPU </a:t>
            </a:r>
            <a:r>
              <a:rPr lang="zh-CN" altLang="en-US"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的速度差距还在持续扩大。现代处理器速度的快速发展和存储器速度的慢速发展导致处理器要花费大量的时间等待存储器数据的返回，这就是存储墙问题。</a:t>
            </a:r>
            <a:endParaRPr lang="en-US" altLang="zh-CN" sz="24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l">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为了解决这些问题，已提出多种技术方案，其中最主要的有缓存和预取技术两种。缓存技术是利用局部性原理，使速度更快的上层存储器成为下层存储器的缓冲。预取技术可以通过计算和访存的重叠，隐藏因为缓存延时而引起的缓存失效，被认为是解决容量失效和强制性失效的有效手段。 </a:t>
            </a:r>
          </a:p>
        </p:txBody>
      </p:sp>
    </p:spTree>
    <p:extLst>
      <p:ext uri="{BB962C8B-B14F-4D97-AF65-F5344CB8AC3E}">
        <p14:creationId xmlns:p14="http://schemas.microsoft.com/office/powerpoint/2010/main" val="236753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相关研究</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5072F4C5-A5B7-44B4-A9A0-5618802F1516}"/>
              </a:ext>
            </a:extLst>
          </p:cNvPr>
          <p:cNvSpPr txBox="1"/>
          <p:nvPr/>
        </p:nvSpPr>
        <p:spPr>
          <a:xfrm>
            <a:off x="840784" y="1676019"/>
            <a:ext cx="4913974" cy="1886927"/>
          </a:xfrm>
          <a:prstGeom prst="rect">
            <a:avLst/>
          </a:prstGeom>
          <a:noFill/>
        </p:spPr>
        <p:txBody>
          <a:bodyPr wrap="none" rtlCol="0">
            <a:spAutoFit/>
          </a:bodyPr>
          <a:lstStyle/>
          <a:p>
            <a:pPr marL="285750" marR="133350" indent="-285750" algn="just">
              <a:lnSpc>
                <a:spcPct val="150000"/>
              </a:lnSpc>
              <a:buFont typeface="Arial" panose="020B0604020202020204" pitchFamily="34" charset="0"/>
              <a:buChar char="•"/>
            </a:pPr>
            <a:r>
              <a:rPr lang="en-US" altLang="zh-CN" sz="2000" kern="100" dirty="0">
                <a:effectLst/>
                <a:latin typeface="Times New Roman" panose="02020603050405020304" pitchFamily="18" charset="0"/>
                <a:ea typeface="宋体" panose="02010600030101010101" pitchFamily="2" charset="-122"/>
              </a:rPr>
              <a:t>Signature Path Prefetcher</a:t>
            </a:r>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SPP</a:t>
            </a:r>
          </a:p>
          <a:p>
            <a:pPr marL="285750" marR="133350" indent="-285750" algn="just">
              <a:lnSpc>
                <a:spcPct val="150000"/>
              </a:lnSpc>
              <a:buFont typeface="Arial" panose="020B0604020202020204" pitchFamily="34" charset="0"/>
              <a:buChar char="•"/>
            </a:pPr>
            <a:r>
              <a:rPr lang="en-US" altLang="zh-CN" sz="2000" kern="100" dirty="0">
                <a:effectLst/>
                <a:latin typeface="Times New Roman" panose="02020603050405020304" pitchFamily="18" charset="0"/>
                <a:ea typeface="宋体" panose="02010600030101010101" pitchFamily="2" charset="-122"/>
              </a:rPr>
              <a:t>Sandbox Prefetching</a:t>
            </a:r>
          </a:p>
          <a:p>
            <a:pPr marL="285750" marR="133350" indent="-285750" algn="just">
              <a:lnSpc>
                <a:spcPct val="150000"/>
              </a:lnSpc>
              <a:buFont typeface="Arial" panose="020B0604020202020204" pitchFamily="34" charset="0"/>
              <a:buChar char="•"/>
            </a:pPr>
            <a:r>
              <a:rPr lang="en-US" altLang="zh-CN" sz="2000" kern="100" dirty="0">
                <a:effectLst/>
                <a:latin typeface="Times New Roman" panose="02020603050405020304" pitchFamily="18" charset="0"/>
                <a:ea typeface="宋体" panose="02010600030101010101" pitchFamily="2" charset="-122"/>
              </a:rPr>
              <a:t>Best-Offset prefetcher</a:t>
            </a:r>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BOP</a:t>
            </a:r>
          </a:p>
          <a:p>
            <a:pPr marL="285750" marR="133350" indent="-285750" algn="just">
              <a:lnSpc>
                <a:spcPct val="150000"/>
              </a:lnSpc>
              <a:buFont typeface="Arial" panose="020B0604020202020204" pitchFamily="34" charset="0"/>
              <a:buChar char="•"/>
            </a:pPr>
            <a:r>
              <a:rPr lang="en-US" altLang="zh-CN" sz="2000" kern="100" dirty="0">
                <a:effectLst/>
                <a:latin typeface="Times New Roman" panose="02020603050405020304" pitchFamily="18" charset="0"/>
                <a:ea typeface="宋体" panose="02010600030101010101" pitchFamily="2" charset="-122"/>
              </a:rPr>
              <a:t>Variable Length Delta Prefetcher</a:t>
            </a:r>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VLDP</a:t>
            </a:r>
            <a:endParaRPr lang="zh-CN" altLang="en-US" sz="2000" dirty="0"/>
          </a:p>
        </p:txBody>
      </p:sp>
      <p:sp>
        <p:nvSpPr>
          <p:cNvPr id="3" name="TextBox 2">
            <a:extLst>
              <a:ext uri="{FF2B5EF4-FFF2-40B4-BE49-F238E27FC236}">
                <a16:creationId xmlns:a16="http://schemas.microsoft.com/office/drawing/2014/main" id="{7D4810A7-BAD5-4D7F-89E7-2277DA686C83}"/>
              </a:ext>
            </a:extLst>
          </p:cNvPr>
          <p:cNvSpPr txBox="1"/>
          <p:nvPr/>
        </p:nvSpPr>
        <p:spPr>
          <a:xfrm>
            <a:off x="840784" y="709088"/>
            <a:ext cx="10157808" cy="966931"/>
          </a:xfrm>
          <a:prstGeom prst="rect">
            <a:avLst/>
          </a:prstGeom>
          <a:noFill/>
        </p:spPr>
        <p:txBody>
          <a:bodyPr wrap="square" rtlCol="0">
            <a:spAutoFit/>
          </a:bodyPr>
          <a:lstStyle/>
          <a:p>
            <a:pPr algn="l">
              <a:lnSpc>
                <a:spcPct val="150000"/>
              </a:lnSpc>
            </a:pPr>
            <a:r>
              <a:rPr lang="zh-CN" altLang="en-US" sz="20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近年来，人们在数据预取领域做出了大量贡献，这些预取器具有深入的前瞻性和更好的及时性。这些预取方案通常设计增量预测器得到预取序列。</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TextBox 12">
            <a:extLst>
              <a:ext uri="{FF2B5EF4-FFF2-40B4-BE49-F238E27FC236}">
                <a16:creationId xmlns:a16="http://schemas.microsoft.com/office/drawing/2014/main" id="{6169BBFC-D4A5-4EBF-9DD1-BBA22A21E323}"/>
              </a:ext>
            </a:extLst>
          </p:cNvPr>
          <p:cNvSpPr txBox="1"/>
          <p:nvPr/>
        </p:nvSpPr>
        <p:spPr>
          <a:xfrm>
            <a:off x="776490" y="3673953"/>
            <a:ext cx="8973250" cy="400110"/>
          </a:xfrm>
          <a:prstGeom prst="rect">
            <a:avLst/>
          </a:prstGeom>
          <a:noFill/>
        </p:spPr>
        <p:txBody>
          <a:bodyPr wrap="square">
            <a:spAutoFit/>
          </a:bodyPr>
          <a:lstStyle/>
          <a:p>
            <a:r>
              <a:rPr lang="zh-CN" altLang="en-US" sz="20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另一部分方案则研究了服务器工作负载上下文中的指令特征和数据预取技术。</a:t>
            </a:r>
            <a:endParaRPr lang="zh-CN" altLang="en-US" sz="2000" dirty="0">
              <a:latin typeface="微软雅黑" panose="020B0503020204020204" pitchFamily="34" charset="-122"/>
              <a:ea typeface="微软雅黑" panose="020B0503020204020204" pitchFamily="34" charset="-122"/>
            </a:endParaRPr>
          </a:p>
        </p:txBody>
      </p:sp>
      <p:sp>
        <p:nvSpPr>
          <p:cNvPr id="15" name="TextBox 14">
            <a:extLst>
              <a:ext uri="{FF2B5EF4-FFF2-40B4-BE49-F238E27FC236}">
                <a16:creationId xmlns:a16="http://schemas.microsoft.com/office/drawing/2014/main" id="{A1652950-23F0-4D43-B2F7-C079F52278A6}"/>
              </a:ext>
            </a:extLst>
          </p:cNvPr>
          <p:cNvSpPr txBox="1"/>
          <p:nvPr/>
        </p:nvSpPr>
        <p:spPr>
          <a:xfrm>
            <a:off x="840784" y="3988153"/>
            <a:ext cx="6152492" cy="1376595"/>
          </a:xfrm>
          <a:prstGeom prst="rect">
            <a:avLst/>
          </a:prstGeom>
          <a:noFill/>
        </p:spPr>
        <p:txBody>
          <a:bodyPr wrap="square">
            <a:spAutoFit/>
          </a:bodyPr>
          <a:lstStyle/>
          <a:p>
            <a:pPr marL="285750" marR="133350" indent="-285750" algn="just">
              <a:lnSpc>
                <a:spcPct val="150000"/>
              </a:lnSpc>
              <a:buFont typeface="Arial" panose="020B0604020202020204" pitchFamily="34" charset="0"/>
              <a:buChar char="•"/>
            </a:pPr>
            <a:r>
              <a:rPr lang="en-US" altLang="zh-CN" sz="2000" kern="0" dirty="0">
                <a:effectLst/>
                <a:latin typeface="Times New Roman" panose="02020603050405020304" pitchFamily="18" charset="0"/>
                <a:ea typeface="Songti SC"/>
              </a:rPr>
              <a:t>last-touch correlated data streaming</a:t>
            </a:r>
            <a:r>
              <a:rPr lang="zh-CN" altLang="zh-CN" sz="2000" kern="0" dirty="0">
                <a:effectLst/>
                <a:latin typeface="Times New Roman" panose="02020603050405020304" pitchFamily="18" charset="0"/>
                <a:ea typeface="Songti SC"/>
                <a:cs typeface="Times New Roman" panose="02020603050405020304" pitchFamily="18" charset="0"/>
              </a:rPr>
              <a:t>，</a:t>
            </a:r>
            <a:r>
              <a:rPr lang="en-US" altLang="zh-CN" sz="2000" kern="0" dirty="0">
                <a:effectLst/>
                <a:latin typeface="Times New Roman" panose="02020603050405020304" pitchFamily="18" charset="0"/>
                <a:ea typeface="Songti SC"/>
              </a:rPr>
              <a:t>LT-cords</a:t>
            </a:r>
          </a:p>
          <a:p>
            <a:pPr marL="285750" marR="133350" indent="-285750" algn="just">
              <a:lnSpc>
                <a:spcPct val="150000"/>
              </a:lnSpc>
              <a:buFont typeface="Arial" panose="020B0604020202020204" pitchFamily="34" charset="0"/>
              <a:buChar char="•"/>
            </a:pPr>
            <a:r>
              <a:rPr lang="zh-CN" altLang="en-US" sz="1800" kern="100" dirty="0">
                <a:effectLst/>
                <a:latin typeface="微软雅黑" panose="020B0503020204020204" pitchFamily="34" charset="-122"/>
                <a:ea typeface="微软雅黑" panose="020B0503020204020204" pitchFamily="34" charset="-122"/>
              </a:rPr>
              <a:t>可感知多线程的硬件预取器</a:t>
            </a:r>
            <a:endParaRPr lang="en-US" altLang="zh-CN" sz="1800" kern="100" dirty="0">
              <a:effectLst/>
              <a:latin typeface="微软雅黑" panose="020B0503020204020204" pitchFamily="34" charset="-122"/>
              <a:ea typeface="微软雅黑" panose="020B0503020204020204" pitchFamily="34" charset="-122"/>
            </a:endParaRPr>
          </a:p>
          <a:p>
            <a:pPr marL="285750" marR="133350" indent="-285750" algn="just">
              <a:lnSpc>
                <a:spcPct val="150000"/>
              </a:lnSpc>
              <a:buFont typeface="Arial" panose="020B0604020202020204" pitchFamily="34" charset="0"/>
              <a:buChar char="•"/>
            </a:pPr>
            <a:r>
              <a:rPr lang="en-US" altLang="zh-CN" sz="2000" kern="0" dirty="0">
                <a:effectLst/>
                <a:latin typeface="Times New Roman" panose="02020603050405020304" pitchFamily="18" charset="0"/>
                <a:ea typeface="Songti SC"/>
              </a:rPr>
              <a:t>Irregular Stream Buffer</a:t>
            </a:r>
            <a:r>
              <a:rPr lang="zh-CN" altLang="zh-CN" sz="2000" kern="0" dirty="0">
                <a:effectLst/>
                <a:latin typeface="Times New Roman" panose="02020603050405020304" pitchFamily="18" charset="0"/>
                <a:ea typeface="Songti SC"/>
                <a:cs typeface="Times New Roman" panose="02020603050405020304" pitchFamily="18" charset="0"/>
              </a:rPr>
              <a:t>，</a:t>
            </a:r>
            <a:r>
              <a:rPr lang="en-US" altLang="zh-CN" sz="2000" kern="0" dirty="0">
                <a:effectLst/>
                <a:latin typeface="Times New Roman" panose="02020603050405020304" pitchFamily="18" charset="0"/>
                <a:ea typeface="Songti SC"/>
              </a:rPr>
              <a:t>ISB</a:t>
            </a:r>
            <a:endParaRPr lang="en-US" altLang="zh-CN" sz="2000" kern="100" dirty="0">
              <a:effectLst/>
              <a:latin typeface="Times New Roman" panose="02020603050405020304" pitchFamily="18" charset="0"/>
              <a:ea typeface="宋体" panose="02010600030101010101" pitchFamily="2" charset="-122"/>
            </a:endParaRPr>
          </a:p>
        </p:txBody>
      </p:sp>
      <p:sp>
        <p:nvSpPr>
          <p:cNvPr id="17" name="TextBox 16">
            <a:extLst>
              <a:ext uri="{FF2B5EF4-FFF2-40B4-BE49-F238E27FC236}">
                <a16:creationId xmlns:a16="http://schemas.microsoft.com/office/drawing/2014/main" id="{6240BA9F-29C9-4192-B4F9-B154C8DA45C5}"/>
              </a:ext>
            </a:extLst>
          </p:cNvPr>
          <p:cNvSpPr txBox="1"/>
          <p:nvPr/>
        </p:nvSpPr>
        <p:spPr>
          <a:xfrm>
            <a:off x="840784" y="5593039"/>
            <a:ext cx="9406802" cy="400110"/>
          </a:xfrm>
          <a:prstGeom prst="rect">
            <a:avLst/>
          </a:prstGeom>
          <a:noFill/>
        </p:spPr>
        <p:txBody>
          <a:bodyPr wrap="square">
            <a:spAutoFit/>
          </a:bodyPr>
          <a:lstStyle/>
          <a:p>
            <a:r>
              <a:rPr lang="zh-CN" altLang="en-US" sz="20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还有学者研究</a:t>
            </a:r>
            <a:r>
              <a:rPr lang="en-US" altLang="zh-CN" sz="20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LLC</a:t>
            </a:r>
            <a:r>
              <a:rPr lang="zh-CN" altLang="en-US" sz="20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管理与硬件预取之间的交互</a:t>
            </a:r>
            <a:endParaRPr lang="zh-CN" altLang="en-US" sz="2000" dirty="0">
              <a:latin typeface="微软雅黑" panose="020B0503020204020204" pitchFamily="34" charset="-122"/>
              <a:ea typeface="微软雅黑" panose="020B0503020204020204" pitchFamily="34" charset="-122"/>
            </a:endParaRPr>
          </a:p>
        </p:txBody>
      </p:sp>
      <p:sp>
        <p:nvSpPr>
          <p:cNvPr id="21" name="TextBox 20">
            <a:extLst>
              <a:ext uri="{FF2B5EF4-FFF2-40B4-BE49-F238E27FC236}">
                <a16:creationId xmlns:a16="http://schemas.microsoft.com/office/drawing/2014/main" id="{C60EDE6E-31EA-4E40-BEFE-03819595112A}"/>
              </a:ext>
            </a:extLst>
          </p:cNvPr>
          <p:cNvSpPr txBox="1"/>
          <p:nvPr/>
        </p:nvSpPr>
        <p:spPr>
          <a:xfrm>
            <a:off x="840784" y="5971724"/>
            <a:ext cx="6152492" cy="499432"/>
          </a:xfrm>
          <a:prstGeom prst="rect">
            <a:avLst/>
          </a:prstGeom>
          <a:noFill/>
        </p:spPr>
        <p:txBody>
          <a:bodyPr wrap="square">
            <a:spAutoFit/>
          </a:bodyPr>
          <a:lstStyle/>
          <a:p>
            <a:pPr marL="285750" marR="13335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Songti SC"/>
                <a:cs typeface="+mn-cs"/>
              </a:rPr>
              <a:t>预取感知缓存管理（</a:t>
            </a:r>
            <a:r>
              <a:rPr kumimoji="0" lang="en-US" altLang="zh-CN" sz="2000" b="0" i="0" u="none" strike="noStrike" kern="0" cap="none" spc="0" normalizeH="0" baseline="0" noProof="0" dirty="0" err="1">
                <a:ln>
                  <a:noFill/>
                </a:ln>
                <a:solidFill>
                  <a:prstClr val="black"/>
                </a:solidFill>
                <a:effectLst/>
                <a:uLnTx/>
                <a:uFillTx/>
                <a:latin typeface="Times New Roman" panose="02020603050405020304" pitchFamily="18" charset="0"/>
                <a:ea typeface="Songti SC"/>
                <a:cs typeface="+mn-cs"/>
              </a:rPr>
              <a:t>PACMan</a:t>
            </a: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Songti SC"/>
                <a:cs typeface="+mn-cs"/>
              </a:rPr>
              <a:t>）</a:t>
            </a:r>
            <a:endPar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Songti SC"/>
              <a:cs typeface="+mn-cs"/>
            </a:endParaRPr>
          </a:p>
        </p:txBody>
      </p:sp>
    </p:spTree>
    <p:extLst>
      <p:ext uri="{BB962C8B-B14F-4D97-AF65-F5344CB8AC3E}">
        <p14:creationId xmlns:p14="http://schemas.microsoft.com/office/powerpoint/2010/main" val="73493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预取器设计</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A4F0EEB-E7CF-4868-A407-F25C15D7BE0E}"/>
              </a:ext>
            </a:extLst>
          </p:cNvPr>
          <p:cNvSpPr txBox="1"/>
          <p:nvPr/>
        </p:nvSpPr>
        <p:spPr>
          <a:xfrm>
            <a:off x="840785" y="948236"/>
            <a:ext cx="7579518" cy="369332"/>
          </a:xfrm>
          <a:prstGeom prst="rect">
            <a:avLst/>
          </a:prstGeom>
          <a:noFill/>
        </p:spPr>
        <p:txBody>
          <a:bodyPr wrap="square">
            <a:spAutoFit/>
          </a:bodyPr>
          <a:lstStyle/>
          <a:p>
            <a:pPr algn="l"/>
            <a:r>
              <a:rPr lang="zh-CN" altLang="en-US" sz="1800" b="0" i="0" u="none" strike="noStrike" baseline="0" dirty="0">
                <a:latin typeface="Times New Roman" panose="02020603050405020304" pitchFamily="18" charset="0"/>
                <a:cs typeface="Times New Roman" panose="02020603050405020304" pitchFamily="18" charset="0"/>
              </a:rPr>
              <a:t>总体流程</a:t>
            </a:r>
            <a:endParaRPr lang="zh-CN" altLang="en-US" dirty="0">
              <a:latin typeface="Times New Roman" panose="02020603050405020304" pitchFamily="18" charset="0"/>
              <a:cs typeface="Times New Roman" panose="02020603050405020304" pitchFamily="18" charset="0"/>
            </a:endParaRPr>
          </a:p>
        </p:txBody>
      </p:sp>
      <p:pic>
        <p:nvPicPr>
          <p:cNvPr id="11" name="图片 6">
            <a:extLst>
              <a:ext uri="{FF2B5EF4-FFF2-40B4-BE49-F238E27FC236}">
                <a16:creationId xmlns:a16="http://schemas.microsoft.com/office/drawing/2014/main" id="{ACC6A434-0410-43DB-A74B-BCD0E533C33C}"/>
              </a:ext>
            </a:extLst>
          </p:cNvPr>
          <p:cNvPicPr/>
          <p:nvPr/>
        </p:nvPicPr>
        <p:blipFill rotWithShape="1">
          <a:blip r:embed="rId3" cstate="print">
            <a:extLst>
              <a:ext uri="{28A0092B-C50C-407E-A947-70E740481C1C}">
                <a14:useLocalDpi xmlns:a14="http://schemas.microsoft.com/office/drawing/2010/main" val="0"/>
              </a:ext>
            </a:extLst>
          </a:blip>
          <a:srcRect b="5133"/>
          <a:stretch/>
        </p:blipFill>
        <p:spPr>
          <a:xfrm>
            <a:off x="2254468" y="1726325"/>
            <a:ext cx="7464973" cy="3950228"/>
          </a:xfrm>
          <a:prstGeom prst="rect">
            <a:avLst/>
          </a:prstGeom>
        </p:spPr>
      </p:pic>
    </p:spTree>
    <p:extLst>
      <p:ext uri="{BB962C8B-B14F-4D97-AF65-F5344CB8AC3E}">
        <p14:creationId xmlns:p14="http://schemas.microsoft.com/office/powerpoint/2010/main" val="294508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预取器设计</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A4F0EEB-E7CF-4868-A407-F25C15D7BE0E}"/>
              </a:ext>
            </a:extLst>
          </p:cNvPr>
          <p:cNvSpPr txBox="1"/>
          <p:nvPr/>
        </p:nvSpPr>
        <p:spPr>
          <a:xfrm>
            <a:off x="840784" y="1910137"/>
            <a:ext cx="7579518" cy="369332"/>
          </a:xfrm>
          <a:prstGeom prst="rect">
            <a:avLst/>
          </a:prstGeom>
          <a:noFill/>
        </p:spPr>
        <p:txBody>
          <a:bodyPr wrap="square">
            <a:spAutoFit/>
          </a:bodyPr>
          <a:lstStyle/>
          <a:p>
            <a:pPr algn="l"/>
            <a:r>
              <a:rPr lang="en-US" altLang="zh-CN"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增量的序列预测器</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extBox 13">
            <a:extLst>
              <a:ext uri="{FF2B5EF4-FFF2-40B4-BE49-F238E27FC236}">
                <a16:creationId xmlns:a16="http://schemas.microsoft.com/office/drawing/2014/main" id="{23484FE8-7535-5944-AC91-E56FB3B64BB1}"/>
              </a:ext>
            </a:extLst>
          </p:cNvPr>
          <p:cNvSpPr txBox="1"/>
          <p:nvPr/>
        </p:nvSpPr>
        <p:spPr>
          <a:xfrm>
            <a:off x="1071786" y="2742021"/>
            <a:ext cx="10744675" cy="212288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kern="0" dirty="0">
                <a:effectLst/>
                <a:latin typeface="Times New Roman" panose="02020603050405020304" pitchFamily="18" charset="0"/>
                <a:ea typeface="Songti SC"/>
                <a:cs typeface="Times New Roman" panose="02020603050405020304" pitchFamily="18" charset="0"/>
              </a:rPr>
              <a:t>基于</a:t>
            </a:r>
            <a:r>
              <a:rPr lang="en-US" altLang="zh-CN" sz="1800" kern="0" dirty="0">
                <a:effectLst/>
                <a:latin typeface="Times New Roman" panose="02020603050405020304" pitchFamily="18" charset="0"/>
                <a:ea typeface="Songti SC"/>
                <a:cs typeface="Times New Roman" panose="02020603050405020304" pitchFamily="18" charset="0"/>
              </a:rPr>
              <a:t>IP-</a:t>
            </a:r>
            <a:r>
              <a:rPr lang="zh-CN" altLang="en-US" sz="1800" kern="0" dirty="0">
                <a:effectLst/>
                <a:latin typeface="Times New Roman" panose="02020603050405020304" pitchFamily="18" charset="0"/>
                <a:ea typeface="Songti SC"/>
                <a:cs typeface="Times New Roman" panose="02020603050405020304" pitchFamily="18" charset="0"/>
              </a:rPr>
              <a:t>增量的序列预测器是</a:t>
            </a:r>
            <a:r>
              <a:rPr lang="en-US" altLang="zh-CN" sz="1800" kern="0" dirty="0">
                <a:effectLst/>
                <a:latin typeface="Times New Roman" panose="02020603050405020304" pitchFamily="18" charset="0"/>
                <a:ea typeface="Songti SC"/>
                <a:cs typeface="Times New Roman" panose="02020603050405020304" pitchFamily="18" charset="0"/>
              </a:rPr>
              <a:t>Sangam</a:t>
            </a:r>
            <a:r>
              <a:rPr lang="zh-CN" altLang="en-US" sz="1800" kern="0" dirty="0">
                <a:effectLst/>
                <a:latin typeface="Times New Roman" panose="02020603050405020304" pitchFamily="18" charset="0"/>
                <a:ea typeface="Songti SC"/>
                <a:cs typeface="Times New Roman" panose="02020603050405020304" pitchFamily="18" charset="0"/>
              </a:rPr>
              <a:t>第一级组件</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0" dirty="0">
                <a:latin typeface="Times New Roman" panose="02020603050405020304" pitchFamily="18" charset="0"/>
                <a:ea typeface="Songti SC"/>
                <a:cs typeface="Times New Roman" panose="02020603050405020304" pitchFamily="18" charset="0"/>
              </a:rPr>
              <a:t>根据请求访问的源</a:t>
            </a:r>
            <a:r>
              <a:rPr lang="en-US" altLang="zh-CN" kern="0" dirty="0">
                <a:latin typeface="Times New Roman" panose="02020603050405020304" pitchFamily="18" charset="0"/>
                <a:ea typeface="Songti SC"/>
                <a:cs typeface="Times New Roman" panose="02020603050405020304" pitchFamily="18" charset="0"/>
              </a:rPr>
              <a:t>IP</a:t>
            </a:r>
            <a:r>
              <a:rPr lang="zh-CN" altLang="en-US" kern="0" dirty="0">
                <a:latin typeface="Times New Roman" panose="02020603050405020304" pitchFamily="18" charset="0"/>
                <a:ea typeface="Songti SC"/>
                <a:cs typeface="Times New Roman" panose="02020603050405020304" pitchFamily="18" charset="0"/>
              </a:rPr>
              <a:t>对请求访问进行分类</a:t>
            </a:r>
            <a:endParaRPr lang="en-US" altLang="zh-CN" kern="0" dirty="0">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zh-CN" dirty="0"/>
              <a:t>两次访问之间的增量定义为当前访问的</a:t>
            </a:r>
            <a:r>
              <a:rPr lang="zh-CN" altLang="en-US" dirty="0"/>
              <a:t>内存</a:t>
            </a:r>
            <a:r>
              <a:rPr lang="zh-CN" altLang="zh-CN" dirty="0"/>
              <a:t>偏移量与上一次访问的偏移量之间的差值</a:t>
            </a:r>
            <a:endParaRPr lang="en-US" altLang="zh-CN" dirty="0"/>
          </a:p>
          <a:p>
            <a:pPr marL="285750" indent="-285750">
              <a:lnSpc>
                <a:spcPct val="150000"/>
              </a:lnSpc>
              <a:buFont typeface="Arial" panose="020B0604020202020204" pitchFamily="34" charset="0"/>
              <a:buChar char="•"/>
            </a:pPr>
            <a:r>
              <a:rPr lang="zh-CN" altLang="en-US" dirty="0"/>
              <a:t>增量序列具有重复性特征</a:t>
            </a:r>
            <a:endParaRPr lang="en-US" altLang="zh-CN" dirty="0"/>
          </a:p>
          <a:p>
            <a:pPr marL="285750" indent="-285750">
              <a:lnSpc>
                <a:spcPct val="150000"/>
              </a:lnSpc>
              <a:buFont typeface="Arial" panose="020B0604020202020204" pitchFamily="34" charset="0"/>
              <a:buChar char="•"/>
            </a:pPr>
            <a:r>
              <a:rPr lang="zh-CN" altLang="en-US" dirty="0"/>
              <a:t>维护</a:t>
            </a:r>
            <a:r>
              <a:rPr lang="en-US" altLang="zh-CN" dirty="0"/>
              <a:t>IP</a:t>
            </a:r>
            <a:r>
              <a:rPr lang="zh-CN" altLang="en-US" dirty="0"/>
              <a:t>表和</a:t>
            </a:r>
            <a:r>
              <a:rPr lang="en-US" altLang="zh-CN" dirty="0"/>
              <a:t>IP-</a:t>
            </a:r>
            <a:r>
              <a:rPr lang="zh-CN" altLang="en-US" dirty="0"/>
              <a:t>增</a:t>
            </a:r>
            <a:r>
              <a:rPr lang="zh-CN" altLang="en-US"/>
              <a:t>量表用于查询</a:t>
            </a:r>
            <a:r>
              <a:rPr lang="zh-CN" altLang="zh-CN"/>
              <a:t> </a:t>
            </a:r>
            <a:endParaRPr lang="zh-CN" altLang="zh-CN"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63081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预取器设计</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A4F0EEB-E7CF-4868-A407-F25C15D7BE0E}"/>
              </a:ext>
            </a:extLst>
          </p:cNvPr>
          <p:cNvSpPr txBox="1"/>
          <p:nvPr/>
        </p:nvSpPr>
        <p:spPr>
          <a:xfrm>
            <a:off x="840785" y="948236"/>
            <a:ext cx="7579518" cy="369332"/>
          </a:xfrm>
          <a:prstGeom prst="rect">
            <a:avLst/>
          </a:prstGeom>
          <a:noFill/>
        </p:spPr>
        <p:txBody>
          <a:bodyPr wrap="square">
            <a:spAutoFit/>
          </a:bodyPr>
          <a:lstStyle/>
          <a:p>
            <a:pPr algn="l"/>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步长预取</a:t>
            </a:r>
            <a:r>
              <a:rPr lang="zh-CN" altLang="en-US"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器</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TextBox 8">
            <a:extLst>
              <a:ext uri="{FF2B5EF4-FFF2-40B4-BE49-F238E27FC236}">
                <a16:creationId xmlns:a16="http://schemas.microsoft.com/office/drawing/2014/main" id="{BA0D833D-ADA6-47CC-9B79-74CF5DAF510D}"/>
              </a:ext>
            </a:extLst>
          </p:cNvPr>
          <p:cNvSpPr txBox="1"/>
          <p:nvPr/>
        </p:nvSpPr>
        <p:spPr>
          <a:xfrm>
            <a:off x="776490" y="3787669"/>
            <a:ext cx="7579518" cy="369332"/>
          </a:xfrm>
          <a:prstGeom prst="rect">
            <a:avLst/>
          </a:prstGeom>
          <a:noFill/>
        </p:spPr>
        <p:txBody>
          <a:bodyPr wrap="square">
            <a:spAutoFit/>
          </a:bodyPr>
          <a:lstStyle/>
          <a:p>
            <a:pPr algn="l"/>
            <a:r>
              <a:rPr lang="en-US" altLang="zh-CN" dirty="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b="0" i="0" u="none" strike="noStrike" baseline="0" dirty="0">
                <a:latin typeface="微软雅黑" panose="020B0503020204020204" pitchFamily="34" charset="-122"/>
                <a:ea typeface="微软雅黑" panose="020B0503020204020204" pitchFamily="34" charset="-122"/>
                <a:cs typeface="Times New Roman" panose="02020603050405020304" pitchFamily="18" charset="0"/>
              </a:rPr>
              <a:t>下一行预取器</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extBox 13">
            <a:extLst>
              <a:ext uri="{FF2B5EF4-FFF2-40B4-BE49-F238E27FC236}">
                <a16:creationId xmlns:a16="http://schemas.microsoft.com/office/drawing/2014/main" id="{AAE08DAD-FA42-FD42-8F6E-CD861BB2BC91}"/>
              </a:ext>
            </a:extLst>
          </p:cNvPr>
          <p:cNvSpPr txBox="1"/>
          <p:nvPr/>
        </p:nvSpPr>
        <p:spPr>
          <a:xfrm>
            <a:off x="864987" y="1651547"/>
            <a:ext cx="10744675" cy="129599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kern="0" dirty="0">
                <a:latin typeface="Times New Roman" panose="02020603050405020304" pitchFamily="18" charset="0"/>
                <a:ea typeface="Songti SC"/>
                <a:cs typeface="Times New Roman" panose="02020603050405020304" pitchFamily="18" charset="0"/>
              </a:rPr>
              <a:t>问题：当</a:t>
            </a:r>
            <a:r>
              <a:rPr lang="en-US" altLang="zh-CN" dirty="0"/>
              <a:t>IP-</a:t>
            </a:r>
            <a:r>
              <a:rPr lang="zh-CN" altLang="zh-CN" dirty="0"/>
              <a:t>增量表的错误或预测置信度低</a:t>
            </a:r>
            <a:r>
              <a:rPr lang="zh-CN" altLang="en-US" dirty="0"/>
              <a:t>时，第一级预取器不能提供有效预取</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0" dirty="0">
                <a:latin typeface="Times New Roman" panose="02020603050405020304" pitchFamily="18" charset="0"/>
                <a:ea typeface="Songti SC"/>
                <a:cs typeface="Times New Roman" panose="02020603050405020304" pitchFamily="18" charset="0"/>
              </a:rPr>
              <a:t>策略：查询</a:t>
            </a:r>
            <a:r>
              <a:rPr lang="en-US" altLang="zh-CN" kern="0" dirty="0">
                <a:latin typeface="Times New Roman" panose="02020603050405020304" pitchFamily="18" charset="0"/>
                <a:ea typeface="Songti SC"/>
                <a:cs typeface="Times New Roman" panose="02020603050405020304" pitchFamily="18" charset="0"/>
              </a:rPr>
              <a:t>IP</a:t>
            </a:r>
            <a:r>
              <a:rPr lang="zh-CN" altLang="en-US" kern="0" dirty="0">
                <a:latin typeface="Times New Roman" panose="02020603050405020304" pitchFamily="18" charset="0"/>
                <a:ea typeface="Songti SC"/>
                <a:cs typeface="Times New Roman" panose="02020603050405020304" pitchFamily="18" charset="0"/>
              </a:rPr>
              <a:t>表的步长（</a:t>
            </a:r>
            <a:r>
              <a:rPr lang="en-US" altLang="zh-CN" kern="0" dirty="0">
                <a:latin typeface="Times New Roman" panose="02020603050405020304" pitchFamily="18" charset="0"/>
                <a:ea typeface="Songti SC"/>
                <a:cs typeface="Times New Roman" panose="02020603050405020304" pitchFamily="18" charset="0"/>
              </a:rPr>
              <a:t>stride</a:t>
            </a:r>
            <a:r>
              <a:rPr lang="zh-CN" altLang="en-US" kern="0" dirty="0">
                <a:latin typeface="Times New Roman" panose="02020603050405020304" pitchFamily="18" charset="0"/>
                <a:ea typeface="Songti SC"/>
                <a:cs typeface="Times New Roman" panose="02020603050405020304" pitchFamily="18" charset="0"/>
              </a:rPr>
              <a:t>）</a:t>
            </a:r>
            <a:endParaRPr lang="en-US" altLang="zh-CN" kern="0" dirty="0">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800" kern="0" dirty="0">
                <a:effectLst/>
                <a:latin typeface="Times New Roman" panose="02020603050405020304" pitchFamily="18" charset="0"/>
                <a:ea typeface="Songti SC"/>
                <a:cs typeface="Times New Roman" panose="02020603050405020304" pitchFamily="18" charset="0"/>
              </a:rPr>
              <a:t>优点：将预取覆盖率维持在一个较高水平</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 name="TextBox 13">
            <a:extLst>
              <a:ext uri="{FF2B5EF4-FFF2-40B4-BE49-F238E27FC236}">
                <a16:creationId xmlns:a16="http://schemas.microsoft.com/office/drawing/2014/main" id="{71D20E9C-F1BD-BA45-A6B3-1B3CEB1962EE}"/>
              </a:ext>
            </a:extLst>
          </p:cNvPr>
          <p:cNvSpPr txBox="1"/>
          <p:nvPr/>
        </p:nvSpPr>
        <p:spPr>
          <a:xfrm>
            <a:off x="864987" y="4627795"/>
            <a:ext cx="10744675" cy="8804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kern="0" dirty="0">
                <a:latin typeface="Times New Roman" panose="02020603050405020304" pitchFamily="18" charset="0"/>
                <a:ea typeface="Songti SC"/>
                <a:cs typeface="Times New Roman" panose="02020603050405020304" pitchFamily="18" charset="0"/>
              </a:rPr>
              <a:t>问题：当</a:t>
            </a:r>
            <a:r>
              <a:rPr lang="zh-CN" altLang="en-US" dirty="0"/>
              <a:t>前两级预取器均失效时，采用第三级的</a:t>
            </a:r>
            <a:r>
              <a:rPr lang="en-US" altLang="zh-CN" dirty="0"/>
              <a:t>NL</a:t>
            </a:r>
            <a:r>
              <a:rPr lang="zh-CN" altLang="en-US" dirty="0"/>
              <a:t>预取</a:t>
            </a:r>
            <a:endParaRPr lang="en-US" altLang="zh-CN" dirty="0"/>
          </a:p>
          <a:p>
            <a:pPr marL="285750" indent="-285750">
              <a:lnSpc>
                <a:spcPct val="150000"/>
              </a:lnSpc>
              <a:buFont typeface="Arial" panose="020B0604020202020204" pitchFamily="34" charset="0"/>
              <a:buChar char="•"/>
            </a:pPr>
            <a:r>
              <a:rPr lang="zh-CN" altLang="en-US" kern="0" dirty="0">
                <a:latin typeface="Times New Roman" panose="02020603050405020304" pitchFamily="18" charset="0"/>
                <a:ea typeface="Songti SC"/>
                <a:cs typeface="Times New Roman" panose="02020603050405020304" pitchFamily="18" charset="0"/>
              </a:rPr>
              <a:t>策略：采用</a:t>
            </a:r>
            <a:r>
              <a:rPr lang="en-US" altLang="zh-CN" kern="0" dirty="0">
                <a:latin typeface="Times New Roman" panose="02020603050405020304" pitchFamily="18" charset="0"/>
                <a:ea typeface="Songti SC"/>
                <a:cs typeface="Times New Roman" panose="02020603050405020304" pitchFamily="18" charset="0"/>
              </a:rPr>
              <a:t>Next</a:t>
            </a:r>
            <a:r>
              <a:rPr lang="zh-CN" altLang="en-US" kern="0" dirty="0">
                <a:latin typeface="Times New Roman" panose="02020603050405020304" pitchFamily="18" charset="0"/>
                <a:ea typeface="Songti SC"/>
                <a:cs typeface="Times New Roman" panose="02020603050405020304" pitchFamily="18" charset="0"/>
              </a:rPr>
              <a:t> </a:t>
            </a:r>
            <a:r>
              <a:rPr lang="en-US" altLang="zh-CN" kern="0" dirty="0">
                <a:latin typeface="Times New Roman" panose="02020603050405020304" pitchFamily="18" charset="0"/>
                <a:ea typeface="Songti SC"/>
                <a:cs typeface="Times New Roman" panose="02020603050405020304" pitchFamily="18" charset="0"/>
              </a:rPr>
              <a:t>Line</a:t>
            </a:r>
            <a:r>
              <a:rPr lang="zh-CN" altLang="en-US" kern="0" dirty="0">
                <a:latin typeface="Times New Roman" panose="02020603050405020304" pitchFamily="18" charset="0"/>
                <a:ea typeface="Songti SC"/>
                <a:cs typeface="Times New Roman" panose="02020603050405020304" pitchFamily="18" charset="0"/>
              </a:rPr>
              <a:t>的方式进行预取</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51186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预取器设计</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A4F0EEB-E7CF-4868-A407-F25C15D7BE0E}"/>
              </a:ext>
            </a:extLst>
          </p:cNvPr>
          <p:cNvSpPr txBox="1"/>
          <p:nvPr/>
        </p:nvSpPr>
        <p:spPr>
          <a:xfrm>
            <a:off x="840784" y="725404"/>
            <a:ext cx="7579518" cy="400110"/>
          </a:xfrm>
          <a:prstGeom prst="rect">
            <a:avLst/>
          </a:prstGeom>
          <a:noFill/>
        </p:spPr>
        <p:txBody>
          <a:bodyPr wrap="square">
            <a:spAutoFit/>
          </a:bodyPr>
          <a:lstStyle/>
          <a:p>
            <a:pPr algn="l"/>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最近访问过滤器</a:t>
            </a:r>
          </a:p>
        </p:txBody>
      </p:sp>
      <p:sp>
        <p:nvSpPr>
          <p:cNvPr id="9" name="TextBox 8">
            <a:extLst>
              <a:ext uri="{FF2B5EF4-FFF2-40B4-BE49-F238E27FC236}">
                <a16:creationId xmlns:a16="http://schemas.microsoft.com/office/drawing/2014/main" id="{BA0D833D-ADA6-47CC-9B79-74CF5DAF510D}"/>
              </a:ext>
            </a:extLst>
          </p:cNvPr>
          <p:cNvSpPr txBox="1"/>
          <p:nvPr/>
        </p:nvSpPr>
        <p:spPr>
          <a:xfrm>
            <a:off x="776490" y="3137559"/>
            <a:ext cx="7579518" cy="400110"/>
          </a:xfrm>
          <a:prstGeom prst="rect">
            <a:avLst/>
          </a:prstGeom>
          <a:noFill/>
        </p:spPr>
        <p:txBody>
          <a:bodyPr wrap="square">
            <a:spAutoFit/>
          </a:bodyPr>
          <a:lstStyle/>
          <a:p>
            <a:pPr algn="l"/>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处理存储资源短缺</a:t>
            </a:r>
          </a:p>
        </p:txBody>
      </p:sp>
      <p:sp>
        <p:nvSpPr>
          <p:cNvPr id="11" name="TextBox 10">
            <a:extLst>
              <a:ext uri="{FF2B5EF4-FFF2-40B4-BE49-F238E27FC236}">
                <a16:creationId xmlns:a16="http://schemas.microsoft.com/office/drawing/2014/main" id="{6CC384F4-4FF4-4A1E-88F5-21BEA9C88BD4}"/>
              </a:ext>
            </a:extLst>
          </p:cNvPr>
          <p:cNvSpPr txBox="1"/>
          <p:nvPr/>
        </p:nvSpPr>
        <p:spPr>
          <a:xfrm>
            <a:off x="1024284" y="1121367"/>
            <a:ext cx="10547606" cy="170238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问题：在不查找缓存的情况下，很难确定</a:t>
            </a:r>
            <a:r>
              <a:rPr lang="en-US" altLang="zh-CN" b="1" dirty="0">
                <a:latin typeface="微软雅黑" panose="020B0503020204020204" pitchFamily="34" charset="-122"/>
                <a:ea typeface="微软雅黑" panose="020B0503020204020204" pitchFamily="34" charset="-122"/>
              </a:rPr>
              <a:t>L1</a:t>
            </a:r>
            <a:r>
              <a:rPr lang="zh-CN" altLang="en-US" b="1" dirty="0">
                <a:latin typeface="微软雅黑" panose="020B0503020204020204" pitchFamily="34" charset="-122"/>
                <a:ea typeface="微软雅黑" panose="020B0503020204020204" pitchFamily="34" charset="-122"/>
              </a:rPr>
              <a:t>缓存中哪些预取会被触发</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策略：</a:t>
            </a:r>
            <a:r>
              <a:rPr lang="zh-CN" alt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维护一个小型的全相连最近访问缓冲区</a:t>
            </a:r>
            <a:r>
              <a:rPr lang="zh-CN" alt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0" dirty="0">
                <a:effectLst/>
                <a:latin typeface="Times New Roman" panose="02020603050405020304" pitchFamily="18" charset="0"/>
                <a:ea typeface="Songti SC"/>
                <a:cs typeface="Times New Roman" panose="02020603050405020304" pitchFamily="18" charset="0"/>
              </a:rPr>
              <a:t>这个缓冲区用于跟踪最近在需求访问流中看到的标记和最近插入的预取。</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dirty="0">
                <a:effectLst/>
                <a:latin typeface="Times New Roman" panose="02020603050405020304" pitchFamily="18" charset="0"/>
                <a:ea typeface="Songti SC"/>
                <a:cs typeface="Times New Roman" panose="02020603050405020304" pitchFamily="18" charset="0"/>
              </a:rPr>
              <a:t>一个新生成的预取请求查找这个缓冲区，在命中的情况下，预取被丢弃。</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TextBox 13">
            <a:extLst>
              <a:ext uri="{FF2B5EF4-FFF2-40B4-BE49-F238E27FC236}">
                <a16:creationId xmlns:a16="http://schemas.microsoft.com/office/drawing/2014/main" id="{C96853BD-B861-4457-8814-5EE8B8103667}"/>
              </a:ext>
            </a:extLst>
          </p:cNvPr>
          <p:cNvSpPr txBox="1"/>
          <p:nvPr/>
        </p:nvSpPr>
        <p:spPr>
          <a:xfrm>
            <a:off x="1024284" y="3537669"/>
            <a:ext cx="10744675" cy="29488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问题：</a:t>
            </a:r>
            <a:r>
              <a:rPr lang="en-US" altLang="zh-CN" sz="1800" b="1" kern="0" dirty="0">
                <a:effectLst/>
                <a:latin typeface="Times New Roman" panose="02020603050405020304" pitchFamily="18" charset="0"/>
                <a:ea typeface="Songti SC"/>
              </a:rPr>
              <a:t>L1</a:t>
            </a:r>
            <a:r>
              <a:rPr lang="zh-CN" altLang="zh-CN" sz="1800" b="1" kern="0" dirty="0">
                <a:effectLst/>
                <a:latin typeface="Times New Roman" panose="02020603050405020304" pitchFamily="18" charset="0"/>
                <a:ea typeface="Songti SC"/>
                <a:cs typeface="Times New Roman" panose="02020603050405020304" pitchFamily="18" charset="0"/>
              </a:rPr>
              <a:t>缓存控制器通常没有配备存储资源来实现激进地预取</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策略：</a:t>
            </a:r>
            <a:r>
              <a:rPr lang="zh-CN" altLang="zh-CN" sz="1800" kern="0" dirty="0">
                <a:effectLst/>
                <a:latin typeface="Times New Roman" panose="02020603050405020304" pitchFamily="18" charset="0"/>
                <a:ea typeface="Songti SC"/>
                <a:cs typeface="Times New Roman" panose="02020603050405020304" pitchFamily="18" charset="0"/>
              </a:rPr>
              <a:t>将预取器移动到存储空间更大的</a:t>
            </a:r>
            <a:r>
              <a:rPr lang="en-US" altLang="zh-CN" sz="1800" kern="0" dirty="0">
                <a:effectLst/>
                <a:latin typeface="Times New Roman" panose="02020603050405020304" pitchFamily="18" charset="0"/>
                <a:ea typeface="Songti SC"/>
              </a:rPr>
              <a:t>L2</a:t>
            </a:r>
            <a:r>
              <a:rPr lang="zh-CN" altLang="zh-CN" sz="1800" kern="0" dirty="0">
                <a:effectLst/>
                <a:latin typeface="Times New Roman" panose="02020603050405020304" pitchFamily="18" charset="0"/>
                <a:ea typeface="Songti SC"/>
                <a:cs typeface="Times New Roman" panose="02020603050405020304" pitchFamily="18" charset="0"/>
              </a:rPr>
              <a:t>缓存</a:t>
            </a:r>
            <a:r>
              <a:rPr lang="zh-CN" altLang="en-US" sz="1800" kern="0" dirty="0">
                <a:effectLst/>
                <a:latin typeface="Times New Roman" panose="02020603050405020304" pitchFamily="18" charset="0"/>
                <a:ea typeface="Songti SC"/>
                <a:cs typeface="Times New Roman" panose="02020603050405020304" pitchFamily="18" charset="0"/>
              </a:rPr>
              <a:t>并</a:t>
            </a:r>
            <a:r>
              <a:rPr lang="zh-CN" altLang="zh-CN" sz="1800" kern="0" dirty="0">
                <a:effectLst/>
                <a:latin typeface="Times New Roman" panose="02020603050405020304" pitchFamily="18" charset="0"/>
                <a:ea typeface="Songti SC"/>
                <a:cs typeface="Times New Roman" panose="02020603050405020304" pitchFamily="18" charset="0"/>
              </a:rPr>
              <a:t>利用</a:t>
            </a:r>
            <a:r>
              <a:rPr lang="en-US" altLang="zh-CN" sz="1800" kern="0" dirty="0">
                <a:effectLst/>
                <a:latin typeface="Times New Roman" panose="02020603050405020304" pitchFamily="18" charset="0"/>
                <a:ea typeface="Songti SC"/>
              </a:rPr>
              <a:t>L1</a:t>
            </a:r>
            <a:r>
              <a:rPr lang="zh-CN" altLang="zh-CN" sz="1800" kern="0" dirty="0">
                <a:effectLst/>
                <a:latin typeface="Times New Roman" panose="02020603050405020304" pitchFamily="18" charset="0"/>
                <a:ea typeface="Songti SC"/>
                <a:cs typeface="Times New Roman" panose="02020603050405020304" pitchFamily="18" charset="0"/>
              </a:rPr>
              <a:t>缓存预取器和</a:t>
            </a:r>
            <a:r>
              <a:rPr lang="en-US" altLang="zh-CN" sz="1800" kern="0" dirty="0">
                <a:effectLst/>
                <a:latin typeface="Times New Roman" panose="02020603050405020304" pitchFamily="18" charset="0"/>
                <a:ea typeface="Songti SC"/>
              </a:rPr>
              <a:t>L2</a:t>
            </a:r>
            <a:r>
              <a:rPr lang="zh-CN" altLang="zh-CN" sz="1800" kern="0" dirty="0">
                <a:effectLst/>
                <a:latin typeface="Times New Roman" panose="02020603050405020304" pitchFamily="18" charset="0"/>
                <a:ea typeface="Songti SC"/>
                <a:cs typeface="Times New Roman" panose="02020603050405020304" pitchFamily="18" charset="0"/>
              </a:rPr>
              <a:t>缓存之间的通信</a:t>
            </a:r>
            <a:r>
              <a:rPr lang="zh-CN" altLang="en-US" sz="1800" kern="0" dirty="0">
                <a:effectLst/>
                <a:latin typeface="Times New Roman" panose="02020603050405020304" pitchFamily="18" charset="0"/>
                <a:ea typeface="Songti SC"/>
                <a:cs typeface="Times New Roman" panose="02020603050405020304" pitchFamily="18" charset="0"/>
              </a:rPr>
              <a:t>学习访问模式</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kern="0" dirty="0">
                <a:effectLst/>
                <a:latin typeface="Times New Roman" panose="02020603050405020304" pitchFamily="18" charset="0"/>
                <a:ea typeface="Songti SC"/>
                <a:cs typeface="Times New Roman" panose="02020603050405020304" pitchFamily="18" charset="0"/>
              </a:rPr>
              <a:t>在注入预取时，</a:t>
            </a:r>
            <a:r>
              <a:rPr lang="en-US" altLang="zh-CN" sz="1800" kern="0" dirty="0">
                <a:effectLst/>
                <a:latin typeface="Times New Roman" panose="02020603050405020304" pitchFamily="18" charset="0"/>
                <a:ea typeface="Songti SC"/>
              </a:rPr>
              <a:t>L1</a:t>
            </a:r>
            <a:r>
              <a:rPr lang="zh-CN" altLang="zh-CN" sz="1800" kern="0" dirty="0">
                <a:effectLst/>
                <a:latin typeface="Times New Roman" panose="02020603050405020304" pitchFamily="18" charset="0"/>
                <a:ea typeface="Songti SC"/>
                <a:cs typeface="Times New Roman" panose="02020603050405020304" pitchFamily="18" charset="0"/>
              </a:rPr>
              <a:t>缓存预取器检查</a:t>
            </a:r>
            <a:r>
              <a:rPr lang="en-US" altLang="zh-CN" sz="1800" kern="0" dirty="0">
                <a:effectLst/>
                <a:latin typeface="Times New Roman" panose="02020603050405020304" pitchFamily="18" charset="0"/>
                <a:ea typeface="Songti SC"/>
              </a:rPr>
              <a:t>PQ </a:t>
            </a:r>
            <a:r>
              <a:rPr lang="zh-CN" altLang="zh-CN" sz="1800" kern="0" dirty="0">
                <a:effectLst/>
                <a:latin typeface="Times New Roman" panose="02020603050405020304" pitchFamily="18" charset="0"/>
                <a:ea typeface="Songti SC"/>
                <a:cs typeface="Times New Roman" panose="02020603050405020304" pitchFamily="18" charset="0"/>
              </a:rPr>
              <a:t>的占用情况。如果只剩下一个插槽，它将再注入一个预取，并随之附加有关剩余预取</a:t>
            </a:r>
            <a:r>
              <a:rPr lang="en-US" altLang="zh-CN" sz="1800" kern="0" dirty="0">
                <a:effectLst/>
                <a:latin typeface="Times New Roman" panose="02020603050405020304" pitchFamily="18" charset="0"/>
                <a:ea typeface="Songti SC"/>
              </a:rPr>
              <a:t>(</a:t>
            </a:r>
            <a:r>
              <a:rPr lang="zh-CN" altLang="zh-CN" sz="1800" kern="0" dirty="0">
                <a:effectLst/>
                <a:latin typeface="Times New Roman" panose="02020603050405020304" pitchFamily="18" charset="0"/>
                <a:ea typeface="Songti SC"/>
                <a:cs typeface="Times New Roman" panose="02020603050405020304" pitchFamily="18" charset="0"/>
              </a:rPr>
              <a:t>如果有的话</a:t>
            </a:r>
            <a:r>
              <a:rPr lang="en-US" altLang="zh-CN" sz="1800" kern="0" dirty="0">
                <a:effectLst/>
                <a:latin typeface="Times New Roman" panose="02020603050405020304" pitchFamily="18" charset="0"/>
                <a:ea typeface="Songti SC"/>
              </a:rPr>
              <a:t>)</a:t>
            </a:r>
            <a:r>
              <a:rPr lang="zh-CN" altLang="zh-CN" sz="1800" kern="0" dirty="0">
                <a:effectLst/>
                <a:latin typeface="Times New Roman" panose="02020603050405020304" pitchFamily="18" charset="0"/>
                <a:ea typeface="Songti SC"/>
                <a:cs typeface="Times New Roman" panose="02020603050405020304" pitchFamily="18" charset="0"/>
              </a:rPr>
              <a:t>的信息</a:t>
            </a:r>
            <a:r>
              <a:rPr lang="zh-CN" altLang="en-US" sz="1800" kern="0" dirty="0">
                <a:effectLst/>
                <a:latin typeface="Times New Roman" panose="02020603050405020304" pitchFamily="18" charset="0"/>
                <a:ea typeface="Songti SC"/>
                <a:cs typeface="Times New Roman" panose="02020603050405020304" pitchFamily="18" charset="0"/>
              </a:rPr>
              <a:t>。</a:t>
            </a:r>
            <a:r>
              <a:rPr lang="en-US" altLang="zh-CN" sz="1800" kern="0" dirty="0">
                <a:effectLst/>
                <a:latin typeface="Times New Roman" panose="02020603050405020304" pitchFamily="18" charset="0"/>
                <a:ea typeface="Songti SC"/>
              </a:rPr>
              <a:t>L2</a:t>
            </a:r>
            <a:r>
              <a:rPr lang="zh-CN" altLang="zh-CN" sz="1800" kern="0" dirty="0">
                <a:effectLst/>
                <a:latin typeface="Times New Roman" panose="02020603050405020304" pitchFamily="18" charset="0"/>
                <a:ea typeface="Songti SC"/>
                <a:cs typeface="Times New Roman" panose="02020603050405020304" pitchFamily="18" charset="0"/>
              </a:rPr>
              <a:t>缓存预取器检查搭载的信息</a:t>
            </a:r>
            <a:r>
              <a:rPr lang="en-US" altLang="zh-CN" sz="1800" kern="0" dirty="0">
                <a:effectLst/>
                <a:latin typeface="Times New Roman" panose="02020603050405020304" pitchFamily="18" charset="0"/>
                <a:ea typeface="Songti SC"/>
              </a:rPr>
              <a:t>(</a:t>
            </a:r>
            <a:r>
              <a:rPr lang="zh-CN" altLang="zh-CN" sz="1800" kern="0" dirty="0">
                <a:effectLst/>
                <a:latin typeface="Times New Roman" panose="02020603050405020304" pitchFamily="18" charset="0"/>
                <a:ea typeface="Songti SC"/>
                <a:cs typeface="Times New Roman" panose="02020603050405020304" pitchFamily="18" charset="0"/>
              </a:rPr>
              <a:t>作为编码在预取包中的</a:t>
            </a:r>
            <a:r>
              <a:rPr lang="en-US" altLang="zh-CN" sz="1800" kern="0" dirty="0">
                <a:effectLst/>
                <a:latin typeface="Times New Roman" panose="02020603050405020304" pitchFamily="18" charset="0"/>
                <a:ea typeface="Songti SC"/>
              </a:rPr>
              <a:t>32</a:t>
            </a:r>
            <a:r>
              <a:rPr lang="zh-CN" altLang="zh-CN" sz="1800" kern="0" dirty="0">
                <a:effectLst/>
                <a:latin typeface="Times New Roman" panose="02020603050405020304" pitchFamily="18" charset="0"/>
                <a:ea typeface="Songti SC"/>
                <a:cs typeface="Times New Roman" panose="02020603050405020304" pitchFamily="18" charset="0"/>
              </a:rPr>
              <a:t>位元数据传递</a:t>
            </a:r>
            <a:r>
              <a:rPr lang="en-US" altLang="zh-CN" sz="1800" kern="0" dirty="0">
                <a:effectLst/>
                <a:latin typeface="Times New Roman" panose="02020603050405020304" pitchFamily="18" charset="0"/>
                <a:ea typeface="Songti SC"/>
              </a:rPr>
              <a:t>) </a:t>
            </a:r>
            <a:r>
              <a:rPr lang="zh-CN" altLang="zh-CN" sz="1800" kern="0" dirty="0">
                <a:effectLst/>
                <a:latin typeface="Times New Roman" panose="02020603050405020304" pitchFamily="18" charset="0"/>
                <a:ea typeface="Songti SC"/>
                <a:cs typeface="Times New Roman" panose="02020603050405020304" pitchFamily="18" charset="0"/>
              </a:rPr>
              <a:t>，对信息进行解码，并注入剩余的预取。</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kern="0" dirty="0">
                <a:effectLst/>
                <a:latin typeface="Times New Roman" panose="02020603050405020304" pitchFamily="18" charset="0"/>
                <a:ea typeface="Songti SC"/>
                <a:cs typeface="Times New Roman" panose="02020603050405020304" pitchFamily="18" charset="0"/>
              </a:rPr>
              <a:t>背载信息使用如下两种可能的编码方式之一</a:t>
            </a:r>
            <a:r>
              <a:rPr lang="en-US" altLang="zh-CN" sz="1800" kern="0" dirty="0">
                <a:effectLst/>
                <a:latin typeface="Times New Roman" panose="02020603050405020304" pitchFamily="18" charset="0"/>
                <a:ea typeface="Songti SC"/>
              </a:rPr>
              <a:t>: </a:t>
            </a:r>
          </a:p>
          <a:p>
            <a:pPr>
              <a:lnSpc>
                <a:spcPct val="150000"/>
              </a:lnSpc>
            </a:pPr>
            <a:r>
              <a:rPr lang="en-US" altLang="zh-CN" kern="0" dirty="0">
                <a:latin typeface="Times New Roman" panose="02020603050405020304" pitchFamily="18" charset="0"/>
                <a:ea typeface="Songti SC"/>
                <a:cs typeface="Times New Roman" panose="02020603050405020304" pitchFamily="18" charset="0"/>
              </a:rPr>
              <a:t>            </a:t>
            </a:r>
            <a:r>
              <a:rPr lang="zh-CN" altLang="zh-CN" sz="1800" kern="0" dirty="0">
                <a:effectLst/>
                <a:latin typeface="Times New Roman" panose="02020603050405020304" pitchFamily="18" charset="0"/>
                <a:ea typeface="Songti SC"/>
                <a:cs typeface="Times New Roman" panose="02020603050405020304" pitchFamily="18" charset="0"/>
              </a:rPr>
              <a:t>增量序列</a:t>
            </a:r>
            <a:r>
              <a:rPr lang="en-US" altLang="zh-CN" sz="1800" kern="0" dirty="0">
                <a:effectLst/>
                <a:latin typeface="Times New Roman" panose="02020603050405020304" pitchFamily="18" charset="0"/>
                <a:ea typeface="Songti SC"/>
              </a:rPr>
              <a:t>(</a:t>
            </a:r>
            <a:r>
              <a:rPr lang="zh-CN" altLang="zh-CN" sz="1800" kern="0" dirty="0">
                <a:effectLst/>
                <a:latin typeface="Times New Roman" panose="02020603050405020304" pitchFamily="18" charset="0"/>
                <a:ea typeface="Songti SC"/>
                <a:cs typeface="Times New Roman" panose="02020603050405020304" pitchFamily="18" charset="0"/>
              </a:rPr>
              <a:t>用于基于剩余</a:t>
            </a:r>
            <a:r>
              <a:rPr lang="en-US" altLang="zh-CN" sz="1800" kern="0" dirty="0">
                <a:effectLst/>
                <a:latin typeface="Times New Roman" panose="02020603050405020304" pitchFamily="18" charset="0"/>
                <a:ea typeface="Songti SC"/>
              </a:rPr>
              <a:t>IP</a:t>
            </a:r>
            <a:r>
              <a:rPr lang="zh-CN" altLang="zh-CN" sz="1800" kern="0" dirty="0">
                <a:effectLst/>
                <a:latin typeface="Times New Roman" panose="02020603050405020304" pitchFamily="18" charset="0"/>
                <a:ea typeface="Songti SC"/>
                <a:cs typeface="Times New Roman" panose="02020603050405020304" pitchFamily="18" charset="0"/>
              </a:rPr>
              <a:t>增量序列的预取</a:t>
            </a:r>
            <a:r>
              <a:rPr lang="en-US" altLang="zh-CN" sz="1800" kern="0" dirty="0">
                <a:effectLst/>
                <a:latin typeface="Times New Roman" panose="02020603050405020304" pitchFamily="18" charset="0"/>
                <a:ea typeface="Songti SC"/>
              </a:rPr>
              <a:t>)</a:t>
            </a:r>
            <a:r>
              <a:rPr lang="zh-CN" altLang="zh-CN" sz="1800" kern="0" dirty="0">
                <a:effectLst/>
                <a:latin typeface="Times New Roman" panose="02020603050405020304" pitchFamily="18" charset="0"/>
                <a:ea typeface="Songti SC"/>
                <a:cs typeface="Times New Roman" panose="02020603050405020304" pitchFamily="18" charset="0"/>
              </a:rPr>
              <a:t>和常量增量</a:t>
            </a:r>
            <a:r>
              <a:rPr lang="en-US" altLang="zh-CN" sz="1800" kern="0" dirty="0">
                <a:effectLst/>
                <a:latin typeface="Times New Roman" panose="02020603050405020304" pitchFamily="18" charset="0"/>
                <a:ea typeface="Songti SC"/>
              </a:rPr>
              <a:t>(</a:t>
            </a:r>
            <a:r>
              <a:rPr lang="zh-CN" altLang="zh-CN" sz="1800" kern="0" dirty="0">
                <a:effectLst/>
                <a:latin typeface="Times New Roman" panose="02020603050405020304" pitchFamily="18" charset="0"/>
                <a:ea typeface="Songti SC"/>
                <a:cs typeface="Times New Roman" panose="02020603050405020304" pitchFamily="18" charset="0"/>
              </a:rPr>
              <a:t>用于剩余的基于</a:t>
            </a:r>
            <a:r>
              <a:rPr lang="en-US" altLang="zh-CN" sz="1800" kern="0" dirty="0">
                <a:effectLst/>
                <a:latin typeface="Times New Roman" panose="02020603050405020304" pitchFamily="18" charset="0"/>
                <a:ea typeface="Songti SC"/>
              </a:rPr>
              <a:t>IP</a:t>
            </a:r>
            <a:r>
              <a:rPr lang="zh-CN" altLang="zh-CN" sz="1800" kern="0" dirty="0">
                <a:effectLst/>
                <a:latin typeface="Times New Roman" panose="02020603050405020304" pitchFamily="18" charset="0"/>
                <a:ea typeface="Songti SC"/>
                <a:cs typeface="Times New Roman" panose="02020603050405020304" pitchFamily="18" charset="0"/>
              </a:rPr>
              <a:t>步长预取</a:t>
            </a:r>
            <a:r>
              <a:rPr lang="en-US" altLang="zh-CN" sz="1800" kern="0" dirty="0">
                <a:effectLst/>
                <a:latin typeface="Times New Roman" panose="02020603050405020304" pitchFamily="18" charset="0"/>
                <a:ea typeface="Songti SC"/>
              </a:rPr>
              <a:t>)</a:t>
            </a:r>
            <a:r>
              <a:rPr lang="zh-CN" altLang="zh-CN" sz="1800" kern="0" dirty="0">
                <a:effectLst/>
                <a:latin typeface="Times New Roman" panose="02020603050405020304" pitchFamily="18" charset="0"/>
                <a:ea typeface="Songti SC"/>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69892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
          <p:cNvSpPr txBox="1">
            <a:spLocks/>
          </p:cNvSpPr>
          <p:nvPr/>
        </p:nvSpPr>
        <p:spPr>
          <a:xfrm>
            <a:off x="840784" y="893"/>
            <a:ext cx="6551024" cy="441361"/>
          </a:xfrm>
          <a:prstGeom prst="rect">
            <a:avLst/>
          </a:prstGeom>
        </p:spPr>
        <p:txBody>
          <a:bodyPr vert="horz" lIns="91416" tIns="45708" rIns="91416"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a:solidFill>
                  <a:srgbClr val="2C3637"/>
                </a:solidFill>
                <a:latin typeface="微软雅黑" panose="020B0503020204020204" pitchFamily="34" charset="-122"/>
                <a:ea typeface="微软雅黑" panose="020B0503020204020204" pitchFamily="34" charset="-122"/>
              </a:rPr>
              <a:t>预取器设计</a:t>
            </a:r>
          </a:p>
        </p:txBody>
      </p:sp>
      <p:cxnSp>
        <p:nvCxnSpPr>
          <p:cNvPr id="43" name="直接连接符 42"/>
          <p:cNvCxnSpPr/>
          <p:nvPr/>
        </p:nvCxnSpPr>
        <p:spPr>
          <a:xfrm>
            <a:off x="-53515" y="477441"/>
            <a:ext cx="1226860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489922" y="81500"/>
            <a:ext cx="287957" cy="287957"/>
            <a:chOff x="624979" y="908720"/>
            <a:chExt cx="288032" cy="288032"/>
          </a:xfrm>
        </p:grpSpPr>
        <p:cxnSp>
          <p:nvCxnSpPr>
            <p:cNvPr id="81" name="直接连接符 80"/>
            <p:cNvCxnSpPr/>
            <p:nvPr/>
          </p:nvCxnSpPr>
          <p:spPr>
            <a:xfrm>
              <a:off x="624979" y="1196752"/>
              <a:ext cx="288032" cy="0"/>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11622" y="908720"/>
              <a:ext cx="0" cy="288032"/>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flipV="1">
              <a:off x="696987" y="980728"/>
              <a:ext cx="216024" cy="216024"/>
            </a:xfrm>
            <a:prstGeom prst="line">
              <a:avLst/>
            </a:prstGeom>
            <a:ln>
              <a:solidFill>
                <a:srgbClr val="2C3637"/>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A4F0EEB-E7CF-4868-A407-F25C15D7BE0E}"/>
              </a:ext>
            </a:extLst>
          </p:cNvPr>
          <p:cNvSpPr txBox="1"/>
          <p:nvPr/>
        </p:nvSpPr>
        <p:spPr>
          <a:xfrm>
            <a:off x="840784" y="725404"/>
            <a:ext cx="7579518" cy="400110"/>
          </a:xfrm>
          <a:prstGeom prst="rect">
            <a:avLst/>
          </a:prstGeom>
          <a:noFill/>
        </p:spPr>
        <p:txBody>
          <a:bodyPr wrap="square">
            <a:spAutoFit/>
          </a:bodyPr>
          <a:lstStyle/>
          <a:p>
            <a:pPr algn="l"/>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6. 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缓存预取器</a:t>
            </a:r>
          </a:p>
        </p:txBody>
      </p:sp>
      <p:sp>
        <p:nvSpPr>
          <p:cNvPr id="9" name="TextBox 8">
            <a:extLst>
              <a:ext uri="{FF2B5EF4-FFF2-40B4-BE49-F238E27FC236}">
                <a16:creationId xmlns:a16="http://schemas.microsoft.com/office/drawing/2014/main" id="{BA0D833D-ADA6-47CC-9B79-74CF5DAF510D}"/>
              </a:ext>
            </a:extLst>
          </p:cNvPr>
          <p:cNvSpPr txBox="1"/>
          <p:nvPr/>
        </p:nvSpPr>
        <p:spPr>
          <a:xfrm>
            <a:off x="776490" y="3137559"/>
            <a:ext cx="7579518" cy="400110"/>
          </a:xfrm>
          <a:prstGeom prst="rect">
            <a:avLst/>
          </a:prstGeom>
          <a:noFill/>
        </p:spPr>
        <p:txBody>
          <a:bodyPr wrap="square">
            <a:spAutoFit/>
          </a:bodyPr>
          <a:lstStyle/>
          <a:p>
            <a:pPr algn="l"/>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存储开销</a:t>
            </a:r>
          </a:p>
        </p:txBody>
      </p:sp>
      <p:sp>
        <p:nvSpPr>
          <p:cNvPr id="11" name="TextBox 10">
            <a:extLst>
              <a:ext uri="{FF2B5EF4-FFF2-40B4-BE49-F238E27FC236}">
                <a16:creationId xmlns:a16="http://schemas.microsoft.com/office/drawing/2014/main" id="{6CC384F4-4FF4-4A1E-88F5-21BEA9C88BD4}"/>
              </a:ext>
            </a:extLst>
          </p:cNvPr>
          <p:cNvSpPr txBox="1"/>
          <p:nvPr/>
        </p:nvSpPr>
        <p:spPr>
          <a:xfrm>
            <a:off x="1024284" y="1121367"/>
            <a:ext cx="10547606" cy="168937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优势：</a:t>
            </a:r>
            <a:r>
              <a:rPr lang="en-US" altLang="zh-CN" sz="1800" kern="0" dirty="0">
                <a:effectLst/>
                <a:latin typeface="Times New Roman" panose="02020603050405020304" pitchFamily="18" charset="0"/>
                <a:ea typeface="Songti SC"/>
              </a:rPr>
              <a:t>L2</a:t>
            </a:r>
            <a:r>
              <a:rPr lang="zh-CN" altLang="zh-CN" sz="1800" kern="0" dirty="0">
                <a:effectLst/>
                <a:latin typeface="Times New Roman" panose="02020603050405020304" pitchFamily="18" charset="0"/>
                <a:ea typeface="Songti SC"/>
                <a:cs typeface="Times New Roman" panose="02020603050405020304" pitchFamily="18" charset="0"/>
              </a:rPr>
              <a:t>缓存预取器在</a:t>
            </a:r>
            <a:r>
              <a:rPr lang="en-US" altLang="zh-CN" sz="1800" kern="0" dirty="0">
                <a:effectLst/>
                <a:latin typeface="Times New Roman" panose="02020603050405020304" pitchFamily="18" charset="0"/>
                <a:ea typeface="Songti SC"/>
              </a:rPr>
              <a:t>L1</a:t>
            </a:r>
            <a:r>
              <a:rPr lang="zh-CN" altLang="zh-CN" sz="1800" kern="0" dirty="0">
                <a:effectLst/>
                <a:latin typeface="Times New Roman" panose="02020603050405020304" pitchFamily="18" charset="0"/>
                <a:ea typeface="Songti SC"/>
                <a:cs typeface="Times New Roman" panose="02020603050405020304" pitchFamily="18" charset="0"/>
              </a:rPr>
              <a:t>缓存未命中时触发进一步的预取可以提供非常深入的前瞻性。</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策略：</a:t>
            </a:r>
            <a:r>
              <a:rPr lang="en-US" altLang="zh-CN" sz="1800" kern="0" dirty="0">
                <a:effectLst/>
                <a:latin typeface="Times New Roman" panose="02020603050405020304" pitchFamily="18" charset="0"/>
                <a:ea typeface="Songti SC"/>
              </a:rPr>
              <a:t>L2</a:t>
            </a:r>
            <a:r>
              <a:rPr lang="zh-CN" altLang="zh-CN" sz="1800" kern="0" dirty="0">
                <a:effectLst/>
                <a:latin typeface="Times New Roman" panose="02020603050405020304" pitchFamily="18" charset="0"/>
                <a:ea typeface="Songti SC"/>
                <a:cs typeface="Times New Roman" panose="02020603050405020304" pitchFamily="18" charset="0"/>
              </a:rPr>
              <a:t>缓存中复制了我们的</a:t>
            </a:r>
            <a:r>
              <a:rPr lang="en-US" altLang="zh-CN" sz="1800" kern="0" dirty="0">
                <a:effectLst/>
                <a:latin typeface="Times New Roman" panose="02020603050405020304" pitchFamily="18" charset="0"/>
                <a:ea typeface="Songti SC"/>
              </a:rPr>
              <a:t> L1</a:t>
            </a:r>
            <a:r>
              <a:rPr lang="zh-CN" altLang="zh-CN" sz="1800" kern="0" dirty="0">
                <a:effectLst/>
                <a:latin typeface="Times New Roman" panose="02020603050405020304" pitchFamily="18" charset="0"/>
                <a:ea typeface="Songti SC"/>
                <a:cs typeface="Times New Roman" panose="02020603050405020304" pitchFamily="18" charset="0"/>
              </a:rPr>
              <a:t>缓存预取器，并进行了如下两个简化</a:t>
            </a:r>
            <a:r>
              <a:rPr lang="zh-CN" altLang="en-US" sz="1800" kern="0" dirty="0">
                <a:effectLst/>
                <a:latin typeface="Times New Roman" panose="02020603050405020304" pitchFamily="18" charset="0"/>
                <a:ea typeface="Songti SC"/>
                <a:cs typeface="Times New Roman" panose="02020603050405020304" pitchFamily="18" charset="0"/>
              </a:rPr>
              <a:t>。</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kern="0" dirty="0">
                <a:effectLst/>
                <a:latin typeface="Times New Roman" panose="02020603050405020304" pitchFamily="18" charset="0"/>
                <a:ea typeface="Songti SC"/>
                <a:cs typeface="Times New Roman" panose="02020603050405020304" pitchFamily="18" charset="0"/>
              </a:rPr>
              <a:t>在</a:t>
            </a:r>
            <a:r>
              <a:rPr lang="en-US" altLang="zh-CN" sz="1800" kern="0" dirty="0">
                <a:effectLst/>
                <a:latin typeface="Times New Roman" panose="02020603050405020304" pitchFamily="18" charset="0"/>
                <a:ea typeface="Songti SC"/>
              </a:rPr>
              <a:t>L2</a:t>
            </a:r>
            <a:r>
              <a:rPr lang="zh-CN" altLang="zh-CN" sz="1800" kern="0" dirty="0">
                <a:effectLst/>
                <a:latin typeface="Times New Roman" panose="02020603050405020304" pitchFamily="18" charset="0"/>
                <a:ea typeface="Songti SC"/>
                <a:cs typeface="Times New Roman" panose="02020603050405020304" pitchFamily="18" charset="0"/>
              </a:rPr>
              <a:t>缓存预取器中没有最近访问缓冲区</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800" kern="0" dirty="0">
                <a:effectLst/>
                <a:latin typeface="Times New Roman" panose="02020603050405020304" pitchFamily="18" charset="0"/>
                <a:ea typeface="Songti SC"/>
              </a:rPr>
              <a:t>L2</a:t>
            </a:r>
            <a:r>
              <a:rPr lang="zh-CN" altLang="zh-CN" sz="1800" kern="0" dirty="0">
                <a:effectLst/>
                <a:latin typeface="Times New Roman" panose="02020603050405020304" pitchFamily="18" charset="0"/>
                <a:ea typeface="Songti SC"/>
                <a:cs typeface="Times New Roman" panose="02020603050405020304" pitchFamily="18" charset="0"/>
              </a:rPr>
              <a:t>缓存不会将任何剩余的预取信息搭载到</a:t>
            </a:r>
            <a:r>
              <a:rPr lang="en-US" altLang="zh-CN" sz="1800" kern="0" dirty="0">
                <a:effectLst/>
                <a:latin typeface="Times New Roman" panose="02020603050405020304" pitchFamily="18" charset="0"/>
                <a:ea typeface="Songti SC"/>
              </a:rPr>
              <a:t>L3</a:t>
            </a:r>
            <a:r>
              <a:rPr lang="zh-CN" altLang="zh-CN" sz="1800" kern="0" dirty="0">
                <a:effectLst/>
                <a:latin typeface="Times New Roman" panose="02020603050405020304" pitchFamily="18" charset="0"/>
                <a:ea typeface="Songti SC"/>
                <a:cs typeface="Times New Roman" panose="02020603050405020304" pitchFamily="18" charset="0"/>
              </a:rPr>
              <a:t>缓存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TextBox 13">
            <a:extLst>
              <a:ext uri="{FF2B5EF4-FFF2-40B4-BE49-F238E27FC236}">
                <a16:creationId xmlns:a16="http://schemas.microsoft.com/office/drawing/2014/main" id="{C96853BD-B861-4457-8814-5EE8B8103667}"/>
              </a:ext>
            </a:extLst>
          </p:cNvPr>
          <p:cNvSpPr txBox="1"/>
          <p:nvPr/>
        </p:nvSpPr>
        <p:spPr>
          <a:xfrm>
            <a:off x="1024284" y="3537669"/>
            <a:ext cx="10744675" cy="21178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zh-CN" sz="1800" kern="0" dirty="0">
                <a:effectLst/>
                <a:latin typeface="Times New Roman" panose="02020603050405020304" pitchFamily="18" charset="0"/>
                <a:ea typeface="Songti SC"/>
                <a:cs typeface="Times New Roman" panose="02020603050405020304" pitchFamily="18" charset="0"/>
              </a:rPr>
              <a:t>每个页面有</a:t>
            </a:r>
            <a:r>
              <a:rPr lang="en-US" altLang="zh-CN" sz="1800" kern="0" dirty="0">
                <a:effectLst/>
                <a:latin typeface="Times New Roman" panose="02020603050405020304" pitchFamily="18" charset="0"/>
                <a:ea typeface="Songti SC"/>
              </a:rPr>
              <a:t>64</a:t>
            </a:r>
            <a:r>
              <a:rPr lang="zh-CN" altLang="zh-CN" sz="1800" kern="0" dirty="0">
                <a:effectLst/>
                <a:latin typeface="Times New Roman" panose="02020603050405020304" pitchFamily="18" charset="0"/>
                <a:ea typeface="Songti SC"/>
                <a:cs typeface="Times New Roman" panose="02020603050405020304" pitchFamily="18" charset="0"/>
              </a:rPr>
              <a:t>个缓存块，每个增量用</a:t>
            </a:r>
            <a:r>
              <a:rPr lang="en-US" altLang="zh-CN" sz="1800" kern="0" dirty="0">
                <a:effectLst/>
                <a:latin typeface="Times New Roman" panose="02020603050405020304" pitchFamily="18" charset="0"/>
                <a:ea typeface="Songti SC"/>
              </a:rPr>
              <a:t>7</a:t>
            </a:r>
            <a:r>
              <a:rPr lang="zh-CN" altLang="zh-CN" sz="1800" kern="0" dirty="0">
                <a:effectLst/>
                <a:latin typeface="Times New Roman" panose="02020603050405020304" pitchFamily="18" charset="0"/>
                <a:ea typeface="Songti SC"/>
                <a:cs typeface="Times New Roman" panose="02020603050405020304" pitchFamily="18" charset="0"/>
              </a:rPr>
              <a:t>位编码表示。</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kern="0" dirty="0">
                <a:effectLst/>
                <a:latin typeface="Times New Roman" panose="02020603050405020304" pitchFamily="18" charset="0"/>
                <a:ea typeface="Songti SC"/>
                <a:cs typeface="Times New Roman" panose="02020603050405020304" pitchFamily="18" charset="0"/>
              </a:rPr>
              <a:t>对于单核和多核，我们将</a:t>
            </a:r>
            <a:r>
              <a:rPr lang="en-US" altLang="zh-CN" sz="1800" kern="0" dirty="0">
                <a:effectLst/>
                <a:latin typeface="Times New Roman" panose="02020603050405020304" pitchFamily="18" charset="0"/>
                <a:ea typeface="Songti SC"/>
              </a:rPr>
              <a:t>L1</a:t>
            </a:r>
            <a:r>
              <a:rPr lang="zh-CN" altLang="zh-CN" sz="1800" kern="0" dirty="0">
                <a:effectLst/>
                <a:latin typeface="Times New Roman" panose="02020603050405020304" pitchFamily="18" charset="0"/>
                <a:ea typeface="Songti SC"/>
                <a:cs typeface="Times New Roman" panose="02020603050405020304" pitchFamily="18" charset="0"/>
              </a:rPr>
              <a:t>缓存基预取度设置为</a:t>
            </a:r>
            <a:r>
              <a:rPr lang="en-US" altLang="zh-CN" sz="1800" kern="0" dirty="0">
                <a:effectLst/>
                <a:latin typeface="Times New Roman" panose="02020603050405020304" pitchFamily="18" charset="0"/>
                <a:ea typeface="Songti SC"/>
              </a:rPr>
              <a:t>4</a:t>
            </a:r>
            <a:r>
              <a:rPr lang="zh-CN" altLang="zh-CN" sz="1800" kern="0" dirty="0">
                <a:effectLst/>
                <a:latin typeface="Times New Roman" panose="02020603050405020304" pitchFamily="18" charset="0"/>
                <a:ea typeface="Songti SC"/>
                <a:cs typeface="Times New Roman" panose="02020603050405020304" pitchFamily="18" charset="0"/>
              </a:rPr>
              <a:t>，</a:t>
            </a:r>
            <a:r>
              <a:rPr lang="en-US" altLang="zh-CN" sz="1800" kern="0" dirty="0">
                <a:effectLst/>
                <a:latin typeface="Times New Roman" panose="02020603050405020304" pitchFamily="18" charset="0"/>
                <a:ea typeface="Songti SC"/>
              </a:rPr>
              <a:t>L2</a:t>
            </a:r>
            <a:r>
              <a:rPr lang="zh-CN" altLang="zh-CN" sz="1800" kern="0" dirty="0">
                <a:effectLst/>
                <a:latin typeface="Times New Roman" panose="02020603050405020304" pitchFamily="18" charset="0"/>
                <a:ea typeface="Songti SC"/>
                <a:cs typeface="Times New Roman" panose="02020603050405020304" pitchFamily="18" charset="0"/>
              </a:rPr>
              <a:t>缓存基预取度根据单核和多核分别设置为</a:t>
            </a:r>
            <a:r>
              <a:rPr lang="en-US" altLang="zh-CN" sz="1800" kern="0" dirty="0">
                <a:effectLst/>
                <a:latin typeface="Times New Roman" panose="02020603050405020304" pitchFamily="18" charset="0"/>
                <a:ea typeface="Songti SC"/>
              </a:rPr>
              <a:t>3</a:t>
            </a:r>
            <a:r>
              <a:rPr lang="zh-CN" altLang="zh-CN" sz="1800" kern="0" dirty="0">
                <a:effectLst/>
                <a:latin typeface="Times New Roman" panose="02020603050405020304" pitchFamily="18" charset="0"/>
                <a:ea typeface="Songti SC"/>
                <a:cs typeface="Times New Roman" panose="02020603050405020304" pitchFamily="18" charset="0"/>
              </a:rPr>
              <a:t>和</a:t>
            </a:r>
            <a:r>
              <a:rPr lang="en-US" altLang="zh-CN" sz="1800" kern="0" dirty="0">
                <a:effectLst/>
                <a:latin typeface="Times New Roman" panose="02020603050405020304" pitchFamily="18" charset="0"/>
                <a:ea typeface="Songti SC"/>
              </a:rPr>
              <a:t>2</a:t>
            </a:r>
            <a:r>
              <a:rPr lang="zh-CN" altLang="zh-CN" sz="1800" kern="0" dirty="0">
                <a:effectLst/>
                <a:latin typeface="Times New Roman" panose="02020603050405020304" pitchFamily="18" charset="0"/>
                <a:ea typeface="Songti SC"/>
                <a:cs typeface="Times New Roman" panose="02020603050405020304" pitchFamily="18" charset="0"/>
              </a:rPr>
              <a:t>。</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kern="0" dirty="0">
                <a:effectLst/>
                <a:latin typeface="Times New Roman" panose="02020603050405020304" pitchFamily="18" charset="0"/>
                <a:ea typeface="Songti SC"/>
                <a:cs typeface="Times New Roman" panose="02020603050405020304" pitchFamily="18" charset="0"/>
              </a:rPr>
              <a:t>通过适当调整部分标签的大小，</a:t>
            </a:r>
            <a:r>
              <a:rPr lang="en-US" altLang="zh-CN" sz="1800" kern="0" dirty="0">
                <a:effectLst/>
                <a:latin typeface="Times New Roman" panose="02020603050405020304" pitchFamily="18" charset="0"/>
                <a:ea typeface="Songti SC"/>
              </a:rPr>
              <a:t>IP </a:t>
            </a:r>
            <a:r>
              <a:rPr lang="zh-CN" altLang="zh-CN" sz="1800" kern="0" dirty="0">
                <a:effectLst/>
                <a:latin typeface="Times New Roman" panose="02020603050405020304" pitchFamily="18" charset="0"/>
                <a:ea typeface="Songti SC"/>
                <a:cs typeface="Times New Roman" panose="02020603050405020304" pitchFamily="18" charset="0"/>
              </a:rPr>
              <a:t>表的每个条目被限制在</a:t>
            </a:r>
            <a:r>
              <a:rPr lang="en-US" altLang="zh-CN" sz="1800" kern="0" dirty="0">
                <a:effectLst/>
                <a:latin typeface="Times New Roman" panose="02020603050405020304" pitchFamily="18" charset="0"/>
                <a:ea typeface="Songti SC"/>
              </a:rPr>
              <a:t>63</a:t>
            </a:r>
            <a:r>
              <a:rPr lang="zh-CN" altLang="zh-CN" sz="1800" kern="0" dirty="0">
                <a:effectLst/>
                <a:latin typeface="Times New Roman" panose="02020603050405020304" pitchFamily="18" charset="0"/>
                <a:ea typeface="Songti SC"/>
                <a:cs typeface="Times New Roman" panose="02020603050405020304" pitchFamily="18" charset="0"/>
              </a:rPr>
              <a:t>位。同样，</a:t>
            </a:r>
            <a:r>
              <a:rPr lang="en-US" altLang="zh-CN" sz="1800" kern="0" dirty="0">
                <a:effectLst/>
                <a:latin typeface="Times New Roman" panose="02020603050405020304" pitchFamily="18" charset="0"/>
                <a:ea typeface="Songti SC"/>
              </a:rPr>
              <a:t>IP</a:t>
            </a:r>
            <a:r>
              <a:rPr lang="zh-CN" altLang="zh-CN" sz="1800" kern="0" dirty="0">
                <a:effectLst/>
                <a:latin typeface="Times New Roman" panose="02020603050405020304" pitchFamily="18" charset="0"/>
                <a:ea typeface="Songti SC"/>
                <a:cs typeface="Times New Roman" panose="02020603050405020304" pitchFamily="18" charset="0"/>
              </a:rPr>
              <a:t>增量表的每个条目都被限制为</a:t>
            </a:r>
            <a:r>
              <a:rPr lang="en-US" altLang="zh-CN" sz="1800" kern="0" dirty="0">
                <a:effectLst/>
                <a:latin typeface="Times New Roman" panose="02020603050405020304" pitchFamily="18" charset="0"/>
                <a:ea typeface="Songti SC"/>
              </a:rPr>
              <a:t>64</a:t>
            </a:r>
            <a:r>
              <a:rPr lang="zh-CN" altLang="zh-CN" sz="1800" kern="0" dirty="0">
                <a:effectLst/>
                <a:latin typeface="Times New Roman" panose="02020603050405020304" pitchFamily="18" charset="0"/>
                <a:ea typeface="Songti SC"/>
                <a:cs typeface="Times New Roman" panose="02020603050405020304" pitchFamily="18" charset="0"/>
              </a:rPr>
              <a:t>位。</a:t>
            </a:r>
            <a:endParaRPr lang="en-US" altLang="zh-CN" sz="1800" kern="0" dirty="0">
              <a:effectLst/>
              <a:latin typeface="Times New Roman" panose="02020603050405020304" pitchFamily="18" charset="0"/>
              <a:ea typeface="Songti SC"/>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800" kern="0" dirty="0">
                <a:effectLst/>
                <a:latin typeface="Times New Roman" panose="02020603050405020304" pitchFamily="18" charset="0"/>
                <a:ea typeface="Songti SC"/>
              </a:rPr>
              <a:t>NL </a:t>
            </a:r>
            <a:r>
              <a:rPr lang="zh-CN" altLang="zh-CN" sz="1800" kern="0" dirty="0">
                <a:effectLst/>
                <a:latin typeface="Times New Roman" panose="02020603050405020304" pitchFamily="18" charset="0"/>
                <a:ea typeface="Songti SC"/>
                <a:cs typeface="Times New Roman" panose="02020603050405020304" pitchFamily="18" charset="0"/>
              </a:rPr>
              <a:t>缓冲区的每个条目是</a:t>
            </a:r>
            <a:r>
              <a:rPr lang="en-US" altLang="zh-CN" sz="1800" kern="0" dirty="0">
                <a:effectLst/>
                <a:latin typeface="Times New Roman" panose="02020603050405020304" pitchFamily="18" charset="0"/>
                <a:ea typeface="Songti SC"/>
              </a:rPr>
              <a:t>73</a:t>
            </a:r>
            <a:r>
              <a:rPr lang="zh-CN" altLang="zh-CN" sz="1800" kern="0" dirty="0">
                <a:effectLst/>
                <a:latin typeface="Times New Roman" panose="02020603050405020304" pitchFamily="18" charset="0"/>
                <a:ea typeface="Songti SC"/>
                <a:cs typeface="Times New Roman" panose="02020603050405020304" pitchFamily="18" charset="0"/>
              </a:rPr>
              <a:t>位，而最近访问缓冲区的每个条目是</a:t>
            </a:r>
            <a:r>
              <a:rPr lang="en-US" altLang="zh-CN" sz="1800" kern="0" dirty="0">
                <a:effectLst/>
                <a:latin typeface="Times New Roman" panose="02020603050405020304" pitchFamily="18" charset="0"/>
                <a:ea typeface="Songti SC"/>
              </a:rPr>
              <a:t>71</a:t>
            </a:r>
            <a:r>
              <a:rPr lang="zh-CN" altLang="zh-CN" sz="1800" kern="0" dirty="0">
                <a:effectLst/>
                <a:latin typeface="Times New Roman" panose="02020603050405020304" pitchFamily="18" charset="0"/>
                <a:ea typeface="Songti SC"/>
                <a:cs typeface="Times New Roman" panose="02020603050405020304" pitchFamily="18" charset="0"/>
              </a:rPr>
              <a:t>位。</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982769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1815</Words>
  <Application>Microsoft Macintosh PowerPoint</Application>
  <PresentationFormat>宽屏</PresentationFormat>
  <Paragraphs>144</Paragraphs>
  <Slides>15</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宋体</vt:lpstr>
      <vt:lpstr>微软雅黑</vt:lpstr>
      <vt:lpstr>Arial</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桌 李</dc:creator>
  <cp:lastModifiedBy>Microsoft Office User</cp:lastModifiedBy>
  <cp:revision>72</cp:revision>
  <dcterms:created xsi:type="dcterms:W3CDTF">2020-11-10T01:38:18Z</dcterms:created>
  <dcterms:modified xsi:type="dcterms:W3CDTF">2021-01-12T06:30:31Z</dcterms:modified>
</cp:coreProperties>
</file>