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3" r:id="rId15"/>
    <p:sldId id="272" r:id="rId16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14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4267200" y="27432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914399" y="45720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6096000" y="45720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g Image"/>
          <p:cNvSpPr>
            <a:spLocks noGrp="1"/>
          </p:cNvSpPr>
          <p:nvPr>
            <p:ph type="pic" sz="quarter" idx="10"/>
          </p:nvPr>
        </p:nvSpPr>
        <p:spPr>
          <a:xfrm>
            <a:off x="7016750" y="0"/>
            <a:ext cx="517525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2"/>
          </p:nvPr>
        </p:nvSpPr>
        <p:spPr>
          <a:xfrm>
            <a:off x="777875" y="2816225"/>
            <a:ext cx="2451100" cy="612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Content Placeholder 33"/>
          <p:cNvSpPr>
            <a:spLocks noGrp="1"/>
          </p:cNvSpPr>
          <p:nvPr>
            <p:ph sz="quarter" idx="13"/>
          </p:nvPr>
        </p:nvSpPr>
        <p:spPr>
          <a:xfrm>
            <a:off x="2338170" y="3454156"/>
            <a:ext cx="890805" cy="2770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Chart Placeholder 40"/>
          <p:cNvSpPr>
            <a:spLocks noGrp="1"/>
          </p:cNvSpPr>
          <p:nvPr>
            <p:ph type="chart" sz="quarter" idx="14"/>
          </p:nvPr>
        </p:nvSpPr>
        <p:spPr>
          <a:xfrm>
            <a:off x="777875" y="4308475"/>
            <a:ext cx="5318125" cy="1703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2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614048" y="1061260"/>
            <a:ext cx="5855876" cy="619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614048" y="1677106"/>
            <a:ext cx="4628161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7011276" y="2513232"/>
            <a:ext cx="4213225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7011276" y="3137232"/>
            <a:ext cx="4213225" cy="10669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/>
          <p:nvPr userDrawn="1"/>
        </p:nvSpPr>
        <p:spPr>
          <a:xfrm>
            <a:off x="0" y="0"/>
            <a:ext cx="3349625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8"/>
          <p:cNvSpPr/>
          <p:nvPr userDrawn="1"/>
        </p:nvSpPr>
        <p:spPr>
          <a:xfrm>
            <a:off x="6096000" y="3429000"/>
            <a:ext cx="2746375" cy="342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3349625" y="0"/>
            <a:ext cx="458152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7931150" y="0"/>
            <a:ext cx="426085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8842375" y="3429000"/>
            <a:ext cx="334962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8850313" y="2206625"/>
            <a:ext cx="2422525" cy="3698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4319588" y="4340225"/>
            <a:ext cx="3752850" cy="41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6273089" y="5221386"/>
            <a:ext cx="2225675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6696386" y="4775263"/>
            <a:ext cx="1379080" cy="3097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568324" y="893763"/>
            <a:ext cx="2038241" cy="314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568323" y="1228725"/>
            <a:ext cx="2637332" cy="42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68323" y="1936938"/>
            <a:ext cx="2225675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3349625" y="0"/>
            <a:ext cx="458152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7931150" y="0"/>
            <a:ext cx="426085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8842375" y="3429000"/>
            <a:ext cx="334962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rodu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20"/>
          <p:cNvSpPr/>
          <p:nvPr userDrawn="1"/>
        </p:nvSpPr>
        <p:spPr>
          <a:xfrm>
            <a:off x="935038" y="4903788"/>
            <a:ext cx="954087" cy="9556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solidFill>
                  <a:schemeClr val="bg1"/>
                </a:solidFill>
                <a:latin typeface="FontAwesome" pitchFamily="2" charset="0"/>
              </a:rPr>
              <a:t>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7" name="Oval 22"/>
          <p:cNvSpPr/>
          <p:nvPr userDrawn="1"/>
        </p:nvSpPr>
        <p:spPr>
          <a:xfrm>
            <a:off x="1649413" y="4903788"/>
            <a:ext cx="239712" cy="2397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914400" y="1620838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3561907" y="1620838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7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6209045" y="1620838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8856183" y="1620531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4"/>
          </p:nvPr>
        </p:nvSpPr>
        <p:spPr>
          <a:xfrm>
            <a:off x="914400" y="3607816"/>
            <a:ext cx="2274888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527087" y="3604658"/>
            <a:ext cx="2274888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6"/>
          </p:nvPr>
        </p:nvSpPr>
        <p:spPr>
          <a:xfrm>
            <a:off x="6208492" y="3607816"/>
            <a:ext cx="2274888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17"/>
          </p:nvPr>
        </p:nvSpPr>
        <p:spPr>
          <a:xfrm>
            <a:off x="8856183" y="3607816"/>
            <a:ext cx="2274888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18"/>
          </p:nvPr>
        </p:nvSpPr>
        <p:spPr>
          <a:xfrm>
            <a:off x="2026531" y="5023843"/>
            <a:ext cx="910454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3168062" y="157037"/>
            <a:ext cx="5855876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8"/>
          <p:cNvSpPr>
            <a:spLocks noGrp="1"/>
          </p:cNvSpPr>
          <p:nvPr>
            <p:ph type="body" sz="quarter" idx="24"/>
          </p:nvPr>
        </p:nvSpPr>
        <p:spPr>
          <a:xfrm>
            <a:off x="3775997" y="772883"/>
            <a:ext cx="4628161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634320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6"/>
          </p:nvPr>
        </p:nvSpPr>
        <p:spPr>
          <a:xfrm>
            <a:off x="4898346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9162370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Produ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914400" y="1620838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3561907" y="1620838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7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6209045" y="1620838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8856183" y="1620531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en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/>
          <p:nvPr userDrawn="1"/>
        </p:nvSpPr>
        <p:spPr>
          <a:xfrm>
            <a:off x="5095875" y="1987550"/>
            <a:ext cx="1000125" cy="36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14"/>
          <p:cNvSpPr/>
          <p:nvPr userDrawn="1"/>
        </p:nvSpPr>
        <p:spPr>
          <a:xfrm>
            <a:off x="6096000" y="4502150"/>
            <a:ext cx="1438275" cy="3683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1831975" y="914400"/>
            <a:ext cx="4264025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4264025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5096366" y="1980994"/>
            <a:ext cx="4142232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6180138" y="2538413"/>
            <a:ext cx="305911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3386761" y="4495594"/>
            <a:ext cx="4142232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2951038" y="5069248"/>
            <a:ext cx="305911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cen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1831975" y="914400"/>
            <a:ext cx="4264025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4264025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 White"/>
          <p:cNvSpPr/>
          <p:nvPr userDrawn="1"/>
        </p:nvSpPr>
        <p:spPr>
          <a:xfrm>
            <a:off x="3805238" y="0"/>
            <a:ext cx="45815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9"/>
          <p:cNvCxnSpPr/>
          <p:nvPr userDrawn="1"/>
        </p:nvCxnSpPr>
        <p:spPr>
          <a:xfrm>
            <a:off x="6096000" y="4506913"/>
            <a:ext cx="0" cy="8620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3"/>
          <p:cNvSpPr/>
          <p:nvPr userDrawn="1"/>
        </p:nvSpPr>
        <p:spPr>
          <a:xfrm>
            <a:off x="5827713" y="5700713"/>
            <a:ext cx="53657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>
                <a:solidFill>
                  <a:schemeClr val="accent6"/>
                </a:solidFill>
                <a:latin typeface="FontAwesome" pitchFamily="2" charset="0"/>
                <a:ea typeface="+mn-ea"/>
              </a:rPr>
              <a:t></a:t>
            </a:r>
            <a:endParaRPr lang="en-US" sz="320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362450" y="2322513"/>
            <a:ext cx="3573463" cy="1671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362352" y="1012368"/>
            <a:ext cx="3573463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62352" y="1620487"/>
            <a:ext cx="3573463" cy="3705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362351" y="4506835"/>
            <a:ext cx="1733649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202166" y="4506835"/>
            <a:ext cx="1733649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9"/>
          <p:cNvCxnSpPr/>
          <p:nvPr userDrawn="1"/>
        </p:nvCxnSpPr>
        <p:spPr>
          <a:xfrm>
            <a:off x="6096000" y="4506913"/>
            <a:ext cx="0" cy="8620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0"/>
          <p:cNvSpPr/>
          <p:nvPr userDrawn="1"/>
        </p:nvSpPr>
        <p:spPr>
          <a:xfrm>
            <a:off x="3805238" y="0"/>
            <a:ext cx="4581525" cy="4365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484014" y="436841"/>
            <a:ext cx="1225296" cy="246888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492625" y="825393"/>
            <a:ext cx="3206750" cy="566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4492625" y="1912938"/>
            <a:ext cx="3206750" cy="2038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914400" y="1600200"/>
            <a:ext cx="3200400" cy="2155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495798" y="1600196"/>
            <a:ext cx="3200400" cy="2155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077199" y="1600193"/>
            <a:ext cx="3200400" cy="2155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6294474" y="1600200"/>
            <a:ext cx="5897880" cy="3662363"/>
          </a:xfrm>
          <a:prstGeom prst="roundRect">
            <a:avLst>
              <a:gd name="adj" fmla="val 2031"/>
            </a:avLst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914400" y="2112460"/>
            <a:ext cx="4015113" cy="585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Content Placeholder 15"/>
          <p:cNvSpPr>
            <a:spLocks noGrp="1"/>
          </p:cNvSpPr>
          <p:nvPr>
            <p:ph sz="quarter" idx="12"/>
          </p:nvPr>
        </p:nvSpPr>
        <p:spPr>
          <a:xfrm>
            <a:off x="914400" y="3552825"/>
            <a:ext cx="4856163" cy="1198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Content Placeholder 17"/>
          <p:cNvSpPr>
            <a:spLocks noGrp="1"/>
          </p:cNvSpPr>
          <p:nvPr>
            <p:ph sz="quarter" idx="13"/>
          </p:nvPr>
        </p:nvSpPr>
        <p:spPr>
          <a:xfrm>
            <a:off x="917594" y="2735010"/>
            <a:ext cx="3409950" cy="390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3709987" y="3837115"/>
            <a:ext cx="4772025" cy="6048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4278313" y="4441825"/>
            <a:ext cx="3605212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>
          <a:xfrm>
            <a:off x="3358356" y="5129213"/>
            <a:ext cx="5475288" cy="1030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/>
          <p:nvPr userDrawn="1"/>
        </p:nvSpPr>
        <p:spPr>
          <a:xfrm>
            <a:off x="914400" y="3773488"/>
            <a:ext cx="3286125" cy="239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9"/>
          <p:cNvSpPr/>
          <p:nvPr userDrawn="1"/>
        </p:nvSpPr>
        <p:spPr>
          <a:xfrm>
            <a:off x="4452938" y="3773488"/>
            <a:ext cx="3286125" cy="239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10"/>
          <p:cNvSpPr/>
          <p:nvPr userDrawn="1"/>
        </p:nvSpPr>
        <p:spPr>
          <a:xfrm>
            <a:off x="7991475" y="3773488"/>
            <a:ext cx="3286125" cy="239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2" name="Group 11"/>
          <p:cNvGrpSpPr>
            <a:grpSpLocks/>
          </p:cNvGrpSpPr>
          <p:nvPr userDrawn="1"/>
        </p:nvGrpSpPr>
        <p:grpSpPr bwMode="auto">
          <a:xfrm>
            <a:off x="1808163" y="4491038"/>
            <a:ext cx="1497012" cy="307975"/>
            <a:chOff x="1786754" y="4538752"/>
            <a:chExt cx="1497670" cy="307777"/>
          </a:xfrm>
        </p:grpSpPr>
        <p:sp>
          <p:nvSpPr>
            <p:cNvPr id="23" name="Rectangle 12"/>
            <p:cNvSpPr/>
            <p:nvPr/>
          </p:nvSpPr>
          <p:spPr>
            <a:xfrm>
              <a:off x="1786754" y="4538752"/>
              <a:ext cx="3509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srgbClr val="C19859"/>
                  </a:solidFill>
                  <a:latin typeface="FontAwesome" pitchFamily="2" charset="0"/>
                  <a:ea typeface="+mn-ea"/>
                </a:rPr>
                <a:t></a:t>
              </a:r>
              <a:endParaRPr lang="en-US" sz="1400">
                <a:solidFill>
                  <a:srgbClr val="C19859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13"/>
            <p:cNvSpPr/>
            <p:nvPr/>
          </p:nvSpPr>
          <p:spPr>
            <a:xfrm>
              <a:off x="2072630" y="4538752"/>
              <a:ext cx="3525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srgbClr val="C19859"/>
                  </a:solidFill>
                  <a:latin typeface="FontAwesome" pitchFamily="2" charset="0"/>
                  <a:ea typeface="+mn-ea"/>
                </a:rPr>
                <a:t></a:t>
              </a:r>
              <a:endParaRPr lang="en-US" sz="1400">
                <a:solidFill>
                  <a:srgbClr val="C19859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14"/>
            <p:cNvSpPr/>
            <p:nvPr/>
          </p:nvSpPr>
          <p:spPr>
            <a:xfrm>
              <a:off x="2360093" y="4538752"/>
              <a:ext cx="3509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srgbClr val="C19859"/>
                  </a:solidFill>
                  <a:latin typeface="FontAwesome" pitchFamily="2" charset="0"/>
                  <a:ea typeface="+mn-ea"/>
                </a:rPr>
                <a:t></a:t>
              </a:r>
              <a:endParaRPr lang="en-US" sz="1400">
                <a:solidFill>
                  <a:srgbClr val="C19859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15"/>
            <p:cNvSpPr/>
            <p:nvPr/>
          </p:nvSpPr>
          <p:spPr>
            <a:xfrm>
              <a:off x="2645968" y="4538752"/>
              <a:ext cx="3525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srgbClr val="C19859"/>
                  </a:solidFill>
                  <a:latin typeface="FontAwesome" pitchFamily="2" charset="0"/>
                  <a:ea typeface="+mn-ea"/>
                </a:rPr>
                <a:t></a:t>
              </a:r>
              <a:endParaRPr lang="en-US" sz="1400">
                <a:solidFill>
                  <a:srgbClr val="C19859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16"/>
            <p:cNvSpPr/>
            <p:nvPr/>
          </p:nvSpPr>
          <p:spPr>
            <a:xfrm>
              <a:off x="2933433" y="4538752"/>
              <a:ext cx="3509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prstClr val="white">
                      <a:lumMod val="65000"/>
                    </a:prstClr>
                  </a:solidFill>
                  <a:latin typeface="FontAwesome" pitchFamily="2" charset="0"/>
                  <a:ea typeface="+mn-ea"/>
                </a:rPr>
                <a:t></a:t>
              </a:r>
              <a:endParaRPr lang="en-US" sz="1400">
                <a:solidFill>
                  <a:prstClr val="white">
                    <a:lumMod val="65000"/>
                  </a:prst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8" name="Group 17"/>
          <p:cNvGrpSpPr>
            <a:grpSpLocks/>
          </p:cNvGrpSpPr>
          <p:nvPr userDrawn="1"/>
        </p:nvGrpSpPr>
        <p:grpSpPr bwMode="auto">
          <a:xfrm>
            <a:off x="5346700" y="4491038"/>
            <a:ext cx="1498600" cy="307975"/>
            <a:chOff x="1786754" y="4538752"/>
            <a:chExt cx="1497670" cy="307777"/>
          </a:xfrm>
        </p:grpSpPr>
        <p:sp>
          <p:nvSpPr>
            <p:cNvPr id="29" name="Rectangle 18"/>
            <p:cNvSpPr/>
            <p:nvPr/>
          </p:nvSpPr>
          <p:spPr>
            <a:xfrm>
              <a:off x="1786754" y="4538752"/>
              <a:ext cx="3506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prstClr val="black">
                      <a:lumMod val="65000"/>
                      <a:lumOff val="35000"/>
                    </a:prstClr>
                  </a:solidFill>
                  <a:latin typeface="FontAwesome" pitchFamily="2" charset="0"/>
                  <a:ea typeface="+mn-ea"/>
                </a:rPr>
                <a:t></a:t>
              </a:r>
              <a:endParaRPr 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30" name="Rectangle 20"/>
            <p:cNvSpPr/>
            <p:nvPr/>
          </p:nvSpPr>
          <p:spPr>
            <a:xfrm>
              <a:off x="2073914" y="4538752"/>
              <a:ext cx="3506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prstClr val="black">
                      <a:lumMod val="65000"/>
                      <a:lumOff val="35000"/>
                    </a:prstClr>
                  </a:solidFill>
                  <a:latin typeface="FontAwesome" pitchFamily="2" charset="0"/>
                  <a:ea typeface="+mn-ea"/>
                </a:rPr>
                <a:t></a:t>
              </a:r>
              <a:endParaRPr 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31" name="Rectangle 22"/>
            <p:cNvSpPr/>
            <p:nvPr/>
          </p:nvSpPr>
          <p:spPr>
            <a:xfrm>
              <a:off x="2359486" y="4538752"/>
              <a:ext cx="3522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prstClr val="black">
                      <a:lumMod val="65000"/>
                      <a:lumOff val="35000"/>
                    </a:prstClr>
                  </a:solidFill>
                  <a:latin typeface="FontAwesome" pitchFamily="2" charset="0"/>
                  <a:ea typeface="+mn-ea"/>
                </a:rPr>
                <a:t></a:t>
              </a:r>
              <a:endParaRPr 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Rectangle 24"/>
            <p:cNvSpPr/>
            <p:nvPr/>
          </p:nvSpPr>
          <p:spPr>
            <a:xfrm>
              <a:off x="2646645" y="4538752"/>
              <a:ext cx="3506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prstClr val="white">
                      <a:lumMod val="75000"/>
                    </a:prstClr>
                  </a:solidFill>
                  <a:latin typeface="FontAwesome" pitchFamily="2" charset="0"/>
                  <a:ea typeface="+mn-ea"/>
                </a:rPr>
                <a:t></a:t>
              </a:r>
              <a:endParaRPr lang="en-US" sz="1400">
                <a:solidFill>
                  <a:prstClr val="white">
                    <a:lumMod val="7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33" name="Rectangle 26"/>
            <p:cNvSpPr/>
            <p:nvPr/>
          </p:nvSpPr>
          <p:spPr>
            <a:xfrm>
              <a:off x="2933805" y="4538752"/>
              <a:ext cx="3506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prstClr val="white">
                      <a:lumMod val="75000"/>
                    </a:prstClr>
                  </a:solidFill>
                  <a:latin typeface="FontAwesome" pitchFamily="2" charset="0"/>
                  <a:ea typeface="+mn-ea"/>
                </a:rPr>
                <a:t></a:t>
              </a:r>
              <a:endParaRPr lang="en-US" sz="1400">
                <a:solidFill>
                  <a:prstClr val="white">
                    <a:lumMod val="75000"/>
                  </a:prst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8" name="Group 27"/>
          <p:cNvGrpSpPr>
            <a:grpSpLocks/>
          </p:cNvGrpSpPr>
          <p:nvPr userDrawn="1"/>
        </p:nvGrpSpPr>
        <p:grpSpPr bwMode="auto">
          <a:xfrm>
            <a:off x="8896350" y="4486275"/>
            <a:ext cx="1497013" cy="306388"/>
            <a:chOff x="1786754" y="4538752"/>
            <a:chExt cx="1497670" cy="307777"/>
          </a:xfrm>
        </p:grpSpPr>
        <p:sp>
          <p:nvSpPr>
            <p:cNvPr id="49" name="Rectangle 28"/>
            <p:cNvSpPr/>
            <p:nvPr/>
          </p:nvSpPr>
          <p:spPr>
            <a:xfrm>
              <a:off x="1786754" y="4538752"/>
              <a:ext cx="3509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srgbClr val="C19859"/>
                  </a:solidFill>
                  <a:latin typeface="FontAwesome" pitchFamily="2" charset="0"/>
                  <a:ea typeface="+mn-ea"/>
                </a:rPr>
                <a:t></a:t>
              </a:r>
              <a:endParaRPr lang="en-US" sz="1400">
                <a:solidFill>
                  <a:srgbClr val="C19859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Rectangle 29"/>
            <p:cNvSpPr/>
            <p:nvPr/>
          </p:nvSpPr>
          <p:spPr>
            <a:xfrm>
              <a:off x="2072629" y="4538752"/>
              <a:ext cx="3525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srgbClr val="C19859"/>
                  </a:solidFill>
                  <a:latin typeface="FontAwesome" pitchFamily="2" charset="0"/>
                  <a:ea typeface="+mn-ea"/>
                </a:rPr>
                <a:t></a:t>
              </a:r>
              <a:endParaRPr lang="en-US" sz="1400">
                <a:solidFill>
                  <a:srgbClr val="C19859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Rectangle 30"/>
            <p:cNvSpPr/>
            <p:nvPr/>
          </p:nvSpPr>
          <p:spPr>
            <a:xfrm>
              <a:off x="2360094" y="4538752"/>
              <a:ext cx="3509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srgbClr val="C19859"/>
                  </a:solidFill>
                  <a:latin typeface="FontAwesome" pitchFamily="2" charset="0"/>
                  <a:ea typeface="+mn-ea"/>
                </a:rPr>
                <a:t></a:t>
              </a:r>
              <a:endParaRPr lang="en-US" sz="1400">
                <a:solidFill>
                  <a:srgbClr val="C19859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Rectangle 31"/>
            <p:cNvSpPr/>
            <p:nvPr/>
          </p:nvSpPr>
          <p:spPr>
            <a:xfrm>
              <a:off x="2645969" y="4538752"/>
              <a:ext cx="3525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srgbClr val="C19859"/>
                  </a:solidFill>
                  <a:latin typeface="FontAwesome" pitchFamily="2" charset="0"/>
                  <a:ea typeface="+mn-ea"/>
                </a:rPr>
                <a:t></a:t>
              </a:r>
              <a:endParaRPr lang="en-US" sz="1400">
                <a:solidFill>
                  <a:srgbClr val="C19859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Rectangle 32"/>
            <p:cNvSpPr/>
            <p:nvPr/>
          </p:nvSpPr>
          <p:spPr>
            <a:xfrm>
              <a:off x="2933432" y="4538752"/>
              <a:ext cx="3509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prstClr val="white">
                      <a:lumMod val="65000"/>
                    </a:prstClr>
                  </a:solidFill>
                  <a:latin typeface="FontAwesome" pitchFamily="2" charset="0"/>
                  <a:ea typeface="+mn-ea"/>
                </a:rPr>
                <a:t></a:t>
              </a:r>
              <a:endParaRPr lang="en-US" sz="1400">
                <a:solidFill>
                  <a:prstClr val="white">
                    <a:lumMod val="65000"/>
                  </a:prst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914400" y="1603375"/>
            <a:ext cx="3286125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4452605" y="1603375"/>
            <a:ext cx="3286125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7990810" y="1609067"/>
            <a:ext cx="3286125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34" name="Text Placeholder 51"/>
          <p:cNvSpPr>
            <a:spLocks noGrp="1"/>
          </p:cNvSpPr>
          <p:nvPr>
            <p:ph type="body" sz="quarter" idx="13"/>
          </p:nvPr>
        </p:nvSpPr>
        <p:spPr>
          <a:xfrm>
            <a:off x="2131747" y="3522296"/>
            <a:ext cx="841248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54"/>
          <p:cNvSpPr>
            <a:spLocks noGrp="1"/>
          </p:cNvSpPr>
          <p:nvPr>
            <p:ph type="body" sz="quarter" idx="14"/>
          </p:nvPr>
        </p:nvSpPr>
        <p:spPr>
          <a:xfrm>
            <a:off x="5680800" y="3532292"/>
            <a:ext cx="841248" cy="2468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6"/>
          <p:cNvSpPr>
            <a:spLocks noGrp="1"/>
          </p:cNvSpPr>
          <p:nvPr>
            <p:ph type="body" sz="quarter" idx="15"/>
          </p:nvPr>
        </p:nvSpPr>
        <p:spPr>
          <a:xfrm>
            <a:off x="9213494" y="3519874"/>
            <a:ext cx="841248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58"/>
          <p:cNvSpPr>
            <a:spLocks noGrp="1"/>
          </p:cNvSpPr>
          <p:nvPr>
            <p:ph type="body" sz="quarter" idx="16"/>
          </p:nvPr>
        </p:nvSpPr>
        <p:spPr>
          <a:xfrm>
            <a:off x="1272509" y="4047786"/>
            <a:ext cx="2569243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58"/>
          <p:cNvSpPr>
            <a:spLocks noGrp="1"/>
          </p:cNvSpPr>
          <p:nvPr>
            <p:ph type="body" sz="quarter" idx="17"/>
          </p:nvPr>
        </p:nvSpPr>
        <p:spPr>
          <a:xfrm>
            <a:off x="1272509" y="4945814"/>
            <a:ext cx="2569243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58"/>
          <p:cNvSpPr>
            <a:spLocks noGrp="1"/>
          </p:cNvSpPr>
          <p:nvPr>
            <p:ph type="body" sz="quarter" idx="19"/>
          </p:nvPr>
        </p:nvSpPr>
        <p:spPr>
          <a:xfrm>
            <a:off x="4811378" y="4945814"/>
            <a:ext cx="2569243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58"/>
          <p:cNvSpPr>
            <a:spLocks noGrp="1"/>
          </p:cNvSpPr>
          <p:nvPr>
            <p:ph type="body" sz="quarter" idx="20"/>
          </p:nvPr>
        </p:nvSpPr>
        <p:spPr>
          <a:xfrm>
            <a:off x="4811045" y="4047786"/>
            <a:ext cx="2569243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58"/>
          <p:cNvSpPr>
            <a:spLocks noGrp="1"/>
          </p:cNvSpPr>
          <p:nvPr>
            <p:ph type="body" sz="quarter" idx="21"/>
          </p:nvPr>
        </p:nvSpPr>
        <p:spPr>
          <a:xfrm>
            <a:off x="8353364" y="4945814"/>
            <a:ext cx="2569243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58"/>
          <p:cNvSpPr>
            <a:spLocks noGrp="1"/>
          </p:cNvSpPr>
          <p:nvPr>
            <p:ph type="body" sz="quarter" idx="22"/>
          </p:nvPr>
        </p:nvSpPr>
        <p:spPr>
          <a:xfrm>
            <a:off x="8353031" y="4047786"/>
            <a:ext cx="2569243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3168062" y="157037"/>
            <a:ext cx="5855876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4" name="Text Placeholder 58"/>
          <p:cNvSpPr>
            <a:spLocks noGrp="1"/>
          </p:cNvSpPr>
          <p:nvPr>
            <p:ph type="body" sz="quarter" idx="24"/>
          </p:nvPr>
        </p:nvSpPr>
        <p:spPr>
          <a:xfrm>
            <a:off x="3775997" y="772883"/>
            <a:ext cx="4628161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634320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26"/>
          </p:nvPr>
        </p:nvSpPr>
        <p:spPr>
          <a:xfrm>
            <a:off x="4898346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9162370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914400" y="1603375"/>
            <a:ext cx="3286125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4452605" y="1603375"/>
            <a:ext cx="3286125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7990810" y="1609067"/>
            <a:ext cx="3286125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c 11"/>
          <p:cNvSpPr/>
          <p:nvPr userDrawn="1"/>
        </p:nvSpPr>
        <p:spPr>
          <a:xfrm>
            <a:off x="679450" y="1690688"/>
            <a:ext cx="1828800" cy="1828800"/>
          </a:xfrm>
          <a:prstGeom prst="arc">
            <a:avLst>
              <a:gd name="adj1" fmla="val 16200000"/>
              <a:gd name="adj2" fmla="val 10155543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Arc 12"/>
          <p:cNvSpPr/>
          <p:nvPr userDrawn="1"/>
        </p:nvSpPr>
        <p:spPr>
          <a:xfrm>
            <a:off x="2917825" y="1690688"/>
            <a:ext cx="1828800" cy="1828800"/>
          </a:xfrm>
          <a:prstGeom prst="arc">
            <a:avLst>
              <a:gd name="adj1" fmla="val 20082479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Arc 13"/>
          <p:cNvSpPr/>
          <p:nvPr userDrawn="1"/>
        </p:nvSpPr>
        <p:spPr>
          <a:xfrm>
            <a:off x="5157788" y="1674813"/>
            <a:ext cx="1828800" cy="1828800"/>
          </a:xfrm>
          <a:prstGeom prst="arc">
            <a:avLst>
              <a:gd name="adj1" fmla="val 13544500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Arc 14"/>
          <p:cNvSpPr/>
          <p:nvPr userDrawn="1"/>
        </p:nvSpPr>
        <p:spPr>
          <a:xfrm>
            <a:off x="7396163" y="1674813"/>
            <a:ext cx="1828800" cy="1828800"/>
          </a:xfrm>
          <a:prstGeom prst="arc">
            <a:avLst>
              <a:gd name="adj1" fmla="val 37899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Arc 15"/>
          <p:cNvSpPr/>
          <p:nvPr userDrawn="1"/>
        </p:nvSpPr>
        <p:spPr>
          <a:xfrm>
            <a:off x="9636125" y="1690688"/>
            <a:ext cx="1828800" cy="1828800"/>
          </a:xfrm>
          <a:prstGeom prst="arc">
            <a:avLst>
              <a:gd name="adj1" fmla="val 1500186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704203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2917164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5156203" y="1675161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7394126" y="1683019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9630932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894347" y="3937000"/>
            <a:ext cx="1355725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6"/>
          </p:nvPr>
        </p:nvSpPr>
        <p:spPr>
          <a:xfrm>
            <a:off x="679240" y="4697413"/>
            <a:ext cx="1785938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3132271" y="3937000"/>
            <a:ext cx="1355725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8"/>
          </p:nvPr>
        </p:nvSpPr>
        <p:spPr>
          <a:xfrm>
            <a:off x="2917164" y="4697413"/>
            <a:ext cx="1785938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5370195" y="3937000"/>
            <a:ext cx="1355725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Text Placeholder 37"/>
          <p:cNvSpPr>
            <a:spLocks noGrp="1"/>
          </p:cNvSpPr>
          <p:nvPr>
            <p:ph type="body" sz="quarter" idx="20"/>
          </p:nvPr>
        </p:nvSpPr>
        <p:spPr>
          <a:xfrm>
            <a:off x="5155088" y="4697413"/>
            <a:ext cx="1785938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7823225" y="3937000"/>
            <a:ext cx="1355725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Text Placeholder 37"/>
          <p:cNvSpPr>
            <a:spLocks noGrp="1"/>
          </p:cNvSpPr>
          <p:nvPr>
            <p:ph type="body" sz="quarter" idx="22"/>
          </p:nvPr>
        </p:nvSpPr>
        <p:spPr>
          <a:xfrm>
            <a:off x="7608118" y="4697413"/>
            <a:ext cx="1785938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10061148" y="3937000"/>
            <a:ext cx="1355725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6" name="Text Placeholder 37"/>
          <p:cNvSpPr>
            <a:spLocks noGrp="1"/>
          </p:cNvSpPr>
          <p:nvPr>
            <p:ph type="body" sz="quarter" idx="24"/>
          </p:nvPr>
        </p:nvSpPr>
        <p:spPr>
          <a:xfrm>
            <a:off x="9846041" y="4697413"/>
            <a:ext cx="1785938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3168062" y="157037"/>
            <a:ext cx="5855876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8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3775997" y="772883"/>
            <a:ext cx="4628161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634320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4898346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9162370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704203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2917164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5156203" y="1675161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7394126" y="1683019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9630932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6294474" y="1600200"/>
            <a:ext cx="5897880" cy="3662363"/>
          </a:xfrm>
          <a:prstGeom prst="roundRect">
            <a:avLst>
              <a:gd name="adj" fmla="val 2031"/>
            </a:avLst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914400" y="2112460"/>
            <a:ext cx="4015113" cy="585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Content Placeholder 15"/>
          <p:cNvSpPr>
            <a:spLocks noGrp="1"/>
          </p:cNvSpPr>
          <p:nvPr>
            <p:ph sz="quarter" idx="12"/>
          </p:nvPr>
        </p:nvSpPr>
        <p:spPr>
          <a:xfrm>
            <a:off x="914400" y="3552825"/>
            <a:ext cx="4856163" cy="1198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Content Placeholder 17"/>
          <p:cNvSpPr>
            <a:spLocks noGrp="1"/>
          </p:cNvSpPr>
          <p:nvPr>
            <p:ph sz="quarter" idx="13"/>
          </p:nvPr>
        </p:nvSpPr>
        <p:spPr>
          <a:xfrm>
            <a:off x="917594" y="2735010"/>
            <a:ext cx="3409950" cy="390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/>
          <p:nvPr userDrawn="1"/>
        </p:nvSpPr>
        <p:spPr>
          <a:xfrm>
            <a:off x="2743200" y="914400"/>
            <a:ext cx="335280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0"/>
          <p:cNvSpPr/>
          <p:nvPr userDrawn="1"/>
        </p:nvSpPr>
        <p:spPr>
          <a:xfrm>
            <a:off x="6096000" y="2743200"/>
            <a:ext cx="335280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1"/>
          <p:cNvSpPr/>
          <p:nvPr userDrawn="1"/>
        </p:nvSpPr>
        <p:spPr>
          <a:xfrm>
            <a:off x="2743200" y="4572000"/>
            <a:ext cx="3352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4"/>
          <p:cNvSpPr/>
          <p:nvPr userDrawn="1"/>
        </p:nvSpPr>
        <p:spPr>
          <a:xfrm>
            <a:off x="7924800" y="4572000"/>
            <a:ext cx="3352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4267200" y="27432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914399" y="45720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6096000" y="45720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4"/>
          </p:nvPr>
        </p:nvSpPr>
        <p:spPr>
          <a:xfrm>
            <a:off x="2833688" y="4751388"/>
            <a:ext cx="1676400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2833688" y="5453063"/>
            <a:ext cx="3171825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8015287" y="4741129"/>
            <a:ext cx="1676400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8015287" y="5442804"/>
            <a:ext cx="3171825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6248400" y="2906018"/>
            <a:ext cx="1676400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6248400" y="3607693"/>
            <a:ext cx="3171825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2833687" y="1097252"/>
            <a:ext cx="1676400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2833687" y="1798927"/>
            <a:ext cx="3171825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6527800" y="1325563"/>
            <a:ext cx="4213225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6527800" y="1949563"/>
            <a:ext cx="4213225" cy="4067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4267200" y="27432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914399" y="45720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6096000" y="45720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g Image"/>
          <p:cNvSpPr>
            <a:spLocks noGrp="1"/>
          </p:cNvSpPr>
          <p:nvPr>
            <p:ph type="pic" sz="quarter" idx="10"/>
          </p:nvPr>
        </p:nvSpPr>
        <p:spPr>
          <a:xfrm>
            <a:off x="7016750" y="0"/>
            <a:ext cx="517525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2"/>
          </p:nvPr>
        </p:nvSpPr>
        <p:spPr>
          <a:xfrm>
            <a:off x="777875" y="2816225"/>
            <a:ext cx="2451100" cy="612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Content Placeholder 33"/>
          <p:cNvSpPr>
            <a:spLocks noGrp="1"/>
          </p:cNvSpPr>
          <p:nvPr>
            <p:ph sz="quarter" idx="13"/>
          </p:nvPr>
        </p:nvSpPr>
        <p:spPr>
          <a:xfrm>
            <a:off x="2338170" y="3454156"/>
            <a:ext cx="890805" cy="2770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Chart Placeholder 40"/>
          <p:cNvSpPr>
            <a:spLocks noGrp="1"/>
          </p:cNvSpPr>
          <p:nvPr>
            <p:ph type="chart" sz="quarter" idx="14"/>
          </p:nvPr>
        </p:nvSpPr>
        <p:spPr>
          <a:xfrm>
            <a:off x="777875" y="4308475"/>
            <a:ext cx="5318125" cy="1703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2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614048" y="1061260"/>
            <a:ext cx="5855876" cy="619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614048" y="1677106"/>
            <a:ext cx="4628161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7011276" y="2513232"/>
            <a:ext cx="4213225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7011276" y="3137232"/>
            <a:ext cx="4213225" cy="10669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/>
          <p:nvPr userDrawn="1"/>
        </p:nvSpPr>
        <p:spPr>
          <a:xfrm>
            <a:off x="0" y="0"/>
            <a:ext cx="3349625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8"/>
          <p:cNvSpPr/>
          <p:nvPr userDrawn="1"/>
        </p:nvSpPr>
        <p:spPr>
          <a:xfrm>
            <a:off x="6096000" y="3429000"/>
            <a:ext cx="2746375" cy="342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3349625" y="0"/>
            <a:ext cx="458152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7931150" y="0"/>
            <a:ext cx="426085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8842375" y="3429000"/>
            <a:ext cx="334962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8850313" y="2206625"/>
            <a:ext cx="2422525" cy="3698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4319588" y="4340225"/>
            <a:ext cx="3752850" cy="41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6273089" y="5221386"/>
            <a:ext cx="2225675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6696386" y="4775263"/>
            <a:ext cx="1379080" cy="3097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568324" y="893763"/>
            <a:ext cx="2038241" cy="314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568323" y="1228725"/>
            <a:ext cx="2637332" cy="42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68323" y="1936938"/>
            <a:ext cx="2225675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3349625" y="0"/>
            <a:ext cx="458152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7931150" y="0"/>
            <a:ext cx="426085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8842375" y="3429000"/>
            <a:ext cx="334962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rodu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20"/>
          <p:cNvSpPr/>
          <p:nvPr userDrawn="1"/>
        </p:nvSpPr>
        <p:spPr>
          <a:xfrm>
            <a:off x="935038" y="4903788"/>
            <a:ext cx="954087" cy="9556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solidFill>
                  <a:prstClr val="white"/>
                </a:solidFill>
                <a:latin typeface="FontAwesome" pitchFamily="2" charset="0"/>
              </a:rPr>
              <a:t></a:t>
            </a:r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7" name="Oval 22"/>
          <p:cNvSpPr/>
          <p:nvPr userDrawn="1"/>
        </p:nvSpPr>
        <p:spPr>
          <a:xfrm>
            <a:off x="1649413" y="4903788"/>
            <a:ext cx="239712" cy="2397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914400" y="1620838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3561907" y="1620838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7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6209045" y="1620838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8856183" y="1620531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4"/>
          </p:nvPr>
        </p:nvSpPr>
        <p:spPr>
          <a:xfrm>
            <a:off x="914400" y="3607816"/>
            <a:ext cx="2274888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527087" y="3604658"/>
            <a:ext cx="2274888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6"/>
          </p:nvPr>
        </p:nvSpPr>
        <p:spPr>
          <a:xfrm>
            <a:off x="6208492" y="3607816"/>
            <a:ext cx="2274888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17"/>
          </p:nvPr>
        </p:nvSpPr>
        <p:spPr>
          <a:xfrm>
            <a:off x="8856183" y="3607816"/>
            <a:ext cx="2274888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18"/>
          </p:nvPr>
        </p:nvSpPr>
        <p:spPr>
          <a:xfrm>
            <a:off x="2026531" y="5023843"/>
            <a:ext cx="910454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3168062" y="157037"/>
            <a:ext cx="5855876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8"/>
          <p:cNvSpPr>
            <a:spLocks noGrp="1"/>
          </p:cNvSpPr>
          <p:nvPr>
            <p:ph type="body" sz="quarter" idx="24"/>
          </p:nvPr>
        </p:nvSpPr>
        <p:spPr>
          <a:xfrm>
            <a:off x="3775997" y="772883"/>
            <a:ext cx="4628161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634320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6"/>
          </p:nvPr>
        </p:nvSpPr>
        <p:spPr>
          <a:xfrm>
            <a:off x="4898346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9162370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Produ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914400" y="1620838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3561907" y="1620838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7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6209045" y="1620838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8856183" y="1620531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en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/>
          <p:nvPr userDrawn="1"/>
        </p:nvSpPr>
        <p:spPr>
          <a:xfrm>
            <a:off x="5095875" y="1987550"/>
            <a:ext cx="1000125" cy="36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14"/>
          <p:cNvSpPr/>
          <p:nvPr userDrawn="1"/>
        </p:nvSpPr>
        <p:spPr>
          <a:xfrm>
            <a:off x="6096000" y="4502150"/>
            <a:ext cx="1438275" cy="3683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1831975" y="914400"/>
            <a:ext cx="4264025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4264025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5096366" y="1980994"/>
            <a:ext cx="4142232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6180138" y="2538413"/>
            <a:ext cx="305911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3386761" y="4495594"/>
            <a:ext cx="4142232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2951038" y="5069248"/>
            <a:ext cx="305911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cen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1831975" y="914400"/>
            <a:ext cx="4264025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4264025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3709987" y="3837115"/>
            <a:ext cx="4772025" cy="6048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4278313" y="4441825"/>
            <a:ext cx="3605212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>
          <a:xfrm>
            <a:off x="3358356" y="5129213"/>
            <a:ext cx="5475288" cy="1030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 White"/>
          <p:cNvSpPr/>
          <p:nvPr userDrawn="1"/>
        </p:nvSpPr>
        <p:spPr>
          <a:xfrm>
            <a:off x="3805238" y="0"/>
            <a:ext cx="45815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" name="Straight Connector 19"/>
          <p:cNvCxnSpPr/>
          <p:nvPr userDrawn="1"/>
        </p:nvCxnSpPr>
        <p:spPr>
          <a:xfrm>
            <a:off x="6096000" y="4506913"/>
            <a:ext cx="0" cy="8620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3"/>
          <p:cNvSpPr/>
          <p:nvPr userDrawn="1"/>
        </p:nvSpPr>
        <p:spPr>
          <a:xfrm>
            <a:off x="5827713" y="5700713"/>
            <a:ext cx="53657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>
                <a:solidFill>
                  <a:srgbClr val="C19859"/>
                </a:solidFill>
                <a:latin typeface="FontAwesome" pitchFamily="2" charset="0"/>
                <a:ea typeface="+mn-ea"/>
              </a:rPr>
              <a:t></a:t>
            </a:r>
            <a:endParaRPr lang="en-US" sz="3200">
              <a:solidFill>
                <a:srgbClr val="C19859"/>
              </a:solidFill>
              <a:latin typeface="+mn-lt"/>
              <a:ea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362450" y="2322513"/>
            <a:ext cx="3573463" cy="1671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362352" y="1012368"/>
            <a:ext cx="3573463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62352" y="1620487"/>
            <a:ext cx="3573463" cy="3705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362351" y="4506835"/>
            <a:ext cx="1733649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202166" y="4506835"/>
            <a:ext cx="1733649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9"/>
          <p:cNvCxnSpPr/>
          <p:nvPr userDrawn="1"/>
        </p:nvCxnSpPr>
        <p:spPr>
          <a:xfrm>
            <a:off x="6096000" y="4506913"/>
            <a:ext cx="0" cy="8620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0"/>
          <p:cNvSpPr/>
          <p:nvPr userDrawn="1"/>
        </p:nvSpPr>
        <p:spPr>
          <a:xfrm>
            <a:off x="3805238" y="0"/>
            <a:ext cx="4581525" cy="4365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484014" y="436841"/>
            <a:ext cx="1225296" cy="246888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492625" y="825393"/>
            <a:ext cx="3206750" cy="566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4492625" y="1912938"/>
            <a:ext cx="3206750" cy="2038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914400" y="1600200"/>
            <a:ext cx="3200400" cy="2155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495798" y="1600196"/>
            <a:ext cx="3200400" cy="2155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077199" y="1600193"/>
            <a:ext cx="3200400" cy="2155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/>
          <p:nvPr userDrawn="1"/>
        </p:nvSpPr>
        <p:spPr>
          <a:xfrm>
            <a:off x="914400" y="3773488"/>
            <a:ext cx="3286125" cy="239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9"/>
          <p:cNvSpPr/>
          <p:nvPr userDrawn="1"/>
        </p:nvSpPr>
        <p:spPr>
          <a:xfrm>
            <a:off x="4452938" y="3773488"/>
            <a:ext cx="3286125" cy="239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10"/>
          <p:cNvSpPr/>
          <p:nvPr userDrawn="1"/>
        </p:nvSpPr>
        <p:spPr>
          <a:xfrm>
            <a:off x="7991475" y="3773488"/>
            <a:ext cx="3286125" cy="239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2" name="Group 11"/>
          <p:cNvGrpSpPr>
            <a:grpSpLocks/>
          </p:cNvGrpSpPr>
          <p:nvPr userDrawn="1"/>
        </p:nvGrpSpPr>
        <p:grpSpPr bwMode="auto">
          <a:xfrm>
            <a:off x="1808163" y="4491038"/>
            <a:ext cx="1497012" cy="307975"/>
            <a:chOff x="1786754" y="4538752"/>
            <a:chExt cx="1497670" cy="307777"/>
          </a:xfrm>
        </p:grpSpPr>
        <p:sp>
          <p:nvSpPr>
            <p:cNvPr id="23" name="Rectangle 12"/>
            <p:cNvSpPr/>
            <p:nvPr/>
          </p:nvSpPr>
          <p:spPr>
            <a:xfrm>
              <a:off x="1786754" y="4538752"/>
              <a:ext cx="3509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schemeClr val="accent6"/>
                  </a:solidFill>
                  <a:latin typeface="FontAwesome" pitchFamily="2" charset="0"/>
                  <a:ea typeface="+mn-ea"/>
                </a:rPr>
                <a:t></a:t>
              </a:r>
              <a:endParaRPr lang="en-US" sz="1400">
                <a:solidFill>
                  <a:schemeClr val="accent6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13"/>
            <p:cNvSpPr/>
            <p:nvPr/>
          </p:nvSpPr>
          <p:spPr>
            <a:xfrm>
              <a:off x="2072630" y="4538752"/>
              <a:ext cx="3525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schemeClr val="accent6"/>
                  </a:solidFill>
                  <a:latin typeface="FontAwesome" pitchFamily="2" charset="0"/>
                  <a:ea typeface="+mn-ea"/>
                </a:rPr>
                <a:t></a:t>
              </a:r>
              <a:endParaRPr lang="en-US" sz="1400">
                <a:solidFill>
                  <a:schemeClr val="accent6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14"/>
            <p:cNvSpPr/>
            <p:nvPr/>
          </p:nvSpPr>
          <p:spPr>
            <a:xfrm>
              <a:off x="2360093" y="4538752"/>
              <a:ext cx="3509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schemeClr val="accent6"/>
                  </a:solidFill>
                  <a:latin typeface="FontAwesome" pitchFamily="2" charset="0"/>
                  <a:ea typeface="+mn-ea"/>
                </a:rPr>
                <a:t></a:t>
              </a:r>
              <a:endParaRPr lang="en-US" sz="1400">
                <a:solidFill>
                  <a:schemeClr val="accent6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15"/>
            <p:cNvSpPr/>
            <p:nvPr/>
          </p:nvSpPr>
          <p:spPr>
            <a:xfrm>
              <a:off x="2645968" y="4538752"/>
              <a:ext cx="3525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schemeClr val="accent6"/>
                  </a:solidFill>
                  <a:latin typeface="FontAwesome" pitchFamily="2" charset="0"/>
                  <a:ea typeface="+mn-ea"/>
                </a:rPr>
                <a:t></a:t>
              </a:r>
              <a:endParaRPr lang="en-US" sz="1400">
                <a:solidFill>
                  <a:schemeClr val="accent6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16"/>
            <p:cNvSpPr/>
            <p:nvPr/>
          </p:nvSpPr>
          <p:spPr>
            <a:xfrm>
              <a:off x="2933433" y="4538752"/>
              <a:ext cx="3509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FontAwesome" pitchFamily="2" charset="0"/>
                  <a:ea typeface="+mn-ea"/>
                </a:rPr>
                <a:t></a:t>
              </a:r>
              <a:endParaRPr lang="en-US" sz="14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8" name="Group 17"/>
          <p:cNvGrpSpPr>
            <a:grpSpLocks/>
          </p:cNvGrpSpPr>
          <p:nvPr userDrawn="1"/>
        </p:nvGrpSpPr>
        <p:grpSpPr bwMode="auto">
          <a:xfrm>
            <a:off x="5346700" y="4491038"/>
            <a:ext cx="1498600" cy="307975"/>
            <a:chOff x="1786754" y="4538752"/>
            <a:chExt cx="1497670" cy="307777"/>
          </a:xfrm>
        </p:grpSpPr>
        <p:sp>
          <p:nvSpPr>
            <p:cNvPr id="29" name="Rectangle 18"/>
            <p:cNvSpPr/>
            <p:nvPr/>
          </p:nvSpPr>
          <p:spPr>
            <a:xfrm>
              <a:off x="1786754" y="4538752"/>
              <a:ext cx="3506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FontAwesome" pitchFamily="2" charset="0"/>
                  <a:ea typeface="+mn-ea"/>
                </a:rPr>
                <a:t></a:t>
              </a:r>
              <a:endPara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0" name="Rectangle 20"/>
            <p:cNvSpPr/>
            <p:nvPr/>
          </p:nvSpPr>
          <p:spPr>
            <a:xfrm>
              <a:off x="2073914" y="4538752"/>
              <a:ext cx="3506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FontAwesome" pitchFamily="2" charset="0"/>
                  <a:ea typeface="+mn-ea"/>
                </a:rPr>
                <a:t></a:t>
              </a:r>
              <a:endPara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1" name="Rectangle 22"/>
            <p:cNvSpPr/>
            <p:nvPr/>
          </p:nvSpPr>
          <p:spPr>
            <a:xfrm>
              <a:off x="2359486" y="4538752"/>
              <a:ext cx="3522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FontAwesome" pitchFamily="2" charset="0"/>
                  <a:ea typeface="+mn-ea"/>
                </a:rPr>
                <a:t></a:t>
              </a:r>
              <a:endPara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Rectangle 24"/>
            <p:cNvSpPr/>
            <p:nvPr/>
          </p:nvSpPr>
          <p:spPr>
            <a:xfrm>
              <a:off x="2646645" y="4538752"/>
              <a:ext cx="3506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+mn-ea"/>
                </a:rPr>
                <a:t></a:t>
              </a:r>
              <a:endParaRPr lang="en-US" sz="14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3" name="Rectangle 26"/>
            <p:cNvSpPr/>
            <p:nvPr/>
          </p:nvSpPr>
          <p:spPr>
            <a:xfrm>
              <a:off x="2933805" y="4538752"/>
              <a:ext cx="3506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+mn-ea"/>
                </a:rPr>
                <a:t></a:t>
              </a:r>
              <a:endParaRPr lang="en-US" sz="14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8" name="Group 27"/>
          <p:cNvGrpSpPr>
            <a:grpSpLocks/>
          </p:cNvGrpSpPr>
          <p:nvPr userDrawn="1"/>
        </p:nvGrpSpPr>
        <p:grpSpPr bwMode="auto">
          <a:xfrm>
            <a:off x="8896350" y="4486275"/>
            <a:ext cx="1497013" cy="306388"/>
            <a:chOff x="1786754" y="4538752"/>
            <a:chExt cx="1497670" cy="307777"/>
          </a:xfrm>
        </p:grpSpPr>
        <p:sp>
          <p:nvSpPr>
            <p:cNvPr id="49" name="Rectangle 28"/>
            <p:cNvSpPr/>
            <p:nvPr/>
          </p:nvSpPr>
          <p:spPr>
            <a:xfrm>
              <a:off x="1786754" y="4538752"/>
              <a:ext cx="3509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schemeClr val="accent6"/>
                  </a:solidFill>
                  <a:latin typeface="FontAwesome" pitchFamily="2" charset="0"/>
                  <a:ea typeface="+mn-ea"/>
                </a:rPr>
                <a:t></a:t>
              </a:r>
              <a:endParaRPr lang="en-US" sz="1400">
                <a:solidFill>
                  <a:schemeClr val="accent6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Rectangle 29"/>
            <p:cNvSpPr/>
            <p:nvPr/>
          </p:nvSpPr>
          <p:spPr>
            <a:xfrm>
              <a:off x="2072629" y="4538752"/>
              <a:ext cx="3525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schemeClr val="accent6"/>
                  </a:solidFill>
                  <a:latin typeface="FontAwesome" pitchFamily="2" charset="0"/>
                  <a:ea typeface="+mn-ea"/>
                </a:rPr>
                <a:t></a:t>
              </a:r>
              <a:endParaRPr lang="en-US" sz="1400">
                <a:solidFill>
                  <a:schemeClr val="accent6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Rectangle 30"/>
            <p:cNvSpPr/>
            <p:nvPr/>
          </p:nvSpPr>
          <p:spPr>
            <a:xfrm>
              <a:off x="2360094" y="4538752"/>
              <a:ext cx="3509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schemeClr val="accent6"/>
                  </a:solidFill>
                  <a:latin typeface="FontAwesome" pitchFamily="2" charset="0"/>
                  <a:ea typeface="+mn-ea"/>
                </a:rPr>
                <a:t></a:t>
              </a:r>
              <a:endParaRPr lang="en-US" sz="1400">
                <a:solidFill>
                  <a:schemeClr val="accent6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Rectangle 31"/>
            <p:cNvSpPr/>
            <p:nvPr/>
          </p:nvSpPr>
          <p:spPr>
            <a:xfrm>
              <a:off x="2645969" y="4538752"/>
              <a:ext cx="3525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schemeClr val="accent6"/>
                  </a:solidFill>
                  <a:latin typeface="FontAwesome" pitchFamily="2" charset="0"/>
                  <a:ea typeface="+mn-ea"/>
                </a:rPr>
                <a:t></a:t>
              </a:r>
              <a:endParaRPr lang="en-US" sz="1400">
                <a:solidFill>
                  <a:schemeClr val="accent6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Rectangle 32"/>
            <p:cNvSpPr/>
            <p:nvPr/>
          </p:nvSpPr>
          <p:spPr>
            <a:xfrm>
              <a:off x="2933432" y="4538752"/>
              <a:ext cx="3509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FontAwesome" pitchFamily="2" charset="0"/>
                  <a:ea typeface="+mn-ea"/>
                </a:rPr>
                <a:t></a:t>
              </a:r>
              <a:endParaRPr lang="en-US" sz="14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914400" y="1603375"/>
            <a:ext cx="3286125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4452605" y="1603375"/>
            <a:ext cx="3286125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7990810" y="1609067"/>
            <a:ext cx="3286125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34" name="Text Placeholder 51"/>
          <p:cNvSpPr>
            <a:spLocks noGrp="1"/>
          </p:cNvSpPr>
          <p:nvPr>
            <p:ph type="body" sz="quarter" idx="13"/>
          </p:nvPr>
        </p:nvSpPr>
        <p:spPr>
          <a:xfrm>
            <a:off x="2131747" y="3522296"/>
            <a:ext cx="841248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54"/>
          <p:cNvSpPr>
            <a:spLocks noGrp="1"/>
          </p:cNvSpPr>
          <p:nvPr>
            <p:ph type="body" sz="quarter" idx="14"/>
          </p:nvPr>
        </p:nvSpPr>
        <p:spPr>
          <a:xfrm>
            <a:off x="5680800" y="3532292"/>
            <a:ext cx="841248" cy="2468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6"/>
          <p:cNvSpPr>
            <a:spLocks noGrp="1"/>
          </p:cNvSpPr>
          <p:nvPr>
            <p:ph type="body" sz="quarter" idx="15"/>
          </p:nvPr>
        </p:nvSpPr>
        <p:spPr>
          <a:xfrm>
            <a:off x="9213494" y="3519874"/>
            <a:ext cx="841248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58"/>
          <p:cNvSpPr>
            <a:spLocks noGrp="1"/>
          </p:cNvSpPr>
          <p:nvPr>
            <p:ph type="body" sz="quarter" idx="16"/>
          </p:nvPr>
        </p:nvSpPr>
        <p:spPr>
          <a:xfrm>
            <a:off x="1272509" y="4047786"/>
            <a:ext cx="2569243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58"/>
          <p:cNvSpPr>
            <a:spLocks noGrp="1"/>
          </p:cNvSpPr>
          <p:nvPr>
            <p:ph type="body" sz="quarter" idx="17"/>
          </p:nvPr>
        </p:nvSpPr>
        <p:spPr>
          <a:xfrm>
            <a:off x="1272509" y="4945814"/>
            <a:ext cx="2569243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58"/>
          <p:cNvSpPr>
            <a:spLocks noGrp="1"/>
          </p:cNvSpPr>
          <p:nvPr>
            <p:ph type="body" sz="quarter" idx="19"/>
          </p:nvPr>
        </p:nvSpPr>
        <p:spPr>
          <a:xfrm>
            <a:off x="4811378" y="4945814"/>
            <a:ext cx="2569243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58"/>
          <p:cNvSpPr>
            <a:spLocks noGrp="1"/>
          </p:cNvSpPr>
          <p:nvPr>
            <p:ph type="body" sz="quarter" idx="20"/>
          </p:nvPr>
        </p:nvSpPr>
        <p:spPr>
          <a:xfrm>
            <a:off x="4811045" y="4047786"/>
            <a:ext cx="2569243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58"/>
          <p:cNvSpPr>
            <a:spLocks noGrp="1"/>
          </p:cNvSpPr>
          <p:nvPr>
            <p:ph type="body" sz="quarter" idx="21"/>
          </p:nvPr>
        </p:nvSpPr>
        <p:spPr>
          <a:xfrm>
            <a:off x="8353364" y="4945814"/>
            <a:ext cx="2569243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58"/>
          <p:cNvSpPr>
            <a:spLocks noGrp="1"/>
          </p:cNvSpPr>
          <p:nvPr>
            <p:ph type="body" sz="quarter" idx="22"/>
          </p:nvPr>
        </p:nvSpPr>
        <p:spPr>
          <a:xfrm>
            <a:off x="8353031" y="4047786"/>
            <a:ext cx="2569243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3168062" y="157037"/>
            <a:ext cx="5855876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4" name="Text Placeholder 58"/>
          <p:cNvSpPr>
            <a:spLocks noGrp="1"/>
          </p:cNvSpPr>
          <p:nvPr>
            <p:ph type="body" sz="quarter" idx="24"/>
          </p:nvPr>
        </p:nvSpPr>
        <p:spPr>
          <a:xfrm>
            <a:off x="3775997" y="772883"/>
            <a:ext cx="4628161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634320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26"/>
          </p:nvPr>
        </p:nvSpPr>
        <p:spPr>
          <a:xfrm>
            <a:off x="4898346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9162370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914400" y="1603375"/>
            <a:ext cx="3286125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4452605" y="1603375"/>
            <a:ext cx="3286125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7990810" y="1609067"/>
            <a:ext cx="3286125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c 11"/>
          <p:cNvSpPr/>
          <p:nvPr userDrawn="1"/>
        </p:nvSpPr>
        <p:spPr>
          <a:xfrm>
            <a:off x="679450" y="1690688"/>
            <a:ext cx="1828800" cy="1828800"/>
          </a:xfrm>
          <a:prstGeom prst="arc">
            <a:avLst>
              <a:gd name="adj1" fmla="val 16200000"/>
              <a:gd name="adj2" fmla="val 10155543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Arc 12"/>
          <p:cNvSpPr/>
          <p:nvPr userDrawn="1"/>
        </p:nvSpPr>
        <p:spPr>
          <a:xfrm>
            <a:off x="2917825" y="1690688"/>
            <a:ext cx="1828800" cy="1828800"/>
          </a:xfrm>
          <a:prstGeom prst="arc">
            <a:avLst>
              <a:gd name="adj1" fmla="val 20082479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Arc 13"/>
          <p:cNvSpPr/>
          <p:nvPr userDrawn="1"/>
        </p:nvSpPr>
        <p:spPr>
          <a:xfrm>
            <a:off x="5157788" y="1674813"/>
            <a:ext cx="1828800" cy="1828800"/>
          </a:xfrm>
          <a:prstGeom prst="arc">
            <a:avLst>
              <a:gd name="adj1" fmla="val 13544500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Arc 14"/>
          <p:cNvSpPr/>
          <p:nvPr userDrawn="1"/>
        </p:nvSpPr>
        <p:spPr>
          <a:xfrm>
            <a:off x="7396163" y="1674813"/>
            <a:ext cx="1828800" cy="1828800"/>
          </a:xfrm>
          <a:prstGeom prst="arc">
            <a:avLst>
              <a:gd name="adj1" fmla="val 37899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Arc 15"/>
          <p:cNvSpPr/>
          <p:nvPr userDrawn="1"/>
        </p:nvSpPr>
        <p:spPr>
          <a:xfrm>
            <a:off x="9636125" y="1690688"/>
            <a:ext cx="1828800" cy="1828800"/>
          </a:xfrm>
          <a:prstGeom prst="arc">
            <a:avLst>
              <a:gd name="adj1" fmla="val 1500186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704203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2917164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5156203" y="1675161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7394126" y="1683019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9630932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894347" y="3937000"/>
            <a:ext cx="1355725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6"/>
          </p:nvPr>
        </p:nvSpPr>
        <p:spPr>
          <a:xfrm>
            <a:off x="679240" y="4697413"/>
            <a:ext cx="1785938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3132271" y="3937000"/>
            <a:ext cx="1355725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8"/>
          </p:nvPr>
        </p:nvSpPr>
        <p:spPr>
          <a:xfrm>
            <a:off x="2917164" y="4697413"/>
            <a:ext cx="1785938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5370195" y="3937000"/>
            <a:ext cx="1355725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Text Placeholder 37"/>
          <p:cNvSpPr>
            <a:spLocks noGrp="1"/>
          </p:cNvSpPr>
          <p:nvPr>
            <p:ph type="body" sz="quarter" idx="20"/>
          </p:nvPr>
        </p:nvSpPr>
        <p:spPr>
          <a:xfrm>
            <a:off x="5155088" y="4697413"/>
            <a:ext cx="1785938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7823225" y="3937000"/>
            <a:ext cx="1355725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Text Placeholder 37"/>
          <p:cNvSpPr>
            <a:spLocks noGrp="1"/>
          </p:cNvSpPr>
          <p:nvPr>
            <p:ph type="body" sz="quarter" idx="22"/>
          </p:nvPr>
        </p:nvSpPr>
        <p:spPr>
          <a:xfrm>
            <a:off x="7608118" y="4697413"/>
            <a:ext cx="1785938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10061148" y="3937000"/>
            <a:ext cx="1355725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6" name="Text Placeholder 37"/>
          <p:cNvSpPr>
            <a:spLocks noGrp="1"/>
          </p:cNvSpPr>
          <p:nvPr>
            <p:ph type="body" sz="quarter" idx="24"/>
          </p:nvPr>
        </p:nvSpPr>
        <p:spPr>
          <a:xfrm>
            <a:off x="9846041" y="4697413"/>
            <a:ext cx="1785938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3168062" y="157037"/>
            <a:ext cx="5855876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8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3775997" y="772883"/>
            <a:ext cx="4628161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634320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4898346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9162370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704203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2917164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5156203" y="1675161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7394126" y="1683019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9630932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/>
          <p:nvPr userDrawn="1"/>
        </p:nvSpPr>
        <p:spPr>
          <a:xfrm>
            <a:off x="2743200" y="914400"/>
            <a:ext cx="335280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0"/>
          <p:cNvSpPr/>
          <p:nvPr userDrawn="1"/>
        </p:nvSpPr>
        <p:spPr>
          <a:xfrm>
            <a:off x="6096000" y="2743200"/>
            <a:ext cx="335280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1"/>
          <p:cNvSpPr/>
          <p:nvPr userDrawn="1"/>
        </p:nvSpPr>
        <p:spPr>
          <a:xfrm>
            <a:off x="2743200" y="4572000"/>
            <a:ext cx="3352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4"/>
          <p:cNvSpPr/>
          <p:nvPr userDrawn="1"/>
        </p:nvSpPr>
        <p:spPr>
          <a:xfrm>
            <a:off x="7924800" y="4572000"/>
            <a:ext cx="3352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4267200" y="27432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914399" y="45720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6096000" y="45720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4"/>
          </p:nvPr>
        </p:nvSpPr>
        <p:spPr>
          <a:xfrm>
            <a:off x="2833688" y="4751388"/>
            <a:ext cx="1676400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2833688" y="5453063"/>
            <a:ext cx="3171825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8015287" y="4741129"/>
            <a:ext cx="1676400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8015287" y="5442804"/>
            <a:ext cx="3171825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6248400" y="2906018"/>
            <a:ext cx="1676400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6248400" y="3607693"/>
            <a:ext cx="3171825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2833687" y="1097252"/>
            <a:ext cx="1676400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2833687" y="1798927"/>
            <a:ext cx="3171825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6527800" y="1325563"/>
            <a:ext cx="4213225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6527800" y="1949563"/>
            <a:ext cx="4213225" cy="4067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hyperlink" Target="http://www.ppt20.com/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hyperlink" Target="http://www.ppt20.com/" TargetMode="Externa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3363913" y="6442075"/>
            <a:ext cx="7650162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latin typeface="+mn-lt"/>
                <a:ea typeface="+mn-ea"/>
              </a:rPr>
              <a:t>找</a:t>
            </a:r>
            <a:r>
              <a:rPr lang="en-US" altLang="zh-CN" sz="1000" dirty="0">
                <a:latin typeface="+mn-lt"/>
                <a:ea typeface="+mn-ea"/>
              </a:rPr>
              <a:t>PPT</a:t>
            </a:r>
            <a:r>
              <a:rPr lang="zh-CN" altLang="en-US" sz="1000" dirty="0">
                <a:latin typeface="+mn-lt"/>
                <a:ea typeface="+mn-ea"/>
              </a:rPr>
              <a:t>素材就上变色龙模板网</a:t>
            </a:r>
            <a:r>
              <a:rPr lang="en-US" altLang="zh-CN" sz="1000" dirty="0">
                <a:latin typeface="+mn-lt"/>
                <a:ea typeface="+mn-ea"/>
                <a:hlinkClick r:id="rId23"/>
              </a:rPr>
              <a:t>www.ppt20.com</a:t>
            </a:r>
            <a:r>
              <a:rPr lang="zh-CN" altLang="en-US" sz="1000" dirty="0">
                <a:latin typeface="+mn-lt"/>
                <a:ea typeface="+mn-ea"/>
              </a:rPr>
              <a:t>此资源为网络分享，免费供学习交流，严禁商用</a:t>
            </a:r>
            <a:endParaRPr lang="zh-CN" altLang="en-US" sz="100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8" r:id="rId2"/>
    <p:sldLayoutId id="2147483697" r:id="rId3"/>
    <p:sldLayoutId id="2147483696" r:id="rId4"/>
    <p:sldLayoutId id="2147483713" r:id="rId5"/>
    <p:sldLayoutId id="2147483695" r:id="rId6"/>
    <p:sldLayoutId id="2147483714" r:id="rId7"/>
    <p:sldLayoutId id="2147483694" r:id="rId8"/>
    <p:sldLayoutId id="2147483715" r:id="rId9"/>
    <p:sldLayoutId id="2147483693" r:id="rId10"/>
    <p:sldLayoutId id="2147483692" r:id="rId11"/>
    <p:sldLayoutId id="2147483691" r:id="rId12"/>
    <p:sldLayoutId id="2147483716" r:id="rId13"/>
    <p:sldLayoutId id="2147483690" r:id="rId14"/>
    <p:sldLayoutId id="2147483717" r:id="rId15"/>
    <p:sldLayoutId id="2147483689" r:id="rId16"/>
    <p:sldLayoutId id="2147483718" r:id="rId17"/>
    <p:sldLayoutId id="2147483688" r:id="rId18"/>
    <p:sldLayoutId id="2147483719" r:id="rId19"/>
    <p:sldLayoutId id="2147483720" r:id="rId20"/>
    <p:sldLayoutId id="2147483687" r:id="rId2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3363913" y="6442075"/>
            <a:ext cx="7650162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prstClr val="black"/>
                </a:solidFill>
                <a:latin typeface="+mn-lt"/>
                <a:ea typeface="+mn-ea"/>
              </a:rPr>
              <a:t>找</a:t>
            </a:r>
            <a:r>
              <a:rPr lang="en-US" altLang="zh-CN" sz="1000" dirty="0">
                <a:solidFill>
                  <a:prstClr val="black"/>
                </a:solidFill>
                <a:latin typeface="+mn-lt"/>
                <a:ea typeface="+mn-ea"/>
              </a:rPr>
              <a:t>PPT</a:t>
            </a:r>
            <a:r>
              <a:rPr lang="zh-CN" altLang="en-US" sz="1000" dirty="0">
                <a:solidFill>
                  <a:prstClr val="black"/>
                </a:solidFill>
                <a:latin typeface="+mn-lt"/>
                <a:ea typeface="+mn-ea"/>
              </a:rPr>
              <a:t>素材就上变色龙模板网</a:t>
            </a:r>
            <a:r>
              <a:rPr lang="en-US" altLang="zh-CN" sz="1000" dirty="0">
                <a:solidFill>
                  <a:prstClr val="black"/>
                </a:solidFill>
                <a:latin typeface="+mn-lt"/>
                <a:ea typeface="+mn-ea"/>
                <a:hlinkClick r:id="rId23"/>
              </a:rPr>
              <a:t>www.ppt20.com</a:t>
            </a:r>
            <a:r>
              <a:rPr lang="zh-CN" altLang="en-US" sz="1000" dirty="0">
                <a:solidFill>
                  <a:prstClr val="black"/>
                </a:solidFill>
                <a:latin typeface="+mn-lt"/>
                <a:ea typeface="+mn-ea"/>
              </a:rPr>
              <a:t>此资源为网络分享，免费供学习交流，严禁商用</a:t>
            </a:r>
            <a:endParaRPr lang="zh-CN" altLang="en-US" sz="1000" dirty="0">
              <a:solidFill>
                <a:prstClr val="black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1" r:id="rId2"/>
    <p:sldLayoutId id="2147483710" r:id="rId3"/>
    <p:sldLayoutId id="2147483709" r:id="rId4"/>
    <p:sldLayoutId id="2147483721" r:id="rId5"/>
    <p:sldLayoutId id="2147483708" r:id="rId6"/>
    <p:sldLayoutId id="2147483722" r:id="rId7"/>
    <p:sldLayoutId id="2147483707" r:id="rId8"/>
    <p:sldLayoutId id="2147483723" r:id="rId9"/>
    <p:sldLayoutId id="2147483706" r:id="rId10"/>
    <p:sldLayoutId id="2147483705" r:id="rId11"/>
    <p:sldLayoutId id="2147483704" r:id="rId12"/>
    <p:sldLayoutId id="2147483724" r:id="rId13"/>
    <p:sldLayoutId id="2147483703" r:id="rId14"/>
    <p:sldLayoutId id="2147483725" r:id="rId15"/>
    <p:sldLayoutId id="2147483702" r:id="rId16"/>
    <p:sldLayoutId id="2147483726" r:id="rId17"/>
    <p:sldLayoutId id="2147483701" r:id="rId18"/>
    <p:sldLayoutId id="2147483727" r:id="rId19"/>
    <p:sldLayoutId id="2147483728" r:id="rId20"/>
    <p:sldLayoutId id="2147483700" r:id="rId2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57"/>
          <p:cNvSpPr>
            <a:spLocks noEditPoints="1"/>
          </p:cNvSpPr>
          <p:nvPr/>
        </p:nvSpPr>
        <p:spPr bwMode="auto">
          <a:xfrm>
            <a:off x="5230813" y="2578100"/>
            <a:ext cx="733425" cy="850900"/>
          </a:xfrm>
          <a:custGeom>
            <a:avLst/>
            <a:gdLst>
              <a:gd name="T0" fmla="*/ 54 w 76"/>
              <a:gd name="T1" fmla="*/ 0 h 88"/>
              <a:gd name="T2" fmla="*/ 14 w 76"/>
              <a:gd name="T3" fmla="*/ 28 h 88"/>
              <a:gd name="T4" fmla="*/ 17 w 76"/>
              <a:gd name="T5" fmla="*/ 65 h 88"/>
              <a:gd name="T6" fmla="*/ 49 w 76"/>
              <a:gd name="T7" fmla="*/ 27 h 88"/>
              <a:gd name="T8" fmla="*/ 33 w 76"/>
              <a:gd name="T9" fmla="*/ 74 h 88"/>
              <a:gd name="T10" fmla="*/ 70 w 76"/>
              <a:gd name="T11" fmla="*/ 57 h 88"/>
              <a:gd name="T12" fmla="*/ 54 w 76"/>
              <a:gd name="T13" fmla="*/ 0 h 88"/>
              <a:gd name="T14" fmla="*/ 4 w 76"/>
              <a:gd name="T15" fmla="*/ 78 h 88"/>
              <a:gd name="T16" fmla="*/ 10 w 76"/>
              <a:gd name="T17" fmla="*/ 83 h 88"/>
              <a:gd name="T18" fmla="*/ 47 w 76"/>
              <a:gd name="T19" fmla="*/ 41 h 88"/>
              <a:gd name="T20" fmla="*/ 4 w 76"/>
              <a:gd name="T21" fmla="*/ 7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" h="88">
                <a:moveTo>
                  <a:pt x="54" y="0"/>
                </a:moveTo>
                <a:cubicBezTo>
                  <a:pt x="41" y="23"/>
                  <a:pt x="30" y="12"/>
                  <a:pt x="14" y="28"/>
                </a:cubicBezTo>
                <a:cubicBezTo>
                  <a:pt x="0" y="42"/>
                  <a:pt x="5" y="59"/>
                  <a:pt x="17" y="65"/>
                </a:cubicBezTo>
                <a:cubicBezTo>
                  <a:pt x="28" y="59"/>
                  <a:pt x="40" y="46"/>
                  <a:pt x="49" y="27"/>
                </a:cubicBezTo>
                <a:cubicBezTo>
                  <a:pt x="49" y="27"/>
                  <a:pt x="57" y="51"/>
                  <a:pt x="33" y="74"/>
                </a:cubicBezTo>
                <a:cubicBezTo>
                  <a:pt x="45" y="88"/>
                  <a:pt x="64" y="79"/>
                  <a:pt x="70" y="57"/>
                </a:cubicBezTo>
                <a:cubicBezTo>
                  <a:pt x="76" y="33"/>
                  <a:pt x="60" y="9"/>
                  <a:pt x="54" y="0"/>
                </a:cubicBezTo>
                <a:close/>
                <a:moveTo>
                  <a:pt x="4" y="78"/>
                </a:moveTo>
                <a:cubicBezTo>
                  <a:pt x="4" y="78"/>
                  <a:pt x="5" y="83"/>
                  <a:pt x="10" y="83"/>
                </a:cubicBezTo>
                <a:cubicBezTo>
                  <a:pt x="15" y="83"/>
                  <a:pt x="36" y="71"/>
                  <a:pt x="47" y="41"/>
                </a:cubicBezTo>
                <a:cubicBezTo>
                  <a:pt x="30" y="70"/>
                  <a:pt x="6" y="78"/>
                  <a:pt x="4" y="78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  <a:ea typeface="+mn-ea"/>
            </a:endParaRPr>
          </a:p>
        </p:txBody>
      </p:sp>
      <p:sp>
        <p:nvSpPr>
          <p:cNvPr id="12" name="Freeform 157"/>
          <p:cNvSpPr>
            <a:spLocks noEditPoints="1"/>
          </p:cNvSpPr>
          <p:nvPr/>
        </p:nvSpPr>
        <p:spPr bwMode="auto">
          <a:xfrm>
            <a:off x="5976938" y="2051050"/>
            <a:ext cx="731837" cy="850900"/>
          </a:xfrm>
          <a:custGeom>
            <a:avLst/>
            <a:gdLst>
              <a:gd name="T0" fmla="*/ 54 w 76"/>
              <a:gd name="T1" fmla="*/ 0 h 88"/>
              <a:gd name="T2" fmla="*/ 14 w 76"/>
              <a:gd name="T3" fmla="*/ 28 h 88"/>
              <a:gd name="T4" fmla="*/ 17 w 76"/>
              <a:gd name="T5" fmla="*/ 65 h 88"/>
              <a:gd name="T6" fmla="*/ 49 w 76"/>
              <a:gd name="T7" fmla="*/ 27 h 88"/>
              <a:gd name="T8" fmla="*/ 33 w 76"/>
              <a:gd name="T9" fmla="*/ 74 h 88"/>
              <a:gd name="T10" fmla="*/ 70 w 76"/>
              <a:gd name="T11" fmla="*/ 57 h 88"/>
              <a:gd name="T12" fmla="*/ 54 w 76"/>
              <a:gd name="T13" fmla="*/ 0 h 88"/>
              <a:gd name="T14" fmla="*/ 4 w 76"/>
              <a:gd name="T15" fmla="*/ 78 h 88"/>
              <a:gd name="T16" fmla="*/ 10 w 76"/>
              <a:gd name="T17" fmla="*/ 83 h 88"/>
              <a:gd name="T18" fmla="*/ 47 w 76"/>
              <a:gd name="T19" fmla="*/ 41 h 88"/>
              <a:gd name="T20" fmla="*/ 4 w 76"/>
              <a:gd name="T21" fmla="*/ 7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" h="88">
                <a:moveTo>
                  <a:pt x="54" y="0"/>
                </a:moveTo>
                <a:cubicBezTo>
                  <a:pt x="41" y="23"/>
                  <a:pt x="30" y="12"/>
                  <a:pt x="14" y="28"/>
                </a:cubicBezTo>
                <a:cubicBezTo>
                  <a:pt x="0" y="42"/>
                  <a:pt x="5" y="59"/>
                  <a:pt x="17" y="65"/>
                </a:cubicBezTo>
                <a:cubicBezTo>
                  <a:pt x="28" y="59"/>
                  <a:pt x="40" y="46"/>
                  <a:pt x="49" y="27"/>
                </a:cubicBezTo>
                <a:cubicBezTo>
                  <a:pt x="49" y="27"/>
                  <a:pt x="57" y="51"/>
                  <a:pt x="33" y="74"/>
                </a:cubicBezTo>
                <a:cubicBezTo>
                  <a:pt x="45" y="88"/>
                  <a:pt x="64" y="79"/>
                  <a:pt x="70" y="57"/>
                </a:cubicBezTo>
                <a:cubicBezTo>
                  <a:pt x="76" y="33"/>
                  <a:pt x="60" y="9"/>
                  <a:pt x="54" y="0"/>
                </a:cubicBezTo>
                <a:close/>
                <a:moveTo>
                  <a:pt x="4" y="78"/>
                </a:moveTo>
                <a:cubicBezTo>
                  <a:pt x="4" y="78"/>
                  <a:pt x="5" y="83"/>
                  <a:pt x="10" y="83"/>
                </a:cubicBezTo>
                <a:cubicBezTo>
                  <a:pt x="15" y="83"/>
                  <a:pt x="36" y="71"/>
                  <a:pt x="47" y="41"/>
                </a:cubicBezTo>
                <a:cubicBezTo>
                  <a:pt x="30" y="70"/>
                  <a:pt x="6" y="78"/>
                  <a:pt x="4" y="7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5525" y="2759075"/>
            <a:ext cx="5060950" cy="579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在</a:t>
            </a:r>
            <a:r>
              <a:rPr lang="en-US" altLang="zh-CN" sz="32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MATLAB</a:t>
            </a:r>
            <a:r>
              <a:rPr lang="zh-CN" altLang="en-US" sz="32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中实现哈夫曼编码</a:t>
            </a:r>
            <a:endParaRPr lang="en-US" sz="320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5" name="Freeform 157"/>
          <p:cNvSpPr>
            <a:spLocks noEditPoints="1"/>
          </p:cNvSpPr>
          <p:nvPr/>
        </p:nvSpPr>
        <p:spPr bwMode="auto">
          <a:xfrm>
            <a:off x="5729288" y="1625600"/>
            <a:ext cx="733425" cy="850900"/>
          </a:xfrm>
          <a:custGeom>
            <a:avLst/>
            <a:gdLst>
              <a:gd name="T0" fmla="*/ 54 w 76"/>
              <a:gd name="T1" fmla="*/ 0 h 88"/>
              <a:gd name="T2" fmla="*/ 14 w 76"/>
              <a:gd name="T3" fmla="*/ 28 h 88"/>
              <a:gd name="T4" fmla="*/ 17 w 76"/>
              <a:gd name="T5" fmla="*/ 65 h 88"/>
              <a:gd name="T6" fmla="*/ 49 w 76"/>
              <a:gd name="T7" fmla="*/ 27 h 88"/>
              <a:gd name="T8" fmla="*/ 33 w 76"/>
              <a:gd name="T9" fmla="*/ 74 h 88"/>
              <a:gd name="T10" fmla="*/ 70 w 76"/>
              <a:gd name="T11" fmla="*/ 57 h 88"/>
              <a:gd name="T12" fmla="*/ 54 w 76"/>
              <a:gd name="T13" fmla="*/ 0 h 88"/>
              <a:gd name="T14" fmla="*/ 4 w 76"/>
              <a:gd name="T15" fmla="*/ 78 h 88"/>
              <a:gd name="T16" fmla="*/ 10 w 76"/>
              <a:gd name="T17" fmla="*/ 83 h 88"/>
              <a:gd name="T18" fmla="*/ 47 w 76"/>
              <a:gd name="T19" fmla="*/ 41 h 88"/>
              <a:gd name="T20" fmla="*/ 4 w 76"/>
              <a:gd name="T21" fmla="*/ 7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" h="88">
                <a:moveTo>
                  <a:pt x="54" y="0"/>
                </a:moveTo>
                <a:cubicBezTo>
                  <a:pt x="41" y="23"/>
                  <a:pt x="30" y="12"/>
                  <a:pt x="14" y="28"/>
                </a:cubicBezTo>
                <a:cubicBezTo>
                  <a:pt x="0" y="42"/>
                  <a:pt x="5" y="59"/>
                  <a:pt x="17" y="65"/>
                </a:cubicBezTo>
                <a:cubicBezTo>
                  <a:pt x="28" y="59"/>
                  <a:pt x="40" y="46"/>
                  <a:pt x="49" y="27"/>
                </a:cubicBezTo>
                <a:cubicBezTo>
                  <a:pt x="49" y="27"/>
                  <a:pt x="57" y="51"/>
                  <a:pt x="33" y="74"/>
                </a:cubicBezTo>
                <a:cubicBezTo>
                  <a:pt x="45" y="88"/>
                  <a:pt x="64" y="79"/>
                  <a:pt x="70" y="57"/>
                </a:cubicBezTo>
                <a:cubicBezTo>
                  <a:pt x="76" y="33"/>
                  <a:pt x="60" y="9"/>
                  <a:pt x="54" y="0"/>
                </a:cubicBezTo>
                <a:close/>
                <a:moveTo>
                  <a:pt x="4" y="78"/>
                </a:moveTo>
                <a:cubicBezTo>
                  <a:pt x="4" y="78"/>
                  <a:pt x="5" y="83"/>
                  <a:pt x="10" y="83"/>
                </a:cubicBezTo>
                <a:cubicBezTo>
                  <a:pt x="15" y="83"/>
                  <a:pt x="36" y="71"/>
                  <a:pt x="47" y="41"/>
                </a:cubicBezTo>
                <a:cubicBezTo>
                  <a:pt x="30" y="70"/>
                  <a:pt x="6" y="78"/>
                  <a:pt x="4" y="7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  <a:ea typeface="+mn-e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15891" y="4572953"/>
            <a:ext cx="443376" cy="45720"/>
            <a:chOff x="5874311" y="5185093"/>
            <a:chExt cx="443376" cy="45720"/>
          </a:xfrm>
          <a:solidFill>
            <a:schemeClr val="accent6"/>
          </a:solidFill>
        </p:grpSpPr>
        <p:sp>
          <p:nvSpPr>
            <p:cNvPr id="7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849688" y="3552825"/>
            <a:ext cx="49911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Calibri" pitchFamily="34" charset="0"/>
              </a:rPr>
              <a:t>小组成员：陈麒先 金泽晖 王润泽 李贞子</a:t>
            </a:r>
          </a:p>
        </p:txBody>
      </p:sp>
      <p:sp>
        <p:nvSpPr>
          <p:cNvPr id="15" name="矩形 14"/>
          <p:cNvSpPr/>
          <p:nvPr/>
        </p:nvSpPr>
        <p:spPr>
          <a:xfrm>
            <a:off x="282575" y="6110288"/>
            <a:ext cx="11612563" cy="668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3" descr="C:\Users\lenovo\Desktop\图片1.png图片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011" b="593"/>
          <a:stretch>
            <a:fillRect/>
          </a:stretch>
        </p:blipFill>
        <p:spPr>
          <a:xfrm>
            <a:off x="309563" y="1355725"/>
            <a:ext cx="5932487" cy="4637088"/>
          </a:xfrm>
        </p:spPr>
      </p:pic>
      <p:sp>
        <p:nvSpPr>
          <p:cNvPr id="5" name="TextBox 4"/>
          <p:cNvSpPr txBox="1"/>
          <p:nvPr/>
        </p:nvSpPr>
        <p:spPr>
          <a:xfrm>
            <a:off x="5292725" y="6500813"/>
            <a:ext cx="1390650" cy="244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www.websitename.com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23050" y="3821113"/>
            <a:ext cx="1438275" cy="369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10475" y="3822700"/>
            <a:ext cx="39497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/>
            <a:r>
              <a:rPr lang="en-US" altLang="zh-CN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    more details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23050" y="4191000"/>
            <a:ext cx="5176838" cy="1803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content</a:t>
            </a:r>
            <a:r>
              <a:rPr lang="en-US" sz="16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：</a:t>
            </a:r>
            <a:r>
              <a:rPr lang="zh-CN" altLang="en-US" sz="16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返回值，</a:t>
            </a:r>
            <a:r>
              <a:rPr lang="en-US" sz="16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记录哈夫曼译码结果</a:t>
            </a:r>
          </a:p>
          <a:p>
            <a:r>
              <a:rPr lang="en-US" altLang="zh-CN" sz="16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huffman_result</a:t>
            </a:r>
            <a:r>
              <a:rPr lang="zh-CN" altLang="en-US" sz="16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：</a:t>
            </a:r>
            <a:r>
              <a:rPr lang="en-US" sz="16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按照字符出现次数升序排序的对应哈夫曼编码数组</a:t>
            </a:r>
          </a:p>
          <a:p>
            <a:r>
              <a:rPr lang="en-US" altLang="zh-CN" sz="16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huffman_code</a:t>
            </a:r>
            <a:r>
              <a:rPr lang="zh-CN" altLang="en-US" sz="16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：得到的哈夫曼编码序列</a:t>
            </a:r>
          </a:p>
          <a:p>
            <a:r>
              <a:rPr lang="en-US" altLang="zh-CN" sz="16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sort_chars</a:t>
            </a:r>
            <a:r>
              <a:rPr lang="zh-CN" altLang="en-US" sz="16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：</a:t>
            </a:r>
            <a:r>
              <a:rPr lang="en-US" sz="16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用于存储按照出现次数升序排序的字符</a:t>
            </a:r>
          </a:p>
          <a:p>
            <a:r>
              <a:rPr lang="en-US" altLang="zh-CN" sz="1600">
                <a:solidFill>
                  <a:schemeClr val="bg1"/>
                </a:solidFill>
                <a:latin typeface="Open Sans"/>
                <a:ea typeface="Open Sans"/>
                <a:cs typeface="Open Sans"/>
                <a:sym typeface="+mn-ea"/>
              </a:rPr>
              <a:t>token</a:t>
            </a:r>
            <a:r>
              <a:rPr lang="en-US" sz="1600">
                <a:solidFill>
                  <a:schemeClr val="bg1"/>
                </a:solidFill>
                <a:latin typeface="Open Sans"/>
                <a:ea typeface="Open Sans"/>
                <a:cs typeface="Open Sans"/>
                <a:sym typeface="+mn-ea"/>
              </a:rPr>
              <a:t>：临时数组，记录哈夫曼编码组合</a:t>
            </a:r>
            <a:endParaRPr lang="en-US" sz="160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endParaRPr lang="en-US" sz="160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695700" y="323850"/>
            <a:ext cx="4654550" cy="579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GeosansLight"/>
              </a:rPr>
              <a:t>利用哈夫曼编码进行解码</a:t>
            </a:r>
            <a:endParaRPr lang="en-US" sz="3200">
              <a:solidFill>
                <a:schemeClr val="bg1"/>
              </a:solidFill>
              <a:latin typeface="GeosansLight"/>
            </a:endParaRPr>
          </a:p>
        </p:txBody>
      </p:sp>
      <p:sp>
        <p:nvSpPr>
          <p:cNvPr id="7" name="Rectangle 17"/>
          <p:cNvSpPr/>
          <p:nvPr/>
        </p:nvSpPr>
        <p:spPr>
          <a:xfrm>
            <a:off x="6623050" y="1354138"/>
            <a:ext cx="1438275" cy="369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" name="TextBox 16"/>
          <p:cNvSpPr txBox="1"/>
          <p:nvPr/>
        </p:nvSpPr>
        <p:spPr>
          <a:xfrm>
            <a:off x="7750175" y="1355725"/>
            <a:ext cx="338613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/>
            <a:r>
              <a:rPr lang="en-US" altLang="zh-CN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    main idea</a:t>
            </a:r>
          </a:p>
        </p:txBody>
      </p:sp>
      <p:sp>
        <p:nvSpPr>
          <p:cNvPr id="11" name="TextBox 19"/>
          <p:cNvSpPr txBox="1"/>
          <p:nvPr/>
        </p:nvSpPr>
        <p:spPr>
          <a:xfrm>
            <a:off x="6623050" y="1724025"/>
            <a:ext cx="5176838" cy="1314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外层</a:t>
            </a:r>
            <a:r>
              <a:rPr lang="en-US" altLang="zh-CN" sz="16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for</a:t>
            </a:r>
            <a:r>
              <a:rPr lang="en-US" sz="16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循环：遍历哈夫曼编码数组，将读到的编码拼接到</a:t>
            </a:r>
            <a:r>
              <a:rPr lang="en-US" altLang="zh-CN" sz="16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token</a:t>
            </a:r>
          </a:p>
          <a:p>
            <a:r>
              <a:rPr lang="en-US" sz="16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内层循环：遍历哈夫曼编码元胞数组，对比每一个编码组合与当前</a:t>
            </a:r>
            <a:r>
              <a:rPr lang="en-US" altLang="zh-CN" sz="16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token</a:t>
            </a:r>
            <a:r>
              <a:rPr lang="en-US" sz="16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是否相同，若相同则得到对应的字符并拼接到</a:t>
            </a:r>
            <a:r>
              <a:rPr lang="en-US" altLang="zh-CN" sz="16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content</a:t>
            </a:r>
            <a:r>
              <a:rPr lang="en-US" sz="16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中，否则读取下一个编码</a:t>
            </a:r>
          </a:p>
        </p:txBody>
      </p:sp>
      <p:sp>
        <p:nvSpPr>
          <p:cNvPr id="55308" name="文本框 1"/>
          <p:cNvSpPr txBox="1">
            <a:spLocks noChangeArrowheads="1"/>
          </p:cNvSpPr>
          <p:nvPr/>
        </p:nvSpPr>
        <p:spPr bwMode="auto">
          <a:xfrm>
            <a:off x="3254375" y="6378575"/>
            <a:ext cx="55372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6075" y="254000"/>
            <a:ext cx="4184650" cy="579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GeosansLight"/>
              </a:rPr>
              <a:t>源码展示</a:t>
            </a:r>
            <a:r>
              <a:rPr lang="en-US" altLang="zh-CN" sz="3200">
                <a:solidFill>
                  <a:schemeClr val="bg1"/>
                </a:solidFill>
                <a:latin typeface="GeosansLight"/>
              </a:rPr>
              <a:t>--</a:t>
            </a:r>
            <a:r>
              <a:rPr lang="zh-CN" altLang="en-US" sz="3200">
                <a:solidFill>
                  <a:schemeClr val="bg1"/>
                </a:solidFill>
                <a:latin typeface="GeosansLight"/>
              </a:rPr>
              <a:t>主函数</a:t>
            </a:r>
          </a:p>
        </p:txBody>
      </p:sp>
      <p:sp>
        <p:nvSpPr>
          <p:cNvPr id="56322" name="文本框 2"/>
          <p:cNvSpPr txBox="1">
            <a:spLocks noChangeArrowheads="1"/>
          </p:cNvSpPr>
          <p:nvPr/>
        </p:nvSpPr>
        <p:spPr bwMode="auto">
          <a:xfrm>
            <a:off x="3408363" y="6389688"/>
            <a:ext cx="5305425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6323" name="图片 3" descr="m1"/>
          <p:cNvPicPr>
            <a:picLocks noChangeAspect="1"/>
          </p:cNvPicPr>
          <p:nvPr/>
        </p:nvPicPr>
        <p:blipFill>
          <a:blip r:embed="rId2"/>
          <a:srcRect l="2284" t="18855" r="41289" b="2458"/>
          <a:stretch>
            <a:fillRect/>
          </a:stretch>
        </p:blipFill>
        <p:spPr bwMode="auto">
          <a:xfrm>
            <a:off x="2303463" y="838200"/>
            <a:ext cx="7515225" cy="589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5475" y="254000"/>
            <a:ext cx="4184650" cy="579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GeosansLight"/>
              </a:rPr>
              <a:t>源码展示</a:t>
            </a:r>
            <a:r>
              <a:rPr lang="en-US" altLang="zh-CN" sz="3200">
                <a:solidFill>
                  <a:schemeClr val="bg1"/>
                </a:solidFill>
                <a:latin typeface="GeosansLight"/>
              </a:rPr>
              <a:t>--</a:t>
            </a:r>
            <a:r>
              <a:rPr lang="zh-CN" altLang="en-US" sz="3200">
                <a:solidFill>
                  <a:schemeClr val="bg1"/>
                </a:solidFill>
                <a:latin typeface="GeosansLight"/>
              </a:rPr>
              <a:t>主函数</a:t>
            </a:r>
          </a:p>
        </p:txBody>
      </p:sp>
      <p:sp>
        <p:nvSpPr>
          <p:cNvPr id="57346" name="文本框 2"/>
          <p:cNvSpPr txBox="1">
            <a:spLocks noChangeArrowheads="1"/>
          </p:cNvSpPr>
          <p:nvPr/>
        </p:nvSpPr>
        <p:spPr bwMode="auto">
          <a:xfrm>
            <a:off x="3408363" y="6389688"/>
            <a:ext cx="5305425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7347" name="图片 3" descr="m2"/>
          <p:cNvPicPr>
            <a:picLocks noChangeAspect="1"/>
          </p:cNvPicPr>
          <p:nvPr/>
        </p:nvPicPr>
        <p:blipFill>
          <a:blip r:embed="rId2"/>
          <a:srcRect l="2139" t="19113" r="34836" b="1672"/>
          <a:stretch>
            <a:fillRect/>
          </a:stretch>
        </p:blipFill>
        <p:spPr bwMode="auto">
          <a:xfrm>
            <a:off x="1914525" y="838200"/>
            <a:ext cx="8580438" cy="606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5475" y="254000"/>
            <a:ext cx="4184650" cy="579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GeosansLight"/>
              </a:rPr>
              <a:t>源码展示</a:t>
            </a:r>
            <a:r>
              <a:rPr lang="en-US" altLang="zh-CN" sz="3200">
                <a:solidFill>
                  <a:schemeClr val="bg1"/>
                </a:solidFill>
                <a:latin typeface="GeosansLight"/>
              </a:rPr>
              <a:t>--</a:t>
            </a:r>
            <a:r>
              <a:rPr lang="zh-CN" altLang="en-US" sz="3200">
                <a:solidFill>
                  <a:schemeClr val="bg1"/>
                </a:solidFill>
                <a:latin typeface="GeosansLight"/>
              </a:rPr>
              <a:t>编码函数</a:t>
            </a:r>
          </a:p>
        </p:txBody>
      </p:sp>
      <p:sp>
        <p:nvSpPr>
          <p:cNvPr id="58370" name="文本框 2"/>
          <p:cNvSpPr txBox="1">
            <a:spLocks noChangeArrowheads="1"/>
          </p:cNvSpPr>
          <p:nvPr/>
        </p:nvSpPr>
        <p:spPr bwMode="auto">
          <a:xfrm>
            <a:off x="3408363" y="6389688"/>
            <a:ext cx="5305425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8371" name="图片 4" descr="f1"/>
          <p:cNvPicPr>
            <a:picLocks noChangeAspect="1"/>
          </p:cNvPicPr>
          <p:nvPr/>
        </p:nvPicPr>
        <p:blipFill>
          <a:blip r:embed="rId2"/>
          <a:srcRect l="2284" t="19383" r="45094" b="2190"/>
          <a:stretch>
            <a:fillRect/>
          </a:stretch>
        </p:blipFill>
        <p:spPr bwMode="auto">
          <a:xfrm>
            <a:off x="2457450" y="838200"/>
            <a:ext cx="768350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2613" y="157163"/>
            <a:ext cx="4184650" cy="579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GeosansLight"/>
              </a:rPr>
              <a:t>源码展示</a:t>
            </a:r>
            <a:r>
              <a:rPr lang="en-US" altLang="zh-CN" sz="3200">
                <a:solidFill>
                  <a:schemeClr val="bg1"/>
                </a:solidFill>
                <a:latin typeface="GeosansLight"/>
              </a:rPr>
              <a:t>--</a:t>
            </a:r>
            <a:r>
              <a:rPr lang="zh-CN" altLang="en-US" sz="3200">
                <a:solidFill>
                  <a:schemeClr val="bg1"/>
                </a:solidFill>
                <a:latin typeface="GeosansLight"/>
              </a:rPr>
              <a:t>编码函数</a:t>
            </a:r>
          </a:p>
        </p:txBody>
      </p:sp>
      <p:sp>
        <p:nvSpPr>
          <p:cNvPr id="59394" name="文本框 2"/>
          <p:cNvSpPr txBox="1">
            <a:spLocks noChangeArrowheads="1"/>
          </p:cNvSpPr>
          <p:nvPr/>
        </p:nvSpPr>
        <p:spPr bwMode="auto">
          <a:xfrm>
            <a:off x="3408363" y="6389688"/>
            <a:ext cx="5305425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9395" name="图片 4" descr="f2"/>
          <p:cNvPicPr>
            <a:picLocks noChangeAspect="1"/>
          </p:cNvPicPr>
          <p:nvPr/>
        </p:nvPicPr>
        <p:blipFill>
          <a:blip r:embed="rId2"/>
          <a:srcRect l="2284" t="19383" r="41875" b="2458"/>
          <a:stretch>
            <a:fillRect/>
          </a:stretch>
        </p:blipFill>
        <p:spPr bwMode="auto">
          <a:xfrm>
            <a:off x="2239963" y="741363"/>
            <a:ext cx="7642225" cy="6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32"/>
          <p:cNvCxnSpPr>
            <a:endCxn id="7" idx="4"/>
          </p:cNvCxnSpPr>
          <p:nvPr/>
        </p:nvCxnSpPr>
        <p:spPr>
          <a:xfrm rot="16200000" flipH="1">
            <a:off x="4067969" y="499269"/>
            <a:ext cx="1374775" cy="376237"/>
          </a:xfrm>
          <a:prstGeom prst="curvedConnector2">
            <a:avLst/>
          </a:prstGeom>
          <a:ln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ChangeShapeType="1"/>
            <a:stCxn id="7" idx="2"/>
            <a:endCxn id="9" idx="6"/>
          </p:cNvCxnSpPr>
          <p:nvPr/>
        </p:nvCxnSpPr>
        <p:spPr bwMode="auto">
          <a:xfrm rot="5400000">
            <a:off x="4201319" y="1731169"/>
            <a:ext cx="1385888" cy="1657350"/>
          </a:xfrm>
          <a:prstGeom prst="curvedConnector3">
            <a:avLst>
              <a:gd name="adj1" fmla="val 49944"/>
            </a:avLst>
          </a:prstGeom>
          <a:noFill/>
          <a:ln w="6350" algn="ctr">
            <a:solidFill>
              <a:srgbClr val="7F8C8D"/>
            </a:solidFill>
            <a:prstDash val="dash"/>
            <a:miter lim="800000"/>
            <a:headEnd/>
            <a:tailEnd/>
          </a:ln>
        </p:spPr>
      </p:cxnSp>
      <p:cxnSp>
        <p:nvCxnSpPr>
          <p:cNvPr id="19" name="Straight Connector 18"/>
          <p:cNvCxnSpPr>
            <a:cxnSpLocks noChangeShapeType="1"/>
            <a:stCxn id="9" idx="2"/>
            <a:endCxn id="11" idx="5"/>
          </p:cNvCxnSpPr>
          <p:nvPr/>
        </p:nvCxnSpPr>
        <p:spPr bwMode="auto">
          <a:xfrm rot="16200000" flipH="1">
            <a:off x="4866482" y="3436144"/>
            <a:ext cx="915987" cy="2517775"/>
          </a:xfrm>
          <a:prstGeom prst="curvedConnector3">
            <a:avLst>
              <a:gd name="adj1" fmla="val 42634"/>
            </a:avLst>
          </a:prstGeom>
          <a:noFill/>
          <a:ln w="6350" algn="ctr">
            <a:solidFill>
              <a:srgbClr val="7F8C8D"/>
            </a:solidFill>
            <a:prstDash val="dash"/>
            <a:miter lim="800000"/>
            <a:headEnd/>
            <a:tailEnd/>
          </a:ln>
        </p:spPr>
      </p:cxnSp>
      <p:sp>
        <p:nvSpPr>
          <p:cNvPr id="7" name="Teardrop 6"/>
          <p:cNvSpPr/>
          <p:nvPr/>
        </p:nvSpPr>
        <p:spPr>
          <a:xfrm>
            <a:off x="4975225" y="914400"/>
            <a:ext cx="1495425" cy="920750"/>
          </a:xfrm>
          <a:prstGeom prst="teardrop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000" b="1">
                <a:solidFill>
                  <a:srgbClr val="7F7F7F"/>
                </a:solidFill>
                <a:latin typeface="Open Sans"/>
                <a:ea typeface="Open Sans"/>
                <a:cs typeface="Open Sans"/>
              </a:rPr>
              <a:t>1</a:t>
            </a:r>
          </a:p>
        </p:txBody>
      </p:sp>
      <p:sp>
        <p:nvSpPr>
          <p:cNvPr id="47110" name="TextBox 7"/>
          <p:cNvSpPr txBox="1">
            <a:spLocks noChangeArrowheads="1"/>
          </p:cNvSpPr>
          <p:nvPr/>
        </p:nvSpPr>
        <p:spPr bwMode="auto">
          <a:xfrm>
            <a:off x="6632575" y="1000125"/>
            <a:ext cx="4084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C19859"/>
                </a:solidFill>
                <a:latin typeface="Open Sans"/>
                <a:ea typeface="Open Sans"/>
                <a:cs typeface="Open Sans"/>
              </a:rPr>
              <a:t>哈夫曼编码</a:t>
            </a:r>
            <a:r>
              <a:rPr lang="en-US" altLang="zh-CN" sz="2000" b="1">
                <a:solidFill>
                  <a:srgbClr val="C19859"/>
                </a:solidFill>
                <a:latin typeface="Open Sans"/>
                <a:ea typeface="Open Sans"/>
                <a:cs typeface="Open Sans"/>
              </a:rPr>
              <a:t>-</a:t>
            </a:r>
            <a:r>
              <a:rPr lang="zh-CN" altLang="en-US" sz="2000" b="1">
                <a:solidFill>
                  <a:srgbClr val="C19859"/>
                </a:solidFill>
                <a:latin typeface="Open Sans"/>
                <a:ea typeface="Open Sans"/>
                <a:cs typeface="Open Sans"/>
              </a:rPr>
              <a:t>问题描述</a:t>
            </a:r>
            <a:endParaRPr lang="en-US" sz="2000" b="1">
              <a:solidFill>
                <a:srgbClr val="C19859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9" name="Teardrop 8"/>
          <p:cNvSpPr/>
          <p:nvPr/>
        </p:nvSpPr>
        <p:spPr>
          <a:xfrm>
            <a:off x="3317875" y="3284538"/>
            <a:ext cx="1495425" cy="920750"/>
          </a:xfrm>
          <a:prstGeom prst="teardrop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000" b="1">
                <a:solidFill>
                  <a:srgbClr val="7F7F7F"/>
                </a:solidFill>
                <a:latin typeface="Open Sans"/>
                <a:ea typeface="Open Sans"/>
                <a:cs typeface="Open Sans"/>
              </a:rPr>
              <a:t>2</a:t>
            </a:r>
          </a:p>
        </p:txBody>
      </p:sp>
      <p:sp>
        <p:nvSpPr>
          <p:cNvPr id="47112" name="TextBox 9"/>
          <p:cNvSpPr txBox="1">
            <a:spLocks noChangeArrowheads="1"/>
          </p:cNvSpPr>
          <p:nvPr/>
        </p:nvSpPr>
        <p:spPr bwMode="auto">
          <a:xfrm>
            <a:off x="5083175" y="3360738"/>
            <a:ext cx="451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C19859"/>
                </a:solidFill>
                <a:latin typeface="Open Sans"/>
                <a:ea typeface="Open Sans"/>
                <a:cs typeface="Open Sans"/>
              </a:rPr>
              <a:t>利用</a:t>
            </a:r>
            <a:r>
              <a:rPr lang="en-US" altLang="zh-CN" sz="2000" b="1">
                <a:solidFill>
                  <a:srgbClr val="C19859"/>
                </a:solidFill>
                <a:latin typeface="Open Sans"/>
                <a:ea typeface="Open Sans"/>
                <a:cs typeface="Open Sans"/>
              </a:rPr>
              <a:t>MATLAB</a:t>
            </a:r>
            <a:r>
              <a:rPr lang="zh-CN" altLang="en-US" sz="2000" b="1">
                <a:solidFill>
                  <a:srgbClr val="C19859"/>
                </a:solidFill>
                <a:latin typeface="Open Sans"/>
                <a:ea typeface="Open Sans"/>
                <a:cs typeface="Open Sans"/>
              </a:rPr>
              <a:t>进行哈夫曼编码</a:t>
            </a:r>
            <a:endParaRPr lang="en-US" sz="2000" b="1">
              <a:solidFill>
                <a:srgbClr val="C19859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1" name="Teardrop 10"/>
          <p:cNvSpPr/>
          <p:nvPr/>
        </p:nvSpPr>
        <p:spPr>
          <a:xfrm>
            <a:off x="6364288" y="5049838"/>
            <a:ext cx="1498600" cy="920750"/>
          </a:xfrm>
          <a:prstGeom prst="teardrop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000">
                <a:solidFill>
                  <a:srgbClr val="7F7F7F"/>
                </a:solidFill>
                <a:latin typeface="FontAwesome"/>
              </a:rPr>
              <a:t>3</a:t>
            </a:r>
            <a:endParaRPr lang="en-US" altLang="zh-CN" sz="2000" b="1">
              <a:solidFill>
                <a:srgbClr val="7F7F7F"/>
              </a:solidFill>
              <a:latin typeface="FontAwesome"/>
              <a:ea typeface="Open Sans"/>
              <a:cs typeface="Open Sans"/>
            </a:endParaRPr>
          </a:p>
        </p:txBody>
      </p:sp>
      <p:sp>
        <p:nvSpPr>
          <p:cNvPr id="47114" name="TextBox 11"/>
          <p:cNvSpPr txBox="1">
            <a:spLocks noChangeArrowheads="1"/>
          </p:cNvSpPr>
          <p:nvPr/>
        </p:nvSpPr>
        <p:spPr bwMode="auto">
          <a:xfrm>
            <a:off x="7877175" y="5051425"/>
            <a:ext cx="497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C19859"/>
                </a:solidFill>
                <a:latin typeface="Open Sans"/>
                <a:ea typeface="Open Sans"/>
                <a:cs typeface="Open Sans"/>
              </a:rPr>
              <a:t>利用</a:t>
            </a:r>
            <a:r>
              <a:rPr lang="en-US" altLang="zh-CN" sz="2000" b="1">
                <a:solidFill>
                  <a:srgbClr val="C19859"/>
                </a:solidFill>
                <a:latin typeface="Open Sans"/>
                <a:ea typeface="Open Sans"/>
                <a:cs typeface="Open Sans"/>
              </a:rPr>
              <a:t>MATLAB</a:t>
            </a:r>
            <a:r>
              <a:rPr lang="zh-CN" altLang="en-US" sz="2000" b="1">
                <a:solidFill>
                  <a:srgbClr val="C19859"/>
                </a:solidFill>
                <a:latin typeface="Open Sans"/>
                <a:ea typeface="Open Sans"/>
                <a:cs typeface="Open Sans"/>
              </a:rPr>
              <a:t>进行哈夫曼树的解码</a:t>
            </a:r>
            <a:endParaRPr lang="en-US" sz="2000" b="1">
              <a:solidFill>
                <a:srgbClr val="C19859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2575" y="6110288"/>
            <a:ext cx="18899188" cy="668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92725" y="6500813"/>
            <a:ext cx="1390650" cy="244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www.websitename.com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55275" y="6470650"/>
            <a:ext cx="112395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Page Number </a:t>
            </a:r>
            <a:r>
              <a:rPr lang="en-US" altLang="zh-CN" sz="14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04</a:t>
            </a:r>
            <a:endParaRPr lang="en-US" altLang="zh-CN" sz="100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75125" y="1700213"/>
            <a:ext cx="3841750" cy="579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GeosansLight"/>
              </a:rPr>
              <a:t>哈夫曼编码问题描述</a:t>
            </a:r>
            <a:endParaRPr lang="en-US" sz="3200">
              <a:solidFill>
                <a:schemeClr val="bg1"/>
              </a:solidFill>
              <a:latin typeface="GeosansLigh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85988" y="3044825"/>
            <a:ext cx="641350" cy="641350"/>
          </a:xfrm>
          <a:prstGeom prst="roundRect">
            <a:avLst>
              <a:gd name="adj" fmla="val 2938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FontAwesome" pitchFamily="2" charset="0"/>
              </a:rPr>
              <a:t>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4775" y="4125913"/>
            <a:ext cx="2262188" cy="304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源文件</a:t>
            </a:r>
            <a:endParaRPr lang="en-US" sz="1400" b="1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579938" y="3319463"/>
            <a:ext cx="639762" cy="639762"/>
          </a:xfrm>
          <a:prstGeom prst="roundRect">
            <a:avLst>
              <a:gd name="adj" fmla="val 2938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>
                <a:solidFill>
                  <a:schemeClr val="bg1"/>
                </a:solidFill>
                <a:latin typeface="FontAwesome" pitchFamily="2" charset="0"/>
              </a:rPr>
              <a:t>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8725" y="4367213"/>
            <a:ext cx="2262188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哈夫曼树</a:t>
            </a:r>
            <a:endParaRPr lang="en-US" sz="1400" b="1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72300" y="3319463"/>
            <a:ext cx="639763" cy="639762"/>
          </a:xfrm>
          <a:prstGeom prst="roundRect">
            <a:avLst>
              <a:gd name="adj" fmla="val 2938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FontAwesome" pitchFamily="2" charset="0"/>
              </a:rPr>
              <a:t>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9500" y="4387850"/>
            <a:ext cx="2263775" cy="304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哈夫曼编码</a:t>
            </a:r>
            <a:endParaRPr lang="en-US" sz="1400" b="1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363075" y="3044825"/>
            <a:ext cx="641350" cy="639763"/>
          </a:xfrm>
          <a:prstGeom prst="roundRect">
            <a:avLst>
              <a:gd name="adj" fmla="val 2938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>
                <a:solidFill>
                  <a:schemeClr val="bg1"/>
                </a:solidFill>
                <a:latin typeface="FontAwesome" pitchFamily="2" charset="0"/>
              </a:rPr>
              <a:t>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88363" y="4135438"/>
            <a:ext cx="2262187" cy="304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源文件</a:t>
            </a:r>
            <a:endParaRPr lang="en-US" sz="1400" b="1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125663" y="2984500"/>
            <a:ext cx="762000" cy="762000"/>
          </a:xfrm>
          <a:prstGeom prst="roundRect">
            <a:avLst>
              <a:gd name="adj" fmla="val 29384"/>
            </a:avLst>
          </a:prstGeom>
          <a:noFill/>
          <a:ln w="31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18025" y="3257550"/>
            <a:ext cx="763588" cy="762000"/>
          </a:xfrm>
          <a:prstGeom prst="roundRect">
            <a:avLst>
              <a:gd name="adj" fmla="val 29384"/>
            </a:avLst>
          </a:prstGeom>
          <a:noFill/>
          <a:ln w="31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910388" y="3257550"/>
            <a:ext cx="762000" cy="762000"/>
          </a:xfrm>
          <a:prstGeom prst="roundRect">
            <a:avLst>
              <a:gd name="adj" fmla="val 29384"/>
            </a:avLst>
          </a:prstGeom>
          <a:noFill/>
          <a:ln w="31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302750" y="2982913"/>
            <a:ext cx="762000" cy="763587"/>
          </a:xfrm>
          <a:prstGeom prst="roundRect">
            <a:avLst>
              <a:gd name="adj" fmla="val 29384"/>
            </a:avLst>
          </a:prstGeom>
          <a:noFill/>
          <a:ln w="31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19" idx="3"/>
            <a:endCxn id="20" idx="1"/>
          </p:cNvCxnSpPr>
          <p:nvPr/>
        </p:nvCxnSpPr>
        <p:spPr>
          <a:xfrm>
            <a:off x="2887663" y="3365500"/>
            <a:ext cx="1630362" cy="27305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3"/>
            <a:endCxn id="21" idx="1"/>
          </p:cNvCxnSpPr>
          <p:nvPr/>
        </p:nvCxnSpPr>
        <p:spPr>
          <a:xfrm>
            <a:off x="5281613" y="3638550"/>
            <a:ext cx="162877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1" idx="3"/>
            <a:endCxn id="22" idx="1"/>
          </p:cNvCxnSpPr>
          <p:nvPr/>
        </p:nvCxnSpPr>
        <p:spPr>
          <a:xfrm flipV="1">
            <a:off x="7672388" y="3363913"/>
            <a:ext cx="1630362" cy="27463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3875" y="6440488"/>
            <a:ext cx="137795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MARCULA</a:t>
            </a:r>
            <a:r>
              <a:rPr lang="en-US" altLang="zh-CN" sz="10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®Business</a:t>
            </a:r>
          </a:p>
        </p:txBody>
      </p:sp>
      <p:sp>
        <p:nvSpPr>
          <p:cNvPr id="48148" name="TextBox 3"/>
          <p:cNvSpPr txBox="1">
            <a:spLocks noChangeArrowheads="1"/>
          </p:cNvSpPr>
          <p:nvPr/>
        </p:nvSpPr>
        <p:spPr bwMode="auto">
          <a:xfrm>
            <a:off x="3300413" y="2982913"/>
            <a:ext cx="85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Calibri" pitchFamily="34" charset="0"/>
              </a:rPr>
              <a:t>构造</a:t>
            </a:r>
          </a:p>
        </p:txBody>
      </p:sp>
      <p:sp>
        <p:nvSpPr>
          <p:cNvPr id="48149" name="TextBox 7"/>
          <p:cNvSpPr txBox="1">
            <a:spLocks noChangeArrowheads="1"/>
          </p:cNvSpPr>
          <p:nvPr/>
        </p:nvSpPr>
        <p:spPr bwMode="auto">
          <a:xfrm>
            <a:off x="5768975" y="3071813"/>
            <a:ext cx="1130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Calibri" pitchFamily="34" charset="0"/>
              </a:rPr>
              <a:t>生成</a:t>
            </a:r>
          </a:p>
        </p:txBody>
      </p:sp>
      <p:sp>
        <p:nvSpPr>
          <p:cNvPr id="48150" name="TextBox 8"/>
          <p:cNvSpPr txBox="1">
            <a:spLocks noChangeArrowheads="1"/>
          </p:cNvSpPr>
          <p:nvPr/>
        </p:nvSpPr>
        <p:spPr bwMode="auto">
          <a:xfrm>
            <a:off x="8034338" y="3044825"/>
            <a:ext cx="96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Calibri" pitchFamily="34" charset="0"/>
              </a:rPr>
              <a:t>解码</a:t>
            </a:r>
          </a:p>
        </p:txBody>
      </p:sp>
      <p:sp>
        <p:nvSpPr>
          <p:cNvPr id="18" name="矩形 17"/>
          <p:cNvSpPr/>
          <p:nvPr/>
        </p:nvSpPr>
        <p:spPr>
          <a:xfrm>
            <a:off x="282575" y="6110288"/>
            <a:ext cx="11612563" cy="668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Box 1"/>
          <p:cNvSpPr txBox="1">
            <a:spLocks noChangeArrowheads="1"/>
          </p:cNvSpPr>
          <p:nvPr/>
        </p:nvSpPr>
        <p:spPr bwMode="auto">
          <a:xfrm>
            <a:off x="4008438" y="831850"/>
            <a:ext cx="3841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GeosansLight"/>
              </a:rPr>
              <a:t>构造哈夫曼树的算法</a:t>
            </a:r>
            <a:endParaRPr lang="en-US" sz="3200">
              <a:solidFill>
                <a:schemeClr val="bg1"/>
              </a:solidFill>
              <a:latin typeface="GeosansLight"/>
            </a:endParaRPr>
          </a:p>
        </p:txBody>
      </p:sp>
      <p:sp>
        <p:nvSpPr>
          <p:cNvPr id="49154" name="TextBox 4"/>
          <p:cNvSpPr txBox="1">
            <a:spLocks noChangeArrowheads="1"/>
          </p:cNvSpPr>
          <p:nvPr/>
        </p:nvSpPr>
        <p:spPr bwMode="auto">
          <a:xfrm>
            <a:off x="5292725" y="6500813"/>
            <a:ext cx="1390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www.websitename.com</a:t>
            </a:r>
          </a:p>
        </p:txBody>
      </p:sp>
      <p:sp>
        <p:nvSpPr>
          <p:cNvPr id="49155" name="TextBox 5"/>
          <p:cNvSpPr txBox="1">
            <a:spLocks noChangeArrowheads="1"/>
          </p:cNvSpPr>
          <p:nvPr/>
        </p:nvSpPr>
        <p:spPr bwMode="auto">
          <a:xfrm>
            <a:off x="10455275" y="6470650"/>
            <a:ext cx="1123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Page Number </a:t>
            </a:r>
            <a:r>
              <a:rPr lang="en-US" altLang="zh-CN" sz="14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16</a:t>
            </a:r>
            <a:endParaRPr lang="en-US" altLang="zh-CN" sz="100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7" name="Oval 6"/>
          <p:cNvSpPr/>
          <p:nvPr/>
        </p:nvSpPr>
        <p:spPr>
          <a:xfrm>
            <a:off x="896938" y="2174875"/>
            <a:ext cx="1254125" cy="12541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2400">
              <a:solidFill>
                <a:schemeClr val="bg1"/>
              </a:solidFill>
              <a:latin typeface="Simple-Line-Icons"/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  <a:latin typeface="Abel"/>
              </a:rPr>
              <a:t>初始情况</a:t>
            </a:r>
            <a:endParaRPr lang="en-US" sz="1600">
              <a:solidFill>
                <a:schemeClr val="bg1"/>
              </a:solidFill>
              <a:latin typeface="Abel"/>
              <a:ea typeface="宋体" charset="-122"/>
            </a:endParaRPr>
          </a:p>
        </p:txBody>
      </p:sp>
      <p:sp>
        <p:nvSpPr>
          <p:cNvPr id="8" name="Oval 7"/>
          <p:cNvSpPr/>
          <p:nvPr/>
        </p:nvSpPr>
        <p:spPr>
          <a:xfrm>
            <a:off x="838200" y="2116138"/>
            <a:ext cx="1371600" cy="1371600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657350" y="3235325"/>
            <a:ext cx="387350" cy="3873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Abel"/>
              </a:rPr>
              <a:t>1</a:t>
            </a:r>
          </a:p>
        </p:txBody>
      </p:sp>
      <p:sp>
        <p:nvSpPr>
          <p:cNvPr id="49159" name="TextBox 10"/>
          <p:cNvSpPr txBox="1">
            <a:spLocks noChangeArrowheads="1"/>
          </p:cNvSpPr>
          <p:nvPr/>
        </p:nvSpPr>
        <p:spPr bwMode="auto">
          <a:xfrm>
            <a:off x="2200275" y="2570163"/>
            <a:ext cx="31765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一共有</a:t>
            </a:r>
            <a:r>
              <a:rPr lang="en-US" altLang="zh-CN" sz="14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N</a:t>
            </a:r>
            <a:r>
              <a:rPr lang="zh-CN" altLang="en-US" sz="14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个权值</a:t>
            </a:r>
            <a:endParaRPr lang="en-US" altLang="zh-CN" sz="140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将这</a:t>
            </a:r>
            <a:r>
              <a:rPr lang="en-US" altLang="zh-CN" sz="14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N</a:t>
            </a:r>
            <a:r>
              <a:rPr lang="zh-CN" altLang="en-US" sz="14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个权值看成是有</a:t>
            </a:r>
            <a:r>
              <a:rPr lang="en-US" altLang="zh-CN" sz="14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N</a:t>
            </a:r>
            <a:r>
              <a:rPr lang="zh-CN" altLang="en-US" sz="14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棵树的森林</a:t>
            </a:r>
            <a:endParaRPr lang="en-US" sz="140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552700" y="4303713"/>
            <a:ext cx="1254125" cy="12557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chemeClr val="bg1"/>
              </a:solidFill>
              <a:latin typeface="Simple-Line-Icons"/>
            </a:endParaRPr>
          </a:p>
          <a:p>
            <a:pPr algn="ctr"/>
            <a:r>
              <a:rPr lang="zh-CN" altLang="en-US" sz="1400">
                <a:solidFill>
                  <a:schemeClr val="bg1"/>
                </a:solidFill>
                <a:latin typeface="Abel"/>
              </a:rPr>
              <a:t>选择子树合并</a:t>
            </a:r>
            <a:endParaRPr lang="en-US" sz="1400">
              <a:solidFill>
                <a:schemeClr val="bg1"/>
              </a:solidFill>
              <a:latin typeface="Abel"/>
              <a:ea typeface="宋体" charset="-122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486025" y="4246563"/>
            <a:ext cx="1371600" cy="1371600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05175" y="5365750"/>
            <a:ext cx="388938" cy="3873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Abel"/>
              </a:rPr>
              <a:t>2</a:t>
            </a:r>
          </a:p>
        </p:txBody>
      </p:sp>
      <p:sp>
        <p:nvSpPr>
          <p:cNvPr id="49163" name="TextBox 15"/>
          <p:cNvSpPr txBox="1">
            <a:spLocks noChangeArrowheads="1"/>
          </p:cNvSpPr>
          <p:nvPr/>
        </p:nvSpPr>
        <p:spPr bwMode="auto">
          <a:xfrm>
            <a:off x="3857625" y="4524375"/>
            <a:ext cx="3176588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在森林中选出两个根结点的权值最小的树合并，作为一棵新树的左、右子树，且新树的根结点权值为其左、右子树根结点权值之和；</a:t>
            </a:r>
            <a:endParaRPr lang="en-US" sz="140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03838" y="2174875"/>
            <a:ext cx="1254125" cy="12541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1400">
              <a:solidFill>
                <a:schemeClr val="bg1"/>
              </a:solidFill>
              <a:latin typeface="Simple-Line-Icons"/>
            </a:endParaRPr>
          </a:p>
          <a:p>
            <a:pPr algn="ctr"/>
            <a:r>
              <a:rPr lang="zh-CN" altLang="en-US" sz="1400">
                <a:solidFill>
                  <a:schemeClr val="bg1"/>
                </a:solidFill>
                <a:latin typeface="Simple-Line-Icons"/>
              </a:rPr>
              <a:t>生成新树</a:t>
            </a:r>
            <a:endParaRPr lang="en-US" sz="1400">
              <a:solidFill>
                <a:schemeClr val="bg1"/>
              </a:solidFill>
              <a:latin typeface="Simple-Line-Icons"/>
              <a:ea typeface="宋体" charset="-122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245100" y="2116138"/>
            <a:ext cx="1371600" cy="1371600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64250" y="3235325"/>
            <a:ext cx="387350" cy="3873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Abel"/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7208838" y="4303713"/>
            <a:ext cx="1384300" cy="12557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chemeClr val="bg1"/>
              </a:solidFill>
              <a:latin typeface="Simple-Line-Icons"/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  <a:latin typeface="Simple-Line-Icons"/>
              </a:rPr>
              <a:t>循环进行</a:t>
            </a:r>
            <a:endParaRPr lang="en-US" sz="1600">
              <a:solidFill>
                <a:schemeClr val="bg1"/>
              </a:solidFill>
              <a:latin typeface="Simple-Line-Icons"/>
              <a:ea typeface="宋体" charset="-122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150100" y="4246563"/>
            <a:ext cx="1371600" cy="1371600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969250" y="5365750"/>
            <a:ext cx="388938" cy="3873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Abel"/>
              </a:rPr>
              <a:t>4</a:t>
            </a:r>
          </a:p>
        </p:txBody>
      </p:sp>
      <p:sp>
        <p:nvSpPr>
          <p:cNvPr id="49170" name="TextBox 25"/>
          <p:cNvSpPr txBox="1">
            <a:spLocks noChangeArrowheads="1"/>
          </p:cNvSpPr>
          <p:nvPr/>
        </p:nvSpPr>
        <p:spPr bwMode="auto">
          <a:xfrm>
            <a:off x="8580438" y="4700588"/>
            <a:ext cx="277336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重复</a:t>
            </a:r>
            <a:r>
              <a:rPr lang="en-US" altLang="zh-CN" sz="14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(2)</a:t>
            </a:r>
            <a:r>
              <a:rPr lang="zh-CN" altLang="en-US" sz="14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、</a:t>
            </a:r>
            <a:r>
              <a:rPr lang="en-US" altLang="zh-CN" sz="14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(3)</a:t>
            </a:r>
            <a:r>
              <a:rPr lang="zh-CN" altLang="en-US" sz="14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步，直到森林中只剩一棵树为止，该树即为所求得的哈夫曼树。</a:t>
            </a:r>
            <a:endParaRPr lang="en-US" sz="140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cxnSp>
        <p:nvCxnSpPr>
          <p:cNvPr id="27" name="Straight Arrow Connector 26"/>
          <p:cNvCxnSpPr>
            <a:stCxn id="9" idx="5"/>
            <a:endCxn id="13" idx="1"/>
          </p:cNvCxnSpPr>
          <p:nvPr/>
        </p:nvCxnSpPr>
        <p:spPr>
          <a:xfrm>
            <a:off x="1987550" y="3565525"/>
            <a:ext cx="700088" cy="881063"/>
          </a:xfrm>
          <a:prstGeom prst="straightConnector1">
            <a:avLst/>
          </a:prstGeom>
          <a:ln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7"/>
            <a:endCxn id="18" idx="3"/>
          </p:cNvCxnSpPr>
          <p:nvPr/>
        </p:nvCxnSpPr>
        <p:spPr>
          <a:xfrm flipV="1">
            <a:off x="3657600" y="3286125"/>
            <a:ext cx="1787525" cy="1160463"/>
          </a:xfrm>
          <a:prstGeom prst="straightConnector1">
            <a:avLst/>
          </a:prstGeom>
          <a:ln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5"/>
            <a:endCxn id="23" idx="1"/>
          </p:cNvCxnSpPr>
          <p:nvPr/>
        </p:nvCxnSpPr>
        <p:spPr>
          <a:xfrm>
            <a:off x="6394450" y="3565525"/>
            <a:ext cx="957263" cy="881063"/>
          </a:xfrm>
          <a:prstGeom prst="straightConnector1">
            <a:avLst/>
          </a:prstGeom>
          <a:ln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74" name="TextBox 29"/>
          <p:cNvSpPr txBox="1">
            <a:spLocks noChangeArrowheads="1"/>
          </p:cNvSpPr>
          <p:nvPr/>
        </p:nvSpPr>
        <p:spPr bwMode="auto">
          <a:xfrm>
            <a:off x="523875" y="6440488"/>
            <a:ext cx="1377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MARCULA</a:t>
            </a:r>
            <a:r>
              <a:rPr lang="en-US" altLang="zh-CN" sz="10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®Business</a:t>
            </a:r>
          </a:p>
        </p:txBody>
      </p:sp>
      <p:sp>
        <p:nvSpPr>
          <p:cNvPr id="49175" name="TextBox 3"/>
          <p:cNvSpPr txBox="1">
            <a:spLocks noChangeArrowheads="1"/>
          </p:cNvSpPr>
          <p:nvPr/>
        </p:nvSpPr>
        <p:spPr bwMode="auto">
          <a:xfrm>
            <a:off x="3616325" y="1581150"/>
            <a:ext cx="4846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Calibri" pitchFamily="34" charset="0"/>
              </a:rPr>
              <a:t>一般来讲，构造哈夫曼树需要以下四个过程</a:t>
            </a:r>
          </a:p>
        </p:txBody>
      </p:sp>
      <p:sp>
        <p:nvSpPr>
          <p:cNvPr id="49176" name="TextBox 30"/>
          <p:cNvSpPr txBox="1">
            <a:spLocks noChangeArrowheads="1"/>
          </p:cNvSpPr>
          <p:nvPr/>
        </p:nvSpPr>
        <p:spPr bwMode="auto">
          <a:xfrm>
            <a:off x="6767513" y="2547938"/>
            <a:ext cx="34417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1400">
                <a:solidFill>
                  <a:schemeClr val="bg1"/>
                </a:solidFill>
                <a:latin typeface="Open Sans"/>
              </a:rPr>
              <a:t>从森林中删除选取的两棵树，并将新树加入森林；</a:t>
            </a:r>
          </a:p>
          <a:p>
            <a:endParaRPr lang="zh-CN" altLang="en-US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575" y="6110288"/>
            <a:ext cx="11612563" cy="668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Box 1"/>
          <p:cNvSpPr txBox="1">
            <a:spLocks noChangeArrowheads="1"/>
          </p:cNvSpPr>
          <p:nvPr/>
        </p:nvSpPr>
        <p:spPr bwMode="auto">
          <a:xfrm>
            <a:off x="4378325" y="492125"/>
            <a:ext cx="3435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GeosansLight"/>
              </a:rPr>
              <a:t>遇到了一个难题</a:t>
            </a:r>
            <a:r>
              <a:rPr lang="en-US" altLang="zh-CN" sz="3200">
                <a:solidFill>
                  <a:schemeClr val="bg1"/>
                </a:solidFill>
                <a:latin typeface="GeosansLight"/>
              </a:rPr>
              <a:t>…</a:t>
            </a:r>
          </a:p>
        </p:txBody>
      </p:sp>
      <p:sp>
        <p:nvSpPr>
          <p:cNvPr id="50178" name="TextBox 4"/>
          <p:cNvSpPr txBox="1">
            <a:spLocks noChangeArrowheads="1"/>
          </p:cNvSpPr>
          <p:nvPr/>
        </p:nvSpPr>
        <p:spPr bwMode="auto">
          <a:xfrm>
            <a:off x="5292725" y="6500813"/>
            <a:ext cx="1390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www.websitename.com</a:t>
            </a:r>
          </a:p>
        </p:txBody>
      </p:sp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10455275" y="6470650"/>
            <a:ext cx="1123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Page Number </a:t>
            </a:r>
            <a:r>
              <a:rPr lang="en-US" altLang="zh-CN" sz="14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18</a:t>
            </a:r>
            <a:endParaRPr lang="en-US" altLang="zh-CN" sz="100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50180" name="TextBox 17"/>
          <p:cNvSpPr txBox="1">
            <a:spLocks noChangeArrowheads="1"/>
          </p:cNvSpPr>
          <p:nvPr/>
        </p:nvSpPr>
        <p:spPr bwMode="auto">
          <a:xfrm>
            <a:off x="979488" y="4548188"/>
            <a:ext cx="392112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构造树结构的传统办法是采用指针的方式。</a:t>
            </a:r>
          </a:p>
          <a:p>
            <a:r>
              <a:rPr lang="zh-CN" altLang="en-US" sz="16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但在我们的课程中未涉及相关知识。</a:t>
            </a:r>
          </a:p>
          <a:p>
            <a:r>
              <a:rPr lang="zh-CN" altLang="en-US" sz="16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我们决定采用已有知识来解决这一问题。</a:t>
            </a:r>
          </a:p>
          <a:p>
            <a:r>
              <a:rPr lang="zh-CN" altLang="en-US" sz="16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没有指针，那该怎么构造树的结构呢？</a:t>
            </a:r>
            <a:endParaRPr lang="en-US" sz="160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50181" name="TextBox 22"/>
          <p:cNvSpPr txBox="1">
            <a:spLocks noChangeArrowheads="1"/>
          </p:cNvSpPr>
          <p:nvPr/>
        </p:nvSpPr>
        <p:spPr bwMode="auto">
          <a:xfrm>
            <a:off x="6899275" y="4718050"/>
            <a:ext cx="36115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MATLAB</a:t>
            </a:r>
            <a:r>
              <a:rPr lang="zh-CN" altLang="en-US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的含义，即矩阵实验室。</a:t>
            </a:r>
          </a:p>
          <a:p>
            <a:r>
              <a:rPr lang="zh-CN" altLang="en-US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矩阵操作是</a:t>
            </a:r>
            <a:r>
              <a:rPr lang="en-US" altLang="zh-CN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MATLAB</a:t>
            </a:r>
            <a:r>
              <a:rPr lang="zh-CN" altLang="en-US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的精华所在。</a:t>
            </a:r>
          </a:p>
          <a:p>
            <a:r>
              <a:rPr lang="zh-CN" altLang="en-US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那么，</a:t>
            </a:r>
          </a:p>
          <a:p>
            <a:r>
              <a:rPr lang="zh-CN" altLang="en-US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就用矩阵来模拟一棵树吧！</a:t>
            </a:r>
            <a:endParaRPr lang="en-US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50182" name="TextBox 18"/>
          <p:cNvSpPr txBox="1">
            <a:spLocks noChangeArrowheads="1"/>
          </p:cNvSpPr>
          <p:nvPr/>
        </p:nvSpPr>
        <p:spPr bwMode="auto">
          <a:xfrm>
            <a:off x="523875" y="6440488"/>
            <a:ext cx="1377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MARCULA</a:t>
            </a:r>
            <a:r>
              <a:rPr lang="en-US" altLang="zh-CN" sz="10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®Business</a:t>
            </a:r>
          </a:p>
        </p:txBody>
      </p:sp>
      <p:pic>
        <p:nvPicPr>
          <p:cNvPr id="20" name="图片占位符 19" descr="Fotolia_56937274_M-1024x682.jp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386" r="5386"/>
          <a:stretch>
            <a:fillRect/>
          </a:stretch>
        </p:blipFill>
        <p:spPr>
          <a:xfrm>
            <a:off x="1041400" y="1666875"/>
            <a:ext cx="3563938" cy="2659063"/>
          </a:xfrm>
        </p:spPr>
      </p:pic>
      <p:pic>
        <p:nvPicPr>
          <p:cNvPr id="21" name="图片占位符 20" descr="bigstock-young-businessman-has-an-idea-42696676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5569" r="5569"/>
          <a:stretch>
            <a:fillRect/>
          </a:stretch>
        </p:blipFill>
        <p:spPr>
          <a:xfrm>
            <a:off x="6510338" y="1501775"/>
            <a:ext cx="4060825" cy="3030538"/>
          </a:xfrm>
        </p:spPr>
      </p:pic>
      <p:sp>
        <p:nvSpPr>
          <p:cNvPr id="30" name="矩形 29"/>
          <p:cNvSpPr/>
          <p:nvPr/>
        </p:nvSpPr>
        <p:spPr>
          <a:xfrm>
            <a:off x="282575" y="6110288"/>
            <a:ext cx="11612563" cy="668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1075" y="517525"/>
            <a:ext cx="5149850" cy="8842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GeosansLight"/>
              </a:rPr>
              <a:t>用</a:t>
            </a:r>
            <a:r>
              <a:rPr lang="en-US" altLang="zh-CN" sz="3200">
                <a:solidFill>
                  <a:schemeClr val="bg1"/>
                </a:solidFill>
                <a:latin typeface="GeosansLight"/>
              </a:rPr>
              <a:t>MATLAB</a:t>
            </a:r>
            <a:r>
              <a:rPr lang="zh-CN" altLang="en-US" sz="3200">
                <a:solidFill>
                  <a:schemeClr val="bg1"/>
                </a:solidFill>
                <a:latin typeface="GeosansLight"/>
              </a:rPr>
              <a:t>构造哈夫曼树</a:t>
            </a:r>
            <a:r>
              <a:rPr lang="en-US" altLang="zh-CN" sz="3200">
                <a:solidFill>
                  <a:schemeClr val="bg1"/>
                </a:solidFill>
                <a:latin typeface="GeosansLight"/>
              </a:rPr>
              <a:t>(1)</a:t>
            </a:r>
          </a:p>
          <a:p>
            <a:pPr algn="ctr"/>
            <a:r>
              <a:rPr lang="en-US" altLang="zh-CN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以字符串</a:t>
            </a:r>
            <a:r>
              <a:rPr lang="en-US" altLang="zh-CN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acbaeabddbcbaac</a:t>
            </a:r>
            <a:r>
              <a:rPr lang="zh-CN" altLang="en-US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为例</a:t>
            </a:r>
            <a:endParaRPr lang="en-US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2725" y="6500813"/>
            <a:ext cx="1390650" cy="244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www.websitename.com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55275" y="6470650"/>
            <a:ext cx="112395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Page Number </a:t>
            </a:r>
            <a:r>
              <a:rPr lang="en-US" altLang="zh-CN" sz="14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14</a:t>
            </a:r>
            <a:endParaRPr lang="en-US" altLang="zh-CN" sz="100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42950" y="2887663"/>
            <a:ext cx="2444750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187700" y="2701925"/>
            <a:ext cx="369888" cy="369888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38238" y="2255838"/>
            <a:ext cx="2184400" cy="519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初始情况</a:t>
            </a:r>
            <a:endParaRPr lang="en-US" sz="2800" b="1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3875" y="6440488"/>
            <a:ext cx="137795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MARCULA</a:t>
            </a:r>
            <a:r>
              <a:rPr lang="en-US" altLang="zh-CN" sz="10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®Business</a:t>
            </a:r>
          </a:p>
        </p:txBody>
      </p:sp>
      <p:pic>
        <p:nvPicPr>
          <p:cNvPr id="51208" name="Picture 2"/>
          <p:cNvPicPr>
            <a:picLocks noChangeAspect="1" noChangeArrowheads="1"/>
          </p:cNvPicPr>
          <p:nvPr/>
        </p:nvPicPr>
        <p:blipFill>
          <a:blip r:embed="rId2"/>
          <a:srcRect l="7521" t="49358" r="70645" b="30592"/>
          <a:stretch>
            <a:fillRect/>
          </a:stretch>
        </p:blipFill>
        <p:spPr bwMode="auto">
          <a:xfrm>
            <a:off x="4849813" y="1581150"/>
            <a:ext cx="4398962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9" name="Picture 3"/>
          <p:cNvPicPr>
            <a:picLocks noChangeAspect="1" noChangeArrowheads="1"/>
          </p:cNvPicPr>
          <p:nvPr/>
        </p:nvPicPr>
        <p:blipFill>
          <a:blip r:embed="rId3"/>
          <a:srcRect l="4483" t="29309" r="7309" b="18253"/>
          <a:stretch>
            <a:fillRect/>
          </a:stretch>
        </p:blipFill>
        <p:spPr bwMode="auto">
          <a:xfrm>
            <a:off x="4043363" y="3746500"/>
            <a:ext cx="6411912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29"/>
          <p:cNvSpPr/>
          <p:nvPr/>
        </p:nvSpPr>
        <p:spPr>
          <a:xfrm>
            <a:off x="282575" y="6110288"/>
            <a:ext cx="11612563" cy="668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0" y="150813"/>
            <a:ext cx="514985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GeosansLight"/>
              </a:rPr>
              <a:t>用</a:t>
            </a:r>
            <a:r>
              <a:rPr lang="en-US" altLang="zh-CN" sz="3200">
                <a:solidFill>
                  <a:schemeClr val="bg1"/>
                </a:solidFill>
                <a:latin typeface="GeosansLight"/>
              </a:rPr>
              <a:t>MATLAB</a:t>
            </a:r>
            <a:r>
              <a:rPr lang="zh-CN" altLang="en-US" sz="3200">
                <a:solidFill>
                  <a:schemeClr val="bg1"/>
                </a:solidFill>
                <a:latin typeface="GeosansLight"/>
              </a:rPr>
              <a:t>构造哈夫曼树</a:t>
            </a:r>
            <a:r>
              <a:rPr lang="en-US" altLang="zh-CN" sz="3200">
                <a:solidFill>
                  <a:schemeClr val="bg1"/>
                </a:solidFill>
                <a:latin typeface="GeosansLight"/>
              </a:rPr>
              <a:t>(2)</a:t>
            </a:r>
          </a:p>
          <a:p>
            <a:pPr algn="ctr"/>
            <a:r>
              <a:rPr lang="en-US" altLang="zh-CN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以字符串</a:t>
            </a:r>
            <a:r>
              <a:rPr lang="en-US" altLang="zh-CN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acbaeabddbcbaac</a:t>
            </a:r>
            <a:r>
              <a:rPr lang="zh-CN" altLang="en-US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为例</a:t>
            </a:r>
            <a:endParaRPr lang="en-US" altLang="zh-CN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3200">
              <a:solidFill>
                <a:schemeClr val="bg1"/>
              </a:solidFill>
              <a:latin typeface="Geosans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2725" y="6500813"/>
            <a:ext cx="1390650" cy="244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www.websitename.com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55275" y="6470650"/>
            <a:ext cx="112395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Page Number </a:t>
            </a:r>
            <a:r>
              <a:rPr lang="en-US" altLang="zh-CN" sz="14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14</a:t>
            </a:r>
            <a:endParaRPr lang="en-US" altLang="zh-CN" sz="100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42950" y="3373438"/>
            <a:ext cx="2444750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187700" y="3189288"/>
            <a:ext cx="369888" cy="369887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376613" y="3373438"/>
            <a:ext cx="2446337" cy="0"/>
          </a:xfrm>
          <a:prstGeom prst="line">
            <a:avLst/>
          </a:prstGeom>
          <a:ln w="50800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10275" y="3373438"/>
            <a:ext cx="2446338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645525" y="3373438"/>
            <a:ext cx="2444750" cy="0"/>
          </a:xfrm>
          <a:prstGeom prst="line">
            <a:avLst/>
          </a:prstGeom>
          <a:ln w="50800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>
            <a:off x="5818188" y="3189288"/>
            <a:ext cx="369887" cy="369887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Arc 17"/>
          <p:cNvSpPr/>
          <p:nvPr/>
        </p:nvSpPr>
        <p:spPr>
          <a:xfrm>
            <a:off x="8448675" y="3189288"/>
            <a:ext cx="369888" cy="369887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11079163" y="3189288"/>
            <a:ext cx="369887" cy="369887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09613" y="4668838"/>
            <a:ext cx="2511425" cy="825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每次将矩阵最后一行的前两个数相加，结果放入新的一行的行首</a:t>
            </a:r>
            <a:endParaRPr lang="en-US" sz="1600" b="1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40138" y="4668838"/>
            <a:ext cx="1917700" cy="581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将上一行的其它元素照搬下来</a:t>
            </a:r>
            <a:endParaRPr lang="en-US" sz="1600" b="1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07150" y="4794250"/>
            <a:ext cx="1919288" cy="581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将新生成的一行从小到大排序</a:t>
            </a:r>
            <a:endParaRPr lang="en-US" sz="1000" b="1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01113" y="4346575"/>
            <a:ext cx="2441575" cy="1803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若新的一行的元素个数大于</a:t>
            </a:r>
            <a:r>
              <a:rPr lang="en-US" altLang="zh-CN" sz="16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2</a:t>
            </a:r>
            <a:r>
              <a:rPr lang="zh-CN" altLang="en-US" sz="16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，返回第一步</a:t>
            </a:r>
          </a:p>
          <a:p>
            <a:r>
              <a:rPr lang="zh-CN" altLang="en-US" sz="16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直到最后一行只剩两个数，这两个数就是哈夫曼树的根节点的左右子节点，两个数的和就是哈夫曼树的根节点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3875" y="6440488"/>
            <a:ext cx="137795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MARCULA</a:t>
            </a:r>
            <a:r>
              <a:rPr lang="en-US" altLang="zh-CN" sz="10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®Business</a:t>
            </a:r>
          </a:p>
        </p:txBody>
      </p:sp>
      <p:sp>
        <p:nvSpPr>
          <p:cNvPr id="52241" name="TextBox 3"/>
          <p:cNvSpPr txBox="1">
            <a:spLocks noChangeArrowheads="1"/>
          </p:cNvSpPr>
          <p:nvPr/>
        </p:nvSpPr>
        <p:spPr bwMode="auto">
          <a:xfrm>
            <a:off x="742950" y="1235075"/>
            <a:ext cx="2366963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在森林中选出两个根结点的权值最小的树合并，作为一棵新树的左、右子树，且新树的根结点权值为其左、右子树根结点权值之和，加入森林</a:t>
            </a:r>
            <a:endParaRPr lang="en-US" altLang="zh-CN" sz="1600" b="1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86611" y="3558617"/>
            <a:ext cx="3036159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矩阵操作</a:t>
            </a:r>
            <a:endParaRPr lang="zh-CN" altLang="en-US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141695" y="2330491"/>
            <a:ext cx="1723549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树操作</a:t>
            </a:r>
            <a:endParaRPr lang="zh-CN" altLang="en-US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2213" y="1379538"/>
            <a:ext cx="1709737" cy="825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Open Sans"/>
              </a:rPr>
              <a:t>从森林中删除选取的两棵树，其余树不变</a:t>
            </a:r>
            <a:endParaRPr lang="zh-CN" altLang="en-US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56388" y="1393825"/>
            <a:ext cx="1679575" cy="825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Open Sans"/>
              </a:rPr>
              <a:t>将森林中树的根节点按从小到大的顺序排序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50325" y="1406525"/>
            <a:ext cx="2749550" cy="1100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重复</a:t>
            </a:r>
            <a:r>
              <a:rPr lang="en-US" altLang="zh-CN" sz="16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(2)</a:t>
            </a:r>
            <a:r>
              <a:rPr lang="zh-CN" altLang="en-US" sz="16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、</a:t>
            </a:r>
            <a:r>
              <a:rPr lang="en-US" altLang="zh-CN" sz="16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(3)</a:t>
            </a:r>
            <a:r>
              <a:rPr lang="zh-CN" altLang="en-US" sz="16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步，直到森林中只剩一棵树为止，该树即为所求得的哈夫曼树</a:t>
            </a:r>
            <a:endParaRPr lang="en-US" altLang="zh-CN" b="1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endParaRPr lang="zh-CN" altLang="en-US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575" y="6110288"/>
            <a:ext cx="11612563" cy="668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Box 1"/>
          <p:cNvSpPr txBox="1">
            <a:spLocks noChangeArrowheads="1"/>
          </p:cNvSpPr>
          <p:nvPr/>
        </p:nvSpPr>
        <p:spPr bwMode="auto">
          <a:xfrm>
            <a:off x="3521075" y="192088"/>
            <a:ext cx="51498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GeosansLight"/>
              </a:rPr>
              <a:t>用</a:t>
            </a:r>
            <a:r>
              <a:rPr lang="en-US" altLang="zh-CN" sz="3200">
                <a:solidFill>
                  <a:schemeClr val="bg1"/>
                </a:solidFill>
                <a:latin typeface="GeosansLight"/>
              </a:rPr>
              <a:t>MATLAB</a:t>
            </a:r>
            <a:r>
              <a:rPr lang="zh-CN" altLang="en-US" sz="3200">
                <a:solidFill>
                  <a:schemeClr val="bg1"/>
                </a:solidFill>
                <a:latin typeface="GeosansLight"/>
              </a:rPr>
              <a:t>构造哈夫曼树</a:t>
            </a:r>
            <a:r>
              <a:rPr lang="en-US" altLang="zh-CN" sz="3200">
                <a:solidFill>
                  <a:schemeClr val="bg1"/>
                </a:solidFill>
                <a:latin typeface="GeosansLight"/>
              </a:rPr>
              <a:t>(3)</a:t>
            </a:r>
          </a:p>
          <a:p>
            <a:pPr algn="ctr"/>
            <a:r>
              <a:rPr lang="en-US" altLang="zh-CN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以字符串</a:t>
            </a:r>
            <a:r>
              <a:rPr lang="en-US" altLang="zh-CN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acbaeabddbcbaac</a:t>
            </a:r>
            <a:r>
              <a:rPr lang="zh-CN" altLang="en-US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为例</a:t>
            </a:r>
            <a:endParaRPr lang="en-US" altLang="zh-CN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3200">
              <a:solidFill>
                <a:schemeClr val="bg1"/>
              </a:solidFill>
              <a:latin typeface="Geosans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2725" y="6500813"/>
            <a:ext cx="1606550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55275" y="6470650"/>
            <a:ext cx="12446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Number </a:t>
            </a:r>
            <a:r>
              <a:rPr lang="en-US" sz="1400" b="1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14</a:t>
            </a:r>
            <a:endParaRPr lang="en-US" sz="100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3875" y="6440488"/>
            <a:ext cx="1706563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MARCULA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®Business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3253" name="Picture 3"/>
          <p:cNvPicPr>
            <a:picLocks noChangeAspect="1" noChangeArrowheads="1"/>
          </p:cNvPicPr>
          <p:nvPr/>
        </p:nvPicPr>
        <p:blipFill>
          <a:blip r:embed="rId2"/>
          <a:srcRect l="30887" t="23880" r="26773" b="12000"/>
          <a:stretch>
            <a:fillRect/>
          </a:stretch>
        </p:blipFill>
        <p:spPr bwMode="auto">
          <a:xfrm>
            <a:off x="5975350" y="1363663"/>
            <a:ext cx="5308600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3"/>
          <a:srcRect l="32658" t="29091" r="29498" b="11394"/>
          <a:stretch>
            <a:fillRect/>
          </a:stretch>
        </p:blipFill>
        <p:spPr bwMode="auto">
          <a:xfrm>
            <a:off x="812800" y="1363663"/>
            <a:ext cx="5162550" cy="456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29"/>
          <p:cNvSpPr/>
          <p:nvPr/>
        </p:nvSpPr>
        <p:spPr>
          <a:xfrm>
            <a:off x="282575" y="6110288"/>
            <a:ext cx="11612563" cy="668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8900" y="323850"/>
            <a:ext cx="4248150" cy="579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GeosansLight"/>
              </a:rPr>
              <a:t>利用哈夫曼树生成编码</a:t>
            </a:r>
            <a:endParaRPr lang="en-US" sz="3200">
              <a:solidFill>
                <a:schemeClr val="bg1"/>
              </a:solidFill>
              <a:latin typeface="Geosans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2725" y="6500813"/>
            <a:ext cx="1606550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55275" y="6470650"/>
            <a:ext cx="12446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Number </a:t>
            </a:r>
            <a:r>
              <a:rPr lang="en-US" sz="1400" b="1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</a:t>
            </a:r>
            <a:endParaRPr lang="en-US" sz="100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41375" y="5821363"/>
            <a:ext cx="10363200" cy="0"/>
          </a:xfrm>
          <a:prstGeom prst="line">
            <a:avLst/>
          </a:prstGeom>
          <a:ln w="3175">
            <a:solidFill>
              <a:srgbClr val="7F8C8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66938" y="5735638"/>
            <a:ext cx="171450" cy="1698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84713" y="5735638"/>
            <a:ext cx="169862" cy="1698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07275" y="5735638"/>
            <a:ext cx="169863" cy="1698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871075" y="5735638"/>
            <a:ext cx="169863" cy="1698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41375" y="5286375"/>
            <a:ext cx="3929063" cy="127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341688" y="5127625"/>
            <a:ext cx="3929062" cy="12858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981700" y="4948238"/>
            <a:ext cx="3929063" cy="127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075613" y="4752975"/>
            <a:ext cx="3929062" cy="12858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44850" y="3906838"/>
            <a:ext cx="2592388" cy="1368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从矩阵第</a:t>
            </a:r>
            <a:r>
              <a:rPr lang="en-US" altLang="zh-CN" sz="14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i-1</a:t>
            </a:r>
            <a:r>
              <a:rPr lang="zh-CN" altLang="en-US" sz="14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行开始，每次取出前两个元素，代表当前父节点的左右子节点，在其根节点及编码基础上加上</a:t>
            </a:r>
            <a:r>
              <a:rPr lang="en-US" altLang="zh-CN" sz="14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’1’(</a:t>
            </a:r>
            <a:r>
              <a:rPr lang="zh-CN" altLang="en-US" sz="14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左</a:t>
            </a:r>
            <a:r>
              <a:rPr lang="en-US" altLang="zh-CN" sz="14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)</a:t>
            </a:r>
            <a:r>
              <a:rPr lang="zh-CN" altLang="en-US" sz="14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或</a:t>
            </a:r>
            <a:r>
              <a:rPr lang="en-US" altLang="zh-CN" sz="14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’0’(</a:t>
            </a:r>
            <a:r>
              <a:rPr lang="zh-CN" altLang="en-US" sz="14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右</a:t>
            </a:r>
            <a:r>
              <a:rPr lang="en-US" altLang="zh-CN" sz="14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endParaRPr lang="en-US" altLang="zh-CN" sz="1400" b="1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86738" y="4178300"/>
            <a:ext cx="3001962" cy="517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重复第二三步，直到矩阵中每一个元素都得到了编码</a:t>
            </a:r>
            <a:endParaRPr lang="en-US" sz="1400" b="1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31850" y="3844925"/>
            <a:ext cx="390525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  <a:ea typeface="+mn-ea"/>
              </a:rPr>
              <a:t></a:t>
            </a:r>
            <a:endParaRPr lang="en-US" sz="28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44850" y="3275013"/>
            <a:ext cx="5699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  <a:ea typeface="+mn-ea"/>
              </a:rPr>
              <a:t>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64225" y="2960688"/>
            <a:ext cx="542925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  <a:ea typeface="+mn-ea"/>
              </a:rPr>
              <a:t></a:t>
            </a:r>
            <a:endParaRPr lang="en-US" sz="28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86738" y="2598738"/>
            <a:ext cx="544512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  <a:ea typeface="+mn-ea"/>
              </a:rPr>
              <a:t></a:t>
            </a:r>
            <a:endParaRPr lang="en-US" sz="28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3875" y="6440488"/>
            <a:ext cx="1706563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MARCULA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®Business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375" y="4700588"/>
            <a:ext cx="258921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Open Sans"/>
                <a:ea typeface="+mn-ea"/>
              </a:rPr>
              <a:t>置最后一行两个节点的编码为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Open Sans"/>
                <a:ea typeface="+mn-ea"/>
              </a:rPr>
              <a:t>’1’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Open Sans"/>
                <a:ea typeface="+mn-ea"/>
              </a:rPr>
              <a:t>（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Open Sans"/>
                <a:ea typeface="+mn-ea"/>
              </a:rPr>
              <a:t>左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Open Sans"/>
                <a:ea typeface="+mn-ea"/>
              </a:rPr>
              <a:t>）和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Open Sans"/>
                <a:ea typeface="+mn-ea"/>
              </a:rPr>
              <a:t>’0’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Open Sans"/>
                <a:ea typeface="+mn-ea"/>
              </a:rPr>
              <a:t>（右）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Open Sans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4250" y="4348163"/>
            <a:ext cx="1754188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将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其他元素的编码照搬上去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4294" name="图片 42"/>
          <p:cNvPicPr>
            <a:picLocks noChangeAspect="1" noChangeArrowheads="1"/>
          </p:cNvPicPr>
          <p:nvPr/>
        </p:nvPicPr>
        <p:blipFill>
          <a:blip r:embed="rId2"/>
          <a:srcRect l="23524" t="57710" r="46233" b="20328"/>
          <a:stretch>
            <a:fillRect/>
          </a:stretch>
        </p:blipFill>
        <p:spPr bwMode="auto">
          <a:xfrm>
            <a:off x="6899275" y="1619250"/>
            <a:ext cx="4770438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95" name="图片 33"/>
          <p:cNvPicPr>
            <a:picLocks noChangeAspect="1" noChangeArrowheads="1"/>
          </p:cNvPicPr>
          <p:nvPr/>
        </p:nvPicPr>
        <p:blipFill>
          <a:blip r:embed="rId3"/>
          <a:srcRect l="7625" t="25697" r="12076" b="13086"/>
          <a:stretch>
            <a:fillRect/>
          </a:stretch>
        </p:blipFill>
        <p:spPr bwMode="auto">
          <a:xfrm>
            <a:off x="1116013" y="1220788"/>
            <a:ext cx="5287962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矩形 31"/>
          <p:cNvSpPr/>
          <p:nvPr/>
        </p:nvSpPr>
        <p:spPr>
          <a:xfrm>
            <a:off x="282575" y="6110288"/>
            <a:ext cx="11612563" cy="668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890</Words>
  <Application>WPS 演示</Application>
  <PresentationFormat>自定义</PresentationFormat>
  <Paragraphs>109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演示文稿设计模板</vt:lpstr>
      </vt:variant>
      <vt:variant>
        <vt:i4>18</vt:i4>
      </vt:variant>
      <vt:variant>
        <vt:lpstr>幻灯片标题</vt:lpstr>
      </vt:variant>
      <vt:variant>
        <vt:i4>14</vt:i4>
      </vt:variant>
    </vt:vector>
  </HeadingPairs>
  <TitlesOfParts>
    <vt:vector size="43" baseType="lpstr">
      <vt:lpstr>Calibri</vt:lpstr>
      <vt:lpstr>宋体</vt:lpstr>
      <vt:lpstr>Arial</vt:lpstr>
      <vt:lpstr>Calibri Light</vt:lpstr>
      <vt:lpstr>FontAwesome</vt:lpstr>
      <vt:lpstr>Open Sans</vt:lpstr>
      <vt:lpstr>GeosansLight</vt:lpstr>
      <vt:lpstr>Simple-Line-Icons</vt:lpstr>
      <vt:lpstr>Abel</vt:lpstr>
      <vt:lpstr>Times New Roman</vt:lpstr>
      <vt:lpstr>+mn-ea</vt:lpstr>
      <vt:lpstr>Office Theme</vt:lpstr>
      <vt:lpstr>1_Office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1_Office Theme</vt:lpstr>
      <vt:lpstr>1_Office Theme</vt:lpstr>
      <vt:lpstr>1_Office Theme</vt:lpstr>
      <vt:lpstr>1_Office Theme</vt:lpstr>
      <vt:lpstr>1_Office Theme</vt:lpstr>
      <vt:lpstr>1_Office Theme</vt:lpstr>
      <vt:lpstr>1_Office Theme</vt:lpstr>
      <vt:lpstr>1_Office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作者</dc:creator>
  <cp:lastModifiedBy>cqx</cp:lastModifiedBy>
  <cp:revision>129</cp:revision>
  <dcterms:created xsi:type="dcterms:W3CDTF">2017-08-03T09:01:00Z</dcterms:created>
  <dcterms:modified xsi:type="dcterms:W3CDTF">2018-12-25T14:22:36Z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2052-11.1.0.8205</vt:lpwstr>
  </property>
</Properties>
</file>