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7556500" cy="106934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00"/>
    <a:srgbClr val="003399"/>
    <a:srgbClr val="6600FF"/>
    <a:srgbClr val="000099"/>
    <a:srgbClr val="FF9900"/>
    <a:srgbClr val="3333FF"/>
    <a:srgbClr val="00927C"/>
    <a:srgbClr val="0066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>
      <p:cViewPr varScale="1">
        <p:scale>
          <a:sx n="71" d="100"/>
          <a:sy n="71" d="100"/>
        </p:scale>
        <p:origin x="303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6C702-43F1-4E7A-86EB-DFB39AC9BF76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36472-E637-48C7-8DA2-8D7AE0ABC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10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陳博、黃丶喬兩兄早安</a:t>
            </a:r>
            <a:r>
              <a:rPr lang="en-US" altLang="zh-TW" dirty="0"/>
              <a:t>!</a:t>
            </a:r>
            <a:r>
              <a:rPr lang="zh-TW" altLang="en-US" dirty="0"/>
              <a:t>謝謝諸位如此快速丶精準提出年會論壇</a:t>
            </a:r>
            <a:r>
              <a:rPr lang="en-US" altLang="zh-TW" dirty="0"/>
              <a:t>DM</a:t>
            </a:r>
            <a:r>
              <a:rPr lang="zh-TW" altLang="en-US" dirty="0"/>
              <a:t>，內容已是十分完善充实 ，僅在少許文字上提供拙見，請參酌：</a:t>
            </a:r>
          </a:p>
          <a:p>
            <a:r>
              <a:rPr lang="zh-TW" altLang="en-US" dirty="0"/>
              <a:t>． 時間、地點等資料請宜均按年會格式、內容填入。</a:t>
            </a:r>
          </a:p>
          <a:p>
            <a:r>
              <a:rPr lang="zh-TW" altLang="en-US" dirty="0"/>
              <a:t>．第</a:t>
            </a:r>
            <a:r>
              <a:rPr lang="en-US" altLang="zh-TW" dirty="0"/>
              <a:t>1</a:t>
            </a:r>
            <a:r>
              <a:rPr lang="zh-TW" altLang="en-US" dirty="0"/>
              <a:t>段，</a:t>
            </a:r>
            <a:r>
              <a:rPr lang="en-US" altLang="zh-TW" dirty="0"/>
              <a:t>…</a:t>
            </a:r>
            <a:r>
              <a:rPr lang="zh-TW" altLang="en-US" dirty="0"/>
              <a:t>生產過程從來設計丶製造丶量測直主解析，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．致品管界亟待將量測不確定度接軌至</a:t>
            </a:r>
            <a:r>
              <a:rPr lang="en-US" altLang="zh-TW" dirty="0"/>
              <a:t>.…</a:t>
            </a:r>
            <a:r>
              <a:rPr lang="zh-TW" altLang="en-US" dirty="0"/>
              <a:t>規劃與</a:t>
            </a:r>
            <a:r>
              <a:rPr lang="en-US" altLang="zh-TW" dirty="0"/>
              <a:t>…</a:t>
            </a:r>
            <a:r>
              <a:rPr lang="zh-TW" altLang="en-US" dirty="0"/>
              <a:t>結果分析。</a:t>
            </a:r>
            <a:r>
              <a:rPr lang="en-US" altLang="zh-TW" dirty="0"/>
              <a:t>(</a:t>
            </a:r>
            <a:r>
              <a:rPr lang="zh-TW" altLang="en-US" dirty="0"/>
              <a:t>不確定度不僅限於設備一端，且量測不確定度已是一項專有名詞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．量測的自働化更趨伴隨。</a:t>
            </a:r>
          </a:p>
          <a:p>
            <a:r>
              <a:rPr lang="zh-TW" altLang="en-US" dirty="0"/>
              <a:t>．</a:t>
            </a:r>
            <a:r>
              <a:rPr lang="en-US" altLang="zh-TW" dirty="0"/>
              <a:t>MSA</a:t>
            </a:r>
            <a:r>
              <a:rPr lang="zh-TW" altLang="en-US" dirty="0"/>
              <a:t>運用</a:t>
            </a:r>
            <a:r>
              <a:rPr lang="en-US" altLang="zh-TW" dirty="0"/>
              <a:t>…</a:t>
            </a:r>
            <a:r>
              <a:rPr lang="zh-TW" altLang="en-US" dirty="0"/>
              <a:t>已歷卅載而被引用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．不確定度在</a:t>
            </a:r>
            <a:r>
              <a:rPr lang="en-US" altLang="zh-TW" dirty="0" err="1"/>
              <a:t>lSO</a:t>
            </a:r>
            <a:r>
              <a:rPr lang="en-US" altLang="zh-TW" dirty="0"/>
              <a:t> 17025</a:t>
            </a:r>
            <a:r>
              <a:rPr lang="zh-TW" altLang="en-US" dirty="0"/>
              <a:t>中被運用</a:t>
            </a:r>
            <a:r>
              <a:rPr lang="en-US" altLang="zh-TW" dirty="0"/>
              <a:t>…(ISO-17025</a:t>
            </a:r>
            <a:r>
              <a:rPr lang="zh-TW" altLang="en-US" dirty="0"/>
              <a:t>中間</a:t>
            </a:r>
            <a:r>
              <a:rPr lang="en-US" altLang="zh-TW" dirty="0"/>
              <a:t>-</a:t>
            </a:r>
            <a:r>
              <a:rPr lang="zh-TW" altLang="en-US" dirty="0"/>
              <a:t>非制式標示，空一格即可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．另一重大創議為美國</a:t>
            </a:r>
            <a:r>
              <a:rPr lang="en-US" altLang="zh-TW" dirty="0"/>
              <a:t>DMSC</a:t>
            </a:r>
            <a:r>
              <a:rPr lang="zh-TW" altLang="en-US" dirty="0"/>
              <a:t>開發</a:t>
            </a:r>
            <a:r>
              <a:rPr lang="en-US" altLang="zh-TW" dirty="0"/>
              <a:t>…</a:t>
            </a:r>
            <a:r>
              <a:rPr lang="en-US" altLang="zh-TW" dirty="0" err="1"/>
              <a:t>lSO</a:t>
            </a:r>
            <a:r>
              <a:rPr lang="en-US" altLang="zh-TW" dirty="0"/>
              <a:t> 23952</a:t>
            </a:r>
          </a:p>
          <a:p>
            <a:r>
              <a:rPr lang="zh-TW" altLang="en-US" dirty="0"/>
              <a:t>．它提供了平台支持：模型設計丶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．其準確度評估之方法似尚有背離不確定度之議，而</a:t>
            </a:r>
            <a:r>
              <a:rPr lang="en-US" altLang="zh-TW" dirty="0"/>
              <a:t>GUM</a:t>
            </a:r>
            <a:r>
              <a:rPr lang="zh-TW" altLang="en-US" dirty="0"/>
              <a:t>也有待在接軌至量測設備。</a:t>
            </a:r>
          </a:p>
          <a:p>
            <a:r>
              <a:rPr lang="zh-TW" altLang="en-US" dirty="0"/>
              <a:t>．</a:t>
            </a:r>
            <a:r>
              <a:rPr lang="en-US" altLang="zh-TW" dirty="0"/>
              <a:t>DMSC </a:t>
            </a:r>
            <a:r>
              <a:rPr lang="en-US" altLang="zh-TW" dirty="0" err="1"/>
              <a:t>QlF</a:t>
            </a:r>
            <a:r>
              <a:rPr lang="zh-TW" altLang="en-US" dirty="0"/>
              <a:t>的英文全名可在適當位置註記，因尚非如此普遍熟知。</a:t>
            </a:r>
          </a:p>
          <a:p>
            <a:r>
              <a:rPr lang="zh-TW" altLang="en-US" dirty="0"/>
              <a:t>．三項講題如能與論壇主題連接更佳，如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GUM</a:t>
            </a:r>
            <a:r>
              <a:rPr lang="zh-TW" altLang="en-US" dirty="0"/>
              <a:t>與</a:t>
            </a:r>
            <a:r>
              <a:rPr lang="en-US" altLang="zh-TW" dirty="0"/>
              <a:t>MSA</a:t>
            </a:r>
            <a:r>
              <a:rPr lang="zh-TW" altLang="en-US" dirty="0"/>
              <a:t>於不確定度標準中之演化</a:t>
            </a:r>
          </a:p>
          <a:p>
            <a:r>
              <a:rPr lang="zh-TW" altLang="en-US" dirty="0"/>
              <a:t>  不確定度於校正中之應用案例</a:t>
            </a:r>
          </a:p>
          <a:p>
            <a:r>
              <a:rPr lang="zh-TW" altLang="en-US" dirty="0"/>
              <a:t>  從不確定度談簡化準確度評估方法及統計 或</a:t>
            </a:r>
          </a:p>
          <a:p>
            <a:r>
              <a:rPr lang="zh-TW" altLang="en-US" dirty="0"/>
              <a:t>  從工業</a:t>
            </a:r>
            <a:r>
              <a:rPr lang="en-US" altLang="zh-TW" dirty="0"/>
              <a:t>4</a:t>
            </a:r>
            <a:r>
              <a:rPr lang="zh-TW" altLang="en-US" dirty="0"/>
              <a:t>．</a:t>
            </a:r>
            <a:r>
              <a:rPr lang="en-US" altLang="zh-TW" dirty="0"/>
              <a:t>0</a:t>
            </a:r>
            <a:r>
              <a:rPr lang="zh-TW" altLang="en-US" dirty="0"/>
              <a:t>談簡化準確度評估方法及統計</a:t>
            </a:r>
          </a:p>
          <a:p>
            <a:r>
              <a:rPr lang="zh-TW" altLang="en-US" dirty="0"/>
              <a:t>以上三項講題之擬議旨在拉近主題之関連性，亦係期待拉近參與者的親近，如何之處，煩斟酌衡量！ </a:t>
            </a:r>
          </a:p>
          <a:p>
            <a:r>
              <a:rPr lang="zh-TW" altLang="en-US" dirty="0"/>
              <a:t>謝謝大家的努力與費心！，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36472-E637-48C7-8DA2-8D7AE0ABC2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66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0092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0092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0092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9400" y="9416993"/>
            <a:ext cx="7099300" cy="0"/>
          </a:xfrm>
          <a:custGeom>
            <a:avLst/>
            <a:gdLst/>
            <a:ahLst/>
            <a:cxnLst/>
            <a:rect l="l" t="t" r="r" b="b"/>
            <a:pathLst>
              <a:path w="7099300">
                <a:moveTo>
                  <a:pt x="0" y="0"/>
                </a:moveTo>
                <a:lnTo>
                  <a:pt x="7099300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8358" y="410508"/>
            <a:ext cx="2626133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0092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003" y="1641934"/>
            <a:ext cx="6698843" cy="692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3335" y="393464"/>
            <a:ext cx="246697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60" dirty="0">
                <a:solidFill>
                  <a:srgbClr val="FFFFFF"/>
                </a:solidFill>
                <a:latin typeface="Myriad Pro"/>
                <a:cs typeface="Myriad Pro"/>
              </a:rPr>
              <a:t>Solution </a:t>
            </a:r>
            <a:r>
              <a:rPr sz="1200" spc="50" dirty="0">
                <a:solidFill>
                  <a:srgbClr val="FFFFFF"/>
                </a:solidFill>
                <a:latin typeface="Myriad Pro"/>
                <a:cs typeface="Myriad Pro"/>
              </a:rPr>
              <a:t>for </a:t>
            </a:r>
            <a:r>
              <a:rPr sz="1200" spc="65" dirty="0">
                <a:solidFill>
                  <a:srgbClr val="FFFFFF"/>
                </a:solidFill>
                <a:latin typeface="Myriad Pro"/>
                <a:cs typeface="Myriad Pro"/>
              </a:rPr>
              <a:t>Measurement</a:t>
            </a:r>
            <a:r>
              <a:rPr sz="1200" spc="265" dirty="0">
                <a:solidFill>
                  <a:srgbClr val="FFFFFF"/>
                </a:solidFill>
                <a:latin typeface="Myriad Pro"/>
                <a:cs typeface="Myriad Pro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Myriad Pro"/>
                <a:cs typeface="Myriad Pro"/>
              </a:rPr>
              <a:t>System</a:t>
            </a:r>
            <a:endParaRPr sz="1200">
              <a:latin typeface="Myriad Pro"/>
              <a:cs typeface="Myriad Pr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559992" cy="146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06190" y="161167"/>
            <a:ext cx="7350310" cy="645048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spcBef>
                <a:spcPts val="720"/>
              </a:spcBef>
            </a:pPr>
            <a:r>
              <a:rPr lang="zh-TW" altLang="en-US" sz="38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論壇：量測與不確定度及工業</a:t>
            </a:r>
            <a:r>
              <a:rPr lang="en-US" altLang="zh-TW" sz="3800" b="1" dirty="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微軟正黑體"/>
              </a:rPr>
              <a:t>4.0</a:t>
            </a:r>
            <a:endParaRPr lang="zh-TW" altLang="en-US" sz="2800" dirty="0">
              <a:latin typeface="微軟正黑體" pitchFamily="34" charset="-120"/>
              <a:ea typeface="微軟正黑體" pitchFamily="34" charset="-120"/>
              <a:cs typeface="微軟正黑體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8761" y="887075"/>
            <a:ext cx="7031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FF00"/>
                </a:solidFill>
                <a:latin typeface="Lucida Sans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Measurement, Uncertainty and Industry 4.0</a:t>
            </a:r>
          </a:p>
        </p:txBody>
      </p:sp>
      <p:sp>
        <p:nvSpPr>
          <p:cNvPr id="48" name="object 11"/>
          <p:cNvSpPr/>
          <p:nvPr/>
        </p:nvSpPr>
        <p:spPr>
          <a:xfrm>
            <a:off x="577850" y="10215301"/>
            <a:ext cx="6582003" cy="36000"/>
          </a:xfrm>
          <a:custGeom>
            <a:avLst/>
            <a:gdLst/>
            <a:ahLst/>
            <a:cxnLst/>
            <a:rect l="l" t="t" r="r" b="b"/>
            <a:pathLst>
              <a:path w="1440179" h="186689">
                <a:moveTo>
                  <a:pt x="1440002" y="0"/>
                </a:moveTo>
                <a:lnTo>
                  <a:pt x="0" y="0"/>
                </a:lnTo>
                <a:lnTo>
                  <a:pt x="0" y="186232"/>
                </a:lnTo>
                <a:lnTo>
                  <a:pt x="1440002" y="186232"/>
                </a:lnTo>
                <a:lnTo>
                  <a:pt x="1440002" y="0"/>
                </a:lnTo>
                <a:close/>
              </a:path>
            </a:pathLst>
          </a:custGeom>
          <a:solidFill>
            <a:srgbClr val="273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矩形 52"/>
          <p:cNvSpPr/>
          <p:nvPr/>
        </p:nvSpPr>
        <p:spPr>
          <a:xfrm>
            <a:off x="3525326" y="10251301"/>
            <a:ext cx="37581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相關標準請參考學會網站</a:t>
            </a:r>
            <a:r>
              <a:rPr lang="en-US" altLang="zh-TW" sz="1200" b="1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1200" b="1" dirty="0">
                <a:latin typeface="微軟正黑體" pitchFamily="34" charset="-120"/>
                <a:ea typeface="微軟正黑體" pitchFamily="34" charset="-120"/>
              </a:rPr>
              <a:t>*********************</a:t>
            </a:r>
            <a:endParaRPr lang="zh-CN" altLang="en-US" sz="12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471128" y="10072344"/>
            <a:ext cx="753835" cy="407557"/>
            <a:chOff x="590" y="3499"/>
            <a:chExt cx="1209671" cy="1702955"/>
          </a:xfrm>
        </p:grpSpPr>
        <p:sp>
          <p:nvSpPr>
            <p:cNvPr id="22" name="圓角矩形 21"/>
            <p:cNvSpPr/>
            <p:nvPr/>
          </p:nvSpPr>
          <p:spPr>
            <a:xfrm>
              <a:off x="590" y="3499"/>
              <a:ext cx="1209671" cy="1702955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圓角矩形 4"/>
            <p:cNvSpPr/>
            <p:nvPr/>
          </p:nvSpPr>
          <p:spPr>
            <a:xfrm>
              <a:off x="59641" y="62549"/>
              <a:ext cx="1091569" cy="158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1100" b="1" dirty="0">
                  <a:latin typeface="微軟正黑體" pitchFamily="34" charset="-120"/>
                  <a:ea typeface="微軟正黑體" pitchFamily="34" charset="-120"/>
                </a:rPr>
                <a:t>聯繫人</a:t>
              </a:r>
              <a:endParaRPr lang="zh-TW" altLang="en-US" sz="1100" b="1" kern="1200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27" name="object 4"/>
          <p:cNvSpPr txBox="1"/>
          <p:nvPr/>
        </p:nvSpPr>
        <p:spPr>
          <a:xfrm>
            <a:off x="332196" y="4272073"/>
            <a:ext cx="6951254" cy="295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0" algn="just">
              <a:lnSpc>
                <a:spcPct val="132100"/>
              </a:lnSpc>
              <a:spcBef>
                <a:spcPts val="100"/>
              </a:spcBef>
            </a:pP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工業</a:t>
            </a:r>
            <a:r>
              <a:rPr lang="en-US" altLang="zh-TW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4.0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方興未艾，物聯日漸普及，工廠製造益趨自動，機台上量測的自働化更需伴隨。於品管歷史，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MSA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運用在汽車產業已歷卅載，廣泛引用至製程的量測管理；另外，不確定度</a:t>
            </a:r>
            <a:r>
              <a:rPr lang="en-US" altLang="zh-TW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17025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之運用於實驗室也已有廿年。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MSA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於準確度之評估方法存在背離不確定度的爭議，而</a:t>
            </a:r>
            <a:r>
              <a:rPr lang="en-US" altLang="zh-TW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GUM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也有待直接接軌至量測設備。美國數位計量協會</a:t>
            </a:r>
            <a:r>
              <a:rPr lang="en-US" altLang="zh-TW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(DMSC)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開發的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QIF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標準，確係品管界於本世紀的乙項重大創舉，而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QIF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亦經調和為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ISO</a:t>
            </a:r>
            <a:r>
              <a:rPr lang="zh-TW" alt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23952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標準；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QIF</a:t>
            </a:r>
            <a:r>
              <a:rPr lang="zh-TW" altLang="en-US" dirty="0"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提供了框架平台，支持「模型設計、量測規劃、另件量測、量測解析及產品壽命」的資訊單索化</a:t>
            </a:r>
            <a:r>
              <a:rPr lang="zh-TW" altLang="en-US" dirty="0">
                <a:solidFill>
                  <a:prstClr val="black"/>
                </a:solidFill>
                <a:latin typeface="Cambria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微軟正黑體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95C282BC-C40A-4FF9-85D0-3D401FB02A2C}"/>
              </a:ext>
            </a:extLst>
          </p:cNvPr>
          <p:cNvSpPr txBox="1"/>
          <p:nvPr/>
        </p:nvSpPr>
        <p:spPr>
          <a:xfrm>
            <a:off x="257779" y="1562870"/>
            <a:ext cx="4625555" cy="32701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555"/>
              </a:spcBef>
              <a:tabLst>
                <a:tab pos="1577975" algn="l"/>
              </a:tabLst>
            </a:pP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 間  </a:t>
            </a:r>
            <a:r>
              <a:rPr lang="en-US" altLang="zh-TW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1</a:t>
            </a:r>
            <a:r>
              <a:rPr lang="en-US" altLang="zh-CN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en-US" altLang="zh-TW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CN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en-US" altLang="zh-CN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月</a:t>
            </a:r>
            <a:r>
              <a:rPr lang="en-US" altLang="zh-TW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**</a:t>
            </a:r>
            <a:r>
              <a:rPr lang="zh-CN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 </a:t>
            </a:r>
            <a:r>
              <a:rPr lang="en-US" altLang="zh-CN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週</a:t>
            </a: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六</a:t>
            </a:r>
            <a:r>
              <a:rPr lang="en-US" altLang="zh-CN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) (</a:t>
            </a: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**</a:t>
            </a:r>
            <a:r>
              <a:rPr lang="en-US" altLang="zh-CN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**</a:t>
            </a:r>
            <a:r>
              <a:rPr lang="en-US" altLang="zh-CN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**</a:t>
            </a:r>
            <a:r>
              <a:rPr lang="en-US" altLang="zh-CN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**</a:t>
            </a:r>
            <a:r>
              <a:rPr lang="en-US" altLang="zh-CN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CN" altLang="en-US" sz="16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微軟正黑體"/>
            </a:endParaRPr>
          </a:p>
        </p:txBody>
      </p:sp>
      <p:sp>
        <p:nvSpPr>
          <p:cNvPr id="34" name="箭號: 五邊形 1">
            <a:extLst>
              <a:ext uri="{FF2B5EF4-FFF2-40B4-BE49-F238E27FC236}">
                <a16:creationId xmlns:a16="http://schemas.microsoft.com/office/drawing/2014/main" id="{052735BB-7DFE-4ADB-9734-37ED213BABCD}"/>
              </a:ext>
            </a:extLst>
          </p:cNvPr>
          <p:cNvSpPr/>
          <p:nvPr/>
        </p:nvSpPr>
        <p:spPr>
          <a:xfrm>
            <a:off x="273163" y="3345700"/>
            <a:ext cx="1066687" cy="705600"/>
          </a:xfrm>
          <a:prstGeom prst="homePlate">
            <a:avLst/>
          </a:prstGeom>
          <a:noFill/>
          <a:ln w="47625" cmpd="dbl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6600FF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  <a:sym typeface="Wingdings"/>
              </a:rPr>
              <a:t>MSA</a:t>
            </a:r>
          </a:p>
          <a:p>
            <a:pPr algn="ctr"/>
            <a:r>
              <a:rPr lang="en-US" altLang="zh-TW" sz="1600" b="1" dirty="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  <a:sym typeface="Wingdings"/>
              </a:rPr>
              <a:t>GUM</a:t>
            </a:r>
            <a:endParaRPr lang="zh-TW" altLang="en-US" sz="1600" b="1" dirty="0">
              <a:solidFill>
                <a:srgbClr val="000099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4131E314-8DA1-45A0-906D-9A595DEDE821}"/>
              </a:ext>
            </a:extLst>
          </p:cNvPr>
          <p:cNvSpPr txBox="1"/>
          <p:nvPr/>
        </p:nvSpPr>
        <p:spPr>
          <a:xfrm>
            <a:off x="1436317" y="3213100"/>
            <a:ext cx="5904000" cy="9537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algn="just">
              <a:lnSpc>
                <a:spcPct val="132100"/>
              </a:lnSpc>
              <a:spcBef>
                <a:spcPts val="100"/>
              </a:spcBef>
            </a:pPr>
            <a:r>
              <a:rPr lang="zh-TW" altLang="en-US" sz="1600" b="1" dirty="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  <a:sym typeface="Wingdings"/>
              </a:rPr>
              <a:t>工業</a:t>
            </a:r>
            <a:r>
              <a:rPr lang="en-US" altLang="zh-TW" sz="1600" b="1" dirty="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  <a:sym typeface="Wingdings"/>
              </a:rPr>
              <a:t>4.0</a:t>
            </a:r>
            <a:r>
              <a:rPr lang="zh-TW" altLang="en-US" sz="1600" b="1" dirty="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  <a:sym typeface="Wingdings"/>
              </a:rPr>
              <a:t>快速演化，從設計、製造和量測直至解析，產品資訊自待單索串繫。故而品管界亟待將量測不確定度接軌至量測規劃及量測結果分析。</a:t>
            </a:r>
            <a:endParaRPr lang="zh-TW" altLang="en-US" sz="1600" b="1" dirty="0">
              <a:solidFill>
                <a:srgbClr val="000099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FCF1E0DC-E668-4F60-ACF0-D391B3D067B2}"/>
              </a:ext>
            </a:extLst>
          </p:cNvPr>
          <p:cNvSpPr txBox="1"/>
          <p:nvPr/>
        </p:nvSpPr>
        <p:spPr>
          <a:xfrm>
            <a:off x="257779" y="1973250"/>
            <a:ext cx="4601034" cy="32701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555"/>
              </a:spcBef>
              <a:tabLst>
                <a:tab pos="1577975" algn="l"/>
              </a:tabLst>
            </a:pP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 點：</a:t>
            </a:r>
            <a:r>
              <a:rPr lang="en-US" altLang="zh-TW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--------------------</a:t>
            </a: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D6F4F986-1636-48D9-A60E-B0A0B416BF1D}"/>
              </a:ext>
            </a:extLst>
          </p:cNvPr>
          <p:cNvSpPr txBox="1"/>
          <p:nvPr/>
        </p:nvSpPr>
        <p:spPr>
          <a:xfrm>
            <a:off x="257779" y="2794011"/>
            <a:ext cx="3600000" cy="32701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341438" indent="-1328738">
              <a:lnSpc>
                <a:spcPct val="100000"/>
              </a:lnSpc>
              <a:spcBef>
                <a:spcPts val="555"/>
              </a:spcBef>
              <a:tabLst>
                <a:tab pos="1577975" algn="l"/>
              </a:tabLst>
            </a:pP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主辦單位：</a:t>
            </a:r>
            <a:r>
              <a:rPr lang="en-US" altLang="zh-TW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------------------</a:t>
            </a:r>
          </a:p>
        </p:txBody>
      </p:sp>
      <p:sp>
        <p:nvSpPr>
          <p:cNvPr id="26" name="object 9"/>
          <p:cNvSpPr txBox="1"/>
          <p:nvPr/>
        </p:nvSpPr>
        <p:spPr>
          <a:xfrm>
            <a:off x="257779" y="2383630"/>
            <a:ext cx="3600000" cy="32701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341438" indent="-1328738">
              <a:lnSpc>
                <a:spcPct val="100000"/>
              </a:lnSpc>
              <a:spcBef>
                <a:spcPts val="555"/>
              </a:spcBef>
              <a:tabLst>
                <a:tab pos="1577975" algn="l"/>
              </a:tabLst>
            </a:pPr>
            <a:r>
              <a:rPr lang="zh-TW" altLang="en-US" sz="1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演講單位：中華民國品質學會</a:t>
            </a:r>
            <a:endParaRPr lang="en-US" altLang="zh-TW" sz="1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F6B4DA41-33C4-4386-BED8-975F2BAA9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63930"/>
              </p:ext>
            </p:extLst>
          </p:nvPr>
        </p:nvGraphicFramePr>
        <p:xfrm>
          <a:off x="698728" y="7331947"/>
          <a:ext cx="6477000" cy="2432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631">
                  <a:extLst>
                    <a:ext uri="{9D8B030D-6E8A-4147-A177-3AD203B41FA5}">
                      <a16:colId xmlns:a16="http://schemas.microsoft.com/office/drawing/2014/main" val="627848485"/>
                    </a:ext>
                  </a:extLst>
                </a:gridCol>
                <a:gridCol w="2072369">
                  <a:extLst>
                    <a:ext uri="{9D8B030D-6E8A-4147-A177-3AD203B41FA5}">
                      <a16:colId xmlns:a16="http://schemas.microsoft.com/office/drawing/2014/main" val="272356438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3697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383309"/>
                    </a:ext>
                  </a:extLst>
                </a:gridCol>
              </a:tblGrid>
              <a:tr h="308969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Arial"/>
                        </a:rPr>
                        <a:t>論壇時程安排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44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微軟正黑體"/>
                        </a:rPr>
                        <a:t>時間</a:t>
                      </a:r>
                      <a:endParaRPr sz="12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0" marR="0" marT="27305" marB="0" anchor="ctr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主題</a:t>
                      </a:r>
                      <a:endParaRPr sz="12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TW" altLang="en-US" sz="1200" b="1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主講人</a:t>
                      </a:r>
                      <a:endParaRPr sz="12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微軟正黑體"/>
                        </a:rPr>
                        <a:t>機構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微軟正黑體"/>
                        </a:rPr>
                        <a:t>/</a:t>
                      </a: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itchFamily="34" charset="-120"/>
                          <a:ea typeface="微軟正黑體" pitchFamily="34" charset="-120"/>
                          <a:cs typeface="微軟正黑體"/>
                        </a:rPr>
                        <a:t>單位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微軟正黑體"/>
                      </a:endParaRPr>
                    </a:p>
                  </a:txBody>
                  <a:tcPr marL="0" marR="0" marT="27305" marB="0" anchor="ctr"/>
                </a:tc>
                <a:extLst>
                  <a:ext uri="{0D108BD9-81ED-4DB2-BD59-A6C34878D82A}">
                    <a16:rowId xmlns:a16="http://schemas.microsoft.com/office/drawing/2014/main" val="155823873"/>
                  </a:ext>
                </a:extLst>
              </a:tr>
              <a:tr h="298467">
                <a:tc>
                  <a:txBody>
                    <a:bodyPr/>
                    <a:lstStyle/>
                    <a:p>
                      <a:pPr marL="7175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13:30</a:t>
                      </a:r>
                      <a:r>
                        <a:rPr lang="zh-TW" altLang="en-US" sz="12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~13:35</a:t>
                      </a:r>
                      <a:endParaRPr lang="en-US" altLang="zh-CN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開場致詞</a:t>
                      </a:r>
                      <a:endParaRPr sz="1200" dirty="0"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陳介山 博士</a:t>
                      </a:r>
                      <a:endParaRPr sz="1200" dirty="0"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L="7175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品質學會秘書長</a:t>
                      </a:r>
                      <a:endParaRPr lang="en-US" altLang="zh-CN" sz="1200" dirty="0"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extLst>
                  <a:ext uri="{0D108BD9-81ED-4DB2-BD59-A6C34878D82A}">
                    <a16:rowId xmlns:a16="http://schemas.microsoft.com/office/drawing/2014/main" val="400219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13:35</a:t>
                      </a:r>
                      <a:r>
                        <a:rPr lang="zh-TW" altLang="en-US" sz="12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~14:40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GUM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與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MSA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於標準之演化</a:t>
                      </a:r>
                      <a:endParaRPr sz="1200" dirty="0"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黃祖猶 先生</a:t>
                      </a: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L="7175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品質學會品研會委員</a:t>
                      </a:r>
                      <a:endParaRPr lang="en-US" altLang="zh-CN" sz="1200" dirty="0"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extLst>
                  <a:ext uri="{0D108BD9-81ED-4DB2-BD59-A6C34878D82A}">
                    <a16:rowId xmlns:a16="http://schemas.microsoft.com/office/drawing/2014/main" val="318007864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7175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14:40</a:t>
                      </a:r>
                      <a:r>
                        <a:rPr lang="zh-TW" altLang="en-US" sz="12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~15:50</a:t>
                      </a:r>
                      <a:endParaRPr lang="en-US" altLang="zh-CN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TW" altLang="en-US" sz="1200" b="0" i="0" dirty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不確定度於校正之應用案例</a:t>
                      </a:r>
                      <a:endParaRPr sz="1200" dirty="0"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喬    凡</a:t>
                      </a:r>
                      <a:r>
                        <a:rPr lang="zh-CN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 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先生</a:t>
                      </a:r>
                      <a:endParaRPr sz="1200" dirty="0"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L="7175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品質學會品研會委員</a:t>
                      </a:r>
                      <a:endParaRPr lang="en-US" altLang="zh-CN" sz="1200" dirty="0"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extLst>
                  <a:ext uri="{0D108BD9-81ED-4DB2-BD59-A6C34878D82A}">
                    <a16:rowId xmlns:a16="http://schemas.microsoft.com/office/drawing/2014/main" val="1254002283"/>
                  </a:ext>
                </a:extLst>
              </a:tr>
              <a:tr h="485709">
                <a:tc>
                  <a:txBody>
                    <a:bodyPr/>
                    <a:lstStyle/>
                    <a:p>
                      <a:pPr marL="7175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15:50</a:t>
                      </a:r>
                      <a:r>
                        <a:rPr lang="zh-TW" altLang="en-US" sz="12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~16:00</a:t>
                      </a:r>
                      <a:endParaRPr lang="en-US" altLang="zh-CN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TW" altLang="en-US" sz="1200" b="0" i="0" dirty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簡化準確度評估方法與統計</a:t>
                      </a:r>
                      <a:endParaRPr sz="1200" dirty="0"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CN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陳文魁 教授</a:t>
                      </a:r>
                      <a:endParaRPr sz="1200" dirty="0"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L="7175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品質學會常務理事</a:t>
                      </a:r>
                      <a:endParaRPr lang="en-US" altLang="zh-CN" sz="1200" dirty="0"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extLst>
                  <a:ext uri="{0D108BD9-81ED-4DB2-BD59-A6C34878D82A}">
                    <a16:rowId xmlns:a16="http://schemas.microsoft.com/office/drawing/2014/main" val="3330893910"/>
                  </a:ext>
                </a:extLst>
              </a:tr>
              <a:tr h="282509">
                <a:tc>
                  <a:txBody>
                    <a:bodyPr/>
                    <a:lstStyle/>
                    <a:p>
                      <a:pPr marL="7175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16:00</a:t>
                      </a:r>
                      <a:r>
                        <a:rPr lang="zh-TW" altLang="en-US" sz="12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itchFamily="34" charset="0"/>
                          <a:cs typeface="Arial" pitchFamily="34" charset="0"/>
                        </a:rPr>
                        <a:t>~16:30</a:t>
                      </a:r>
                      <a:endParaRPr lang="en-US" altLang="zh-CN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Q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 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&amp;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 </a:t>
                      </a:r>
                      <a:r>
                        <a:rPr lang="en-US" altLang="zh-TW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A</a:t>
                      </a:r>
                      <a:endParaRPr sz="1200" dirty="0"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zh-CN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來新陽</a:t>
                      </a: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Kozuka Gothic Pr6N R"/>
                        </a:rPr>
                        <a:t> 先生</a:t>
                      </a:r>
                      <a:endParaRPr lang="zh-CN" altLang="en-US" sz="1200" dirty="0">
                        <a:latin typeface="微軟正黑體" pitchFamily="34" charset="-120"/>
                        <a:ea typeface="微軟正黑體" pitchFamily="34" charset="-120"/>
                        <a:cs typeface="Kozuka Gothic Pr6N R"/>
                      </a:endParaRPr>
                    </a:p>
                  </a:txBody>
                  <a:tcPr marL="0" marR="0" marT="43180" marB="0" anchor="ctr"/>
                </a:tc>
                <a:tc>
                  <a:txBody>
                    <a:bodyPr/>
                    <a:lstStyle/>
                    <a:p>
                      <a:pPr marL="71755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itchFamily="34" charset="-120"/>
                          <a:ea typeface="微軟正黑體" pitchFamily="34" charset="-120"/>
                          <a:cs typeface="Arial" pitchFamily="34" charset="0"/>
                        </a:rPr>
                        <a:t>品質學會品研會主委</a:t>
                      </a:r>
                      <a:endParaRPr lang="en-US" altLang="zh-CN" sz="1200" dirty="0">
                        <a:latin typeface="微軟正黑體" pitchFamily="34" charset="-12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0" marR="0" marT="27305" marB="0" anchor="ctr"/>
                </a:tc>
                <a:extLst>
                  <a:ext uri="{0D108BD9-81ED-4DB2-BD59-A6C34878D82A}">
                    <a16:rowId xmlns:a16="http://schemas.microsoft.com/office/drawing/2014/main" val="4055162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9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694</Words>
  <Application>Microsoft Office PowerPoint</Application>
  <PresentationFormat>自訂</PresentationFormat>
  <Paragraphs>57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Myriad Pro</vt:lpstr>
      <vt:lpstr>微軟正黑體</vt:lpstr>
      <vt:lpstr>Arial</vt:lpstr>
      <vt:lpstr>Calibri</vt:lpstr>
      <vt:lpstr>Cambria</vt:lpstr>
      <vt:lpstr>Lucida Sans</vt:lpstr>
      <vt:lpstr>Times New Roman</vt:lpstr>
      <vt:lpstr>Trebuchet MS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論壇：量測、不確定度與工業4.0</dc:title>
  <dc:creator>jennifer_yen</dc:creator>
  <cp:lastModifiedBy>WK chen</cp:lastModifiedBy>
  <cp:revision>138</cp:revision>
  <cp:lastPrinted>2020-05-18T09:47:03Z</cp:lastPrinted>
  <dcterms:created xsi:type="dcterms:W3CDTF">2019-06-11T21:57:56Z</dcterms:created>
  <dcterms:modified xsi:type="dcterms:W3CDTF">2021-09-18T03:28:49Z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2018-05-16T00:00:00Z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2019-06-11T00:00:00Z</vt:filetime>
  </property>
</Properties>
</file>