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20"/>
  </p:notesMasterIdLst>
  <p:sldIdLst>
    <p:sldId id="256" r:id="rId3"/>
    <p:sldId id="257" r:id="rId4"/>
    <p:sldId id="266" r:id="rId5"/>
    <p:sldId id="279" r:id="rId6"/>
    <p:sldId id="259" r:id="rId7"/>
    <p:sldId id="280" r:id="rId8"/>
    <p:sldId id="281" r:id="rId9"/>
    <p:sldId id="282" r:id="rId10"/>
    <p:sldId id="265" r:id="rId11"/>
    <p:sldId id="260" r:id="rId12"/>
    <p:sldId id="283" r:id="rId13"/>
    <p:sldId id="285" r:id="rId14"/>
    <p:sldId id="286" r:id="rId15"/>
    <p:sldId id="288" r:id="rId16"/>
    <p:sldId id="277" r:id="rId17"/>
    <p:sldId id="261" r:id="rId18"/>
    <p:sldId id="287" r:id="rId1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9"/>
    <p:restoredTop sz="93709"/>
  </p:normalViewPr>
  <p:slideViewPr>
    <p:cSldViewPr snapToGrid="0" snapToObjects="1">
      <p:cViewPr varScale="1">
        <p:scale>
          <a:sx n="86" d="100"/>
          <a:sy n="86" d="100"/>
        </p:scale>
        <p:origin x="35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19EFF-B482-468E-A0D0-103BDCE8D4B0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CA119-C366-45A7-8AFC-7986F99A8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3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CA119-C366-45A7-8AFC-7986F99A8A8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3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2" name="任意形状 11"/>
          <p:cNvSpPr/>
          <p:nvPr userDrawn="1"/>
        </p:nvSpPr>
        <p:spPr>
          <a:xfrm>
            <a:off x="0" y="0"/>
            <a:ext cx="6855280" cy="6858000"/>
          </a:xfrm>
          <a:custGeom>
            <a:avLst/>
            <a:gdLst>
              <a:gd name="connsiteX0" fmla="*/ 0 w 6855280"/>
              <a:gd name="connsiteY0" fmla="*/ 0 h 6858000"/>
              <a:gd name="connsiteX1" fmla="*/ 5543550 w 6855280"/>
              <a:gd name="connsiteY1" fmla="*/ 0 h 6858000"/>
              <a:gd name="connsiteX2" fmla="*/ 6855280 w 6855280"/>
              <a:gd name="connsiteY2" fmla="*/ 6858000 h 6858000"/>
              <a:gd name="connsiteX3" fmla="*/ 5543550 w 6855280"/>
              <a:gd name="connsiteY3" fmla="*/ 6858000 h 6858000"/>
              <a:gd name="connsiteX4" fmla="*/ 0 w 68552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5280" h="6858000">
                <a:moveTo>
                  <a:pt x="0" y="0"/>
                </a:moveTo>
                <a:lnTo>
                  <a:pt x="5543550" y="0"/>
                </a:lnTo>
                <a:lnTo>
                  <a:pt x="6855280" y="6858000"/>
                </a:lnTo>
                <a:lnTo>
                  <a:pt x="5543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10800000">
            <a:off x="9261018" y="0"/>
            <a:ext cx="2930980" cy="6858000"/>
          </a:xfrm>
          <a:custGeom>
            <a:avLst/>
            <a:gdLst>
              <a:gd name="connsiteX0" fmla="*/ 1619249 w 2930980"/>
              <a:gd name="connsiteY0" fmla="*/ 6858000 h 6858000"/>
              <a:gd name="connsiteX1" fmla="*/ 0 w 2930980"/>
              <a:gd name="connsiteY1" fmla="*/ 6858000 h 6858000"/>
              <a:gd name="connsiteX2" fmla="*/ 0 w 2930980"/>
              <a:gd name="connsiteY2" fmla="*/ 0 h 6858000"/>
              <a:gd name="connsiteX3" fmla="*/ 1619249 w 2930980"/>
              <a:gd name="connsiteY3" fmla="*/ 0 h 6858000"/>
              <a:gd name="connsiteX4" fmla="*/ 2930980 w 2930980"/>
              <a:gd name="connsiteY4" fmla="*/ 6858000 h 6858000"/>
              <a:gd name="connsiteX5" fmla="*/ 1619250 w 2930980"/>
              <a:gd name="connsiteY5" fmla="*/ 6858000 h 6858000"/>
              <a:gd name="connsiteX6" fmla="*/ 1619250 w 293098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0980" h="6858000">
                <a:moveTo>
                  <a:pt x="161924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619249" y="0"/>
                </a:lnTo>
                <a:close/>
                <a:moveTo>
                  <a:pt x="2930980" y="6858000"/>
                </a:moveTo>
                <a:lnTo>
                  <a:pt x="1619250" y="6858000"/>
                </a:lnTo>
                <a:lnTo>
                  <a:pt x="1619250" y="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90551" y="3106057"/>
            <a:ext cx="3238500" cy="13643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cxnSp>
        <p:nvCxnSpPr>
          <p:cNvPr id="9" name="直接连接符 4"/>
          <p:cNvCxnSpPr/>
          <p:nvPr userDrawn="1"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90549" y="4878365"/>
            <a:ext cx="5229679" cy="1028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7" name="矩形 26"/>
          <p:cNvSpPr/>
          <p:nvPr userDrawn="1"/>
        </p:nvSpPr>
        <p:spPr>
          <a:xfrm>
            <a:off x="0" y="-3348"/>
            <a:ext cx="1219199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29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9" name="流程图: 文档 5"/>
          <p:cNvSpPr/>
          <p:nvPr userDrawn="1"/>
        </p:nvSpPr>
        <p:spPr>
          <a:xfrm rot="10800000">
            <a:off x="0" y="2838450"/>
            <a:ext cx="1219200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7" name="矩形 26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29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10" name="流程图: 文档 11"/>
          <p:cNvSpPr/>
          <p:nvPr userDrawn="1"/>
        </p:nvSpPr>
        <p:spPr>
          <a:xfrm rot="10800000" flipH="1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7"/>
          <p:cNvSpPr/>
          <p:nvPr/>
        </p:nvSpPr>
        <p:spPr>
          <a:xfrm rot="2138863">
            <a:off x="712187" y="361950"/>
            <a:ext cx="618745" cy="533400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8"/>
          <p:cNvSpPr/>
          <p:nvPr/>
        </p:nvSpPr>
        <p:spPr>
          <a:xfrm rot="793502">
            <a:off x="667536" y="361949"/>
            <a:ext cx="618745" cy="533400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2" y="1943100"/>
            <a:ext cx="12192001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Calibri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850" y="0"/>
            <a:ext cx="3771900" cy="523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18895" y="2429782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981373" y="2429782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2611662"/>
            <a:ext cx="3771900" cy="17571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5850" y="4368799"/>
            <a:ext cx="3771900" cy="87856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895" y="3453039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81373" y="3453039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895" y="4476296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981373" y="4476296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850" y="0"/>
            <a:ext cx="3771900" cy="523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18895" y="2429782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981373" y="2429782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2611662"/>
            <a:ext cx="3771900" cy="17571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5850" y="4368799"/>
            <a:ext cx="3771900" cy="87856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895" y="3453039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81373" y="3453039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895" y="4476296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981373" y="4476296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8895" y="1406525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981373" y="1406525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850" y="0"/>
            <a:ext cx="3771900" cy="523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18895" y="3200853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981373" y="3200853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2611662"/>
            <a:ext cx="3771900" cy="17571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5850" y="4368799"/>
            <a:ext cx="3771900" cy="87856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895" y="4224110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81373" y="4224110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895" y="5247367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981373" y="5247367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8895" y="2177596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981373" y="2177596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018895" y="1154339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981373" y="1154339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5850" y="0"/>
            <a:ext cx="3771900" cy="523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18895" y="2475139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981373" y="2475139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5850" y="2611662"/>
            <a:ext cx="3771900" cy="17571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5850" y="4368799"/>
            <a:ext cx="3771900" cy="87856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895" y="3498396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81373" y="3498396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895" y="4521653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981373" y="4521653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8895" y="1451882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981373" y="1451882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018895" y="428625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981373" y="428625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6018895" y="5544910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6981373" y="5544910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3536952" y="2736397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4499430" y="2736397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7"/>
          <p:cNvSpPr/>
          <p:nvPr/>
        </p:nvSpPr>
        <p:spPr>
          <a:xfrm rot="2138863">
            <a:off x="712187" y="361950"/>
            <a:ext cx="618745" cy="533400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8"/>
          <p:cNvSpPr/>
          <p:nvPr/>
        </p:nvSpPr>
        <p:spPr>
          <a:xfrm rot="793502">
            <a:off x="667536" y="361949"/>
            <a:ext cx="618745" cy="533400"/>
          </a:xfrm>
          <a:prstGeom prst="triangl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2"/>
          <p:cNvGrpSpPr/>
          <p:nvPr userDrawn="1"/>
        </p:nvGrpSpPr>
        <p:grpSpPr>
          <a:xfrm rot="10800000">
            <a:off x="-23765" y="0"/>
            <a:ext cx="1976372" cy="6858000"/>
            <a:chOff x="10215628" y="0"/>
            <a:chExt cx="1976372" cy="6858000"/>
          </a:xfrm>
        </p:grpSpPr>
        <p:sp>
          <p:nvSpPr>
            <p:cNvPr id="10" name="等腰三角形 3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5"/>
          <p:cNvGrpSpPr/>
          <p:nvPr userDrawn="1"/>
        </p:nvGrpSpPr>
        <p:grpSpPr>
          <a:xfrm>
            <a:off x="10215628" y="0"/>
            <a:ext cx="1976372" cy="6858000"/>
            <a:chOff x="10215628" y="0"/>
            <a:chExt cx="1976372" cy="6858000"/>
          </a:xfrm>
        </p:grpSpPr>
        <p:sp>
          <p:nvSpPr>
            <p:cNvPr id="13" name="等腰三角形 6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7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8"/>
          <p:cNvGrpSpPr/>
          <p:nvPr userDrawn="1"/>
        </p:nvGrpSpPr>
        <p:grpSpPr>
          <a:xfrm>
            <a:off x="2217367" y="361949"/>
            <a:ext cx="663396" cy="533401"/>
            <a:chOff x="1200936" y="571499"/>
            <a:chExt cx="837414" cy="673320"/>
          </a:xfrm>
        </p:grpSpPr>
        <p:sp>
          <p:nvSpPr>
            <p:cNvPr id="16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1"/>
          <p:cNvCxnSpPr/>
          <p:nvPr userDrawn="1"/>
        </p:nvCxnSpPr>
        <p:spPr>
          <a:xfrm>
            <a:off x="2164556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888922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7" name="矩形 26"/>
          <p:cNvSpPr/>
          <p:nvPr userDrawn="1"/>
        </p:nvSpPr>
        <p:spPr>
          <a:xfrm>
            <a:off x="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29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0550" y="3800573"/>
            <a:ext cx="6553733" cy="669827"/>
          </a:xfrm>
        </p:spPr>
        <p:txBody>
          <a:bodyPr/>
          <a:lstStyle/>
          <a:p>
            <a:r>
              <a:rPr kumimoji="1" lang="zh-CN" altLang="en-US" dirty="0"/>
              <a:t>第十一届软件杯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90549" y="4747914"/>
            <a:ext cx="5505451" cy="1028950"/>
          </a:xfrm>
        </p:spPr>
        <p:txBody>
          <a:bodyPr/>
          <a:lstStyle/>
          <a:p>
            <a:r>
              <a:rPr kumimoji="1" lang="zh-CN" altLang="en-US" sz="2000" dirty="0"/>
              <a:t>基于国产操作系统</a:t>
            </a:r>
            <a:r>
              <a:rPr kumimoji="1" lang="en-US" altLang="zh-CN" sz="2000" dirty="0" err="1"/>
              <a:t>SylixOS</a:t>
            </a:r>
            <a:r>
              <a:rPr kumimoji="1" lang="zh-CN" altLang="en-US" sz="2000" dirty="0"/>
              <a:t>的人脸识别应用开发</a:t>
            </a:r>
            <a:endParaRPr kumimoji="1" lang="en-US" altLang="zh-CN" sz="2000" dirty="0"/>
          </a:p>
          <a:p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队伍名称 ：四个大聪明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队伍编号：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</a:rPr>
              <a:t>32012203 </a:t>
            </a:r>
          </a:p>
          <a:p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团队成员：郝晓宇 王杰永 王天乐 赵贤贤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指导教师：王荣存</a:t>
            </a:r>
          </a:p>
          <a:p>
            <a:endParaRPr kumimoji="1" lang="zh-CN" altLang="en-US" sz="2000" dirty="0"/>
          </a:p>
          <a:p>
            <a:endParaRPr kumimoji="1" lang="zh-CN" altLang="en-US" sz="2000" dirty="0"/>
          </a:p>
          <a:p>
            <a:endParaRPr kumimoji="1" lang="zh-CN" altLang="en-US" sz="2000" dirty="0"/>
          </a:p>
        </p:txBody>
      </p:sp>
      <p:sp>
        <p:nvSpPr>
          <p:cNvPr id="4" name="Freeform 184"/>
          <p:cNvSpPr>
            <a:spLocks noEditPoints="1"/>
          </p:cNvSpPr>
          <p:nvPr/>
        </p:nvSpPr>
        <p:spPr bwMode="auto">
          <a:xfrm>
            <a:off x="590549" y="1855515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9"/>
          <p:cNvGrpSpPr/>
          <p:nvPr/>
        </p:nvGrpSpPr>
        <p:grpSpPr>
          <a:xfrm>
            <a:off x="5216623" y="5646413"/>
            <a:ext cx="666750" cy="260902"/>
            <a:chOff x="3829050" y="5612589"/>
            <a:chExt cx="1168400" cy="457200"/>
          </a:xfrm>
          <a:solidFill>
            <a:schemeClr val="accent1"/>
          </a:solidFill>
        </p:grpSpPr>
        <p:sp>
          <p:nvSpPr>
            <p:cNvPr id="6" name="燕尾形 5"/>
            <p:cNvSpPr/>
            <p:nvPr/>
          </p:nvSpPr>
          <p:spPr>
            <a:xfrm>
              <a:off x="38290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41846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45402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702877B5-CF72-4CD4-5329-31B2E8E897D4}"/>
              </a:ext>
            </a:extLst>
          </p:cNvPr>
          <p:cNvSpPr/>
          <p:nvPr/>
        </p:nvSpPr>
        <p:spPr>
          <a:xfrm>
            <a:off x="10059144" y="0"/>
            <a:ext cx="2132856" cy="2132856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40A0BB0-B2A2-4F2F-7A06-E5E5653BA89F}"/>
              </a:ext>
            </a:extLst>
          </p:cNvPr>
          <p:cNvSpPr/>
          <p:nvPr/>
        </p:nvSpPr>
        <p:spPr>
          <a:xfrm>
            <a:off x="10042726" y="7564"/>
            <a:ext cx="2117176" cy="211772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8B132754-D32E-441A-150D-FE8D11FA1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00" y="1060715"/>
            <a:ext cx="5716570" cy="334660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模型与优化</a:t>
            </a:r>
          </a:p>
        </p:txBody>
      </p:sp>
      <p:sp>
        <p:nvSpPr>
          <p:cNvPr id="3" name="Freeform 91"/>
          <p:cNvSpPr>
            <a:spLocks noEditPoints="1"/>
          </p:cNvSpPr>
          <p:nvPr/>
        </p:nvSpPr>
        <p:spPr bwMode="auto">
          <a:xfrm>
            <a:off x="586616" y="1978025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8925" y="1990175"/>
            <a:ext cx="5277711" cy="165904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采用</a:t>
            </a:r>
            <a:r>
              <a:rPr lang="en-US" altLang="zh-CN" sz="2000" b="1" dirty="0" err="1">
                <a:solidFill>
                  <a:schemeClr val="accent3">
                    <a:lumMod val="75000"/>
                  </a:schemeClr>
                </a:solidFill>
              </a:rPr>
              <a:t>ArcFace</a:t>
            </a:r>
            <a:r>
              <a:rPr lang="zh-CN" altLang="en-US" sz="2000" dirty="0"/>
              <a:t>损失函数训练</a:t>
            </a:r>
            <a:r>
              <a:rPr lang="en-US" altLang="zh-CN" sz="2000" dirty="0" err="1"/>
              <a:t>MobileFaceNet</a:t>
            </a:r>
            <a:r>
              <a:rPr lang="zh-CN" altLang="en-US" sz="2000" dirty="0"/>
              <a:t>，以增大的类内相似性及类间差异性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模型文件仅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3.92M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表格 3">
                <a:extLst>
                  <a:ext uri="{FF2B5EF4-FFF2-40B4-BE49-F238E27FC236}">
                    <a16:creationId xmlns:a16="http://schemas.microsoft.com/office/drawing/2014/main" id="{214368CD-CD0D-D444-1C94-EC0BB705301B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3835378077"/>
                  </p:ext>
                </p:extLst>
              </p:nvPr>
            </p:nvGraphicFramePr>
            <p:xfrm>
              <a:off x="2433279" y="4567180"/>
              <a:ext cx="7325442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18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418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418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9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/>
                            <a:t>数据集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/>
                            <a:t>建议准确率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/>
                            <a:t>模型准确率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9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/>
                            <a:t>LFW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smtClean="0">
                                    <a:latin typeface="Cambria Math" panose="02040503050406030204" pitchFamily="18" charset="0"/>
                                  </a:rPr>
                                  <m:t>≥99%</m:t>
                                </m:r>
                              </m:oMath>
                            </m:oMathPara>
                          </a14:m>
                          <a:endParaRPr lang="en-US" altLang="zh-CN" sz="2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99.5</m:t>
                                </m:r>
                                <m:r>
                                  <a:rPr lang="en-US" altLang="zh-CN" sz="2200" b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2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9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/>
                            <a:t>CFP-FP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smtClean="0">
                                    <a:latin typeface="Cambria Math" panose="02040503050406030204" pitchFamily="18" charset="0"/>
                                  </a:rPr>
                                  <m:t>≥96%</m:t>
                                </m:r>
                              </m:oMath>
                            </m:oMathPara>
                          </a14:m>
                          <a:endParaRPr lang="en-US" altLang="zh-CN" sz="2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97.29%</m:t>
                                </m:r>
                              </m:oMath>
                            </m:oMathPara>
                          </a14:m>
                          <a:endParaRPr lang="en-US" altLang="zh-CN" sz="2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9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/>
                            <a:t>AgeDB-30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smtClean="0">
                                    <a:latin typeface="Cambria Math" panose="02040503050406030204" pitchFamily="18" charset="0"/>
                                  </a:rPr>
                                  <m:t>≥92%</m:t>
                                </m:r>
                              </m:oMath>
                            </m:oMathPara>
                          </a14:m>
                          <a:endParaRPr lang="en-US" altLang="zh-CN" sz="2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96.40%</m:t>
                                </m:r>
                              </m:oMath>
                            </m:oMathPara>
                          </a14:m>
                          <a:endParaRPr lang="en-US" altLang="zh-CN" sz="2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9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/>
                            <a:t>CFP-FF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99.71%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表格 3">
                <a:extLst>
                  <a:ext uri="{FF2B5EF4-FFF2-40B4-BE49-F238E27FC236}">
                    <a16:creationId xmlns:a16="http://schemas.microsoft.com/office/drawing/2014/main" id="{214368CD-CD0D-D444-1C94-EC0BB705301B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3835378077"/>
                  </p:ext>
                </p:extLst>
              </p:nvPr>
            </p:nvGraphicFramePr>
            <p:xfrm>
              <a:off x="2433279" y="4567180"/>
              <a:ext cx="7325442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18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418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418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/>
                            <a:t>数据集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/>
                            <a:t>建议准确率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/>
                            <a:t>模型准确率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/>
                            <a:t>LFW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00" t="-111429" r="-1015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11429" r="-1247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/>
                            <a:t>CFP-FP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00" t="-208451" r="-101500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208451" r="-1247" b="-2253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/>
                            <a:t>AgeDB-30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00" t="-312857" r="-101500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312857" r="-1247" b="-1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/>
                            <a:t>CFP-FF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2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b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99.71%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模型与优化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9741" y="2280092"/>
            <a:ext cx="4041774" cy="85882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采用快排算法完成人脸检测模型中对候选框的降序排序。</a:t>
            </a:r>
          </a:p>
        </p:txBody>
      </p:sp>
      <p:sp>
        <p:nvSpPr>
          <p:cNvPr id="5" name="Freeform 91"/>
          <p:cNvSpPr>
            <a:spLocks noEditPoints="1"/>
          </p:cNvSpPr>
          <p:nvPr/>
        </p:nvSpPr>
        <p:spPr bwMode="auto">
          <a:xfrm>
            <a:off x="6754122" y="2391187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83"/>
          <p:cNvSpPr>
            <a:spLocks noEditPoints="1"/>
          </p:cNvSpPr>
          <p:nvPr/>
        </p:nvSpPr>
        <p:spPr bwMode="auto">
          <a:xfrm>
            <a:off x="6760472" y="3723529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0B095A-5F2A-B85C-FAC6-E6F6397E6933}"/>
              </a:ext>
            </a:extLst>
          </p:cNvPr>
          <p:cNvSpPr txBox="1"/>
          <p:nvPr/>
        </p:nvSpPr>
        <p:spPr>
          <a:xfrm>
            <a:off x="7639948" y="3517913"/>
            <a:ext cx="4175124" cy="12589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快排算法递归执行过程中，利用</a:t>
            </a:r>
            <a:r>
              <a:rPr lang="en-US" altLang="zh-CN" sz="2000" dirty="0"/>
              <a:t>OpenMP</a:t>
            </a:r>
            <a:r>
              <a:rPr lang="zh-CN" altLang="en-US" sz="2000" dirty="0"/>
              <a:t>编译处理方案实现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多线程</a:t>
            </a:r>
            <a:r>
              <a:rPr lang="zh-CN" altLang="en-US" sz="2000" dirty="0"/>
              <a:t>，提高系统速度。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78BB97-75CD-58B2-03C1-0EFEEAED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85" y="1516411"/>
            <a:ext cx="5869394" cy="48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8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模型与优化</a:t>
            </a:r>
          </a:p>
        </p:txBody>
      </p:sp>
      <p:sp>
        <p:nvSpPr>
          <p:cNvPr id="3" name="Freeform 91"/>
          <p:cNvSpPr>
            <a:spLocks noEditPoints="1"/>
          </p:cNvSpPr>
          <p:nvPr/>
        </p:nvSpPr>
        <p:spPr bwMode="auto">
          <a:xfrm>
            <a:off x="586616" y="1978025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8925" y="1821836"/>
            <a:ext cx="4876058" cy="12589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更改人脸数据库在内存中的存储组织</a:t>
            </a:r>
            <a:r>
              <a:rPr lang="en-US" altLang="zh-CN" sz="2000" dirty="0"/>
              <a:t>——</a:t>
            </a:r>
            <a:r>
              <a:rPr lang="zh-CN" altLang="en-US" sz="2000" dirty="0"/>
              <a:t>由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线性结构更改为树状结构</a:t>
            </a:r>
            <a:r>
              <a:rPr lang="zh-CN" altLang="en-US" sz="2000" dirty="0"/>
              <a:t>，以降低查询的时间复杂度。</a:t>
            </a:r>
          </a:p>
        </p:txBody>
      </p:sp>
      <p:sp>
        <p:nvSpPr>
          <p:cNvPr id="6" name="Freeform 183"/>
          <p:cNvSpPr>
            <a:spLocks noEditPoints="1"/>
          </p:cNvSpPr>
          <p:nvPr/>
        </p:nvSpPr>
        <p:spPr bwMode="auto">
          <a:xfrm>
            <a:off x="592966" y="3696584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58924" y="3696584"/>
            <a:ext cx="4327525" cy="85882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基于空间划分的数据结构</a:t>
            </a:r>
            <a:r>
              <a:rPr lang="en-US" altLang="zh-CN" sz="2000" b="1" dirty="0" err="1">
                <a:solidFill>
                  <a:schemeClr val="accent3">
                    <a:lumMod val="75000"/>
                  </a:schemeClr>
                </a:solidFill>
              </a:rPr>
              <a:t>kd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-tree</a:t>
            </a:r>
            <a:r>
              <a:rPr lang="zh-CN" altLang="en-US" sz="2000" dirty="0"/>
              <a:t>用于高维空间中的搜索。</a:t>
            </a:r>
          </a:p>
        </p:txBody>
      </p:sp>
      <p:sp>
        <p:nvSpPr>
          <p:cNvPr id="9" name="Freeform 110"/>
          <p:cNvSpPr>
            <a:spLocks noEditPoints="1"/>
          </p:cNvSpPr>
          <p:nvPr/>
        </p:nvSpPr>
        <p:spPr bwMode="auto">
          <a:xfrm>
            <a:off x="688215" y="5162550"/>
            <a:ext cx="655206" cy="658993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58925" y="5062635"/>
            <a:ext cx="5260621" cy="8602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实现了以</a:t>
            </a:r>
            <a:r>
              <a:rPr lang="en-US" altLang="zh-CN" sz="2000" dirty="0" err="1"/>
              <a:t>kd</a:t>
            </a:r>
            <a:r>
              <a:rPr lang="en-US" altLang="zh-CN" sz="2000" dirty="0"/>
              <a:t>-tree</a:t>
            </a:r>
            <a:r>
              <a:rPr lang="zh-CN" altLang="en-US" sz="2000" dirty="0"/>
              <a:t>作为存储结构的数据库在内存中的组织，提高查询效率。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F189F99-B8B0-7AED-1E86-2439E13C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52" y="1534409"/>
            <a:ext cx="5034040" cy="38636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模型与优化</a:t>
            </a:r>
          </a:p>
        </p:txBody>
      </p:sp>
      <p:sp>
        <p:nvSpPr>
          <p:cNvPr id="3" name="Freeform 91"/>
          <p:cNvSpPr>
            <a:spLocks noEditPoints="1"/>
          </p:cNvSpPr>
          <p:nvPr/>
        </p:nvSpPr>
        <p:spPr bwMode="auto">
          <a:xfrm>
            <a:off x="586616" y="1978025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8925" y="1821836"/>
            <a:ext cx="4876058" cy="85882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对于较大规模的人脸数据库，采用聚类算法优化查询效率。</a:t>
            </a:r>
          </a:p>
        </p:txBody>
      </p:sp>
      <p:sp>
        <p:nvSpPr>
          <p:cNvPr id="6" name="Freeform 183"/>
          <p:cNvSpPr>
            <a:spLocks noEditPoints="1"/>
          </p:cNvSpPr>
          <p:nvPr/>
        </p:nvSpPr>
        <p:spPr bwMode="auto">
          <a:xfrm>
            <a:off x="642755" y="3429000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58924" y="3180604"/>
            <a:ext cx="4876058" cy="12589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对于高维的人脸特征向量空间，使用</a:t>
            </a:r>
            <a:r>
              <a:rPr lang="en-US" altLang="zh-CN" sz="2000" b="1" dirty="0" err="1">
                <a:solidFill>
                  <a:schemeClr val="accent3">
                    <a:lumMod val="75000"/>
                  </a:schemeClr>
                </a:solidFill>
              </a:rPr>
              <a:t>kmeans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++</a:t>
            </a:r>
            <a:r>
              <a:rPr lang="zh-CN" altLang="en-US" sz="2000"/>
              <a:t>将数据划分</a:t>
            </a:r>
            <a:r>
              <a:rPr lang="zh-CN" altLang="en-US" sz="2000" dirty="0"/>
              <a:t>为若干簇，查询时仅需在距离最近的簇中查询。</a:t>
            </a:r>
          </a:p>
        </p:txBody>
      </p:sp>
      <p:sp>
        <p:nvSpPr>
          <p:cNvPr id="9" name="Freeform 110"/>
          <p:cNvSpPr>
            <a:spLocks noEditPoints="1"/>
          </p:cNvSpPr>
          <p:nvPr/>
        </p:nvSpPr>
        <p:spPr bwMode="auto">
          <a:xfrm>
            <a:off x="688215" y="5162550"/>
            <a:ext cx="655206" cy="658993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58925" y="5147719"/>
            <a:ext cx="5260621" cy="45871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最终查询速度提升了约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倍</a:t>
            </a:r>
            <a:r>
              <a:rPr lang="zh-CN" altLang="en-US" sz="2000" dirty="0"/>
              <a:t>左右。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B9EF17-7547-833A-22F2-A3F049543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0"/>
          <a:stretch/>
        </p:blipFill>
        <p:spPr>
          <a:xfrm>
            <a:off x="6565124" y="2024720"/>
            <a:ext cx="5535721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3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模型与优化</a:t>
            </a:r>
          </a:p>
        </p:txBody>
      </p:sp>
      <p:sp>
        <p:nvSpPr>
          <p:cNvPr id="3" name="Freeform 91"/>
          <p:cNvSpPr>
            <a:spLocks noEditPoints="1"/>
          </p:cNvSpPr>
          <p:nvPr/>
        </p:nvSpPr>
        <p:spPr bwMode="auto">
          <a:xfrm>
            <a:off x="366782" y="2601615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9091" y="2445426"/>
            <a:ext cx="3827713" cy="12589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对于密码等隐私数据，我们在服务器与客户端通信时采用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MD5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算法</a:t>
            </a:r>
            <a:r>
              <a:rPr lang="zh-CN" altLang="en-US" sz="2000" dirty="0"/>
              <a:t>加密</a:t>
            </a:r>
          </a:p>
        </p:txBody>
      </p:sp>
      <p:sp>
        <p:nvSpPr>
          <p:cNvPr id="6" name="Freeform 183"/>
          <p:cNvSpPr>
            <a:spLocks noEditPoints="1"/>
          </p:cNvSpPr>
          <p:nvPr/>
        </p:nvSpPr>
        <p:spPr bwMode="auto">
          <a:xfrm>
            <a:off x="422921" y="4052590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39090" y="4248735"/>
            <a:ext cx="4876058" cy="46012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保护用户的隐私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4515BB-2F5E-932F-2DD6-0B93DFE5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178" y="50335"/>
            <a:ext cx="6462320" cy="30635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1DA271-507D-BDD3-6326-CE94A4B0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005" y="3047670"/>
            <a:ext cx="6378493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6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参考文献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C42C713-0B0F-0D17-BE32-A8D96212A7BF}"/>
              </a:ext>
            </a:extLst>
          </p:cNvPr>
          <p:cNvSpPr txBox="1"/>
          <p:nvPr/>
        </p:nvSpPr>
        <p:spPr>
          <a:xfrm>
            <a:off x="188912" y="1196454"/>
            <a:ext cx="11814175" cy="566154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[1] Fuad M ,  </a:t>
            </a:r>
            <a:r>
              <a:rPr lang="en-US" altLang="zh-CN" sz="2000" dirty="0" err="1"/>
              <a:t>Fime</a:t>
            </a:r>
            <a:r>
              <a:rPr lang="en-US" altLang="zh-CN" sz="2000" dirty="0"/>
              <a:t> A </a:t>
            </a:r>
            <a:r>
              <a:rPr lang="en-US" altLang="zh-CN" sz="2000" dirty="0" err="1"/>
              <a:t>A</a:t>
            </a:r>
            <a:r>
              <a:rPr lang="en-US" altLang="zh-CN" sz="2000" dirty="0"/>
              <a:t> ,  </a:t>
            </a:r>
            <a:r>
              <a:rPr lang="en-US" altLang="zh-CN" sz="2000" dirty="0" err="1"/>
              <a:t>Sikder</a:t>
            </a:r>
            <a:r>
              <a:rPr lang="en-US" altLang="zh-CN" sz="2000" dirty="0"/>
              <a:t> D , et al. Recent Advances in Deep Learning Techniques for Face Recognition[J].  2021.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[2] Zhang K ,  Zhang Z ,  Li Z , et al. Joint Face Detection and Alignment Using Multitask Cascaded Convolutional Networks[J]. IEEE Signal Processing Letters, 2016, 23(10):1499-1503.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[3] Deng J ,  Guo J ,  </a:t>
            </a:r>
            <a:r>
              <a:rPr lang="en-US" altLang="zh-CN" sz="2000" dirty="0" err="1"/>
              <a:t>Ververas</a:t>
            </a:r>
            <a:r>
              <a:rPr lang="en-US" altLang="zh-CN" sz="2000" dirty="0"/>
              <a:t> E , et al. </a:t>
            </a:r>
            <a:r>
              <a:rPr lang="en-US" altLang="zh-CN" sz="2000" dirty="0" err="1"/>
              <a:t>RetinaFace</a:t>
            </a:r>
            <a:r>
              <a:rPr lang="en-US" altLang="zh-CN" sz="2000" dirty="0"/>
              <a:t>: Single-Shot Multi-Level Face </a:t>
            </a:r>
            <a:r>
              <a:rPr lang="en-US" altLang="zh-CN" sz="2000" dirty="0" err="1"/>
              <a:t>Localisation</a:t>
            </a:r>
            <a:r>
              <a:rPr lang="en-US" altLang="zh-CN" sz="2000" dirty="0"/>
              <a:t> in the Wild[C]// 2020 IEEE/CVF Conference on Computer Vision and Pattern Recognition (CVPR). IEEE, 2020.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[4] </a:t>
            </a:r>
            <a:r>
              <a:rPr lang="en-US" altLang="zh-CN" sz="2000" dirty="0" err="1"/>
              <a:t>Umeyama</a:t>
            </a:r>
            <a:r>
              <a:rPr lang="en-US" altLang="zh-CN" sz="2000" dirty="0"/>
              <a:t> S . Least-squares estimation of transformation parameters between two point patterns[J]. IEEE </a:t>
            </a:r>
            <a:r>
              <a:rPr lang="en-US" altLang="zh-CN" sz="2000" dirty="0" err="1"/>
              <a:t>Trans.patt.anal.mach.intell</a:t>
            </a:r>
            <a:r>
              <a:rPr lang="en-US" altLang="zh-CN" sz="2000" dirty="0"/>
              <a:t>, 1991, 13(4):376-380.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[5] Sheng C ,  Yang L ,  Xiang G , et al. </a:t>
            </a:r>
            <a:r>
              <a:rPr lang="en-US" altLang="zh-CN" sz="2000" dirty="0" err="1"/>
              <a:t>MobileFaceNets</a:t>
            </a:r>
            <a:r>
              <a:rPr lang="en-US" altLang="zh-CN" sz="2000" dirty="0"/>
              <a:t>: Efficient CNNs for Accurate Real-time Face Verification on Mobile Devices[J].  2018.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[6] </a:t>
            </a:r>
            <a:r>
              <a:rPr lang="en-US" altLang="zh-CN" sz="2000" dirty="0" err="1"/>
              <a:t>Bodla</a:t>
            </a:r>
            <a:r>
              <a:rPr lang="en-US" altLang="zh-CN" sz="2000" dirty="0"/>
              <a:t> N ,  Singh B ,  </a:t>
            </a:r>
            <a:r>
              <a:rPr lang="en-US" altLang="zh-CN" sz="2000" dirty="0" err="1"/>
              <a:t>Chellappa</a:t>
            </a:r>
            <a:r>
              <a:rPr lang="en-US" altLang="zh-CN" sz="2000" dirty="0"/>
              <a:t> R , et al. Soft-NMS -- Improving Object Detection With One Line of Code[J].  2017.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[7] Bentley J L . Multidimensional binary search trees used for associative searching[J]. Communications of the ACM, 1975, 18(9):509-517.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8624" y="3572782"/>
            <a:ext cx="8296274" cy="1364343"/>
          </a:xfrm>
        </p:spPr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</a:p>
          <a:p>
            <a:endParaRPr kumimoji="1" lang="en-US" altLang="zh-CN" dirty="0"/>
          </a:p>
          <a:p>
            <a:r>
              <a:rPr kumimoji="1" lang="zh-CN" altLang="en-US" sz="3600" dirty="0"/>
              <a:t>敬请各位评委专家批评指正！</a:t>
            </a:r>
          </a:p>
        </p:txBody>
      </p:sp>
      <p:sp>
        <p:nvSpPr>
          <p:cNvPr id="4" name="Freeform 184"/>
          <p:cNvSpPr>
            <a:spLocks noEditPoints="1"/>
          </p:cNvSpPr>
          <p:nvPr/>
        </p:nvSpPr>
        <p:spPr bwMode="auto">
          <a:xfrm>
            <a:off x="590549" y="1855515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9"/>
          <p:cNvGrpSpPr/>
          <p:nvPr/>
        </p:nvGrpSpPr>
        <p:grpSpPr>
          <a:xfrm>
            <a:off x="5419547" y="6037766"/>
            <a:ext cx="666750" cy="260902"/>
            <a:chOff x="3829050" y="5612589"/>
            <a:chExt cx="1168400" cy="457200"/>
          </a:xfrm>
          <a:solidFill>
            <a:schemeClr val="accent1"/>
          </a:solidFill>
        </p:grpSpPr>
        <p:sp>
          <p:nvSpPr>
            <p:cNvPr id="6" name="燕尾形 5"/>
            <p:cNvSpPr/>
            <p:nvPr/>
          </p:nvSpPr>
          <p:spPr>
            <a:xfrm>
              <a:off x="38290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41846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45402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25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018895" y="887489"/>
            <a:ext cx="527049" cy="762454"/>
          </a:xfrm>
        </p:spPr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981373" y="887489"/>
            <a:ext cx="4397828" cy="762454"/>
          </a:xfrm>
        </p:spPr>
        <p:txBody>
          <a:bodyPr/>
          <a:lstStyle/>
          <a:p>
            <a:r>
              <a:rPr kumimoji="1" lang="zh-CN" altLang="en-US" dirty="0"/>
              <a:t>软件演示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018895" y="1910746"/>
            <a:ext cx="527049" cy="762454"/>
          </a:xfrm>
        </p:spPr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6981373" y="1910746"/>
            <a:ext cx="4397828" cy="762454"/>
          </a:xfrm>
        </p:spPr>
        <p:txBody>
          <a:bodyPr/>
          <a:lstStyle/>
          <a:p>
            <a:r>
              <a:rPr kumimoji="1" lang="zh-CN" altLang="en-US" dirty="0"/>
              <a:t>功能与创新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018895" y="2934003"/>
            <a:ext cx="527049" cy="762454"/>
          </a:xfrm>
        </p:spPr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981373" y="2934003"/>
            <a:ext cx="4397828" cy="762454"/>
          </a:xfrm>
        </p:spPr>
        <p:txBody>
          <a:bodyPr/>
          <a:lstStyle/>
          <a:p>
            <a:r>
              <a:rPr kumimoji="1" lang="zh-CN" altLang="en-US" dirty="0"/>
              <a:t>系统架构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1ACEC3C1-B3B7-7A99-8D5B-EF86099E097B}"/>
              </a:ext>
            </a:extLst>
          </p:cNvPr>
          <p:cNvSpPr txBox="1">
            <a:spLocks/>
          </p:cNvSpPr>
          <p:nvPr/>
        </p:nvSpPr>
        <p:spPr>
          <a:xfrm>
            <a:off x="6018895" y="4121868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5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13B967DD-3A44-AC62-6EB0-C4178DF0BDEE}"/>
              </a:ext>
            </a:extLst>
          </p:cNvPr>
          <p:cNvSpPr txBox="1">
            <a:spLocks/>
          </p:cNvSpPr>
          <p:nvPr/>
        </p:nvSpPr>
        <p:spPr>
          <a:xfrm>
            <a:off x="6981373" y="4121868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3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模型与算法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B5AF96B6-5785-18FE-3B87-78B63E2A2EF0}"/>
              </a:ext>
            </a:extLst>
          </p:cNvPr>
          <p:cNvSpPr txBox="1">
            <a:spLocks/>
          </p:cNvSpPr>
          <p:nvPr/>
        </p:nvSpPr>
        <p:spPr>
          <a:xfrm>
            <a:off x="6096000" y="5130272"/>
            <a:ext cx="527049" cy="7624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5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BF6E3146-5D4B-ABB6-9399-1B910BF1CC6D}"/>
              </a:ext>
            </a:extLst>
          </p:cNvPr>
          <p:cNvSpPr txBox="1">
            <a:spLocks/>
          </p:cNvSpPr>
          <p:nvPr/>
        </p:nvSpPr>
        <p:spPr>
          <a:xfrm>
            <a:off x="7058478" y="5130272"/>
            <a:ext cx="4397828" cy="7624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3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参考文献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软件演示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功能与创新</a:t>
            </a:r>
          </a:p>
        </p:txBody>
      </p:sp>
    </p:spTree>
    <p:extLst>
      <p:ext uri="{BB962C8B-B14F-4D97-AF65-F5344CB8AC3E}">
        <p14:creationId xmlns:p14="http://schemas.microsoft.com/office/powerpoint/2010/main" val="271770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83D5B-4A52-B029-6D0B-E91B683F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7201"/>
            <a:ext cx="12192000" cy="139065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功能与创新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2922" y="2913161"/>
            <a:ext cx="6149331" cy="176413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700" dirty="0">
                <a:solidFill>
                  <a:schemeClr val="bg1"/>
                </a:solidFill>
              </a:rPr>
              <a:t>使用开源数据集完成了人脸识别模型的训练	√</a:t>
            </a:r>
          </a:p>
          <a:p>
            <a:pPr>
              <a:lnSpc>
                <a:spcPct val="130000"/>
              </a:lnSpc>
            </a:pPr>
            <a:r>
              <a:rPr lang="zh-CN" altLang="en-US" sz="1700" dirty="0">
                <a:solidFill>
                  <a:schemeClr val="bg1"/>
                </a:solidFill>
              </a:rPr>
              <a:t>将模型文件转换为</a:t>
            </a:r>
            <a:r>
              <a:rPr lang="en-US" altLang="zh-CN" sz="1700" dirty="0" err="1">
                <a:solidFill>
                  <a:schemeClr val="bg1"/>
                </a:solidFill>
              </a:rPr>
              <a:t>ncnn</a:t>
            </a:r>
            <a:r>
              <a:rPr lang="zh-CN" altLang="en-US" sz="1700" dirty="0">
                <a:solidFill>
                  <a:schemeClr val="bg1"/>
                </a:solidFill>
              </a:rPr>
              <a:t>模型			√</a:t>
            </a:r>
          </a:p>
          <a:p>
            <a:pPr>
              <a:lnSpc>
                <a:spcPct val="130000"/>
              </a:lnSpc>
            </a:pPr>
            <a:r>
              <a:rPr lang="zh-CN" altLang="en-US" sz="1700" dirty="0">
                <a:solidFill>
                  <a:schemeClr val="bg1"/>
                </a:solidFill>
              </a:rPr>
              <a:t>完成基于</a:t>
            </a:r>
            <a:r>
              <a:rPr lang="en-US" altLang="zh-CN" sz="1700" dirty="0" err="1">
                <a:solidFill>
                  <a:schemeClr val="bg1"/>
                </a:solidFill>
              </a:rPr>
              <a:t>SylixOS</a:t>
            </a:r>
            <a:r>
              <a:rPr lang="zh-CN" altLang="en-US" sz="1700" dirty="0">
                <a:solidFill>
                  <a:schemeClr val="bg1"/>
                </a:solidFill>
              </a:rPr>
              <a:t>上一种人脸识别应用的开发 	√</a:t>
            </a:r>
          </a:p>
          <a:p>
            <a:pPr>
              <a:lnSpc>
                <a:spcPct val="130000"/>
              </a:lnSpc>
            </a:pPr>
            <a:r>
              <a:rPr lang="zh-CN" altLang="en-US" sz="1700" dirty="0">
                <a:solidFill>
                  <a:schemeClr val="bg1"/>
                </a:solidFill>
              </a:rPr>
              <a:t>作品可以设置识别结果输出的置信度		√</a:t>
            </a:r>
          </a:p>
          <a:p>
            <a:pPr>
              <a:lnSpc>
                <a:spcPct val="130000"/>
              </a:lnSpc>
            </a:pPr>
            <a:r>
              <a:rPr lang="zh-CN" altLang="en-US" sz="1700" dirty="0">
                <a:solidFill>
                  <a:schemeClr val="bg1"/>
                </a:solidFill>
              </a:rPr>
              <a:t>在任意两个开源测试数据集上完成测试。	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63319" y="2198352"/>
            <a:ext cx="404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赛题基本要求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00750" y="2549181"/>
            <a:ext cx="6748328" cy="346459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700" dirty="0">
                <a:solidFill>
                  <a:schemeClr val="bg1"/>
                </a:solidFill>
              </a:rPr>
              <a:t>四个开源测试数据集上完成测试，准确率均</a:t>
            </a:r>
            <a:r>
              <a:rPr lang="zh-CN" alt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高于</a:t>
            </a:r>
            <a:r>
              <a:rPr lang="zh-CN" altLang="en-US" sz="1700" dirty="0">
                <a:solidFill>
                  <a:schemeClr val="bg1"/>
                </a:solidFill>
              </a:rPr>
              <a:t>企业要求	</a:t>
            </a:r>
            <a:r>
              <a:rPr lang="en-US" altLang="zh-CN" sz="1700" dirty="0">
                <a:solidFill>
                  <a:schemeClr val="bg1"/>
                </a:solidFill>
              </a:rPr>
              <a:t>	</a:t>
            </a:r>
            <a:r>
              <a:rPr lang="zh-CN" altLang="en-US" sz="1700" dirty="0">
                <a:solidFill>
                  <a:schemeClr val="bg1"/>
                </a:solidFill>
              </a:rPr>
              <a:t>√</a:t>
            </a:r>
          </a:p>
          <a:p>
            <a:pPr>
              <a:lnSpc>
                <a:spcPct val="130000"/>
              </a:lnSpc>
            </a:pPr>
            <a:r>
              <a:rPr lang="zh-CN" altLang="en-US" sz="1700" dirty="0">
                <a:solidFill>
                  <a:schemeClr val="bg1"/>
                </a:solidFill>
              </a:rPr>
              <a:t>网络结构</a:t>
            </a:r>
            <a:r>
              <a:rPr lang="zh-CN" alt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裁剪</a:t>
            </a:r>
            <a:r>
              <a:rPr lang="zh-CN" altLang="en-US" sz="1700" dirty="0">
                <a:solidFill>
                  <a:schemeClr val="bg1"/>
                </a:solidFill>
              </a:rPr>
              <a:t>，减少参数，提升速度，模型文件仅</a:t>
            </a:r>
            <a:r>
              <a:rPr lang="en-US" altLang="zh-CN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4.75M</a:t>
            </a:r>
            <a:r>
              <a:rPr lang="en-US" altLang="zh-CN" sz="1700" dirty="0">
                <a:solidFill>
                  <a:schemeClr val="bg1"/>
                </a:solidFill>
              </a:rPr>
              <a:t>		√</a:t>
            </a:r>
          </a:p>
          <a:p>
            <a:pPr>
              <a:lnSpc>
                <a:spcPct val="130000"/>
              </a:lnSpc>
            </a:pPr>
            <a:r>
              <a:rPr lang="zh-CN" altLang="en-US" sz="1700" dirty="0">
                <a:solidFill>
                  <a:schemeClr val="bg1"/>
                </a:solidFill>
              </a:rPr>
              <a:t>在企业所提供的</a:t>
            </a:r>
            <a:r>
              <a:rPr lang="en-US" altLang="zh-CN" sz="1700" dirty="0" err="1">
                <a:solidFill>
                  <a:schemeClr val="bg1"/>
                </a:solidFill>
              </a:rPr>
              <a:t>ncnn</a:t>
            </a:r>
            <a:r>
              <a:rPr lang="zh-CN" altLang="en-US" sz="1700" dirty="0">
                <a:solidFill>
                  <a:schemeClr val="bg1"/>
                </a:solidFill>
              </a:rPr>
              <a:t>库中加入</a:t>
            </a:r>
            <a:r>
              <a:rPr lang="en-US" altLang="zh-CN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GN</a:t>
            </a:r>
            <a:r>
              <a:rPr lang="zh-CN" alt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层</a:t>
            </a:r>
            <a:r>
              <a:rPr lang="zh-CN" altLang="en-US" sz="1700" dirty="0">
                <a:solidFill>
                  <a:schemeClr val="bg1"/>
                </a:solidFill>
              </a:rPr>
              <a:t>，重新编译		 </a:t>
            </a:r>
            <a:r>
              <a:rPr lang="en-US" altLang="zh-CN" sz="1700" dirty="0">
                <a:solidFill>
                  <a:schemeClr val="bg1"/>
                </a:solidFill>
              </a:rPr>
              <a:t>	</a:t>
            </a:r>
            <a:r>
              <a:rPr lang="zh-CN" altLang="en-US" sz="1700" dirty="0">
                <a:solidFill>
                  <a:schemeClr val="bg1"/>
                </a:solidFill>
              </a:rPr>
              <a:t>√</a:t>
            </a:r>
          </a:p>
          <a:p>
            <a:pPr>
              <a:lnSpc>
                <a:spcPct val="130000"/>
              </a:lnSpc>
            </a:pPr>
            <a:r>
              <a:rPr lang="zh-CN" altLang="en-US" sz="1700" dirty="0">
                <a:solidFill>
                  <a:schemeClr val="bg1"/>
                </a:solidFill>
              </a:rPr>
              <a:t>随机翻转、裁剪、色域变换等</a:t>
            </a:r>
            <a:r>
              <a:rPr lang="zh-CN" alt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数据增强</a:t>
            </a:r>
            <a:r>
              <a:rPr lang="zh-CN" altLang="en-US" sz="1700" dirty="0">
                <a:solidFill>
                  <a:schemeClr val="bg1"/>
                </a:solidFill>
              </a:rPr>
              <a:t>		</a:t>
            </a:r>
            <a:r>
              <a:rPr lang="en-US" altLang="zh-CN" sz="1700" dirty="0">
                <a:solidFill>
                  <a:schemeClr val="bg1"/>
                </a:solidFill>
              </a:rPr>
              <a:t>	</a:t>
            </a:r>
            <a:r>
              <a:rPr lang="zh-CN" altLang="en-US" sz="1700" dirty="0">
                <a:solidFill>
                  <a:schemeClr val="bg1"/>
                </a:solidFill>
              </a:rPr>
              <a:t>√</a:t>
            </a:r>
          </a:p>
          <a:p>
            <a:pPr>
              <a:lnSpc>
                <a:spcPct val="130000"/>
              </a:lnSpc>
            </a:pPr>
            <a:r>
              <a:rPr lang="zh-CN" altLang="en-US" sz="1700" dirty="0">
                <a:solidFill>
                  <a:schemeClr val="bg1"/>
                </a:solidFill>
              </a:rPr>
              <a:t>支持</a:t>
            </a:r>
            <a:r>
              <a:rPr lang="zh-CN" alt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口罩</a:t>
            </a:r>
            <a:r>
              <a:rPr lang="zh-CN" altLang="en-US" sz="1700" dirty="0">
                <a:solidFill>
                  <a:schemeClr val="bg1"/>
                </a:solidFill>
              </a:rPr>
              <a:t>、面部部分</a:t>
            </a:r>
            <a:r>
              <a:rPr lang="zh-CN" alt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遮挡识别</a:t>
            </a:r>
            <a:r>
              <a:rPr lang="zh-CN" altLang="en-US" sz="1700" dirty="0">
                <a:solidFill>
                  <a:schemeClr val="bg1"/>
                </a:solidFill>
              </a:rPr>
              <a:t>			</a:t>
            </a:r>
            <a:r>
              <a:rPr lang="en-US" altLang="zh-CN" sz="1700" dirty="0">
                <a:solidFill>
                  <a:schemeClr val="bg1"/>
                </a:solidFill>
              </a:rPr>
              <a:t>	</a:t>
            </a:r>
            <a:r>
              <a:rPr lang="zh-CN" altLang="en-US" sz="1700" dirty="0">
                <a:solidFill>
                  <a:schemeClr val="bg1"/>
                </a:solidFill>
              </a:rPr>
              <a:t>√</a:t>
            </a:r>
          </a:p>
          <a:p>
            <a:pPr>
              <a:lnSpc>
                <a:spcPct val="130000"/>
              </a:lnSpc>
            </a:pPr>
            <a:r>
              <a:rPr lang="zh-CN" altLang="en-US" sz="1700" dirty="0">
                <a:solidFill>
                  <a:schemeClr val="bg1"/>
                </a:solidFill>
              </a:rPr>
              <a:t>采用</a:t>
            </a:r>
            <a:r>
              <a:rPr lang="en-US" altLang="zh-CN" sz="17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kd</a:t>
            </a:r>
            <a:r>
              <a:rPr lang="en-US" altLang="zh-CN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-tree</a:t>
            </a:r>
            <a:r>
              <a:rPr lang="zh-CN" altLang="en-US" sz="1700" dirty="0">
                <a:solidFill>
                  <a:schemeClr val="bg1"/>
                </a:solidFill>
              </a:rPr>
              <a:t>与</a:t>
            </a:r>
            <a:r>
              <a:rPr lang="zh-CN" alt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聚类算法</a:t>
            </a:r>
            <a:r>
              <a:rPr lang="zh-CN" altLang="en-US" sz="1700" dirty="0">
                <a:solidFill>
                  <a:schemeClr val="bg1"/>
                </a:solidFill>
              </a:rPr>
              <a:t>提高了数据库的查询比对效率	 	√</a:t>
            </a:r>
          </a:p>
          <a:p>
            <a:pPr>
              <a:lnSpc>
                <a:spcPct val="130000"/>
              </a:lnSpc>
            </a:pPr>
            <a:r>
              <a:rPr lang="zh-CN" altLang="en-US" sz="1700" dirty="0">
                <a:solidFill>
                  <a:schemeClr val="bg1"/>
                </a:solidFill>
              </a:rPr>
              <a:t>使用</a:t>
            </a:r>
            <a:r>
              <a:rPr lang="en-US" altLang="zh-CN" sz="1700" dirty="0">
                <a:solidFill>
                  <a:schemeClr val="bg1"/>
                </a:solidFill>
              </a:rPr>
              <a:t>SQLite</a:t>
            </a:r>
            <a:r>
              <a:rPr lang="zh-CN" altLang="en-US" sz="1700" dirty="0">
                <a:solidFill>
                  <a:schemeClr val="bg1"/>
                </a:solidFill>
              </a:rPr>
              <a:t>数据库存储用户人脸特征向量，对管理员密码采用</a:t>
            </a:r>
            <a:r>
              <a:rPr lang="en-US" altLang="zh-CN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MD5</a:t>
            </a:r>
            <a:r>
              <a:rPr lang="zh-CN" altLang="en-US" sz="1700" dirty="0">
                <a:solidFill>
                  <a:schemeClr val="bg1"/>
                </a:solidFill>
              </a:rPr>
              <a:t>算法加密，保证用户</a:t>
            </a:r>
            <a:r>
              <a:rPr lang="zh-CN" alt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安全隐私</a:t>
            </a:r>
            <a:r>
              <a:rPr lang="zh-CN" altLang="en-US" sz="1700" dirty="0">
                <a:solidFill>
                  <a:schemeClr val="bg1"/>
                </a:solidFill>
              </a:rPr>
              <a:t>。</a:t>
            </a:r>
            <a:r>
              <a:rPr lang="en-US" altLang="zh-CN" sz="1700" dirty="0">
                <a:solidFill>
                  <a:schemeClr val="bg1"/>
                </a:solidFill>
              </a:rPr>
              <a:t>				</a:t>
            </a:r>
            <a:r>
              <a:rPr lang="zh-CN" altLang="en-US" sz="1700" dirty="0">
                <a:solidFill>
                  <a:schemeClr val="bg1"/>
                </a:solidFill>
              </a:rPr>
              <a:t>√</a:t>
            </a:r>
            <a:endParaRPr lang="en-US" altLang="zh-CN" sz="17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700" dirty="0">
                <a:solidFill>
                  <a:schemeClr val="bg1"/>
                </a:solidFill>
              </a:rPr>
              <a:t>采用</a:t>
            </a:r>
            <a:r>
              <a:rPr lang="en-US" altLang="zh-CN" sz="1700" dirty="0">
                <a:solidFill>
                  <a:schemeClr val="bg1"/>
                </a:solidFill>
              </a:rPr>
              <a:t>C/S</a:t>
            </a:r>
            <a:r>
              <a:rPr lang="zh-CN" altLang="en-US" sz="1700" dirty="0">
                <a:solidFill>
                  <a:schemeClr val="bg1"/>
                </a:solidFill>
              </a:rPr>
              <a:t>架构，实现多种必要的</a:t>
            </a:r>
            <a:r>
              <a:rPr lang="zh-CN" alt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拓展功能</a:t>
            </a:r>
            <a:r>
              <a:rPr lang="zh-CN" altLang="en-US" sz="1700" dirty="0">
                <a:solidFill>
                  <a:schemeClr val="bg1"/>
                </a:solidFill>
              </a:rPr>
              <a:t>，以支持系统在真实场景中的部署。</a:t>
            </a:r>
            <a:r>
              <a:rPr lang="en-US" altLang="zh-CN" sz="1700" dirty="0">
                <a:solidFill>
                  <a:schemeClr val="bg1"/>
                </a:solidFill>
              </a:rPr>
              <a:t>							</a:t>
            </a:r>
            <a:r>
              <a:rPr lang="zh-CN" altLang="en-US" sz="1700" dirty="0">
                <a:solidFill>
                  <a:schemeClr val="bg1"/>
                </a:solidFill>
              </a:rPr>
              <a:t>√</a:t>
            </a:r>
            <a:endParaRPr lang="en-US" altLang="zh-CN" sz="17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4447" y="2087516"/>
            <a:ext cx="404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创新点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222243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系统架构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3A6CE6A-77E7-94C4-7F8E-E9D5BCA12F93}"/>
              </a:ext>
            </a:extLst>
          </p:cNvPr>
          <p:cNvSpPr/>
          <p:nvPr/>
        </p:nvSpPr>
        <p:spPr>
          <a:xfrm>
            <a:off x="399841" y="1721050"/>
            <a:ext cx="1728192" cy="30963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027E664-5000-C20D-3BB0-47802C1675DD}"/>
              </a:ext>
            </a:extLst>
          </p:cNvPr>
          <p:cNvSpPr txBox="1"/>
          <p:nvPr/>
        </p:nvSpPr>
        <p:spPr>
          <a:xfrm>
            <a:off x="739863" y="1989946"/>
            <a:ext cx="1522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技术栈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9ED4162-DF4A-83D6-3961-9546760885B3}"/>
              </a:ext>
            </a:extLst>
          </p:cNvPr>
          <p:cNvSpPr txBox="1"/>
          <p:nvPr/>
        </p:nvSpPr>
        <p:spPr>
          <a:xfrm>
            <a:off x="766292" y="2753378"/>
            <a:ext cx="12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pytorch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ncnn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C++/Qt</a:t>
            </a:r>
          </a:p>
          <a:p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Opencv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FCEAA1D-270C-C5C5-F3B2-BF452497B919}"/>
              </a:ext>
            </a:extLst>
          </p:cNvPr>
          <p:cNvSpPr/>
          <p:nvPr/>
        </p:nvSpPr>
        <p:spPr>
          <a:xfrm>
            <a:off x="3396068" y="2144111"/>
            <a:ext cx="4771857" cy="22528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3B48AD-87D3-83DC-732B-067B9CC5D210}"/>
              </a:ext>
            </a:extLst>
          </p:cNvPr>
          <p:cNvSpPr txBox="1"/>
          <p:nvPr/>
        </p:nvSpPr>
        <p:spPr>
          <a:xfrm>
            <a:off x="5220660" y="2286695"/>
            <a:ext cx="1198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业务层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DA836A4-FB28-F6F1-6A77-2BAC688163BB}"/>
              </a:ext>
            </a:extLst>
          </p:cNvPr>
          <p:cNvSpPr/>
          <p:nvPr/>
        </p:nvSpPr>
        <p:spPr>
          <a:xfrm>
            <a:off x="4116488" y="2888866"/>
            <a:ext cx="523743" cy="1327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人脸录入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4AF473C-7E1B-CDF1-A0A4-133A9E304D9D}"/>
              </a:ext>
            </a:extLst>
          </p:cNvPr>
          <p:cNvSpPr/>
          <p:nvPr/>
        </p:nvSpPr>
        <p:spPr>
          <a:xfrm>
            <a:off x="5557836" y="2872182"/>
            <a:ext cx="523743" cy="1327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人脸识别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2686C-3C07-C558-B282-6177D1D19460}"/>
              </a:ext>
            </a:extLst>
          </p:cNvPr>
          <p:cNvSpPr/>
          <p:nvPr/>
        </p:nvSpPr>
        <p:spPr>
          <a:xfrm>
            <a:off x="6891430" y="2888866"/>
            <a:ext cx="523743" cy="1327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人脸删除</a:t>
            </a:r>
          </a:p>
        </p:txBody>
      </p:sp>
      <p:sp>
        <p:nvSpPr>
          <p:cNvPr id="31" name="流程图: 磁盘 30">
            <a:extLst>
              <a:ext uri="{FF2B5EF4-FFF2-40B4-BE49-F238E27FC236}">
                <a16:creationId xmlns:a16="http://schemas.microsoft.com/office/drawing/2014/main" id="{83982D30-54C3-5128-706E-6B8D4AD35773}"/>
              </a:ext>
            </a:extLst>
          </p:cNvPr>
          <p:cNvSpPr/>
          <p:nvPr/>
        </p:nvSpPr>
        <p:spPr>
          <a:xfrm>
            <a:off x="4974240" y="5396838"/>
            <a:ext cx="2814316" cy="108143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SQLite</a:t>
            </a:r>
            <a:r>
              <a:rPr lang="zh-CN" altLang="en-US" dirty="0"/>
              <a:t>数据库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D2AC6EA-AA4D-13BF-7C14-7284F5CD9006}"/>
              </a:ext>
            </a:extLst>
          </p:cNvPr>
          <p:cNvSpPr txBox="1"/>
          <p:nvPr/>
        </p:nvSpPr>
        <p:spPr>
          <a:xfrm>
            <a:off x="5781996" y="5380227"/>
            <a:ext cx="1325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9162EBB-44A7-1FC9-D528-07D935594157}"/>
              </a:ext>
            </a:extLst>
          </p:cNvPr>
          <p:cNvSpPr/>
          <p:nvPr/>
        </p:nvSpPr>
        <p:spPr>
          <a:xfrm>
            <a:off x="9441712" y="1630937"/>
            <a:ext cx="2556680" cy="31721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E394FE6-AF63-5CC9-D921-A058D704DBF8}"/>
              </a:ext>
            </a:extLst>
          </p:cNvPr>
          <p:cNvSpPr txBox="1"/>
          <p:nvPr/>
        </p:nvSpPr>
        <p:spPr>
          <a:xfrm>
            <a:off x="10236999" y="1928668"/>
            <a:ext cx="1229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接口层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DCDDC1C-84C1-D6BA-0C62-4F04AB36EABE}"/>
              </a:ext>
            </a:extLst>
          </p:cNvPr>
          <p:cNvSpPr txBox="1"/>
          <p:nvPr/>
        </p:nvSpPr>
        <p:spPr>
          <a:xfrm>
            <a:off x="9475059" y="2669056"/>
            <a:ext cx="2706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仿宋" panose="02010609060101010101" pitchFamily="49" charset="-122"/>
              </a:rPr>
              <a:t>RetinaFace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模型接口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err="1">
                <a:ea typeface="仿宋" panose="02010609060101010101" pitchFamily="49" charset="-122"/>
              </a:rPr>
              <a:t>MobilefaceNet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模型接口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7F1FADB-3E72-52AE-FF58-30E6D583BF6F}"/>
              </a:ext>
            </a:extLst>
          </p:cNvPr>
          <p:cNvSpPr/>
          <p:nvPr/>
        </p:nvSpPr>
        <p:spPr>
          <a:xfrm>
            <a:off x="3595391" y="536667"/>
            <a:ext cx="4359141" cy="9065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B1C9CB-E19C-F511-E3A1-8D6BF23990EA}"/>
              </a:ext>
            </a:extLst>
          </p:cNvPr>
          <p:cNvSpPr txBox="1"/>
          <p:nvPr/>
        </p:nvSpPr>
        <p:spPr>
          <a:xfrm>
            <a:off x="5265643" y="530629"/>
            <a:ext cx="1229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展示层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3F4BCB3-CEEA-7FBD-21E4-779C3F91A20E}"/>
              </a:ext>
            </a:extLst>
          </p:cNvPr>
          <p:cNvSpPr txBox="1"/>
          <p:nvPr/>
        </p:nvSpPr>
        <p:spPr>
          <a:xfrm>
            <a:off x="5265643" y="1048606"/>
            <a:ext cx="142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Qt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前端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UI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47826C87-4688-F5F9-94B3-C02337439903}"/>
              </a:ext>
            </a:extLst>
          </p:cNvPr>
          <p:cNvSpPr/>
          <p:nvPr/>
        </p:nvSpPr>
        <p:spPr>
          <a:xfrm rot="16200000">
            <a:off x="2555390" y="2780264"/>
            <a:ext cx="441480" cy="10081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119F4E-9654-7E13-75DE-6A43809841D0}"/>
              </a:ext>
            </a:extLst>
          </p:cNvPr>
          <p:cNvSpPr txBox="1"/>
          <p:nvPr/>
        </p:nvSpPr>
        <p:spPr>
          <a:xfrm>
            <a:off x="2362142" y="2708375"/>
            <a:ext cx="122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开发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0DA5C48-AB34-6557-3209-01E5E8A583C4}"/>
              </a:ext>
            </a:extLst>
          </p:cNvPr>
          <p:cNvSpPr txBox="1"/>
          <p:nvPr/>
        </p:nvSpPr>
        <p:spPr>
          <a:xfrm>
            <a:off x="2362141" y="3552653"/>
            <a:ext cx="122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设计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455FCDCA-164C-31BD-D97A-D79C982583FD}"/>
              </a:ext>
            </a:extLst>
          </p:cNvPr>
          <p:cNvSpPr/>
          <p:nvPr/>
        </p:nvSpPr>
        <p:spPr>
          <a:xfrm rot="5400000">
            <a:off x="5477728" y="1633288"/>
            <a:ext cx="614287" cy="27003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54EB4DA-56A2-003F-3995-D7DE2E8E227A}"/>
              </a:ext>
            </a:extLst>
          </p:cNvPr>
          <p:cNvSpPr txBox="1"/>
          <p:nvPr/>
        </p:nvSpPr>
        <p:spPr>
          <a:xfrm>
            <a:off x="4974240" y="1630937"/>
            <a:ext cx="122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AA1580B-CA90-5125-942D-2D202DEF6FAC}"/>
              </a:ext>
            </a:extLst>
          </p:cNvPr>
          <p:cNvSpPr txBox="1"/>
          <p:nvPr/>
        </p:nvSpPr>
        <p:spPr>
          <a:xfrm>
            <a:off x="6107651" y="1630937"/>
            <a:ext cx="122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交互</a:t>
            </a: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1B7E2410-40F0-1AFF-ACF6-2A0073641984}"/>
              </a:ext>
            </a:extLst>
          </p:cNvPr>
          <p:cNvSpPr/>
          <p:nvPr/>
        </p:nvSpPr>
        <p:spPr>
          <a:xfrm rot="5400000">
            <a:off x="5931574" y="4711839"/>
            <a:ext cx="614287" cy="27003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7815913-501B-7D49-18A8-A5A432D10115}"/>
              </a:ext>
            </a:extLst>
          </p:cNvPr>
          <p:cNvSpPr txBox="1"/>
          <p:nvPr/>
        </p:nvSpPr>
        <p:spPr>
          <a:xfrm>
            <a:off x="5454165" y="4708462"/>
            <a:ext cx="122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读取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090C852-F28A-0D34-88CD-3DD04F0F8682}"/>
              </a:ext>
            </a:extLst>
          </p:cNvPr>
          <p:cNvSpPr txBox="1"/>
          <p:nvPr/>
        </p:nvSpPr>
        <p:spPr>
          <a:xfrm>
            <a:off x="6495042" y="4696761"/>
            <a:ext cx="122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录入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7CEBA8B-46B5-F4FA-7537-D2A2B43A638A}"/>
              </a:ext>
            </a:extLst>
          </p:cNvPr>
          <p:cNvSpPr txBox="1"/>
          <p:nvPr/>
        </p:nvSpPr>
        <p:spPr>
          <a:xfrm>
            <a:off x="8399319" y="2753378"/>
            <a:ext cx="122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</a:p>
        </p:txBody>
      </p:sp>
      <p:sp>
        <p:nvSpPr>
          <p:cNvPr id="49" name="箭头: 左右 48">
            <a:extLst>
              <a:ext uri="{FF2B5EF4-FFF2-40B4-BE49-F238E27FC236}">
                <a16:creationId xmlns:a16="http://schemas.microsoft.com/office/drawing/2014/main" id="{DC6921A9-FA76-FF49-3583-9E293D85BA21}"/>
              </a:ext>
            </a:extLst>
          </p:cNvPr>
          <p:cNvSpPr/>
          <p:nvPr/>
        </p:nvSpPr>
        <p:spPr>
          <a:xfrm rot="10800000">
            <a:off x="8271114" y="3166509"/>
            <a:ext cx="939204" cy="33855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0BA9CC-9A95-00B6-98D4-A5A7A012C425}"/>
              </a:ext>
            </a:extLst>
          </p:cNvPr>
          <p:cNvSpPr txBox="1"/>
          <p:nvPr/>
        </p:nvSpPr>
        <p:spPr>
          <a:xfrm>
            <a:off x="8436973" y="3608972"/>
            <a:ext cx="122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E32DDF-47C7-3ED9-83C3-C62CC112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171" y="5379144"/>
            <a:ext cx="937260" cy="861060"/>
          </a:xfrm>
          <a:prstGeom prst="rect">
            <a:avLst/>
          </a:prstGeom>
        </p:spPr>
      </p:pic>
      <p:sp>
        <p:nvSpPr>
          <p:cNvPr id="7" name="箭头: 左右 6">
            <a:extLst>
              <a:ext uri="{FF2B5EF4-FFF2-40B4-BE49-F238E27FC236}">
                <a16:creationId xmlns:a16="http://schemas.microsoft.com/office/drawing/2014/main" id="{DA5A3952-C8C3-55E1-EC77-D70C63C1E115}"/>
              </a:ext>
            </a:extLst>
          </p:cNvPr>
          <p:cNvSpPr/>
          <p:nvPr/>
        </p:nvSpPr>
        <p:spPr>
          <a:xfrm rot="5400000">
            <a:off x="3647835" y="4746212"/>
            <a:ext cx="614287" cy="27003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C08735-BC8F-A995-BD32-17973FAED422}"/>
              </a:ext>
            </a:extLst>
          </p:cNvPr>
          <p:cNvSpPr txBox="1"/>
          <p:nvPr/>
        </p:nvSpPr>
        <p:spPr>
          <a:xfrm>
            <a:off x="3170426" y="4742835"/>
            <a:ext cx="122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9C246A-7BC4-EF2F-E569-ECB423042E23}"/>
              </a:ext>
            </a:extLst>
          </p:cNvPr>
          <p:cNvSpPr txBox="1"/>
          <p:nvPr/>
        </p:nvSpPr>
        <p:spPr>
          <a:xfrm>
            <a:off x="2507819" y="5486129"/>
            <a:ext cx="1325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网络层</a:t>
            </a:r>
          </a:p>
        </p:txBody>
      </p:sp>
    </p:spTree>
    <p:extLst>
      <p:ext uri="{BB962C8B-B14F-4D97-AF65-F5344CB8AC3E}">
        <p14:creationId xmlns:p14="http://schemas.microsoft.com/office/powerpoint/2010/main" val="424225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模型与优化</a:t>
            </a:r>
          </a:p>
        </p:txBody>
      </p:sp>
    </p:spTree>
    <p:extLst>
      <p:ext uri="{BB962C8B-B14F-4D97-AF65-F5344CB8AC3E}">
        <p14:creationId xmlns:p14="http://schemas.microsoft.com/office/powerpoint/2010/main" val="35046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模型与优化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04068" y="4339737"/>
            <a:ext cx="4041774" cy="45871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裁剪</a:t>
            </a:r>
            <a:r>
              <a:rPr lang="zh-CN" altLang="en-US" sz="2000" dirty="0"/>
              <a:t>网络，减少参数，加快速度。</a:t>
            </a:r>
          </a:p>
        </p:txBody>
      </p:sp>
      <p:sp>
        <p:nvSpPr>
          <p:cNvPr id="5" name="Freeform 91"/>
          <p:cNvSpPr>
            <a:spLocks noEditPoints="1"/>
          </p:cNvSpPr>
          <p:nvPr/>
        </p:nvSpPr>
        <p:spPr bwMode="auto">
          <a:xfrm>
            <a:off x="618242" y="4033349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04068" y="5307756"/>
            <a:ext cx="4175124" cy="85882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在企业所提供的</a:t>
            </a:r>
            <a:r>
              <a:rPr lang="en-US" altLang="zh-CN" sz="2000" dirty="0" err="1"/>
              <a:t>ncnn</a:t>
            </a:r>
            <a:r>
              <a:rPr lang="zh-CN" altLang="en-US" sz="2000" dirty="0"/>
              <a:t>库中加入</a:t>
            </a:r>
            <a:r>
              <a:rPr lang="en-US" altLang="zh-CN" sz="2000" dirty="0"/>
              <a:t>GN</a:t>
            </a:r>
            <a:r>
              <a:rPr lang="zh-CN" altLang="en-US" sz="2000" dirty="0"/>
              <a:t>层，重新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编译</a:t>
            </a:r>
            <a:r>
              <a:rPr lang="en-US" altLang="zh-CN" sz="2000" b="1" dirty="0" err="1">
                <a:solidFill>
                  <a:schemeClr val="accent3">
                    <a:lumMod val="75000"/>
                  </a:schemeClr>
                </a:solidFill>
              </a:rPr>
              <a:t>ncnn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Freeform 183"/>
          <p:cNvSpPr>
            <a:spLocks noEditPoints="1"/>
          </p:cNvSpPr>
          <p:nvPr/>
        </p:nvSpPr>
        <p:spPr bwMode="auto">
          <a:xfrm>
            <a:off x="624592" y="5365691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FA78F91-90CB-00D4-EBFD-DEE0458D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66" b="6782"/>
          <a:stretch/>
        </p:blipFill>
        <p:spPr>
          <a:xfrm>
            <a:off x="66298" y="1176890"/>
            <a:ext cx="11546656" cy="2517159"/>
          </a:xfrm>
          <a:prstGeom prst="rect">
            <a:avLst/>
          </a:prstGeom>
        </p:spPr>
      </p:pic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6ABDE87A-927A-E746-27E7-000730BE332C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8401896"/>
              </p:ext>
            </p:extLst>
          </p:nvPr>
        </p:nvGraphicFramePr>
        <p:xfrm>
          <a:off x="5679192" y="4453455"/>
          <a:ext cx="637183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参数量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/>
                        <a:t>mtcnn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2504ms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5.53MB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/>
                        <a:t>retinaface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FF0000"/>
                          </a:solidFill>
                        </a:rPr>
                        <a:t>569ms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rgbClr val="FF0000"/>
                          </a:solidFill>
                        </a:rPr>
                        <a:t>0.83MB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/>
                        <a:t>scrfd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1200ms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1.26MB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94f538d-9187-4a5c-89f1-3775523a4b5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0d9b3a6-2150-41d5-8986-f7704ac9a5bf}"/>
</p:tagLst>
</file>

<file path=ppt/theme/theme1.xml><?xml version="1.0" encoding="utf-8"?>
<a:theme xmlns:a="http://schemas.openxmlformats.org/drawingml/2006/main" name="模板页面">
  <a:themeElements>
    <a:clrScheme name="自定义 3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0504B"/>
      </a:accent1>
      <a:accent2>
        <a:srgbClr val="EFCD32"/>
      </a:accent2>
      <a:accent3>
        <a:srgbClr val="3CB997"/>
      </a:accent3>
      <a:accent4>
        <a:srgbClr val="05A8D1"/>
      </a:accent4>
      <a:accent5>
        <a:srgbClr val="9960B6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896</Words>
  <Application>Microsoft Office PowerPoint</Application>
  <PresentationFormat>宽屏</PresentationFormat>
  <Paragraphs>133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仿宋</vt:lpstr>
      <vt:lpstr>Arial</vt:lpstr>
      <vt:lpstr>Calibri</vt:lpstr>
      <vt:lpstr>Cambria Math</vt:lpstr>
      <vt:lpstr>Century Gothic</vt:lpstr>
      <vt:lpstr>Segoe UI Light</vt:lpstr>
      <vt:lpstr>模板页面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王 杰永</cp:lastModifiedBy>
  <cp:revision>77</cp:revision>
  <dcterms:created xsi:type="dcterms:W3CDTF">2015-08-18T02:51:00Z</dcterms:created>
  <dcterms:modified xsi:type="dcterms:W3CDTF">2022-08-14T04:30:41Z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