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469" r:id="rId2"/>
    <p:sldId id="701" r:id="rId3"/>
    <p:sldId id="315" r:id="rId4"/>
    <p:sldId id="897" r:id="rId5"/>
    <p:sldId id="899" r:id="rId6"/>
    <p:sldId id="917" r:id="rId7"/>
    <p:sldId id="923" r:id="rId8"/>
    <p:sldId id="92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E366D-A06D-4901-AB30-0D208D80FE31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58BF4-7599-4D14-9C7B-80D1B80DD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018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在快速排序中支点的选择至关重要，它决定着快速排序法的效率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8DDFA8-278A-40D4-9EA6-AF2CF56F796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7244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0B7AC02-4032-41BF-8E28-DCC71086855B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1E014BE5-4B28-4B4E-B9E8-FABC5192A9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39EC8EBD-3D2D-4F8D-B878-BFE4ABE8C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59C2156D-0627-44B5-831A-8941515F9A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5CE89D28-8A54-4727-8FAA-14A135B903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811BA413-CDEF-461F-9BB1-B70ABC2E27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0678027E-A5BD-4AF8-BA80-C32D4E6D4C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99957FAE-7265-426F-AB86-D4DA2847A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defRPr/>
              </a:pPr>
              <a:endParaRPr lang="zh-CN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68139A47-0F42-4CE5-BA2F-65487092B3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defRPr/>
              </a:pPr>
              <a:endParaRPr lang="zh-CN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96FE066B-ACA3-413A-B046-431125E208B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defRPr/>
              </a:pPr>
              <a:endParaRPr lang="zh-CN" altLang="en-US"/>
            </a:p>
          </p:txBody>
        </p:sp>
      </p:grpSp>
      <p:sp>
        <p:nvSpPr>
          <p:cNvPr id="21812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1812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DF49F55A-B1D0-4E9C-8F78-BE45D13439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28C06475-C74C-40F7-AFE9-793A5A941D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00AE8FEC-C79D-4D8F-9A63-CB0F9AB4BB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AA69586-1058-41F7-88BD-398F9ED24D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7791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FBE1A61-1D3B-447E-A3F6-EE3A2E829C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2CB661F3-96D8-40E2-9E56-142C0F4F5B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D52A2B1-DECD-4055-A83C-6087C71E13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407482-B002-4E7B-8618-2B85B11460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789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33FA121-3696-444E-B441-66FAE8CAD2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D991235D-9F2C-4328-8D42-D41514EB66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93482761-4184-4892-B227-E9AA20C846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822A1E-70AD-463B-A3EA-7C908ACC03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5593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150938" y="214313"/>
            <a:ext cx="7804150" cy="591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B9E0595A-360F-47FD-B37B-2B55679FAE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DCB8B511-E57C-4B24-A506-73BF59877B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1B42A6AA-0BA8-4AE5-9820-54FF339AD8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0B2B2C-D8AF-4C37-8D41-2B859214DE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136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7C78A49-DBAD-4013-A447-77C8937964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929201A-DB89-4ADE-8958-C45446DDC0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2B8476F-9175-45FB-818B-97124AE21F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B27A9A-8F32-401A-80C5-D5AF028486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27281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F8CCA00-71AA-4C8B-9D5A-C7750025D3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1C443F0-EB85-44B0-BE8D-B2A0B93113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1DB2FAB-8192-4BB9-A8C7-6513D4C028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AFA0E-26A7-48A6-BFD2-533A927B8C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2544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EFF7DCF-87E4-483B-85C4-E8CB62A5DE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2FA5CA65-37A5-49D1-9F84-60A7250BF6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EA62DBBF-A9E6-46E8-93CA-36C34A75E4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6F5358-A725-405E-9736-0244765972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80A9CB40-8910-45A7-914C-6700B786B15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261350" y="0"/>
            <a:ext cx="882650" cy="854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6677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C85A1C9-4AB5-4B78-AF69-87670004F3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13FEA7D1-F260-4865-B874-37537EF4D4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EE0D097-C43A-490A-BAE2-3B35023FA6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5B362A-DA76-4C04-B37D-767C164FC4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332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E15ADCF0-31CD-4820-B238-8D2134A827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7CF6B7C1-C2B7-4C46-8653-F928F6E86C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4F58E4CE-9497-4E4C-81C3-DEA59C8B2B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FC41CB-068D-473B-8E17-DA0643D3DE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987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63891AD3-46FA-4B5B-9E4F-4369AD88F2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DE248BCC-B9F9-47C5-AF46-63ABE27823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9460BF61-2AB4-46BD-8D3A-F7AB2392FB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8BCE9-5D90-43A0-9F4B-60128322FB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184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F20DDF29-EC6D-4A32-9879-0334E7C6DF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92A14091-DCD8-44C1-B009-6BFACB2C17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4DC7A5A6-39DC-4B89-93D6-87EC674B0A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283BF4-5659-440B-9EC4-B7E446AAE7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175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2E97D42C-0BE7-48C4-B450-618208298D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7B28DE42-679F-43E0-9A02-F9D20FE889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95B11659-FB59-4D90-9113-E9198B7083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2F6236-57AA-4209-A374-D93CDAE670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487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5D1A0FC5-AF89-450A-831C-850C953CDE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4150808A-AA4C-4ADF-860F-CBFF8B96DD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2C503E34-5E31-451F-A2AE-2810FDA662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DEAB63-060D-4B4C-A8FB-F515620FFB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1991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C1CB4D6A-00CD-4D40-977C-35052CAEFF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FF1F009-DBD6-4DB2-8043-09AB6EA5B1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C0DFAC57-0A92-4E5C-A2AF-98CD694F8D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02E088-142C-44FB-8A10-BFA56099BB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5589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9">
            <a:extLst>
              <a:ext uri="{FF2B5EF4-FFF2-40B4-BE49-F238E27FC236}">
                <a16:creationId xmlns:a16="http://schemas.microsoft.com/office/drawing/2014/main" id="{F922F032-D8D4-466E-B185-BDB1611EA6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A7054C17-F330-4426-9556-69FDAEDCB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17099" name="Rectangle 11">
            <a:extLst>
              <a:ext uri="{FF2B5EF4-FFF2-40B4-BE49-F238E27FC236}">
                <a16:creationId xmlns:a16="http://schemas.microsoft.com/office/drawing/2014/main" id="{08FC0EF7-2B31-4279-9484-2F70DCE7931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7100" name="Rectangle 12">
            <a:extLst>
              <a:ext uri="{FF2B5EF4-FFF2-40B4-BE49-F238E27FC236}">
                <a16:creationId xmlns:a16="http://schemas.microsoft.com/office/drawing/2014/main" id="{4AB80920-1605-4E11-8A48-3801FDE3E29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7101" name="Rectangle 13">
            <a:extLst>
              <a:ext uri="{FF2B5EF4-FFF2-40B4-BE49-F238E27FC236}">
                <a16:creationId xmlns:a16="http://schemas.microsoft.com/office/drawing/2014/main" id="{7E27504C-F6A5-4F02-AB81-D34B1F8BF7D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solidFill>
                  <a:schemeClr val="tx1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D84C3F95-9D55-498F-B7D9-131CF7DDC8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B11C4375-F08D-4A70-921B-5EF54DD28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8261350" y="0"/>
            <a:ext cx="882650" cy="854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57155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图片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7" y="4425558"/>
            <a:ext cx="6226112" cy="932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任意多边形 47"/>
          <p:cNvSpPr/>
          <p:nvPr/>
        </p:nvSpPr>
        <p:spPr>
          <a:xfrm rot="5400000">
            <a:off x="1101075" y="-843479"/>
            <a:ext cx="514350" cy="2632472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宋体"/>
              <a:cs typeface="+mn-cs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19718" y="120036"/>
            <a:ext cx="750094" cy="750094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宋体"/>
              <a:cs typeface="+mn-cs"/>
            </a:endParaRPr>
          </a:p>
        </p:txBody>
      </p:sp>
      <p:sp>
        <p:nvSpPr>
          <p:cNvPr id="2053" name="文本框 62"/>
          <p:cNvSpPr txBox="1">
            <a:spLocks noChangeArrowheads="1"/>
          </p:cNvSpPr>
          <p:nvPr/>
        </p:nvSpPr>
        <p:spPr bwMode="auto">
          <a:xfrm>
            <a:off x="1982480" y="2613902"/>
            <a:ext cx="5329932" cy="910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楷体_GB2312" pitchFamily="49" charset="-122"/>
                <a:cs typeface="+mn-cs"/>
              </a:rPr>
              <a:t>2.11 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楷体_GB2312" pitchFamily="49" charset="-122"/>
                <a:cs typeface="+mn-cs"/>
              </a:rPr>
              <a:t>循环赛日程表</a:t>
            </a:r>
          </a:p>
        </p:txBody>
      </p:sp>
      <p:sp>
        <p:nvSpPr>
          <p:cNvPr id="1068" name="矩形 1067"/>
          <p:cNvSpPr/>
          <p:nvPr/>
        </p:nvSpPr>
        <p:spPr>
          <a:xfrm>
            <a:off x="1968103" y="2267782"/>
            <a:ext cx="5443538" cy="1529809"/>
          </a:xfrm>
          <a:prstGeom prst="rect">
            <a:avLst/>
          </a:prstGeom>
          <a:noFill/>
          <a:ln w="254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宋体"/>
              <a:cs typeface="+mn-cs"/>
            </a:endParaRPr>
          </a:p>
        </p:txBody>
      </p:sp>
      <p:sp>
        <p:nvSpPr>
          <p:cNvPr id="1069" name="矩形 1068"/>
          <p:cNvSpPr/>
          <p:nvPr/>
        </p:nvSpPr>
        <p:spPr>
          <a:xfrm>
            <a:off x="7237187" y="3653669"/>
            <a:ext cx="267891" cy="267891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宋体"/>
              <a:cs typeface="+mn-cs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7134162" y="3600168"/>
            <a:ext cx="266998" cy="266998"/>
          </a:xfrm>
          <a:prstGeom prst="rect">
            <a:avLst/>
          </a:prstGeom>
          <a:solidFill>
            <a:srgbClr val="4B649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宋体"/>
              <a:cs typeface="+mn-cs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1878810" y="2093652"/>
            <a:ext cx="266998" cy="266998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宋体"/>
              <a:cs typeface="+mn-cs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1964535" y="2179377"/>
            <a:ext cx="266998" cy="266998"/>
          </a:xfrm>
          <a:prstGeom prst="rect">
            <a:avLst/>
          </a:prstGeom>
          <a:solidFill>
            <a:srgbClr val="4B64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宋体"/>
              <a:cs typeface="+mn-cs"/>
            </a:endParaRPr>
          </a:p>
        </p:txBody>
      </p:sp>
      <p:pic>
        <p:nvPicPr>
          <p:cNvPr id="13324" name="图片 4"/>
          <p:cNvPicPr preferRelativeResize="0"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30" y="120931"/>
            <a:ext cx="749201" cy="749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600" y="311132"/>
            <a:ext cx="1510010" cy="3455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945" y="5725419"/>
            <a:ext cx="4292934" cy="738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0779C72-269B-4065-8065-00061EBE8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72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页脚占位符 1">
            <a:extLst>
              <a:ext uri="{FF2B5EF4-FFF2-40B4-BE49-F238E27FC236}">
                <a16:creationId xmlns:a16="http://schemas.microsoft.com/office/drawing/2014/main" id="{5365F833-5FDB-498F-B2C6-B389BC8642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23FB952-7AF6-4786-8A1C-46F51C7273E1}" type="slidenum">
              <a:rPr lang="zh-CN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r>
              <a:rPr lang="en-US" altLang="zh-CN" sz="1400"/>
              <a:t>/</a:t>
            </a:r>
            <a:r>
              <a:rPr lang="zh-CN" altLang="en-US" sz="1400"/>
              <a:t>9</a:t>
            </a: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DB4F320C-2E25-4A02-9118-05FF8982FC34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95536" y="805656"/>
            <a:ext cx="6181725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问题描述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EA635EEB-137F-4E51-AB38-0BFBCB67D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0" y="2055813"/>
            <a:ext cx="8320088" cy="1565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50000">
                      <a:schemeClr val="bg2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9850" tIns="34925" rIns="69850" bIns="34925">
            <a:spAutoFit/>
          </a:bodyPr>
          <a:lstStyle/>
          <a:p>
            <a:pPr eaLnBrk="1" hangingPunct="1">
              <a:lnSpc>
                <a:spcPct val="140000"/>
              </a:lnSpc>
              <a:defRPr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设有n(n = 2</a:t>
            </a:r>
            <a:r>
              <a:rPr lang="zh-CN" altLang="en-US" sz="2400" baseline="30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)位选手参加网球循环赛，循环赛共进行n-1天，每位选手要与其他n-1位选手比赛一场，且每位选手每天必须比赛一场，不能轮空。</a:t>
            </a:r>
          </a:p>
        </p:txBody>
      </p:sp>
      <p:sp>
        <p:nvSpPr>
          <p:cNvPr id="7173" name="Text Box 5">
            <a:extLst>
              <a:ext uri="{FF2B5EF4-FFF2-40B4-BE49-F238E27FC236}">
                <a16:creationId xmlns:a16="http://schemas.microsoft.com/office/drawing/2014/main" id="{3A3A5BD5-48D1-43AC-9AA2-AD0BCC28F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956" y="3789040"/>
            <a:ext cx="8320088" cy="166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50000">
                      <a:schemeClr val="bg2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9850" tIns="34925" rIns="69850" bIns="34925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——每个选手必须与其他n-1个选手各赛一场；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——每个选手一天只能赛一场；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——循环赛一共进行n-1天。</a:t>
            </a:r>
          </a:p>
        </p:txBody>
      </p:sp>
      <p:sp>
        <p:nvSpPr>
          <p:cNvPr id="6" name="AutoShape 11">
            <a:extLst>
              <a:ext uri="{FF2B5EF4-FFF2-40B4-BE49-F238E27FC236}">
                <a16:creationId xmlns:a16="http://schemas.microsoft.com/office/drawing/2014/main" id="{43AC7B56-2A3D-499D-8DDB-6CFAE7139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3843" y="5847557"/>
            <a:ext cx="2088157" cy="792162"/>
          </a:xfrm>
          <a:prstGeom prst="wedgeEllipseCallout">
            <a:avLst>
              <a:gd name="adj1" fmla="val -51088"/>
              <a:gd name="adj2" fmla="val -13144"/>
            </a:avLst>
          </a:prstGeom>
          <a:solidFill>
            <a:srgbClr val="00FFFF"/>
          </a:solidFill>
          <a:ln w="349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分治法</a:t>
            </a:r>
          </a:p>
        </p:txBody>
      </p:sp>
      <p:sp>
        <p:nvSpPr>
          <p:cNvPr id="7" name="AutoShape 12">
            <a:extLst>
              <a:ext uri="{FF2B5EF4-FFF2-40B4-BE49-F238E27FC236}">
                <a16:creationId xmlns:a16="http://schemas.microsoft.com/office/drawing/2014/main" id="{43549B38-2460-4D6F-B65B-7BA3E6ED0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00" y="5057801"/>
            <a:ext cx="2232025" cy="792163"/>
          </a:xfrm>
          <a:prstGeom prst="cloudCallout">
            <a:avLst>
              <a:gd name="adj1" fmla="val -38847"/>
              <a:gd name="adj2" fmla="val -143662"/>
            </a:avLst>
          </a:prstGeom>
          <a:solidFill>
            <a:srgbClr val="CCFFCC"/>
          </a:solidFill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n*(n-1)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9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ldLvl="0" autoUpdateAnimBg="0"/>
      <p:bldP spid="7172" grpId="1" bldLvl="0" autoUpdateAnimBg="0"/>
      <p:bldP spid="7172" grpId="2" bldLvl="0" autoUpdateAnimBg="0"/>
      <p:bldP spid="7172" grpId="3" bldLvl="0" autoUpdateAnimBg="0"/>
      <p:bldP spid="7172" grpId="4" bldLvl="0" autoUpdateAnimBg="0"/>
      <p:bldP spid="7172" grpId="5" bldLvl="0" autoUpdateAnimBg="0"/>
      <p:bldP spid="7172" grpId="6" bldLvl="0" autoUpdateAnimBg="0"/>
      <p:bldP spid="7172" grpId="7" bldLvl="0" autoUpdateAnimBg="0"/>
      <p:bldP spid="7172" grpId="8" bldLvl="0" autoUpdateAnimBg="0"/>
      <p:bldP spid="7172" grpId="9" build="allAtOnce" bldLvl="0" autoUpdateAnimBg="0"/>
      <p:bldP spid="7173" grpId="0" bldLvl="0" autoUpdateAnimBg="0"/>
      <p:bldP spid="7173" grpId="1" bldLvl="0" autoUpdateAnimBg="0"/>
      <p:bldP spid="7173" grpId="2" bldLvl="0" autoUpdateAnimBg="0"/>
      <p:bldP spid="7173" grpId="3" bldLvl="0" autoUpdateAnimBg="0"/>
      <p:bldP spid="7173" grpId="4" bldLvl="0" autoUpdateAnimBg="0"/>
      <p:bldP spid="7173" grpId="5" bldLvl="0" autoUpdateAnimBg="0"/>
      <p:bldP spid="7173" grpId="6" bldLvl="0" autoUpdateAnimBg="0"/>
      <p:bldP spid="7173" grpId="7" bldLvl="0" autoUpdateAnimBg="0"/>
      <p:bldP spid="7173" grpId="8" bldLvl="0" autoUpdateAnimBg="0"/>
      <p:bldP spid="7173" grpId="9" bldLvl="0" autoUpdateAnimBg="0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Text Box 7">
            <a:extLst>
              <a:ext uri="{FF2B5EF4-FFF2-40B4-BE49-F238E27FC236}">
                <a16:creationId xmlns:a16="http://schemas.microsoft.com/office/drawing/2014/main" id="{3EB3B87D-7C4A-4CBE-9806-73070FAE0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7325" y="2281238"/>
            <a:ext cx="217805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分治法</a:t>
            </a:r>
          </a:p>
        </p:txBody>
      </p:sp>
      <p:sp>
        <p:nvSpPr>
          <p:cNvPr id="110600" name="AutoShape 8">
            <a:extLst>
              <a:ext uri="{FF2B5EF4-FFF2-40B4-BE49-F238E27FC236}">
                <a16:creationId xmlns:a16="http://schemas.microsoft.com/office/drawing/2014/main" id="{87582A89-A6FC-4FD6-804F-B691E44FD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2613" y="2399475"/>
            <a:ext cx="792162" cy="288925"/>
          </a:xfrm>
          <a:prstGeom prst="rightArrow">
            <a:avLst>
              <a:gd name="adj1" fmla="val 50000"/>
              <a:gd name="adj2" fmla="val 68544"/>
            </a:avLst>
          </a:prstGeom>
          <a:solidFill>
            <a:srgbClr val="00FFFF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0602" name="Text Box 10">
            <a:extLst>
              <a:ext uri="{FF2B5EF4-FFF2-40B4-BE49-F238E27FC236}">
                <a16:creationId xmlns:a16="http://schemas.microsoft.com/office/drawing/2014/main" id="{767FB864-E4B5-4F1C-A6BF-93E6BCA4A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4175" y="2243138"/>
            <a:ext cx="7905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n/2</a:t>
            </a:r>
          </a:p>
        </p:txBody>
      </p:sp>
      <p:sp>
        <p:nvSpPr>
          <p:cNvPr id="110603" name="AutoShape 11">
            <a:extLst>
              <a:ext uri="{FF2B5EF4-FFF2-40B4-BE49-F238E27FC236}">
                <a16:creationId xmlns:a16="http://schemas.microsoft.com/office/drawing/2014/main" id="{78F294E8-62FD-4D18-A805-4BC4CD3CE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3068638"/>
            <a:ext cx="503238" cy="1081087"/>
          </a:xfrm>
          <a:prstGeom prst="downArrow">
            <a:avLst>
              <a:gd name="adj1" fmla="val 50000"/>
              <a:gd name="adj2" fmla="val 53707"/>
            </a:avLst>
          </a:prstGeom>
          <a:solidFill>
            <a:srgbClr val="0000FF"/>
          </a:solidFill>
          <a:ln w="1587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0604" name="Text Box 12">
            <a:extLst>
              <a:ext uri="{FF2B5EF4-FFF2-40B4-BE49-F238E27FC236}">
                <a16:creationId xmlns:a16="http://schemas.microsoft.com/office/drawing/2014/main" id="{0EECC774-9765-40B5-9F1E-9BB7AF0FD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4310063"/>
            <a:ext cx="16748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</a:rPr>
              <a:t>个人</a:t>
            </a: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7320FBAB-0880-47BD-A505-8FC681DBE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3284538"/>
            <a:ext cx="646113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直到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0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0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10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10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00" grpId="0" animBg="1"/>
      <p:bldP spid="110602" grpId="0"/>
      <p:bldP spid="110603" grpId="0" animBg="1"/>
      <p:bldP spid="110604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018493C-DEEB-46DA-8932-3AE235A4BD88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755650" y="454025"/>
            <a:ext cx="6181725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FF0000"/>
                </a:solidFill>
                <a:sym typeface="Arial" panose="020B0604020202020204" pitchFamily="34" charset="0"/>
              </a:rPr>
              <a:t>解题思路</a:t>
            </a:r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03A9F425-0BB0-4B6D-8C91-7A9EB4DCC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050" y="1292225"/>
            <a:ext cx="80930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50000">
                      <a:schemeClr val="bg2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9850" tIns="34925" rIns="69850" bIns="34925">
            <a:spAutoFit/>
          </a:bodyPr>
          <a:lstStyle/>
          <a:p>
            <a:pPr eaLnBrk="1" hangingPunct="1">
              <a:lnSpc>
                <a:spcPct val="140000"/>
              </a:lnSpc>
              <a:defRPr/>
            </a:pPr>
            <a:r>
              <a:rPr lang="zh-CN" altLang="en-US" sz="2400">
                <a:solidFill>
                  <a:schemeClr val="folHlink"/>
                </a:solidFill>
                <a:ea typeface="华文楷体" panose="02010600040101010101" pitchFamily="2" charset="-122"/>
                <a:sym typeface="Arial" panose="020B0604020202020204" pitchFamily="34" charset="0"/>
              </a:rPr>
              <a:t>问题描述：</a:t>
            </a:r>
          </a:p>
        </p:txBody>
      </p:sp>
      <p:sp>
        <p:nvSpPr>
          <p:cNvPr id="8196" name="Text Box 4">
            <a:extLst>
              <a:ext uri="{FF2B5EF4-FFF2-40B4-BE49-F238E27FC236}">
                <a16:creationId xmlns:a16="http://schemas.microsoft.com/office/drawing/2014/main" id="{EE9D4A75-D466-41DD-994D-8B1A8EA24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225" y="1222375"/>
            <a:ext cx="5724525" cy="9842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50000">
                      <a:schemeClr val="bg2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9850" tIns="34925" rIns="69850" bIns="34925">
            <a:spAutoFit/>
          </a:bodyPr>
          <a:lstStyle/>
          <a:p>
            <a:pPr eaLnBrk="1" hangingPunct="1">
              <a:defRPr/>
            </a:pPr>
            <a:r>
              <a:rPr lang="zh-CN" altLang="en-US" sz="2000" b="0">
                <a:solidFill>
                  <a:schemeClr val="tx1"/>
                </a:solidFill>
                <a:latin typeface="宋体-PUA" pitchFamily="2" charset="-122"/>
                <a:ea typeface="宋体-PUA" pitchFamily="2" charset="-122"/>
              </a:rPr>
              <a:t> ——每个选手必须与其他n-1个选手各赛一场；</a:t>
            </a:r>
          </a:p>
          <a:p>
            <a:pPr eaLnBrk="1" hangingPunct="1">
              <a:defRPr/>
            </a:pPr>
            <a:r>
              <a:rPr lang="zh-CN" altLang="en-US" sz="2000" b="0">
                <a:solidFill>
                  <a:schemeClr val="tx1"/>
                </a:solidFill>
                <a:latin typeface="宋体-PUA" pitchFamily="2" charset="-122"/>
                <a:ea typeface="宋体-PUA" pitchFamily="2" charset="-122"/>
              </a:rPr>
              <a:t> ——每个选手一天只能赛一场；</a:t>
            </a:r>
          </a:p>
          <a:p>
            <a:pPr eaLnBrk="1" hangingPunct="1">
              <a:defRPr/>
            </a:pPr>
            <a:r>
              <a:rPr lang="zh-CN" altLang="en-US" sz="2000" b="0">
                <a:solidFill>
                  <a:schemeClr val="tx1"/>
                </a:solidFill>
                <a:latin typeface="宋体-PUA" pitchFamily="2" charset="-122"/>
                <a:ea typeface="宋体-PUA" pitchFamily="2" charset="-122"/>
              </a:rPr>
              <a:t> ——循环赛一共进行n-1天。</a:t>
            </a:r>
            <a:endParaRPr lang="zh-CN" altLang="en-US" b="0">
              <a:solidFill>
                <a:schemeClr val="tx1"/>
              </a:solidFill>
              <a:ea typeface="+mn-ea"/>
            </a:endParaRPr>
          </a:p>
        </p:txBody>
      </p:sp>
      <p:sp>
        <p:nvSpPr>
          <p:cNvPr id="8197" name="Text Box 5">
            <a:extLst>
              <a:ext uri="{FF2B5EF4-FFF2-40B4-BE49-F238E27FC236}">
                <a16:creationId xmlns:a16="http://schemas.microsoft.com/office/drawing/2014/main" id="{93D77392-3D1C-4DC8-BF26-2C71A28F00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838" y="3352800"/>
            <a:ext cx="992187" cy="62453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50000">
                      <a:schemeClr val="bg2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9850" tIns="34925" rIns="69850" bIns="34925">
            <a:spAutoFit/>
          </a:bodyPr>
          <a:lstStyle/>
          <a:p>
            <a:pPr eaLnBrk="1" hangingPunct="1">
              <a:defRPr/>
            </a:pPr>
            <a:r>
              <a:rPr lang="en-US" altLang="zh-CN" b="0" dirty="0">
                <a:solidFill>
                  <a:schemeClr val="tx1"/>
                </a:solidFill>
                <a:ea typeface="+mn-ea"/>
              </a:rPr>
              <a:t>k</a:t>
            </a:r>
            <a:r>
              <a:rPr lang="zh-CN" altLang="en-US" b="0" dirty="0">
                <a:solidFill>
                  <a:schemeClr val="tx1"/>
                </a:solidFill>
                <a:ea typeface="+mn-ea"/>
              </a:rPr>
              <a:t>=</a:t>
            </a:r>
            <a:r>
              <a:rPr lang="en-US" altLang="zh-CN" dirty="0"/>
              <a:t>0  n=1</a:t>
            </a:r>
            <a:endParaRPr lang="zh-CN" altLang="en-US" b="0" dirty="0">
              <a:solidFill>
                <a:schemeClr val="tx1"/>
              </a:solidFill>
              <a:ea typeface="+mn-ea"/>
            </a:endParaRPr>
          </a:p>
        </p:txBody>
      </p:sp>
      <p:sp>
        <p:nvSpPr>
          <p:cNvPr id="8198" name="Text Box 6">
            <a:extLst>
              <a:ext uri="{FF2B5EF4-FFF2-40B4-BE49-F238E27FC236}">
                <a16:creationId xmlns:a16="http://schemas.microsoft.com/office/drawing/2014/main" id="{789C974E-EF0B-4029-84B1-D91960699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38" y="2360613"/>
            <a:ext cx="992187" cy="58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50000">
                      <a:schemeClr val="bg2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9850" tIns="34925" rIns="69850" bIns="34925">
            <a:spAutoFit/>
          </a:bodyPr>
          <a:lstStyle/>
          <a:p>
            <a:pPr eaLnBrk="1" hangingPunct="1">
              <a:lnSpc>
                <a:spcPct val="140000"/>
              </a:lnSpc>
              <a:defRPr/>
            </a:pPr>
            <a:r>
              <a:rPr lang="zh-CN" altLang="en-US" sz="2400">
                <a:solidFill>
                  <a:schemeClr val="folHlink"/>
                </a:solidFill>
                <a:ea typeface="华文楷体" panose="02010600040101010101" pitchFamily="2" charset="-122"/>
                <a:sym typeface="Arial" panose="020B0604020202020204" pitchFamily="34" charset="0"/>
              </a:rPr>
              <a:t>具体</a:t>
            </a:r>
          </a:p>
        </p:txBody>
      </p:sp>
      <p:sp>
        <p:nvSpPr>
          <p:cNvPr id="8199" name="AutoShape 7">
            <a:extLst>
              <a:ext uri="{FF2B5EF4-FFF2-40B4-BE49-F238E27FC236}">
                <a16:creationId xmlns:a16="http://schemas.microsoft.com/office/drawing/2014/main" id="{51829FED-3D3A-413F-A8DA-F7180BF7F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438" y="2590800"/>
            <a:ext cx="992187" cy="2286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bg1">
              <a:alpha val="50195"/>
            </a:schemeClr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200" name="Text Box 8">
            <a:extLst>
              <a:ext uri="{FF2B5EF4-FFF2-40B4-BE49-F238E27FC236}">
                <a16:creationId xmlns:a16="http://schemas.microsoft.com/office/drawing/2014/main" id="{5DD75792-F408-42F0-82D2-F22A11946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0025" y="2360613"/>
            <a:ext cx="9921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50000">
                      <a:schemeClr val="bg2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9850" tIns="34925" rIns="69850" bIns="34925">
            <a:spAutoFit/>
          </a:bodyPr>
          <a:lstStyle/>
          <a:p>
            <a:pPr eaLnBrk="1" hangingPunct="1">
              <a:lnSpc>
                <a:spcPct val="140000"/>
              </a:lnSpc>
              <a:defRPr/>
            </a:pPr>
            <a:r>
              <a:rPr lang="zh-CN" altLang="en-US" sz="2400">
                <a:solidFill>
                  <a:schemeClr val="folHlink"/>
                </a:solidFill>
                <a:ea typeface="华文楷体" panose="02010600040101010101" pitchFamily="2" charset="-122"/>
                <a:sym typeface="Arial" panose="020B0604020202020204" pitchFamily="34" charset="0"/>
              </a:rPr>
              <a:t>抽象</a:t>
            </a:r>
            <a:endParaRPr lang="zh-CN" altLang="en-US" b="0">
              <a:solidFill>
                <a:schemeClr val="tx1"/>
              </a:solidFill>
              <a:ea typeface="+mn-ea"/>
            </a:endParaRPr>
          </a:p>
        </p:txBody>
      </p:sp>
      <p:sp>
        <p:nvSpPr>
          <p:cNvPr id="8201" name="Line 9">
            <a:extLst>
              <a:ext uri="{FF2B5EF4-FFF2-40B4-BE49-F238E27FC236}">
                <a16:creationId xmlns:a16="http://schemas.microsoft.com/office/drawing/2014/main" id="{34B21BDE-D7C5-41A1-9E4F-9F692CD6AAC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8025" y="3505200"/>
            <a:ext cx="762000" cy="15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202" name="Text Box 10">
            <a:extLst>
              <a:ext uri="{FF2B5EF4-FFF2-40B4-BE49-F238E27FC236}">
                <a16:creationId xmlns:a16="http://schemas.microsoft.com/office/drawing/2014/main" id="{7A15E37B-B4EF-4A1F-A2EF-524E8CBC5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800" y="5092700"/>
            <a:ext cx="609600" cy="62453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50000">
                      <a:schemeClr val="bg2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9850" tIns="34925" rIns="69850" bIns="34925">
            <a:spAutoFit/>
          </a:bodyPr>
          <a:lstStyle/>
          <a:p>
            <a:pPr eaLnBrk="1" hangingPunct="1">
              <a:defRPr/>
            </a:pPr>
            <a:r>
              <a:rPr lang="en-US" altLang="zh-CN" b="0" dirty="0">
                <a:solidFill>
                  <a:schemeClr val="tx1"/>
                </a:solidFill>
                <a:ea typeface="+mn-ea"/>
              </a:rPr>
              <a:t>k=1</a:t>
            </a:r>
            <a:r>
              <a:rPr lang="zh-CN" altLang="en-US" b="0" dirty="0">
                <a:solidFill>
                  <a:schemeClr val="tx1"/>
                </a:solidFill>
                <a:ea typeface="+mn-ea"/>
              </a:rPr>
              <a:t>n=2</a:t>
            </a:r>
          </a:p>
        </p:txBody>
      </p:sp>
      <p:sp>
        <p:nvSpPr>
          <p:cNvPr id="8203" name="Line 11">
            <a:extLst>
              <a:ext uri="{FF2B5EF4-FFF2-40B4-BE49-F238E27FC236}">
                <a16:creationId xmlns:a16="http://schemas.microsoft.com/office/drawing/2014/main" id="{F333347B-33E1-4D2B-BD5D-C1D51EB729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0400" y="5245100"/>
            <a:ext cx="763588" cy="15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8204" name="Group 12">
            <a:extLst>
              <a:ext uri="{FF2B5EF4-FFF2-40B4-BE49-F238E27FC236}">
                <a16:creationId xmlns:a16="http://schemas.microsoft.com/office/drawing/2014/main" id="{6AC1DA30-6A00-406F-B72A-2B2D8D35304F}"/>
              </a:ext>
            </a:extLst>
          </p:cNvPr>
          <p:cNvGraphicFramePr>
            <a:graphicFrameLocks noGrp="1"/>
          </p:cNvGraphicFramePr>
          <p:nvPr/>
        </p:nvGraphicFramePr>
        <p:xfrm>
          <a:off x="3198813" y="3390900"/>
          <a:ext cx="2441575" cy="1025525"/>
        </p:xfrm>
        <a:graphic>
          <a:graphicData uri="http://schemas.openxmlformats.org/drawingml/2006/table">
            <a:tbl>
              <a:tblPr/>
              <a:tblGrid>
                <a:gridCol w="865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6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3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选手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第一天赛事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16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215" name="Group 23">
            <a:extLst>
              <a:ext uri="{FF2B5EF4-FFF2-40B4-BE49-F238E27FC236}">
                <a16:creationId xmlns:a16="http://schemas.microsoft.com/office/drawing/2014/main" id="{0CA87036-FBA2-4C0D-868F-3415D1799990}"/>
              </a:ext>
            </a:extLst>
          </p:cNvPr>
          <p:cNvGraphicFramePr>
            <a:graphicFrameLocks noGrp="1"/>
          </p:cNvGraphicFramePr>
          <p:nvPr/>
        </p:nvGraphicFramePr>
        <p:xfrm>
          <a:off x="3200400" y="4826000"/>
          <a:ext cx="2476500" cy="1689101"/>
        </p:xfrm>
        <a:graphic>
          <a:graphicData uri="http://schemas.openxmlformats.org/drawingml/2006/table">
            <a:tbl>
              <a:tblPr/>
              <a:tblGrid>
                <a:gridCol w="908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75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选手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第一天赛事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5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231" name="Text Box 39">
            <a:extLst>
              <a:ext uri="{FF2B5EF4-FFF2-40B4-BE49-F238E27FC236}">
                <a16:creationId xmlns:a16="http://schemas.microsoft.com/office/drawing/2014/main" id="{EC6D54FC-D423-46E9-80BB-1140B900C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60388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/>
              <a:t>1</a:t>
            </a:r>
          </a:p>
        </p:txBody>
      </p:sp>
      <p:sp>
        <p:nvSpPr>
          <p:cNvPr id="8232" name="Text Box 40">
            <a:extLst>
              <a:ext uri="{FF2B5EF4-FFF2-40B4-BE49-F238E27FC236}">
                <a16:creationId xmlns:a16="http://schemas.microsoft.com/office/drawing/2014/main" id="{4F2B1522-3392-4155-8BAD-4349D6F67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4895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8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8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ldLvl="0" autoUpdateAnimBg="0"/>
      <p:bldP spid="8195" grpId="1" bldLvl="0" autoUpdateAnimBg="0"/>
      <p:bldP spid="8195" grpId="2" bldLvl="0" autoUpdateAnimBg="0"/>
      <p:bldP spid="8195" grpId="3" bldLvl="0" autoUpdateAnimBg="0"/>
      <p:bldP spid="8195" grpId="4" bldLvl="0" autoUpdateAnimBg="0"/>
      <p:bldP spid="8195" grpId="5" bldLvl="0" autoUpdateAnimBg="0"/>
      <p:bldP spid="8195" grpId="6" bldLvl="0" autoUpdateAnimBg="0"/>
      <p:bldP spid="8195" grpId="7" bldLvl="0" autoUpdateAnimBg="0"/>
      <p:bldP spid="8195" grpId="8" bldLvl="0" autoUpdateAnimBg="0"/>
      <p:bldP spid="8196" grpId="0" bldLvl="0" autoUpdateAnimBg="0"/>
      <p:bldP spid="8196" grpId="1" bldLvl="0" autoUpdateAnimBg="0"/>
      <p:bldP spid="8196" grpId="2" bldLvl="0" autoUpdateAnimBg="0"/>
      <p:bldP spid="8196" grpId="3" bldLvl="0" autoUpdateAnimBg="0"/>
      <p:bldP spid="8196" grpId="4" bldLvl="0" autoUpdateAnimBg="0"/>
      <p:bldP spid="8196" grpId="5" bldLvl="0" autoUpdateAnimBg="0"/>
      <p:bldP spid="8196" grpId="6" bldLvl="0" autoUpdateAnimBg="0"/>
      <p:bldP spid="8196" grpId="7" bldLvl="0" autoUpdateAnimBg="0"/>
      <p:bldP spid="8196" grpId="8" bldLvl="0" autoUpdateAnimBg="0"/>
      <p:bldP spid="8197" grpId="0" bldLvl="0" animBg="1" autoUpdateAnimBg="0"/>
      <p:bldP spid="8198" grpId="0" bldLvl="0" autoUpdateAnimBg="0"/>
      <p:bldP spid="8200" grpId="0" bldLvl="0" autoUpdateAnimBg="0"/>
      <p:bldP spid="8202" grpId="0" bldLvl="0" animBg="1" autoUpdateAnimBg="0"/>
      <p:bldP spid="8231" grpId="0" bldLvl="0" autoUpdateAnimBg="0"/>
      <p:bldP spid="8232" grpId="0" bldLvl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页脚占位符 1">
            <a:extLst>
              <a:ext uri="{FF2B5EF4-FFF2-40B4-BE49-F238E27FC236}">
                <a16:creationId xmlns:a16="http://schemas.microsoft.com/office/drawing/2014/main" id="{FC2EAD13-DA25-4B6D-88EC-8777F00562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CADD34A-1A56-4778-B87B-2E1EB5D8D8C6}" type="slidenum">
              <a:rPr lang="zh-CN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r>
              <a:rPr lang="en-US" altLang="zh-CN" sz="1400"/>
              <a:t>/</a:t>
            </a:r>
            <a:r>
              <a:rPr lang="zh-CN" altLang="en-US" sz="1400"/>
              <a:t>9</a:t>
            </a: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3445F365-D1BE-4839-96DE-5C7F303DF10D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755650" y="454025"/>
            <a:ext cx="6181725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FF0000"/>
                </a:solidFill>
                <a:sym typeface="Arial" panose="020B0604020202020204" pitchFamily="34" charset="0"/>
              </a:rPr>
              <a:t>解题思路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50BCF205-FC18-42CF-9863-BA4571BF2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050" y="1292225"/>
            <a:ext cx="80930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50000">
                      <a:schemeClr val="bg2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9850" tIns="34925" rIns="69850" bIns="34925">
            <a:spAutoFit/>
          </a:bodyPr>
          <a:lstStyle/>
          <a:p>
            <a:pPr eaLnBrk="1" hangingPunct="1">
              <a:lnSpc>
                <a:spcPct val="140000"/>
              </a:lnSpc>
              <a:defRPr/>
            </a:pPr>
            <a:r>
              <a:rPr lang="zh-CN" altLang="en-US" sz="2400">
                <a:solidFill>
                  <a:schemeClr val="folHlink"/>
                </a:solidFill>
                <a:ea typeface="华文楷体" panose="02010600040101010101" pitchFamily="2" charset="-122"/>
                <a:sym typeface="Arial" panose="020B0604020202020204" pitchFamily="34" charset="0"/>
              </a:rPr>
              <a:t>问题描述：</a:t>
            </a:r>
          </a:p>
        </p:txBody>
      </p:sp>
      <p:sp>
        <p:nvSpPr>
          <p:cNvPr id="9220" name="Text Box 4">
            <a:extLst>
              <a:ext uri="{FF2B5EF4-FFF2-40B4-BE49-F238E27FC236}">
                <a16:creationId xmlns:a16="http://schemas.microsoft.com/office/drawing/2014/main" id="{610C33FB-C808-434A-AC9F-1ACB7AD72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225" y="1222375"/>
            <a:ext cx="5724525" cy="98425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50000">
                      <a:schemeClr val="bg2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9850" tIns="34925" rIns="69850" bIns="34925">
            <a:spAutoFit/>
          </a:bodyPr>
          <a:lstStyle/>
          <a:p>
            <a:pPr eaLnBrk="1" hangingPunct="1">
              <a:defRPr/>
            </a:pPr>
            <a:r>
              <a:rPr lang="zh-CN" altLang="en-US" sz="2000" b="0">
                <a:solidFill>
                  <a:schemeClr val="tx1"/>
                </a:solidFill>
                <a:latin typeface="宋体-PUA" pitchFamily="2" charset="-122"/>
                <a:ea typeface="宋体-PUA" pitchFamily="2" charset="-122"/>
              </a:rPr>
              <a:t> ——每个选手必须与其他n-1个选手各赛一场；</a:t>
            </a:r>
          </a:p>
          <a:p>
            <a:pPr eaLnBrk="1" hangingPunct="1">
              <a:defRPr/>
            </a:pPr>
            <a:r>
              <a:rPr lang="zh-CN" altLang="en-US" sz="2000" b="0">
                <a:solidFill>
                  <a:schemeClr val="tx1"/>
                </a:solidFill>
                <a:latin typeface="宋体-PUA" pitchFamily="2" charset="-122"/>
                <a:ea typeface="宋体-PUA" pitchFamily="2" charset="-122"/>
              </a:rPr>
              <a:t> ——每个选手一天只能赛一场；</a:t>
            </a:r>
          </a:p>
          <a:p>
            <a:pPr eaLnBrk="1" hangingPunct="1">
              <a:defRPr/>
            </a:pPr>
            <a:r>
              <a:rPr lang="zh-CN" altLang="en-US" sz="2000" b="0">
                <a:solidFill>
                  <a:schemeClr val="tx1"/>
                </a:solidFill>
                <a:latin typeface="宋体-PUA" pitchFamily="2" charset="-122"/>
                <a:ea typeface="宋体-PUA" pitchFamily="2" charset="-122"/>
              </a:rPr>
              <a:t> ——循环赛一共进行n-1天。</a:t>
            </a:r>
            <a:endParaRPr lang="zh-CN" altLang="en-US" b="0">
              <a:solidFill>
                <a:schemeClr val="tx1"/>
              </a:solidFill>
              <a:ea typeface="+mn-ea"/>
            </a:endParaRPr>
          </a:p>
        </p:txBody>
      </p:sp>
      <p:sp>
        <p:nvSpPr>
          <p:cNvPr id="9221" name="Text Box 5">
            <a:extLst>
              <a:ext uri="{FF2B5EF4-FFF2-40B4-BE49-F238E27FC236}">
                <a16:creationId xmlns:a16="http://schemas.microsoft.com/office/drawing/2014/main" id="{A0BB6351-8790-4872-9DC9-7B0DF9BEA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838" y="3352800"/>
            <a:ext cx="611187" cy="62453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50000">
                      <a:schemeClr val="bg2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9850" tIns="34925" rIns="69850" bIns="34925">
            <a:spAutoFit/>
          </a:bodyPr>
          <a:lstStyle/>
          <a:p>
            <a:pPr eaLnBrk="1" hangingPunct="1">
              <a:defRPr/>
            </a:pPr>
            <a:r>
              <a:rPr lang="en-US" altLang="zh-CN" b="0" dirty="0">
                <a:solidFill>
                  <a:schemeClr val="tx1"/>
                </a:solidFill>
                <a:ea typeface="+mn-ea"/>
              </a:rPr>
              <a:t>k=2</a:t>
            </a:r>
            <a:r>
              <a:rPr lang="zh-CN" altLang="en-US" b="0" dirty="0">
                <a:solidFill>
                  <a:schemeClr val="tx1"/>
                </a:solidFill>
                <a:ea typeface="+mn-ea"/>
              </a:rPr>
              <a:t>n=4</a:t>
            </a:r>
          </a:p>
        </p:txBody>
      </p:sp>
      <p:sp>
        <p:nvSpPr>
          <p:cNvPr id="9222" name="Text Box 6">
            <a:extLst>
              <a:ext uri="{FF2B5EF4-FFF2-40B4-BE49-F238E27FC236}">
                <a16:creationId xmlns:a16="http://schemas.microsoft.com/office/drawing/2014/main" id="{55AE2180-2313-4ED9-BA2A-9643CA3FC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38" y="2360613"/>
            <a:ext cx="992187" cy="58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50000">
                      <a:schemeClr val="bg2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9850" tIns="34925" rIns="69850" bIns="34925">
            <a:spAutoFit/>
          </a:bodyPr>
          <a:lstStyle/>
          <a:p>
            <a:pPr eaLnBrk="1" hangingPunct="1">
              <a:lnSpc>
                <a:spcPct val="140000"/>
              </a:lnSpc>
              <a:defRPr/>
            </a:pPr>
            <a:r>
              <a:rPr lang="zh-CN" altLang="en-US" sz="2400">
                <a:solidFill>
                  <a:schemeClr val="folHlink"/>
                </a:solidFill>
                <a:ea typeface="华文楷体" panose="02010600040101010101" pitchFamily="2" charset="-122"/>
                <a:sym typeface="Arial" panose="020B0604020202020204" pitchFamily="34" charset="0"/>
              </a:rPr>
              <a:t>具体</a:t>
            </a:r>
            <a:endParaRPr lang="zh-CN" altLang="en-US" b="0">
              <a:solidFill>
                <a:schemeClr val="tx1"/>
              </a:solidFill>
              <a:ea typeface="+mn-ea"/>
            </a:endParaRPr>
          </a:p>
        </p:txBody>
      </p:sp>
      <p:sp>
        <p:nvSpPr>
          <p:cNvPr id="7176" name="AutoShape 7">
            <a:extLst>
              <a:ext uri="{FF2B5EF4-FFF2-40B4-BE49-F238E27FC236}">
                <a16:creationId xmlns:a16="http://schemas.microsoft.com/office/drawing/2014/main" id="{1967C492-14CE-4627-BF4B-E8EC0B77E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438" y="2590800"/>
            <a:ext cx="992187" cy="2286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bg1">
              <a:alpha val="50195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" name="Text Box 8">
            <a:extLst>
              <a:ext uri="{FF2B5EF4-FFF2-40B4-BE49-F238E27FC236}">
                <a16:creationId xmlns:a16="http://schemas.microsoft.com/office/drawing/2014/main" id="{527B9F7E-5769-43F3-AF60-EBE77F352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0025" y="2360613"/>
            <a:ext cx="9921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50000">
                      <a:schemeClr val="bg2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9850" tIns="34925" rIns="69850" bIns="34925">
            <a:spAutoFit/>
          </a:bodyPr>
          <a:lstStyle/>
          <a:p>
            <a:pPr eaLnBrk="1" hangingPunct="1">
              <a:lnSpc>
                <a:spcPct val="140000"/>
              </a:lnSpc>
              <a:defRPr/>
            </a:pPr>
            <a:r>
              <a:rPr lang="zh-CN" altLang="en-US" sz="2400">
                <a:solidFill>
                  <a:schemeClr val="folHlink"/>
                </a:solidFill>
                <a:ea typeface="华文楷体" panose="02010600040101010101" pitchFamily="2" charset="-122"/>
                <a:sym typeface="Arial" panose="020B0604020202020204" pitchFamily="34" charset="0"/>
              </a:rPr>
              <a:t>抽象</a:t>
            </a:r>
            <a:endParaRPr lang="zh-CN" altLang="en-US" b="0">
              <a:solidFill>
                <a:schemeClr val="tx1"/>
              </a:solidFill>
              <a:ea typeface="+mn-ea"/>
            </a:endParaRPr>
          </a:p>
        </p:txBody>
      </p:sp>
      <p:sp>
        <p:nvSpPr>
          <p:cNvPr id="9225" name="Line 9">
            <a:extLst>
              <a:ext uri="{FF2B5EF4-FFF2-40B4-BE49-F238E27FC236}">
                <a16:creationId xmlns:a16="http://schemas.microsoft.com/office/drawing/2014/main" id="{6769616B-DCD1-4922-9541-A913BEC0298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8025" y="3505200"/>
            <a:ext cx="762000" cy="15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9226" name="Group 10">
            <a:extLst>
              <a:ext uri="{FF2B5EF4-FFF2-40B4-BE49-F238E27FC236}">
                <a16:creationId xmlns:a16="http://schemas.microsoft.com/office/drawing/2014/main" id="{CB721ACF-180E-4DA7-9BB5-AFE5799FB7E1}"/>
              </a:ext>
            </a:extLst>
          </p:cNvPr>
          <p:cNvGraphicFramePr>
            <a:graphicFrameLocks noGrp="1"/>
          </p:cNvGraphicFramePr>
          <p:nvPr/>
        </p:nvGraphicFramePr>
        <p:xfrm>
          <a:off x="2970213" y="3171825"/>
          <a:ext cx="5573712" cy="2632075"/>
        </p:xfrm>
        <a:graphic>
          <a:graphicData uri="http://schemas.openxmlformats.org/drawingml/2006/table">
            <a:tbl>
              <a:tblPr/>
              <a:tblGrid>
                <a:gridCol w="1401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1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5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56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选手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第一天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第二天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第三天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5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5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6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6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266" name="Text Box 50">
            <a:extLst>
              <a:ext uri="{FF2B5EF4-FFF2-40B4-BE49-F238E27FC236}">
                <a16:creationId xmlns:a16="http://schemas.microsoft.com/office/drawing/2014/main" id="{A23464C4-F393-40EE-8B56-A5E2C91C9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8238" y="5353050"/>
            <a:ext cx="3111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/>
              <a:t>3</a:t>
            </a:r>
            <a:endParaRPr lang="en-US" altLang="zh-CN" sz="1800" b="0"/>
          </a:p>
        </p:txBody>
      </p:sp>
      <p:sp>
        <p:nvSpPr>
          <p:cNvPr id="9267" name="Text Box 51">
            <a:extLst>
              <a:ext uri="{FF2B5EF4-FFF2-40B4-BE49-F238E27FC236}">
                <a16:creationId xmlns:a16="http://schemas.microsoft.com/office/drawing/2014/main" id="{AF200F35-0CD0-4300-B5EA-286859C91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1575" y="43449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/>
              <a:t>4</a:t>
            </a:r>
            <a:endParaRPr lang="en-US" altLang="zh-CN" sz="1800" b="0"/>
          </a:p>
        </p:txBody>
      </p:sp>
      <p:sp>
        <p:nvSpPr>
          <p:cNvPr id="9268" name="Text Box 52">
            <a:extLst>
              <a:ext uri="{FF2B5EF4-FFF2-40B4-BE49-F238E27FC236}">
                <a16:creationId xmlns:a16="http://schemas.microsoft.com/office/drawing/2014/main" id="{8143171F-44DA-40DF-8902-B5BD5C3F2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8238" y="48942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/>
              <a:t>4</a:t>
            </a:r>
            <a:endParaRPr lang="en-US" altLang="zh-CN" sz="1800" b="0"/>
          </a:p>
        </p:txBody>
      </p:sp>
      <p:sp>
        <p:nvSpPr>
          <p:cNvPr id="9269" name="Text Box 53">
            <a:extLst>
              <a:ext uri="{FF2B5EF4-FFF2-40B4-BE49-F238E27FC236}">
                <a16:creationId xmlns:a16="http://schemas.microsoft.com/office/drawing/2014/main" id="{9450B543-EADE-4711-A2D1-FF27206D3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1575" y="48799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/>
              <a:t>1</a:t>
            </a:r>
          </a:p>
        </p:txBody>
      </p:sp>
      <p:sp>
        <p:nvSpPr>
          <p:cNvPr id="9270" name="Text Box 54">
            <a:extLst>
              <a:ext uri="{FF2B5EF4-FFF2-40B4-BE49-F238E27FC236}">
                <a16:creationId xmlns:a16="http://schemas.microsoft.com/office/drawing/2014/main" id="{6415F3A6-6D0C-46D2-914A-90DE7F025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0963" y="48799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/>
              <a:t>2</a:t>
            </a:r>
          </a:p>
        </p:txBody>
      </p:sp>
      <p:sp>
        <p:nvSpPr>
          <p:cNvPr id="9271" name="Rectangle 55">
            <a:extLst>
              <a:ext uri="{FF2B5EF4-FFF2-40B4-BE49-F238E27FC236}">
                <a16:creationId xmlns:a16="http://schemas.microsoft.com/office/drawing/2014/main" id="{1C6AA4EE-20B9-4478-B545-2C1AA4081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8625" y="3735388"/>
            <a:ext cx="2747963" cy="1068387"/>
          </a:xfrm>
          <a:prstGeom prst="rect">
            <a:avLst/>
          </a:prstGeom>
          <a:solidFill>
            <a:srgbClr val="CCFFFF">
              <a:alpha val="50195"/>
            </a:srgbClr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9272" name="Rectangle 56">
            <a:extLst>
              <a:ext uri="{FF2B5EF4-FFF2-40B4-BE49-F238E27FC236}">
                <a16:creationId xmlns:a16="http://schemas.microsoft.com/office/drawing/2014/main" id="{9451856D-706E-4338-A07B-E6D7C7511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8625" y="4803775"/>
            <a:ext cx="2749550" cy="990600"/>
          </a:xfrm>
          <a:prstGeom prst="rect">
            <a:avLst/>
          </a:prstGeom>
          <a:solidFill>
            <a:srgbClr val="CCFFFF">
              <a:alpha val="50195"/>
            </a:srgbClr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9273" name="Text Box 57">
            <a:extLst>
              <a:ext uri="{FF2B5EF4-FFF2-40B4-BE49-F238E27FC236}">
                <a16:creationId xmlns:a16="http://schemas.microsoft.com/office/drawing/2014/main" id="{3BBAF9E9-99E6-47B3-8E3D-D258EA0E5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6813" y="3810000"/>
            <a:ext cx="309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/>
              <a:t>3</a:t>
            </a:r>
          </a:p>
        </p:txBody>
      </p:sp>
      <p:sp>
        <p:nvSpPr>
          <p:cNvPr id="9274" name="Text Box 58">
            <a:extLst>
              <a:ext uri="{FF2B5EF4-FFF2-40B4-BE49-F238E27FC236}">
                <a16:creationId xmlns:a16="http://schemas.microsoft.com/office/drawing/2014/main" id="{C3567FFB-9F5F-4A25-8725-4FEA29B27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2550" y="54133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/>
              <a:t>1</a:t>
            </a:r>
          </a:p>
        </p:txBody>
      </p:sp>
      <p:sp>
        <p:nvSpPr>
          <p:cNvPr id="9275" name="Text Box 59">
            <a:extLst>
              <a:ext uri="{FF2B5EF4-FFF2-40B4-BE49-F238E27FC236}">
                <a16:creationId xmlns:a16="http://schemas.microsoft.com/office/drawing/2014/main" id="{85DF2DC6-9741-4C02-924E-A0EB8A582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1575" y="54133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/>
              <a:t>2</a:t>
            </a:r>
          </a:p>
        </p:txBody>
      </p:sp>
      <p:sp>
        <p:nvSpPr>
          <p:cNvPr id="9276" name="Text Box 60">
            <a:extLst>
              <a:ext uri="{FF2B5EF4-FFF2-40B4-BE49-F238E27FC236}">
                <a16:creationId xmlns:a16="http://schemas.microsoft.com/office/drawing/2014/main" id="{543355FE-4C38-4036-BA7F-740ED5862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9850" y="38115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/>
              <a:t>4</a:t>
            </a:r>
            <a:endParaRPr lang="en-US" altLang="zh-CN" sz="1800" b="0"/>
          </a:p>
        </p:txBody>
      </p:sp>
      <p:sp>
        <p:nvSpPr>
          <p:cNvPr id="9277" name="Text Box 61">
            <a:extLst>
              <a:ext uri="{FF2B5EF4-FFF2-40B4-BE49-F238E27FC236}">
                <a16:creationId xmlns:a16="http://schemas.microsoft.com/office/drawing/2014/main" id="{DC4BEA5E-F7BC-4A8D-9C86-F4A228142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4346575"/>
            <a:ext cx="30956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/>
              <a:t>3</a:t>
            </a:r>
            <a:endParaRPr lang="zh-CN" altLang="en-US" sz="18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utoUpdateAnimBg="0"/>
      <p:bldP spid="2" grpId="1" bldLvl="0" autoUpdateAnimBg="0"/>
      <p:bldP spid="2" grpId="2" bldLvl="0" autoUpdateAnimBg="0"/>
      <p:bldP spid="2" grpId="3" bldLvl="0" autoUpdateAnimBg="0"/>
      <p:bldP spid="2" grpId="4" bldLvl="0" autoUpdateAnimBg="0"/>
      <p:bldP spid="2" grpId="5" bldLvl="0" autoUpdateAnimBg="0"/>
      <p:bldP spid="2" grpId="6" bldLvl="0" autoUpdateAnimBg="0"/>
      <p:bldP spid="2" grpId="7" bldLvl="0" autoUpdateAnimBg="0"/>
      <p:bldP spid="2" grpId="8" bldLvl="0" autoUpdateAnimBg="0"/>
      <p:bldP spid="9220" grpId="0" bldLvl="0" autoUpdateAnimBg="0"/>
      <p:bldP spid="9220" grpId="1" bldLvl="0" autoUpdateAnimBg="0"/>
      <p:bldP spid="9220" grpId="2" bldLvl="0" autoUpdateAnimBg="0"/>
      <p:bldP spid="9220" grpId="3" bldLvl="0" autoUpdateAnimBg="0"/>
      <p:bldP spid="9220" grpId="4" bldLvl="0" autoUpdateAnimBg="0"/>
      <p:bldP spid="9220" grpId="5" bldLvl="0" autoUpdateAnimBg="0"/>
      <p:bldP spid="9220" grpId="6" bldLvl="0" autoUpdateAnimBg="0"/>
      <p:bldP spid="9220" grpId="7" bldLvl="0" autoUpdateAnimBg="0"/>
      <p:bldP spid="9220" grpId="8" bldLvl="0" autoUpdateAnimBg="0"/>
      <p:bldP spid="9221" grpId="0" bldLvl="0" animBg="1" autoUpdateAnimBg="0"/>
      <p:bldP spid="9266" grpId="0" bldLvl="0" autoUpdateAnimBg="0"/>
      <p:bldP spid="9267" grpId="0" bldLvl="0" autoUpdateAnimBg="0"/>
      <p:bldP spid="9268" grpId="0" bldLvl="0" autoUpdateAnimBg="0"/>
      <p:bldP spid="9269" grpId="0" bldLvl="0" autoUpdateAnimBg="0"/>
      <p:bldP spid="9270" grpId="0" bldLvl="0" autoUpdateAnimBg="0"/>
      <p:bldP spid="9271" grpId="0" animBg="1"/>
      <p:bldP spid="9271" grpId="1" animBg="1"/>
      <p:bldP spid="9272" grpId="0" animBg="1"/>
      <p:bldP spid="9272" grpId="1" animBg="1"/>
      <p:bldP spid="9273" grpId="0" bldLvl="0" autoUpdateAnimBg="0"/>
      <p:bldP spid="9274" grpId="0" bldLvl="0" autoUpdateAnimBg="0"/>
      <p:bldP spid="9275" grpId="0" bldLvl="0" autoUpdateAnimBg="0"/>
      <p:bldP spid="9276" grpId="0" bldLvl="0" autoUpdateAnimBg="0"/>
      <p:bldP spid="9277" grpId="0" bldLvl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页脚占位符 1">
            <a:extLst>
              <a:ext uri="{FF2B5EF4-FFF2-40B4-BE49-F238E27FC236}">
                <a16:creationId xmlns:a16="http://schemas.microsoft.com/office/drawing/2014/main" id="{0FF629FB-9021-428E-98C7-AE7DBF4657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79BB3BE-A72E-47BB-B0A8-D6029C960B5D}" type="slidenum">
              <a:rPr lang="zh-CN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r>
              <a:rPr lang="en-US" altLang="zh-CN" sz="1400"/>
              <a:t>/</a:t>
            </a:r>
            <a:r>
              <a:rPr lang="zh-CN" altLang="en-US" sz="1400"/>
              <a:t>9</a:t>
            </a: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BD98EC32-834D-4583-8A25-D257B4465F14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755650" y="454025"/>
            <a:ext cx="6181725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FF0000"/>
                </a:solidFill>
                <a:sym typeface="Arial" panose="020B0604020202020204" pitchFamily="34" charset="0"/>
              </a:rPr>
              <a:t>解题思路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F59BCA0A-3309-46B4-B544-DD35D5746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50" y="1063625"/>
            <a:ext cx="611188" cy="354013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50000">
                      <a:schemeClr val="bg2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9850" tIns="34925" rIns="69850" bIns="34925">
            <a:spAutoFit/>
          </a:bodyPr>
          <a:lstStyle/>
          <a:p>
            <a:pPr eaLnBrk="1" hangingPunct="1">
              <a:defRPr/>
            </a:pPr>
            <a:r>
              <a:rPr lang="zh-CN" altLang="en-US" b="0">
                <a:ea typeface="+mn-ea"/>
              </a:rPr>
              <a:t>n=8</a:t>
            </a:r>
          </a:p>
        </p:txBody>
      </p:sp>
      <p:graphicFrame>
        <p:nvGraphicFramePr>
          <p:cNvPr id="10244" name="Group 4">
            <a:extLst>
              <a:ext uri="{FF2B5EF4-FFF2-40B4-BE49-F238E27FC236}">
                <a16:creationId xmlns:a16="http://schemas.microsoft.com/office/drawing/2014/main" id="{C8174EBC-F4AB-4929-8A40-DE156A9C248E}"/>
              </a:ext>
            </a:extLst>
          </p:cNvPr>
          <p:cNvGraphicFramePr>
            <a:graphicFrameLocks noGrp="1"/>
          </p:cNvGraphicFramePr>
          <p:nvPr/>
        </p:nvGraphicFramePr>
        <p:xfrm>
          <a:off x="450850" y="1481138"/>
          <a:ext cx="8394700" cy="4848228"/>
        </p:xfrm>
        <a:graphic>
          <a:graphicData uri="http://schemas.openxmlformats.org/drawingml/2006/table">
            <a:tbl>
              <a:tblPr/>
              <a:tblGrid>
                <a:gridCol w="1049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9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9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9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9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93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93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93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54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选手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第一天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第二天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第三天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第四天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第五天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第六天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第七天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8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70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18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18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18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18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352" name="Rectangle 112">
            <a:extLst>
              <a:ext uri="{FF2B5EF4-FFF2-40B4-BE49-F238E27FC236}">
                <a16:creationId xmlns:a16="http://schemas.microsoft.com/office/drawing/2014/main" id="{FCDDDC40-AC0A-4F01-BC98-73DB62327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" y="1973233"/>
            <a:ext cx="4197350" cy="2136775"/>
          </a:xfrm>
          <a:prstGeom prst="rect">
            <a:avLst/>
          </a:prstGeom>
          <a:solidFill>
            <a:srgbClr val="CCFFFF">
              <a:alpha val="50195"/>
            </a:srgbClr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10353" name="Line 113">
            <a:extLst>
              <a:ext uri="{FF2B5EF4-FFF2-40B4-BE49-F238E27FC236}">
                <a16:creationId xmlns:a16="http://schemas.microsoft.com/office/drawing/2014/main" id="{86DBCC95-BE15-4EAE-8F48-2A53C168D5E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850" y="4167368"/>
            <a:ext cx="8394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0354" name="Rectangle 114">
            <a:extLst>
              <a:ext uri="{FF2B5EF4-FFF2-40B4-BE49-F238E27FC236}">
                <a16:creationId xmlns:a16="http://schemas.microsoft.com/office/drawing/2014/main" id="{E717562B-F35E-4D01-A214-CF6674F87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018" y="4166041"/>
            <a:ext cx="4197350" cy="2136775"/>
          </a:xfrm>
          <a:prstGeom prst="rect">
            <a:avLst/>
          </a:prstGeom>
          <a:solidFill>
            <a:srgbClr val="CCFFFF">
              <a:alpha val="50195"/>
            </a:srgbClr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4670478" y="4166041"/>
            <a:ext cx="4197350" cy="2136775"/>
          </a:xfrm>
          <a:prstGeom prst="rect">
            <a:avLst/>
          </a:prstGeom>
          <a:noFill/>
          <a:ln w="635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437240" y="2012305"/>
            <a:ext cx="4197350" cy="2136775"/>
          </a:xfrm>
          <a:prstGeom prst="rect">
            <a:avLst/>
          </a:prstGeom>
          <a:noFill/>
          <a:ln w="635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10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1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1.48148E-6 L 0.45486 0.3115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035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2743" y="1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44444E-6 L 0.45486 -0.31157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035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2743" y="-1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  <p:bldP spid="10352" grpId="0" animBg="1"/>
      <p:bldP spid="10352" grpId="1" animBg="1"/>
      <p:bldP spid="10352" grpId="2" animBg="1"/>
      <p:bldP spid="10354" grpId="0" animBg="1"/>
      <p:bldP spid="10354" grpId="1" animBg="1"/>
      <p:bldP spid="10354" grpId="2" animBg="1"/>
      <p:bldP spid="3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6D368992-8C2B-4844-A203-04451E95BC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9B70866-0930-4DF2-AF77-0C5E3AA0EEC6}" type="slidenum">
              <a:rPr lang="zh-CN" altLang="en-US" smtClean="0"/>
              <a:pPr>
                <a:defRPr/>
              </a:pPr>
              <a:t>7</a:t>
            </a:fld>
            <a:r>
              <a:rPr lang="en-US"/>
              <a:t>/</a:t>
            </a:r>
            <a:r>
              <a:rPr lang="zh-CN" altLang="en-US"/>
              <a:t>9</a:t>
            </a:r>
          </a:p>
        </p:txBody>
      </p:sp>
      <p:pic>
        <p:nvPicPr>
          <p:cNvPr id="9219" name="图片 2">
            <a:extLst>
              <a:ext uri="{FF2B5EF4-FFF2-40B4-BE49-F238E27FC236}">
                <a16:creationId xmlns:a16="http://schemas.microsoft.com/office/drawing/2014/main" id="{2F608E94-C200-478B-ADF5-D8CFD3F6E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" y="893763"/>
            <a:ext cx="8540750" cy="574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C5790728-9FAA-4A55-A750-EDCD5475FC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77FABB5-693A-4CBF-96A1-694CB2CE23A2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8</a:t>
            </a:fld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</p:txBody>
      </p:sp>
      <p:sp>
        <p:nvSpPr>
          <p:cNvPr id="10243" name="Rectangle 4">
            <a:extLst>
              <a:ext uri="{FF2B5EF4-FFF2-40B4-BE49-F238E27FC236}">
                <a16:creationId xmlns:a16="http://schemas.microsoft.com/office/drawing/2014/main" id="{F4EA4C23-A729-4A18-B592-E21EDDF498CE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2740025" y="147638"/>
            <a:ext cx="28305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6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本章总结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8F8515E-F5F7-4144-88D8-F5772285354E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603250" y="1360488"/>
            <a:ext cx="8540750" cy="51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分治、递归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二分搜索、线性时间选择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大整数相乘、矩阵相乘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合并排序、快速排序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棋盘覆盖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最接近点对问题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循环赛日程安排问题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45" name="Picture 6" descr="STATBAR">
            <a:extLst>
              <a:ext uri="{FF2B5EF4-FFF2-40B4-BE49-F238E27FC236}">
                <a16:creationId xmlns:a16="http://schemas.microsoft.com/office/drawing/2014/main" id="{CC9ED1A6-49F3-4B3D-9769-488F30B162B9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" y="1063625"/>
            <a:ext cx="7967663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0" cap="flat" cmpd="sng" algn="ctr">
          <a:solidFill>
            <a:srgbClr val="0000FF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itchFamily="2" charset="2"/>
          <a:buNone/>
          <a:tabLst/>
          <a:defRPr kumimoji="0" lang="zh-CN" altLang="en-US" sz="20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0" cap="flat" cmpd="sng" algn="ctr">
          <a:solidFill>
            <a:srgbClr val="0000FF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itchFamily="2" charset="2"/>
          <a:buNone/>
          <a:tabLst/>
          <a:defRPr kumimoji="0" lang="zh-CN" altLang="en-US" sz="20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377</Words>
  <Application>Microsoft Office PowerPoint</Application>
  <PresentationFormat>全屏显示(4:3)</PresentationFormat>
  <Paragraphs>148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等线</vt:lpstr>
      <vt:lpstr>华文行楷</vt:lpstr>
      <vt:lpstr>华文楷体</vt:lpstr>
      <vt:lpstr>楷体_GB2312</vt:lpstr>
      <vt:lpstr>宋体</vt:lpstr>
      <vt:lpstr>宋体-PUA</vt:lpstr>
      <vt:lpstr>微软雅黑</vt:lpstr>
      <vt:lpstr>Arial</vt:lpstr>
      <vt:lpstr>Calibri</vt:lpstr>
      <vt:lpstr>Tahoma</vt:lpstr>
      <vt:lpstr>Times New Roman</vt:lpstr>
      <vt:lpstr>Wingdings</vt:lpstr>
      <vt:lpstr>Blends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ying zhao</dc:creator>
  <cp:lastModifiedBy>A319-2</cp:lastModifiedBy>
  <cp:revision>8</cp:revision>
  <dcterms:created xsi:type="dcterms:W3CDTF">2019-09-16T11:19:26Z</dcterms:created>
  <dcterms:modified xsi:type="dcterms:W3CDTF">2020-09-04T00:58:18Z</dcterms:modified>
</cp:coreProperties>
</file>