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18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17.wmf"/><Relationship Id="rId5" Type="http://schemas.openxmlformats.org/officeDocument/2006/relationships/image" Target="../media/image27.wmf"/><Relationship Id="rId10" Type="http://schemas.openxmlformats.org/officeDocument/2006/relationships/image" Target="../media/image16.wmf"/><Relationship Id="rId4" Type="http://schemas.openxmlformats.org/officeDocument/2006/relationships/image" Target="../media/image26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e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e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wmf"/><Relationship Id="rId4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8D729-51E5-4680-9E6E-034192F0B7DF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50D07-CC02-4749-B925-9DD8ABC63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D9955-714F-48BC-B296-0111FD5A88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6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把一个多边形任意一边向两方无限延长成为一条</a:t>
            </a:r>
            <a:r>
              <a:rPr lang="zh-CN" altLang="en-US" b="1">
                <a:solidFill>
                  <a:srgbClr val="FF0000"/>
                </a:solidFill>
              </a:rPr>
              <a:t>直线</a:t>
            </a:r>
            <a:r>
              <a:rPr lang="zh-CN" altLang="en-US"/>
              <a:t>，如果多边形的其他各边均在此直线的</a:t>
            </a:r>
            <a:r>
              <a:rPr lang="zh-CN" altLang="en-US" b="1"/>
              <a:t>同旁</a:t>
            </a:r>
            <a:r>
              <a:rPr lang="zh-CN" altLang="en-US"/>
              <a:t>，那么这个多边形就叫做凸多边形。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内部：</a:t>
            </a:r>
            <a:endParaRPr lang="en-US" altLang="zh-CN"/>
          </a:p>
          <a:p>
            <a:r>
              <a:rPr lang="zh-CN" altLang="en-US"/>
              <a:t>边界：</a:t>
            </a:r>
            <a:endParaRPr lang="en-US" altLang="zh-CN"/>
          </a:p>
          <a:p>
            <a:r>
              <a:rPr lang="zh-CN" altLang="en-US"/>
              <a:t>弦：</a:t>
            </a:r>
            <a:endParaRPr lang="en-US" altLang="zh-CN"/>
          </a:p>
          <a:p>
            <a:r>
              <a:rPr lang="zh-CN" altLang="en-US"/>
              <a:t>边：</a:t>
            </a:r>
            <a:endParaRPr lang="en-US" altLang="zh-CN"/>
          </a:p>
          <a:p>
            <a:r>
              <a:rPr lang="zh-CN" altLang="en-US"/>
              <a:t>顶点：</a:t>
            </a:r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E73477-1FEB-43C8-AA0F-2084B25F01D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除去自身</a:t>
            </a:r>
            <a:r>
              <a:rPr lang="en-US" altLang="zh-CN"/>
              <a:t>A</a:t>
            </a:r>
            <a:r>
              <a:rPr lang="zh-CN" altLang="en-US"/>
              <a:t>点，以及和自己连接的 </a:t>
            </a:r>
            <a:r>
              <a:rPr lang="en-US" altLang="zh-CN"/>
              <a:t>2 </a:t>
            </a:r>
            <a:r>
              <a:rPr lang="zh-CN" altLang="en-US"/>
              <a:t>个点之外，</a:t>
            </a:r>
            <a:r>
              <a:rPr lang="en-US" altLang="zh-CN"/>
              <a:t>A</a:t>
            </a:r>
            <a:r>
              <a:rPr lang="zh-CN" altLang="en-US"/>
              <a:t>点和其余点间都存在一条弦，即</a:t>
            </a:r>
            <a:r>
              <a:rPr lang="en-US" altLang="zh-CN"/>
              <a:t>n-3</a:t>
            </a:r>
            <a:r>
              <a:rPr lang="zh-CN" altLang="en-US"/>
              <a:t>条；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这</a:t>
            </a:r>
            <a:r>
              <a:rPr lang="en-US" altLang="zh-CN"/>
              <a:t>n-3</a:t>
            </a:r>
            <a:r>
              <a:rPr lang="zh-CN" altLang="en-US"/>
              <a:t>条弦能划分出</a:t>
            </a:r>
            <a:r>
              <a:rPr lang="en-US" altLang="zh-CN"/>
              <a:t>n-2</a:t>
            </a:r>
            <a:r>
              <a:rPr lang="zh-CN" altLang="en-US"/>
              <a:t>个三角形。</a:t>
            </a: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048871-E869-4A3D-BC90-9C62170D204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9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71F5CB-8F0E-436F-82BF-9E966E91C1FF}" type="slidenum">
              <a:rPr lang="zh-CN" altLang="en-US" sz="1200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21369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此处指的是根据</a:t>
            </a:r>
            <a:r>
              <a:rPr lang="en-US" altLang="zh-CN"/>
              <a:t>s[i][j]</a:t>
            </a:r>
            <a:r>
              <a:rPr lang="zh-CN" altLang="en-US"/>
              <a:t>的值构造最有解的复杂度</a:t>
            </a:r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3B8CBC-E528-4D82-A009-FC52C39DAAC8}" type="slidenum">
              <a:rPr lang="zh-CN" altLang="en-US" sz="1200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64158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权值为周长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D9955-714F-48BC-B296-0111FD5A88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3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t[1][5]=34.5412</a:t>
            </a:r>
            <a:r>
              <a:rPr lang="zh-CN" altLang="en-US"/>
              <a:t>最大优权值。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S[1][5]=2,</a:t>
            </a:r>
            <a:r>
              <a:rPr lang="zh-CN" altLang="en-US"/>
              <a:t>意味着</a:t>
            </a:r>
            <a:r>
              <a:rPr lang="en-US" altLang="zh-CN"/>
              <a:t>0,1,2,3,4,5</a:t>
            </a:r>
            <a:r>
              <a:rPr lang="zh-CN" altLang="en-US"/>
              <a:t>多边形最优剖分的最优点为</a:t>
            </a:r>
            <a:r>
              <a:rPr lang="en-US" altLang="zh-CN"/>
              <a:t>2 (0</a:t>
            </a:r>
            <a:r>
              <a:rPr lang="zh-CN" altLang="en-US"/>
              <a:t>点，</a:t>
            </a:r>
            <a:r>
              <a:rPr lang="en-US" altLang="zh-CN"/>
              <a:t>5</a:t>
            </a:r>
            <a:r>
              <a:rPr lang="zh-CN" altLang="en-US"/>
              <a:t>点确定</a:t>
            </a:r>
            <a:r>
              <a:rPr lang="en-US" altLang="zh-CN"/>
              <a:t>)</a:t>
            </a:r>
            <a:r>
              <a:rPr lang="zh-CN" altLang="en-US"/>
              <a:t>，从而在</a:t>
            </a:r>
            <a:r>
              <a:rPr lang="en-US" altLang="zh-CN"/>
              <a:t>0,2</a:t>
            </a:r>
            <a:r>
              <a:rPr lang="zh-CN" altLang="en-US"/>
              <a:t>以及</a:t>
            </a:r>
            <a:r>
              <a:rPr lang="en-US" altLang="zh-CN"/>
              <a:t>5,2</a:t>
            </a:r>
            <a:r>
              <a:rPr lang="zh-CN" altLang="en-US"/>
              <a:t>之间连弦；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S[3][5]=3,</a:t>
            </a:r>
            <a:r>
              <a:rPr lang="zh-CN" altLang="en-US"/>
              <a:t>意味着</a:t>
            </a:r>
            <a:r>
              <a:rPr lang="en-US" altLang="zh-CN"/>
              <a:t>2,3,4,5</a:t>
            </a:r>
            <a:r>
              <a:rPr lang="zh-CN" altLang="en-US"/>
              <a:t>多边形最优剖分的最优点为</a:t>
            </a:r>
            <a:r>
              <a:rPr lang="en-US" altLang="zh-CN"/>
              <a:t>3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点，</a:t>
            </a:r>
            <a:r>
              <a:rPr lang="en-US" altLang="zh-CN"/>
              <a:t>5</a:t>
            </a:r>
            <a:r>
              <a:rPr lang="zh-CN" altLang="en-US"/>
              <a:t>点确定），从而在</a:t>
            </a:r>
            <a:r>
              <a:rPr lang="en-US" altLang="zh-CN"/>
              <a:t>5,3</a:t>
            </a:r>
            <a:r>
              <a:rPr lang="zh-CN" altLang="en-US"/>
              <a:t>之间连弦；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913258-EE11-4309-8E76-16EA6BEF06D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4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F4BFA3-1BD8-46C8-BF8A-2F6B4FAFBF95}" type="slidenum">
              <a:rPr lang="zh-CN" altLang="en-US" sz="1200" smtClean="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5629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7B62-FA41-43A8-94A3-66788001A23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368C-C53B-4C25-8B2C-7C214AECC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35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7B62-FA41-43A8-94A3-66788001A23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368C-C53B-4C25-8B2C-7C214AECC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7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7B62-FA41-43A8-94A3-66788001A23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368C-C53B-4C25-8B2C-7C214AECC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9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98450" y="228600"/>
            <a:ext cx="8540750" cy="5870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64B82-8C98-4BF9-85F0-EB198876A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02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7B62-FA41-43A8-94A3-66788001A23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368C-C53B-4C25-8B2C-7C214AECC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34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7B62-FA41-43A8-94A3-66788001A23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368C-C53B-4C25-8B2C-7C214AECC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7B62-FA41-43A8-94A3-66788001A23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368C-C53B-4C25-8B2C-7C214AECC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3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7B62-FA41-43A8-94A3-66788001A23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368C-C53B-4C25-8B2C-7C214AECC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0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7B62-FA41-43A8-94A3-66788001A23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368C-C53B-4C25-8B2C-7C214AECC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5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7B62-FA41-43A8-94A3-66788001A23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368C-C53B-4C25-8B2C-7C214AECC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7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7B62-FA41-43A8-94A3-66788001A23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368C-C53B-4C25-8B2C-7C214AECC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83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7B62-FA41-43A8-94A3-66788001A23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368C-C53B-4C25-8B2C-7C214AECC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4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7B62-FA41-43A8-94A3-66788001A23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368C-C53B-4C25-8B2C-7C214AECC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8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18.wmf"/><Relationship Id="rId3" Type="http://schemas.openxmlformats.org/officeDocument/2006/relationships/image" Target="../media/image1.jpe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34.wmf"/><Relationship Id="rId3" Type="http://schemas.openxmlformats.org/officeDocument/2006/relationships/image" Target="../media/image1.jpeg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36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e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1.jpeg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40.e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3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6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6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4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image" Target="../media/image102.png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7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7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5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jpeg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1.jpeg"/><Relationship Id="rId21" Type="http://schemas.openxmlformats.org/officeDocument/2006/relationships/oleObject" Target="../embeddings/oleObject23.bin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6.bin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oleObject" Target="../embeddings/oleObject25.bin"/><Relationship Id="rId10" Type="http://schemas.openxmlformats.org/officeDocument/2006/relationships/oleObject" Target="../embeddings/oleObject16.bin"/><Relationship Id="rId19" Type="http://schemas.openxmlformats.org/officeDocument/2006/relationships/oleObject" Target="../embeddings/oleObject21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19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8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5"/>
          <p:cNvSpPr txBox="1">
            <a:spLocks noChangeArrowheads="1"/>
          </p:cNvSpPr>
          <p:nvPr/>
        </p:nvSpPr>
        <p:spPr bwMode="auto">
          <a:xfrm>
            <a:off x="914400" y="2803525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 dirty="0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§3.5</a:t>
            </a:r>
            <a:r>
              <a:rPr lang="en-US" altLang="zh-CN" sz="4000" b="1" dirty="0">
                <a:solidFill>
                  <a:srgbClr val="D60093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sz="4000" b="1" dirty="0">
                <a:solidFill>
                  <a:srgbClr val="D60093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凸多边形最优三角剖分</a:t>
            </a:r>
          </a:p>
        </p:txBody>
      </p:sp>
    </p:spTree>
    <p:extLst>
      <p:ext uri="{BB962C8B-B14F-4D97-AF65-F5344CB8AC3E}">
        <p14:creationId xmlns:p14="http://schemas.microsoft.com/office/powerpoint/2010/main" val="412710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8787" name="Text Box 6"/>
          <p:cNvSpPr txBox="1">
            <a:spLocks noChangeArrowheads="1"/>
          </p:cNvSpPr>
          <p:nvPr/>
        </p:nvSpPr>
        <p:spPr bwMode="auto">
          <a:xfrm>
            <a:off x="152400" y="304800"/>
            <a:ext cx="443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latin typeface="楷体_GB2312" pitchFamily="49" charset="-122"/>
                <a:ea typeface="楷体_GB2312" pitchFamily="49" charset="-122"/>
              </a:rPr>
              <a:t>三角剖分</a:t>
            </a:r>
            <a:r>
              <a:rPr lang="en-US" altLang="zh-CN" sz="2800" b="1">
                <a:solidFill>
                  <a:srgbClr val="D60093"/>
                </a:solidFill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800" b="1">
                <a:solidFill>
                  <a:srgbClr val="D60093"/>
                </a:solidFill>
                <a:latin typeface="楷体_GB2312" pitchFamily="49" charset="-122"/>
                <a:ea typeface="楷体_GB2312" pitchFamily="49" charset="-122"/>
              </a:rPr>
              <a:t>二叉树</a:t>
            </a:r>
          </a:p>
        </p:txBody>
      </p:sp>
      <p:grpSp>
        <p:nvGrpSpPr>
          <p:cNvPr id="118788" name="Group 7"/>
          <p:cNvGrpSpPr>
            <a:grpSpLocks/>
          </p:cNvGrpSpPr>
          <p:nvPr/>
        </p:nvGrpSpPr>
        <p:grpSpPr bwMode="auto">
          <a:xfrm>
            <a:off x="609600" y="1219200"/>
            <a:ext cx="2971800" cy="2438400"/>
            <a:chOff x="720" y="1104"/>
            <a:chExt cx="1872" cy="1536"/>
          </a:xfrm>
        </p:grpSpPr>
        <p:sp>
          <p:nvSpPr>
            <p:cNvPr id="118819" name="Line 8"/>
            <p:cNvSpPr>
              <a:spLocks noChangeShapeType="1"/>
            </p:cNvSpPr>
            <p:nvPr/>
          </p:nvSpPr>
          <p:spPr bwMode="auto">
            <a:xfrm flipH="1" flipV="1">
              <a:off x="720" y="2112"/>
              <a:ext cx="336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0" name="Line 9"/>
            <p:cNvSpPr>
              <a:spLocks noChangeShapeType="1"/>
            </p:cNvSpPr>
            <p:nvPr/>
          </p:nvSpPr>
          <p:spPr bwMode="auto">
            <a:xfrm flipV="1">
              <a:off x="720" y="1536"/>
              <a:ext cx="24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1" name="Line 10"/>
            <p:cNvSpPr>
              <a:spLocks noChangeShapeType="1"/>
            </p:cNvSpPr>
            <p:nvPr/>
          </p:nvSpPr>
          <p:spPr bwMode="auto">
            <a:xfrm flipV="1">
              <a:off x="960" y="1104"/>
              <a:ext cx="768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2" name="Line 11"/>
            <p:cNvSpPr>
              <a:spLocks noChangeShapeType="1"/>
            </p:cNvSpPr>
            <p:nvPr/>
          </p:nvSpPr>
          <p:spPr bwMode="auto">
            <a:xfrm>
              <a:off x="1728" y="1104"/>
              <a:ext cx="528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3" name="Line 12"/>
            <p:cNvSpPr>
              <a:spLocks noChangeShapeType="1"/>
            </p:cNvSpPr>
            <p:nvPr/>
          </p:nvSpPr>
          <p:spPr bwMode="auto">
            <a:xfrm>
              <a:off x="2256" y="1296"/>
              <a:ext cx="336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4" name="Line 13"/>
            <p:cNvSpPr>
              <a:spLocks noChangeShapeType="1"/>
            </p:cNvSpPr>
            <p:nvPr/>
          </p:nvSpPr>
          <p:spPr bwMode="auto">
            <a:xfrm flipH="1">
              <a:off x="2208" y="1872"/>
              <a:ext cx="384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5" name="Line 14"/>
            <p:cNvSpPr>
              <a:spLocks noChangeShapeType="1"/>
            </p:cNvSpPr>
            <p:nvPr/>
          </p:nvSpPr>
          <p:spPr bwMode="auto">
            <a:xfrm flipV="1">
              <a:off x="1056" y="2592"/>
              <a:ext cx="1152" cy="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8789" name="Object 15"/>
          <p:cNvGraphicFramePr>
            <a:graphicFrameLocks noChangeAspect="1"/>
          </p:cNvGraphicFramePr>
          <p:nvPr/>
        </p:nvGraphicFramePr>
        <p:xfrm>
          <a:off x="2057400" y="8382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公式" r:id="rId4" imgW="165028" imgH="228501" progId="Equation.3">
                  <p:embed/>
                </p:oleObj>
              </mc:Choice>
              <mc:Fallback>
                <p:oleObj name="公式" r:id="rId4" imgW="165028" imgH="228501" progId="Equation.3">
                  <p:embed/>
                  <p:pic>
                    <p:nvPicPr>
                      <p:cNvPr id="11878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38200"/>
                        <a:ext cx="323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Rectangle 1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8791" name="Object 17"/>
          <p:cNvGraphicFramePr>
            <a:graphicFrameLocks noChangeAspect="1"/>
          </p:cNvGraphicFramePr>
          <p:nvPr/>
        </p:nvGraphicFramePr>
        <p:xfrm>
          <a:off x="785813" y="1447800"/>
          <a:ext cx="311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公式" r:id="rId6" imgW="152268" imgH="215713" progId="Equation.3">
                  <p:embed/>
                </p:oleObj>
              </mc:Choice>
              <mc:Fallback>
                <p:oleObj name="公式" r:id="rId6" imgW="152268" imgH="215713" progId="Equation.3">
                  <p:embed/>
                  <p:pic>
                    <p:nvPicPr>
                      <p:cNvPr id="11879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447800"/>
                        <a:ext cx="3111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Rectangle 2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8793" name="Object 19"/>
          <p:cNvGraphicFramePr>
            <a:graphicFrameLocks noChangeAspect="1"/>
          </p:cNvGraphicFramePr>
          <p:nvPr/>
        </p:nvGraphicFramePr>
        <p:xfrm>
          <a:off x="304800" y="23622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公式" r:id="rId8" imgW="164885" imgH="215619" progId="Equation.3">
                  <p:embed/>
                </p:oleObj>
              </mc:Choice>
              <mc:Fallback>
                <p:oleObj name="公式" r:id="rId8" imgW="164885" imgH="215619" progId="Equation.3">
                  <p:embed/>
                  <p:pic>
                    <p:nvPicPr>
                      <p:cNvPr id="11879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3873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4" name="Object 21"/>
          <p:cNvGraphicFramePr>
            <a:graphicFrameLocks noChangeAspect="1"/>
          </p:cNvGraphicFramePr>
          <p:nvPr/>
        </p:nvGraphicFramePr>
        <p:xfrm>
          <a:off x="882650" y="34290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公式" r:id="rId10" imgW="165028" imgH="228501" progId="Equation.3">
                  <p:embed/>
                </p:oleObj>
              </mc:Choice>
              <mc:Fallback>
                <p:oleObj name="公式" r:id="rId10" imgW="165028" imgH="228501" progId="Equation.3">
                  <p:embed/>
                  <p:pic>
                    <p:nvPicPr>
                      <p:cNvPr id="11879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429000"/>
                        <a:ext cx="377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5" name="Object 23"/>
          <p:cNvGraphicFramePr>
            <a:graphicFrameLocks noChangeAspect="1"/>
          </p:cNvGraphicFramePr>
          <p:nvPr/>
        </p:nvGraphicFramePr>
        <p:xfrm>
          <a:off x="2946400" y="3429000"/>
          <a:ext cx="330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公式" r:id="rId12" imgW="164885" imgH="215619" progId="Equation.3">
                  <p:embed/>
                </p:oleObj>
              </mc:Choice>
              <mc:Fallback>
                <p:oleObj name="公式" r:id="rId12" imgW="164885" imgH="215619" progId="Equation.3">
                  <p:embed/>
                  <p:pic>
                    <p:nvPicPr>
                      <p:cNvPr id="11879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3429000"/>
                        <a:ext cx="330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25"/>
          <p:cNvGraphicFramePr>
            <a:graphicFrameLocks noChangeAspect="1"/>
          </p:cNvGraphicFramePr>
          <p:nvPr/>
        </p:nvGraphicFramePr>
        <p:xfrm>
          <a:off x="3581400" y="21336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公式" r:id="rId14" imgW="165028" imgH="228501" progId="Equation.3">
                  <p:embed/>
                </p:oleObj>
              </mc:Choice>
              <mc:Fallback>
                <p:oleObj name="公式" r:id="rId14" imgW="165028" imgH="228501" progId="Equation.3">
                  <p:embed/>
                  <p:pic>
                    <p:nvPicPr>
                      <p:cNvPr id="11879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33600"/>
                        <a:ext cx="377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7" name="Object 27"/>
          <p:cNvGraphicFramePr>
            <a:graphicFrameLocks noChangeAspect="1"/>
          </p:cNvGraphicFramePr>
          <p:nvPr/>
        </p:nvGraphicFramePr>
        <p:xfrm>
          <a:off x="2994025" y="11430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公式" r:id="rId16" imgW="165028" imgH="228501" progId="Equation.3">
                  <p:embed/>
                </p:oleObj>
              </mc:Choice>
              <mc:Fallback>
                <p:oleObj name="公式" r:id="rId16" imgW="165028" imgH="228501" progId="Equation.3">
                  <p:embed/>
                  <p:pic>
                    <p:nvPicPr>
                      <p:cNvPr id="11879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1143000"/>
                        <a:ext cx="377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8" name="Line 30"/>
          <p:cNvSpPr>
            <a:spLocks noChangeShapeType="1"/>
          </p:cNvSpPr>
          <p:nvPr/>
        </p:nvSpPr>
        <p:spPr bwMode="auto">
          <a:xfrm flipV="1">
            <a:off x="1143000" y="1219200"/>
            <a:ext cx="1066800" cy="24384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99" name="Line 33"/>
          <p:cNvSpPr>
            <a:spLocks noChangeShapeType="1"/>
          </p:cNvSpPr>
          <p:nvPr/>
        </p:nvSpPr>
        <p:spPr bwMode="auto">
          <a:xfrm flipV="1">
            <a:off x="1143000" y="1524000"/>
            <a:ext cx="1905000" cy="21336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6913" name="Group 113"/>
          <p:cNvGrpSpPr>
            <a:grpSpLocks/>
          </p:cNvGrpSpPr>
          <p:nvPr/>
        </p:nvGrpSpPr>
        <p:grpSpPr bwMode="auto">
          <a:xfrm>
            <a:off x="762000" y="1295400"/>
            <a:ext cx="1295400" cy="2209800"/>
            <a:chOff x="480" y="1152"/>
            <a:chExt cx="816" cy="1392"/>
          </a:xfrm>
        </p:grpSpPr>
        <p:sp>
          <p:nvSpPr>
            <p:cNvPr id="118814" name="Line 108"/>
            <p:cNvSpPr>
              <a:spLocks noChangeShapeType="1"/>
            </p:cNvSpPr>
            <p:nvPr/>
          </p:nvSpPr>
          <p:spPr bwMode="auto">
            <a:xfrm flipH="1">
              <a:off x="480" y="1487"/>
              <a:ext cx="288" cy="721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5" name="Line 109"/>
            <p:cNvSpPr>
              <a:spLocks noChangeShapeType="1"/>
            </p:cNvSpPr>
            <p:nvPr/>
          </p:nvSpPr>
          <p:spPr bwMode="auto">
            <a:xfrm flipH="1">
              <a:off x="528" y="1392"/>
              <a:ext cx="384" cy="91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6" name="Line 110"/>
            <p:cNvSpPr>
              <a:spLocks noChangeShapeType="1"/>
            </p:cNvSpPr>
            <p:nvPr/>
          </p:nvSpPr>
          <p:spPr bwMode="auto">
            <a:xfrm flipH="1">
              <a:off x="576" y="1344"/>
              <a:ext cx="432" cy="105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7" name="Line 111"/>
            <p:cNvSpPr>
              <a:spLocks noChangeShapeType="1"/>
            </p:cNvSpPr>
            <p:nvPr/>
          </p:nvSpPr>
          <p:spPr bwMode="auto">
            <a:xfrm flipH="1">
              <a:off x="624" y="1248"/>
              <a:ext cx="528" cy="124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8" name="Line 112"/>
            <p:cNvSpPr>
              <a:spLocks noChangeShapeType="1"/>
            </p:cNvSpPr>
            <p:nvPr/>
          </p:nvSpPr>
          <p:spPr bwMode="auto">
            <a:xfrm flipH="1">
              <a:off x="672" y="1152"/>
              <a:ext cx="624" cy="139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22" name="Group 122"/>
          <p:cNvGrpSpPr>
            <a:grpSpLocks/>
          </p:cNvGrpSpPr>
          <p:nvPr/>
        </p:nvGrpSpPr>
        <p:grpSpPr bwMode="auto">
          <a:xfrm>
            <a:off x="1446213" y="1676400"/>
            <a:ext cx="2058987" cy="1982788"/>
            <a:chOff x="911" y="1392"/>
            <a:chExt cx="1297" cy="1249"/>
          </a:xfrm>
        </p:grpSpPr>
        <p:sp>
          <p:nvSpPr>
            <p:cNvPr id="118806" name="Line 114"/>
            <p:cNvSpPr>
              <a:spLocks noChangeShapeType="1"/>
            </p:cNvSpPr>
            <p:nvPr/>
          </p:nvSpPr>
          <p:spPr bwMode="auto">
            <a:xfrm>
              <a:off x="911" y="2448"/>
              <a:ext cx="145" cy="193"/>
            </a:xfrm>
            <a:prstGeom prst="line">
              <a:avLst/>
            </a:prstGeom>
            <a:noFill/>
            <a:ln w="25400" cap="rnd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7" name="Line 115"/>
            <p:cNvSpPr>
              <a:spLocks noChangeShapeType="1"/>
            </p:cNvSpPr>
            <p:nvPr/>
          </p:nvSpPr>
          <p:spPr bwMode="auto">
            <a:xfrm>
              <a:off x="1008" y="2304"/>
              <a:ext cx="288" cy="288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8" name="Line 116"/>
            <p:cNvSpPr>
              <a:spLocks noChangeShapeType="1"/>
            </p:cNvSpPr>
            <p:nvPr/>
          </p:nvSpPr>
          <p:spPr bwMode="auto">
            <a:xfrm>
              <a:off x="1152" y="2160"/>
              <a:ext cx="432" cy="43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9" name="Line 117"/>
            <p:cNvSpPr>
              <a:spLocks noChangeShapeType="1"/>
            </p:cNvSpPr>
            <p:nvPr/>
          </p:nvSpPr>
          <p:spPr bwMode="auto">
            <a:xfrm>
              <a:off x="1296" y="2016"/>
              <a:ext cx="576" cy="528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0" name="Line 118"/>
            <p:cNvSpPr>
              <a:spLocks noChangeShapeType="1"/>
            </p:cNvSpPr>
            <p:nvPr/>
          </p:nvSpPr>
          <p:spPr bwMode="auto">
            <a:xfrm>
              <a:off x="1440" y="1872"/>
              <a:ext cx="576" cy="480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1" name="Line 119"/>
            <p:cNvSpPr>
              <a:spLocks noChangeShapeType="1"/>
            </p:cNvSpPr>
            <p:nvPr/>
          </p:nvSpPr>
          <p:spPr bwMode="auto">
            <a:xfrm>
              <a:off x="1584" y="1680"/>
              <a:ext cx="528" cy="480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2" name="Line 120"/>
            <p:cNvSpPr>
              <a:spLocks noChangeShapeType="1"/>
            </p:cNvSpPr>
            <p:nvPr/>
          </p:nvSpPr>
          <p:spPr bwMode="auto">
            <a:xfrm>
              <a:off x="1680" y="1536"/>
              <a:ext cx="528" cy="43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3" name="Line 121"/>
            <p:cNvSpPr>
              <a:spLocks noChangeShapeType="1"/>
            </p:cNvSpPr>
            <p:nvPr/>
          </p:nvSpPr>
          <p:spPr bwMode="auto">
            <a:xfrm>
              <a:off x="1824" y="1392"/>
              <a:ext cx="288" cy="240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802" name="Text Box 6"/>
          <p:cNvSpPr txBox="1">
            <a:spLocks noChangeArrowheads="1"/>
          </p:cNvSpPr>
          <p:nvPr/>
        </p:nvSpPr>
        <p:spPr bwMode="auto">
          <a:xfrm>
            <a:off x="3962400" y="1370013"/>
            <a:ext cx="34290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三角形</a:t>
            </a:r>
            <a:r>
              <a:rPr lang="en-US" altLang="zh-CN" sz="2400" b="1">
                <a:ea typeface="楷体_GB2312" pitchFamily="49" charset="-122"/>
              </a:rPr>
              <a:t>v</a:t>
            </a:r>
            <a:r>
              <a:rPr lang="en-US" altLang="zh-CN" sz="1200" b="1">
                <a:ea typeface="楷体_GB2312" pitchFamily="49" charset="-122"/>
              </a:rPr>
              <a:t>0</a:t>
            </a:r>
            <a:r>
              <a:rPr lang="en-US" altLang="zh-CN" sz="2400" b="1">
                <a:ea typeface="楷体_GB2312" pitchFamily="49" charset="-122"/>
              </a:rPr>
              <a:t>v</a:t>
            </a:r>
            <a:r>
              <a:rPr lang="en-US" altLang="zh-CN" sz="1200" b="1">
                <a:ea typeface="楷体_GB2312" pitchFamily="49" charset="-122"/>
              </a:rPr>
              <a:t>3</a:t>
            </a:r>
            <a:r>
              <a:rPr lang="en-US" altLang="zh-CN" sz="2400" b="1">
                <a:ea typeface="楷体_GB2312" pitchFamily="49" charset="-122"/>
              </a:rPr>
              <a:t>v</a:t>
            </a:r>
            <a:r>
              <a:rPr lang="en-US" altLang="zh-CN" sz="1400" b="1">
                <a:ea typeface="楷体_GB2312" pitchFamily="49" charset="-122"/>
              </a:rPr>
              <a:t>6</a:t>
            </a:r>
            <a:r>
              <a:rPr lang="zh-CN" altLang="en-US" sz="2400" b="1">
                <a:ea typeface="楷体_GB2312" pitchFamily="49" charset="-122"/>
              </a:rPr>
              <a:t>将原多边形分成三部分：</a:t>
            </a:r>
            <a:endParaRPr lang="en-US" altLang="zh-CN" sz="2400" b="1">
              <a:ea typeface="楷体_GB2312" pitchFamily="49" charset="-122"/>
            </a:endParaRPr>
          </a:p>
        </p:txBody>
      </p:sp>
      <p:sp>
        <p:nvSpPr>
          <p:cNvPr id="107" name="Text Box 6"/>
          <p:cNvSpPr txBox="1">
            <a:spLocks noChangeArrowheads="1"/>
          </p:cNvSpPr>
          <p:nvPr/>
        </p:nvSpPr>
        <p:spPr bwMode="auto">
          <a:xfrm>
            <a:off x="3962400" y="2293938"/>
            <a:ext cx="3429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三角形</a:t>
            </a:r>
            <a:r>
              <a:rPr lang="en-US" altLang="zh-CN" sz="2400" b="1">
                <a:ea typeface="楷体_GB2312" pitchFamily="49" charset="-122"/>
              </a:rPr>
              <a:t>v</a:t>
            </a:r>
            <a:r>
              <a:rPr lang="en-US" altLang="zh-CN" sz="1200" b="1">
                <a:ea typeface="楷体_GB2312" pitchFamily="49" charset="-122"/>
              </a:rPr>
              <a:t>0</a:t>
            </a:r>
            <a:r>
              <a:rPr lang="en-US" altLang="zh-CN" sz="2400" b="1">
                <a:ea typeface="楷体_GB2312" pitchFamily="49" charset="-122"/>
              </a:rPr>
              <a:t>v</a:t>
            </a:r>
            <a:r>
              <a:rPr lang="en-US" altLang="zh-CN" sz="1200" b="1">
                <a:ea typeface="楷体_GB2312" pitchFamily="49" charset="-122"/>
              </a:rPr>
              <a:t>3</a:t>
            </a:r>
            <a:r>
              <a:rPr lang="en-US" altLang="zh-CN" sz="2400" b="1">
                <a:ea typeface="楷体_GB2312" pitchFamily="49" charset="-122"/>
              </a:rPr>
              <a:t>v</a:t>
            </a:r>
            <a:r>
              <a:rPr lang="en-US" altLang="zh-CN" sz="1400" b="1">
                <a:ea typeface="楷体_GB2312" pitchFamily="49" charset="-122"/>
              </a:rPr>
              <a:t>6</a:t>
            </a:r>
            <a:endParaRPr lang="en-US" altLang="zh-CN" sz="2400" b="1">
              <a:ea typeface="楷体_GB2312" pitchFamily="49" charset="-122"/>
            </a:endParaRPr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3962400" y="2903538"/>
            <a:ext cx="3429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凸多边形</a:t>
            </a:r>
            <a:r>
              <a:rPr lang="en-US" altLang="zh-CN" sz="2400" b="1">
                <a:ea typeface="楷体_GB2312" pitchFamily="49" charset="-122"/>
              </a:rPr>
              <a:t>{v</a:t>
            </a:r>
            <a:r>
              <a:rPr lang="en-US" altLang="zh-CN" sz="1200" b="1">
                <a:ea typeface="楷体_GB2312" pitchFamily="49" charset="-122"/>
              </a:rPr>
              <a:t>0</a:t>
            </a:r>
            <a:r>
              <a:rPr lang="en-US" altLang="zh-CN" sz="2400" b="1">
                <a:ea typeface="楷体_GB2312" pitchFamily="49" charset="-122"/>
              </a:rPr>
              <a:t>, v</a:t>
            </a:r>
            <a:r>
              <a:rPr lang="en-US" altLang="zh-CN" sz="1200" b="1">
                <a:ea typeface="楷体_GB2312" pitchFamily="49" charset="-122"/>
              </a:rPr>
              <a:t>1</a:t>
            </a:r>
            <a:r>
              <a:rPr lang="en-US" altLang="zh-CN" sz="2400" b="1">
                <a:ea typeface="楷体_GB2312" pitchFamily="49" charset="-122"/>
              </a:rPr>
              <a:t>, v</a:t>
            </a:r>
            <a:r>
              <a:rPr lang="en-US" altLang="zh-CN" sz="1200" b="1">
                <a:ea typeface="楷体_GB2312" pitchFamily="49" charset="-122"/>
              </a:rPr>
              <a:t>2</a:t>
            </a:r>
            <a:r>
              <a:rPr lang="en-US" altLang="zh-CN" sz="2400" b="1">
                <a:ea typeface="楷体_GB2312" pitchFamily="49" charset="-122"/>
              </a:rPr>
              <a:t>, v</a:t>
            </a:r>
            <a:r>
              <a:rPr lang="en-US" altLang="zh-CN" sz="1200" b="1">
                <a:ea typeface="楷体_GB2312" pitchFamily="49" charset="-122"/>
              </a:rPr>
              <a:t>3</a:t>
            </a:r>
            <a:r>
              <a:rPr lang="en-US" altLang="zh-CN" sz="2400" b="1">
                <a:ea typeface="楷体_GB2312" pitchFamily="49" charset="-122"/>
              </a:rPr>
              <a:t>}</a:t>
            </a:r>
          </a:p>
        </p:txBody>
      </p:sp>
      <p:sp>
        <p:nvSpPr>
          <p:cNvPr id="109" name="Text Box 6"/>
          <p:cNvSpPr txBox="1">
            <a:spLocks noChangeArrowheads="1"/>
          </p:cNvSpPr>
          <p:nvPr/>
        </p:nvSpPr>
        <p:spPr bwMode="auto">
          <a:xfrm>
            <a:off x="3962400" y="3424238"/>
            <a:ext cx="3429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凸多边形</a:t>
            </a:r>
            <a:r>
              <a:rPr lang="en-US" altLang="zh-CN" sz="2400" b="1">
                <a:ea typeface="楷体_GB2312" pitchFamily="49" charset="-122"/>
              </a:rPr>
              <a:t>{v</a:t>
            </a:r>
            <a:r>
              <a:rPr lang="en-US" altLang="zh-CN" sz="1200" b="1">
                <a:ea typeface="楷体_GB2312" pitchFamily="49" charset="-122"/>
              </a:rPr>
              <a:t>3</a:t>
            </a:r>
            <a:r>
              <a:rPr lang="en-US" altLang="zh-CN" sz="2400" b="1">
                <a:ea typeface="楷体_GB2312" pitchFamily="49" charset="-122"/>
              </a:rPr>
              <a:t>, v</a:t>
            </a:r>
            <a:r>
              <a:rPr lang="en-US" altLang="zh-CN" sz="1200" b="1">
                <a:ea typeface="楷体_GB2312" pitchFamily="49" charset="-122"/>
              </a:rPr>
              <a:t>4</a:t>
            </a:r>
            <a:r>
              <a:rPr lang="en-US" altLang="zh-CN" sz="2400" b="1">
                <a:ea typeface="楷体_GB2312" pitchFamily="49" charset="-122"/>
              </a:rPr>
              <a:t>, v</a:t>
            </a:r>
            <a:r>
              <a:rPr lang="en-US" altLang="zh-CN" sz="1200" b="1">
                <a:ea typeface="楷体_GB2312" pitchFamily="49" charset="-122"/>
              </a:rPr>
              <a:t>5</a:t>
            </a:r>
            <a:r>
              <a:rPr lang="en-US" altLang="zh-CN" sz="2400" b="1">
                <a:ea typeface="楷体_GB2312" pitchFamily="49" charset="-122"/>
              </a:rPr>
              <a:t>, v</a:t>
            </a:r>
            <a:r>
              <a:rPr lang="en-US" altLang="zh-CN" sz="1200" b="1">
                <a:ea typeface="楷体_GB2312" pitchFamily="49" charset="-122"/>
              </a:rPr>
              <a:t>6</a:t>
            </a:r>
            <a:r>
              <a:rPr lang="en-US" altLang="zh-CN" sz="2400" b="1"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2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1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350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9812" name="Text Box 6"/>
          <p:cNvSpPr txBox="1">
            <a:spLocks noChangeArrowheads="1"/>
          </p:cNvSpPr>
          <p:nvPr/>
        </p:nvSpPr>
        <p:spPr bwMode="auto">
          <a:xfrm>
            <a:off x="439738" y="501650"/>
            <a:ext cx="2684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最优子结构性质</a:t>
            </a:r>
          </a:p>
        </p:txBody>
      </p:sp>
      <p:grpSp>
        <p:nvGrpSpPr>
          <p:cNvPr id="119813" name="Group 7"/>
          <p:cNvGrpSpPr>
            <a:grpSpLocks/>
          </p:cNvGrpSpPr>
          <p:nvPr/>
        </p:nvGrpSpPr>
        <p:grpSpPr bwMode="auto">
          <a:xfrm>
            <a:off x="914400" y="1600200"/>
            <a:ext cx="2971800" cy="2438400"/>
            <a:chOff x="720" y="1104"/>
            <a:chExt cx="1872" cy="1536"/>
          </a:xfrm>
        </p:grpSpPr>
        <p:sp>
          <p:nvSpPr>
            <p:cNvPr id="119831" name="Line 8"/>
            <p:cNvSpPr>
              <a:spLocks noChangeShapeType="1"/>
            </p:cNvSpPr>
            <p:nvPr/>
          </p:nvSpPr>
          <p:spPr bwMode="auto">
            <a:xfrm flipH="1" flipV="1">
              <a:off x="720" y="2112"/>
              <a:ext cx="336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2" name="Line 9"/>
            <p:cNvSpPr>
              <a:spLocks noChangeShapeType="1"/>
            </p:cNvSpPr>
            <p:nvPr/>
          </p:nvSpPr>
          <p:spPr bwMode="auto">
            <a:xfrm flipV="1">
              <a:off x="720" y="1536"/>
              <a:ext cx="24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3" name="Line 10"/>
            <p:cNvSpPr>
              <a:spLocks noChangeShapeType="1"/>
            </p:cNvSpPr>
            <p:nvPr/>
          </p:nvSpPr>
          <p:spPr bwMode="auto">
            <a:xfrm flipV="1">
              <a:off x="960" y="1104"/>
              <a:ext cx="768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4" name="Line 11"/>
            <p:cNvSpPr>
              <a:spLocks noChangeShapeType="1"/>
            </p:cNvSpPr>
            <p:nvPr/>
          </p:nvSpPr>
          <p:spPr bwMode="auto">
            <a:xfrm>
              <a:off x="1728" y="1104"/>
              <a:ext cx="528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5" name="Line 12"/>
            <p:cNvSpPr>
              <a:spLocks noChangeShapeType="1"/>
            </p:cNvSpPr>
            <p:nvPr/>
          </p:nvSpPr>
          <p:spPr bwMode="auto">
            <a:xfrm>
              <a:off x="2256" y="1296"/>
              <a:ext cx="336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6" name="Line 13"/>
            <p:cNvSpPr>
              <a:spLocks noChangeShapeType="1"/>
            </p:cNvSpPr>
            <p:nvPr/>
          </p:nvSpPr>
          <p:spPr bwMode="auto">
            <a:xfrm flipH="1">
              <a:off x="2208" y="1872"/>
              <a:ext cx="384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7" name="Line 14"/>
            <p:cNvSpPr>
              <a:spLocks noChangeShapeType="1"/>
            </p:cNvSpPr>
            <p:nvPr/>
          </p:nvSpPr>
          <p:spPr bwMode="auto">
            <a:xfrm flipV="1">
              <a:off x="1056" y="2592"/>
              <a:ext cx="1152" cy="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14" name="Line 16"/>
          <p:cNvSpPr>
            <a:spLocks noChangeShapeType="1"/>
          </p:cNvSpPr>
          <p:nvPr/>
        </p:nvSpPr>
        <p:spPr bwMode="auto">
          <a:xfrm flipV="1">
            <a:off x="1447800" y="1600200"/>
            <a:ext cx="1066800" cy="24384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5" name="Line 18"/>
          <p:cNvSpPr>
            <a:spLocks noChangeShapeType="1"/>
          </p:cNvSpPr>
          <p:nvPr/>
        </p:nvSpPr>
        <p:spPr bwMode="auto">
          <a:xfrm flipV="1">
            <a:off x="1447800" y="1905000"/>
            <a:ext cx="1905000" cy="21336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6" name="Rectangle 2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9817" name="Object 19"/>
          <p:cNvGraphicFramePr>
            <a:graphicFrameLocks noChangeAspect="1"/>
          </p:cNvGraphicFramePr>
          <p:nvPr/>
        </p:nvGraphicFramePr>
        <p:xfrm>
          <a:off x="1371600" y="23622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公式" r:id="rId4" imgW="164885" imgH="215619" progId="Equation.3">
                  <p:embed/>
                </p:oleObj>
              </mc:Choice>
              <mc:Fallback>
                <p:oleObj name="公式" r:id="rId4" imgW="164885" imgH="215619" progId="Equation.3">
                  <p:embed/>
                  <p:pic>
                    <p:nvPicPr>
                      <p:cNvPr id="11981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200"/>
                        <a:ext cx="3873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8" name="Rectangle 2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9819" name="Object 21"/>
          <p:cNvGraphicFramePr>
            <a:graphicFrameLocks noChangeAspect="1"/>
          </p:cNvGraphicFramePr>
          <p:nvPr/>
        </p:nvGraphicFramePr>
        <p:xfrm>
          <a:off x="2819400" y="2905125"/>
          <a:ext cx="5207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公式" r:id="rId6" imgW="190335" imgH="215713" progId="Equation.3">
                  <p:embed/>
                </p:oleObj>
              </mc:Choice>
              <mc:Fallback>
                <p:oleObj name="公式" r:id="rId6" imgW="190335" imgH="215713" progId="Equation.3">
                  <p:embed/>
                  <p:pic>
                    <p:nvPicPr>
                      <p:cNvPr id="11981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905125"/>
                        <a:ext cx="5207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0" name="Rectangle 2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9821" name="Object 24"/>
          <p:cNvGraphicFramePr>
            <a:graphicFrameLocks noChangeAspect="1"/>
          </p:cNvGraphicFramePr>
          <p:nvPr/>
        </p:nvGraphicFramePr>
        <p:xfrm>
          <a:off x="2362200" y="12192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公式" r:id="rId8" imgW="165028" imgH="228501" progId="Equation.3">
                  <p:embed/>
                </p:oleObj>
              </mc:Choice>
              <mc:Fallback>
                <p:oleObj name="公式" r:id="rId8" imgW="165028" imgH="228501" progId="Equation.3">
                  <p:embed/>
                  <p:pic>
                    <p:nvPicPr>
                      <p:cNvPr id="11982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19200"/>
                        <a:ext cx="323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2" name="Rectangle 2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9823" name="Object 26"/>
          <p:cNvGraphicFramePr>
            <a:graphicFrameLocks noChangeAspect="1"/>
          </p:cNvGraphicFramePr>
          <p:nvPr/>
        </p:nvGraphicFramePr>
        <p:xfrm>
          <a:off x="1276350" y="39624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公式" r:id="rId10" imgW="165028" imgH="228501" progId="Equation.3">
                  <p:embed/>
                </p:oleObj>
              </mc:Choice>
              <mc:Fallback>
                <p:oleObj name="公式" r:id="rId10" imgW="165028" imgH="228501" progId="Equation.3">
                  <p:embed/>
                  <p:pic>
                    <p:nvPicPr>
                      <p:cNvPr id="11982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962400"/>
                        <a:ext cx="323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4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9825" name="Object 28"/>
          <p:cNvGraphicFramePr>
            <a:graphicFrameLocks noChangeAspect="1"/>
          </p:cNvGraphicFramePr>
          <p:nvPr/>
        </p:nvGraphicFramePr>
        <p:xfrm>
          <a:off x="3333750" y="15240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公式" r:id="rId12" imgW="165028" imgH="228501" progId="Equation.3">
                  <p:embed/>
                </p:oleObj>
              </mc:Choice>
              <mc:Fallback>
                <p:oleObj name="公式" r:id="rId12" imgW="165028" imgH="228501" progId="Equation.3">
                  <p:embed/>
                  <p:pic>
                    <p:nvPicPr>
                      <p:cNvPr id="119825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1524000"/>
                        <a:ext cx="323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7" name="Object 33"/>
          <p:cNvGraphicFramePr>
            <a:graphicFrameLocks noGrp="1" noChangeAspect="1"/>
          </p:cNvGraphicFramePr>
          <p:nvPr>
            <p:ph sz="half" idx="1"/>
          </p:nvPr>
        </p:nvGraphicFramePr>
        <p:xfrm>
          <a:off x="381000" y="4572000"/>
          <a:ext cx="6019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文档" r:id="rId14" imgW="3703603" imgH="1188572" progId="Word.Document.8">
                  <p:embed/>
                </p:oleObj>
              </mc:Choice>
              <mc:Fallback>
                <p:oleObj name="文档" r:id="rId14" imgW="3703603" imgH="1188572" progId="Word.Document.8">
                  <p:embed/>
                  <p:pic>
                    <p:nvPicPr>
                      <p:cNvPr id="778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0"/>
                        <a:ext cx="60198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0" name="Object 36"/>
          <p:cNvGraphicFramePr>
            <a:graphicFrameLocks noGrp="1" noChangeAspect="1"/>
          </p:cNvGraphicFramePr>
          <p:nvPr>
            <p:ph sz="half" idx="2"/>
          </p:nvPr>
        </p:nvGraphicFramePr>
        <p:xfrm>
          <a:off x="4876800" y="1524000"/>
          <a:ext cx="3076575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文档" r:id="rId16" imgW="1767134" imgH="1188572" progId="Word.Document.8">
                  <p:embed/>
                </p:oleObj>
              </mc:Choice>
              <mc:Fallback>
                <p:oleObj name="文档" r:id="rId16" imgW="1767134" imgH="1188572" progId="Word.Document.8">
                  <p:embed/>
                  <p:pic>
                    <p:nvPicPr>
                      <p:cNvPr id="778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24000"/>
                        <a:ext cx="3076575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3" name="Line 39"/>
          <p:cNvSpPr>
            <a:spLocks noChangeShapeType="1"/>
          </p:cNvSpPr>
          <p:nvPr/>
        </p:nvSpPr>
        <p:spPr bwMode="auto">
          <a:xfrm flipV="1">
            <a:off x="4419600" y="3657600"/>
            <a:ext cx="1143000" cy="990600"/>
          </a:xfrm>
          <a:prstGeom prst="line">
            <a:avLst/>
          </a:prstGeom>
          <a:noFill/>
          <a:ln w="698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66" name="AutoShape 42"/>
          <p:cNvSpPr>
            <a:spLocks noChangeArrowheads="1"/>
          </p:cNvSpPr>
          <p:nvPr/>
        </p:nvSpPr>
        <p:spPr bwMode="auto">
          <a:xfrm>
            <a:off x="7848600" y="1752600"/>
            <a:ext cx="1143000" cy="990600"/>
          </a:xfrm>
          <a:prstGeom prst="wedgeEllipseCallout">
            <a:avLst>
              <a:gd name="adj1" fmla="val -101250"/>
              <a:gd name="adj2" fmla="val 83495"/>
            </a:avLst>
          </a:prstGeom>
          <a:solidFill>
            <a:srgbClr val="00FFFF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None/>
            </a:pPr>
            <a:r>
              <a:rPr lang="zh-CN" altLang="en-US" sz="2000" b="1">
                <a:solidFill>
                  <a:srgbClr val="FF0000"/>
                </a:solidFill>
                <a:latin typeface="Calibri" panose="020F0502020204030204"/>
                <a:ea typeface="楷体_GB2312" pitchFamily="49" charset="-122"/>
              </a:rPr>
              <a:t>否则矛盾</a:t>
            </a:r>
          </a:p>
        </p:txBody>
      </p:sp>
      <p:sp>
        <p:nvSpPr>
          <p:cNvPr id="119830" name="TextBox 1"/>
          <p:cNvSpPr txBox="1">
            <a:spLocks noChangeArrowheads="1"/>
          </p:cNvSpPr>
          <p:nvPr/>
        </p:nvSpPr>
        <p:spPr bwMode="auto">
          <a:xfrm>
            <a:off x="3200400" y="533400"/>
            <a:ext cx="571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假设最优三角剖分</a:t>
            </a:r>
            <a:r>
              <a:rPr lang="en-US" altLang="zh-CN" sz="2400"/>
              <a:t>T</a:t>
            </a:r>
            <a:r>
              <a:rPr lang="zh-CN" altLang="en-US" sz="2400"/>
              <a:t>包含三角形</a:t>
            </a:r>
            <a:r>
              <a:rPr lang="en-US" altLang="zh-CN" sz="2400"/>
              <a:t>v</a:t>
            </a:r>
            <a:r>
              <a:rPr lang="en-US" altLang="zh-CN" sz="1200"/>
              <a:t>0</a:t>
            </a:r>
            <a:r>
              <a:rPr lang="en-US" altLang="zh-CN" sz="2400"/>
              <a:t>v</a:t>
            </a:r>
            <a:r>
              <a:rPr lang="en-US" altLang="zh-CN" sz="1400"/>
              <a:t>k</a:t>
            </a:r>
            <a:r>
              <a:rPr lang="en-US" altLang="zh-CN" sz="2400"/>
              <a:t>v</a:t>
            </a:r>
            <a:r>
              <a:rPr lang="en-US" altLang="zh-CN" sz="1400"/>
              <a:t>n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4682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63" name="AutoShape 15"/>
          <p:cNvSpPr>
            <a:spLocks noChangeArrowheads="1"/>
          </p:cNvSpPr>
          <p:nvPr/>
        </p:nvSpPr>
        <p:spPr bwMode="auto">
          <a:xfrm>
            <a:off x="5458618" y="3581400"/>
            <a:ext cx="1551782" cy="9144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60325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3810000" y="3581400"/>
            <a:ext cx="1447800" cy="990600"/>
          </a:xfrm>
          <a:prstGeom prst="ellipse">
            <a:avLst/>
          </a:prstGeom>
          <a:solidFill>
            <a:schemeClr val="accent2"/>
          </a:solidFill>
          <a:ln w="603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2514600" y="3581400"/>
            <a:ext cx="1066800" cy="914400"/>
          </a:xfrm>
          <a:prstGeom prst="rect">
            <a:avLst/>
          </a:prstGeom>
          <a:solidFill>
            <a:srgbClr val="CCFFCC"/>
          </a:solidFill>
          <a:ln w="603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5486400" y="1219200"/>
            <a:ext cx="2590800" cy="1143000"/>
          </a:xfrm>
          <a:prstGeom prst="ellipse">
            <a:avLst/>
          </a:prstGeom>
          <a:solidFill>
            <a:srgbClr val="FFFF00"/>
          </a:solidFill>
          <a:ln w="60325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pic>
        <p:nvPicPr>
          <p:cNvPr id="120839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112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20840" name="Text Box 6"/>
          <p:cNvSpPr txBox="1">
            <a:spLocks noChangeArrowheads="1"/>
          </p:cNvSpPr>
          <p:nvPr/>
        </p:nvSpPr>
        <p:spPr bwMode="auto">
          <a:xfrm>
            <a:off x="444500" y="50165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递归结构</a:t>
            </a:r>
          </a:p>
        </p:txBody>
      </p:sp>
      <p:sp>
        <p:nvSpPr>
          <p:cNvPr id="120841" name="Rectangle 8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78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65597"/>
              </p:ext>
            </p:extLst>
          </p:nvPr>
        </p:nvGraphicFramePr>
        <p:xfrm>
          <a:off x="554037" y="3206750"/>
          <a:ext cx="752316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4" imgW="3289300" imgH="533400" progId="Equation.DSMT4">
                  <p:embed/>
                </p:oleObj>
              </mc:Choice>
              <mc:Fallback>
                <p:oleObj name="Equation" r:id="rId4" imgW="3289300" imgH="533400" progId="Equation.DSMT4">
                  <p:embed/>
                  <p:pic>
                    <p:nvPicPr>
                      <p:cNvPr id="788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7" y="3206750"/>
                        <a:ext cx="752316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9"/>
          <p:cNvGraphicFramePr>
            <a:graphicFrameLocks noGrp="1" noChangeAspect="1"/>
          </p:cNvGraphicFramePr>
          <p:nvPr>
            <p:ph/>
          </p:nvPr>
        </p:nvGraphicFramePr>
        <p:xfrm>
          <a:off x="457200" y="1328738"/>
          <a:ext cx="75120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文档" r:id="rId6" imgW="3834835" imgH="792141" progId="Word.Document.8">
                  <p:embed/>
                </p:oleObj>
              </mc:Choice>
              <mc:Fallback>
                <p:oleObj name="文档" r:id="rId6" imgW="3834835" imgH="792141" progId="Word.Document.8">
                  <p:embed/>
                  <p:pic>
                    <p:nvPicPr>
                      <p:cNvPr id="12084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28738"/>
                        <a:ext cx="7512050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381000" y="4267200"/>
            <a:ext cx="1219200" cy="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03737"/>
              </p:ext>
            </p:extLst>
          </p:nvPr>
        </p:nvGraphicFramePr>
        <p:xfrm>
          <a:off x="465138" y="5946775"/>
          <a:ext cx="74882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Document" r:id="rId8" imgW="3824636" imgH="395677" progId="Word.Document.8">
                  <p:embed/>
                </p:oleObj>
              </mc:Choice>
              <mc:Fallback>
                <p:oleObj name="Document" r:id="rId8" imgW="3824636" imgH="395677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5946775"/>
                        <a:ext cx="7488237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65138" y="4883150"/>
          <a:ext cx="78168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Document" r:id="rId10" imgW="3986959" imgH="395677" progId="Word.Document.8">
                  <p:embed/>
                </p:oleObj>
              </mc:Choice>
              <mc:Fallback>
                <p:oleObj name="Document" r:id="rId10" imgW="3986959" imgH="395677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883150"/>
                        <a:ext cx="78168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51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3" grpId="0" animBg="1"/>
      <p:bldP spid="78862" grpId="0" animBg="1"/>
      <p:bldP spid="78861" grpId="0" animBg="1"/>
      <p:bldP spid="788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112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935038" y="1690688"/>
            <a:ext cx="5541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计算最优值：与矩阵连乘积相似。</a:t>
            </a:r>
          </a:p>
        </p:txBody>
      </p:sp>
      <p:sp>
        <p:nvSpPr>
          <p:cNvPr id="121861" name="Text Box 7"/>
          <p:cNvSpPr txBox="1">
            <a:spLocks noChangeArrowheads="1"/>
          </p:cNvSpPr>
          <p:nvPr/>
        </p:nvSpPr>
        <p:spPr bwMode="auto">
          <a:xfrm>
            <a:off x="387350" y="501650"/>
            <a:ext cx="342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构造最优三角剖分</a:t>
            </a:r>
          </a:p>
        </p:txBody>
      </p:sp>
      <p:graphicFrame>
        <p:nvGraphicFramePr>
          <p:cNvPr id="79880" name="Object 8"/>
          <p:cNvGraphicFramePr>
            <a:graphicFrameLocks noGrp="1" noChangeAspect="1"/>
          </p:cNvGraphicFramePr>
          <p:nvPr>
            <p:ph/>
          </p:nvPr>
        </p:nvGraphicFramePr>
        <p:xfrm>
          <a:off x="552450" y="2708275"/>
          <a:ext cx="657225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Document" r:id="rId5" imgW="3646153" imgH="1187030" progId="Word.Document.8">
                  <p:embed/>
                </p:oleObj>
              </mc:Choice>
              <mc:Fallback>
                <p:oleObj name="Document" r:id="rId5" imgW="3646153" imgH="1187030" progId="Word.Document.8">
                  <p:embed/>
                  <p:pic>
                    <p:nvPicPr>
                      <p:cNvPr id="798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2708275"/>
                        <a:ext cx="6572250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73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8">
            <a:extLst>
              <a:ext uri="{FF2B5EF4-FFF2-40B4-BE49-F238E27FC236}">
                <a16:creationId xmlns:a16="http://schemas.microsoft.com/office/drawing/2014/main" id="{19E26000-7D52-42F6-B5F2-7C1C5623C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56" y="2184094"/>
            <a:ext cx="8658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与矩阵连乘积问题求解类似，采用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自底向上的策略，按照对角线的顺序求解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9D2B163C-F2C7-4F25-B7AE-098EC9FAB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78" y="315746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4984CEDF-FDE6-4DDF-AD27-1CFA70C2A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78" y="3221695"/>
            <a:ext cx="0" cy="1700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79C19742-AD06-4350-B289-D9A232446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178" y="3157460"/>
            <a:ext cx="1676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DE561377-9BCC-48C9-B4ED-A95B6C930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9378" y="315746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C61CACF9-3792-4363-AED2-20554C988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268" y="3724198"/>
            <a:ext cx="255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99B50AAA-5872-45AA-B51A-8019D367B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78" y="2584204"/>
            <a:ext cx="255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0605E5E7-73F4-4173-A508-56130CBC5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78" y="315746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522FBC40-5922-42C4-8217-38AC193D8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1378" y="315746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33">
            <a:extLst>
              <a:ext uri="{FF2B5EF4-FFF2-40B4-BE49-F238E27FC236}">
                <a16:creationId xmlns:a16="http://schemas.microsoft.com/office/drawing/2014/main" id="{2FEAA4DA-5727-4FD5-BA73-5FCE3B75A132}"/>
              </a:ext>
            </a:extLst>
          </p:cNvPr>
          <p:cNvGrpSpPr>
            <a:grpSpLocks/>
          </p:cNvGrpSpPr>
          <p:nvPr/>
        </p:nvGrpSpPr>
        <p:grpSpPr bwMode="auto">
          <a:xfrm>
            <a:off x="1390728" y="2866958"/>
            <a:ext cx="1989138" cy="400051"/>
            <a:chOff x="996" y="1833"/>
            <a:chExt cx="1253" cy="252"/>
          </a:xfrm>
        </p:grpSpPr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7D5E1C73-EB47-4CD3-A657-1741021CD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18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1508DFB9-561F-4644-AB0E-16B44CABE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" y="18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0983FE51-F6D3-4006-A056-3D302D2BB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2" y="18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E51F3DC7-9F98-474F-A654-5879DC1D4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18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7AEC973B-89D6-473C-945A-3DD098D30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" y="18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9" name="Text Box 24">
            <a:extLst>
              <a:ext uri="{FF2B5EF4-FFF2-40B4-BE49-F238E27FC236}">
                <a16:creationId xmlns:a16="http://schemas.microsoft.com/office/drawing/2014/main" id="{F1C2AF44-2019-4629-97E4-F0D908C1B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728" y="320032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74FD7BCF-5EC7-41C4-A6BE-BB7B326DA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78" y="355751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Text Box 26">
            <a:extLst>
              <a:ext uri="{FF2B5EF4-FFF2-40B4-BE49-F238E27FC236}">
                <a16:creationId xmlns:a16="http://schemas.microsoft.com/office/drawing/2014/main" id="{A0071EDF-BE0D-4998-9F04-424557B88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78" y="395279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DC1B991B-E91A-477D-84F7-CB4CB332B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78" y="431951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3B15772E-C69A-4CCD-B32F-47D3FD39C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78" y="470051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Line 56">
            <a:extLst>
              <a:ext uri="{FF2B5EF4-FFF2-40B4-BE49-F238E27FC236}">
                <a16:creationId xmlns:a16="http://schemas.microsoft.com/office/drawing/2014/main" id="{F75845CA-5DE8-44A4-9B8E-41C5F7BA94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90" y="3157460"/>
            <a:ext cx="1868487" cy="16955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0E5D610D-2708-4596-B62D-39323B32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440" y="2980885"/>
            <a:ext cx="417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）计算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t[1][1], t[2][2],…,t[5][5];</a:t>
            </a: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2252C5EF-467F-47BD-933B-AFA23316C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440" y="3438085"/>
            <a:ext cx="417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）计算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t[1][2], t[2][3],…,t[4][5];</a:t>
            </a:r>
          </a:p>
        </p:txBody>
      </p:sp>
      <p:sp>
        <p:nvSpPr>
          <p:cNvPr id="27" name="TextBox 30">
            <a:extLst>
              <a:ext uri="{FF2B5EF4-FFF2-40B4-BE49-F238E27FC236}">
                <a16:creationId xmlns:a16="http://schemas.microsoft.com/office/drawing/2014/main" id="{1805C55C-E962-4E82-A6BF-37C8AD763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440" y="3895285"/>
            <a:ext cx="457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）计算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t[1][3], t[2][4], t[3][5];</a:t>
            </a:r>
          </a:p>
        </p:txBody>
      </p:sp>
      <p:sp>
        <p:nvSpPr>
          <p:cNvPr id="28" name="TextBox 31">
            <a:extLst>
              <a:ext uri="{FF2B5EF4-FFF2-40B4-BE49-F238E27FC236}">
                <a16:creationId xmlns:a16="http://schemas.microsoft.com/office/drawing/2014/main" id="{49019FE5-A141-4BBB-9A44-4C4854FDD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440" y="4352485"/>
            <a:ext cx="417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）计算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t[1][4], t[2][5];</a:t>
            </a:r>
          </a:p>
        </p:txBody>
      </p:sp>
      <p:sp>
        <p:nvSpPr>
          <p:cNvPr id="29" name="TextBox 32">
            <a:extLst>
              <a:ext uri="{FF2B5EF4-FFF2-40B4-BE49-F238E27FC236}">
                <a16:creationId xmlns:a16="http://schemas.microsoft.com/office/drawing/2014/main" id="{3EAF88B7-9235-40D7-8D11-304DEB9FD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440" y="4790635"/>
            <a:ext cx="417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）计算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t[1][5];</a:t>
            </a:r>
          </a:p>
        </p:txBody>
      </p:sp>
      <p:pic>
        <p:nvPicPr>
          <p:cNvPr id="30" name="Picture 5" descr="STATBAR">
            <a:extLst>
              <a:ext uri="{FF2B5EF4-FFF2-40B4-BE49-F238E27FC236}">
                <a16:creationId xmlns:a16="http://schemas.microsoft.com/office/drawing/2014/main" id="{EBC0C07D-1CF6-47D1-908F-2128EFDA54D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112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1" name="Text Box 6">
            <a:extLst>
              <a:ext uri="{FF2B5EF4-FFF2-40B4-BE49-F238E27FC236}">
                <a16:creationId xmlns:a16="http://schemas.microsoft.com/office/drawing/2014/main" id="{4992DFF9-A3A9-448B-9290-CD9ED2C6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5334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练习：</a:t>
            </a:r>
          </a:p>
        </p:txBody>
      </p:sp>
      <p:sp>
        <p:nvSpPr>
          <p:cNvPr id="2" name="椭圆 1"/>
          <p:cNvSpPr/>
          <p:nvPr/>
        </p:nvSpPr>
        <p:spPr>
          <a:xfrm>
            <a:off x="3173570" y="3066983"/>
            <a:ext cx="142794" cy="14279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24" grpId="0" animBg="1"/>
      <p:bldP spid="25" grpId="0"/>
      <p:bldP spid="26" grpId="0"/>
      <p:bldP spid="27" grpId="0"/>
      <p:bldP spid="28" grpId="0"/>
      <p:bldP spid="29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5"/>
          <p:cNvGraphicFramePr>
            <a:graphicFrameLocks noChangeAspect="1"/>
          </p:cNvGraphicFramePr>
          <p:nvPr>
            <p:extLst/>
          </p:nvPr>
        </p:nvGraphicFramePr>
        <p:xfrm>
          <a:off x="955394" y="1849438"/>
          <a:ext cx="9890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4" imgW="545626" imgH="177646" progId="Equation.DSMT4">
                  <p:embed/>
                </p:oleObj>
              </mc:Choice>
              <mc:Fallback>
                <p:oleObj name="Equation" r:id="rId4" imgW="545626" imgH="177646" progId="Equation.DSMT4">
                  <p:embed/>
                  <p:pic>
                    <p:nvPicPr>
                      <p:cNvPr id="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394" y="1849438"/>
                        <a:ext cx="9890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997534" y="1108075"/>
          <a:ext cx="58816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Equation" r:id="rId6" imgW="2451100" imgH="190500" progId="Equation.DSMT4">
                  <p:embed/>
                </p:oleObj>
              </mc:Choice>
              <mc:Fallback>
                <p:oleObj name="Equation" r:id="rId6" imgW="2451100" imgH="19050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534" y="1108075"/>
                        <a:ext cx="58816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288894" y="1793875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0,1,2</a:t>
            </a:r>
            <a:r>
              <a:rPr lang="zh-CN" altLang="en-US" sz="2400"/>
              <a:t>组成的多边形，最优分割点为</a:t>
            </a:r>
            <a:r>
              <a:rPr lang="en-US" altLang="zh-CN" sz="2400"/>
              <a:t>1</a:t>
            </a:r>
            <a:endParaRPr lang="zh-CN" altLang="en-US" sz="2400"/>
          </a:p>
        </p:txBody>
      </p:sp>
      <p:sp>
        <p:nvSpPr>
          <p:cNvPr id="124948" name="Text Box 46"/>
          <p:cNvSpPr txBox="1">
            <a:spLocks noChangeArrowheads="1"/>
          </p:cNvSpPr>
          <p:nvPr/>
        </p:nvSpPr>
        <p:spPr bwMode="auto">
          <a:xfrm>
            <a:off x="1447800" y="95250"/>
            <a:ext cx="57150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(2,3),1(1,2),2(1,1),3(7,1),4(7,2),5(6,3)</a:t>
            </a:r>
          </a:p>
        </p:txBody>
      </p:sp>
      <p:graphicFrame>
        <p:nvGraphicFramePr>
          <p:cNvPr id="24" name="Object 9">
            <a:extLst>
              <a:ext uri="{FF2B5EF4-FFF2-40B4-BE49-F238E27FC236}">
                <a16:creationId xmlns:a16="http://schemas.microsoft.com/office/drawing/2014/main" id="{5467B442-DACF-49D0-A008-3FEA3FA80B5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3221" y="3913007"/>
          <a:ext cx="609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公式" r:id="rId8" imgW="3048000" imgH="228600" progId="Equation.3">
                  <p:embed/>
                </p:oleObj>
              </mc:Choice>
              <mc:Fallback>
                <p:oleObj name="公式" r:id="rId8" imgW="3048000" imgH="228600" progId="Equation.3">
                  <p:embed/>
                  <p:pic>
                    <p:nvPicPr>
                      <p:cNvPr id="24" name="Object 9">
                        <a:extLst>
                          <a:ext uri="{FF2B5EF4-FFF2-40B4-BE49-F238E27FC236}">
                            <a16:creationId xmlns:a16="http://schemas.microsoft.com/office/drawing/2014/main" id="{5467B442-DACF-49D0-A008-3FEA3FA80B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21" y="3913007"/>
                        <a:ext cx="609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>
            <a:extLst>
              <a:ext uri="{FF2B5EF4-FFF2-40B4-BE49-F238E27FC236}">
                <a16:creationId xmlns:a16="http://schemas.microsoft.com/office/drawing/2014/main" id="{7945851F-1C69-4328-A0DA-6C1D7B784C6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7021" y="4675007"/>
          <a:ext cx="1219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公式" r:id="rId10" imgW="685800" imgH="203200" progId="Equation.3">
                  <p:embed/>
                </p:oleObj>
              </mc:Choice>
              <mc:Fallback>
                <p:oleObj name="公式" r:id="rId10" imgW="685800" imgH="203200" progId="Equation.3">
                  <p:embed/>
                  <p:pic>
                    <p:nvPicPr>
                      <p:cNvPr id="25" name="Object 11">
                        <a:extLst>
                          <a:ext uri="{FF2B5EF4-FFF2-40B4-BE49-F238E27FC236}">
                            <a16:creationId xmlns:a16="http://schemas.microsoft.com/office/drawing/2014/main" id="{7945851F-1C69-4328-A0DA-6C1D7B784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21" y="4675007"/>
                        <a:ext cx="1219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16">
            <a:extLst>
              <a:ext uri="{FF2B5EF4-FFF2-40B4-BE49-F238E27FC236}">
                <a16:creationId xmlns:a16="http://schemas.microsoft.com/office/drawing/2014/main" id="{937E6D8A-5CEA-4A16-8AB4-8C510F736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821" y="4675007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2,3,4</a:t>
            </a:r>
            <a:r>
              <a:rPr lang="zh-CN" altLang="en-US" sz="2400"/>
              <a:t>组成的多边形，最优分割点为</a:t>
            </a:r>
            <a:r>
              <a:rPr lang="en-US" altLang="zh-CN" sz="2400"/>
              <a:t>3</a:t>
            </a:r>
            <a:endParaRPr lang="zh-CN" altLang="en-US" sz="2400"/>
          </a:p>
        </p:txBody>
      </p:sp>
      <p:graphicFrame>
        <p:nvGraphicFramePr>
          <p:cNvPr id="31" name="Object 15">
            <a:extLst>
              <a:ext uri="{FF2B5EF4-FFF2-40B4-BE49-F238E27FC236}">
                <a16:creationId xmlns:a16="http://schemas.microsoft.com/office/drawing/2014/main" id="{E50A9F94-BA89-49FA-BB2A-3B7E5C29B1A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62596" y="3227207"/>
          <a:ext cx="10588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12" imgW="583693" imgH="177646" progId="Equation.DSMT4">
                  <p:embed/>
                </p:oleObj>
              </mc:Choice>
              <mc:Fallback>
                <p:oleObj name="Equation" r:id="rId12" imgW="583693" imgH="177646" progId="Equation.DSMT4">
                  <p:embed/>
                  <p:pic>
                    <p:nvPicPr>
                      <p:cNvPr id="31" name="Object 15">
                        <a:extLst>
                          <a:ext uri="{FF2B5EF4-FFF2-40B4-BE49-F238E27FC236}">
                            <a16:creationId xmlns:a16="http://schemas.microsoft.com/office/drawing/2014/main" id="{E50A9F94-BA89-49FA-BB2A-3B7E5C29B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596" y="3227207"/>
                        <a:ext cx="10588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8834DD77-1AE4-4E73-A736-18B20D2B2B9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3221" y="2485844"/>
          <a:ext cx="609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14" imgW="2540000" imgH="190500" progId="Equation.DSMT4">
                  <p:embed/>
                </p:oleObj>
              </mc:Choice>
              <mc:Fallback>
                <p:oleObj name="Equation" r:id="rId14" imgW="2540000" imgH="1905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834DD77-1AE4-4E73-A736-18B20D2B2B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21" y="2485844"/>
                        <a:ext cx="609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17">
            <a:extLst>
              <a:ext uri="{FF2B5EF4-FFF2-40B4-BE49-F238E27FC236}">
                <a16:creationId xmlns:a16="http://schemas.microsoft.com/office/drawing/2014/main" id="{C2A623FA-A8E9-4B14-8CFF-873D24C5F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021" y="3171644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1,2,3</a:t>
            </a:r>
            <a:r>
              <a:rPr lang="zh-CN" altLang="en-US" sz="2400"/>
              <a:t>组成的多边形，最优分割点为</a:t>
            </a:r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90E91642-8EC0-47B1-A4BE-07509BAD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26" y="60721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84D72D88-207C-41B7-958B-B8F69AC4C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26" y="608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7E8FD7FF-9342-4385-978C-851C2A0FF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26" y="608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9CDAD947-E2A3-4F75-84FE-075EF98E8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26" y="608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40" name="Object 5">
            <a:extLst>
              <a:ext uri="{FF2B5EF4-FFF2-40B4-BE49-F238E27FC236}">
                <a16:creationId xmlns:a16="http://schemas.microsoft.com/office/drawing/2014/main" id="{BAA1049A-ECD2-400B-A48C-B7A9C695EA3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3221" y="5292725"/>
          <a:ext cx="693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公式" r:id="rId16" imgW="3911600" imgH="228600" progId="Equation.3">
                  <p:embed/>
                </p:oleObj>
              </mc:Choice>
              <mc:Fallback>
                <p:oleObj name="公式" r:id="rId16" imgW="3911600" imgH="228600" progId="Equation.3">
                  <p:embed/>
                  <p:pic>
                    <p:nvPicPr>
                      <p:cNvPr id="40" name="Object 5">
                        <a:extLst>
                          <a:ext uri="{FF2B5EF4-FFF2-40B4-BE49-F238E27FC236}">
                            <a16:creationId xmlns:a16="http://schemas.microsoft.com/office/drawing/2014/main" id="{BAA1049A-ECD2-400B-A48C-B7A9C695EA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21" y="5292725"/>
                        <a:ext cx="693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>
            <a:extLst>
              <a:ext uri="{FF2B5EF4-FFF2-40B4-BE49-F238E27FC236}">
                <a16:creationId xmlns:a16="http://schemas.microsoft.com/office/drawing/2014/main" id="{0A004002-16C4-4EDA-8736-64F44718CA5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3221" y="5930900"/>
          <a:ext cx="1143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公式" r:id="rId18" imgW="698197" imgH="203112" progId="Equation.3">
                  <p:embed/>
                </p:oleObj>
              </mc:Choice>
              <mc:Fallback>
                <p:oleObj name="公式" r:id="rId18" imgW="698197" imgH="203112" progId="Equation.3">
                  <p:embed/>
                  <p:pic>
                    <p:nvPicPr>
                      <p:cNvPr id="41" name="Object 7">
                        <a:extLst>
                          <a:ext uri="{FF2B5EF4-FFF2-40B4-BE49-F238E27FC236}">
                            <a16:creationId xmlns:a16="http://schemas.microsoft.com/office/drawing/2014/main" id="{0A004002-16C4-4EDA-8736-64F44718C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21" y="5930900"/>
                        <a:ext cx="1143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1">
            <a:extLst>
              <a:ext uri="{FF2B5EF4-FFF2-40B4-BE49-F238E27FC236}">
                <a16:creationId xmlns:a16="http://schemas.microsoft.com/office/drawing/2014/main" id="{D074655A-1BFE-43E3-88AA-7E5981B6A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421" y="5902325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3,4,5</a:t>
            </a:r>
            <a:r>
              <a:rPr lang="zh-CN" altLang="en-US" sz="2400"/>
              <a:t>组成的多边形，最优分割点为</a:t>
            </a:r>
            <a:r>
              <a:rPr lang="en-US" altLang="zh-CN" sz="2400"/>
              <a:t>4</a:t>
            </a:r>
            <a:endParaRPr lang="zh-CN" altLang="en-US" sz="240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F734180-3AAD-4DFA-96A3-89403A1BBCBA}"/>
              </a:ext>
            </a:extLst>
          </p:cNvPr>
          <p:cNvSpPr/>
          <p:nvPr/>
        </p:nvSpPr>
        <p:spPr>
          <a:xfrm>
            <a:off x="3061022" y="1135284"/>
            <a:ext cx="399809" cy="4027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495B749-A388-4567-883B-523104C0A7B1}"/>
              </a:ext>
            </a:extLst>
          </p:cNvPr>
          <p:cNvSpPr/>
          <p:nvPr/>
        </p:nvSpPr>
        <p:spPr>
          <a:xfrm>
            <a:off x="2958779" y="2527521"/>
            <a:ext cx="399809" cy="4027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0A4993-97EC-4338-BF7E-CCB56971ABEC}"/>
              </a:ext>
            </a:extLst>
          </p:cNvPr>
          <p:cNvSpPr/>
          <p:nvPr/>
        </p:nvSpPr>
        <p:spPr>
          <a:xfrm>
            <a:off x="2958779" y="3902559"/>
            <a:ext cx="399809" cy="4027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5B44188-C411-4897-9BA7-EFA7B55F9242}"/>
              </a:ext>
            </a:extLst>
          </p:cNvPr>
          <p:cNvSpPr/>
          <p:nvPr/>
        </p:nvSpPr>
        <p:spPr>
          <a:xfrm>
            <a:off x="2689427" y="5324696"/>
            <a:ext cx="399809" cy="4027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3" grpId="0"/>
      <p:bldP spid="42" grpId="0"/>
      <p:bldP spid="4" grpId="0" animBg="1"/>
      <p:bldP spid="44" grpId="0" animBg="1"/>
      <p:bldP spid="45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3"/>
          <p:cNvGraphicFramePr>
            <a:graphicFrameLocks noChangeAspect="1"/>
          </p:cNvGraphicFramePr>
          <p:nvPr>
            <p:extLst/>
          </p:nvPr>
        </p:nvGraphicFramePr>
        <p:xfrm>
          <a:off x="297727" y="779463"/>
          <a:ext cx="8255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3" imgW="3886200" imgH="393700" progId="Equation.DSMT4">
                  <p:embed/>
                </p:oleObj>
              </mc:Choice>
              <mc:Fallback>
                <p:oleObj name="Equation" r:id="rId3" imgW="3886200" imgH="393700" progId="Equation.DSMT4">
                  <p:embed/>
                  <p:pic>
                    <p:nvPicPr>
                      <p:cNvPr id="2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27" y="779463"/>
                        <a:ext cx="82550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>
            <p:extLst/>
          </p:nvPr>
        </p:nvGraphicFramePr>
        <p:xfrm>
          <a:off x="323127" y="2079625"/>
          <a:ext cx="10128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5" imgW="558558" imgH="177723" progId="Equation.DSMT4">
                  <p:embed/>
                </p:oleObj>
              </mc:Choice>
              <mc:Fallback>
                <p:oleObj name="Equation" r:id="rId5" imgW="558558" imgH="177723" progId="Equation.DSMT4">
                  <p:embed/>
                  <p:pic>
                    <p:nvPicPr>
                      <p:cNvPr id="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27" y="2079625"/>
                        <a:ext cx="10128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228127" y="2052638"/>
            <a:ext cx="632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0,1,2,3</a:t>
            </a:r>
            <a:r>
              <a:rPr lang="zh-CN" altLang="en-US" sz="2400"/>
              <a:t>组成的多边形，最优分割点为</a:t>
            </a:r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125969" name="Text Box 46"/>
          <p:cNvSpPr txBox="1">
            <a:spLocks noChangeArrowheads="1"/>
          </p:cNvSpPr>
          <p:nvPr/>
        </p:nvSpPr>
        <p:spPr bwMode="auto">
          <a:xfrm>
            <a:off x="1447800" y="95250"/>
            <a:ext cx="57150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(2,3),1(1,2),2(1,1),3(7,1),4(7,2),5(6,3)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399FEF5-FB72-4830-AAA7-97F7060A2ACC}"/>
              </a:ext>
            </a:extLst>
          </p:cNvPr>
          <p:cNvCxnSpPr/>
          <p:nvPr/>
        </p:nvCxnSpPr>
        <p:spPr>
          <a:xfrm>
            <a:off x="6551271" y="1415006"/>
            <a:ext cx="6366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>
            <a:extLst>
              <a:ext uri="{FF2B5EF4-FFF2-40B4-BE49-F238E27FC236}">
                <a16:creationId xmlns:a16="http://schemas.microsoft.com/office/drawing/2014/main" id="{31A244B7-3D22-4360-8E87-112CC9408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" y="35362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2F3E28A9-6AA4-4BB9-8170-F7D72E0B0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" y="35504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6968AF07-4AB2-4859-8DCE-7770DC9A9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" y="35362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14EF9597-2DCF-40F3-824F-6F9A1E746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" y="35504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E016AB0D-3CB9-4B53-989E-53E38E9F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" y="34076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37" name="Object 13">
            <a:extLst>
              <a:ext uri="{FF2B5EF4-FFF2-40B4-BE49-F238E27FC236}">
                <a16:creationId xmlns:a16="http://schemas.microsoft.com/office/drawing/2014/main" id="{E78F87D9-E18D-4F2E-A45D-301EE6D767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73927" y="2659908"/>
          <a:ext cx="78501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7" imgW="3695700" imgH="393700" progId="Equation.DSMT4">
                  <p:embed/>
                </p:oleObj>
              </mc:Choice>
              <mc:Fallback>
                <p:oleObj name="Equation" r:id="rId7" imgW="3695700" imgH="393700" progId="Equation.DSMT4">
                  <p:embed/>
                  <p:pic>
                    <p:nvPicPr>
                      <p:cNvPr id="37" name="Object 13">
                        <a:extLst>
                          <a:ext uri="{FF2B5EF4-FFF2-40B4-BE49-F238E27FC236}">
                            <a16:creationId xmlns:a16="http://schemas.microsoft.com/office/drawing/2014/main" id="{E78F87D9-E18D-4F2E-A45D-301EE6D767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27" y="2659908"/>
                        <a:ext cx="785018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5">
            <a:extLst>
              <a:ext uri="{FF2B5EF4-FFF2-40B4-BE49-F238E27FC236}">
                <a16:creationId xmlns:a16="http://schemas.microsoft.com/office/drawing/2014/main" id="{7BCDCB7B-4804-45DF-9903-2F15F840134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9327" y="3960071"/>
          <a:ext cx="10588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9" imgW="583693" imgH="177646" progId="Equation.DSMT4">
                  <p:embed/>
                </p:oleObj>
              </mc:Choice>
              <mc:Fallback>
                <p:oleObj name="Equation" r:id="rId9" imgW="583693" imgH="177646" progId="Equation.DSMT4">
                  <p:embed/>
                  <p:pic>
                    <p:nvPicPr>
                      <p:cNvPr id="38" name="Object 15">
                        <a:extLst>
                          <a:ext uri="{FF2B5EF4-FFF2-40B4-BE49-F238E27FC236}">
                            <a16:creationId xmlns:a16="http://schemas.microsoft.com/office/drawing/2014/main" id="{7BCDCB7B-4804-45DF-9903-2F15F84013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27" y="3960071"/>
                        <a:ext cx="10588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20">
            <a:extLst>
              <a:ext uri="{FF2B5EF4-FFF2-40B4-BE49-F238E27FC236}">
                <a16:creationId xmlns:a16="http://schemas.microsoft.com/office/drawing/2014/main" id="{B6E4BA75-B0E8-43F4-919E-282AE9BE1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127" y="3933083"/>
            <a:ext cx="632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1,2,3,4</a:t>
            </a:r>
            <a:r>
              <a:rPr lang="zh-CN" altLang="en-US" sz="2400"/>
              <a:t>组成的多边形，最优分割点为</a:t>
            </a:r>
            <a:r>
              <a:rPr lang="en-US" altLang="zh-CN" sz="2400"/>
              <a:t>2</a:t>
            </a:r>
            <a:endParaRPr lang="zh-CN" altLang="en-US" sz="240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5A9E24E-E21E-465C-8987-3AA1B285E986}"/>
              </a:ext>
            </a:extLst>
          </p:cNvPr>
          <p:cNvCxnSpPr/>
          <p:nvPr/>
        </p:nvCxnSpPr>
        <p:spPr>
          <a:xfrm>
            <a:off x="5657128" y="3268545"/>
            <a:ext cx="6366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bject 13">
                <a:extLst>
                  <a:ext uri="{FF2B5EF4-FFF2-40B4-BE49-F238E27FC236}">
                    <a16:creationId xmlns:a16="http://schemas.microsoft.com/office/drawing/2014/main" id="{F7C5E05F-159B-4EDC-A129-A32BA0F35A94}"/>
                  </a:ext>
                </a:extLst>
              </p:cNvPr>
              <p:cNvSpPr txBox="1"/>
              <p:nvPr/>
            </p:nvSpPr>
            <p:spPr bwMode="auto">
              <a:xfrm>
                <a:off x="134073" y="4744295"/>
                <a:ext cx="86106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[3][5]=</m:t>
                      </m:r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[3][3]+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[4][5]+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[3][4]+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[5][5]+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18.27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18.96}=18.27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Object 13">
                <a:extLst>
                  <a:ext uri="{FF2B5EF4-FFF2-40B4-BE49-F238E27FC236}">
                    <a16:creationId xmlns:a16="http://schemas.microsoft.com/office/drawing/2014/main" id="{F7C5E05F-159B-4EDC-A129-A32BA0F35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073" y="4744295"/>
                <a:ext cx="8610600" cy="8699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Object 15">
            <a:extLst>
              <a:ext uri="{FF2B5EF4-FFF2-40B4-BE49-F238E27FC236}">
                <a16:creationId xmlns:a16="http://schemas.microsoft.com/office/drawing/2014/main" id="{5EE8CA6B-039B-4477-83DF-C1AA9436BB4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2476" y="5580535"/>
          <a:ext cx="1219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公式" r:id="rId12" imgW="672808" imgH="203112" progId="Equation.3">
                  <p:embed/>
                </p:oleObj>
              </mc:Choice>
              <mc:Fallback>
                <p:oleObj name="公式" r:id="rId12" imgW="672808" imgH="203112" progId="Equation.3">
                  <p:embed/>
                  <p:pic>
                    <p:nvPicPr>
                      <p:cNvPr id="44" name="Object 15">
                        <a:extLst>
                          <a:ext uri="{FF2B5EF4-FFF2-40B4-BE49-F238E27FC236}">
                            <a16:creationId xmlns:a16="http://schemas.microsoft.com/office/drawing/2014/main" id="{5EE8CA6B-039B-4477-83DF-C1AA9436B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76" y="5580535"/>
                        <a:ext cx="1219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1">
            <a:extLst>
              <a:ext uri="{FF2B5EF4-FFF2-40B4-BE49-F238E27FC236}">
                <a16:creationId xmlns:a16="http://schemas.microsoft.com/office/drawing/2014/main" id="{9FD358C5-9C55-46F0-87DF-8504246D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276" y="5580535"/>
            <a:ext cx="632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2,3,4,5</a:t>
            </a:r>
            <a:r>
              <a:rPr lang="zh-CN" altLang="en-US" sz="2400"/>
              <a:t>组成的多边形，最优分割点为</a:t>
            </a:r>
            <a:r>
              <a:rPr lang="en-US" altLang="zh-CN" sz="2400"/>
              <a:t>3</a:t>
            </a:r>
            <a:endParaRPr lang="zh-CN" altLang="en-US" sz="240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D509D1B-8D8B-4EE3-8E74-3E32D7B130A0}"/>
              </a:ext>
            </a:extLst>
          </p:cNvPr>
          <p:cNvCxnSpPr/>
          <p:nvPr/>
        </p:nvCxnSpPr>
        <p:spPr>
          <a:xfrm>
            <a:off x="6014013" y="5398235"/>
            <a:ext cx="6366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25066A64-7F80-4E0E-B1AB-30810C2B32E6}"/>
              </a:ext>
            </a:extLst>
          </p:cNvPr>
          <p:cNvSpPr/>
          <p:nvPr/>
        </p:nvSpPr>
        <p:spPr>
          <a:xfrm>
            <a:off x="2192921" y="1243678"/>
            <a:ext cx="399809" cy="4027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58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9" grpId="0"/>
      <p:bldP spid="43" grpId="0"/>
      <p:bldP spid="45" grpId="0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26979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26980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26981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/>
        </p:nvGraphicFramePr>
        <p:xfrm>
          <a:off x="376238" y="533400"/>
          <a:ext cx="6481762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3" imgW="2641600" imgH="596900" progId="Equation.DSMT4">
                  <p:embed/>
                </p:oleObj>
              </mc:Choice>
              <mc:Fallback>
                <p:oleObj name="Equation" r:id="rId3" imgW="2641600" imgH="596900" progId="Equation.DSMT4">
                  <p:embed/>
                  <p:pic>
                    <p:nvPicPr>
                      <p:cNvPr id="819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533400"/>
                        <a:ext cx="6481762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Rectangle 1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81935" name="Object 15"/>
          <p:cNvGraphicFramePr>
            <a:graphicFrameLocks noChangeAspect="1"/>
          </p:cNvGraphicFramePr>
          <p:nvPr/>
        </p:nvGraphicFramePr>
        <p:xfrm>
          <a:off x="460375" y="2139950"/>
          <a:ext cx="10588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5" imgW="583693" imgH="177646" progId="Equation.DSMT4">
                  <p:embed/>
                </p:oleObj>
              </mc:Choice>
              <mc:Fallback>
                <p:oleObj name="Equation" r:id="rId5" imgW="583693" imgH="177646" progId="Equation.DSMT4">
                  <p:embed/>
                  <p:pic>
                    <p:nvPicPr>
                      <p:cNvPr id="819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139950"/>
                        <a:ext cx="10588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09800" y="2128838"/>
            <a:ext cx="632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1,2,3,4,5</a:t>
            </a:r>
            <a:r>
              <a:rPr lang="zh-CN" altLang="en-US" sz="2400"/>
              <a:t>组成的多边形，最优分割点为</a:t>
            </a:r>
            <a:r>
              <a:rPr lang="en-US" altLang="zh-CN" sz="2400"/>
              <a:t>2</a:t>
            </a:r>
            <a:endParaRPr lang="zh-CN" altLang="en-US" sz="2400"/>
          </a:p>
        </p:txBody>
      </p:sp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392113" y="4953000"/>
          <a:ext cx="10350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7" imgW="571004" imgH="177646" progId="Equation.DSMT4">
                  <p:embed/>
                </p:oleObj>
              </mc:Choice>
              <mc:Fallback>
                <p:oleObj name="Equation" r:id="rId7" imgW="571004" imgH="177646" progId="Equation.DSMT4">
                  <p:embed/>
                  <p:pic>
                    <p:nvPicPr>
                      <p:cNvPr id="2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4953000"/>
                        <a:ext cx="10350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209800" y="5024438"/>
            <a:ext cx="632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0,1,2,3,4</a:t>
            </a:r>
            <a:r>
              <a:rPr lang="zh-CN" altLang="en-US" sz="2400"/>
              <a:t>组成的多边形，最优分割点为</a:t>
            </a:r>
            <a:r>
              <a:rPr lang="en-US" altLang="zh-CN" sz="2400"/>
              <a:t>2</a:t>
            </a:r>
            <a:endParaRPr lang="zh-CN" altLang="en-US" sz="240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81000" y="2971800"/>
          <a:ext cx="65452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9" imgW="2667000" imgH="596900" progId="Equation.DSMT4">
                  <p:embed/>
                </p:oleObj>
              </mc:Choice>
              <mc:Fallback>
                <p:oleObj name="Equation" r:id="rId9" imgW="2667000" imgH="5969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71800"/>
                        <a:ext cx="654526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9" name="Text Box 46"/>
          <p:cNvSpPr txBox="1">
            <a:spLocks noChangeArrowheads="1"/>
          </p:cNvSpPr>
          <p:nvPr/>
        </p:nvSpPr>
        <p:spPr bwMode="auto">
          <a:xfrm>
            <a:off x="1447800" y="95250"/>
            <a:ext cx="57150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(2,3),1(1,2),2(1,1),3(7,1),4(7,2),5(6,3)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0E66708-1405-44F0-9690-A76BC42F75BB}"/>
              </a:ext>
            </a:extLst>
          </p:cNvPr>
          <p:cNvCxnSpPr>
            <a:cxnSpLocks/>
          </p:cNvCxnSpPr>
          <p:nvPr/>
        </p:nvCxnSpPr>
        <p:spPr>
          <a:xfrm>
            <a:off x="2209800" y="1031113"/>
            <a:ext cx="32303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B70C36A-61C3-4D17-BA11-7B647A0920C4}"/>
              </a:ext>
            </a:extLst>
          </p:cNvPr>
          <p:cNvCxnSpPr>
            <a:cxnSpLocks/>
          </p:cNvCxnSpPr>
          <p:nvPr/>
        </p:nvCxnSpPr>
        <p:spPr>
          <a:xfrm>
            <a:off x="2327476" y="3984586"/>
            <a:ext cx="32303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28003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28004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28005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/>
        </p:nvGraphicFramePr>
        <p:xfrm>
          <a:off x="360363" y="884238"/>
          <a:ext cx="7140575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3" imgW="2654300" imgH="800100" progId="Equation.DSMT4">
                  <p:embed/>
                </p:oleObj>
              </mc:Choice>
              <mc:Fallback>
                <p:oleObj name="Equation" r:id="rId3" imgW="2654300" imgH="800100" progId="Equation.DSMT4">
                  <p:embed/>
                  <p:pic>
                    <p:nvPicPr>
                      <p:cNvPr id="819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884238"/>
                        <a:ext cx="7140575" cy="223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7" name="Rectangle 1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81935" name="Object 15"/>
          <p:cNvGraphicFramePr>
            <a:graphicFrameLocks noChangeAspect="1"/>
          </p:cNvGraphicFramePr>
          <p:nvPr/>
        </p:nvGraphicFramePr>
        <p:xfrm>
          <a:off x="555625" y="3505200"/>
          <a:ext cx="10128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5" imgW="558558" imgH="177723" progId="Equation.DSMT4">
                  <p:embed/>
                </p:oleObj>
              </mc:Choice>
              <mc:Fallback>
                <p:oleObj name="Equation" r:id="rId5" imgW="558558" imgH="177723" progId="Equation.DSMT4">
                  <p:embed/>
                  <p:pic>
                    <p:nvPicPr>
                      <p:cNvPr id="819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3505200"/>
                        <a:ext cx="10128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57400" y="3505200"/>
            <a:ext cx="632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0,1,2,3,4,5</a:t>
            </a:r>
            <a:r>
              <a:rPr lang="zh-CN" altLang="en-US" sz="2400"/>
              <a:t>组成的多边形，最优分割点为</a:t>
            </a:r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128010" name="Text Box 46"/>
          <p:cNvSpPr txBox="1">
            <a:spLocks noChangeArrowheads="1"/>
          </p:cNvSpPr>
          <p:nvPr/>
        </p:nvSpPr>
        <p:spPr bwMode="auto">
          <a:xfrm>
            <a:off x="1447800" y="95250"/>
            <a:ext cx="57150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(2,3),1(1,2),2(1,1),3(7,1),4(7,2),5(6,3)</a:t>
            </a:r>
          </a:p>
        </p:txBody>
      </p:sp>
    </p:spTree>
    <p:extLst>
      <p:ext uri="{BB962C8B-B14F-4D97-AF65-F5344CB8AC3E}">
        <p14:creationId xmlns:p14="http://schemas.microsoft.com/office/powerpoint/2010/main" val="33100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5610" y="3999299"/>
            <a:ext cx="3705390" cy="1695479"/>
            <a:chOff x="612775" y="3581400"/>
            <a:chExt cx="3117850" cy="3200400"/>
          </a:xfrm>
        </p:grpSpPr>
        <p:grpSp>
          <p:nvGrpSpPr>
            <p:cNvPr id="129027" name="Group 28"/>
            <p:cNvGrpSpPr>
              <a:grpSpLocks/>
            </p:cNvGrpSpPr>
            <p:nvPr/>
          </p:nvGrpSpPr>
          <p:grpSpPr bwMode="auto">
            <a:xfrm>
              <a:off x="612775" y="3581400"/>
              <a:ext cx="3117850" cy="3200400"/>
              <a:chOff x="386" y="2256"/>
              <a:chExt cx="1964" cy="2016"/>
            </a:xfrm>
          </p:grpSpPr>
          <p:sp>
            <p:nvSpPr>
              <p:cNvPr id="129050" name="Text Box 11"/>
              <p:cNvSpPr txBox="1">
                <a:spLocks noChangeArrowheads="1"/>
              </p:cNvSpPr>
              <p:nvPr/>
            </p:nvSpPr>
            <p:spPr bwMode="auto">
              <a:xfrm>
                <a:off x="914" y="225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29051" name="Text Box 12"/>
              <p:cNvSpPr txBox="1">
                <a:spLocks noChangeArrowheads="1"/>
              </p:cNvSpPr>
              <p:nvPr/>
            </p:nvSpPr>
            <p:spPr bwMode="auto">
              <a:xfrm>
                <a:off x="386" y="312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9052" name="Text Box 13"/>
              <p:cNvSpPr txBox="1">
                <a:spLocks noChangeArrowheads="1"/>
              </p:cNvSpPr>
              <p:nvPr/>
            </p:nvSpPr>
            <p:spPr bwMode="auto">
              <a:xfrm>
                <a:off x="482" y="404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9053" name="Text Box 14"/>
              <p:cNvSpPr txBox="1">
                <a:spLocks noChangeArrowheads="1"/>
              </p:cNvSpPr>
              <p:nvPr/>
            </p:nvSpPr>
            <p:spPr bwMode="auto">
              <a:xfrm>
                <a:off x="2162" y="380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29054" name="Text Box 15"/>
              <p:cNvSpPr txBox="1">
                <a:spLocks noChangeArrowheads="1"/>
              </p:cNvSpPr>
              <p:nvPr/>
            </p:nvSpPr>
            <p:spPr bwMode="auto">
              <a:xfrm>
                <a:off x="2162" y="308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29055" name="Text Box 16"/>
              <p:cNvSpPr txBox="1">
                <a:spLocks noChangeArrowheads="1"/>
              </p:cNvSpPr>
              <p:nvPr/>
            </p:nvSpPr>
            <p:spPr bwMode="auto">
              <a:xfrm>
                <a:off x="1826" y="237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129028" name="Group 29"/>
            <p:cNvGrpSpPr>
              <a:grpSpLocks/>
            </p:cNvGrpSpPr>
            <p:nvPr/>
          </p:nvGrpSpPr>
          <p:grpSpPr bwMode="auto">
            <a:xfrm>
              <a:off x="819508" y="4038600"/>
              <a:ext cx="2667000" cy="2514600"/>
              <a:chOff x="528" y="2496"/>
              <a:chExt cx="1680" cy="1584"/>
            </a:xfrm>
          </p:grpSpPr>
          <p:sp>
            <p:nvSpPr>
              <p:cNvPr id="129038" name="Line 5"/>
              <p:cNvSpPr>
                <a:spLocks noChangeShapeType="1"/>
              </p:cNvSpPr>
              <p:nvPr/>
            </p:nvSpPr>
            <p:spPr bwMode="auto">
              <a:xfrm>
                <a:off x="1104" y="2544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39" name="Line 6"/>
              <p:cNvSpPr>
                <a:spLocks noChangeShapeType="1"/>
              </p:cNvSpPr>
              <p:nvPr/>
            </p:nvSpPr>
            <p:spPr bwMode="auto">
              <a:xfrm flipV="1">
                <a:off x="624" y="2577"/>
                <a:ext cx="384" cy="62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0" name="Line 7"/>
              <p:cNvSpPr>
                <a:spLocks noChangeShapeType="1"/>
              </p:cNvSpPr>
              <p:nvPr/>
            </p:nvSpPr>
            <p:spPr bwMode="auto">
              <a:xfrm>
                <a:off x="1872" y="2592"/>
                <a:ext cx="288" cy="57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1" name="Line 8"/>
              <p:cNvSpPr>
                <a:spLocks noChangeShapeType="1"/>
              </p:cNvSpPr>
              <p:nvPr/>
            </p:nvSpPr>
            <p:spPr bwMode="auto">
              <a:xfrm>
                <a:off x="2160" y="3264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2" name="Line 9"/>
              <p:cNvSpPr>
                <a:spLocks noChangeShapeType="1"/>
              </p:cNvSpPr>
              <p:nvPr/>
            </p:nvSpPr>
            <p:spPr bwMode="auto">
              <a:xfrm>
                <a:off x="576" y="3312"/>
                <a:ext cx="0" cy="67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3" name="Line 10"/>
              <p:cNvSpPr>
                <a:spLocks noChangeShapeType="1"/>
              </p:cNvSpPr>
              <p:nvPr/>
            </p:nvSpPr>
            <p:spPr bwMode="auto">
              <a:xfrm flipV="1">
                <a:off x="624" y="3936"/>
                <a:ext cx="1488" cy="9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4" name="Oval 17"/>
              <p:cNvSpPr>
                <a:spLocks noChangeArrowheads="1"/>
              </p:cNvSpPr>
              <p:nvPr/>
            </p:nvSpPr>
            <p:spPr bwMode="auto">
              <a:xfrm>
                <a:off x="2112" y="3153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29045" name="Oval 18"/>
              <p:cNvSpPr>
                <a:spLocks noChangeArrowheads="1"/>
              </p:cNvSpPr>
              <p:nvPr/>
            </p:nvSpPr>
            <p:spPr bwMode="auto">
              <a:xfrm>
                <a:off x="2112" y="3840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29046" name="Oval 19"/>
              <p:cNvSpPr>
                <a:spLocks noChangeArrowheads="1"/>
              </p:cNvSpPr>
              <p:nvPr/>
            </p:nvSpPr>
            <p:spPr bwMode="auto">
              <a:xfrm>
                <a:off x="1776" y="2496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29047" name="Oval 20"/>
              <p:cNvSpPr>
                <a:spLocks noChangeArrowheads="1"/>
              </p:cNvSpPr>
              <p:nvPr/>
            </p:nvSpPr>
            <p:spPr bwMode="auto">
              <a:xfrm>
                <a:off x="1008" y="2496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29048" name="Oval 21"/>
              <p:cNvSpPr>
                <a:spLocks noChangeArrowheads="1"/>
              </p:cNvSpPr>
              <p:nvPr/>
            </p:nvSpPr>
            <p:spPr bwMode="auto">
              <a:xfrm>
                <a:off x="528" y="3216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29049" name="Oval 22"/>
              <p:cNvSpPr>
                <a:spLocks noChangeArrowheads="1"/>
              </p:cNvSpPr>
              <p:nvPr/>
            </p:nvSpPr>
            <p:spPr bwMode="auto">
              <a:xfrm>
                <a:off x="576" y="3984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</p:grpSp>
      </p:grpSp>
      <p:sp>
        <p:nvSpPr>
          <p:cNvPr id="82967" name="Line 23"/>
          <p:cNvSpPr>
            <a:spLocks noChangeShapeType="1"/>
          </p:cNvSpPr>
          <p:nvPr/>
        </p:nvSpPr>
        <p:spPr bwMode="auto">
          <a:xfrm flipV="1">
            <a:off x="979813" y="4329815"/>
            <a:ext cx="736597" cy="1130319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8" name="Line 24"/>
          <p:cNvSpPr>
            <a:spLocks noChangeShapeType="1"/>
          </p:cNvSpPr>
          <p:nvPr/>
        </p:nvSpPr>
        <p:spPr bwMode="auto">
          <a:xfrm flipV="1">
            <a:off x="936052" y="4281878"/>
            <a:ext cx="2240354" cy="1190871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>
            <a:off x="3201042" y="4294494"/>
            <a:ext cx="583293" cy="1077335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32" name="Rectangle 27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29033" name="Object 26"/>
          <p:cNvGraphicFramePr>
            <a:graphicFrameLocks noChangeAspect="1"/>
          </p:cNvGraphicFramePr>
          <p:nvPr/>
        </p:nvGraphicFramePr>
        <p:xfrm>
          <a:off x="304800" y="914400"/>
          <a:ext cx="3886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公式" r:id="rId4" imgW="2552700" imgH="1371600" progId="Equation.3">
                  <p:embed/>
                </p:oleObj>
              </mc:Choice>
              <mc:Fallback>
                <p:oleObj name="公式" r:id="rId4" imgW="2552700" imgH="1371600" progId="Equation.3">
                  <p:embed/>
                  <p:pic>
                    <p:nvPicPr>
                      <p:cNvPr id="12903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14400"/>
                        <a:ext cx="38862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Rectangle 31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7064375" y="685800"/>
            <a:ext cx="381000" cy="381000"/>
          </a:xfrm>
          <a:prstGeom prst="ellipse">
            <a:avLst/>
          </a:prstGeom>
          <a:solidFill>
            <a:srgbClr val="FFFF00"/>
          </a:solidFill>
          <a:ln w="60325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7031038" y="1676400"/>
            <a:ext cx="381000" cy="381000"/>
          </a:xfrm>
          <a:prstGeom prst="ellipse">
            <a:avLst/>
          </a:prstGeom>
          <a:solidFill>
            <a:srgbClr val="FFFF00"/>
          </a:solidFill>
          <a:ln w="60325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29037" name="Object 30"/>
          <p:cNvGraphicFramePr>
            <a:graphicFrameLocks noChangeAspect="1"/>
          </p:cNvGraphicFramePr>
          <p:nvPr/>
        </p:nvGraphicFramePr>
        <p:xfrm>
          <a:off x="4910138" y="668338"/>
          <a:ext cx="2667000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公式" r:id="rId6" imgW="1130300" imgH="1371600" progId="Equation.3">
                  <p:embed/>
                </p:oleObj>
              </mc:Choice>
              <mc:Fallback>
                <p:oleObj name="公式" r:id="rId6" imgW="1130300" imgH="1371600" progId="Equation.3">
                  <p:embed/>
                  <p:pic>
                    <p:nvPicPr>
                      <p:cNvPr id="129037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668338"/>
                        <a:ext cx="2667000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43"/>
          <p:cNvGrpSpPr>
            <a:grpSpLocks/>
          </p:cNvGrpSpPr>
          <p:nvPr/>
        </p:nvGrpSpPr>
        <p:grpSpPr bwMode="auto">
          <a:xfrm>
            <a:off x="7653340" y="43494"/>
            <a:ext cx="1262063" cy="870906"/>
            <a:chOff x="4246" y="2544"/>
            <a:chExt cx="1590" cy="960"/>
          </a:xfrm>
        </p:grpSpPr>
        <p:sp>
          <p:nvSpPr>
            <p:cNvPr id="33" name="AutoShape 41"/>
            <p:cNvSpPr>
              <a:spLocks noChangeArrowheads="1"/>
            </p:cNvSpPr>
            <p:nvPr/>
          </p:nvSpPr>
          <p:spPr bwMode="auto">
            <a:xfrm>
              <a:off x="4416" y="2544"/>
              <a:ext cx="1344" cy="960"/>
            </a:xfrm>
            <a:prstGeom prst="wedgeEllipseCallout">
              <a:avLst>
                <a:gd name="adj1" fmla="val -80372"/>
                <a:gd name="adj2" fmla="val 37512"/>
              </a:avLst>
            </a:prstGeom>
            <a:solidFill>
              <a:srgbClr val="FFFF00"/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050"/>
            </a:p>
          </p:txBody>
        </p:sp>
        <p:sp>
          <p:nvSpPr>
            <p:cNvPr id="34" name="Text Box 42"/>
            <p:cNvSpPr txBox="1">
              <a:spLocks noChangeArrowheads="1"/>
            </p:cNvSpPr>
            <p:nvPr/>
          </p:nvSpPr>
          <p:spPr bwMode="auto">
            <a:xfrm>
              <a:off x="4246" y="2668"/>
              <a:ext cx="1590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 smtClean="0">
                  <a:ea typeface="楷体_GB2312" pitchFamily="49" charset="-122"/>
                </a:rPr>
                <a:t>与</a:t>
              </a:r>
              <a:r>
                <a:rPr lang="en-US" altLang="zh-CN" sz="1400" b="1" dirty="0" smtClean="0">
                  <a:ea typeface="楷体_GB2312" pitchFamily="49" charset="-122"/>
                </a:rPr>
                <a:t>v</a:t>
              </a:r>
              <a:r>
                <a:rPr lang="en-US" altLang="zh-CN" sz="1400" b="1" dirty="0" smtClean="0">
                  <a:ea typeface="楷体_GB2312" pitchFamily="49" charset="-122"/>
                </a:rPr>
                <a:t>0</a:t>
              </a:r>
              <a:r>
                <a:rPr lang="zh-CN" altLang="en-US" sz="1400" b="1" dirty="0">
                  <a:ea typeface="楷体_GB2312" pitchFamily="49" charset="-122"/>
                </a:rPr>
                <a:t>和</a:t>
              </a:r>
              <a:r>
                <a:rPr lang="en-US" altLang="zh-CN" sz="1400" b="1" dirty="0" smtClean="0">
                  <a:ea typeface="楷体_GB2312" pitchFamily="49" charset="-122"/>
                </a:rPr>
                <a:t>v5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 smtClean="0">
                  <a:ea typeface="楷体_GB2312" pitchFamily="49" charset="-122"/>
                </a:rPr>
                <a:t>构成三角形的</a:t>
              </a:r>
              <a:endParaRPr lang="en-US" altLang="zh-CN" sz="1400" b="1" dirty="0" smtClean="0">
                <a:ea typeface="楷体_GB2312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 smtClean="0">
                  <a:ea typeface="楷体_GB2312" pitchFamily="49" charset="-122"/>
                </a:rPr>
                <a:t>第</a:t>
              </a:r>
              <a:r>
                <a:rPr lang="en-US" altLang="zh-CN" sz="1400" b="1" dirty="0" smtClean="0">
                  <a:ea typeface="楷体_GB2312" pitchFamily="49" charset="-122"/>
                </a:rPr>
                <a:t>3</a:t>
              </a:r>
              <a:r>
                <a:rPr lang="zh-CN" altLang="en-US" sz="1400" b="1" dirty="0" smtClean="0">
                  <a:ea typeface="楷体_GB2312" pitchFamily="49" charset="-122"/>
                </a:rPr>
                <a:t>个顶点</a:t>
              </a:r>
              <a:endParaRPr lang="zh-CN" altLang="en-US" sz="1400" b="1" dirty="0">
                <a:ea typeface="楷体_GB2312" pitchFamily="49" charset="-122"/>
              </a:endParaRPr>
            </a:p>
          </p:txBody>
        </p:sp>
      </p:grpSp>
      <p:grpSp>
        <p:nvGrpSpPr>
          <p:cNvPr id="36" name="Group 43"/>
          <p:cNvGrpSpPr>
            <a:grpSpLocks/>
          </p:cNvGrpSpPr>
          <p:nvPr/>
        </p:nvGrpSpPr>
        <p:grpSpPr bwMode="auto">
          <a:xfrm>
            <a:off x="7588765" y="1093941"/>
            <a:ext cx="1262063" cy="870906"/>
            <a:chOff x="4246" y="2544"/>
            <a:chExt cx="1590" cy="960"/>
          </a:xfrm>
        </p:grpSpPr>
        <p:sp>
          <p:nvSpPr>
            <p:cNvPr id="37" name="AutoShape 41"/>
            <p:cNvSpPr>
              <a:spLocks noChangeArrowheads="1"/>
            </p:cNvSpPr>
            <p:nvPr/>
          </p:nvSpPr>
          <p:spPr bwMode="auto">
            <a:xfrm>
              <a:off x="4416" y="2544"/>
              <a:ext cx="1344" cy="960"/>
            </a:xfrm>
            <a:prstGeom prst="wedgeEllipseCallout">
              <a:avLst>
                <a:gd name="adj1" fmla="val -80372"/>
                <a:gd name="adj2" fmla="val 37512"/>
              </a:avLst>
            </a:prstGeom>
            <a:solidFill>
              <a:srgbClr val="FFFF00"/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050"/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4246" y="2668"/>
              <a:ext cx="1590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 smtClean="0">
                  <a:ea typeface="楷体_GB2312" pitchFamily="49" charset="-122"/>
                </a:rPr>
                <a:t>与</a:t>
              </a:r>
              <a:r>
                <a:rPr lang="en-US" altLang="zh-CN" sz="1400" b="1" dirty="0" smtClean="0">
                  <a:ea typeface="楷体_GB2312" pitchFamily="49" charset="-122"/>
                </a:rPr>
                <a:t>v</a:t>
              </a:r>
              <a:r>
                <a:rPr lang="en-US" altLang="zh-CN" sz="1400" b="1" dirty="0" smtClean="0">
                  <a:ea typeface="楷体_GB2312" pitchFamily="49" charset="-122"/>
                </a:rPr>
                <a:t>2</a:t>
              </a:r>
              <a:r>
                <a:rPr lang="zh-CN" altLang="en-US" sz="1400" b="1" dirty="0" smtClean="0">
                  <a:ea typeface="楷体_GB2312" pitchFamily="49" charset="-122"/>
                </a:rPr>
                <a:t>和</a:t>
              </a:r>
              <a:r>
                <a:rPr lang="en-US" altLang="zh-CN" sz="1400" b="1" dirty="0" smtClean="0">
                  <a:ea typeface="楷体_GB2312" pitchFamily="49" charset="-122"/>
                </a:rPr>
                <a:t>v5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 smtClean="0">
                  <a:ea typeface="楷体_GB2312" pitchFamily="49" charset="-122"/>
                </a:rPr>
                <a:t>构成三角形的</a:t>
              </a:r>
              <a:endParaRPr lang="en-US" altLang="zh-CN" sz="1400" b="1" dirty="0" smtClean="0">
                <a:ea typeface="楷体_GB2312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b="1" dirty="0" smtClean="0">
                  <a:ea typeface="楷体_GB2312" pitchFamily="49" charset="-122"/>
                </a:rPr>
                <a:t>第</a:t>
              </a:r>
              <a:r>
                <a:rPr lang="en-US" altLang="zh-CN" sz="1400" b="1" dirty="0" smtClean="0">
                  <a:ea typeface="楷体_GB2312" pitchFamily="49" charset="-122"/>
                </a:rPr>
                <a:t>3</a:t>
              </a:r>
              <a:r>
                <a:rPr lang="zh-CN" altLang="en-US" sz="1400" b="1" dirty="0" smtClean="0">
                  <a:ea typeface="楷体_GB2312" pitchFamily="49" charset="-122"/>
                </a:rPr>
                <a:t>个顶点</a:t>
              </a:r>
              <a:endParaRPr lang="zh-CN" altLang="en-US" sz="1400" b="1" dirty="0"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65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3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588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07524" name="Text Box 6"/>
          <p:cNvSpPr txBox="1">
            <a:spLocks noChangeArrowheads="1"/>
          </p:cNvSpPr>
          <p:nvPr/>
        </p:nvSpPr>
        <p:spPr bwMode="auto">
          <a:xfrm>
            <a:off x="257175" y="455613"/>
            <a:ext cx="362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D60093"/>
                </a:solidFill>
                <a:ea typeface="楷体_GB2312" pitchFamily="49" charset="-122"/>
              </a:rPr>
              <a:t>凸多边形最优三角剖分</a:t>
            </a:r>
          </a:p>
        </p:txBody>
      </p:sp>
      <p:sp>
        <p:nvSpPr>
          <p:cNvPr id="107526" name="Freeform 8"/>
          <p:cNvSpPr>
            <a:spLocks/>
          </p:cNvSpPr>
          <p:nvPr/>
        </p:nvSpPr>
        <p:spPr bwMode="auto">
          <a:xfrm>
            <a:off x="4876800" y="1371600"/>
            <a:ext cx="2667000" cy="2133600"/>
          </a:xfrm>
          <a:custGeom>
            <a:avLst/>
            <a:gdLst>
              <a:gd name="T0" fmla="*/ 2147483646 w 1440"/>
              <a:gd name="T1" fmla="*/ 2147483646 h 1344"/>
              <a:gd name="T2" fmla="*/ 2147483646 w 1440"/>
              <a:gd name="T3" fmla="*/ 0 h 1344"/>
              <a:gd name="T4" fmla="*/ 2147483646 w 1440"/>
              <a:gd name="T5" fmla="*/ 2147483646 h 1344"/>
              <a:gd name="T6" fmla="*/ 2147483646 w 1440"/>
              <a:gd name="T7" fmla="*/ 2147483646 h 1344"/>
              <a:gd name="T8" fmla="*/ 0 w 1440"/>
              <a:gd name="T9" fmla="*/ 2147483646 h 1344"/>
              <a:gd name="T10" fmla="*/ 2147483646 w 1440"/>
              <a:gd name="T11" fmla="*/ 2147483646 h 1344"/>
              <a:gd name="T12" fmla="*/ 2147483646 w 1440"/>
              <a:gd name="T13" fmla="*/ 2147483646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0" h="1344">
                <a:moveTo>
                  <a:pt x="288" y="144"/>
                </a:moveTo>
                <a:lnTo>
                  <a:pt x="1008" y="0"/>
                </a:lnTo>
                <a:lnTo>
                  <a:pt x="1440" y="576"/>
                </a:lnTo>
                <a:lnTo>
                  <a:pt x="576" y="1344"/>
                </a:lnTo>
                <a:lnTo>
                  <a:pt x="0" y="1008"/>
                </a:lnTo>
                <a:lnTo>
                  <a:pt x="576" y="672"/>
                </a:lnTo>
                <a:lnTo>
                  <a:pt x="288" y="144"/>
                </a:lnTo>
                <a:close/>
              </a:path>
            </a:pathLst>
          </a:custGeom>
          <a:solidFill>
            <a:srgbClr val="00FFFF"/>
          </a:solidFill>
          <a:ln w="31750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27" name="Freeform 9"/>
          <p:cNvSpPr>
            <a:spLocks/>
          </p:cNvSpPr>
          <p:nvPr/>
        </p:nvSpPr>
        <p:spPr bwMode="auto">
          <a:xfrm>
            <a:off x="1143000" y="1143000"/>
            <a:ext cx="2667000" cy="2286000"/>
          </a:xfrm>
          <a:custGeom>
            <a:avLst/>
            <a:gdLst>
              <a:gd name="T0" fmla="*/ 2147483646 w 1344"/>
              <a:gd name="T1" fmla="*/ 2147483646 h 768"/>
              <a:gd name="T2" fmla="*/ 2147483646 w 1344"/>
              <a:gd name="T3" fmla="*/ 0 h 768"/>
              <a:gd name="T4" fmla="*/ 2147483646 w 1344"/>
              <a:gd name="T5" fmla="*/ 0 h 768"/>
              <a:gd name="T6" fmla="*/ 2147483646 w 1344"/>
              <a:gd name="T7" fmla="*/ 2147483646 h 768"/>
              <a:gd name="T8" fmla="*/ 2147483646 w 1344"/>
              <a:gd name="T9" fmla="*/ 2147483646 h 768"/>
              <a:gd name="T10" fmla="*/ 2147483646 w 1344"/>
              <a:gd name="T11" fmla="*/ 2147483646 h 768"/>
              <a:gd name="T12" fmla="*/ 0 w 1344"/>
              <a:gd name="T13" fmla="*/ 2147483646 h 768"/>
              <a:gd name="T14" fmla="*/ 2147483646 w 1344"/>
              <a:gd name="T15" fmla="*/ 2147483646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44" h="768">
                <a:moveTo>
                  <a:pt x="96" y="192"/>
                </a:moveTo>
                <a:lnTo>
                  <a:pt x="624" y="0"/>
                </a:lnTo>
                <a:lnTo>
                  <a:pt x="1152" y="0"/>
                </a:lnTo>
                <a:lnTo>
                  <a:pt x="1344" y="480"/>
                </a:lnTo>
                <a:lnTo>
                  <a:pt x="912" y="768"/>
                </a:lnTo>
                <a:lnTo>
                  <a:pt x="288" y="768"/>
                </a:lnTo>
                <a:lnTo>
                  <a:pt x="0" y="528"/>
                </a:lnTo>
                <a:lnTo>
                  <a:pt x="96" y="192"/>
                </a:lnTo>
                <a:close/>
              </a:path>
            </a:pathLst>
          </a:custGeom>
          <a:solidFill>
            <a:srgbClr val="00FFFF"/>
          </a:solidFill>
          <a:ln w="25400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28" name="Oval 10"/>
          <p:cNvSpPr>
            <a:spLocks noChangeArrowheads="1"/>
          </p:cNvSpPr>
          <p:nvPr/>
        </p:nvSpPr>
        <p:spPr bwMode="auto">
          <a:xfrm>
            <a:off x="1600200" y="3352800"/>
            <a:ext cx="152400" cy="152400"/>
          </a:xfrm>
          <a:prstGeom prst="ellipse">
            <a:avLst/>
          </a:prstGeom>
          <a:solidFill>
            <a:srgbClr val="0000FF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107529" name="Oval 11"/>
          <p:cNvSpPr>
            <a:spLocks noChangeArrowheads="1"/>
          </p:cNvSpPr>
          <p:nvPr/>
        </p:nvSpPr>
        <p:spPr bwMode="auto">
          <a:xfrm>
            <a:off x="2895600" y="3352800"/>
            <a:ext cx="152400" cy="152400"/>
          </a:xfrm>
          <a:prstGeom prst="ellipse">
            <a:avLst/>
          </a:prstGeom>
          <a:solidFill>
            <a:srgbClr val="0000FF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107530" name="Oval 12"/>
          <p:cNvSpPr>
            <a:spLocks noChangeArrowheads="1"/>
          </p:cNvSpPr>
          <p:nvPr/>
        </p:nvSpPr>
        <p:spPr bwMode="auto">
          <a:xfrm>
            <a:off x="1066800" y="2590800"/>
            <a:ext cx="152400" cy="152400"/>
          </a:xfrm>
          <a:prstGeom prst="ellipse">
            <a:avLst/>
          </a:prstGeom>
          <a:solidFill>
            <a:srgbClr val="0000FF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107531" name="Oval 13"/>
          <p:cNvSpPr>
            <a:spLocks noChangeArrowheads="1"/>
          </p:cNvSpPr>
          <p:nvPr/>
        </p:nvSpPr>
        <p:spPr bwMode="auto">
          <a:xfrm>
            <a:off x="1219200" y="1600200"/>
            <a:ext cx="152400" cy="152400"/>
          </a:xfrm>
          <a:prstGeom prst="ellipse">
            <a:avLst/>
          </a:prstGeom>
          <a:solidFill>
            <a:srgbClr val="0000FF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107532" name="Oval 14"/>
          <p:cNvSpPr>
            <a:spLocks noChangeArrowheads="1"/>
          </p:cNvSpPr>
          <p:nvPr/>
        </p:nvSpPr>
        <p:spPr bwMode="auto">
          <a:xfrm>
            <a:off x="2286000" y="1066800"/>
            <a:ext cx="152400" cy="152400"/>
          </a:xfrm>
          <a:prstGeom prst="ellipse">
            <a:avLst/>
          </a:prstGeom>
          <a:solidFill>
            <a:srgbClr val="0000FF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107533" name="Oval 15"/>
          <p:cNvSpPr>
            <a:spLocks noChangeArrowheads="1"/>
          </p:cNvSpPr>
          <p:nvPr/>
        </p:nvSpPr>
        <p:spPr bwMode="auto">
          <a:xfrm>
            <a:off x="3733800" y="2514600"/>
            <a:ext cx="152400" cy="152400"/>
          </a:xfrm>
          <a:prstGeom prst="ellipse">
            <a:avLst/>
          </a:prstGeom>
          <a:solidFill>
            <a:srgbClr val="0000FF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107534" name="Oval 16"/>
          <p:cNvSpPr>
            <a:spLocks noChangeArrowheads="1"/>
          </p:cNvSpPr>
          <p:nvPr/>
        </p:nvSpPr>
        <p:spPr bwMode="auto">
          <a:xfrm>
            <a:off x="3352800" y="1066800"/>
            <a:ext cx="152400" cy="152400"/>
          </a:xfrm>
          <a:prstGeom prst="ellipse">
            <a:avLst/>
          </a:prstGeom>
          <a:solidFill>
            <a:srgbClr val="0000FF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1517650" y="17526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D60093"/>
                </a:solidFill>
                <a:ea typeface="楷体_GB2312" pitchFamily="49" charset="-122"/>
              </a:rPr>
              <a:t>内部</a:t>
            </a:r>
          </a:p>
        </p:txBody>
      </p: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6089650" y="20574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D60093"/>
                </a:solidFill>
                <a:ea typeface="楷体_GB2312" pitchFamily="49" charset="-122"/>
              </a:rPr>
              <a:t>内部</a:t>
            </a:r>
          </a:p>
        </p:txBody>
      </p:sp>
      <p:sp>
        <p:nvSpPr>
          <p:cNvPr id="111636" name="Line 20"/>
          <p:cNvSpPr>
            <a:spLocks noChangeShapeType="1"/>
          </p:cNvSpPr>
          <p:nvPr/>
        </p:nvSpPr>
        <p:spPr bwMode="auto">
          <a:xfrm>
            <a:off x="3352800" y="3048000"/>
            <a:ext cx="5334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7" name="Line 21"/>
          <p:cNvSpPr>
            <a:spLocks noChangeShapeType="1"/>
          </p:cNvSpPr>
          <p:nvPr/>
        </p:nvSpPr>
        <p:spPr bwMode="auto">
          <a:xfrm>
            <a:off x="7162800" y="2590800"/>
            <a:ext cx="6096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3803650" y="319722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D60093"/>
                </a:solidFill>
                <a:ea typeface="楷体_GB2312" pitchFamily="49" charset="-122"/>
              </a:rPr>
              <a:t>边界</a:t>
            </a:r>
          </a:p>
        </p:txBody>
      </p:sp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7620000" y="28194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D60093"/>
                </a:solidFill>
                <a:ea typeface="楷体_GB2312" pitchFamily="49" charset="-122"/>
              </a:rPr>
              <a:t>边界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4073525" y="182562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</a:rPr>
              <a:t>外部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188912" y="4343400"/>
            <a:ext cx="8510587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凸多边形：把一个多边形任意一边向两方无限延长成为一条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，如果多边形的其他各边均在此直线的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同旁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，那么这个多边形就叫做凸多边形。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1642" name="Line 26"/>
          <p:cNvSpPr>
            <a:spLocks noChangeShapeType="1"/>
          </p:cNvSpPr>
          <p:nvPr/>
        </p:nvSpPr>
        <p:spPr bwMode="auto">
          <a:xfrm flipV="1">
            <a:off x="1752600" y="1143000"/>
            <a:ext cx="1676400" cy="22098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4" name="Text Box 27"/>
          <p:cNvSpPr txBox="1">
            <a:spLocks noChangeArrowheads="1"/>
          </p:cNvSpPr>
          <p:nvPr/>
        </p:nvSpPr>
        <p:spPr bwMode="auto">
          <a:xfrm>
            <a:off x="2505075" y="623888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107545" name="Text Box 28"/>
          <p:cNvSpPr txBox="1">
            <a:spLocks noChangeArrowheads="1"/>
          </p:cNvSpPr>
          <p:nvPr/>
        </p:nvSpPr>
        <p:spPr bwMode="auto">
          <a:xfrm>
            <a:off x="5849938" y="1004888"/>
            <a:ext cx="493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(b)</a:t>
            </a:r>
          </a:p>
        </p:txBody>
      </p:sp>
      <p:sp>
        <p:nvSpPr>
          <p:cNvPr id="111646" name="Text Box 30"/>
          <p:cNvSpPr txBox="1">
            <a:spLocks noChangeArrowheads="1"/>
          </p:cNvSpPr>
          <p:nvPr/>
        </p:nvSpPr>
        <p:spPr bwMode="auto">
          <a:xfrm>
            <a:off x="2384425" y="2155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ea typeface="楷体_GB2312" pitchFamily="49" charset="-122"/>
              </a:rPr>
              <a:t>弦</a:t>
            </a:r>
          </a:p>
        </p:txBody>
      </p:sp>
    </p:spTree>
    <p:extLst>
      <p:ext uri="{BB962C8B-B14F-4D97-AF65-F5344CB8AC3E}">
        <p14:creationId xmlns:p14="http://schemas.microsoft.com/office/powerpoint/2010/main" val="290971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41" dur="20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44" dur="20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4" grpId="0"/>
      <p:bldP spid="111635" grpId="0"/>
      <p:bldP spid="111638" grpId="0"/>
      <p:bldP spid="111639" grpId="0"/>
      <p:bldP spid="111640" grpId="0"/>
      <p:bldP spid="111641" grpId="0"/>
      <p:bldP spid="111646" grpId="0"/>
      <p:bldP spid="11164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53873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MinWeightTriangulation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(int n, T **t, int ** s)</a:t>
            </a:r>
            <a:r>
              <a:rPr kumimoji="1"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for 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=1;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&lt;=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n;i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++)  t[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]=0;</a:t>
            </a:r>
            <a:b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for (int r=2; r&lt;=n; r++)</a:t>
            </a:r>
            <a:b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for (int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=1;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&lt;=n-r+1;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++){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int j=i+r-1;</a:t>
            </a:r>
            <a:b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t[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][j]=t[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]+t[i+1][j]+w(i-1,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, j);</a:t>
            </a:r>
            <a:b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s[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][j]=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for (int k=i+1; k&lt;i+r-1; k++){</a:t>
            </a:r>
            <a:b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int u=t[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][k]+t[k+1][j]+w(i-1, k, j);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if (u&lt;t[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][j]){ t[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][j]=u;   s[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][j]=k;}</a:t>
            </a:r>
            <a:b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}   </a:t>
            </a:r>
            <a:r>
              <a:rPr lang="en-US" altLang="zh-CN" sz="2800" dirty="0">
                <a:latin typeface="Arial Unicode MS" panose="020B0604020202020204" pitchFamily="34" charset="-122"/>
              </a:rPr>
              <a:t>//</a:t>
            </a:r>
            <a:r>
              <a:rPr lang="zh-CN" altLang="en-US" sz="2800" dirty="0">
                <a:solidFill>
                  <a:schemeClr val="hlink"/>
                </a:solidFill>
                <a:latin typeface="Arial Unicode MS" panose="020B0604020202020204" pitchFamily="34" charset="-122"/>
              </a:rPr>
              <a:t>复杂度：占用</a:t>
            </a:r>
            <a:r>
              <a:rPr lang="en-US" altLang="zh-CN" sz="2800" i="1" dirty="0">
                <a:solidFill>
                  <a:schemeClr val="hlink"/>
                </a:solidFill>
                <a:latin typeface="Arial Unicode MS" panose="020B0604020202020204" pitchFamily="34" charset="-122"/>
              </a:rPr>
              <a:t>θ</a:t>
            </a:r>
            <a:r>
              <a:rPr lang="en-US" altLang="zh-CN" sz="2800" dirty="0">
                <a:solidFill>
                  <a:schemeClr val="hlink"/>
                </a:solidFill>
                <a:latin typeface="Arial Unicode MS" panose="020B0604020202020204" pitchFamily="34" charset="-122"/>
              </a:rPr>
              <a:t>(n</a:t>
            </a:r>
            <a:r>
              <a:rPr lang="en-US" altLang="zh-CN" sz="2800" baseline="30000" dirty="0">
                <a:solidFill>
                  <a:schemeClr val="hlink"/>
                </a:solidFill>
                <a:latin typeface="Arial Unicode MS" panose="020B0604020202020204" pitchFamily="34" charset="-122"/>
              </a:rPr>
              <a:t>2</a:t>
            </a:r>
            <a:r>
              <a:rPr lang="en-US" altLang="zh-CN" sz="2800" dirty="0">
                <a:solidFill>
                  <a:schemeClr val="hlink"/>
                </a:solidFill>
                <a:latin typeface="Arial Unicode MS" panose="020B0604020202020204" pitchFamily="34" charset="-122"/>
              </a:rPr>
              <a:t>)</a:t>
            </a:r>
            <a:r>
              <a:rPr lang="zh-CN" altLang="en-US" sz="2800" dirty="0">
                <a:solidFill>
                  <a:schemeClr val="hlink"/>
                </a:solidFill>
                <a:latin typeface="Arial Unicode MS" panose="020B0604020202020204" pitchFamily="34" charset="-122"/>
              </a:rPr>
              <a:t>空间，耗时</a:t>
            </a:r>
            <a:r>
              <a:rPr lang="en-US" altLang="zh-CN" sz="2800" i="1" dirty="0">
                <a:solidFill>
                  <a:schemeClr val="hlink"/>
                </a:solidFill>
                <a:latin typeface="Arial Unicode MS" panose="020B0604020202020204" pitchFamily="34" charset="-122"/>
              </a:rPr>
              <a:t>θ</a:t>
            </a:r>
            <a:r>
              <a:rPr lang="en-US" altLang="zh-CN" sz="2800" dirty="0">
                <a:solidFill>
                  <a:schemeClr val="hlink"/>
                </a:solidFill>
                <a:latin typeface="Arial Unicode MS" panose="020B0604020202020204" pitchFamily="34" charset="-122"/>
              </a:rPr>
              <a:t>(n</a:t>
            </a:r>
            <a:r>
              <a:rPr lang="en-US" altLang="zh-CN" sz="2800" baseline="30000" dirty="0">
                <a:solidFill>
                  <a:schemeClr val="hlink"/>
                </a:solidFill>
                <a:latin typeface="Arial Unicode MS" panose="020B0604020202020204" pitchFamily="34" charset="-122"/>
              </a:rPr>
              <a:t>3</a:t>
            </a:r>
            <a:r>
              <a:rPr lang="en-US" altLang="zh-CN" sz="2800" dirty="0">
                <a:solidFill>
                  <a:schemeClr val="hlink"/>
                </a:solidFill>
                <a:latin typeface="Arial Unicode MS" panose="020B0604020202020204" pitchFamily="34" charset="-122"/>
              </a:rPr>
              <a:t>)</a:t>
            </a:r>
            <a:r>
              <a:rPr lang="zh-CN" altLang="en-US" sz="2800" dirty="0">
                <a:solidFill>
                  <a:schemeClr val="hlink"/>
                </a:solidFill>
                <a:latin typeface="Arial Unicode MS" panose="020B0604020202020204" pitchFamily="34" charset="-122"/>
              </a:rPr>
              <a:t>。</a:t>
            </a:r>
          </a:p>
        </p:txBody>
      </p:sp>
      <p:sp>
        <p:nvSpPr>
          <p:cNvPr id="133123" name="Text Box 7"/>
          <p:cNvSpPr txBox="1">
            <a:spLocks noChangeArrowheads="1"/>
          </p:cNvSpPr>
          <p:nvPr/>
        </p:nvSpPr>
        <p:spPr bwMode="auto">
          <a:xfrm>
            <a:off x="228600" y="14288"/>
            <a:ext cx="3422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最优三角剖分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8A6F67-4347-481C-99C3-63F8723F0A3B}"/>
              </a:ext>
            </a:extLst>
          </p:cNvPr>
          <p:cNvSpPr/>
          <p:nvPr/>
        </p:nvSpPr>
        <p:spPr>
          <a:xfrm>
            <a:off x="5225093" y="1803304"/>
            <a:ext cx="2260555" cy="541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//t[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][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初始化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8D2446-D1B1-4AD9-B5F0-4C25FD36FAD2}"/>
              </a:ext>
            </a:extLst>
          </p:cNvPr>
          <p:cNvSpPr/>
          <p:nvPr/>
        </p:nvSpPr>
        <p:spPr>
          <a:xfrm>
            <a:off x="5225093" y="2344478"/>
            <a:ext cx="233749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//r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个多边形拆分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81D851-95D3-4ABF-B04F-521B452A325F}"/>
              </a:ext>
            </a:extLst>
          </p:cNvPr>
          <p:cNvSpPr/>
          <p:nvPr/>
        </p:nvSpPr>
        <p:spPr>
          <a:xfrm>
            <a:off x="5225093" y="2885652"/>
            <a:ext cx="2618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拆分的开始位置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B75290-E614-40CC-8D23-5E2DCE39E3E4}"/>
              </a:ext>
            </a:extLst>
          </p:cNvPr>
          <p:cNvSpPr/>
          <p:nvPr/>
        </p:nvSpPr>
        <p:spPr>
          <a:xfrm>
            <a:off x="3294617" y="3493836"/>
            <a:ext cx="2618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本轮拆分结束的位置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64D66C-05AD-4125-A7B6-5CE8249F49EB}"/>
              </a:ext>
            </a:extLst>
          </p:cNvPr>
          <p:cNvSpPr/>
          <p:nvPr/>
        </p:nvSpPr>
        <p:spPr>
          <a:xfrm>
            <a:off x="5603089" y="4241348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假设</a:t>
            </a:r>
            <a:r>
              <a:rPr kumimoji="1"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最优划分位于</a:t>
            </a:r>
            <a:r>
              <a:rPr kumimoji="1"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处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6FBFA9-F8A3-429D-9F72-ABAB9F6EFC33}"/>
              </a:ext>
            </a:extLst>
          </p:cNvPr>
          <p:cNvSpPr/>
          <p:nvPr/>
        </p:nvSpPr>
        <p:spPr>
          <a:xfrm>
            <a:off x="5471649" y="4646921"/>
            <a:ext cx="3789820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变化最优分割的位置，逐一测试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979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CC070-6703-4E0D-A8FE-26EE11AA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FE7DF-A557-48F5-8A75-C10103E9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凸多边形最优三角剖分问题介绍，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凸多边形最优三角剖分问题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最优子结构性质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最优三角部分的递归结构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5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>
            <a:spLocks noChangeArrowheads="1"/>
          </p:cNvSpPr>
          <p:nvPr/>
        </p:nvSpPr>
        <p:spPr bwMode="auto">
          <a:xfrm>
            <a:off x="679352" y="591508"/>
            <a:ext cx="5788025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课后思考题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583186" y="1155566"/>
            <a:ext cx="4180305" cy="49088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indent="-431800" defTabSz="963930" eaLnBrk="0" hangingPunct="0">
              <a:lnSpc>
                <a:spcPts val="4000"/>
              </a:lnSpc>
              <a:buClr>
                <a:schemeClr val="tx2"/>
              </a:buClr>
              <a:buSzPct val="75000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给定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的六个顶点，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indent="-431800" defTabSz="963930" eaLnBrk="0" hangingPunct="0">
              <a:lnSpc>
                <a:spcPts val="4000"/>
              </a:lnSpc>
              <a:buClr>
                <a:schemeClr val="tx2"/>
              </a:buClr>
              <a:buSzPct val="75000"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加权值如下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indent="-431800" defTabSz="963930" eaLnBrk="0" hangingPunct="0">
              <a:lnSpc>
                <a:spcPts val="4000"/>
              </a:lnSpc>
              <a:buClr>
                <a:schemeClr val="tx2"/>
              </a:buClr>
              <a:buSzPct val="75000"/>
            </a:pPr>
            <a:r>
              <a:rPr lang="en-US" altLang="zh-CN" sz="2400" dirty="0"/>
              <a:t>weight[][N] = </a:t>
            </a:r>
            <a:r>
              <a:rPr lang="en-US" altLang="zh-CN" sz="2400" dirty="0" smtClean="0"/>
              <a:t>{</a:t>
            </a:r>
          </a:p>
          <a:p>
            <a:pPr indent="-431800" defTabSz="963930" eaLnBrk="0" hangingPunct="0">
              <a:lnSpc>
                <a:spcPts val="4000"/>
              </a:lnSpc>
              <a:buClr>
                <a:schemeClr val="tx2"/>
              </a:buClr>
              <a:buSzPct val="75000"/>
            </a:pPr>
            <a:r>
              <a:rPr lang="en-US" altLang="zh-CN" sz="2400" dirty="0" smtClean="0"/>
              <a:t>{</a:t>
            </a:r>
            <a:r>
              <a:rPr lang="en-US" altLang="zh-CN" sz="2400" dirty="0"/>
              <a:t>0,2,2,3,1,4</a:t>
            </a:r>
            <a:r>
              <a:rPr lang="en-US" altLang="zh-CN" sz="2400" dirty="0" smtClean="0"/>
              <a:t>},</a:t>
            </a:r>
          </a:p>
          <a:p>
            <a:pPr indent="-431800" defTabSz="963930" eaLnBrk="0" hangingPunct="0">
              <a:lnSpc>
                <a:spcPts val="4000"/>
              </a:lnSpc>
              <a:buClr>
                <a:schemeClr val="tx2"/>
              </a:buClr>
              <a:buSzPct val="75000"/>
            </a:pPr>
            <a:r>
              <a:rPr lang="en-US" altLang="zh-CN" sz="2400" dirty="0" smtClean="0"/>
              <a:t>{</a:t>
            </a:r>
            <a:r>
              <a:rPr lang="en-US" altLang="zh-CN" sz="2400" dirty="0"/>
              <a:t>2,0,1,5,2,3</a:t>
            </a:r>
            <a:r>
              <a:rPr lang="en-US" altLang="zh-CN" sz="2400" dirty="0" smtClean="0"/>
              <a:t>},</a:t>
            </a:r>
          </a:p>
          <a:p>
            <a:pPr indent="-431800" defTabSz="963930" eaLnBrk="0" hangingPunct="0">
              <a:lnSpc>
                <a:spcPts val="4000"/>
              </a:lnSpc>
              <a:buClr>
                <a:schemeClr val="tx2"/>
              </a:buClr>
              <a:buSzPct val="75000"/>
            </a:pPr>
            <a:r>
              <a:rPr lang="en-US" altLang="zh-CN" sz="2400" dirty="0" smtClean="0"/>
              <a:t>{</a:t>
            </a:r>
            <a:r>
              <a:rPr lang="en-US" altLang="zh-CN" sz="2400" dirty="0"/>
              <a:t>2,1,0,2,1,4</a:t>
            </a:r>
            <a:r>
              <a:rPr lang="en-US" altLang="zh-CN" sz="2400" dirty="0" smtClean="0"/>
              <a:t>},</a:t>
            </a:r>
          </a:p>
          <a:p>
            <a:pPr indent="-431800" defTabSz="963930" eaLnBrk="0" hangingPunct="0">
              <a:lnSpc>
                <a:spcPts val="4000"/>
              </a:lnSpc>
              <a:buClr>
                <a:schemeClr val="tx2"/>
              </a:buClr>
              <a:buSzPct val="75000"/>
            </a:pPr>
            <a:r>
              <a:rPr lang="en-US" altLang="zh-CN" sz="2400" dirty="0" smtClean="0"/>
              <a:t>{</a:t>
            </a:r>
            <a:r>
              <a:rPr lang="en-US" altLang="zh-CN" sz="2400" dirty="0"/>
              <a:t>3,5,2,0,6,2</a:t>
            </a:r>
            <a:r>
              <a:rPr lang="en-US" altLang="zh-CN" sz="2400" dirty="0" smtClean="0"/>
              <a:t>},</a:t>
            </a:r>
          </a:p>
          <a:p>
            <a:pPr indent="-431800" defTabSz="963930" eaLnBrk="0" hangingPunct="0">
              <a:lnSpc>
                <a:spcPts val="4000"/>
              </a:lnSpc>
              <a:buClr>
                <a:schemeClr val="tx2"/>
              </a:buClr>
              <a:buSzPct val="75000"/>
            </a:pPr>
            <a:r>
              <a:rPr lang="en-US" altLang="zh-CN" sz="2400" dirty="0" smtClean="0"/>
              <a:t>{</a:t>
            </a:r>
            <a:r>
              <a:rPr lang="en-US" altLang="zh-CN" sz="2400" dirty="0"/>
              <a:t>1,2,1,6,0,1</a:t>
            </a:r>
            <a:r>
              <a:rPr lang="en-US" altLang="zh-CN" sz="2400" dirty="0" smtClean="0"/>
              <a:t>},</a:t>
            </a:r>
          </a:p>
          <a:p>
            <a:pPr indent="-431800" defTabSz="963930" eaLnBrk="0" hangingPunct="0">
              <a:lnSpc>
                <a:spcPts val="4000"/>
              </a:lnSpc>
              <a:buClr>
                <a:schemeClr val="tx2"/>
              </a:buClr>
              <a:buSzPct val="75000"/>
            </a:pPr>
            <a:r>
              <a:rPr lang="en-US" altLang="zh-CN" sz="2400" dirty="0" smtClean="0"/>
              <a:t>{</a:t>
            </a:r>
            <a:r>
              <a:rPr lang="en-US" altLang="zh-CN" sz="2400" dirty="0"/>
              <a:t>4,3,4,2,1,0</a:t>
            </a:r>
            <a:r>
              <a:rPr lang="en-US" altLang="zh-CN" sz="2400" dirty="0" smtClean="0"/>
              <a:t>}};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95777" y="1095569"/>
            <a:ext cx="3195682" cy="4037480"/>
            <a:chOff x="4828359" y="590718"/>
            <a:chExt cx="3195682" cy="4451183"/>
          </a:xfrm>
        </p:grpSpPr>
        <p:sp>
          <p:nvSpPr>
            <p:cNvPr id="4" name="Oval 19"/>
            <p:cNvSpPr>
              <a:spLocks noChangeArrowheads="1"/>
            </p:cNvSpPr>
            <p:nvPr/>
          </p:nvSpPr>
          <p:spPr bwMode="auto">
            <a:xfrm>
              <a:off x="5130800" y="2463025"/>
              <a:ext cx="152400" cy="152400"/>
            </a:xfrm>
            <a:prstGeom prst="ellipse">
              <a:avLst/>
            </a:prstGeom>
            <a:solidFill>
              <a:srgbClr val="800000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" name="Oval 24"/>
            <p:cNvSpPr>
              <a:spLocks noChangeArrowheads="1"/>
            </p:cNvSpPr>
            <p:nvPr/>
          </p:nvSpPr>
          <p:spPr bwMode="auto">
            <a:xfrm>
              <a:off x="7645400" y="3529825"/>
              <a:ext cx="152400" cy="152400"/>
            </a:xfrm>
            <a:prstGeom prst="ellipse">
              <a:avLst/>
            </a:prstGeom>
            <a:solidFill>
              <a:srgbClr val="800000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6" name="Oval 25"/>
            <p:cNvSpPr>
              <a:spLocks noChangeArrowheads="1"/>
            </p:cNvSpPr>
            <p:nvPr/>
          </p:nvSpPr>
          <p:spPr bwMode="auto">
            <a:xfrm>
              <a:off x="7645400" y="2386825"/>
              <a:ext cx="152400" cy="152400"/>
            </a:xfrm>
            <a:prstGeom prst="ellipse">
              <a:avLst/>
            </a:prstGeom>
            <a:solidFill>
              <a:srgbClr val="800000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7" name="Oval 26"/>
            <p:cNvSpPr>
              <a:spLocks noChangeArrowheads="1"/>
            </p:cNvSpPr>
            <p:nvPr/>
          </p:nvSpPr>
          <p:spPr bwMode="auto">
            <a:xfrm>
              <a:off x="6861448" y="921694"/>
              <a:ext cx="152400" cy="152400"/>
            </a:xfrm>
            <a:prstGeom prst="ellipse">
              <a:avLst/>
            </a:prstGeom>
            <a:solidFill>
              <a:srgbClr val="800000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6964318" y="1074094"/>
              <a:ext cx="757282" cy="131273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>
              <a:off x="7721600" y="2539225"/>
              <a:ext cx="0" cy="9906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5130800" y="3682225"/>
              <a:ext cx="152400" cy="152400"/>
            </a:xfrm>
            <a:prstGeom prst="ellipse">
              <a:avLst/>
            </a:prstGeom>
            <a:solidFill>
              <a:srgbClr val="800000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5207000" y="2615425"/>
              <a:ext cx="0" cy="10668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5283200" y="3758425"/>
              <a:ext cx="990600" cy="7239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4828359" y="2542400"/>
              <a:ext cx="300082" cy="407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" name="Text Box 40"/>
            <p:cNvSpPr txBox="1">
              <a:spLocks noChangeArrowheads="1"/>
            </p:cNvSpPr>
            <p:nvPr/>
          </p:nvSpPr>
          <p:spPr bwMode="auto">
            <a:xfrm>
              <a:off x="4977584" y="3820338"/>
              <a:ext cx="300082" cy="407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41"/>
            <p:cNvSpPr txBox="1">
              <a:spLocks noChangeArrowheads="1"/>
            </p:cNvSpPr>
            <p:nvPr/>
          </p:nvSpPr>
          <p:spPr bwMode="auto">
            <a:xfrm>
              <a:off x="6199959" y="4634725"/>
              <a:ext cx="300082" cy="407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 Box 42"/>
            <p:cNvSpPr txBox="1">
              <a:spLocks noChangeArrowheads="1"/>
            </p:cNvSpPr>
            <p:nvPr/>
          </p:nvSpPr>
          <p:spPr bwMode="auto">
            <a:xfrm>
              <a:off x="7723959" y="3415525"/>
              <a:ext cx="300082" cy="407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7720784" y="2272525"/>
              <a:ext cx="300082" cy="407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" name="Text Box 45"/>
            <p:cNvSpPr txBox="1">
              <a:spLocks noChangeArrowheads="1"/>
            </p:cNvSpPr>
            <p:nvPr/>
          </p:nvSpPr>
          <p:spPr bwMode="auto">
            <a:xfrm>
              <a:off x="6937648" y="590718"/>
              <a:ext cx="300082" cy="407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6273800" y="4482325"/>
              <a:ext cx="152400" cy="152400"/>
            </a:xfrm>
            <a:prstGeom prst="ellipse">
              <a:avLst/>
            </a:prstGeom>
            <a:solidFill>
              <a:srgbClr val="800000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V="1">
              <a:off x="6451663" y="3682224"/>
              <a:ext cx="1188204" cy="85012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430625" y="5967999"/>
            <a:ext cx="3416320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431800" defTabSz="963930" eaLnBrk="0" hangingPunct="0">
              <a:lnSpc>
                <a:spcPts val="4000"/>
              </a:lnSpc>
              <a:buClr>
                <a:schemeClr val="tx2"/>
              </a:buClr>
              <a:buSzPct val="75000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求该凸多边形的最优三角剖分。</a:t>
            </a:r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 flipV="1">
            <a:off x="5471243" y="1506660"/>
            <a:ext cx="1685109" cy="1278679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350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09572" name="Text Box 6"/>
          <p:cNvSpPr txBox="1">
            <a:spLocks noChangeArrowheads="1"/>
          </p:cNvSpPr>
          <p:nvPr/>
        </p:nvSpPr>
        <p:spPr bwMode="auto">
          <a:xfrm>
            <a:off x="381000" y="54768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ea typeface="楷体_GB2312" pitchFamily="49" charset="-122"/>
              </a:rPr>
              <a:t>三角剖分</a:t>
            </a:r>
          </a:p>
        </p:txBody>
      </p:sp>
      <p:grpSp>
        <p:nvGrpSpPr>
          <p:cNvPr id="109573" name="Group 16"/>
          <p:cNvGrpSpPr>
            <a:grpSpLocks/>
          </p:cNvGrpSpPr>
          <p:nvPr/>
        </p:nvGrpSpPr>
        <p:grpSpPr bwMode="auto">
          <a:xfrm>
            <a:off x="609600" y="2057400"/>
            <a:ext cx="2971800" cy="2438400"/>
            <a:chOff x="720" y="1104"/>
            <a:chExt cx="1872" cy="1536"/>
          </a:xfrm>
        </p:grpSpPr>
        <p:sp>
          <p:nvSpPr>
            <p:cNvPr id="109596" name="Line 7"/>
            <p:cNvSpPr>
              <a:spLocks noChangeShapeType="1"/>
            </p:cNvSpPr>
            <p:nvPr/>
          </p:nvSpPr>
          <p:spPr bwMode="auto">
            <a:xfrm flipH="1" flipV="1">
              <a:off x="720" y="2112"/>
              <a:ext cx="336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7" name="Line 8"/>
            <p:cNvSpPr>
              <a:spLocks noChangeShapeType="1"/>
            </p:cNvSpPr>
            <p:nvPr/>
          </p:nvSpPr>
          <p:spPr bwMode="auto">
            <a:xfrm flipV="1">
              <a:off x="720" y="1536"/>
              <a:ext cx="24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8" name="Line 9"/>
            <p:cNvSpPr>
              <a:spLocks noChangeShapeType="1"/>
            </p:cNvSpPr>
            <p:nvPr/>
          </p:nvSpPr>
          <p:spPr bwMode="auto">
            <a:xfrm flipV="1">
              <a:off x="960" y="1104"/>
              <a:ext cx="768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9" name="Line 12"/>
            <p:cNvSpPr>
              <a:spLocks noChangeShapeType="1"/>
            </p:cNvSpPr>
            <p:nvPr/>
          </p:nvSpPr>
          <p:spPr bwMode="auto">
            <a:xfrm>
              <a:off x="1728" y="1104"/>
              <a:ext cx="528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0" name="Line 13"/>
            <p:cNvSpPr>
              <a:spLocks noChangeShapeType="1"/>
            </p:cNvSpPr>
            <p:nvPr/>
          </p:nvSpPr>
          <p:spPr bwMode="auto">
            <a:xfrm>
              <a:off x="2256" y="1296"/>
              <a:ext cx="336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1" name="Line 14"/>
            <p:cNvSpPr>
              <a:spLocks noChangeShapeType="1"/>
            </p:cNvSpPr>
            <p:nvPr/>
          </p:nvSpPr>
          <p:spPr bwMode="auto">
            <a:xfrm flipH="1">
              <a:off x="2208" y="1872"/>
              <a:ext cx="384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2" name="Line 15"/>
            <p:cNvSpPr>
              <a:spLocks noChangeShapeType="1"/>
            </p:cNvSpPr>
            <p:nvPr/>
          </p:nvSpPr>
          <p:spPr bwMode="auto">
            <a:xfrm flipV="1">
              <a:off x="1056" y="2592"/>
              <a:ext cx="1152" cy="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724" name="Group 20"/>
          <p:cNvGrpSpPr>
            <a:grpSpLocks/>
          </p:cNvGrpSpPr>
          <p:nvPr/>
        </p:nvGrpSpPr>
        <p:grpSpPr bwMode="auto">
          <a:xfrm>
            <a:off x="4648200" y="2057400"/>
            <a:ext cx="2971800" cy="2438400"/>
            <a:chOff x="720" y="1104"/>
            <a:chExt cx="1872" cy="1536"/>
          </a:xfrm>
        </p:grpSpPr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 flipH="1" flipV="1">
              <a:off x="720" y="2112"/>
              <a:ext cx="336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V="1">
              <a:off x="720" y="1536"/>
              <a:ext cx="24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1" name="Line 23"/>
            <p:cNvSpPr>
              <a:spLocks noChangeShapeType="1"/>
            </p:cNvSpPr>
            <p:nvPr/>
          </p:nvSpPr>
          <p:spPr bwMode="auto">
            <a:xfrm flipV="1">
              <a:off x="960" y="1104"/>
              <a:ext cx="768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2" name="Line 24"/>
            <p:cNvSpPr>
              <a:spLocks noChangeShapeType="1"/>
            </p:cNvSpPr>
            <p:nvPr/>
          </p:nvSpPr>
          <p:spPr bwMode="auto">
            <a:xfrm>
              <a:off x="1728" y="1104"/>
              <a:ext cx="528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3" name="Line 25"/>
            <p:cNvSpPr>
              <a:spLocks noChangeShapeType="1"/>
            </p:cNvSpPr>
            <p:nvPr/>
          </p:nvSpPr>
          <p:spPr bwMode="auto">
            <a:xfrm>
              <a:off x="2256" y="1296"/>
              <a:ext cx="336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4" name="Line 26"/>
            <p:cNvSpPr>
              <a:spLocks noChangeShapeType="1"/>
            </p:cNvSpPr>
            <p:nvPr/>
          </p:nvSpPr>
          <p:spPr bwMode="auto">
            <a:xfrm flipH="1">
              <a:off x="2208" y="1872"/>
              <a:ext cx="384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5" name="Line 27"/>
            <p:cNvSpPr>
              <a:spLocks noChangeShapeType="1"/>
            </p:cNvSpPr>
            <p:nvPr/>
          </p:nvSpPr>
          <p:spPr bwMode="auto">
            <a:xfrm flipV="1">
              <a:off x="1056" y="2592"/>
              <a:ext cx="1152" cy="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741" name="Group 37"/>
          <p:cNvGrpSpPr>
            <a:grpSpLocks/>
          </p:cNvGrpSpPr>
          <p:nvPr/>
        </p:nvGrpSpPr>
        <p:grpSpPr bwMode="auto">
          <a:xfrm>
            <a:off x="990600" y="2057400"/>
            <a:ext cx="2057400" cy="2438400"/>
            <a:chOff x="624" y="1296"/>
            <a:chExt cx="1296" cy="1536"/>
          </a:xfrm>
        </p:grpSpPr>
        <p:sp>
          <p:nvSpPr>
            <p:cNvPr id="109585" name="Line 28"/>
            <p:cNvSpPr>
              <a:spLocks noChangeShapeType="1"/>
            </p:cNvSpPr>
            <p:nvPr/>
          </p:nvSpPr>
          <p:spPr bwMode="auto">
            <a:xfrm flipH="1" flipV="1">
              <a:off x="624" y="1728"/>
              <a:ext cx="96" cy="110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6" name="Line 29"/>
            <p:cNvSpPr>
              <a:spLocks noChangeShapeType="1"/>
            </p:cNvSpPr>
            <p:nvPr/>
          </p:nvSpPr>
          <p:spPr bwMode="auto">
            <a:xfrm flipV="1">
              <a:off x="720" y="1296"/>
              <a:ext cx="672" cy="1536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7" name="Line 30"/>
            <p:cNvSpPr>
              <a:spLocks noChangeShapeType="1"/>
            </p:cNvSpPr>
            <p:nvPr/>
          </p:nvSpPr>
          <p:spPr bwMode="auto">
            <a:xfrm flipV="1">
              <a:off x="720" y="1488"/>
              <a:ext cx="1200" cy="134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8" name="Line 31"/>
            <p:cNvSpPr>
              <a:spLocks noChangeShapeType="1"/>
            </p:cNvSpPr>
            <p:nvPr/>
          </p:nvSpPr>
          <p:spPr bwMode="auto">
            <a:xfrm flipH="1">
              <a:off x="1872" y="1488"/>
              <a:ext cx="48" cy="1296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743" name="Group 39"/>
          <p:cNvGrpSpPr>
            <a:grpSpLocks/>
          </p:cNvGrpSpPr>
          <p:nvPr/>
        </p:nvGrpSpPr>
        <p:grpSpPr bwMode="auto">
          <a:xfrm>
            <a:off x="5029200" y="2362200"/>
            <a:ext cx="2590800" cy="2133600"/>
            <a:chOff x="3168" y="1488"/>
            <a:chExt cx="1632" cy="1344"/>
          </a:xfrm>
        </p:grpSpPr>
        <p:sp>
          <p:nvSpPr>
            <p:cNvPr id="109581" name="Line 34"/>
            <p:cNvSpPr>
              <a:spLocks noChangeShapeType="1"/>
            </p:cNvSpPr>
            <p:nvPr/>
          </p:nvSpPr>
          <p:spPr bwMode="auto">
            <a:xfrm>
              <a:off x="3168" y="1728"/>
              <a:ext cx="1632" cy="336"/>
            </a:xfrm>
            <a:prstGeom prst="line">
              <a:avLst/>
            </a:prstGeom>
            <a:noFill/>
            <a:ln w="25400" cap="rnd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2" name="Line 32"/>
            <p:cNvSpPr>
              <a:spLocks noChangeShapeType="1"/>
            </p:cNvSpPr>
            <p:nvPr/>
          </p:nvSpPr>
          <p:spPr bwMode="auto">
            <a:xfrm>
              <a:off x="3168" y="1728"/>
              <a:ext cx="96" cy="1104"/>
            </a:xfrm>
            <a:prstGeom prst="line">
              <a:avLst/>
            </a:prstGeom>
            <a:noFill/>
            <a:ln w="25400" cap="rnd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3" name="Line 33"/>
            <p:cNvSpPr>
              <a:spLocks noChangeShapeType="1"/>
            </p:cNvSpPr>
            <p:nvPr/>
          </p:nvSpPr>
          <p:spPr bwMode="auto">
            <a:xfrm>
              <a:off x="3168" y="1776"/>
              <a:ext cx="1248" cy="1008"/>
            </a:xfrm>
            <a:prstGeom prst="line">
              <a:avLst/>
            </a:prstGeom>
            <a:noFill/>
            <a:ln w="25400" cap="rnd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4" name="Line 35"/>
            <p:cNvSpPr>
              <a:spLocks noChangeShapeType="1"/>
            </p:cNvSpPr>
            <p:nvPr/>
          </p:nvSpPr>
          <p:spPr bwMode="auto">
            <a:xfrm flipV="1">
              <a:off x="3168" y="1488"/>
              <a:ext cx="1296" cy="240"/>
            </a:xfrm>
            <a:prstGeom prst="line">
              <a:avLst/>
            </a:prstGeom>
            <a:noFill/>
            <a:ln w="25400" cap="rnd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744" name="Text Box 40"/>
          <p:cNvSpPr txBox="1">
            <a:spLocks noChangeArrowheads="1"/>
          </p:cNvSpPr>
          <p:nvPr/>
        </p:nvSpPr>
        <p:spPr bwMode="auto">
          <a:xfrm>
            <a:off x="639763" y="4800600"/>
            <a:ext cx="6373861" cy="122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多边形的三角剖分是一个将多边形分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割成互不重迭的三角形的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弦的集合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72747" name="Group 43"/>
          <p:cNvGrpSpPr>
            <a:grpSpLocks/>
          </p:cNvGrpSpPr>
          <p:nvPr/>
        </p:nvGrpSpPr>
        <p:grpSpPr bwMode="auto">
          <a:xfrm>
            <a:off x="7002463" y="4038600"/>
            <a:ext cx="2141537" cy="1524000"/>
            <a:chOff x="4411" y="2544"/>
            <a:chExt cx="1349" cy="960"/>
          </a:xfrm>
        </p:grpSpPr>
        <p:sp>
          <p:nvSpPr>
            <p:cNvPr id="109579" name="AutoShape 41"/>
            <p:cNvSpPr>
              <a:spLocks noChangeArrowheads="1"/>
            </p:cNvSpPr>
            <p:nvPr/>
          </p:nvSpPr>
          <p:spPr bwMode="auto">
            <a:xfrm>
              <a:off x="4416" y="2544"/>
              <a:ext cx="1344" cy="960"/>
            </a:xfrm>
            <a:prstGeom prst="wedgeEllipseCallout">
              <a:avLst>
                <a:gd name="adj1" fmla="val -77946"/>
                <a:gd name="adj2" fmla="val 52370"/>
              </a:avLst>
            </a:prstGeom>
            <a:solidFill>
              <a:srgbClr val="FFFF00"/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/>
            </a:p>
          </p:txBody>
        </p:sp>
        <p:sp>
          <p:nvSpPr>
            <p:cNvPr id="109580" name="Text Box 42"/>
            <p:cNvSpPr txBox="1">
              <a:spLocks noChangeArrowheads="1"/>
            </p:cNvSpPr>
            <p:nvPr/>
          </p:nvSpPr>
          <p:spPr bwMode="auto">
            <a:xfrm>
              <a:off x="4411" y="2668"/>
              <a:ext cx="125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(n-3)</a:t>
              </a:r>
              <a:r>
                <a:rPr lang="zh-CN" altLang="en-US" sz="2800" b="1">
                  <a:ea typeface="楷体_GB2312" pitchFamily="49" charset="-122"/>
                </a:rPr>
                <a:t>弦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(n-2)</a:t>
              </a:r>
              <a:r>
                <a:rPr lang="zh-CN" altLang="en-US" sz="2800" b="1">
                  <a:ea typeface="楷体_GB2312" pitchFamily="49" charset="-122"/>
                </a:rPr>
                <a:t>三角形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73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350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1620" name="Text Box 6"/>
          <p:cNvSpPr txBox="1">
            <a:spLocks noChangeArrowheads="1"/>
          </p:cNvSpPr>
          <p:nvPr/>
        </p:nvSpPr>
        <p:spPr bwMode="auto">
          <a:xfrm>
            <a:off x="228600" y="373063"/>
            <a:ext cx="1489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D60093"/>
                </a:solidFill>
                <a:ea typeface="楷体_GB2312" pitchFamily="49" charset="-122"/>
              </a:rPr>
              <a:t>问题</a:t>
            </a:r>
          </a:p>
        </p:txBody>
      </p:sp>
      <p:graphicFrame>
        <p:nvGraphicFramePr>
          <p:cNvPr id="111621" name="Object 7"/>
          <p:cNvGraphicFramePr>
            <a:graphicFrameLocks noChangeAspect="1"/>
          </p:cNvGraphicFramePr>
          <p:nvPr/>
        </p:nvGraphicFramePr>
        <p:xfrm>
          <a:off x="457200" y="1066800"/>
          <a:ext cx="7620000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文档" r:id="rId5" imgW="4027368" imgH="1188932" progId="Word.Document.8">
                  <p:embed/>
                </p:oleObj>
              </mc:Choice>
              <mc:Fallback>
                <p:oleObj name="文档" r:id="rId5" imgW="4027368" imgH="1188932" progId="Word.Document.8">
                  <p:embed/>
                  <p:pic>
                    <p:nvPicPr>
                      <p:cNvPr id="1116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7620000" cy="224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48" name="Group 8"/>
          <p:cNvGrpSpPr>
            <a:grpSpLocks/>
          </p:cNvGrpSpPr>
          <p:nvPr/>
        </p:nvGrpSpPr>
        <p:grpSpPr bwMode="auto">
          <a:xfrm>
            <a:off x="609600" y="3429000"/>
            <a:ext cx="2971800" cy="2438400"/>
            <a:chOff x="720" y="1104"/>
            <a:chExt cx="1872" cy="1536"/>
          </a:xfrm>
        </p:grpSpPr>
        <p:sp>
          <p:nvSpPr>
            <p:cNvPr id="111651" name="Line 9"/>
            <p:cNvSpPr>
              <a:spLocks noChangeShapeType="1"/>
            </p:cNvSpPr>
            <p:nvPr/>
          </p:nvSpPr>
          <p:spPr bwMode="auto">
            <a:xfrm flipH="1" flipV="1">
              <a:off x="720" y="2112"/>
              <a:ext cx="336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2" name="Line 10"/>
            <p:cNvSpPr>
              <a:spLocks noChangeShapeType="1"/>
            </p:cNvSpPr>
            <p:nvPr/>
          </p:nvSpPr>
          <p:spPr bwMode="auto">
            <a:xfrm flipV="1">
              <a:off x="720" y="1536"/>
              <a:ext cx="24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3" name="Line 11"/>
            <p:cNvSpPr>
              <a:spLocks noChangeShapeType="1"/>
            </p:cNvSpPr>
            <p:nvPr/>
          </p:nvSpPr>
          <p:spPr bwMode="auto">
            <a:xfrm flipV="1">
              <a:off x="960" y="1104"/>
              <a:ext cx="768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4" name="Line 12"/>
            <p:cNvSpPr>
              <a:spLocks noChangeShapeType="1"/>
            </p:cNvSpPr>
            <p:nvPr/>
          </p:nvSpPr>
          <p:spPr bwMode="auto">
            <a:xfrm>
              <a:off x="1728" y="1104"/>
              <a:ext cx="528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5" name="Line 13"/>
            <p:cNvSpPr>
              <a:spLocks noChangeShapeType="1"/>
            </p:cNvSpPr>
            <p:nvPr/>
          </p:nvSpPr>
          <p:spPr bwMode="auto">
            <a:xfrm>
              <a:off x="2256" y="1296"/>
              <a:ext cx="336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6" name="Line 14"/>
            <p:cNvSpPr>
              <a:spLocks noChangeShapeType="1"/>
            </p:cNvSpPr>
            <p:nvPr/>
          </p:nvSpPr>
          <p:spPr bwMode="auto">
            <a:xfrm flipH="1">
              <a:off x="2208" y="1872"/>
              <a:ext cx="384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7" name="Line 15"/>
            <p:cNvSpPr>
              <a:spLocks noChangeShapeType="1"/>
            </p:cNvSpPr>
            <p:nvPr/>
          </p:nvSpPr>
          <p:spPr bwMode="auto">
            <a:xfrm flipV="1">
              <a:off x="1056" y="2592"/>
              <a:ext cx="1152" cy="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656" name="Group 16"/>
          <p:cNvGrpSpPr>
            <a:grpSpLocks/>
          </p:cNvGrpSpPr>
          <p:nvPr/>
        </p:nvGrpSpPr>
        <p:grpSpPr bwMode="auto">
          <a:xfrm>
            <a:off x="4648200" y="3429000"/>
            <a:ext cx="2971800" cy="2438400"/>
            <a:chOff x="720" y="1104"/>
            <a:chExt cx="1872" cy="1536"/>
          </a:xfrm>
        </p:grpSpPr>
        <p:sp>
          <p:nvSpPr>
            <p:cNvPr id="111644" name="Line 17"/>
            <p:cNvSpPr>
              <a:spLocks noChangeShapeType="1"/>
            </p:cNvSpPr>
            <p:nvPr/>
          </p:nvSpPr>
          <p:spPr bwMode="auto">
            <a:xfrm flipH="1" flipV="1">
              <a:off x="720" y="2112"/>
              <a:ext cx="336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5" name="Line 18"/>
            <p:cNvSpPr>
              <a:spLocks noChangeShapeType="1"/>
            </p:cNvSpPr>
            <p:nvPr/>
          </p:nvSpPr>
          <p:spPr bwMode="auto">
            <a:xfrm flipV="1">
              <a:off x="720" y="1536"/>
              <a:ext cx="24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6" name="Line 19"/>
            <p:cNvSpPr>
              <a:spLocks noChangeShapeType="1"/>
            </p:cNvSpPr>
            <p:nvPr/>
          </p:nvSpPr>
          <p:spPr bwMode="auto">
            <a:xfrm flipV="1">
              <a:off x="960" y="1104"/>
              <a:ext cx="768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7" name="Line 20"/>
            <p:cNvSpPr>
              <a:spLocks noChangeShapeType="1"/>
            </p:cNvSpPr>
            <p:nvPr/>
          </p:nvSpPr>
          <p:spPr bwMode="auto">
            <a:xfrm>
              <a:off x="1728" y="1104"/>
              <a:ext cx="528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8" name="Line 21"/>
            <p:cNvSpPr>
              <a:spLocks noChangeShapeType="1"/>
            </p:cNvSpPr>
            <p:nvPr/>
          </p:nvSpPr>
          <p:spPr bwMode="auto">
            <a:xfrm>
              <a:off x="2256" y="1296"/>
              <a:ext cx="336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9" name="Line 22"/>
            <p:cNvSpPr>
              <a:spLocks noChangeShapeType="1"/>
            </p:cNvSpPr>
            <p:nvPr/>
          </p:nvSpPr>
          <p:spPr bwMode="auto">
            <a:xfrm flipH="1">
              <a:off x="2208" y="1872"/>
              <a:ext cx="384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0" name="Line 23"/>
            <p:cNvSpPr>
              <a:spLocks noChangeShapeType="1"/>
            </p:cNvSpPr>
            <p:nvPr/>
          </p:nvSpPr>
          <p:spPr bwMode="auto">
            <a:xfrm flipV="1">
              <a:off x="1056" y="2592"/>
              <a:ext cx="1152" cy="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664" name="Group 24"/>
          <p:cNvGrpSpPr>
            <a:grpSpLocks/>
          </p:cNvGrpSpPr>
          <p:nvPr/>
        </p:nvGrpSpPr>
        <p:grpSpPr bwMode="auto">
          <a:xfrm>
            <a:off x="990600" y="3429000"/>
            <a:ext cx="2057400" cy="2438400"/>
            <a:chOff x="624" y="1296"/>
            <a:chExt cx="1296" cy="1536"/>
          </a:xfrm>
        </p:grpSpPr>
        <p:sp>
          <p:nvSpPr>
            <p:cNvPr id="111640" name="Line 25"/>
            <p:cNvSpPr>
              <a:spLocks noChangeShapeType="1"/>
            </p:cNvSpPr>
            <p:nvPr/>
          </p:nvSpPr>
          <p:spPr bwMode="auto">
            <a:xfrm flipH="1" flipV="1">
              <a:off x="624" y="1728"/>
              <a:ext cx="96" cy="110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1" name="Line 26"/>
            <p:cNvSpPr>
              <a:spLocks noChangeShapeType="1"/>
            </p:cNvSpPr>
            <p:nvPr/>
          </p:nvSpPr>
          <p:spPr bwMode="auto">
            <a:xfrm flipV="1">
              <a:off x="720" y="1296"/>
              <a:ext cx="672" cy="1536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2" name="Line 27"/>
            <p:cNvSpPr>
              <a:spLocks noChangeShapeType="1"/>
            </p:cNvSpPr>
            <p:nvPr/>
          </p:nvSpPr>
          <p:spPr bwMode="auto">
            <a:xfrm flipV="1">
              <a:off x="720" y="1488"/>
              <a:ext cx="1200" cy="134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3" name="Line 28"/>
            <p:cNvSpPr>
              <a:spLocks noChangeShapeType="1"/>
            </p:cNvSpPr>
            <p:nvPr/>
          </p:nvSpPr>
          <p:spPr bwMode="auto">
            <a:xfrm flipH="1">
              <a:off x="1872" y="1488"/>
              <a:ext cx="48" cy="1296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669" name="Group 29"/>
          <p:cNvGrpSpPr>
            <a:grpSpLocks/>
          </p:cNvGrpSpPr>
          <p:nvPr/>
        </p:nvGrpSpPr>
        <p:grpSpPr bwMode="auto">
          <a:xfrm>
            <a:off x="5029200" y="3733800"/>
            <a:ext cx="2590800" cy="2133600"/>
            <a:chOff x="3168" y="1488"/>
            <a:chExt cx="1632" cy="1344"/>
          </a:xfrm>
        </p:grpSpPr>
        <p:sp>
          <p:nvSpPr>
            <p:cNvPr id="111636" name="Line 30"/>
            <p:cNvSpPr>
              <a:spLocks noChangeShapeType="1"/>
            </p:cNvSpPr>
            <p:nvPr/>
          </p:nvSpPr>
          <p:spPr bwMode="auto">
            <a:xfrm>
              <a:off x="3168" y="1728"/>
              <a:ext cx="1632" cy="336"/>
            </a:xfrm>
            <a:prstGeom prst="line">
              <a:avLst/>
            </a:prstGeom>
            <a:noFill/>
            <a:ln w="25400" cap="rnd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7" name="Line 31"/>
            <p:cNvSpPr>
              <a:spLocks noChangeShapeType="1"/>
            </p:cNvSpPr>
            <p:nvPr/>
          </p:nvSpPr>
          <p:spPr bwMode="auto">
            <a:xfrm>
              <a:off x="3168" y="1728"/>
              <a:ext cx="96" cy="1104"/>
            </a:xfrm>
            <a:prstGeom prst="line">
              <a:avLst/>
            </a:prstGeom>
            <a:noFill/>
            <a:ln w="25400" cap="rnd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8" name="Line 32"/>
            <p:cNvSpPr>
              <a:spLocks noChangeShapeType="1"/>
            </p:cNvSpPr>
            <p:nvPr/>
          </p:nvSpPr>
          <p:spPr bwMode="auto">
            <a:xfrm>
              <a:off x="3168" y="1776"/>
              <a:ext cx="1248" cy="1008"/>
            </a:xfrm>
            <a:prstGeom prst="line">
              <a:avLst/>
            </a:prstGeom>
            <a:noFill/>
            <a:ln w="25400" cap="rnd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9" name="Line 33"/>
            <p:cNvSpPr>
              <a:spLocks noChangeShapeType="1"/>
            </p:cNvSpPr>
            <p:nvPr/>
          </p:nvSpPr>
          <p:spPr bwMode="auto">
            <a:xfrm flipV="1">
              <a:off x="3168" y="1488"/>
              <a:ext cx="1296" cy="240"/>
            </a:xfrm>
            <a:prstGeom prst="line">
              <a:avLst/>
            </a:prstGeom>
            <a:noFill/>
            <a:ln w="25400" cap="rnd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1501775" y="5851525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112675" name="Text Box 35"/>
          <p:cNvSpPr txBox="1">
            <a:spLocks noChangeArrowheads="1"/>
          </p:cNvSpPr>
          <p:nvPr/>
        </p:nvSpPr>
        <p:spPr bwMode="auto">
          <a:xfrm>
            <a:off x="5697538" y="5851525"/>
            <a:ext cx="493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(b)</a:t>
            </a:r>
          </a:p>
        </p:txBody>
      </p:sp>
      <p:sp>
        <p:nvSpPr>
          <p:cNvPr id="112676" name="Text Box 36"/>
          <p:cNvSpPr txBox="1">
            <a:spLocks noChangeArrowheads="1"/>
          </p:cNvSpPr>
          <p:nvPr/>
        </p:nvSpPr>
        <p:spPr bwMode="auto">
          <a:xfrm>
            <a:off x="996950" y="4457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auto">
          <a:xfrm>
            <a:off x="1603375" y="40005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2678" name="Text Box 38"/>
          <p:cNvSpPr txBox="1">
            <a:spLocks noChangeArrowheads="1"/>
          </p:cNvSpPr>
          <p:nvPr/>
        </p:nvSpPr>
        <p:spPr bwMode="auto">
          <a:xfrm>
            <a:off x="2136775" y="4533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2679" name="Text Box 39"/>
          <p:cNvSpPr txBox="1">
            <a:spLocks noChangeArrowheads="1"/>
          </p:cNvSpPr>
          <p:nvPr/>
        </p:nvSpPr>
        <p:spPr bwMode="auto">
          <a:xfrm>
            <a:off x="2898775" y="47625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680" name="Text Box 40"/>
          <p:cNvSpPr txBox="1">
            <a:spLocks noChangeArrowheads="1"/>
          </p:cNvSpPr>
          <p:nvPr/>
        </p:nvSpPr>
        <p:spPr bwMode="auto">
          <a:xfrm>
            <a:off x="5032375" y="4914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2681" name="Text Box 41"/>
          <p:cNvSpPr txBox="1">
            <a:spLocks noChangeArrowheads="1"/>
          </p:cNvSpPr>
          <p:nvPr/>
        </p:nvSpPr>
        <p:spPr bwMode="auto">
          <a:xfrm>
            <a:off x="5718175" y="461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682" name="Text Box 42"/>
          <p:cNvSpPr txBox="1">
            <a:spLocks noChangeArrowheads="1"/>
          </p:cNvSpPr>
          <p:nvPr/>
        </p:nvSpPr>
        <p:spPr bwMode="auto">
          <a:xfrm>
            <a:off x="6016625" y="40528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2683" name="Text Box 43"/>
          <p:cNvSpPr txBox="1">
            <a:spLocks noChangeArrowheads="1"/>
          </p:cNvSpPr>
          <p:nvPr/>
        </p:nvSpPr>
        <p:spPr bwMode="auto">
          <a:xfrm>
            <a:off x="6099175" y="3595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6874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4" grpId="0"/>
      <p:bldP spid="112675" grpId="0"/>
      <p:bldP spid="112676" grpId="0"/>
      <p:bldP spid="112677" grpId="0"/>
      <p:bldP spid="112678" grpId="0"/>
      <p:bldP spid="112679" grpId="0"/>
      <p:bldP spid="112680" grpId="0"/>
      <p:bldP spid="112681" grpId="0"/>
      <p:bldP spid="112682" grpId="0"/>
      <p:bldP spid="1126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1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4692" name="Text Box 6"/>
          <p:cNvSpPr txBox="1">
            <a:spLocks noChangeArrowheads="1"/>
          </p:cNvSpPr>
          <p:nvPr/>
        </p:nvSpPr>
        <p:spPr bwMode="auto">
          <a:xfrm>
            <a:off x="419100" y="353080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D60093"/>
                </a:solidFill>
                <a:ea typeface="楷体_GB2312" pitchFamily="49" charset="-122"/>
              </a:rPr>
              <a:t>完全加括号的矩阵连乘对应一棵完全二叉树</a:t>
            </a:r>
          </a:p>
        </p:txBody>
      </p:sp>
      <p:sp>
        <p:nvSpPr>
          <p:cNvPr id="114693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4694" name="Object 8"/>
          <p:cNvGraphicFramePr>
            <a:graphicFrameLocks noChangeAspect="1"/>
          </p:cNvGraphicFramePr>
          <p:nvPr/>
        </p:nvGraphicFramePr>
        <p:xfrm>
          <a:off x="2209800" y="1295400"/>
          <a:ext cx="42672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公式" r:id="rId4" imgW="1473200" imgH="228600" progId="Equation.3">
                  <p:embed/>
                </p:oleObj>
              </mc:Choice>
              <mc:Fallback>
                <p:oleObj name="公式" r:id="rId4" imgW="1473200" imgH="228600" progId="Equation.3">
                  <p:embed/>
                  <p:pic>
                    <p:nvPicPr>
                      <p:cNvPr id="11469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2672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3" name="Line 9"/>
          <p:cNvSpPr>
            <a:spLocks noChangeShapeType="1"/>
          </p:cNvSpPr>
          <p:nvPr/>
        </p:nvSpPr>
        <p:spPr bwMode="auto">
          <a:xfrm flipH="1">
            <a:off x="3263900" y="2743200"/>
            <a:ext cx="6096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4" name="Line 10"/>
          <p:cNvSpPr>
            <a:spLocks noChangeShapeType="1"/>
          </p:cNvSpPr>
          <p:nvPr/>
        </p:nvSpPr>
        <p:spPr bwMode="auto">
          <a:xfrm>
            <a:off x="4025900" y="2667000"/>
            <a:ext cx="685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 flipH="1">
            <a:off x="2730500" y="3505200"/>
            <a:ext cx="3810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3187700" y="3505200"/>
            <a:ext cx="3048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 flipH="1">
            <a:off x="4483100" y="3429000"/>
            <a:ext cx="3048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8" name="Line 14"/>
          <p:cNvSpPr>
            <a:spLocks noChangeShapeType="1"/>
          </p:cNvSpPr>
          <p:nvPr/>
        </p:nvSpPr>
        <p:spPr bwMode="auto">
          <a:xfrm>
            <a:off x="4787900" y="3429000"/>
            <a:ext cx="3810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9" name="Line 15"/>
          <p:cNvSpPr>
            <a:spLocks noChangeShapeType="1"/>
          </p:cNvSpPr>
          <p:nvPr/>
        </p:nvSpPr>
        <p:spPr bwMode="auto">
          <a:xfrm flipH="1">
            <a:off x="3340100" y="4267200"/>
            <a:ext cx="2286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3568700" y="4267200"/>
            <a:ext cx="2286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81" name="Line 17"/>
          <p:cNvSpPr>
            <a:spLocks noChangeShapeType="1"/>
          </p:cNvSpPr>
          <p:nvPr/>
        </p:nvSpPr>
        <p:spPr bwMode="auto">
          <a:xfrm flipH="1">
            <a:off x="5016500" y="4191000"/>
            <a:ext cx="2286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82" name="Line 18"/>
          <p:cNvSpPr>
            <a:spLocks noChangeShapeType="1"/>
          </p:cNvSpPr>
          <p:nvPr/>
        </p:nvSpPr>
        <p:spPr bwMode="auto">
          <a:xfrm>
            <a:off x="5245100" y="4191000"/>
            <a:ext cx="3048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83" name="Oval 19"/>
          <p:cNvSpPr>
            <a:spLocks noChangeArrowheads="1"/>
          </p:cNvSpPr>
          <p:nvPr/>
        </p:nvSpPr>
        <p:spPr bwMode="auto">
          <a:xfrm>
            <a:off x="3873500" y="25908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13684" name="Oval 20"/>
          <p:cNvSpPr>
            <a:spLocks noChangeArrowheads="1"/>
          </p:cNvSpPr>
          <p:nvPr/>
        </p:nvSpPr>
        <p:spPr bwMode="auto">
          <a:xfrm>
            <a:off x="3111500" y="33528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13685" name="Oval 21"/>
          <p:cNvSpPr>
            <a:spLocks noChangeArrowheads="1"/>
          </p:cNvSpPr>
          <p:nvPr/>
        </p:nvSpPr>
        <p:spPr bwMode="auto">
          <a:xfrm>
            <a:off x="4711700" y="32766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13686" name="Oval 22"/>
          <p:cNvSpPr>
            <a:spLocks noChangeArrowheads="1"/>
          </p:cNvSpPr>
          <p:nvPr/>
        </p:nvSpPr>
        <p:spPr bwMode="auto">
          <a:xfrm>
            <a:off x="2654300" y="41910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13687" name="Oval 23"/>
          <p:cNvSpPr>
            <a:spLocks noChangeArrowheads="1"/>
          </p:cNvSpPr>
          <p:nvPr/>
        </p:nvSpPr>
        <p:spPr bwMode="auto">
          <a:xfrm>
            <a:off x="3492500" y="41148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13688" name="Oval 24"/>
          <p:cNvSpPr>
            <a:spLocks noChangeArrowheads="1"/>
          </p:cNvSpPr>
          <p:nvPr/>
        </p:nvSpPr>
        <p:spPr bwMode="auto">
          <a:xfrm>
            <a:off x="3187700" y="48768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13689" name="Oval 25"/>
          <p:cNvSpPr>
            <a:spLocks noChangeArrowheads="1"/>
          </p:cNvSpPr>
          <p:nvPr/>
        </p:nvSpPr>
        <p:spPr bwMode="auto">
          <a:xfrm>
            <a:off x="3797300" y="48768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13690" name="Oval 26"/>
          <p:cNvSpPr>
            <a:spLocks noChangeArrowheads="1"/>
          </p:cNvSpPr>
          <p:nvPr/>
        </p:nvSpPr>
        <p:spPr bwMode="auto">
          <a:xfrm>
            <a:off x="4330700" y="41148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13691" name="Oval 27"/>
          <p:cNvSpPr>
            <a:spLocks noChangeArrowheads="1"/>
          </p:cNvSpPr>
          <p:nvPr/>
        </p:nvSpPr>
        <p:spPr bwMode="auto">
          <a:xfrm>
            <a:off x="5168900" y="40386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13692" name="Oval 28"/>
          <p:cNvSpPr>
            <a:spLocks noChangeArrowheads="1"/>
          </p:cNvSpPr>
          <p:nvPr/>
        </p:nvSpPr>
        <p:spPr bwMode="auto">
          <a:xfrm>
            <a:off x="4864100" y="48768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13693" name="Oval 29"/>
          <p:cNvSpPr>
            <a:spLocks noChangeArrowheads="1"/>
          </p:cNvSpPr>
          <p:nvPr/>
        </p:nvSpPr>
        <p:spPr bwMode="auto">
          <a:xfrm>
            <a:off x="5549900" y="48768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14716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 algn="ctr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3695" name="Object 31"/>
          <p:cNvGraphicFramePr>
            <a:graphicFrameLocks noChangeAspect="1"/>
          </p:cNvGraphicFramePr>
          <p:nvPr/>
        </p:nvGraphicFramePr>
        <p:xfrm>
          <a:off x="2057400" y="3006725"/>
          <a:ext cx="1143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公式" r:id="rId6" imgW="622030" imgH="228501" progId="Equation.3">
                  <p:embed/>
                </p:oleObj>
              </mc:Choice>
              <mc:Fallback>
                <p:oleObj name="公式" r:id="rId6" imgW="622030" imgH="228501" progId="Equation.3">
                  <p:embed/>
                  <p:pic>
                    <p:nvPicPr>
                      <p:cNvPr id="1136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06725"/>
                        <a:ext cx="11430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7" name="Object 33"/>
          <p:cNvGraphicFramePr>
            <a:graphicFrameLocks noChangeAspect="1"/>
          </p:cNvGraphicFramePr>
          <p:nvPr/>
        </p:nvGraphicFramePr>
        <p:xfrm>
          <a:off x="4953000" y="2959100"/>
          <a:ext cx="1524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公式" r:id="rId8" imgW="634725" imgH="228501" progId="Equation.3">
                  <p:embed/>
                </p:oleObj>
              </mc:Choice>
              <mc:Fallback>
                <p:oleObj name="公式" r:id="rId8" imgW="634725" imgH="228501" progId="Equation.3">
                  <p:embed/>
                  <p:pic>
                    <p:nvPicPr>
                      <p:cNvPr id="1136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59100"/>
                        <a:ext cx="1524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98" name="Line 34"/>
          <p:cNvSpPr>
            <a:spLocks noChangeShapeType="1"/>
          </p:cNvSpPr>
          <p:nvPr/>
        </p:nvSpPr>
        <p:spPr bwMode="auto">
          <a:xfrm>
            <a:off x="2133600" y="1982788"/>
            <a:ext cx="2133600" cy="0"/>
          </a:xfrm>
          <a:prstGeom prst="line">
            <a:avLst/>
          </a:prstGeom>
          <a:noFill/>
          <a:ln w="603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99" name="Line 35"/>
          <p:cNvSpPr>
            <a:spLocks noChangeShapeType="1"/>
          </p:cNvSpPr>
          <p:nvPr/>
        </p:nvSpPr>
        <p:spPr bwMode="auto">
          <a:xfrm>
            <a:off x="4495800" y="1981200"/>
            <a:ext cx="1981200" cy="0"/>
          </a:xfrm>
          <a:prstGeom prst="line">
            <a:avLst/>
          </a:prstGeom>
          <a:noFill/>
          <a:ln w="603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3700" name="Object 36"/>
          <p:cNvGraphicFramePr>
            <a:graphicFrameLocks noChangeAspect="1"/>
          </p:cNvGraphicFramePr>
          <p:nvPr/>
        </p:nvGraphicFramePr>
        <p:xfrm>
          <a:off x="2163763" y="3962400"/>
          <a:ext cx="5032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公式" r:id="rId10" imgW="177569" imgH="215619" progId="Equation.3">
                  <p:embed/>
                </p:oleObj>
              </mc:Choice>
              <mc:Fallback>
                <p:oleObj name="公式" r:id="rId10" imgW="177569" imgH="215619" progId="Equation.3">
                  <p:embed/>
                  <p:pic>
                    <p:nvPicPr>
                      <p:cNvPr id="11370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3962400"/>
                        <a:ext cx="5032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3" name="Rectangle 3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3702" name="Object 38"/>
          <p:cNvGraphicFramePr>
            <a:graphicFrameLocks noChangeAspect="1"/>
          </p:cNvGraphicFramePr>
          <p:nvPr/>
        </p:nvGraphicFramePr>
        <p:xfrm>
          <a:off x="3429000" y="3708400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公式" r:id="rId12" imgW="342751" imgH="228501" progId="Equation.3">
                  <p:embed/>
                </p:oleObj>
              </mc:Choice>
              <mc:Fallback>
                <p:oleObj name="公式" r:id="rId12" imgW="342751" imgH="228501" progId="Equation.3">
                  <p:embed/>
                  <p:pic>
                    <p:nvPicPr>
                      <p:cNvPr id="11370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08400"/>
                        <a:ext cx="609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5" name="Rectangle 4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3704" name="Object 40"/>
          <p:cNvGraphicFramePr>
            <a:graphicFrameLocks noChangeAspect="1"/>
          </p:cNvGraphicFramePr>
          <p:nvPr/>
        </p:nvGraphicFramePr>
        <p:xfrm>
          <a:off x="2895600" y="4953000"/>
          <a:ext cx="5302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公式" r:id="rId14" imgW="190335" imgH="215713" progId="Equation.3">
                  <p:embed/>
                </p:oleObj>
              </mc:Choice>
              <mc:Fallback>
                <p:oleObj name="公式" r:id="rId14" imgW="190335" imgH="215713" progId="Equation.3">
                  <p:embed/>
                  <p:pic>
                    <p:nvPicPr>
                      <p:cNvPr id="11370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953000"/>
                        <a:ext cx="5302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7" name="Rectangle 4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3706" name="Object 42"/>
          <p:cNvGraphicFramePr>
            <a:graphicFrameLocks noChangeAspect="1"/>
          </p:cNvGraphicFramePr>
          <p:nvPr/>
        </p:nvGraphicFramePr>
        <p:xfrm>
          <a:off x="3581400" y="5029200"/>
          <a:ext cx="50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公式" r:id="rId16" imgW="190500" imgH="228600" progId="Equation.3">
                  <p:embed/>
                </p:oleObj>
              </mc:Choice>
              <mc:Fallback>
                <p:oleObj name="公式" r:id="rId16" imgW="190500" imgH="228600" progId="Equation.3">
                  <p:embed/>
                  <p:pic>
                    <p:nvPicPr>
                      <p:cNvPr id="1137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29200"/>
                        <a:ext cx="508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9" name="Rectangle 4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3708" name="Object 44"/>
          <p:cNvGraphicFramePr>
            <a:graphicFrameLocks noChangeAspect="1"/>
          </p:cNvGraphicFramePr>
          <p:nvPr/>
        </p:nvGraphicFramePr>
        <p:xfrm>
          <a:off x="4267200" y="4267200"/>
          <a:ext cx="396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公式" r:id="rId18" imgW="190335" imgH="215713" progId="Equation.3">
                  <p:embed/>
                </p:oleObj>
              </mc:Choice>
              <mc:Fallback>
                <p:oleObj name="公式" r:id="rId18" imgW="190335" imgH="215713" progId="Equation.3">
                  <p:embed/>
                  <p:pic>
                    <p:nvPicPr>
                      <p:cNvPr id="11370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267200"/>
                        <a:ext cx="3968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31" name="Rectangle 4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3710" name="Object 46"/>
          <p:cNvGraphicFramePr>
            <a:graphicFrameLocks noChangeAspect="1"/>
          </p:cNvGraphicFramePr>
          <p:nvPr/>
        </p:nvGraphicFramePr>
        <p:xfrm>
          <a:off x="5351463" y="3810000"/>
          <a:ext cx="8794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公式" r:id="rId20" imgW="330200" imgH="228600" progId="Equation.3">
                  <p:embed/>
                </p:oleObj>
              </mc:Choice>
              <mc:Fallback>
                <p:oleObj name="公式" r:id="rId20" imgW="330200" imgH="228600" progId="Equation.3">
                  <p:embed/>
                  <p:pic>
                    <p:nvPicPr>
                      <p:cNvPr id="11371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3" y="3810000"/>
                        <a:ext cx="8794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33" name="Rectangle 4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3712" name="Object 48"/>
          <p:cNvGraphicFramePr>
            <a:graphicFrameLocks noChangeAspect="1"/>
          </p:cNvGraphicFramePr>
          <p:nvPr/>
        </p:nvGraphicFramePr>
        <p:xfrm>
          <a:off x="4648200" y="50292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公式" r:id="rId22" imgW="190500" imgH="228600" progId="Equation.3">
                  <p:embed/>
                </p:oleObj>
              </mc:Choice>
              <mc:Fallback>
                <p:oleObj name="公式" r:id="rId22" imgW="190500" imgH="228600" progId="Equation.3">
                  <p:embed/>
                  <p:pic>
                    <p:nvPicPr>
                      <p:cNvPr id="11371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292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35" name="Rectangle 5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3714" name="Object 50"/>
          <p:cNvGraphicFramePr>
            <a:graphicFrameLocks noChangeAspect="1"/>
          </p:cNvGraphicFramePr>
          <p:nvPr/>
        </p:nvGraphicFramePr>
        <p:xfrm>
          <a:off x="5486400" y="4953000"/>
          <a:ext cx="57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公式" r:id="rId24" imgW="190500" imgH="228600" progId="Equation.3">
                  <p:embed/>
                </p:oleObj>
              </mc:Choice>
              <mc:Fallback>
                <p:oleObj name="公式" r:id="rId24" imgW="190500" imgH="228600" progId="Equation.3">
                  <p:embed/>
                  <p:pic>
                    <p:nvPicPr>
                      <p:cNvPr id="11371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953000"/>
                        <a:ext cx="571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14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1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11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1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3" grpId="0" animBg="1"/>
      <p:bldP spid="113684" grpId="0" animBg="1"/>
      <p:bldP spid="113685" grpId="0" animBg="1"/>
      <p:bldP spid="113686" grpId="0" animBg="1"/>
      <p:bldP spid="113687" grpId="0" animBg="1"/>
      <p:bldP spid="113688" grpId="0" animBg="1"/>
      <p:bldP spid="113689" grpId="0" animBg="1"/>
      <p:bldP spid="113690" grpId="0" animBg="1"/>
      <p:bldP spid="113691" grpId="0" animBg="1"/>
      <p:bldP spid="113692" grpId="0" animBg="1"/>
      <p:bldP spid="1136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6" name="Rectangle 106"/>
          <p:cNvSpPr>
            <a:spLocks noChangeArrowheads="1"/>
          </p:cNvSpPr>
          <p:nvPr/>
        </p:nvSpPr>
        <p:spPr bwMode="auto">
          <a:xfrm>
            <a:off x="4267200" y="4724400"/>
            <a:ext cx="1752600" cy="2133600"/>
          </a:xfrm>
          <a:prstGeom prst="rect">
            <a:avLst/>
          </a:prstGeom>
          <a:solidFill>
            <a:srgbClr val="00FF00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76907" name="Rectangle 107"/>
          <p:cNvSpPr>
            <a:spLocks noChangeArrowheads="1"/>
          </p:cNvSpPr>
          <p:nvPr/>
        </p:nvSpPr>
        <p:spPr bwMode="auto">
          <a:xfrm>
            <a:off x="2590800" y="4724400"/>
            <a:ext cx="1447800" cy="2133600"/>
          </a:xfrm>
          <a:prstGeom prst="rect">
            <a:avLst/>
          </a:prstGeom>
          <a:solidFill>
            <a:srgbClr val="00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pic>
        <p:nvPicPr>
          <p:cNvPr id="115717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52400" y="304800"/>
            <a:ext cx="443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latin typeface="楷体_GB2312" pitchFamily="49" charset="-122"/>
                <a:ea typeface="楷体_GB2312" pitchFamily="49" charset="-122"/>
              </a:rPr>
              <a:t>三角剖分</a:t>
            </a:r>
            <a:r>
              <a:rPr lang="en-US" altLang="zh-CN" sz="2800" b="1">
                <a:solidFill>
                  <a:srgbClr val="D60093"/>
                </a:solidFill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800" b="1">
                <a:solidFill>
                  <a:srgbClr val="D60093"/>
                </a:solidFill>
                <a:latin typeface="楷体_GB2312" pitchFamily="49" charset="-122"/>
                <a:ea typeface="楷体_GB2312" pitchFamily="49" charset="-122"/>
              </a:rPr>
              <a:t>二叉树</a:t>
            </a:r>
          </a:p>
        </p:txBody>
      </p:sp>
      <p:grpSp>
        <p:nvGrpSpPr>
          <p:cNvPr id="115719" name="Group 7"/>
          <p:cNvGrpSpPr>
            <a:grpSpLocks/>
          </p:cNvGrpSpPr>
          <p:nvPr/>
        </p:nvGrpSpPr>
        <p:grpSpPr bwMode="auto">
          <a:xfrm>
            <a:off x="609600" y="1752600"/>
            <a:ext cx="2971800" cy="2438400"/>
            <a:chOff x="720" y="1104"/>
            <a:chExt cx="1872" cy="1536"/>
          </a:xfrm>
        </p:grpSpPr>
        <p:sp>
          <p:nvSpPr>
            <p:cNvPr id="115811" name="Line 8"/>
            <p:cNvSpPr>
              <a:spLocks noChangeShapeType="1"/>
            </p:cNvSpPr>
            <p:nvPr/>
          </p:nvSpPr>
          <p:spPr bwMode="auto">
            <a:xfrm flipH="1" flipV="1">
              <a:off x="720" y="2112"/>
              <a:ext cx="336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12" name="Line 9"/>
            <p:cNvSpPr>
              <a:spLocks noChangeShapeType="1"/>
            </p:cNvSpPr>
            <p:nvPr/>
          </p:nvSpPr>
          <p:spPr bwMode="auto">
            <a:xfrm flipV="1">
              <a:off x="720" y="1536"/>
              <a:ext cx="24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13" name="Line 10"/>
            <p:cNvSpPr>
              <a:spLocks noChangeShapeType="1"/>
            </p:cNvSpPr>
            <p:nvPr/>
          </p:nvSpPr>
          <p:spPr bwMode="auto">
            <a:xfrm flipV="1">
              <a:off x="960" y="1104"/>
              <a:ext cx="768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14" name="Line 11"/>
            <p:cNvSpPr>
              <a:spLocks noChangeShapeType="1"/>
            </p:cNvSpPr>
            <p:nvPr/>
          </p:nvSpPr>
          <p:spPr bwMode="auto">
            <a:xfrm>
              <a:off x="1728" y="1104"/>
              <a:ext cx="528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15" name="Line 12"/>
            <p:cNvSpPr>
              <a:spLocks noChangeShapeType="1"/>
            </p:cNvSpPr>
            <p:nvPr/>
          </p:nvSpPr>
          <p:spPr bwMode="auto">
            <a:xfrm>
              <a:off x="2256" y="1296"/>
              <a:ext cx="336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16" name="Line 13"/>
            <p:cNvSpPr>
              <a:spLocks noChangeShapeType="1"/>
            </p:cNvSpPr>
            <p:nvPr/>
          </p:nvSpPr>
          <p:spPr bwMode="auto">
            <a:xfrm flipH="1">
              <a:off x="2208" y="1872"/>
              <a:ext cx="384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17" name="Line 14"/>
            <p:cNvSpPr>
              <a:spLocks noChangeShapeType="1"/>
            </p:cNvSpPr>
            <p:nvPr/>
          </p:nvSpPr>
          <p:spPr bwMode="auto">
            <a:xfrm flipV="1">
              <a:off x="1056" y="2592"/>
              <a:ext cx="1152" cy="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720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5721" name="Object 15"/>
          <p:cNvGraphicFramePr>
            <a:graphicFrameLocks noChangeAspect="1"/>
          </p:cNvGraphicFramePr>
          <p:nvPr/>
        </p:nvGraphicFramePr>
        <p:xfrm>
          <a:off x="2057400" y="13716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公式" r:id="rId4" imgW="165028" imgH="228501" progId="Equation.3">
                  <p:embed/>
                </p:oleObj>
              </mc:Choice>
              <mc:Fallback>
                <p:oleObj name="公式" r:id="rId4" imgW="165028" imgH="228501" progId="Equation.3">
                  <p:embed/>
                  <p:pic>
                    <p:nvPicPr>
                      <p:cNvPr id="11572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323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2" name="Rectangle 1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5723" name="Object 17"/>
          <p:cNvGraphicFramePr>
            <a:graphicFrameLocks noChangeAspect="1"/>
          </p:cNvGraphicFramePr>
          <p:nvPr/>
        </p:nvGraphicFramePr>
        <p:xfrm>
          <a:off x="785813" y="1981200"/>
          <a:ext cx="311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公式" r:id="rId6" imgW="152268" imgH="215713" progId="Equation.3">
                  <p:embed/>
                </p:oleObj>
              </mc:Choice>
              <mc:Fallback>
                <p:oleObj name="公式" r:id="rId6" imgW="152268" imgH="215713" progId="Equation.3">
                  <p:embed/>
                  <p:pic>
                    <p:nvPicPr>
                      <p:cNvPr id="11572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981200"/>
                        <a:ext cx="3111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4" name="Rectangle 2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115725" name="Object 19"/>
          <p:cNvGraphicFramePr>
            <a:graphicFrameLocks noChangeAspect="1"/>
          </p:cNvGraphicFramePr>
          <p:nvPr/>
        </p:nvGraphicFramePr>
        <p:xfrm>
          <a:off x="304800" y="28956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公式" r:id="rId8" imgW="164885" imgH="215619" progId="Equation.3">
                  <p:embed/>
                </p:oleObj>
              </mc:Choice>
              <mc:Fallback>
                <p:oleObj name="公式" r:id="rId8" imgW="164885" imgH="215619" progId="Equation.3">
                  <p:embed/>
                  <p:pic>
                    <p:nvPicPr>
                      <p:cNvPr id="11572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3873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6" name="Object 21"/>
          <p:cNvGraphicFramePr>
            <a:graphicFrameLocks noChangeAspect="1"/>
          </p:cNvGraphicFramePr>
          <p:nvPr/>
        </p:nvGraphicFramePr>
        <p:xfrm>
          <a:off x="882650" y="39624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公式" r:id="rId10" imgW="165028" imgH="228501" progId="Equation.3">
                  <p:embed/>
                </p:oleObj>
              </mc:Choice>
              <mc:Fallback>
                <p:oleObj name="公式" r:id="rId10" imgW="165028" imgH="228501" progId="Equation.3">
                  <p:embed/>
                  <p:pic>
                    <p:nvPicPr>
                      <p:cNvPr id="11572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962400"/>
                        <a:ext cx="377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7" name="Object 23"/>
          <p:cNvGraphicFramePr>
            <a:graphicFrameLocks noChangeAspect="1"/>
          </p:cNvGraphicFramePr>
          <p:nvPr/>
        </p:nvGraphicFramePr>
        <p:xfrm>
          <a:off x="2946400" y="3962400"/>
          <a:ext cx="330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公式" r:id="rId12" imgW="164885" imgH="215619" progId="Equation.3">
                  <p:embed/>
                </p:oleObj>
              </mc:Choice>
              <mc:Fallback>
                <p:oleObj name="公式" r:id="rId12" imgW="164885" imgH="215619" progId="Equation.3">
                  <p:embed/>
                  <p:pic>
                    <p:nvPicPr>
                      <p:cNvPr id="1157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3962400"/>
                        <a:ext cx="330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8" name="Object 25"/>
          <p:cNvGraphicFramePr>
            <a:graphicFrameLocks noChangeAspect="1"/>
          </p:cNvGraphicFramePr>
          <p:nvPr/>
        </p:nvGraphicFramePr>
        <p:xfrm>
          <a:off x="3581400" y="26670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公式" r:id="rId14" imgW="165028" imgH="228501" progId="Equation.3">
                  <p:embed/>
                </p:oleObj>
              </mc:Choice>
              <mc:Fallback>
                <p:oleObj name="公式" r:id="rId14" imgW="165028" imgH="228501" progId="Equation.3">
                  <p:embed/>
                  <p:pic>
                    <p:nvPicPr>
                      <p:cNvPr id="11572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67000"/>
                        <a:ext cx="377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9" name="Object 27"/>
          <p:cNvGraphicFramePr>
            <a:graphicFrameLocks noChangeAspect="1"/>
          </p:cNvGraphicFramePr>
          <p:nvPr/>
        </p:nvGraphicFramePr>
        <p:xfrm>
          <a:off x="2994025" y="16764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公式" r:id="rId16" imgW="165028" imgH="228501" progId="Equation.3">
                  <p:embed/>
                </p:oleObj>
              </mc:Choice>
              <mc:Fallback>
                <p:oleObj name="公式" r:id="rId16" imgW="165028" imgH="228501" progId="Equation.3">
                  <p:embed/>
                  <p:pic>
                    <p:nvPicPr>
                      <p:cNvPr id="11572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1676400"/>
                        <a:ext cx="377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0" name="Line 29"/>
          <p:cNvSpPr>
            <a:spLocks noChangeShapeType="1"/>
          </p:cNvSpPr>
          <p:nvPr/>
        </p:nvSpPr>
        <p:spPr bwMode="auto">
          <a:xfrm>
            <a:off x="990600" y="2438400"/>
            <a:ext cx="152400" cy="17526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1" name="Line 30"/>
          <p:cNvSpPr>
            <a:spLocks noChangeShapeType="1"/>
          </p:cNvSpPr>
          <p:nvPr/>
        </p:nvSpPr>
        <p:spPr bwMode="auto">
          <a:xfrm flipV="1">
            <a:off x="1143000" y="1752600"/>
            <a:ext cx="1066800" cy="24384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2" name="Line 32"/>
          <p:cNvSpPr>
            <a:spLocks noChangeShapeType="1"/>
          </p:cNvSpPr>
          <p:nvPr/>
        </p:nvSpPr>
        <p:spPr bwMode="auto">
          <a:xfrm flipH="1">
            <a:off x="2971800" y="2057400"/>
            <a:ext cx="76200" cy="20574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3" name="Line 33"/>
          <p:cNvSpPr>
            <a:spLocks noChangeShapeType="1"/>
          </p:cNvSpPr>
          <p:nvPr/>
        </p:nvSpPr>
        <p:spPr bwMode="auto">
          <a:xfrm flipV="1">
            <a:off x="1143000" y="2057400"/>
            <a:ext cx="1905000" cy="21336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5" name="Line 35"/>
          <p:cNvSpPr>
            <a:spLocks noChangeShapeType="1"/>
          </p:cNvSpPr>
          <p:nvPr/>
        </p:nvSpPr>
        <p:spPr bwMode="auto">
          <a:xfrm flipH="1" flipV="1">
            <a:off x="4498975" y="3429000"/>
            <a:ext cx="5334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6" name="Line 36"/>
          <p:cNvSpPr>
            <a:spLocks noChangeShapeType="1"/>
          </p:cNvSpPr>
          <p:nvPr/>
        </p:nvSpPr>
        <p:spPr bwMode="auto">
          <a:xfrm flipV="1">
            <a:off x="4498975" y="2514600"/>
            <a:ext cx="3810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7" name="Line 37"/>
          <p:cNvSpPr>
            <a:spLocks noChangeShapeType="1"/>
          </p:cNvSpPr>
          <p:nvPr/>
        </p:nvSpPr>
        <p:spPr bwMode="auto">
          <a:xfrm flipV="1">
            <a:off x="4879975" y="1828800"/>
            <a:ext cx="12192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8" name="Line 38"/>
          <p:cNvSpPr>
            <a:spLocks noChangeShapeType="1"/>
          </p:cNvSpPr>
          <p:nvPr/>
        </p:nvSpPr>
        <p:spPr bwMode="auto">
          <a:xfrm>
            <a:off x="6099175" y="1828800"/>
            <a:ext cx="8382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9" name="Line 39"/>
          <p:cNvSpPr>
            <a:spLocks noChangeShapeType="1"/>
          </p:cNvSpPr>
          <p:nvPr/>
        </p:nvSpPr>
        <p:spPr bwMode="auto">
          <a:xfrm>
            <a:off x="6937375" y="2133600"/>
            <a:ext cx="5334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40" name="Line 40"/>
          <p:cNvSpPr>
            <a:spLocks noChangeShapeType="1"/>
          </p:cNvSpPr>
          <p:nvPr/>
        </p:nvSpPr>
        <p:spPr bwMode="auto">
          <a:xfrm flipH="1">
            <a:off x="6861175" y="3048000"/>
            <a:ext cx="609600" cy="1143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41" name="Line 41"/>
          <p:cNvSpPr>
            <a:spLocks noChangeShapeType="1"/>
          </p:cNvSpPr>
          <p:nvPr/>
        </p:nvSpPr>
        <p:spPr bwMode="auto">
          <a:xfrm flipV="1">
            <a:off x="5032375" y="4191000"/>
            <a:ext cx="1828800" cy="76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5741" name="Object 42"/>
          <p:cNvGraphicFramePr>
            <a:graphicFrameLocks noChangeAspect="1"/>
          </p:cNvGraphicFramePr>
          <p:nvPr/>
        </p:nvGraphicFramePr>
        <p:xfrm>
          <a:off x="5946775" y="14478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公式" r:id="rId18" imgW="165028" imgH="228501" progId="Equation.3">
                  <p:embed/>
                </p:oleObj>
              </mc:Choice>
              <mc:Fallback>
                <p:oleObj name="公式" r:id="rId18" imgW="165028" imgH="228501" progId="Equation.3">
                  <p:embed/>
                  <p:pic>
                    <p:nvPicPr>
                      <p:cNvPr id="115741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775" y="1447800"/>
                        <a:ext cx="323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2" name="Object 43"/>
          <p:cNvGraphicFramePr>
            <a:graphicFrameLocks noChangeAspect="1"/>
          </p:cNvGraphicFramePr>
          <p:nvPr/>
        </p:nvGraphicFramePr>
        <p:xfrm>
          <a:off x="4675188" y="2057400"/>
          <a:ext cx="311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公式" r:id="rId19" imgW="152268" imgH="215713" progId="Equation.3">
                  <p:embed/>
                </p:oleObj>
              </mc:Choice>
              <mc:Fallback>
                <p:oleObj name="公式" r:id="rId19" imgW="152268" imgH="215713" progId="Equation.3">
                  <p:embed/>
                  <p:pic>
                    <p:nvPicPr>
                      <p:cNvPr id="115742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2057400"/>
                        <a:ext cx="3111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3" name="Object 44"/>
          <p:cNvGraphicFramePr>
            <a:graphicFrameLocks noChangeAspect="1"/>
          </p:cNvGraphicFramePr>
          <p:nvPr/>
        </p:nvGraphicFramePr>
        <p:xfrm>
          <a:off x="4194175" y="29718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公式" r:id="rId20" imgW="164885" imgH="215619" progId="Equation.3">
                  <p:embed/>
                </p:oleObj>
              </mc:Choice>
              <mc:Fallback>
                <p:oleObj name="公式" r:id="rId20" imgW="164885" imgH="215619" progId="Equation.3">
                  <p:embed/>
                  <p:pic>
                    <p:nvPicPr>
                      <p:cNvPr id="115743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2971800"/>
                        <a:ext cx="3873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4" name="Object 45"/>
          <p:cNvGraphicFramePr>
            <a:graphicFrameLocks noChangeAspect="1"/>
          </p:cNvGraphicFramePr>
          <p:nvPr/>
        </p:nvGraphicFramePr>
        <p:xfrm>
          <a:off x="4772025" y="40386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公式" r:id="rId21" imgW="165028" imgH="228501" progId="Equation.3">
                  <p:embed/>
                </p:oleObj>
              </mc:Choice>
              <mc:Fallback>
                <p:oleObj name="公式" r:id="rId21" imgW="165028" imgH="228501" progId="Equation.3">
                  <p:embed/>
                  <p:pic>
                    <p:nvPicPr>
                      <p:cNvPr id="115744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4038600"/>
                        <a:ext cx="377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5" name="Object 46"/>
          <p:cNvGraphicFramePr>
            <a:graphicFrameLocks noChangeAspect="1"/>
          </p:cNvGraphicFramePr>
          <p:nvPr/>
        </p:nvGraphicFramePr>
        <p:xfrm>
          <a:off x="6835775" y="4038600"/>
          <a:ext cx="330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公式" r:id="rId22" imgW="164885" imgH="215619" progId="Equation.3">
                  <p:embed/>
                </p:oleObj>
              </mc:Choice>
              <mc:Fallback>
                <p:oleObj name="公式" r:id="rId22" imgW="164885" imgH="215619" progId="Equation.3">
                  <p:embed/>
                  <p:pic>
                    <p:nvPicPr>
                      <p:cNvPr id="115745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4038600"/>
                        <a:ext cx="330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6" name="Object 47"/>
          <p:cNvGraphicFramePr>
            <a:graphicFrameLocks noChangeAspect="1"/>
          </p:cNvGraphicFramePr>
          <p:nvPr/>
        </p:nvGraphicFramePr>
        <p:xfrm>
          <a:off x="7470775" y="27432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公式" r:id="rId23" imgW="165028" imgH="228501" progId="Equation.3">
                  <p:embed/>
                </p:oleObj>
              </mc:Choice>
              <mc:Fallback>
                <p:oleObj name="公式" r:id="rId23" imgW="165028" imgH="228501" progId="Equation.3">
                  <p:embed/>
                  <p:pic>
                    <p:nvPicPr>
                      <p:cNvPr id="115746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775" y="2743200"/>
                        <a:ext cx="377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7" name="Object 48"/>
          <p:cNvGraphicFramePr>
            <a:graphicFrameLocks noChangeAspect="1"/>
          </p:cNvGraphicFramePr>
          <p:nvPr/>
        </p:nvGraphicFramePr>
        <p:xfrm>
          <a:off x="6883400" y="17526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公式" r:id="rId24" imgW="165028" imgH="228501" progId="Equation.3">
                  <p:embed/>
                </p:oleObj>
              </mc:Choice>
              <mc:Fallback>
                <p:oleObj name="公式" r:id="rId24" imgW="165028" imgH="228501" progId="Equation.3">
                  <p:embed/>
                  <p:pic>
                    <p:nvPicPr>
                      <p:cNvPr id="115747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1752600"/>
                        <a:ext cx="377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9" name="Line 49"/>
          <p:cNvSpPr>
            <a:spLocks noChangeShapeType="1"/>
          </p:cNvSpPr>
          <p:nvPr/>
        </p:nvSpPr>
        <p:spPr bwMode="auto">
          <a:xfrm>
            <a:off x="4879975" y="2514600"/>
            <a:ext cx="152400" cy="17526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50" name="Line 50"/>
          <p:cNvSpPr>
            <a:spLocks noChangeShapeType="1"/>
          </p:cNvSpPr>
          <p:nvPr/>
        </p:nvSpPr>
        <p:spPr bwMode="auto">
          <a:xfrm flipV="1">
            <a:off x="5032375" y="1828800"/>
            <a:ext cx="1066800" cy="24384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51" name="Line 51"/>
          <p:cNvSpPr>
            <a:spLocks noChangeShapeType="1"/>
          </p:cNvSpPr>
          <p:nvPr/>
        </p:nvSpPr>
        <p:spPr bwMode="auto">
          <a:xfrm flipH="1">
            <a:off x="6861175" y="2133600"/>
            <a:ext cx="76200" cy="20574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52" name="Line 52"/>
          <p:cNvSpPr>
            <a:spLocks noChangeShapeType="1"/>
          </p:cNvSpPr>
          <p:nvPr/>
        </p:nvSpPr>
        <p:spPr bwMode="auto">
          <a:xfrm flipV="1">
            <a:off x="5032375" y="2133600"/>
            <a:ext cx="1905000" cy="21336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54" name="Oval 54"/>
          <p:cNvSpPr>
            <a:spLocks noChangeArrowheads="1"/>
          </p:cNvSpPr>
          <p:nvPr/>
        </p:nvSpPr>
        <p:spPr bwMode="auto">
          <a:xfrm>
            <a:off x="6400800" y="19050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76855" name="Oval 55"/>
          <p:cNvSpPr>
            <a:spLocks noChangeArrowheads="1"/>
          </p:cNvSpPr>
          <p:nvPr/>
        </p:nvSpPr>
        <p:spPr bwMode="auto">
          <a:xfrm>
            <a:off x="5562600" y="27432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76856" name="Line 56"/>
          <p:cNvSpPr>
            <a:spLocks noChangeShapeType="1"/>
          </p:cNvSpPr>
          <p:nvPr/>
        </p:nvSpPr>
        <p:spPr bwMode="auto">
          <a:xfrm flipV="1">
            <a:off x="5715000" y="19812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57" name="Oval 57"/>
          <p:cNvSpPr>
            <a:spLocks noChangeArrowheads="1"/>
          </p:cNvSpPr>
          <p:nvPr/>
        </p:nvSpPr>
        <p:spPr bwMode="auto">
          <a:xfrm>
            <a:off x="6248400" y="27432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76858" name="Line 58"/>
          <p:cNvSpPr>
            <a:spLocks noChangeShapeType="1"/>
          </p:cNvSpPr>
          <p:nvPr/>
        </p:nvSpPr>
        <p:spPr bwMode="auto">
          <a:xfrm flipH="1">
            <a:off x="6324600" y="2057400"/>
            <a:ext cx="1524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59" name="Oval 59"/>
          <p:cNvSpPr>
            <a:spLocks noChangeArrowheads="1"/>
          </p:cNvSpPr>
          <p:nvPr/>
        </p:nvSpPr>
        <p:spPr bwMode="auto">
          <a:xfrm>
            <a:off x="5410200" y="20574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B05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76860" name="Line 60"/>
          <p:cNvSpPr>
            <a:spLocks noChangeShapeType="1"/>
          </p:cNvSpPr>
          <p:nvPr/>
        </p:nvSpPr>
        <p:spPr bwMode="auto">
          <a:xfrm>
            <a:off x="5562600" y="2209800"/>
            <a:ext cx="76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61" name="Oval 61"/>
          <p:cNvSpPr>
            <a:spLocks noChangeArrowheads="1"/>
          </p:cNvSpPr>
          <p:nvPr/>
        </p:nvSpPr>
        <p:spPr bwMode="auto">
          <a:xfrm>
            <a:off x="4876800" y="32004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76862" name="Line 62"/>
          <p:cNvSpPr>
            <a:spLocks noChangeShapeType="1"/>
          </p:cNvSpPr>
          <p:nvPr/>
        </p:nvSpPr>
        <p:spPr bwMode="auto">
          <a:xfrm flipV="1">
            <a:off x="5029200" y="2895600"/>
            <a:ext cx="533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63" name="Oval 63"/>
          <p:cNvSpPr>
            <a:spLocks noChangeArrowheads="1"/>
          </p:cNvSpPr>
          <p:nvPr/>
        </p:nvSpPr>
        <p:spPr bwMode="auto">
          <a:xfrm>
            <a:off x="4572000" y="28956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B05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76864" name="Line 64"/>
          <p:cNvSpPr>
            <a:spLocks noChangeShapeType="1"/>
          </p:cNvSpPr>
          <p:nvPr/>
        </p:nvSpPr>
        <p:spPr bwMode="auto">
          <a:xfrm>
            <a:off x="4724400" y="3048000"/>
            <a:ext cx="152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65" name="Oval 65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B05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76866" name="Line 66"/>
          <p:cNvSpPr>
            <a:spLocks noChangeShapeType="1"/>
          </p:cNvSpPr>
          <p:nvPr/>
        </p:nvSpPr>
        <p:spPr bwMode="auto">
          <a:xfrm flipH="1">
            <a:off x="4800600" y="3352800"/>
            <a:ext cx="76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67" name="Oval 67"/>
          <p:cNvSpPr>
            <a:spLocks noChangeArrowheads="1"/>
          </p:cNvSpPr>
          <p:nvPr/>
        </p:nvSpPr>
        <p:spPr bwMode="auto">
          <a:xfrm>
            <a:off x="7086600" y="25146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B05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76868" name="Oval 68"/>
          <p:cNvSpPr>
            <a:spLocks noChangeArrowheads="1"/>
          </p:cNvSpPr>
          <p:nvPr/>
        </p:nvSpPr>
        <p:spPr bwMode="auto">
          <a:xfrm>
            <a:off x="6019800" y="41148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B05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76869" name="Line 69"/>
          <p:cNvSpPr>
            <a:spLocks noChangeShapeType="1"/>
          </p:cNvSpPr>
          <p:nvPr/>
        </p:nvSpPr>
        <p:spPr bwMode="auto">
          <a:xfrm flipH="1">
            <a:off x="6096000" y="2895600"/>
            <a:ext cx="2286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70" name="Oval 70"/>
          <p:cNvSpPr>
            <a:spLocks noChangeArrowheads="1"/>
          </p:cNvSpPr>
          <p:nvPr/>
        </p:nvSpPr>
        <p:spPr bwMode="auto">
          <a:xfrm>
            <a:off x="6781800" y="31242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76871" name="Line 71"/>
          <p:cNvSpPr>
            <a:spLocks noChangeShapeType="1"/>
          </p:cNvSpPr>
          <p:nvPr/>
        </p:nvSpPr>
        <p:spPr bwMode="auto">
          <a:xfrm>
            <a:off x="6400800" y="2895600"/>
            <a:ext cx="381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72" name="Line 72"/>
          <p:cNvSpPr>
            <a:spLocks noChangeShapeType="1"/>
          </p:cNvSpPr>
          <p:nvPr/>
        </p:nvSpPr>
        <p:spPr bwMode="auto">
          <a:xfrm flipV="1">
            <a:off x="6934200" y="2667000"/>
            <a:ext cx="1524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73" name="Oval 73"/>
          <p:cNvSpPr>
            <a:spLocks noChangeArrowheads="1"/>
          </p:cNvSpPr>
          <p:nvPr/>
        </p:nvSpPr>
        <p:spPr bwMode="auto">
          <a:xfrm>
            <a:off x="7162800" y="3429000"/>
            <a:ext cx="152400" cy="152400"/>
          </a:xfrm>
          <a:prstGeom prst="ellipse">
            <a:avLst/>
          </a:prstGeom>
          <a:solidFill>
            <a:srgbClr val="800000"/>
          </a:solidFill>
          <a:ln w="25400" algn="ctr">
            <a:solidFill>
              <a:srgbClr val="00B05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76874" name="Line 74"/>
          <p:cNvSpPr>
            <a:spLocks noChangeShapeType="1"/>
          </p:cNvSpPr>
          <p:nvPr/>
        </p:nvSpPr>
        <p:spPr bwMode="auto">
          <a:xfrm>
            <a:off x="6934200" y="32766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6905" name="Group 105"/>
          <p:cNvGrpSpPr>
            <a:grpSpLocks/>
          </p:cNvGrpSpPr>
          <p:nvPr/>
        </p:nvGrpSpPr>
        <p:grpSpPr bwMode="auto">
          <a:xfrm>
            <a:off x="2654300" y="4267200"/>
            <a:ext cx="3048000" cy="2438400"/>
            <a:chOff x="1672" y="2688"/>
            <a:chExt cx="1920" cy="1536"/>
          </a:xfrm>
        </p:grpSpPr>
        <p:grpSp>
          <p:nvGrpSpPr>
            <p:cNvPr id="115789" name="Group 76"/>
            <p:cNvGrpSpPr>
              <a:grpSpLocks/>
            </p:cNvGrpSpPr>
            <p:nvPr/>
          </p:nvGrpSpPr>
          <p:grpSpPr bwMode="auto">
            <a:xfrm>
              <a:off x="1720" y="2736"/>
              <a:ext cx="1776" cy="1392"/>
              <a:chOff x="864" y="2640"/>
              <a:chExt cx="1776" cy="1392"/>
            </a:xfrm>
          </p:grpSpPr>
          <p:sp>
            <p:nvSpPr>
              <p:cNvPr id="115801" name="Line 77"/>
              <p:cNvSpPr>
                <a:spLocks noChangeShapeType="1"/>
              </p:cNvSpPr>
              <p:nvPr/>
            </p:nvSpPr>
            <p:spPr bwMode="auto">
              <a:xfrm flipH="1">
                <a:off x="1200" y="2688"/>
                <a:ext cx="384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02" name="Line 78"/>
              <p:cNvSpPr>
                <a:spLocks noChangeShapeType="1"/>
              </p:cNvSpPr>
              <p:nvPr/>
            </p:nvSpPr>
            <p:spPr bwMode="auto">
              <a:xfrm>
                <a:off x="1680" y="2640"/>
                <a:ext cx="432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03" name="Line 79"/>
              <p:cNvSpPr>
                <a:spLocks noChangeShapeType="1"/>
              </p:cNvSpPr>
              <p:nvPr/>
            </p:nvSpPr>
            <p:spPr bwMode="auto">
              <a:xfrm flipH="1">
                <a:off x="864" y="3168"/>
                <a:ext cx="240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04" name="Line 80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192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05" name="Line 81"/>
              <p:cNvSpPr>
                <a:spLocks noChangeShapeType="1"/>
              </p:cNvSpPr>
              <p:nvPr/>
            </p:nvSpPr>
            <p:spPr bwMode="auto">
              <a:xfrm flipH="1">
                <a:off x="1968" y="3120"/>
                <a:ext cx="192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06" name="Line 82"/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240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07" name="Line 83"/>
              <p:cNvSpPr>
                <a:spLocks noChangeShapeType="1"/>
              </p:cNvSpPr>
              <p:nvPr/>
            </p:nvSpPr>
            <p:spPr bwMode="auto">
              <a:xfrm flipH="1">
                <a:off x="1248" y="3648"/>
                <a:ext cx="144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08" name="Line 84"/>
              <p:cNvSpPr>
                <a:spLocks noChangeShapeType="1"/>
              </p:cNvSpPr>
              <p:nvPr/>
            </p:nvSpPr>
            <p:spPr bwMode="auto">
              <a:xfrm>
                <a:off x="1392" y="3648"/>
                <a:ext cx="144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09" name="Line 85"/>
              <p:cNvSpPr>
                <a:spLocks noChangeShapeType="1"/>
              </p:cNvSpPr>
              <p:nvPr/>
            </p:nvSpPr>
            <p:spPr bwMode="auto">
              <a:xfrm flipH="1">
                <a:off x="2304" y="3600"/>
                <a:ext cx="144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810" name="Line 86"/>
              <p:cNvSpPr>
                <a:spLocks noChangeShapeType="1"/>
              </p:cNvSpPr>
              <p:nvPr/>
            </p:nvSpPr>
            <p:spPr bwMode="auto">
              <a:xfrm>
                <a:off x="2448" y="3600"/>
                <a:ext cx="192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5790" name="Oval 88"/>
            <p:cNvSpPr>
              <a:spLocks noChangeArrowheads="1"/>
            </p:cNvSpPr>
            <p:nvPr/>
          </p:nvSpPr>
          <p:spPr bwMode="auto">
            <a:xfrm>
              <a:off x="2440" y="2688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5791" name="Oval 89"/>
            <p:cNvSpPr>
              <a:spLocks noChangeArrowheads="1"/>
            </p:cNvSpPr>
            <p:nvPr/>
          </p:nvSpPr>
          <p:spPr bwMode="auto">
            <a:xfrm>
              <a:off x="1960" y="3168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5792" name="Oval 90"/>
            <p:cNvSpPr>
              <a:spLocks noChangeArrowheads="1"/>
            </p:cNvSpPr>
            <p:nvPr/>
          </p:nvSpPr>
          <p:spPr bwMode="auto">
            <a:xfrm>
              <a:off x="2968" y="3120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5793" name="Oval 91"/>
            <p:cNvSpPr>
              <a:spLocks noChangeArrowheads="1"/>
            </p:cNvSpPr>
            <p:nvPr/>
          </p:nvSpPr>
          <p:spPr bwMode="auto">
            <a:xfrm>
              <a:off x="1672" y="3696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5794" name="Oval 92"/>
            <p:cNvSpPr>
              <a:spLocks noChangeArrowheads="1"/>
            </p:cNvSpPr>
            <p:nvPr/>
          </p:nvSpPr>
          <p:spPr bwMode="auto">
            <a:xfrm>
              <a:off x="2200" y="3648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5795" name="Oval 93"/>
            <p:cNvSpPr>
              <a:spLocks noChangeArrowheads="1"/>
            </p:cNvSpPr>
            <p:nvPr/>
          </p:nvSpPr>
          <p:spPr bwMode="auto">
            <a:xfrm>
              <a:off x="2008" y="4128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5796" name="Oval 94"/>
            <p:cNvSpPr>
              <a:spLocks noChangeArrowheads="1"/>
            </p:cNvSpPr>
            <p:nvPr/>
          </p:nvSpPr>
          <p:spPr bwMode="auto">
            <a:xfrm>
              <a:off x="2392" y="4128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5797" name="Oval 95"/>
            <p:cNvSpPr>
              <a:spLocks noChangeArrowheads="1"/>
            </p:cNvSpPr>
            <p:nvPr/>
          </p:nvSpPr>
          <p:spPr bwMode="auto">
            <a:xfrm>
              <a:off x="2728" y="3648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5798" name="Oval 96"/>
            <p:cNvSpPr>
              <a:spLocks noChangeArrowheads="1"/>
            </p:cNvSpPr>
            <p:nvPr/>
          </p:nvSpPr>
          <p:spPr bwMode="auto">
            <a:xfrm>
              <a:off x="3256" y="3600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5799" name="Oval 97"/>
            <p:cNvSpPr>
              <a:spLocks noChangeArrowheads="1"/>
            </p:cNvSpPr>
            <p:nvPr/>
          </p:nvSpPr>
          <p:spPr bwMode="auto">
            <a:xfrm>
              <a:off x="3064" y="4128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5800" name="Oval 98"/>
            <p:cNvSpPr>
              <a:spLocks noChangeArrowheads="1"/>
            </p:cNvSpPr>
            <p:nvPr/>
          </p:nvSpPr>
          <p:spPr bwMode="auto">
            <a:xfrm>
              <a:off x="3496" y="4128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76913" name="Group 113"/>
          <p:cNvGrpSpPr>
            <a:grpSpLocks/>
          </p:cNvGrpSpPr>
          <p:nvPr/>
        </p:nvGrpSpPr>
        <p:grpSpPr bwMode="auto">
          <a:xfrm>
            <a:off x="762000" y="1828800"/>
            <a:ext cx="1295400" cy="2209800"/>
            <a:chOff x="480" y="1152"/>
            <a:chExt cx="816" cy="1392"/>
          </a:xfrm>
        </p:grpSpPr>
        <p:sp>
          <p:nvSpPr>
            <p:cNvPr id="115784" name="Line 108"/>
            <p:cNvSpPr>
              <a:spLocks noChangeShapeType="1"/>
            </p:cNvSpPr>
            <p:nvPr/>
          </p:nvSpPr>
          <p:spPr bwMode="auto">
            <a:xfrm flipH="1">
              <a:off x="480" y="1487"/>
              <a:ext cx="288" cy="721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85" name="Line 109"/>
            <p:cNvSpPr>
              <a:spLocks noChangeShapeType="1"/>
            </p:cNvSpPr>
            <p:nvPr/>
          </p:nvSpPr>
          <p:spPr bwMode="auto">
            <a:xfrm flipH="1">
              <a:off x="528" y="1392"/>
              <a:ext cx="384" cy="912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86" name="Line 110"/>
            <p:cNvSpPr>
              <a:spLocks noChangeShapeType="1"/>
            </p:cNvSpPr>
            <p:nvPr/>
          </p:nvSpPr>
          <p:spPr bwMode="auto">
            <a:xfrm flipH="1">
              <a:off x="576" y="1344"/>
              <a:ext cx="432" cy="1056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87" name="Line 111"/>
            <p:cNvSpPr>
              <a:spLocks noChangeShapeType="1"/>
            </p:cNvSpPr>
            <p:nvPr/>
          </p:nvSpPr>
          <p:spPr bwMode="auto">
            <a:xfrm flipH="1">
              <a:off x="624" y="1248"/>
              <a:ext cx="528" cy="1248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88" name="Line 112"/>
            <p:cNvSpPr>
              <a:spLocks noChangeShapeType="1"/>
            </p:cNvSpPr>
            <p:nvPr/>
          </p:nvSpPr>
          <p:spPr bwMode="auto">
            <a:xfrm flipH="1">
              <a:off x="672" y="1152"/>
              <a:ext cx="624" cy="1392"/>
            </a:xfrm>
            <a:prstGeom prst="line">
              <a:avLst/>
            </a:prstGeom>
            <a:noFill/>
            <a:ln w="25400" cap="rnd">
              <a:solidFill>
                <a:srgbClr val="00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22" name="Group 122"/>
          <p:cNvGrpSpPr>
            <a:grpSpLocks/>
          </p:cNvGrpSpPr>
          <p:nvPr/>
        </p:nvGrpSpPr>
        <p:grpSpPr bwMode="auto">
          <a:xfrm>
            <a:off x="1446213" y="2209800"/>
            <a:ext cx="2058987" cy="1982788"/>
            <a:chOff x="911" y="1392"/>
            <a:chExt cx="1297" cy="1249"/>
          </a:xfrm>
        </p:grpSpPr>
        <p:sp>
          <p:nvSpPr>
            <p:cNvPr id="115776" name="Line 114"/>
            <p:cNvSpPr>
              <a:spLocks noChangeShapeType="1"/>
            </p:cNvSpPr>
            <p:nvPr/>
          </p:nvSpPr>
          <p:spPr bwMode="auto">
            <a:xfrm>
              <a:off x="911" y="2448"/>
              <a:ext cx="145" cy="193"/>
            </a:xfrm>
            <a:prstGeom prst="line">
              <a:avLst/>
            </a:prstGeom>
            <a:noFill/>
            <a:ln w="25400" cap="rnd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77" name="Line 115"/>
            <p:cNvSpPr>
              <a:spLocks noChangeShapeType="1"/>
            </p:cNvSpPr>
            <p:nvPr/>
          </p:nvSpPr>
          <p:spPr bwMode="auto">
            <a:xfrm>
              <a:off x="1008" y="2304"/>
              <a:ext cx="288" cy="288"/>
            </a:xfrm>
            <a:prstGeom prst="line">
              <a:avLst/>
            </a:prstGeom>
            <a:noFill/>
            <a:ln w="25400" cap="rnd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78" name="Line 116"/>
            <p:cNvSpPr>
              <a:spLocks noChangeShapeType="1"/>
            </p:cNvSpPr>
            <p:nvPr/>
          </p:nvSpPr>
          <p:spPr bwMode="auto">
            <a:xfrm>
              <a:off x="1152" y="2160"/>
              <a:ext cx="432" cy="432"/>
            </a:xfrm>
            <a:prstGeom prst="line">
              <a:avLst/>
            </a:prstGeom>
            <a:noFill/>
            <a:ln w="25400" cap="rnd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79" name="Line 117"/>
            <p:cNvSpPr>
              <a:spLocks noChangeShapeType="1"/>
            </p:cNvSpPr>
            <p:nvPr/>
          </p:nvSpPr>
          <p:spPr bwMode="auto">
            <a:xfrm>
              <a:off x="1296" y="2016"/>
              <a:ext cx="576" cy="528"/>
            </a:xfrm>
            <a:prstGeom prst="line">
              <a:avLst/>
            </a:prstGeom>
            <a:noFill/>
            <a:ln w="25400" cap="rnd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80" name="Line 118"/>
            <p:cNvSpPr>
              <a:spLocks noChangeShapeType="1"/>
            </p:cNvSpPr>
            <p:nvPr/>
          </p:nvSpPr>
          <p:spPr bwMode="auto">
            <a:xfrm>
              <a:off x="1440" y="1872"/>
              <a:ext cx="576" cy="480"/>
            </a:xfrm>
            <a:prstGeom prst="line">
              <a:avLst/>
            </a:prstGeom>
            <a:noFill/>
            <a:ln w="25400" cap="rnd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81" name="Line 119"/>
            <p:cNvSpPr>
              <a:spLocks noChangeShapeType="1"/>
            </p:cNvSpPr>
            <p:nvPr/>
          </p:nvSpPr>
          <p:spPr bwMode="auto">
            <a:xfrm>
              <a:off x="1584" y="1680"/>
              <a:ext cx="528" cy="480"/>
            </a:xfrm>
            <a:prstGeom prst="line">
              <a:avLst/>
            </a:prstGeom>
            <a:noFill/>
            <a:ln w="25400" cap="rnd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82" name="Line 120"/>
            <p:cNvSpPr>
              <a:spLocks noChangeShapeType="1"/>
            </p:cNvSpPr>
            <p:nvPr/>
          </p:nvSpPr>
          <p:spPr bwMode="auto">
            <a:xfrm>
              <a:off x="1680" y="1536"/>
              <a:ext cx="528" cy="432"/>
            </a:xfrm>
            <a:prstGeom prst="line">
              <a:avLst/>
            </a:prstGeom>
            <a:noFill/>
            <a:ln w="25400" cap="rnd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83" name="Line 121"/>
            <p:cNvSpPr>
              <a:spLocks noChangeShapeType="1"/>
            </p:cNvSpPr>
            <p:nvPr/>
          </p:nvSpPr>
          <p:spPr bwMode="auto">
            <a:xfrm>
              <a:off x="1824" y="1392"/>
              <a:ext cx="288" cy="240"/>
            </a:xfrm>
            <a:prstGeom prst="line">
              <a:avLst/>
            </a:prstGeom>
            <a:noFill/>
            <a:ln w="25400" cap="rnd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62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7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6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6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3" dur="2000"/>
                                        <p:tgtEl>
                                          <p:spTgt spid="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6" grpId="0" animBg="1"/>
      <p:bldP spid="76907" grpId="0" animBg="1"/>
      <p:bldP spid="76854" grpId="0" animBg="1"/>
      <p:bldP spid="76855" grpId="0" animBg="1"/>
      <p:bldP spid="76857" grpId="0" animBg="1"/>
      <p:bldP spid="76859" grpId="0" animBg="1"/>
      <p:bldP spid="76861" grpId="0" animBg="1"/>
      <p:bldP spid="76863" grpId="0" animBg="1"/>
      <p:bldP spid="76865" grpId="0" animBg="1"/>
      <p:bldP spid="76867" grpId="0" animBg="1"/>
      <p:bldP spid="76868" grpId="0" animBg="1"/>
      <p:bldP spid="76870" grpId="0" animBg="1"/>
      <p:bldP spid="768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6"/>
          <p:cNvSpPr txBox="1">
            <a:spLocks noChangeArrowheads="1"/>
          </p:cNvSpPr>
          <p:nvPr/>
        </p:nvSpPr>
        <p:spPr bwMode="auto">
          <a:xfrm>
            <a:off x="152400" y="304800"/>
            <a:ext cx="443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latin typeface="楷体_GB2312" pitchFamily="49" charset="-122"/>
                <a:ea typeface="楷体_GB2312" pitchFamily="49" charset="-122"/>
              </a:rPr>
              <a:t>三角剖分</a:t>
            </a:r>
            <a:r>
              <a:rPr lang="en-US" altLang="zh-CN" sz="2800" b="1">
                <a:solidFill>
                  <a:srgbClr val="D60093"/>
                </a:solidFill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800" b="1">
                <a:solidFill>
                  <a:srgbClr val="D60093"/>
                </a:solidFill>
                <a:latin typeface="楷体_GB2312" pitchFamily="49" charset="-122"/>
                <a:ea typeface="楷体_GB2312" pitchFamily="49" charset="-122"/>
              </a:rPr>
              <a:t>二叉树</a:t>
            </a:r>
          </a:p>
        </p:txBody>
      </p:sp>
      <p:pic>
        <p:nvPicPr>
          <p:cNvPr id="116739" name="Picture 9" descr="t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151" b="151"/>
          <a:stretch>
            <a:fillRect/>
          </a:stretch>
        </p:blipFill>
        <p:spPr bwMode="auto">
          <a:xfrm>
            <a:off x="4005263" y="103188"/>
            <a:ext cx="47244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Text Box 6"/>
          <p:cNvSpPr txBox="1">
            <a:spLocks noChangeArrowheads="1"/>
          </p:cNvSpPr>
          <p:nvPr/>
        </p:nvSpPr>
        <p:spPr bwMode="auto">
          <a:xfrm>
            <a:off x="304800" y="4419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根节点</a:t>
            </a:r>
            <a:r>
              <a:rPr lang="zh-CN" altLang="en-US" sz="2400" b="1">
                <a:ea typeface="楷体_GB2312" pitchFamily="49" charset="-122"/>
              </a:rPr>
              <a:t>为</a:t>
            </a:r>
            <a:r>
              <a:rPr lang="en-US" altLang="zh-CN" sz="2400" b="1">
                <a:ea typeface="楷体_GB2312" pitchFamily="49" charset="-122"/>
              </a:rPr>
              <a:t>v </a:t>
            </a:r>
            <a:r>
              <a:rPr lang="en-US" altLang="zh-CN" sz="2400" b="1" baseline="-25000">
                <a:ea typeface="楷体_GB2312" pitchFamily="49" charset="-122"/>
              </a:rPr>
              <a:t>0</a:t>
            </a:r>
            <a:r>
              <a:rPr lang="en-US" altLang="zh-CN" sz="2400" b="1">
                <a:ea typeface="楷体_GB2312" pitchFamily="49" charset="-122"/>
              </a:rPr>
              <a:t> v </a:t>
            </a:r>
            <a:r>
              <a:rPr lang="en-US" altLang="zh-CN" sz="2400" b="1" baseline="-25000">
                <a:ea typeface="楷体_GB2312" pitchFamily="49" charset="-122"/>
              </a:rPr>
              <a:t>6</a:t>
            </a:r>
            <a:endParaRPr lang="zh-CN" altLang="en-US" sz="2400" b="1" baseline="-25000">
              <a:ea typeface="楷体_GB2312" pitchFamily="49" charset="-122"/>
            </a:endParaRP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304800" y="4953000"/>
            <a:ext cx="76962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1" baseline="-25000">
              <a:solidFill>
                <a:srgbClr val="D60093"/>
              </a:solidFill>
              <a:ea typeface="楷体_GB2312" pitchFamily="49" charset="-122"/>
            </a:endParaRPr>
          </a:p>
        </p:txBody>
      </p:sp>
      <p:sp>
        <p:nvSpPr>
          <p:cNvPr id="116743" name="Text Box 6"/>
          <p:cNvSpPr txBox="1">
            <a:spLocks noChangeArrowheads="1"/>
          </p:cNvSpPr>
          <p:nvPr/>
        </p:nvSpPr>
        <p:spPr bwMode="auto">
          <a:xfrm>
            <a:off x="304800" y="49530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三角剖分中的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弦</a:t>
            </a:r>
            <a:r>
              <a:rPr lang="zh-CN" altLang="en-US" sz="2400" b="1">
                <a:ea typeface="楷体_GB2312" pitchFamily="49" charset="-122"/>
              </a:rPr>
              <a:t>组成二叉树的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内部节点</a:t>
            </a:r>
            <a:endParaRPr lang="zh-CN" altLang="en-US" sz="2400" b="1" baseline="-250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16744" name="Text Box 6"/>
          <p:cNvSpPr txBox="1">
            <a:spLocks noChangeArrowheads="1"/>
          </p:cNvSpPr>
          <p:nvPr/>
        </p:nvSpPr>
        <p:spPr bwMode="auto">
          <a:xfrm>
            <a:off x="304800" y="5562600"/>
            <a:ext cx="7696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除</a:t>
            </a:r>
            <a:r>
              <a:rPr lang="en-US" altLang="zh-CN" sz="2400" b="1">
                <a:ea typeface="楷体_GB2312" pitchFamily="49" charset="-122"/>
              </a:rPr>
              <a:t>v </a:t>
            </a:r>
            <a:r>
              <a:rPr lang="en-US" altLang="zh-CN" sz="2400" b="1" baseline="-25000">
                <a:ea typeface="楷体_GB2312" pitchFamily="49" charset="-122"/>
              </a:rPr>
              <a:t>0</a:t>
            </a:r>
            <a:r>
              <a:rPr lang="en-US" altLang="zh-CN" sz="2400" b="1">
                <a:ea typeface="楷体_GB2312" pitchFamily="49" charset="-122"/>
              </a:rPr>
              <a:t> v </a:t>
            </a:r>
            <a:r>
              <a:rPr lang="en-US" altLang="zh-CN" sz="2400" b="1" baseline="-25000">
                <a:ea typeface="楷体_GB2312" pitchFamily="49" charset="-122"/>
              </a:rPr>
              <a:t>6</a:t>
            </a:r>
            <a:r>
              <a:rPr lang="zh-CN" altLang="en-US" sz="2400" b="1">
                <a:ea typeface="楷体_GB2312" pitchFamily="49" charset="-122"/>
              </a:rPr>
              <a:t>外的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边</a:t>
            </a:r>
            <a:r>
              <a:rPr lang="zh-CN" altLang="en-US" sz="2400" b="1">
                <a:ea typeface="楷体_GB2312" pitchFamily="49" charset="-122"/>
              </a:rPr>
              <a:t>组成二叉树的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叶子节点</a:t>
            </a:r>
            <a:endParaRPr lang="zh-CN" altLang="en-US" sz="2400" b="1" baseline="-25000">
              <a:solidFill>
                <a:srgbClr val="FF0000"/>
              </a:solidFill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21" y="979517"/>
            <a:ext cx="3558097" cy="29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609600" y="609600"/>
          <a:ext cx="274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公式" r:id="rId3" imgW="1511300" imgH="228600" progId="Equation.3">
                  <p:embed/>
                </p:oleObj>
              </mc:Choice>
              <mc:Fallback>
                <p:oleObj name="公式" r:id="rId3" imgW="1511300" imgH="228600" progId="Equation.3">
                  <p:embed/>
                  <p:pic>
                    <p:nvPicPr>
                      <p:cNvPr id="105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2743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77" name="Group 5"/>
          <p:cNvGrpSpPr>
            <a:grpSpLocks/>
          </p:cNvGrpSpPr>
          <p:nvPr/>
        </p:nvGrpSpPr>
        <p:grpSpPr bwMode="auto">
          <a:xfrm>
            <a:off x="1217613" y="1295400"/>
            <a:ext cx="3443287" cy="2743200"/>
            <a:chOff x="767" y="2592"/>
            <a:chExt cx="2169" cy="1728"/>
          </a:xfrm>
        </p:grpSpPr>
        <p:grpSp>
          <p:nvGrpSpPr>
            <p:cNvPr id="117814" name="Group 6"/>
            <p:cNvGrpSpPr>
              <a:grpSpLocks/>
            </p:cNvGrpSpPr>
            <p:nvPr/>
          </p:nvGrpSpPr>
          <p:grpSpPr bwMode="auto">
            <a:xfrm>
              <a:off x="864" y="2640"/>
              <a:ext cx="1776" cy="1392"/>
              <a:chOff x="864" y="2640"/>
              <a:chExt cx="1776" cy="1392"/>
            </a:xfrm>
          </p:grpSpPr>
          <p:sp>
            <p:nvSpPr>
              <p:cNvPr id="117833" name="Line 7"/>
              <p:cNvSpPr>
                <a:spLocks noChangeShapeType="1"/>
              </p:cNvSpPr>
              <p:nvPr/>
            </p:nvSpPr>
            <p:spPr bwMode="auto">
              <a:xfrm flipH="1">
                <a:off x="1200" y="2688"/>
                <a:ext cx="384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34" name="Line 8"/>
              <p:cNvSpPr>
                <a:spLocks noChangeShapeType="1"/>
              </p:cNvSpPr>
              <p:nvPr/>
            </p:nvSpPr>
            <p:spPr bwMode="auto">
              <a:xfrm>
                <a:off x="1680" y="2640"/>
                <a:ext cx="432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35" name="Line 9"/>
              <p:cNvSpPr>
                <a:spLocks noChangeShapeType="1"/>
              </p:cNvSpPr>
              <p:nvPr/>
            </p:nvSpPr>
            <p:spPr bwMode="auto">
              <a:xfrm flipH="1">
                <a:off x="864" y="3168"/>
                <a:ext cx="240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36" name="Line 10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192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37" name="Line 11"/>
              <p:cNvSpPr>
                <a:spLocks noChangeShapeType="1"/>
              </p:cNvSpPr>
              <p:nvPr/>
            </p:nvSpPr>
            <p:spPr bwMode="auto">
              <a:xfrm flipH="1">
                <a:off x="1968" y="3120"/>
                <a:ext cx="192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38" name="Line 12"/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240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39" name="Line 13"/>
              <p:cNvSpPr>
                <a:spLocks noChangeShapeType="1"/>
              </p:cNvSpPr>
              <p:nvPr/>
            </p:nvSpPr>
            <p:spPr bwMode="auto">
              <a:xfrm flipH="1">
                <a:off x="1248" y="3648"/>
                <a:ext cx="144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40" name="Line 14"/>
              <p:cNvSpPr>
                <a:spLocks noChangeShapeType="1"/>
              </p:cNvSpPr>
              <p:nvPr/>
            </p:nvSpPr>
            <p:spPr bwMode="auto">
              <a:xfrm>
                <a:off x="1392" y="3648"/>
                <a:ext cx="144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41" name="Line 15"/>
              <p:cNvSpPr>
                <a:spLocks noChangeShapeType="1"/>
              </p:cNvSpPr>
              <p:nvPr/>
            </p:nvSpPr>
            <p:spPr bwMode="auto">
              <a:xfrm flipH="1">
                <a:off x="2304" y="3600"/>
                <a:ext cx="144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42" name="Line 16"/>
              <p:cNvSpPr>
                <a:spLocks noChangeShapeType="1"/>
              </p:cNvSpPr>
              <p:nvPr/>
            </p:nvSpPr>
            <p:spPr bwMode="auto">
              <a:xfrm>
                <a:off x="2448" y="3600"/>
                <a:ext cx="192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7815" name="Group 17"/>
            <p:cNvGrpSpPr>
              <a:grpSpLocks/>
            </p:cNvGrpSpPr>
            <p:nvPr/>
          </p:nvGrpSpPr>
          <p:grpSpPr bwMode="auto">
            <a:xfrm>
              <a:off x="767" y="2592"/>
              <a:ext cx="2169" cy="1728"/>
              <a:chOff x="767" y="2592"/>
              <a:chExt cx="2169" cy="1728"/>
            </a:xfrm>
          </p:grpSpPr>
          <p:sp>
            <p:nvSpPr>
              <p:cNvPr id="117816" name="Oval 18"/>
              <p:cNvSpPr>
                <a:spLocks noChangeArrowheads="1"/>
              </p:cNvSpPr>
              <p:nvPr/>
            </p:nvSpPr>
            <p:spPr bwMode="auto">
              <a:xfrm>
                <a:off x="1584" y="2592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17817" name="Oval 19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17818" name="Oval 20"/>
              <p:cNvSpPr>
                <a:spLocks noChangeArrowheads="1"/>
              </p:cNvSpPr>
              <p:nvPr/>
            </p:nvSpPr>
            <p:spPr bwMode="auto">
              <a:xfrm>
                <a:off x="2112" y="3024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17819" name="Oval 21"/>
              <p:cNvSpPr>
                <a:spLocks noChangeArrowheads="1"/>
              </p:cNvSpPr>
              <p:nvPr/>
            </p:nvSpPr>
            <p:spPr bwMode="auto">
              <a:xfrm>
                <a:off x="816" y="3600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17820" name="Oval 22"/>
              <p:cNvSpPr>
                <a:spLocks noChangeArrowheads="1"/>
              </p:cNvSpPr>
              <p:nvPr/>
            </p:nvSpPr>
            <p:spPr bwMode="auto">
              <a:xfrm>
                <a:off x="1344" y="3552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17821" name="Oval 23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17822" name="Oval 24"/>
              <p:cNvSpPr>
                <a:spLocks noChangeArrowheads="1"/>
              </p:cNvSpPr>
              <p:nvPr/>
            </p:nvSpPr>
            <p:spPr bwMode="auto">
              <a:xfrm>
                <a:off x="1536" y="4032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17823" name="Oval 25"/>
              <p:cNvSpPr>
                <a:spLocks noChangeArrowheads="1"/>
              </p:cNvSpPr>
              <p:nvPr/>
            </p:nvSpPr>
            <p:spPr bwMode="auto">
              <a:xfrm>
                <a:off x="1872" y="3552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17824" name="Oval 26"/>
              <p:cNvSpPr>
                <a:spLocks noChangeArrowheads="1"/>
              </p:cNvSpPr>
              <p:nvPr/>
            </p:nvSpPr>
            <p:spPr bwMode="auto">
              <a:xfrm>
                <a:off x="2400" y="3504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17825" name="Oval 27"/>
              <p:cNvSpPr>
                <a:spLocks noChangeArrowheads="1"/>
              </p:cNvSpPr>
              <p:nvPr/>
            </p:nvSpPr>
            <p:spPr bwMode="auto">
              <a:xfrm>
                <a:off x="2208" y="4032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17826" name="Oval 28"/>
              <p:cNvSpPr>
                <a:spLocks noChangeArrowheads="1"/>
              </p:cNvSpPr>
              <p:nvPr/>
            </p:nvSpPr>
            <p:spPr bwMode="auto">
              <a:xfrm>
                <a:off x="2640" y="4032"/>
                <a:ext cx="96" cy="96"/>
              </a:xfrm>
              <a:prstGeom prst="ellipse">
                <a:avLst/>
              </a:prstGeom>
              <a:solidFill>
                <a:srgbClr val="800000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graphicFrame>
            <p:nvGraphicFramePr>
              <p:cNvPr id="117827" name="Object 29"/>
              <p:cNvGraphicFramePr>
                <a:graphicFrameLocks noChangeAspect="1"/>
              </p:cNvGraphicFramePr>
              <p:nvPr/>
            </p:nvGraphicFramePr>
            <p:xfrm>
              <a:off x="767" y="3702"/>
              <a:ext cx="193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9" name="公式" r:id="rId5" imgW="177569" imgH="215619" progId="Equation.3">
                      <p:embed/>
                    </p:oleObj>
                  </mc:Choice>
                  <mc:Fallback>
                    <p:oleObj name="公式" r:id="rId5" imgW="177569" imgH="215619" progId="Equation.3">
                      <p:embed/>
                      <p:pic>
                        <p:nvPicPr>
                          <p:cNvPr id="117827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7" y="3702"/>
                            <a:ext cx="193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828" name="Object 30"/>
              <p:cNvGraphicFramePr>
                <a:graphicFrameLocks noChangeAspect="1"/>
              </p:cNvGraphicFramePr>
              <p:nvPr/>
            </p:nvGraphicFramePr>
            <p:xfrm>
              <a:off x="960" y="4032"/>
              <a:ext cx="25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0" name="公式" r:id="rId7" imgW="190335" imgH="215713" progId="Equation.3">
                      <p:embed/>
                    </p:oleObj>
                  </mc:Choice>
                  <mc:Fallback>
                    <p:oleObj name="公式" r:id="rId7" imgW="190335" imgH="215713" progId="Equation.3">
                      <p:embed/>
                      <p:pic>
                        <p:nvPicPr>
                          <p:cNvPr id="117828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4032"/>
                            <a:ext cx="25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829" name="Object 31"/>
              <p:cNvGraphicFramePr>
                <a:graphicFrameLocks noChangeAspect="1"/>
              </p:cNvGraphicFramePr>
              <p:nvPr/>
            </p:nvGraphicFramePr>
            <p:xfrm>
              <a:off x="1632" y="3984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1" name="公式" r:id="rId9" imgW="190500" imgH="228600" progId="Equation.3">
                      <p:embed/>
                    </p:oleObj>
                  </mc:Choice>
                  <mc:Fallback>
                    <p:oleObj name="公式" r:id="rId9" imgW="190500" imgH="228600" progId="Equation.3">
                      <p:embed/>
                      <p:pic>
                        <p:nvPicPr>
                          <p:cNvPr id="117829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3984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830" name="Object 32"/>
              <p:cNvGraphicFramePr>
                <a:graphicFrameLocks noChangeAspect="1"/>
              </p:cNvGraphicFramePr>
              <p:nvPr/>
            </p:nvGraphicFramePr>
            <p:xfrm>
              <a:off x="1680" y="3264"/>
              <a:ext cx="245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2" name="公式" r:id="rId11" imgW="190335" imgH="215713" progId="Equation.3">
                      <p:embed/>
                    </p:oleObj>
                  </mc:Choice>
                  <mc:Fallback>
                    <p:oleObj name="公式" r:id="rId11" imgW="190335" imgH="215713" progId="Equation.3">
                      <p:embed/>
                      <p:pic>
                        <p:nvPicPr>
                          <p:cNvPr id="11783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3264"/>
                            <a:ext cx="245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831" name="Object 33"/>
              <p:cNvGraphicFramePr>
                <a:graphicFrameLocks noChangeAspect="1"/>
              </p:cNvGraphicFramePr>
              <p:nvPr/>
            </p:nvGraphicFramePr>
            <p:xfrm>
              <a:off x="2016" y="3888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3" name="公式" r:id="rId13" imgW="190500" imgH="228600" progId="Equation.3">
                      <p:embed/>
                    </p:oleObj>
                  </mc:Choice>
                  <mc:Fallback>
                    <p:oleObj name="公式" r:id="rId13" imgW="190500" imgH="228600" progId="Equation.3">
                      <p:embed/>
                      <p:pic>
                        <p:nvPicPr>
                          <p:cNvPr id="117831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888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832" name="Object 34"/>
              <p:cNvGraphicFramePr>
                <a:graphicFrameLocks noChangeAspect="1"/>
              </p:cNvGraphicFramePr>
              <p:nvPr/>
            </p:nvGraphicFramePr>
            <p:xfrm>
              <a:off x="2736" y="3936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4" name="公式" r:id="rId15" imgW="190500" imgH="228600" progId="Equation.3">
                      <p:embed/>
                    </p:oleObj>
                  </mc:Choice>
                  <mc:Fallback>
                    <p:oleObj name="公式" r:id="rId15" imgW="190500" imgH="228600" progId="Equation.3">
                      <p:embed/>
                      <p:pic>
                        <p:nvPicPr>
                          <p:cNvPr id="117832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3936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5507" name="Group 35"/>
          <p:cNvGrpSpPr>
            <a:grpSpLocks/>
          </p:cNvGrpSpPr>
          <p:nvPr/>
        </p:nvGrpSpPr>
        <p:grpSpPr bwMode="auto">
          <a:xfrm>
            <a:off x="4800600" y="3962400"/>
            <a:ext cx="3048000" cy="2438400"/>
            <a:chOff x="1672" y="2688"/>
            <a:chExt cx="1920" cy="1536"/>
          </a:xfrm>
        </p:grpSpPr>
        <p:grpSp>
          <p:nvGrpSpPr>
            <p:cNvPr id="117792" name="Group 36"/>
            <p:cNvGrpSpPr>
              <a:grpSpLocks/>
            </p:cNvGrpSpPr>
            <p:nvPr/>
          </p:nvGrpSpPr>
          <p:grpSpPr bwMode="auto">
            <a:xfrm>
              <a:off x="1720" y="2736"/>
              <a:ext cx="1776" cy="1392"/>
              <a:chOff x="864" y="2640"/>
              <a:chExt cx="1776" cy="1392"/>
            </a:xfrm>
          </p:grpSpPr>
          <p:sp>
            <p:nvSpPr>
              <p:cNvPr id="117804" name="Line 37"/>
              <p:cNvSpPr>
                <a:spLocks noChangeShapeType="1"/>
              </p:cNvSpPr>
              <p:nvPr/>
            </p:nvSpPr>
            <p:spPr bwMode="auto">
              <a:xfrm flipH="1">
                <a:off x="1200" y="2688"/>
                <a:ext cx="384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05" name="Line 38"/>
              <p:cNvSpPr>
                <a:spLocks noChangeShapeType="1"/>
              </p:cNvSpPr>
              <p:nvPr/>
            </p:nvSpPr>
            <p:spPr bwMode="auto">
              <a:xfrm>
                <a:off x="1680" y="2640"/>
                <a:ext cx="432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06" name="Line 39"/>
              <p:cNvSpPr>
                <a:spLocks noChangeShapeType="1"/>
              </p:cNvSpPr>
              <p:nvPr/>
            </p:nvSpPr>
            <p:spPr bwMode="auto">
              <a:xfrm flipH="1">
                <a:off x="864" y="3168"/>
                <a:ext cx="240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07" name="Line 40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192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08" name="Line 41"/>
              <p:cNvSpPr>
                <a:spLocks noChangeShapeType="1"/>
              </p:cNvSpPr>
              <p:nvPr/>
            </p:nvSpPr>
            <p:spPr bwMode="auto">
              <a:xfrm flipH="1">
                <a:off x="1968" y="3120"/>
                <a:ext cx="192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09" name="Line 42"/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240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10" name="Line 43"/>
              <p:cNvSpPr>
                <a:spLocks noChangeShapeType="1"/>
              </p:cNvSpPr>
              <p:nvPr/>
            </p:nvSpPr>
            <p:spPr bwMode="auto">
              <a:xfrm flipH="1">
                <a:off x="1248" y="3648"/>
                <a:ext cx="144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11" name="Line 44"/>
              <p:cNvSpPr>
                <a:spLocks noChangeShapeType="1"/>
              </p:cNvSpPr>
              <p:nvPr/>
            </p:nvSpPr>
            <p:spPr bwMode="auto">
              <a:xfrm>
                <a:off x="1392" y="3648"/>
                <a:ext cx="144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12" name="Line 45"/>
              <p:cNvSpPr>
                <a:spLocks noChangeShapeType="1"/>
              </p:cNvSpPr>
              <p:nvPr/>
            </p:nvSpPr>
            <p:spPr bwMode="auto">
              <a:xfrm flipH="1">
                <a:off x="2304" y="3600"/>
                <a:ext cx="144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813" name="Line 46"/>
              <p:cNvSpPr>
                <a:spLocks noChangeShapeType="1"/>
              </p:cNvSpPr>
              <p:nvPr/>
            </p:nvSpPr>
            <p:spPr bwMode="auto">
              <a:xfrm>
                <a:off x="2448" y="3600"/>
                <a:ext cx="192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7793" name="Oval 47"/>
            <p:cNvSpPr>
              <a:spLocks noChangeArrowheads="1"/>
            </p:cNvSpPr>
            <p:nvPr/>
          </p:nvSpPr>
          <p:spPr bwMode="auto">
            <a:xfrm>
              <a:off x="2440" y="2688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7794" name="Oval 48"/>
            <p:cNvSpPr>
              <a:spLocks noChangeArrowheads="1"/>
            </p:cNvSpPr>
            <p:nvPr/>
          </p:nvSpPr>
          <p:spPr bwMode="auto">
            <a:xfrm>
              <a:off x="1960" y="3168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7795" name="Oval 49"/>
            <p:cNvSpPr>
              <a:spLocks noChangeArrowheads="1"/>
            </p:cNvSpPr>
            <p:nvPr/>
          </p:nvSpPr>
          <p:spPr bwMode="auto">
            <a:xfrm>
              <a:off x="2968" y="3120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7796" name="Oval 50"/>
            <p:cNvSpPr>
              <a:spLocks noChangeArrowheads="1"/>
            </p:cNvSpPr>
            <p:nvPr/>
          </p:nvSpPr>
          <p:spPr bwMode="auto">
            <a:xfrm>
              <a:off x="1672" y="3696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7797" name="Oval 51"/>
            <p:cNvSpPr>
              <a:spLocks noChangeArrowheads="1"/>
            </p:cNvSpPr>
            <p:nvPr/>
          </p:nvSpPr>
          <p:spPr bwMode="auto">
            <a:xfrm>
              <a:off x="2200" y="3648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7798" name="Oval 52"/>
            <p:cNvSpPr>
              <a:spLocks noChangeArrowheads="1"/>
            </p:cNvSpPr>
            <p:nvPr/>
          </p:nvSpPr>
          <p:spPr bwMode="auto">
            <a:xfrm>
              <a:off x="2008" y="4128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7799" name="Oval 53"/>
            <p:cNvSpPr>
              <a:spLocks noChangeArrowheads="1"/>
            </p:cNvSpPr>
            <p:nvPr/>
          </p:nvSpPr>
          <p:spPr bwMode="auto">
            <a:xfrm>
              <a:off x="2392" y="4128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7800" name="Oval 54"/>
            <p:cNvSpPr>
              <a:spLocks noChangeArrowheads="1"/>
            </p:cNvSpPr>
            <p:nvPr/>
          </p:nvSpPr>
          <p:spPr bwMode="auto">
            <a:xfrm>
              <a:off x="2728" y="3648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7801" name="Oval 55"/>
            <p:cNvSpPr>
              <a:spLocks noChangeArrowheads="1"/>
            </p:cNvSpPr>
            <p:nvPr/>
          </p:nvSpPr>
          <p:spPr bwMode="auto">
            <a:xfrm>
              <a:off x="3256" y="3600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7802" name="Oval 56"/>
            <p:cNvSpPr>
              <a:spLocks noChangeArrowheads="1"/>
            </p:cNvSpPr>
            <p:nvPr/>
          </p:nvSpPr>
          <p:spPr bwMode="auto">
            <a:xfrm>
              <a:off x="3064" y="4128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17803" name="Oval 57"/>
            <p:cNvSpPr>
              <a:spLocks noChangeArrowheads="1"/>
            </p:cNvSpPr>
            <p:nvPr/>
          </p:nvSpPr>
          <p:spPr bwMode="auto">
            <a:xfrm>
              <a:off x="3496" y="4128"/>
              <a:ext cx="96" cy="96"/>
            </a:xfrm>
            <a:prstGeom prst="ellipse">
              <a:avLst/>
            </a:prstGeom>
            <a:solidFill>
              <a:srgbClr val="800000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117765" name="Group 69"/>
          <p:cNvGrpSpPr>
            <a:grpSpLocks/>
          </p:cNvGrpSpPr>
          <p:nvPr/>
        </p:nvGrpSpPr>
        <p:grpSpPr bwMode="auto">
          <a:xfrm>
            <a:off x="5184775" y="990600"/>
            <a:ext cx="2971800" cy="2438400"/>
            <a:chOff x="720" y="1104"/>
            <a:chExt cx="1872" cy="1536"/>
          </a:xfrm>
        </p:grpSpPr>
        <p:sp>
          <p:nvSpPr>
            <p:cNvPr id="117785" name="Line 70"/>
            <p:cNvSpPr>
              <a:spLocks noChangeShapeType="1"/>
            </p:cNvSpPr>
            <p:nvPr/>
          </p:nvSpPr>
          <p:spPr bwMode="auto">
            <a:xfrm flipH="1" flipV="1">
              <a:off x="720" y="2112"/>
              <a:ext cx="336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86" name="Line 71"/>
            <p:cNvSpPr>
              <a:spLocks noChangeShapeType="1"/>
            </p:cNvSpPr>
            <p:nvPr/>
          </p:nvSpPr>
          <p:spPr bwMode="auto">
            <a:xfrm flipV="1">
              <a:off x="720" y="1536"/>
              <a:ext cx="24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87" name="Line 72"/>
            <p:cNvSpPr>
              <a:spLocks noChangeShapeType="1"/>
            </p:cNvSpPr>
            <p:nvPr/>
          </p:nvSpPr>
          <p:spPr bwMode="auto">
            <a:xfrm flipV="1">
              <a:off x="960" y="1104"/>
              <a:ext cx="768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88" name="Line 73"/>
            <p:cNvSpPr>
              <a:spLocks noChangeShapeType="1"/>
            </p:cNvSpPr>
            <p:nvPr/>
          </p:nvSpPr>
          <p:spPr bwMode="auto">
            <a:xfrm>
              <a:off x="1728" y="1104"/>
              <a:ext cx="528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89" name="Line 74"/>
            <p:cNvSpPr>
              <a:spLocks noChangeShapeType="1"/>
            </p:cNvSpPr>
            <p:nvPr/>
          </p:nvSpPr>
          <p:spPr bwMode="auto">
            <a:xfrm>
              <a:off x="2256" y="1296"/>
              <a:ext cx="336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90" name="Line 75"/>
            <p:cNvSpPr>
              <a:spLocks noChangeShapeType="1"/>
            </p:cNvSpPr>
            <p:nvPr/>
          </p:nvSpPr>
          <p:spPr bwMode="auto">
            <a:xfrm flipH="1">
              <a:off x="2208" y="1872"/>
              <a:ext cx="384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91" name="Line 76"/>
            <p:cNvSpPr>
              <a:spLocks noChangeShapeType="1"/>
            </p:cNvSpPr>
            <p:nvPr/>
          </p:nvSpPr>
          <p:spPr bwMode="auto">
            <a:xfrm flipV="1">
              <a:off x="1056" y="2592"/>
              <a:ext cx="1152" cy="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7766" name="Object 77"/>
          <p:cNvGraphicFramePr>
            <a:graphicFrameLocks noChangeAspect="1"/>
          </p:cNvGraphicFramePr>
          <p:nvPr/>
        </p:nvGraphicFramePr>
        <p:xfrm>
          <a:off x="6632575" y="6096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公式" r:id="rId17" imgW="165028" imgH="228501" progId="Equation.3">
                  <p:embed/>
                </p:oleObj>
              </mc:Choice>
              <mc:Fallback>
                <p:oleObj name="公式" r:id="rId17" imgW="165028" imgH="228501" progId="Equation.3">
                  <p:embed/>
                  <p:pic>
                    <p:nvPicPr>
                      <p:cNvPr id="117766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609600"/>
                        <a:ext cx="323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78"/>
          <p:cNvGraphicFramePr>
            <a:graphicFrameLocks noChangeAspect="1"/>
          </p:cNvGraphicFramePr>
          <p:nvPr/>
        </p:nvGraphicFramePr>
        <p:xfrm>
          <a:off x="5360988" y="1219200"/>
          <a:ext cx="311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公式" r:id="rId19" imgW="152268" imgH="215713" progId="Equation.3">
                  <p:embed/>
                </p:oleObj>
              </mc:Choice>
              <mc:Fallback>
                <p:oleObj name="公式" r:id="rId19" imgW="152268" imgH="215713" progId="Equation.3">
                  <p:embed/>
                  <p:pic>
                    <p:nvPicPr>
                      <p:cNvPr id="117767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988" y="1219200"/>
                        <a:ext cx="3111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79"/>
          <p:cNvGraphicFramePr>
            <a:graphicFrameLocks noChangeAspect="1"/>
          </p:cNvGraphicFramePr>
          <p:nvPr/>
        </p:nvGraphicFramePr>
        <p:xfrm>
          <a:off x="4879975" y="21336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公式" r:id="rId21" imgW="164885" imgH="215619" progId="Equation.3">
                  <p:embed/>
                </p:oleObj>
              </mc:Choice>
              <mc:Fallback>
                <p:oleObj name="公式" r:id="rId21" imgW="164885" imgH="215619" progId="Equation.3">
                  <p:embed/>
                  <p:pic>
                    <p:nvPicPr>
                      <p:cNvPr id="117768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2133600"/>
                        <a:ext cx="3873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80"/>
          <p:cNvGraphicFramePr>
            <a:graphicFrameLocks noChangeAspect="1"/>
          </p:cNvGraphicFramePr>
          <p:nvPr/>
        </p:nvGraphicFramePr>
        <p:xfrm>
          <a:off x="5457825" y="32004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公式" r:id="rId23" imgW="165028" imgH="228501" progId="Equation.3">
                  <p:embed/>
                </p:oleObj>
              </mc:Choice>
              <mc:Fallback>
                <p:oleObj name="公式" r:id="rId23" imgW="165028" imgH="228501" progId="Equation.3">
                  <p:embed/>
                  <p:pic>
                    <p:nvPicPr>
                      <p:cNvPr id="117769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3200400"/>
                        <a:ext cx="377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81"/>
          <p:cNvGraphicFramePr>
            <a:graphicFrameLocks noChangeAspect="1"/>
          </p:cNvGraphicFramePr>
          <p:nvPr/>
        </p:nvGraphicFramePr>
        <p:xfrm>
          <a:off x="7521575" y="3200400"/>
          <a:ext cx="330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公式" r:id="rId25" imgW="164885" imgH="215619" progId="Equation.3">
                  <p:embed/>
                </p:oleObj>
              </mc:Choice>
              <mc:Fallback>
                <p:oleObj name="公式" r:id="rId25" imgW="164885" imgH="215619" progId="Equation.3">
                  <p:embed/>
                  <p:pic>
                    <p:nvPicPr>
                      <p:cNvPr id="11777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75" y="3200400"/>
                        <a:ext cx="330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82"/>
          <p:cNvGraphicFramePr>
            <a:graphicFrameLocks noChangeAspect="1"/>
          </p:cNvGraphicFramePr>
          <p:nvPr/>
        </p:nvGraphicFramePr>
        <p:xfrm>
          <a:off x="8156575" y="19050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公式" r:id="rId27" imgW="165028" imgH="228501" progId="Equation.3">
                  <p:embed/>
                </p:oleObj>
              </mc:Choice>
              <mc:Fallback>
                <p:oleObj name="公式" r:id="rId27" imgW="165028" imgH="228501" progId="Equation.3">
                  <p:embed/>
                  <p:pic>
                    <p:nvPicPr>
                      <p:cNvPr id="117771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6575" y="1905000"/>
                        <a:ext cx="377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2" name="Object 83"/>
          <p:cNvGraphicFramePr>
            <a:graphicFrameLocks noChangeAspect="1"/>
          </p:cNvGraphicFramePr>
          <p:nvPr/>
        </p:nvGraphicFramePr>
        <p:xfrm>
          <a:off x="7569200" y="9144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公式" r:id="rId29" imgW="165028" imgH="228501" progId="Equation.3">
                  <p:embed/>
                </p:oleObj>
              </mc:Choice>
              <mc:Fallback>
                <p:oleObj name="公式" r:id="rId29" imgW="165028" imgH="228501" progId="Equation.3">
                  <p:embed/>
                  <p:pic>
                    <p:nvPicPr>
                      <p:cNvPr id="117772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0" y="914400"/>
                        <a:ext cx="377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3" name="Line 84"/>
          <p:cNvSpPr>
            <a:spLocks noChangeShapeType="1"/>
          </p:cNvSpPr>
          <p:nvPr/>
        </p:nvSpPr>
        <p:spPr bwMode="auto">
          <a:xfrm flipH="1">
            <a:off x="7546975" y="1295400"/>
            <a:ext cx="76200" cy="20574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4" name="Line 85"/>
          <p:cNvSpPr>
            <a:spLocks noChangeShapeType="1"/>
          </p:cNvSpPr>
          <p:nvPr/>
        </p:nvSpPr>
        <p:spPr bwMode="auto">
          <a:xfrm flipV="1">
            <a:off x="5718175" y="1295400"/>
            <a:ext cx="1905000" cy="21336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5" name="Line 86"/>
          <p:cNvSpPr>
            <a:spLocks noChangeShapeType="1"/>
          </p:cNvSpPr>
          <p:nvPr/>
        </p:nvSpPr>
        <p:spPr bwMode="auto">
          <a:xfrm>
            <a:off x="5562600" y="1676400"/>
            <a:ext cx="152400" cy="17526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6" name="Line 87"/>
          <p:cNvSpPr>
            <a:spLocks noChangeShapeType="1"/>
          </p:cNvSpPr>
          <p:nvPr/>
        </p:nvSpPr>
        <p:spPr bwMode="auto">
          <a:xfrm flipV="1">
            <a:off x="5715000" y="990600"/>
            <a:ext cx="1066800" cy="24384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60" name="Line 88"/>
          <p:cNvSpPr>
            <a:spLocks noChangeShapeType="1"/>
          </p:cNvSpPr>
          <p:nvPr/>
        </p:nvSpPr>
        <p:spPr bwMode="auto">
          <a:xfrm flipV="1">
            <a:off x="1446213" y="1295400"/>
            <a:ext cx="4800600" cy="1676400"/>
          </a:xfrm>
          <a:prstGeom prst="line">
            <a:avLst/>
          </a:prstGeom>
          <a:noFill/>
          <a:ln w="3175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61" name="Line 89"/>
          <p:cNvSpPr>
            <a:spLocks noChangeShapeType="1"/>
          </p:cNvSpPr>
          <p:nvPr/>
        </p:nvSpPr>
        <p:spPr bwMode="auto">
          <a:xfrm flipV="1">
            <a:off x="1981200" y="2133600"/>
            <a:ext cx="3352800" cy="1524000"/>
          </a:xfrm>
          <a:prstGeom prst="line">
            <a:avLst/>
          </a:prstGeom>
          <a:noFill/>
          <a:ln w="31750" cap="rnd">
            <a:solidFill>
              <a:srgbClr val="7030A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62" name="Line 90"/>
          <p:cNvSpPr>
            <a:spLocks noChangeShapeType="1"/>
          </p:cNvSpPr>
          <p:nvPr/>
        </p:nvSpPr>
        <p:spPr bwMode="auto">
          <a:xfrm flipV="1">
            <a:off x="2590800" y="2971800"/>
            <a:ext cx="2819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63" name="Line 91"/>
          <p:cNvSpPr>
            <a:spLocks noChangeShapeType="1"/>
          </p:cNvSpPr>
          <p:nvPr/>
        </p:nvSpPr>
        <p:spPr bwMode="auto">
          <a:xfrm>
            <a:off x="3200400" y="2819400"/>
            <a:ext cx="3276600" cy="533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64" name="Line 92"/>
          <p:cNvSpPr>
            <a:spLocks noChangeShapeType="1"/>
          </p:cNvSpPr>
          <p:nvPr/>
        </p:nvSpPr>
        <p:spPr bwMode="auto">
          <a:xfrm flipV="1">
            <a:off x="3657600" y="2667000"/>
            <a:ext cx="4191000" cy="990600"/>
          </a:xfrm>
          <a:prstGeom prst="line">
            <a:avLst/>
          </a:prstGeom>
          <a:noFill/>
          <a:ln w="31750">
            <a:solidFill>
              <a:srgbClr val="FF00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65" name="Line 93"/>
          <p:cNvSpPr>
            <a:spLocks noChangeShapeType="1"/>
          </p:cNvSpPr>
          <p:nvPr/>
        </p:nvSpPr>
        <p:spPr bwMode="auto">
          <a:xfrm flipV="1">
            <a:off x="4343400" y="1752600"/>
            <a:ext cx="3505200" cy="1905000"/>
          </a:xfrm>
          <a:prstGeom prst="line">
            <a:avLst/>
          </a:prstGeom>
          <a:noFill/>
          <a:ln w="31750">
            <a:solidFill>
              <a:srgbClr val="00FF00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66" name="Text Box 94"/>
          <p:cNvSpPr txBox="1">
            <a:spLocks noChangeArrowheads="1"/>
          </p:cNvSpPr>
          <p:nvPr/>
        </p:nvSpPr>
        <p:spPr bwMode="auto">
          <a:xfrm>
            <a:off x="381000" y="4830763"/>
            <a:ext cx="2286000" cy="523220"/>
          </a:xfrm>
          <a:prstGeom prst="rect">
            <a:avLst/>
          </a:prstGeom>
          <a:solidFill>
            <a:srgbClr val="CCFFCC"/>
          </a:solidFill>
          <a:ln w="60325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6</a:t>
            </a:r>
            <a:r>
              <a:rPr lang="zh-CN" altLang="en-US" sz="2800" b="1">
                <a:solidFill>
                  <a:srgbClr val="0000FF"/>
                </a:solidFill>
              </a:rPr>
              <a:t>个矩阵连乘</a:t>
            </a:r>
          </a:p>
        </p:txBody>
      </p:sp>
      <p:sp>
        <p:nvSpPr>
          <p:cNvPr id="105569" name="Text Box 97"/>
          <p:cNvSpPr txBox="1">
            <a:spLocks noChangeArrowheads="1"/>
          </p:cNvSpPr>
          <p:nvPr/>
        </p:nvSpPr>
        <p:spPr bwMode="auto">
          <a:xfrm>
            <a:off x="188912" y="6034881"/>
            <a:ext cx="4041775" cy="523220"/>
          </a:xfrm>
          <a:prstGeom prst="rect">
            <a:avLst/>
          </a:prstGeom>
          <a:solidFill>
            <a:srgbClr val="C00000"/>
          </a:solidFill>
          <a:ln w="603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个顶点凸多边形剖分</a:t>
            </a:r>
          </a:p>
        </p:txBody>
      </p:sp>
    </p:spTree>
    <p:extLst>
      <p:ext uri="{BB962C8B-B14F-4D97-AF65-F5344CB8AC3E}">
        <p14:creationId xmlns:p14="http://schemas.microsoft.com/office/powerpoint/2010/main" val="21273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10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0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2000" fill="hold"/>
                                        <p:tgtEl>
                                          <p:spTgt spid="105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66" grpId="0" animBg="1"/>
      <p:bldP spid="105569" grpId="0" animBg="1"/>
      <p:bldP spid="10556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5257800" y="2438400"/>
            <a:ext cx="1752600" cy="1905000"/>
          </a:xfrm>
          <a:prstGeom prst="rect">
            <a:avLst/>
          </a:prstGeom>
          <a:solidFill>
            <a:srgbClr val="FFFF00"/>
          </a:solidFill>
          <a:ln w="25400" cap="rnd" algn="ctr">
            <a:solidFill>
              <a:srgbClr val="FF00F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10598" name="Oval 6"/>
          <p:cNvSpPr>
            <a:spLocks noChangeArrowheads="1"/>
          </p:cNvSpPr>
          <p:nvPr/>
        </p:nvSpPr>
        <p:spPr bwMode="auto">
          <a:xfrm>
            <a:off x="3276600" y="3962400"/>
            <a:ext cx="2514600" cy="1219200"/>
          </a:xfrm>
          <a:prstGeom prst="ellipse">
            <a:avLst/>
          </a:prstGeom>
          <a:solidFill>
            <a:srgbClr val="00FFFF"/>
          </a:solidFill>
          <a:ln w="25400" algn="ctr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pic>
        <p:nvPicPr>
          <p:cNvPr id="113669" name="Picture 7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3670" name="Text Box 8"/>
          <p:cNvSpPr txBox="1">
            <a:spLocks noChangeArrowheads="1"/>
          </p:cNvSpPr>
          <p:nvPr/>
        </p:nvSpPr>
        <p:spPr bwMode="auto">
          <a:xfrm>
            <a:off x="457200" y="4572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D60093"/>
                </a:solidFill>
                <a:ea typeface="楷体_GB2312" pitchFamily="49" charset="-122"/>
              </a:rPr>
              <a:t>矩阵连乘 </a:t>
            </a:r>
            <a:r>
              <a:rPr lang="en-US" altLang="zh-CN" sz="2400" b="1">
                <a:solidFill>
                  <a:srgbClr val="D60093"/>
                </a:solidFill>
                <a:ea typeface="楷体_GB2312" pitchFamily="49" charset="-122"/>
              </a:rPr>
              <a:t>vs </a:t>
            </a:r>
            <a:r>
              <a:rPr lang="zh-CN" altLang="en-US" sz="2400" b="1">
                <a:solidFill>
                  <a:srgbClr val="D60093"/>
                </a:solidFill>
                <a:ea typeface="楷体_GB2312" pitchFamily="49" charset="-122"/>
              </a:rPr>
              <a:t>三角剖分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838200" y="1743075"/>
            <a:ext cx="23701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000" b="1">
                <a:ea typeface="楷体_GB2312" pitchFamily="49" charset="-122"/>
              </a:rPr>
              <a:t>个矩阵连乘的最优</a:t>
            </a:r>
          </a:p>
          <a:p>
            <a:pPr algn="ctr"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</a:rPr>
              <a:t>计算次序问题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765675" y="1797050"/>
            <a:ext cx="2625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n</a:t>
            </a:r>
            <a:r>
              <a:rPr lang="zh-CN" altLang="en-US" sz="2000" b="1">
                <a:ea typeface="楷体_GB2312" pitchFamily="49" charset="-122"/>
              </a:rPr>
              <a:t>个矩阵链的最优完全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</a:rPr>
              <a:t>加括号方式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5121275" y="4267200"/>
            <a:ext cx="249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个叶结点语法树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0" y="4415825"/>
            <a:ext cx="34355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n+1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凸多边形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的三角剖分</a:t>
            </a:r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3122613" y="2209800"/>
            <a:ext cx="1522412" cy="0"/>
          </a:xfrm>
          <a:prstGeom prst="line">
            <a:avLst/>
          </a:prstGeom>
          <a:noFill/>
          <a:ln w="165100">
            <a:solidFill>
              <a:srgbClr val="8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>
            <a:off x="6096000" y="2819400"/>
            <a:ext cx="0" cy="1447800"/>
          </a:xfrm>
          <a:prstGeom prst="line">
            <a:avLst/>
          </a:prstGeom>
          <a:noFill/>
          <a:ln w="152400">
            <a:solidFill>
              <a:srgbClr val="8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>
            <a:off x="3659188" y="4572000"/>
            <a:ext cx="1522412" cy="0"/>
          </a:xfrm>
          <a:prstGeom prst="line">
            <a:avLst/>
          </a:prstGeom>
          <a:noFill/>
          <a:ln w="165100">
            <a:solidFill>
              <a:srgbClr val="8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2057400" y="2743200"/>
            <a:ext cx="0" cy="1447800"/>
          </a:xfrm>
          <a:prstGeom prst="line">
            <a:avLst/>
          </a:prstGeom>
          <a:noFill/>
          <a:ln w="152400">
            <a:solidFill>
              <a:srgbClr val="8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4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/>
      <p:bldP spid="110598" grpId="0" animBg="1"/>
      <p:bldP spid="110601" grpId="0"/>
      <p:bldP spid="110602" grpId="0"/>
      <p:bldP spid="110603" grpId="0"/>
      <p:bldP spid="11060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947</Words>
  <Application>Microsoft Office PowerPoint</Application>
  <PresentationFormat>全屏显示(4:3)</PresentationFormat>
  <Paragraphs>160</Paragraphs>
  <Slides>22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Arial Unicode MS</vt:lpstr>
      <vt:lpstr>等线</vt:lpstr>
      <vt:lpstr>等线 Light</vt:lpstr>
      <vt:lpstr>黑体</vt:lpstr>
      <vt:lpstr>华文行楷</vt:lpstr>
      <vt:lpstr>楷体_GB2312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文档</vt:lpstr>
      <vt:lpstr>公式</vt:lpstr>
      <vt:lpstr>MathType 7.0 Equation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A319-2</dc:creator>
  <cp:lastModifiedBy>A319-2</cp:lastModifiedBy>
  <cp:revision>21</cp:revision>
  <dcterms:created xsi:type="dcterms:W3CDTF">2020-09-04T08:56:16Z</dcterms:created>
  <dcterms:modified xsi:type="dcterms:W3CDTF">2021-10-11T07:24:18Z</dcterms:modified>
</cp:coreProperties>
</file>