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11" r:id="rId2"/>
    <p:sldMasterId id="2147483734" r:id="rId3"/>
  </p:sldMasterIdLst>
  <p:notesMasterIdLst>
    <p:notesMasterId r:id="rId22"/>
  </p:notesMasterIdLst>
  <p:handoutMasterIdLst>
    <p:handoutMasterId r:id="rId23"/>
  </p:handoutMasterIdLst>
  <p:sldIdLst>
    <p:sldId id="360" r:id="rId4"/>
    <p:sldId id="361" r:id="rId5"/>
    <p:sldId id="373" r:id="rId6"/>
    <p:sldId id="374" r:id="rId7"/>
    <p:sldId id="287" r:id="rId8"/>
    <p:sldId id="377" r:id="rId9"/>
    <p:sldId id="288" r:id="rId10"/>
    <p:sldId id="401" r:id="rId11"/>
    <p:sldId id="379" r:id="rId12"/>
    <p:sldId id="380" r:id="rId13"/>
    <p:sldId id="378" r:id="rId14"/>
    <p:sldId id="396" r:id="rId15"/>
    <p:sldId id="397" r:id="rId16"/>
    <p:sldId id="389" r:id="rId17"/>
    <p:sldId id="399" r:id="rId18"/>
    <p:sldId id="400" r:id="rId19"/>
    <p:sldId id="394" r:id="rId20"/>
    <p:sldId id="289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2EFFFC"/>
    <a:srgbClr val="006600"/>
    <a:srgbClr val="00CC00"/>
    <a:srgbClr val="FFFFF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91121" autoAdjust="0"/>
  </p:normalViewPr>
  <p:slideViewPr>
    <p:cSldViewPr snapToGrid="0">
      <p:cViewPr varScale="1">
        <p:scale>
          <a:sx n="138" d="100"/>
          <a:sy n="138" d="100"/>
        </p:scale>
        <p:origin x="1182" y="120"/>
      </p:cViewPr>
      <p:guideLst>
        <p:guide orient="horz" pos="162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C19B8A-6C77-4FFF-A918-E14D9658A299}" type="datetimeFigureOut">
              <a:rPr lang="zh-CN" altLang="en-US"/>
              <a:pPr>
                <a:defRPr/>
              </a:pPr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80B1EF-3A02-4224-A62B-7C5A61E8E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75DB5E-ACC5-40B1-A807-1B2AE574DC78}" type="datetime1">
              <a:rPr lang="zh-CN" altLang="en-US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946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第五级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FCC3E4-9750-4D59-A94C-922226D52B97}" type="slidenum">
              <a:rPr lang="zh-CN" alt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07584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54816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05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6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11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68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883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BCC7048-D7A0-4E90-B575-D5F3EFF6A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D9993613-4DDB-4247-B2FA-8C0A94AD86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空子图：点属于</a:t>
            </a:r>
            <a:r>
              <a:rPr lang="en-US" altLang="zh-CN" dirty="0"/>
              <a:t>V</a:t>
            </a:r>
            <a:r>
              <a:rPr lang="zh-CN" altLang="en-US" dirty="0"/>
              <a:t>的一部分，但是 任意 两点间的边均不属于</a:t>
            </a:r>
            <a:r>
              <a:rPr lang="en-US" altLang="zh-CN" dirty="0"/>
              <a:t>E;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(B)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的空子图，</a:t>
            </a:r>
            <a:endParaRPr lang="en-US" altLang="zh-CN" dirty="0"/>
          </a:p>
          <a:p>
            <a:pPr eaLnBrk="1" hangingPunct="1"/>
            <a:r>
              <a:rPr lang="en-US" altLang="zh-CN" dirty="0"/>
              <a:t>(C)</a:t>
            </a:r>
            <a:r>
              <a:rPr lang="zh-CN" altLang="en-US" dirty="0"/>
              <a:t>不是</a:t>
            </a:r>
            <a:r>
              <a:rPr lang="en-US" altLang="zh-CN" dirty="0"/>
              <a:t>G</a:t>
            </a:r>
            <a:r>
              <a:rPr lang="zh-CN" altLang="en-US" dirty="0"/>
              <a:t>的空子图，因为（</a:t>
            </a:r>
            <a:r>
              <a:rPr lang="en-US" altLang="zh-CN" dirty="0"/>
              <a:t>1,2</a:t>
            </a:r>
            <a:r>
              <a:rPr lang="zh-CN" altLang="en-US" dirty="0"/>
              <a:t>），（</a:t>
            </a:r>
            <a:r>
              <a:rPr lang="en-US" altLang="zh-CN" dirty="0"/>
              <a:t>1,4</a:t>
            </a:r>
            <a:r>
              <a:rPr lang="zh-CN" altLang="en-US" dirty="0"/>
              <a:t>），（</a:t>
            </a:r>
            <a:r>
              <a:rPr lang="en-US" altLang="zh-CN" dirty="0"/>
              <a:t>2,3</a:t>
            </a:r>
            <a:r>
              <a:rPr lang="zh-CN" altLang="en-US" dirty="0"/>
              <a:t>）均属于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628B8A2A-9330-4709-950C-357691C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5D61E-EA3F-425B-BB4A-9DC17427F22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这里的长度是指路上各边权之和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881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49985E5-E76B-4564-ACDF-F0211C0CA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9F167C0-A830-42E7-BB80-59A275E861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1B3F0D05-553F-4B9C-B090-FF0221BAE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EADE61-3C9E-469C-9A79-017485DF46E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49985E5-E76B-4564-ACDF-F0211C0CA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9F167C0-A830-42E7-BB80-59A275E861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1B3F0D05-553F-4B9C-B090-FF0221BAE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EADE61-3C9E-469C-9A79-017485DF46E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800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B261AB44-8801-4525-9079-0001D0B5BC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33C443FF-2FEC-454A-83A0-D420C0645C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dist</a:t>
            </a:r>
            <a:r>
              <a:rPr lang="en-US" altLang="zh-CN" dirty="0"/>
              <a:t>[]</a:t>
            </a:r>
            <a:r>
              <a:rPr lang="zh-CN" altLang="en-US" dirty="0"/>
              <a:t>数组存放源点</a:t>
            </a:r>
            <a:r>
              <a:rPr lang="en-US" altLang="zh-CN" dirty="0"/>
              <a:t>v</a:t>
            </a:r>
            <a:r>
              <a:rPr lang="zh-CN" altLang="en-US" dirty="0"/>
              <a:t>出发的最短路径长度，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的最短路径长度，初始时所有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值为∞。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prev</a:t>
            </a:r>
            <a:r>
              <a:rPr lang="zh-CN" altLang="en-US" dirty="0"/>
              <a:t>数组存放最短路径，</a:t>
            </a:r>
            <a:r>
              <a:rPr lang="en-US" altLang="zh-CN" dirty="0" err="1"/>
              <a:t>prev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的最短路径中顶点</a:t>
            </a:r>
            <a:r>
              <a:rPr lang="en-US" altLang="zh-CN" dirty="0" err="1"/>
              <a:t>i</a:t>
            </a:r>
            <a:r>
              <a:rPr lang="zh-CN" altLang="en-US" dirty="0"/>
              <a:t>的前驱顶点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BA9A63E-27AC-443F-89AB-44C7F96FE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BE7F27-A6F4-4C29-8C50-AEDFB4DD98E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B261AB44-8801-4525-9079-0001D0B5BC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33C443FF-2FEC-454A-83A0-D420C0645C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dist</a:t>
            </a:r>
            <a:r>
              <a:rPr lang="en-US" altLang="zh-CN" dirty="0"/>
              <a:t>[]</a:t>
            </a:r>
            <a:r>
              <a:rPr lang="zh-CN" altLang="en-US" dirty="0"/>
              <a:t>数组存放源点</a:t>
            </a:r>
            <a:r>
              <a:rPr lang="en-US" altLang="zh-CN" dirty="0"/>
              <a:t>v</a:t>
            </a:r>
            <a:r>
              <a:rPr lang="zh-CN" altLang="en-US" dirty="0"/>
              <a:t>出发的最短路径长度，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的最短路径长度，初始时所有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值为∞。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prev</a:t>
            </a:r>
            <a:r>
              <a:rPr lang="zh-CN" altLang="en-US" dirty="0"/>
              <a:t>数组存放最短路径，</a:t>
            </a:r>
            <a:r>
              <a:rPr lang="en-US" altLang="zh-CN" dirty="0" err="1"/>
              <a:t>prev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的最短路径中顶点</a:t>
            </a:r>
            <a:r>
              <a:rPr lang="en-US" altLang="zh-CN" dirty="0" err="1"/>
              <a:t>i</a:t>
            </a:r>
            <a:r>
              <a:rPr lang="zh-CN" altLang="en-US" dirty="0"/>
              <a:t>的前驱顶点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BA9A63E-27AC-443F-89AB-44C7F96FE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BE7F27-A6F4-4C29-8C50-AEDFB4DD98E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8983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91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6C2B-FB11-46B1-A30D-5D2CC9CF9028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7D7-63CA-4104-9744-B8FF6123B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57110-969E-4D76-A41B-92D304BFB997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A5FA-9276-44FE-B361-3A1FC1F84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FDC4-6D01-4D83-9A89-0472CD51D8D6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5DC7-4F19-4CD2-9A81-879714B71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6" y="514350"/>
            <a:ext cx="854392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5EB567-9D8F-469B-9535-F72277B97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8B2917-AB1A-4DCF-800E-B48CEA4F3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D6DB12-26FB-47CD-A197-B160EC606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4DBA6-27F2-4E47-AF48-FADAB9BBB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65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2142C-9D40-8848-BF60-2F634F55B8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AEAC-396B-3D44-9268-A54DE712FA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2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1C831-2761-354B-8371-728B1844148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27561-744D-DB43-A347-84FA55A8C2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7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68C59-5F85-AB47-B671-DFAE4A7FC16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DE5B8-CD57-9346-A6C2-FF1E6EB3AA4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2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65FC1-7F5B-004A-95A3-41EBE6D5C43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AB6E0-57B4-5546-8CE3-AEB868BCC2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9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F1031-68CA-6E4B-AFD3-735A7E79BB4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779C3-A139-B548-AAF6-9674FE7816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7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BB6C8-D9A0-8D4D-9C66-13072A2B3A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E066-E43F-F443-98A8-FB40D3E647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CCC3D-12D8-4B49-B9A3-1BB2A6D668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08D20-667F-0F4D-BA6D-FC4CB09CE9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70C0"/>
              </a:buCl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Tx/>
              <a:buBlip>
                <a:blip r:embed="rId5"/>
              </a:buBlip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62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4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9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340E-A158-4319-8864-79FB35971C06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7634B-DAC2-430E-9076-FB56B3954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2EB83-8A06-48EE-9A79-EB25DF7A6783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66D9-D457-44DA-A9AF-DD4047887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874E-6BCF-487C-99AB-44DF12F78C0D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569A-3EFB-4463-BF13-0591A1954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6159-1184-4994-8496-8C8E2056C3A6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0254-2453-44F4-97EC-4F33E5BB3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2CC5-B645-4597-BB0C-EF40338A69A9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34AD-3FB5-4DCB-B9F4-399EFE3CF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6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7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C18E-E348-4462-A4E5-CAE5A6DD1C2C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52EC-B8B3-4E83-971C-E3E0F020D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892E0-B305-4535-BE4A-F00D0BE3CE35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26B2-959C-42BC-8802-7625FBA07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 7"/>
          <p:cNvSpPr/>
          <p:nvPr userDrawn="1"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7" name="图片 4"/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黑体" pitchFamily="2" charset="-122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445E6F-320D-432E-A040-3DA8F0891C75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D69AB2-5F91-4EC3-8833-74555E957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1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25" r:id="rId9"/>
    <p:sldLayoutId id="2147483724" r:id="rId10"/>
    <p:sldLayoutId id="2147483723" r:id="rId11"/>
    <p:sldLayoutId id="2147483746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8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1756652"/>
            <a:ext cx="5329932" cy="68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588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588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588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源最短路径问题</a:t>
            </a:r>
            <a:endParaRPr lang="en-US" altLang="zh-CN" sz="2588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3318" name="文本框 1027"/>
          <p:cNvSpPr txBox="1">
            <a:spLocks noChangeArrowheads="1"/>
          </p:cNvSpPr>
          <p:nvPr/>
        </p:nvSpPr>
        <p:spPr bwMode="auto">
          <a:xfrm>
            <a:off x="4125551" y="3197947"/>
            <a:ext cx="1118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赵   莹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027"/>
          <p:cNvSpPr txBox="1">
            <a:spLocks noChangeArrowheads="1"/>
          </p:cNvSpPr>
          <p:nvPr/>
        </p:nvSpPr>
        <p:spPr bwMode="auto">
          <a:xfrm>
            <a:off x="3312504" y="3787446"/>
            <a:ext cx="288827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中国矿业大学  计算机学院</a:t>
            </a:r>
            <a:endParaRPr lang="en-US" altLang="zh-CN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zhaoying@cumt.edu.cn</a:t>
            </a:r>
            <a:endParaRPr lang="zh-CN" altLang="en-US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200" y="1178551"/>
            <a:ext cx="4496400" cy="2385450"/>
          </a:xfrm>
        </p:spPr>
        <p:txBody>
          <a:bodyPr/>
          <a:lstStyle/>
          <a:p>
            <a:r>
              <a:rPr lang="zh-CN" altLang="en-US" sz="2400" dirty="0"/>
              <a:t>剪枝的原则：</a:t>
            </a:r>
            <a:endParaRPr lang="en-US" altLang="zh-CN" sz="2400" dirty="0"/>
          </a:p>
          <a:p>
            <a:pPr marL="627063" lvl="1" indent="-266700"/>
            <a:r>
              <a:rPr lang="zh-CN" altLang="en-US" sz="2000" dirty="0"/>
              <a:t>在扩展顶点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/>
              <a:t>时，如果从当前扩展结点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到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/>
              <a:t>有边可达，且从源出发，途经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再到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/>
              <a:t>的所相应路径长度，小于当前最优路径长度，则将该顶点作为活结点插入到活结点优先队列中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085776" y="2626905"/>
            <a:ext cx="513420" cy="499584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6323764" y="1479443"/>
            <a:ext cx="628196" cy="611267"/>
          </a:xfrm>
          <a:prstGeom prst="ellipse">
            <a:avLst/>
          </a:prstGeom>
          <a:solidFill>
            <a:srgbClr val="FF3300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6418910" y="2582220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8076058" y="2594254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6262444" y="3768413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8083531" y="1481386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5524007" y="2001192"/>
            <a:ext cx="891754" cy="698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5417516" y="1954041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524007" y="3053327"/>
            <a:ext cx="830434" cy="80460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599196" y="2876697"/>
            <a:ext cx="819714" cy="11157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859963" y="2001192"/>
            <a:ext cx="1308092" cy="68258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047106" y="2887854"/>
            <a:ext cx="1028952" cy="1203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798643" y="3116003"/>
            <a:ext cx="1369412" cy="74192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6951960" y="1785077"/>
            <a:ext cx="1131571" cy="1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6637862" y="2090710"/>
            <a:ext cx="95146" cy="49151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5818243" y="253103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5567425" y="3411592"/>
            <a:ext cx="73289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6752391" y="2158099"/>
            <a:ext cx="5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7381565" y="206808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7500417" y="1201926"/>
            <a:ext cx="55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7647231" y="337617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7419008" y="2924886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8390156" y="2092653"/>
            <a:ext cx="7473" cy="50160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8509064" y="218137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30457" y="2237413"/>
            <a:ext cx="352800" cy="352800"/>
            <a:chOff x="3702992" y="3797549"/>
            <a:chExt cx="352800" cy="3528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61902" y="4269834"/>
            <a:ext cx="6032421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结点的扩展过程一直继续到活结点列表为空</a:t>
            </a:r>
          </a:p>
        </p:txBody>
      </p:sp>
      <p:sp>
        <p:nvSpPr>
          <p:cNvPr id="33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</p:spTree>
    <p:extLst>
      <p:ext uri="{BB962C8B-B14F-4D97-AF65-F5344CB8AC3E}">
        <p14:creationId xmlns:p14="http://schemas.microsoft.com/office/powerpoint/2010/main" val="9154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117776" y="2533501"/>
            <a:ext cx="513420" cy="499584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1355764" y="1453301"/>
            <a:ext cx="559071" cy="5440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1450910" y="2488816"/>
            <a:ext cx="540367" cy="5258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2731297" y="2471368"/>
            <a:ext cx="521602" cy="507546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1424888" y="3370539"/>
            <a:ext cx="489947" cy="50156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2777296" y="1542448"/>
            <a:ext cx="475603" cy="45485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58" idx="7"/>
            <a:endCxn id="66" idx="3"/>
          </p:cNvCxnSpPr>
          <p:nvPr/>
        </p:nvCxnSpPr>
        <p:spPr>
          <a:xfrm flipV="1">
            <a:off x="556007" y="1917638"/>
            <a:ext cx="881631" cy="68902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449516" y="1860637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58" idx="5"/>
            <a:endCxn id="75" idx="1"/>
          </p:cNvCxnSpPr>
          <p:nvPr/>
        </p:nvCxnSpPr>
        <p:spPr>
          <a:xfrm>
            <a:off x="556007" y="2959923"/>
            <a:ext cx="940632" cy="48406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58" idx="6"/>
            <a:endCxn id="73" idx="2"/>
          </p:cNvCxnSpPr>
          <p:nvPr/>
        </p:nvCxnSpPr>
        <p:spPr>
          <a:xfrm flipV="1">
            <a:off x="631196" y="2751719"/>
            <a:ext cx="819714" cy="315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66" idx="5"/>
            <a:endCxn id="74" idx="1"/>
          </p:cNvCxnSpPr>
          <p:nvPr/>
        </p:nvCxnSpPr>
        <p:spPr>
          <a:xfrm>
            <a:off x="1832961" y="1917638"/>
            <a:ext cx="974723" cy="6280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991277" y="2725141"/>
            <a:ext cx="740020" cy="2657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843084" y="2904586"/>
            <a:ext cx="964600" cy="5394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66" idx="6"/>
          </p:cNvCxnSpPr>
          <p:nvPr/>
        </p:nvCxnSpPr>
        <p:spPr>
          <a:xfrm flipH="1" flipV="1">
            <a:off x="1914835" y="1725304"/>
            <a:ext cx="862461" cy="4457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66" idx="4"/>
          </p:cNvCxnSpPr>
          <p:nvPr/>
        </p:nvCxnSpPr>
        <p:spPr>
          <a:xfrm flipH="1" flipV="1">
            <a:off x="1635300" y="1997306"/>
            <a:ext cx="85794" cy="491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850243" y="2437629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664973" y="3230408"/>
            <a:ext cx="73289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1784391" y="2064695"/>
            <a:ext cx="5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2413565" y="1974679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2225866" y="1291439"/>
            <a:ext cx="55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2404438" y="3137049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2051577" y="2428344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2992098" y="1997306"/>
            <a:ext cx="23000" cy="4740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94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3045395" y="2073784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</p:cNvCxnSpPr>
          <p:nvPr/>
        </p:nvCxnSpPr>
        <p:spPr>
          <a:xfrm>
            <a:off x="3398741" y="2776183"/>
            <a:ext cx="594178" cy="711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grpSp>
        <p:nvGrpSpPr>
          <p:cNvPr id="152" name="组合 151"/>
          <p:cNvGrpSpPr/>
          <p:nvPr/>
        </p:nvGrpSpPr>
        <p:grpSpPr>
          <a:xfrm>
            <a:off x="4420800" y="1356498"/>
            <a:ext cx="3643338" cy="2500330"/>
            <a:chOff x="4420800" y="1356498"/>
            <a:chExt cx="3643338" cy="2500330"/>
          </a:xfrm>
        </p:grpSpPr>
        <p:grpSp>
          <p:nvGrpSpPr>
            <p:cNvPr id="109" name="组合 108"/>
            <p:cNvGrpSpPr/>
            <p:nvPr/>
          </p:nvGrpSpPr>
          <p:grpSpPr>
            <a:xfrm>
              <a:off x="4420800" y="1356498"/>
              <a:ext cx="3643338" cy="2500330"/>
              <a:chOff x="4714876" y="3286124"/>
              <a:chExt cx="3643338" cy="2500330"/>
            </a:xfrm>
          </p:grpSpPr>
          <p:sp>
            <p:nvSpPr>
              <p:cNvPr id="110" name="TextBox 35"/>
              <p:cNvSpPr txBox="1"/>
              <p:nvPr/>
            </p:nvSpPr>
            <p:spPr>
              <a:xfrm>
                <a:off x="492919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TextBox 36"/>
              <p:cNvSpPr txBox="1"/>
              <p:nvPr/>
            </p:nvSpPr>
            <p:spPr>
              <a:xfrm>
                <a:off x="4929190" y="374327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37"/>
              <p:cNvSpPr txBox="1"/>
              <p:nvPr/>
            </p:nvSpPr>
            <p:spPr>
              <a:xfrm>
                <a:off x="4929190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TextBox 38"/>
              <p:cNvSpPr txBox="1"/>
              <p:nvPr/>
            </p:nvSpPr>
            <p:spPr>
              <a:xfrm>
                <a:off x="492919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TextBox 39"/>
              <p:cNvSpPr txBox="1"/>
              <p:nvPr/>
            </p:nvSpPr>
            <p:spPr>
              <a:xfrm>
                <a:off x="492919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TextBox 40"/>
              <p:cNvSpPr txBox="1"/>
              <p:nvPr/>
            </p:nvSpPr>
            <p:spPr>
              <a:xfrm>
                <a:off x="4929190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TextBox 41"/>
              <p:cNvSpPr txBox="1"/>
              <p:nvPr/>
            </p:nvSpPr>
            <p:spPr>
              <a:xfrm>
                <a:off x="7608115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42"/>
              <p:cNvSpPr txBox="1"/>
              <p:nvPr/>
            </p:nvSpPr>
            <p:spPr>
              <a:xfrm>
                <a:off x="5405870" y="374327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TextBox 43"/>
              <p:cNvSpPr txBox="1"/>
              <p:nvPr/>
            </p:nvSpPr>
            <p:spPr>
              <a:xfrm>
                <a:off x="6525248" y="4120227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TextBox 44"/>
              <p:cNvSpPr txBox="1"/>
              <p:nvPr/>
            </p:nvSpPr>
            <p:spPr>
              <a:xfrm>
                <a:off x="540587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0" name="TextBox 45"/>
              <p:cNvSpPr txBox="1"/>
              <p:nvPr/>
            </p:nvSpPr>
            <p:spPr>
              <a:xfrm>
                <a:off x="540587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TextBox 46"/>
              <p:cNvSpPr txBox="1"/>
              <p:nvPr/>
            </p:nvSpPr>
            <p:spPr>
              <a:xfrm>
                <a:off x="5405870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TextBox 47"/>
              <p:cNvSpPr txBox="1"/>
              <p:nvPr/>
            </p:nvSpPr>
            <p:spPr>
              <a:xfrm>
                <a:off x="540587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TextBox 48"/>
              <p:cNvSpPr txBox="1"/>
              <p:nvPr/>
            </p:nvSpPr>
            <p:spPr>
              <a:xfrm>
                <a:off x="7614677" y="3724109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TextBox 49"/>
              <p:cNvSpPr txBox="1"/>
              <p:nvPr/>
            </p:nvSpPr>
            <p:spPr>
              <a:xfrm>
                <a:off x="6000760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TextBox 50"/>
              <p:cNvSpPr txBox="1"/>
              <p:nvPr/>
            </p:nvSpPr>
            <p:spPr>
              <a:xfrm>
                <a:off x="600076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6" name="TextBox 51"/>
              <p:cNvSpPr txBox="1"/>
              <p:nvPr/>
            </p:nvSpPr>
            <p:spPr>
              <a:xfrm>
                <a:off x="600076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8" name="TextBox 53"/>
              <p:cNvSpPr txBox="1"/>
              <p:nvPr/>
            </p:nvSpPr>
            <p:spPr>
              <a:xfrm>
                <a:off x="707233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9" name="TextBox 54"/>
              <p:cNvSpPr txBox="1"/>
              <p:nvPr/>
            </p:nvSpPr>
            <p:spPr>
              <a:xfrm>
                <a:off x="6528529" y="3728595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TextBox 55"/>
              <p:cNvSpPr txBox="1"/>
              <p:nvPr/>
            </p:nvSpPr>
            <p:spPr>
              <a:xfrm>
                <a:off x="5405870" y="4136179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60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TextBox 56"/>
              <p:cNvSpPr txBox="1"/>
              <p:nvPr/>
            </p:nvSpPr>
            <p:spPr>
              <a:xfrm>
                <a:off x="6572264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TextBox 58"/>
              <p:cNvSpPr txBox="1"/>
              <p:nvPr/>
            </p:nvSpPr>
            <p:spPr>
              <a:xfrm>
                <a:off x="6572264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TextBox 59"/>
              <p:cNvSpPr txBox="1"/>
              <p:nvPr/>
            </p:nvSpPr>
            <p:spPr>
              <a:xfrm>
                <a:off x="600076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30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5" name="TextBox 60"/>
              <p:cNvSpPr txBox="1"/>
              <p:nvPr/>
            </p:nvSpPr>
            <p:spPr>
              <a:xfrm>
                <a:off x="6525248" y="496333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TextBox 61"/>
              <p:cNvSpPr txBox="1"/>
              <p:nvPr/>
            </p:nvSpPr>
            <p:spPr>
              <a:xfrm>
                <a:off x="7072330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7" name="TextBox 62"/>
              <p:cNvSpPr txBox="1"/>
              <p:nvPr/>
            </p:nvSpPr>
            <p:spPr>
              <a:xfrm>
                <a:off x="707233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TextBox 63"/>
              <p:cNvSpPr txBox="1"/>
              <p:nvPr/>
            </p:nvSpPr>
            <p:spPr>
              <a:xfrm>
                <a:off x="707233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TextBox 65"/>
              <p:cNvSpPr txBox="1"/>
              <p:nvPr/>
            </p:nvSpPr>
            <p:spPr>
              <a:xfrm>
                <a:off x="6536545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100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TextBox 66"/>
              <p:cNvSpPr txBox="1"/>
              <p:nvPr/>
            </p:nvSpPr>
            <p:spPr>
              <a:xfrm>
                <a:off x="7643834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TextBox 67"/>
              <p:cNvSpPr txBox="1"/>
              <p:nvPr/>
            </p:nvSpPr>
            <p:spPr>
              <a:xfrm>
                <a:off x="7643834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TextBox 68"/>
              <p:cNvSpPr txBox="1"/>
              <p:nvPr/>
            </p:nvSpPr>
            <p:spPr>
              <a:xfrm>
                <a:off x="5919821" y="532930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TextBox 70"/>
              <p:cNvSpPr txBox="1"/>
              <p:nvPr/>
            </p:nvSpPr>
            <p:spPr>
              <a:xfrm>
                <a:off x="7643834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6" name="左中括号 145"/>
              <p:cNvSpPr/>
              <p:nvPr/>
            </p:nvSpPr>
            <p:spPr>
              <a:xfrm>
                <a:off x="4714876" y="3357562"/>
                <a:ext cx="142876" cy="2428892"/>
              </a:xfrm>
              <a:prstGeom prst="leftBracket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右中括号 146"/>
              <p:cNvSpPr/>
              <p:nvPr/>
            </p:nvSpPr>
            <p:spPr>
              <a:xfrm>
                <a:off x="8143900" y="3286124"/>
                <a:ext cx="214314" cy="2428892"/>
              </a:xfrm>
              <a:prstGeom prst="rightBracket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TextBox 48"/>
            <p:cNvSpPr txBox="1"/>
            <p:nvPr/>
          </p:nvSpPr>
          <p:spPr>
            <a:xfrm>
              <a:off x="6784816" y="1798969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Box 54"/>
            <p:cNvSpPr txBox="1"/>
            <p:nvPr/>
          </p:nvSpPr>
          <p:spPr>
            <a:xfrm>
              <a:off x="5681219" y="1792564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∞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60"/>
            <p:cNvSpPr txBox="1"/>
            <p:nvPr/>
          </p:nvSpPr>
          <p:spPr>
            <a:xfrm>
              <a:off x="7331182" y="2985170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∞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68"/>
            <p:cNvSpPr txBox="1"/>
            <p:nvPr/>
          </p:nvSpPr>
          <p:spPr>
            <a:xfrm>
              <a:off x="6706816" y="3399682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89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63571" y="1632716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2021/11/9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24804" y="3368080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829360" y="3397293"/>
            <a:ext cx="639881" cy="2811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1600011" y="3407228"/>
            <a:ext cx="632034" cy="2667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,30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2420905" y="3414308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585283" y="3823580"/>
            <a:ext cx="637029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431720" y="3795266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1557736" y="4226491"/>
            <a:ext cx="716583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,20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31720" y="1960668"/>
            <a:ext cx="87308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155330" y="3211652"/>
            <a:ext cx="87308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16" grpId="0" animBg="1"/>
      <p:bldP spid="58" grpId="0"/>
      <p:bldP spid="156" grpId="0"/>
      <p:bldP spid="157" grpId="0"/>
      <p:bldP spid="169" grpId="0" animBg="1"/>
      <p:bldP spid="170" grpId="0" animBg="1"/>
      <p:bldP spid="170" grpId="1" animBg="1"/>
      <p:bldP spid="171" grpId="0" animBg="1"/>
      <p:bldP spid="171" grpId="1" animBg="1"/>
      <p:bldP spid="172" grpId="0" animBg="1"/>
      <p:bldP spid="127" grpId="0"/>
      <p:bldP spid="128" grpId="0"/>
      <p:bldP spid="129" grpId="0" animBg="1"/>
      <p:bldP spid="146" grpId="0" animBg="1"/>
      <p:bldP spid="149" grpId="0" animBg="1"/>
      <p:bldP spid="154" grpId="0"/>
      <p:bldP spid="184" grpId="0" animBg="1"/>
      <p:bldP spid="1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椭圆 11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934355" y="2598642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747297" y="250435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63571" y="1632716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2021/11/9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331605" y="3421444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047232" y="3419434"/>
            <a:ext cx="637029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57448" y="4486812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1043986" y="4534613"/>
            <a:ext cx="716583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,20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4" name="圆角矩形标注 93"/>
          <p:cNvSpPr/>
          <p:nvPr/>
        </p:nvSpPr>
        <p:spPr>
          <a:xfrm>
            <a:off x="331605" y="3947296"/>
            <a:ext cx="1393763" cy="463905"/>
          </a:xfrm>
          <a:prstGeom prst="wedgeRoundRectCallout">
            <a:avLst>
              <a:gd name="adj1" fmla="val -37880"/>
              <a:gd name="adj2" fmla="val -992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5" name="圆角矩形标注 94"/>
          <p:cNvSpPr/>
          <p:nvPr/>
        </p:nvSpPr>
        <p:spPr>
          <a:xfrm>
            <a:off x="1379625" y="3934968"/>
            <a:ext cx="1393763" cy="463905"/>
          </a:xfrm>
          <a:prstGeom prst="wedgeRoundRectCallout">
            <a:avLst>
              <a:gd name="adj1" fmla="val -37880"/>
              <a:gd name="adj2" fmla="val -992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3319727" y="3710411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9" name="TextBox 45"/>
          <p:cNvSpPr txBox="1"/>
          <p:nvPr/>
        </p:nvSpPr>
        <p:spPr>
          <a:xfrm>
            <a:off x="3069377" y="4013079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 smtClean="0">
                <a:solidFill>
                  <a:srgbClr val="0000FF"/>
                </a:solidFill>
              </a:rPr>
              <a:t>60+10&lt;100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</a:t>
            </a:r>
            <a:r>
              <a:rPr lang="en-US" altLang="zh-CN" sz="1400" dirty="0" smtClean="0">
                <a:solidFill>
                  <a:srgbClr val="FF0000"/>
                </a:solidFill>
              </a:rPr>
              <a:t>]=70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H="1">
            <a:off x="3627300" y="2965844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4908113" y="3163018"/>
            <a:ext cx="1060271" cy="756867"/>
            <a:chOff x="6429388" y="1942864"/>
            <a:chExt cx="1057011" cy="1557574"/>
          </a:xfrm>
        </p:grpSpPr>
        <p:sp>
          <p:nvSpPr>
            <p:cNvPr id="103" name="圆角矩形 102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5" name="TextBox 59"/>
            <p:cNvSpPr txBox="1"/>
            <p:nvPr/>
          </p:nvSpPr>
          <p:spPr>
            <a:xfrm>
              <a:off x="6438242" y="1942864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5→4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06" name="TextBox 45"/>
          <p:cNvSpPr txBox="1"/>
          <p:nvPr/>
        </p:nvSpPr>
        <p:spPr>
          <a:xfrm>
            <a:off x="4603777" y="3986533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4493122" y="2972458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4508483" y="3002595"/>
            <a:ext cx="352800" cy="352800"/>
            <a:chOff x="3702992" y="3797549"/>
            <a:chExt cx="352800" cy="352800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圆角矩形 112"/>
          <p:cNvSpPr/>
          <p:nvPr/>
        </p:nvSpPr>
        <p:spPr>
          <a:xfrm>
            <a:off x="6813905" y="3746592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7918170" y="3129930"/>
            <a:ext cx="1051390" cy="824943"/>
            <a:chOff x="6429388" y="1802769"/>
            <a:chExt cx="1048157" cy="1697669"/>
          </a:xfrm>
        </p:grpSpPr>
        <p:sp>
          <p:nvSpPr>
            <p:cNvPr id="123" name="圆角矩形 122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31" name="TextBox 59"/>
            <p:cNvSpPr txBox="1"/>
            <p:nvPr/>
          </p:nvSpPr>
          <p:spPr>
            <a:xfrm>
              <a:off x="6429388" y="1802769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32" name="TextBox 59"/>
          <p:cNvSpPr txBox="1"/>
          <p:nvPr/>
        </p:nvSpPr>
        <p:spPr>
          <a:xfrm>
            <a:off x="6682221" y="3176896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</a:t>
            </a:r>
            <a:r>
              <a:rPr lang="en-US" altLang="zh-CN" sz="1600" dirty="0" smtClean="0">
                <a:solidFill>
                  <a:srgbClr val="006600"/>
                </a:solidFill>
              </a:rPr>
              <a:t>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133" name="TextBox 45"/>
          <p:cNvSpPr txBox="1"/>
          <p:nvPr/>
        </p:nvSpPr>
        <p:spPr>
          <a:xfrm>
            <a:off x="6449900" y="4043873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 smtClean="0">
                <a:solidFill>
                  <a:srgbClr val="0000FF"/>
                </a:solidFill>
              </a:rPr>
              <a:t>50+10=60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</a:t>
            </a:r>
            <a:r>
              <a:rPr lang="en-US" altLang="zh-CN" sz="1400" dirty="0" smtClean="0">
                <a:solidFill>
                  <a:srgbClr val="FF0000"/>
                </a:solidFill>
              </a:rPr>
              <a:t>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 flipH="1">
            <a:off x="6956571" y="3021959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TextBox 45"/>
          <p:cNvSpPr txBox="1"/>
          <p:nvPr/>
        </p:nvSpPr>
        <p:spPr>
          <a:xfrm>
            <a:off x="7753187" y="4068616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7659016" y="3031566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7706871" y="3153708"/>
            <a:ext cx="352800" cy="352800"/>
            <a:chOff x="3702992" y="3797549"/>
            <a:chExt cx="352800" cy="352800"/>
          </a:xfrm>
        </p:grpSpPr>
        <p:cxnSp>
          <p:nvCxnSpPr>
            <p:cNvPr id="138" name="直接连接符 137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圆角矩形 177"/>
          <p:cNvSpPr/>
          <p:nvPr/>
        </p:nvSpPr>
        <p:spPr>
          <a:xfrm>
            <a:off x="1969779" y="4560362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82" name="圆角矩形标注 181"/>
          <p:cNvSpPr/>
          <p:nvPr/>
        </p:nvSpPr>
        <p:spPr>
          <a:xfrm>
            <a:off x="1617597" y="3912488"/>
            <a:ext cx="1393763" cy="463905"/>
          </a:xfrm>
          <a:prstGeom prst="wedgeRoundRectCallout">
            <a:avLst>
              <a:gd name="adj1" fmla="val -7401"/>
              <a:gd name="adj2" fmla="val 776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</p:spTree>
    <p:extLst>
      <p:ext uri="{BB962C8B-B14F-4D97-AF65-F5344CB8AC3E}">
        <p14:creationId xmlns:p14="http://schemas.microsoft.com/office/powerpoint/2010/main" val="13828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01" grpId="0" animBg="1"/>
      <p:bldP spid="172" grpId="0" animBg="1"/>
      <p:bldP spid="129" grpId="0" animBg="1"/>
      <p:bldP spid="146" grpId="0" animBg="1"/>
      <p:bldP spid="186" grpId="0" animBg="1"/>
      <p:bldP spid="94" grpId="0" animBg="1"/>
      <p:bldP spid="94" grpId="1" animBg="1"/>
      <p:bldP spid="95" grpId="0" animBg="1"/>
      <p:bldP spid="95" grpId="1" animBg="1"/>
      <p:bldP spid="97" grpId="0" animBg="1"/>
      <p:bldP spid="99" grpId="0"/>
      <p:bldP spid="106" grpId="0"/>
      <p:bldP spid="113" grpId="0" animBg="1"/>
      <p:bldP spid="132" grpId="0"/>
      <p:bldP spid="133" grpId="0"/>
      <p:bldP spid="135" grpId="0"/>
      <p:bldP spid="178" grpId="0" animBg="1"/>
      <p:bldP spid="178" grpId="1" animBg="1"/>
      <p:bldP spid="182" grpId="0" animBg="1"/>
      <p:bldP spid="18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</p:spPr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2021/11/9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88061" y="761432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20068" y="1125825"/>
            <a:ext cx="2184013" cy="930746"/>
            <a:chOff x="3929058" y="821759"/>
            <a:chExt cx="2438289" cy="1419054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10" idx="0"/>
            </p:cNvCxnSpPr>
            <p:nvPr/>
          </p:nvCxnSpPr>
          <p:spPr>
            <a:xfrm flipH="1">
              <a:off x="4286249" y="821759"/>
              <a:ext cx="2081098" cy="990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04077" y="1125825"/>
            <a:ext cx="1425117" cy="999830"/>
            <a:chOff x="4961473" y="634324"/>
            <a:chExt cx="1610791" cy="1606489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4" idx="2"/>
              <a:endCxn id="14" idx="0"/>
            </p:cNvCxnSpPr>
            <p:nvPr/>
          </p:nvCxnSpPr>
          <p:spPr>
            <a:xfrm>
              <a:off x="4961473" y="634324"/>
              <a:ext cx="1253601" cy="11778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04079" y="1107657"/>
            <a:ext cx="2929547" cy="888268"/>
            <a:chOff x="5495471" y="886522"/>
            <a:chExt cx="3362809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4" idx="2"/>
              <a:endCxn id="19" idx="0"/>
            </p:cNvCxnSpPr>
            <p:nvPr/>
          </p:nvCxnSpPr>
          <p:spPr>
            <a:xfrm>
              <a:off x="5495471" y="914220"/>
              <a:ext cx="3005619" cy="8979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4604" y="2061242"/>
            <a:ext cx="1302974" cy="933801"/>
            <a:chOff x="3286116" y="1578634"/>
            <a:chExt cx="1297096" cy="1948063"/>
          </a:xfrm>
        </p:grpSpPr>
        <p:sp>
          <p:nvSpPr>
            <p:cNvPr id="24" name="圆角矩形 23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0" idx="2"/>
              <a:endCxn id="24" idx="0"/>
            </p:cNvCxnSpPr>
            <p:nvPr/>
          </p:nvCxnSpPr>
          <p:spPr>
            <a:xfrm flipH="1">
              <a:off x="3643306" y="1578634"/>
              <a:ext cx="939906" cy="1519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34961" y="2119517"/>
            <a:ext cx="1323308" cy="942570"/>
            <a:chOff x="6078507" y="1560702"/>
            <a:chExt cx="1319239" cy="1939736"/>
          </a:xfrm>
        </p:grpSpPr>
        <p:sp>
          <p:nvSpPr>
            <p:cNvPr id="34" name="圆角矩形 3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  <a:endCxn id="34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440009" y="2056570"/>
            <a:ext cx="1357943" cy="952760"/>
            <a:chOff x="6171989" y="1539731"/>
            <a:chExt cx="1353767" cy="1960707"/>
          </a:xfrm>
        </p:grpSpPr>
        <p:sp>
          <p:nvSpPr>
            <p:cNvPr id="49" name="圆角矩形 48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10" idx="2"/>
              <a:endCxn id="49" idx="0"/>
            </p:cNvCxnSpPr>
            <p:nvPr/>
          </p:nvCxnSpPr>
          <p:spPr>
            <a:xfrm>
              <a:off x="6171989" y="1539731"/>
              <a:ext cx="614589" cy="1532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58550" y="3036199"/>
            <a:ext cx="888763" cy="936433"/>
            <a:chOff x="5429256" y="1573331"/>
            <a:chExt cx="964966" cy="1927107"/>
          </a:xfrm>
        </p:grpSpPr>
        <p:sp>
          <p:nvSpPr>
            <p:cNvPr id="54" name="圆角矩形 53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endCxn id="54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59"/>
          <p:cNvSpPr txBox="1"/>
          <p:nvPr/>
        </p:nvSpPr>
        <p:spPr>
          <a:xfrm>
            <a:off x="3205476" y="3182019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58" name="TextBox 30"/>
          <p:cNvSpPr txBox="1"/>
          <p:nvPr/>
        </p:nvSpPr>
        <p:spPr>
          <a:xfrm>
            <a:off x="2059383" y="1190958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92921" y="1323356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74600" y="1111634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410864" y="1125825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333223" y="112536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4" idx="2"/>
          </p:cNvCxnSpPr>
          <p:nvPr/>
        </p:nvCxnSpPr>
        <p:spPr>
          <a:xfrm>
            <a:off x="5304079" y="1125825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4849577" y="1293117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7732124" y="843396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2452929" y="2062491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3440009" y="2071154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1" name="TextBox 45"/>
          <p:cNvSpPr txBox="1"/>
          <p:nvPr/>
        </p:nvSpPr>
        <p:spPr>
          <a:xfrm>
            <a:off x="1068482" y="2409966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[4]=1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2" name="TextBox 45"/>
          <p:cNvSpPr txBox="1"/>
          <p:nvPr/>
        </p:nvSpPr>
        <p:spPr>
          <a:xfrm>
            <a:off x="2801363" y="2521453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00" name="TextBox 45"/>
          <p:cNvSpPr txBox="1"/>
          <p:nvPr/>
        </p:nvSpPr>
        <p:spPr>
          <a:xfrm>
            <a:off x="5593957" y="223900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6441424" y="2144387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45"/>
          <p:cNvSpPr txBox="1"/>
          <p:nvPr/>
        </p:nvSpPr>
        <p:spPr>
          <a:xfrm>
            <a:off x="2925012" y="4055583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 smtClean="0">
                <a:solidFill>
                  <a:srgbClr val="0000FF"/>
                </a:solidFill>
              </a:rPr>
              <a:t>60+10&lt;100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3487532" y="3021616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54296" y="1134131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A0D4F2-C12D-4C52-AE90-92C3D504213B}"/>
              </a:ext>
            </a:extLst>
          </p:cNvPr>
          <p:cNvSpPr/>
          <p:nvPr/>
        </p:nvSpPr>
        <p:spPr>
          <a:xfrm>
            <a:off x="4313037" y="3298126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[1]=10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3FF3CC1-B802-4218-95F6-4BF00DDE350C}"/>
              </a:ext>
            </a:extLst>
          </p:cNvPr>
          <p:cNvSpPr/>
          <p:nvPr/>
        </p:nvSpPr>
        <p:spPr>
          <a:xfrm>
            <a:off x="4313037" y="3622080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[2]=30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E617FA7-4910-4353-AAD4-7727CAA4BB30}"/>
              </a:ext>
            </a:extLst>
          </p:cNvPr>
          <p:cNvSpPr/>
          <p:nvPr/>
        </p:nvSpPr>
        <p:spPr>
          <a:xfrm>
            <a:off x="4313037" y="3946035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[3]=60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690B044-26B4-4BE3-B5D6-E6A3932AFBB8}"/>
              </a:ext>
            </a:extLst>
          </p:cNvPr>
          <p:cNvSpPr/>
          <p:nvPr/>
        </p:nvSpPr>
        <p:spPr>
          <a:xfrm>
            <a:off x="4313037" y="4269990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[4]=16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FE13E96-9D04-4947-A0ED-941557AF053C}"/>
              </a:ext>
            </a:extLst>
          </p:cNvPr>
          <p:cNvSpPr/>
          <p:nvPr/>
        </p:nvSpPr>
        <p:spPr>
          <a:xfrm>
            <a:off x="4313037" y="4593944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[5]=50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8E9137F-4B2C-4196-B65E-49B58CAB77F9}"/>
              </a:ext>
            </a:extLst>
          </p:cNvPr>
          <p:cNvSpPr/>
          <p:nvPr/>
        </p:nvSpPr>
        <p:spPr>
          <a:xfrm>
            <a:off x="5473170" y="3305198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[1]=0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9C7E4EB-10B9-44B8-BDD9-0B06CE6A250B}"/>
              </a:ext>
            </a:extLst>
          </p:cNvPr>
          <p:cNvSpPr/>
          <p:nvPr/>
        </p:nvSpPr>
        <p:spPr>
          <a:xfrm>
            <a:off x="5473170" y="3629152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[2]=0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1BE3939-4DAF-4E66-9DC4-CED45572EDD0}"/>
              </a:ext>
            </a:extLst>
          </p:cNvPr>
          <p:cNvSpPr/>
          <p:nvPr/>
        </p:nvSpPr>
        <p:spPr>
          <a:xfrm>
            <a:off x="5473170" y="3953107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[3]=5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BBBE91A-A3D6-41C4-8B5E-7CDF821B6F42}"/>
              </a:ext>
            </a:extLst>
          </p:cNvPr>
          <p:cNvSpPr/>
          <p:nvPr/>
        </p:nvSpPr>
        <p:spPr>
          <a:xfrm>
            <a:off x="5473170" y="4277062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[4]=1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AB22E20-D40C-49FA-812D-13A53189D072}"/>
              </a:ext>
            </a:extLst>
          </p:cNvPr>
          <p:cNvSpPr/>
          <p:nvPr/>
        </p:nvSpPr>
        <p:spPr>
          <a:xfrm>
            <a:off x="5473170" y="4601016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[5]=2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94" name="燕尾形 93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729194" y="376435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6" name="TextBox 59"/>
          <p:cNvSpPr txBox="1"/>
          <p:nvPr/>
        </p:nvSpPr>
        <p:spPr>
          <a:xfrm>
            <a:off x="6424636" y="3142993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</a:t>
            </a:r>
            <a:r>
              <a:rPr lang="en-US" altLang="zh-CN" sz="1600" dirty="0" smtClean="0">
                <a:solidFill>
                  <a:srgbClr val="006600"/>
                </a:solidFill>
              </a:rPr>
              <a:t>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cxnSp>
        <p:nvCxnSpPr>
          <p:cNvPr id="97" name="直接箭头连接符 96"/>
          <p:cNvCxnSpPr>
            <a:stCxn id="34" idx="2"/>
          </p:cNvCxnSpPr>
          <p:nvPr/>
        </p:nvCxnSpPr>
        <p:spPr>
          <a:xfrm flipH="1">
            <a:off x="6956572" y="3062087"/>
            <a:ext cx="188644" cy="68802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椭圆 11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951253" y="2587448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44537" y="1578137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2086119" y="252016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2021/11/9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24804" y="3368080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829360" y="3397293"/>
            <a:ext cx="639881" cy="2811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1600011" y="3407228"/>
            <a:ext cx="632034" cy="2667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,30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2420905" y="3414308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0" y="123479"/>
            <a:ext cx="53446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585283" y="3823580"/>
            <a:ext cx="637029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431720" y="3795266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1557736" y="4226491"/>
            <a:ext cx="716583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,20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4" name="圆角矩形标注 93"/>
          <p:cNvSpPr/>
          <p:nvPr/>
        </p:nvSpPr>
        <p:spPr>
          <a:xfrm>
            <a:off x="238507" y="4167505"/>
            <a:ext cx="1393763" cy="463905"/>
          </a:xfrm>
          <a:prstGeom prst="wedgeRoundRectCallout">
            <a:avLst>
              <a:gd name="adj1" fmla="val 46324"/>
              <a:gd name="adj2" fmla="val -11477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6813905" y="376116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918170" y="3144498"/>
            <a:ext cx="1051390" cy="824943"/>
            <a:chOff x="6429388" y="1802769"/>
            <a:chExt cx="1048157" cy="1697669"/>
          </a:xfrm>
        </p:grpSpPr>
        <p:sp>
          <p:nvSpPr>
            <p:cNvPr id="100" name="圆角矩形 99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2" name="TextBox 59"/>
            <p:cNvSpPr txBox="1"/>
            <p:nvPr/>
          </p:nvSpPr>
          <p:spPr>
            <a:xfrm>
              <a:off x="6429388" y="1802769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03" name="TextBox 59"/>
          <p:cNvSpPr txBox="1"/>
          <p:nvPr/>
        </p:nvSpPr>
        <p:spPr>
          <a:xfrm>
            <a:off x="6682221" y="3191464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783D7DE4-5575-4EFF-A639-B87FA7600865}"/>
              </a:ext>
            </a:extLst>
          </p:cNvPr>
          <p:cNvSpPr txBox="1"/>
          <p:nvPr/>
        </p:nvSpPr>
        <p:spPr>
          <a:xfrm>
            <a:off x="6593221" y="4169344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BFBB980-E893-421D-87FE-450694303D3A}"/>
              </a:ext>
            </a:extLst>
          </p:cNvPr>
          <p:cNvCxnSpPr/>
          <p:nvPr/>
        </p:nvCxnSpPr>
        <p:spPr>
          <a:xfrm flipH="1">
            <a:off x="6934845" y="303227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TextBox 45">
            <a:extLst>
              <a:ext uri="{FF2B5EF4-FFF2-40B4-BE49-F238E27FC236}">
                <a16:creationId xmlns:a16="http://schemas.microsoft.com/office/drawing/2014/main" id="{5DBC0C3B-E2BF-4963-A0FA-4A9011FF3AC7}"/>
              </a:ext>
            </a:extLst>
          </p:cNvPr>
          <p:cNvSpPr txBox="1"/>
          <p:nvPr/>
        </p:nvSpPr>
        <p:spPr>
          <a:xfrm>
            <a:off x="7729058" y="4100170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DCDAFF9-35F7-4465-96E9-76B51BBBA9B5}"/>
              </a:ext>
            </a:extLst>
          </p:cNvPr>
          <p:cNvCxnSpPr/>
          <p:nvPr/>
        </p:nvCxnSpPr>
        <p:spPr>
          <a:xfrm>
            <a:off x="7535309" y="3043152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28F9726D-3E9A-4F41-9672-506543B387C3}"/>
              </a:ext>
            </a:extLst>
          </p:cNvPr>
          <p:cNvGrpSpPr/>
          <p:nvPr/>
        </p:nvGrpSpPr>
        <p:grpSpPr>
          <a:xfrm>
            <a:off x="7633764" y="3116232"/>
            <a:ext cx="352800" cy="352800"/>
            <a:chOff x="3702992" y="3797549"/>
            <a:chExt cx="352800" cy="352800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35371A8-6F2A-4EAF-B444-82D1EF871646}"/>
                </a:ext>
              </a:extLst>
            </p:cNvPr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7618634-D07F-44C2-9AA9-B0018B551EB1}"/>
                </a:ext>
              </a:extLst>
            </p:cNvPr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圆角矩形 112"/>
          <p:cNvSpPr/>
          <p:nvPr/>
        </p:nvSpPr>
        <p:spPr>
          <a:xfrm>
            <a:off x="2449434" y="423055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95" grpId="0" animBg="1"/>
      <p:bldP spid="147" grpId="0" animBg="1"/>
      <p:bldP spid="116" grpId="0" animBg="1"/>
      <p:bldP spid="58" grpId="0"/>
      <p:bldP spid="156" grpId="0"/>
      <p:bldP spid="157" grpId="0"/>
      <p:bldP spid="169" grpId="0" animBg="1"/>
      <p:bldP spid="170" grpId="0" animBg="1"/>
      <p:bldP spid="170" grpId="1" animBg="1"/>
      <p:bldP spid="171" grpId="0" animBg="1"/>
      <p:bldP spid="171" grpId="1" animBg="1"/>
      <p:bldP spid="172" grpId="0" animBg="1"/>
      <p:bldP spid="127" grpId="0"/>
      <p:bldP spid="128" grpId="0"/>
      <p:bldP spid="129" grpId="0" animBg="1"/>
      <p:bldP spid="129" grpId="1" animBg="1"/>
      <p:bldP spid="146" grpId="0" animBg="1"/>
      <p:bldP spid="149" grpId="0" animBg="1"/>
      <p:bldP spid="154" grpId="0"/>
      <p:bldP spid="184" grpId="0" animBg="1"/>
      <p:bldP spid="186" grpId="0" animBg="1"/>
      <p:bldP spid="186" grpId="1" animBg="1"/>
      <p:bldP spid="94" grpId="0" animBg="1"/>
      <p:bldP spid="94" grpId="1" animBg="1"/>
      <p:bldP spid="97" grpId="0" animBg="1"/>
      <p:bldP spid="103" grpId="0"/>
      <p:bldP spid="104" grpId="0"/>
      <p:bldP spid="106" grpId="0"/>
      <p:bldP spid="1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椭圆 133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634238" y="256272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951253" y="2587448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44537" y="1578137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2086119" y="252016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2021/11/9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1722505" y="3414308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0" y="123479"/>
            <a:ext cx="53446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1733320" y="3795266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圆角矩形标注 93"/>
          <p:cNvSpPr/>
          <p:nvPr/>
        </p:nvSpPr>
        <p:spPr>
          <a:xfrm>
            <a:off x="222751" y="3682268"/>
            <a:ext cx="1393763" cy="463905"/>
          </a:xfrm>
          <a:prstGeom prst="wedgeRoundRectCallout">
            <a:avLst>
              <a:gd name="adj1" fmla="val 55622"/>
              <a:gd name="adj2" fmla="val -868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6813905" y="376116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918170" y="3144498"/>
            <a:ext cx="1051390" cy="824943"/>
            <a:chOff x="6429388" y="1802769"/>
            <a:chExt cx="1048157" cy="1697669"/>
          </a:xfrm>
        </p:grpSpPr>
        <p:sp>
          <p:nvSpPr>
            <p:cNvPr id="100" name="圆角矩形 99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2" name="TextBox 59"/>
            <p:cNvSpPr txBox="1"/>
            <p:nvPr/>
          </p:nvSpPr>
          <p:spPr>
            <a:xfrm>
              <a:off x="6429388" y="1802769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03" name="TextBox 59"/>
          <p:cNvSpPr txBox="1"/>
          <p:nvPr/>
        </p:nvSpPr>
        <p:spPr>
          <a:xfrm>
            <a:off x="6682221" y="3191464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783D7DE4-5575-4EFF-A639-B87FA7600865}"/>
              </a:ext>
            </a:extLst>
          </p:cNvPr>
          <p:cNvSpPr txBox="1"/>
          <p:nvPr/>
        </p:nvSpPr>
        <p:spPr>
          <a:xfrm>
            <a:off x="6593221" y="4169344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BFBB980-E893-421D-87FE-450694303D3A}"/>
              </a:ext>
            </a:extLst>
          </p:cNvPr>
          <p:cNvCxnSpPr/>
          <p:nvPr/>
        </p:nvCxnSpPr>
        <p:spPr>
          <a:xfrm flipH="1">
            <a:off x="6934845" y="303227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TextBox 45">
            <a:extLst>
              <a:ext uri="{FF2B5EF4-FFF2-40B4-BE49-F238E27FC236}">
                <a16:creationId xmlns:a16="http://schemas.microsoft.com/office/drawing/2014/main" id="{5DBC0C3B-E2BF-4963-A0FA-4A9011FF3AC7}"/>
              </a:ext>
            </a:extLst>
          </p:cNvPr>
          <p:cNvSpPr txBox="1"/>
          <p:nvPr/>
        </p:nvSpPr>
        <p:spPr>
          <a:xfrm>
            <a:off x="7729058" y="4100170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DCDAFF9-35F7-4465-96E9-76B51BBBA9B5}"/>
              </a:ext>
            </a:extLst>
          </p:cNvPr>
          <p:cNvCxnSpPr/>
          <p:nvPr/>
        </p:nvCxnSpPr>
        <p:spPr>
          <a:xfrm>
            <a:off x="7535309" y="3043152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28F9726D-3E9A-4F41-9672-506543B387C3}"/>
              </a:ext>
            </a:extLst>
          </p:cNvPr>
          <p:cNvGrpSpPr/>
          <p:nvPr/>
        </p:nvGrpSpPr>
        <p:grpSpPr>
          <a:xfrm>
            <a:off x="7633764" y="3116232"/>
            <a:ext cx="352800" cy="352800"/>
            <a:chOff x="3702992" y="3797549"/>
            <a:chExt cx="352800" cy="352800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35371A8-6F2A-4EAF-B444-82D1EF871646}"/>
                </a:ext>
              </a:extLst>
            </p:cNvPr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7618634-D07F-44C2-9AA9-B0018B551EB1}"/>
                </a:ext>
              </a:extLst>
            </p:cNvPr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圆角矩形 95"/>
          <p:cNvSpPr/>
          <p:nvPr/>
        </p:nvSpPr>
        <p:spPr>
          <a:xfrm>
            <a:off x="3319727" y="3710411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8" name="TextBox 45"/>
          <p:cNvSpPr txBox="1"/>
          <p:nvPr/>
        </p:nvSpPr>
        <p:spPr>
          <a:xfrm>
            <a:off x="3069377" y="4013079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 smtClean="0">
                <a:solidFill>
                  <a:srgbClr val="0000FF"/>
                </a:solidFill>
              </a:rPr>
              <a:t>60+10&gt;60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H="1">
            <a:off x="3627300" y="2965844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4908113" y="3163018"/>
            <a:ext cx="1060271" cy="756867"/>
            <a:chOff x="6429388" y="1942864"/>
            <a:chExt cx="1057011" cy="1557574"/>
          </a:xfrm>
        </p:grpSpPr>
        <p:sp>
          <p:nvSpPr>
            <p:cNvPr id="114" name="圆角矩形 11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19" name="TextBox 59"/>
            <p:cNvSpPr txBox="1"/>
            <p:nvPr/>
          </p:nvSpPr>
          <p:spPr>
            <a:xfrm>
              <a:off x="6438242" y="1942864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5→4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23" name="TextBox 45"/>
          <p:cNvSpPr txBox="1"/>
          <p:nvPr/>
        </p:nvSpPr>
        <p:spPr>
          <a:xfrm>
            <a:off x="4603777" y="3986533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grpSp>
        <p:nvGrpSpPr>
          <p:cNvPr id="130" name="组合 129"/>
          <p:cNvGrpSpPr/>
          <p:nvPr/>
        </p:nvGrpSpPr>
        <p:grpSpPr>
          <a:xfrm>
            <a:off x="4508483" y="3002595"/>
            <a:ext cx="352800" cy="352800"/>
            <a:chOff x="3702992" y="3797549"/>
            <a:chExt cx="352800" cy="352800"/>
          </a:xfrm>
        </p:grpSpPr>
        <p:cxnSp>
          <p:nvCxnSpPr>
            <p:cNvPr id="131" name="直接连接符 130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直接箭头连接符 132"/>
          <p:cNvCxnSpPr/>
          <p:nvPr/>
        </p:nvCxnSpPr>
        <p:spPr>
          <a:xfrm>
            <a:off x="4514313" y="2999575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8F9726D-3E9A-4F41-9672-506543B387C3}"/>
              </a:ext>
            </a:extLst>
          </p:cNvPr>
          <p:cNvGrpSpPr/>
          <p:nvPr/>
        </p:nvGrpSpPr>
        <p:grpSpPr>
          <a:xfrm>
            <a:off x="3727424" y="3245930"/>
            <a:ext cx="352800" cy="352800"/>
            <a:chOff x="3702992" y="3797549"/>
            <a:chExt cx="352800" cy="352800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35371A8-6F2A-4EAF-B444-82D1EF871646}"/>
                </a:ext>
              </a:extLst>
            </p:cNvPr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7618634-D07F-44C2-9AA9-B0018B551EB1}"/>
                </a:ext>
              </a:extLst>
            </p:cNvPr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31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72" grpId="0" animBg="1"/>
      <p:bldP spid="146" grpId="0" animBg="1"/>
      <p:bldP spid="94" grpId="0" animBg="1"/>
      <p:bldP spid="94" grpId="1" animBg="1"/>
      <p:bldP spid="96" grpId="0" animBg="1"/>
      <p:bldP spid="98" grpId="0"/>
      <p:bldP spid="1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988061" y="761432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20068" y="1125825"/>
            <a:ext cx="2184013" cy="930746"/>
            <a:chOff x="3929058" y="821759"/>
            <a:chExt cx="2438289" cy="1419054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10" idx="0"/>
            </p:cNvCxnSpPr>
            <p:nvPr/>
          </p:nvCxnSpPr>
          <p:spPr>
            <a:xfrm flipH="1">
              <a:off x="4286249" y="821759"/>
              <a:ext cx="2081098" cy="990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04077" y="1125825"/>
            <a:ext cx="1425117" cy="999830"/>
            <a:chOff x="4961473" y="634324"/>
            <a:chExt cx="1610791" cy="1606489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4" idx="2"/>
              <a:endCxn id="14" idx="0"/>
            </p:cNvCxnSpPr>
            <p:nvPr/>
          </p:nvCxnSpPr>
          <p:spPr>
            <a:xfrm>
              <a:off x="4961473" y="634324"/>
              <a:ext cx="1253601" cy="11778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04079" y="1107657"/>
            <a:ext cx="2929547" cy="888268"/>
            <a:chOff x="5495471" y="886522"/>
            <a:chExt cx="3362809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4" idx="2"/>
              <a:endCxn id="19" idx="0"/>
            </p:cNvCxnSpPr>
            <p:nvPr/>
          </p:nvCxnSpPr>
          <p:spPr>
            <a:xfrm>
              <a:off x="5495471" y="914220"/>
              <a:ext cx="3005619" cy="8979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4604" y="2061242"/>
            <a:ext cx="1302974" cy="933801"/>
            <a:chOff x="3286116" y="1578634"/>
            <a:chExt cx="1297096" cy="1948063"/>
          </a:xfrm>
        </p:grpSpPr>
        <p:sp>
          <p:nvSpPr>
            <p:cNvPr id="24" name="圆角矩形 23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0" idx="2"/>
              <a:endCxn id="24" idx="0"/>
            </p:cNvCxnSpPr>
            <p:nvPr/>
          </p:nvCxnSpPr>
          <p:spPr>
            <a:xfrm flipH="1">
              <a:off x="3643306" y="1578634"/>
              <a:ext cx="939906" cy="1519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34961" y="2119517"/>
            <a:ext cx="1323308" cy="942570"/>
            <a:chOff x="6078507" y="1560702"/>
            <a:chExt cx="1319239" cy="1939736"/>
          </a:xfrm>
        </p:grpSpPr>
        <p:sp>
          <p:nvSpPr>
            <p:cNvPr id="34" name="圆角矩形 3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  <a:endCxn id="34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440009" y="2056570"/>
            <a:ext cx="1357943" cy="952760"/>
            <a:chOff x="6171989" y="1539731"/>
            <a:chExt cx="1353767" cy="1960707"/>
          </a:xfrm>
        </p:grpSpPr>
        <p:sp>
          <p:nvSpPr>
            <p:cNvPr id="49" name="圆角矩形 48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10" idx="2"/>
              <a:endCxn id="49" idx="0"/>
            </p:cNvCxnSpPr>
            <p:nvPr/>
          </p:nvCxnSpPr>
          <p:spPr>
            <a:xfrm>
              <a:off x="6171989" y="1539731"/>
              <a:ext cx="614589" cy="1532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475651" y="3099552"/>
            <a:ext cx="754158" cy="936433"/>
            <a:chOff x="5575402" y="1573331"/>
            <a:chExt cx="818820" cy="1927107"/>
          </a:xfrm>
        </p:grpSpPr>
        <p:sp>
          <p:nvSpPr>
            <p:cNvPr id="62" name="圆角矩形 61"/>
            <p:cNvSpPr/>
            <p:nvPr/>
          </p:nvSpPr>
          <p:spPr>
            <a:xfrm>
              <a:off x="5575402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endCxn id="62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59"/>
          <p:cNvSpPr txBox="1"/>
          <p:nvPr/>
        </p:nvSpPr>
        <p:spPr>
          <a:xfrm>
            <a:off x="6343970" y="3258008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58" name="TextBox 30"/>
          <p:cNvSpPr txBox="1"/>
          <p:nvPr/>
        </p:nvSpPr>
        <p:spPr>
          <a:xfrm>
            <a:off x="2059383" y="1190958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92921" y="1323356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74600" y="1111634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410864" y="1125825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333223" y="112536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4" idx="2"/>
          </p:cNvCxnSpPr>
          <p:nvPr/>
        </p:nvCxnSpPr>
        <p:spPr>
          <a:xfrm>
            <a:off x="5304079" y="1125825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4849577" y="1293117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7732124" y="843396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2452929" y="2062491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3440009" y="2071154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1" name="TextBox 45"/>
          <p:cNvSpPr txBox="1"/>
          <p:nvPr/>
        </p:nvSpPr>
        <p:spPr>
          <a:xfrm>
            <a:off x="1068482" y="2409966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[4]=1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2" name="TextBox 45"/>
          <p:cNvSpPr txBox="1"/>
          <p:nvPr/>
        </p:nvSpPr>
        <p:spPr>
          <a:xfrm>
            <a:off x="2801363" y="2521453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00" name="TextBox 45"/>
          <p:cNvSpPr txBox="1"/>
          <p:nvPr/>
        </p:nvSpPr>
        <p:spPr>
          <a:xfrm>
            <a:off x="5593957" y="223900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6441424" y="2144387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54296" y="1134131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3" name="TextBox 45">
            <a:extLst>
              <a:ext uri="{FF2B5EF4-FFF2-40B4-BE49-F238E27FC236}">
                <a16:creationId xmlns:a16="http://schemas.microsoft.com/office/drawing/2014/main" id="{783D7DE4-5575-4EFF-A639-B87FA7600865}"/>
              </a:ext>
            </a:extLst>
          </p:cNvPr>
          <p:cNvSpPr txBox="1"/>
          <p:nvPr/>
        </p:nvSpPr>
        <p:spPr>
          <a:xfrm>
            <a:off x="6254970" y="4235888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6BFBB980-E893-421D-87FE-450694303D3A}"/>
              </a:ext>
            </a:extLst>
          </p:cNvPr>
          <p:cNvCxnSpPr/>
          <p:nvPr/>
        </p:nvCxnSpPr>
        <p:spPr>
          <a:xfrm flipH="1">
            <a:off x="6650040" y="3108003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9510655A-C4C2-43B2-88EA-6C44D0BD412C}"/>
              </a:ext>
            </a:extLst>
          </p:cNvPr>
          <p:cNvSpPr/>
          <p:nvPr/>
        </p:nvSpPr>
        <p:spPr>
          <a:xfrm>
            <a:off x="2760463" y="3404824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[1]=10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3EA4B78-C57B-451E-A394-FC3515BBA288}"/>
              </a:ext>
            </a:extLst>
          </p:cNvPr>
          <p:cNvSpPr/>
          <p:nvPr/>
        </p:nvSpPr>
        <p:spPr>
          <a:xfrm>
            <a:off x="2760463" y="3728778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[2]=30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F3E6B1E-3CBD-4F0C-AEB9-AB3B52F74421}"/>
              </a:ext>
            </a:extLst>
          </p:cNvPr>
          <p:cNvSpPr/>
          <p:nvPr/>
        </p:nvSpPr>
        <p:spPr>
          <a:xfrm>
            <a:off x="2760463" y="4052733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[3]=60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8CB68B0-CDD0-4651-BD8A-BFBC765510CC}"/>
              </a:ext>
            </a:extLst>
          </p:cNvPr>
          <p:cNvSpPr/>
          <p:nvPr/>
        </p:nvSpPr>
        <p:spPr>
          <a:xfrm>
            <a:off x="2760463" y="4376688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[4]=16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74BB955-D254-4750-9658-60B9642F2A4A}"/>
              </a:ext>
            </a:extLst>
          </p:cNvPr>
          <p:cNvSpPr/>
          <p:nvPr/>
        </p:nvSpPr>
        <p:spPr>
          <a:xfrm>
            <a:off x="2760463" y="4700642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[5]=50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8D2F091-3E77-4963-B18E-0FF8A8B06A9F}"/>
              </a:ext>
            </a:extLst>
          </p:cNvPr>
          <p:cNvSpPr/>
          <p:nvPr/>
        </p:nvSpPr>
        <p:spPr>
          <a:xfrm>
            <a:off x="3920596" y="3411896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[1]=0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A4EA355-1CEE-4BFA-A4CB-1B568C0A7967}"/>
              </a:ext>
            </a:extLst>
          </p:cNvPr>
          <p:cNvSpPr/>
          <p:nvPr/>
        </p:nvSpPr>
        <p:spPr>
          <a:xfrm>
            <a:off x="3920596" y="3735850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[2]=0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AC3B07A-7221-4FB2-A620-CC3735C554D9}"/>
              </a:ext>
            </a:extLst>
          </p:cNvPr>
          <p:cNvSpPr/>
          <p:nvPr/>
        </p:nvSpPr>
        <p:spPr>
          <a:xfrm>
            <a:off x="3920596" y="4059805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[3]=5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E003937-32E0-4AA3-9231-22D127163618}"/>
              </a:ext>
            </a:extLst>
          </p:cNvPr>
          <p:cNvSpPr/>
          <p:nvPr/>
        </p:nvSpPr>
        <p:spPr>
          <a:xfrm>
            <a:off x="3920596" y="4383760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[4]=1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6E21039-AD3A-4BF2-BE8C-BDD29A068C52}"/>
              </a:ext>
            </a:extLst>
          </p:cNvPr>
          <p:cNvSpPr/>
          <p:nvPr/>
        </p:nvSpPr>
        <p:spPr>
          <a:xfrm>
            <a:off x="3920596" y="4707714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[5]=2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95" name="燕尾形 94"/>
          <p:cNvSpPr/>
          <p:nvPr/>
        </p:nvSpPr>
        <p:spPr>
          <a:xfrm>
            <a:off x="899592" y="123480"/>
            <a:ext cx="5187726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48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优先队列式</a:t>
            </a:r>
          </a:p>
        </p:txBody>
      </p:sp>
    </p:spTree>
    <p:extLst>
      <p:ext uri="{BB962C8B-B14F-4D97-AF65-F5344CB8AC3E}">
        <p14:creationId xmlns:p14="http://schemas.microsoft.com/office/powerpoint/2010/main" val="38514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单源最短路径问题描述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单源最短路径问题算法设计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单源最短路径问题求解</a:t>
            </a:r>
            <a:endParaRPr lang="en-US" altLang="zh-CN" dirty="0"/>
          </a:p>
          <a:p>
            <a:pPr lvl="1"/>
            <a:r>
              <a:rPr lang="zh-CN" altLang="en-US" dirty="0"/>
              <a:t>队列式</a:t>
            </a:r>
          </a:p>
          <a:p>
            <a:pPr lvl="1"/>
            <a:r>
              <a:rPr lang="zh-CN" altLang="en-US" dirty="0"/>
              <a:t>优先队列式</a:t>
            </a:r>
          </a:p>
          <a:p>
            <a:endParaRPr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899592" y="123480"/>
            <a:ext cx="190005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48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1.</a:t>
            </a:r>
            <a:r>
              <a:rPr lang="zh-CN" altLang="en-US" dirty="0"/>
              <a:t>单源最短路径问题描述</a:t>
            </a:r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2.</a:t>
            </a:r>
            <a:r>
              <a:rPr lang="zh-CN" altLang="en-US" dirty="0"/>
              <a:t>单源最短路径问题算法设计</a:t>
            </a:r>
            <a:endParaRPr lang="zh-CN" altLang="en-US" sz="2800" dirty="0"/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3.</a:t>
            </a:r>
            <a:r>
              <a:rPr lang="zh-CN" altLang="en-US" dirty="0"/>
              <a:t>单源最短路径问题求解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8" name="MH_Other_4"/>
          <p:cNvSpPr/>
          <p:nvPr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</a:t>
            </a:r>
          </a:p>
        </p:txBody>
      </p:sp>
    </p:spTree>
    <p:extLst>
      <p:ext uri="{BB962C8B-B14F-4D97-AF65-F5344CB8AC3E}">
        <p14:creationId xmlns:p14="http://schemas.microsoft.com/office/powerpoint/2010/main" val="3013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9BA357-5864-4D41-B1EF-305468AF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给定一个带权有向图</a:t>
            </a:r>
            <a:r>
              <a:rPr lang="en-US" altLang="zh-CN" dirty="0"/>
              <a:t>G=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每条边的权是一个正整数</a:t>
            </a:r>
            <a:endParaRPr lang="en-US" altLang="zh-CN" dirty="0"/>
          </a:p>
          <a:p>
            <a:pPr lvl="1"/>
            <a:r>
              <a:rPr lang="zh-CN" altLang="en-US" dirty="0"/>
              <a:t>给定</a:t>
            </a:r>
            <a:r>
              <a:rPr lang="en-US" altLang="zh-CN" dirty="0"/>
              <a:t>V</a:t>
            </a:r>
            <a:r>
              <a:rPr lang="zh-CN" altLang="en-US" dirty="0"/>
              <a:t>中的一个顶点 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/>
              <a:t>，称为源点。</a:t>
            </a:r>
            <a:endParaRPr lang="en-US" altLang="zh-CN" dirty="0"/>
          </a:p>
          <a:p>
            <a:r>
              <a:rPr lang="zh-CN" altLang="en-US" dirty="0"/>
              <a:t>计算从源点到其他</a:t>
            </a:r>
            <a:r>
              <a:rPr lang="zh-CN" altLang="en-US" dirty="0">
                <a:solidFill>
                  <a:srgbClr val="FF0000"/>
                </a:solidFill>
              </a:rPr>
              <a:t>所有顶点</a:t>
            </a:r>
            <a:r>
              <a:rPr lang="zh-CN" altLang="en-US" dirty="0"/>
              <a:t>的最短路径长度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B877EA-25C9-4CEE-B5F1-EC0A2DF7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37175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单源最短路径问题描述</a:t>
            </a:r>
          </a:p>
        </p:txBody>
      </p:sp>
    </p:spTree>
    <p:extLst>
      <p:ext uri="{BB962C8B-B14F-4D97-AF65-F5344CB8AC3E}">
        <p14:creationId xmlns:p14="http://schemas.microsoft.com/office/powerpoint/2010/main" val="3296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标注: 弯曲线形 41988">
            <a:extLst>
              <a:ext uri="{FF2B5EF4-FFF2-40B4-BE49-F238E27FC236}">
                <a16:creationId xmlns:a16="http://schemas.microsoft.com/office/drawing/2014/main" id="{D2A8B707-8819-4E18-BE04-29AA4FFC01FA}"/>
              </a:ext>
            </a:extLst>
          </p:cNvPr>
          <p:cNvSpPr/>
          <p:nvPr/>
        </p:nvSpPr>
        <p:spPr>
          <a:xfrm>
            <a:off x="37339" y="1411718"/>
            <a:ext cx="1390919" cy="601062"/>
          </a:xfrm>
          <a:prstGeom prst="borderCallout2">
            <a:avLst>
              <a:gd name="adj1" fmla="val 38594"/>
              <a:gd name="adj2" fmla="val 104569"/>
              <a:gd name="adj3" fmla="val 68359"/>
              <a:gd name="adj4" fmla="val 136252"/>
              <a:gd name="adj5" fmla="val 150533"/>
              <a:gd name="adj6" fmla="val 156986"/>
            </a:avLst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源点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6373" y="875454"/>
            <a:ext cx="5425817" cy="3875898"/>
            <a:chOff x="2016373" y="875454"/>
            <a:chExt cx="5425817" cy="3875898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917EE1A-0F0B-4DD4-93D4-2E3964C3A8C3}"/>
                </a:ext>
              </a:extLst>
            </p:cNvPr>
            <p:cNvSpPr/>
            <p:nvPr/>
          </p:nvSpPr>
          <p:spPr>
            <a:xfrm>
              <a:off x="2016373" y="2336314"/>
              <a:ext cx="621375" cy="63410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146C0EC-6228-4BFA-992F-17A775004E93}"/>
                </a:ext>
              </a:extLst>
            </p:cNvPr>
            <p:cNvSpPr/>
            <p:nvPr/>
          </p:nvSpPr>
          <p:spPr>
            <a:xfrm>
              <a:off x="3796324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7586FA9-DAE9-43BB-833D-E763AF48B2D8}"/>
                </a:ext>
              </a:extLst>
            </p:cNvPr>
            <p:cNvSpPr/>
            <p:nvPr/>
          </p:nvSpPr>
          <p:spPr>
            <a:xfrm>
              <a:off x="3870069" y="2344388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DCA0CD5-DC16-49DA-B5C4-F3E725A7EA63}"/>
                </a:ext>
              </a:extLst>
            </p:cNvPr>
            <p:cNvSpPr/>
            <p:nvPr/>
          </p:nvSpPr>
          <p:spPr>
            <a:xfrm>
              <a:off x="6332572" y="2291819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E35676E-5B2B-4994-8E5D-F7838AB09002}"/>
                </a:ext>
              </a:extLst>
            </p:cNvPr>
            <p:cNvSpPr/>
            <p:nvPr/>
          </p:nvSpPr>
          <p:spPr>
            <a:xfrm>
              <a:off x="3915665" y="4117252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CB2426E-D0A9-4A75-B451-9BB5BD2482BE}"/>
                </a:ext>
              </a:extLst>
            </p:cNvPr>
            <p:cNvSpPr/>
            <p:nvPr/>
          </p:nvSpPr>
          <p:spPr>
            <a:xfrm>
              <a:off x="6332571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398399F-4ADA-4FAB-874D-F28B227F8247}"/>
                </a:ext>
              </a:extLst>
            </p:cNvPr>
            <p:cNvCxnSpPr>
              <a:cxnSpLocks/>
              <a:stCxn id="43" idx="7"/>
              <a:endCxn id="44" idx="3"/>
            </p:cNvCxnSpPr>
            <p:nvPr/>
          </p:nvCxnSpPr>
          <p:spPr>
            <a:xfrm flipV="1">
              <a:off x="2546750" y="1548018"/>
              <a:ext cx="1340572" cy="88115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50" name="TextBox 10">
              <a:extLst>
                <a:ext uri="{FF2B5EF4-FFF2-40B4-BE49-F238E27FC236}">
                  <a16:creationId xmlns:a16="http://schemas.microsoft.com/office/drawing/2014/main" id="{B80987A1-267E-445F-B27E-AFB3BA8BFB3A}"/>
                </a:ext>
              </a:extLst>
            </p:cNvPr>
            <p:cNvSpPr txBox="1"/>
            <p:nvPr/>
          </p:nvSpPr>
          <p:spPr>
            <a:xfrm>
              <a:off x="2600298" y="1743066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A58B951C-C360-426F-ACA1-334EE03EE81F}"/>
                </a:ext>
              </a:extLst>
            </p:cNvPr>
            <p:cNvCxnSpPr>
              <a:cxnSpLocks/>
              <a:stCxn id="43" idx="5"/>
              <a:endCxn id="47" idx="1"/>
            </p:cNvCxnSpPr>
            <p:nvPr/>
          </p:nvCxnSpPr>
          <p:spPr>
            <a:xfrm>
              <a:off x="2546750" y="2877552"/>
              <a:ext cx="1459913" cy="133256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B4B37E7-3F8B-49EA-8D19-454E1DB2C6F5}"/>
                </a:ext>
              </a:extLst>
            </p:cNvPr>
            <p:cNvCxnSpPr>
              <a:cxnSpLocks/>
              <a:stCxn id="43" idx="6"/>
              <a:endCxn id="45" idx="2"/>
            </p:cNvCxnSpPr>
            <p:nvPr/>
          </p:nvCxnSpPr>
          <p:spPr>
            <a:xfrm>
              <a:off x="2637748" y="2653364"/>
              <a:ext cx="1232321" cy="807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39E2F92-853C-4592-A932-13274137A87C}"/>
                </a:ext>
              </a:extLst>
            </p:cNvPr>
            <p:cNvCxnSpPr>
              <a:cxnSpLocks/>
              <a:stCxn id="44" idx="5"/>
              <a:endCxn id="46" idx="1"/>
            </p:cNvCxnSpPr>
            <p:nvPr/>
          </p:nvCxnSpPr>
          <p:spPr>
            <a:xfrm>
              <a:off x="4326701" y="1548018"/>
              <a:ext cx="2096869" cy="8366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E4E135D-0E0E-4E72-9895-1BA9A7033FFD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4491444" y="2608869"/>
              <a:ext cx="1841128" cy="5256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3248A76-D6EA-4267-85D7-2E48376E4F9E}"/>
                </a:ext>
              </a:extLst>
            </p:cNvPr>
            <p:cNvCxnSpPr>
              <a:cxnSpLocks/>
              <a:stCxn id="46" idx="3"/>
              <a:endCxn id="47" idx="7"/>
            </p:cNvCxnSpPr>
            <p:nvPr/>
          </p:nvCxnSpPr>
          <p:spPr>
            <a:xfrm flipH="1">
              <a:off x="4446042" y="2833057"/>
              <a:ext cx="1977528" cy="137705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289F9BE-093F-4893-BD8B-D1AAD0C71F1D}"/>
                </a:ext>
              </a:extLst>
            </p:cNvPr>
            <p:cNvCxnSpPr>
              <a:cxnSpLocks/>
              <a:stCxn id="48" idx="2"/>
              <a:endCxn id="44" idx="6"/>
            </p:cNvCxnSpPr>
            <p:nvPr/>
          </p:nvCxnSpPr>
          <p:spPr>
            <a:xfrm flipH="1">
              <a:off x="4417699" y="1323830"/>
              <a:ext cx="191487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58" name="TextBox 25">
              <a:extLst>
                <a:ext uri="{FF2B5EF4-FFF2-40B4-BE49-F238E27FC236}">
                  <a16:creationId xmlns:a16="http://schemas.microsoft.com/office/drawing/2014/main" id="{12E5B832-2194-46A7-941D-CE23F6C284B0}"/>
                </a:ext>
              </a:extLst>
            </p:cNvPr>
            <p:cNvSpPr txBox="1"/>
            <p:nvPr/>
          </p:nvSpPr>
          <p:spPr>
            <a:xfrm>
              <a:off x="3043668" y="2300891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9" name="TextBox 26">
              <a:extLst>
                <a:ext uri="{FF2B5EF4-FFF2-40B4-BE49-F238E27FC236}">
                  <a16:creationId xmlns:a16="http://schemas.microsoft.com/office/drawing/2014/main" id="{111EAC15-48BD-4B81-AE6E-4EE1DB034F72}"/>
                </a:ext>
              </a:extLst>
            </p:cNvPr>
            <p:cNvSpPr txBox="1"/>
            <p:nvPr/>
          </p:nvSpPr>
          <p:spPr>
            <a:xfrm>
              <a:off x="2635691" y="3661543"/>
              <a:ext cx="724938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100</a:t>
              </a:r>
              <a:endParaRPr lang="zh-CN" altLang="en-US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id="{89E11858-C08D-459C-BF77-17A54A82EF4C}"/>
                </a:ext>
              </a:extLst>
            </p:cNvPr>
            <p:cNvSpPr txBox="1"/>
            <p:nvPr/>
          </p:nvSpPr>
          <p:spPr>
            <a:xfrm>
              <a:off x="4811158" y="1914132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2" name="TextBox 29">
              <a:extLst>
                <a:ext uri="{FF2B5EF4-FFF2-40B4-BE49-F238E27FC236}">
                  <a16:creationId xmlns:a16="http://schemas.microsoft.com/office/drawing/2014/main" id="{5169E4ED-7952-4AFE-8133-3B087FBEED9E}"/>
                </a:ext>
              </a:extLst>
            </p:cNvPr>
            <p:cNvSpPr txBox="1"/>
            <p:nvPr/>
          </p:nvSpPr>
          <p:spPr>
            <a:xfrm>
              <a:off x="5536096" y="875454"/>
              <a:ext cx="545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3" name="TextBox 30">
              <a:extLst>
                <a:ext uri="{FF2B5EF4-FFF2-40B4-BE49-F238E27FC236}">
                  <a16:creationId xmlns:a16="http://schemas.microsoft.com/office/drawing/2014/main" id="{67E1FA34-CE99-4237-91D7-D7670A537FF0}"/>
                </a:ext>
              </a:extLst>
            </p:cNvPr>
            <p:cNvSpPr txBox="1"/>
            <p:nvPr/>
          </p:nvSpPr>
          <p:spPr>
            <a:xfrm>
              <a:off x="5739904" y="3359167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C91B5717-F0E9-4A73-AD9C-C8898D4C2416}"/>
                </a:ext>
              </a:extLst>
            </p:cNvPr>
            <p:cNvSpPr txBox="1"/>
            <p:nvPr/>
          </p:nvSpPr>
          <p:spPr>
            <a:xfrm>
              <a:off x="5364604" y="2673829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01B4879-FFC5-4E2C-9D8D-6E7D5FBA7732}"/>
                </a:ext>
              </a:extLst>
            </p:cNvPr>
            <p:cNvCxnSpPr>
              <a:cxnSpLocks/>
              <a:stCxn id="46" idx="0"/>
              <a:endCxn id="48" idx="4"/>
            </p:cNvCxnSpPr>
            <p:nvPr/>
          </p:nvCxnSpPr>
          <p:spPr>
            <a:xfrm flipH="1" flipV="1">
              <a:off x="6643259" y="1640880"/>
              <a:ext cx="1" cy="65093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140" name="TextBox 30">
              <a:extLst>
                <a:ext uri="{FF2B5EF4-FFF2-40B4-BE49-F238E27FC236}">
                  <a16:creationId xmlns:a16="http://schemas.microsoft.com/office/drawing/2014/main" id="{8309D1C3-B652-4092-935F-6C980ABA3E8B}"/>
                </a:ext>
              </a:extLst>
            </p:cNvPr>
            <p:cNvSpPr txBox="1"/>
            <p:nvPr/>
          </p:nvSpPr>
          <p:spPr>
            <a:xfrm>
              <a:off x="6717252" y="1828114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5445721-1C2E-4A1B-A392-3DE322961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7012" y="1640880"/>
              <a:ext cx="73745" cy="7035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5638C7D-DF38-4092-9B1C-C5E1351BFD9D}"/>
                </a:ext>
              </a:extLst>
            </p:cNvPr>
            <p:cNvSpPr txBox="1"/>
            <p:nvPr/>
          </p:nvSpPr>
          <p:spPr>
            <a:xfrm>
              <a:off x="4143884" y="1862962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30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37175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单源最短路径问题描述</a:t>
            </a:r>
          </a:p>
        </p:txBody>
      </p:sp>
    </p:spTree>
    <p:extLst>
      <p:ext uri="{BB962C8B-B14F-4D97-AF65-F5344CB8AC3E}">
        <p14:creationId xmlns:p14="http://schemas.microsoft.com/office/powerpoint/2010/main" val="14055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2016373" y="2336314"/>
            <a:ext cx="621375" cy="6341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3796324" y="1006780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3870069" y="2344388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6332572" y="2291819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3915665" y="4117252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6332571" y="1006780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>
          <a:xfrm flipV="1">
            <a:off x="2546750" y="1548018"/>
            <a:ext cx="1340572" cy="881158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50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600298" y="1743066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2546750" y="2877552"/>
            <a:ext cx="1459913" cy="13325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2637748" y="2653364"/>
            <a:ext cx="1232321" cy="8074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4326701" y="1548018"/>
            <a:ext cx="2096869" cy="8366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4491444" y="2608869"/>
            <a:ext cx="1841128" cy="52569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4446042" y="2833057"/>
            <a:ext cx="1977528" cy="13770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48" idx="2"/>
            <a:endCxn id="44" idx="6"/>
          </p:cNvCxnSpPr>
          <p:nvPr/>
        </p:nvCxnSpPr>
        <p:spPr>
          <a:xfrm flipH="1">
            <a:off x="4417699" y="1323830"/>
            <a:ext cx="1914872" cy="0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45" idx="0"/>
            <a:endCxn id="44" idx="4"/>
          </p:cNvCxnSpPr>
          <p:nvPr/>
        </p:nvCxnSpPr>
        <p:spPr>
          <a:xfrm flipH="1" flipV="1">
            <a:off x="4107012" y="1640880"/>
            <a:ext cx="73745" cy="70350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58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3043668" y="2300891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9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2635691" y="3661543"/>
            <a:ext cx="72493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0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4143884" y="1862962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1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4811158" y="1914132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5536096" y="875454"/>
            <a:ext cx="5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3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5739904" y="3359167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4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5364604" y="2673829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46" idx="0"/>
            <a:endCxn id="48" idx="4"/>
          </p:cNvCxnSpPr>
          <p:nvPr/>
        </p:nvCxnSpPr>
        <p:spPr>
          <a:xfrm flipH="1" flipV="1">
            <a:off x="6643259" y="1640880"/>
            <a:ext cx="1" cy="65093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40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6717252" y="1828114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1989" name="标注: 弯曲线形 41988">
            <a:extLst>
              <a:ext uri="{FF2B5EF4-FFF2-40B4-BE49-F238E27FC236}">
                <a16:creationId xmlns:a16="http://schemas.microsoft.com/office/drawing/2014/main" id="{D2A8B707-8819-4E18-BE04-29AA4FFC01FA}"/>
              </a:ext>
            </a:extLst>
          </p:cNvPr>
          <p:cNvSpPr/>
          <p:nvPr/>
        </p:nvSpPr>
        <p:spPr>
          <a:xfrm>
            <a:off x="37339" y="1411718"/>
            <a:ext cx="1390919" cy="601062"/>
          </a:xfrm>
          <a:prstGeom prst="borderCallout2">
            <a:avLst>
              <a:gd name="adj1" fmla="val 38594"/>
              <a:gd name="adj2" fmla="val 104569"/>
              <a:gd name="adj3" fmla="val 68359"/>
              <a:gd name="adj4" fmla="val 136252"/>
              <a:gd name="adj5" fmla="val 150533"/>
              <a:gd name="adj6" fmla="val 156986"/>
            </a:avLst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源点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3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37175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87342" y="1189642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32698" y="2038480"/>
            <a:ext cx="202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顶点编号</a:t>
            </a:r>
            <a:r>
              <a:rPr lang="zh-CN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length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9694" y="1628827"/>
            <a:ext cx="2010740" cy="860624"/>
            <a:chOff x="3929058" y="928670"/>
            <a:chExt cx="2244843" cy="1312143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10" idx="0"/>
            </p:cNvCxnSpPr>
            <p:nvPr/>
          </p:nvCxnSpPr>
          <p:spPr>
            <a:xfrm flipH="1">
              <a:off x="4286248" y="928670"/>
              <a:ext cx="1887653" cy="8835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4286247" y="1071546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79060" y="1628827"/>
            <a:ext cx="1415402" cy="903695"/>
            <a:chOff x="5429569" y="788790"/>
            <a:chExt cx="1599810" cy="1452023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0"/>
            </p:cNvCxnSpPr>
            <p:nvPr/>
          </p:nvCxnSpPr>
          <p:spPr>
            <a:xfrm>
              <a:off x="5429569" y="788790"/>
              <a:ext cx="785505" cy="10233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42"/>
            <p:cNvSpPr txBox="1"/>
            <p:nvPr/>
          </p:nvSpPr>
          <p:spPr>
            <a:xfrm>
              <a:off x="6215074" y="1273719"/>
              <a:ext cx="814305" cy="516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17459" y="1616064"/>
            <a:ext cx="2338525" cy="860624"/>
            <a:chOff x="6173901" y="928670"/>
            <a:chExt cx="2684379" cy="1312143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4" idx="2"/>
              <a:endCxn id="19" idx="0"/>
            </p:cNvCxnSpPr>
            <p:nvPr/>
          </p:nvCxnSpPr>
          <p:spPr>
            <a:xfrm>
              <a:off x="6173901" y="928670"/>
              <a:ext cx="2327189" cy="8835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43"/>
            <p:cNvSpPr txBox="1"/>
            <p:nvPr/>
          </p:nvSpPr>
          <p:spPr>
            <a:xfrm>
              <a:off x="7639765" y="1053157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13883" y="2489451"/>
            <a:ext cx="1544735" cy="933801"/>
            <a:chOff x="3286116" y="1578634"/>
            <a:chExt cx="1537767" cy="1948063"/>
          </a:xfrm>
        </p:grpSpPr>
        <p:sp>
          <p:nvSpPr>
            <p:cNvPr id="24" name="圆角矩形 23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0" idx="2"/>
              <a:endCxn id="24" idx="0"/>
            </p:cNvCxnSpPr>
            <p:nvPr/>
          </p:nvCxnSpPr>
          <p:spPr>
            <a:xfrm flipH="1">
              <a:off x="3643306" y="1578634"/>
              <a:ext cx="939906" cy="1519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49"/>
            <p:cNvSpPr txBox="1"/>
            <p:nvPr/>
          </p:nvSpPr>
          <p:spPr>
            <a:xfrm>
              <a:off x="3979590" y="2218511"/>
              <a:ext cx="844293" cy="706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60746" y="2527975"/>
            <a:ext cx="888763" cy="936433"/>
            <a:chOff x="5429256" y="1573331"/>
            <a:chExt cx="964966" cy="1927107"/>
          </a:xfrm>
        </p:grpSpPr>
        <p:sp>
          <p:nvSpPr>
            <p:cNvPr id="29" name="圆角矩形 28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,60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>
              <a:stCxn id="14" idx="2"/>
              <a:endCxn id="29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947653" y="2527975"/>
            <a:ext cx="1620597" cy="936433"/>
            <a:chOff x="6078507" y="1573331"/>
            <a:chExt cx="1615614" cy="1927107"/>
          </a:xfrm>
        </p:grpSpPr>
        <p:sp>
          <p:nvSpPr>
            <p:cNvPr id="34" name="圆角矩形 3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  <a:endCxn id="34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59"/>
            <p:cNvSpPr txBox="1"/>
            <p:nvPr/>
          </p:nvSpPr>
          <p:spPr>
            <a:xfrm>
              <a:off x="6645964" y="222892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39637" y="2489451"/>
            <a:ext cx="1399617" cy="948089"/>
            <a:chOff x="6172337" y="1549344"/>
            <a:chExt cx="1395313" cy="1951094"/>
          </a:xfrm>
        </p:grpSpPr>
        <p:sp>
          <p:nvSpPr>
            <p:cNvPr id="49" name="圆角矩形 48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10" idx="2"/>
              <a:endCxn id="49" idx="0"/>
            </p:cNvCxnSpPr>
            <p:nvPr/>
          </p:nvCxnSpPr>
          <p:spPr>
            <a:xfrm>
              <a:off x="6172337" y="1549344"/>
              <a:ext cx="614241" cy="15224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9"/>
            <p:cNvSpPr txBox="1"/>
            <p:nvPr/>
          </p:nvSpPr>
          <p:spPr>
            <a:xfrm>
              <a:off x="6519493" y="2166291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57830" y="3464408"/>
            <a:ext cx="888763" cy="936433"/>
            <a:chOff x="5429256" y="1573331"/>
            <a:chExt cx="964966" cy="1927107"/>
          </a:xfrm>
        </p:grpSpPr>
        <p:sp>
          <p:nvSpPr>
            <p:cNvPr id="54" name="圆角矩形 53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endCxn id="54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4844735" y="3464408"/>
            <a:ext cx="1412234" cy="936433"/>
            <a:chOff x="6078507" y="1573331"/>
            <a:chExt cx="1407892" cy="1927107"/>
          </a:xfrm>
        </p:grpSpPr>
        <p:sp>
          <p:nvSpPr>
            <p:cNvPr id="57" name="圆角矩形 56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直接箭头连接符 58"/>
            <p:cNvCxnSpPr>
              <a:endCxn id="57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38242" y="1942864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5→4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853740" y="3501872"/>
            <a:ext cx="888763" cy="936433"/>
            <a:chOff x="5429256" y="1573331"/>
            <a:chExt cx="964966" cy="1927107"/>
          </a:xfrm>
        </p:grpSpPr>
        <p:sp>
          <p:nvSpPr>
            <p:cNvPr id="62" name="圆角矩形 61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endCxn id="62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740647" y="3501872"/>
            <a:ext cx="1403353" cy="936433"/>
            <a:chOff x="6078507" y="1573331"/>
            <a:chExt cx="1399038" cy="1927107"/>
          </a:xfrm>
        </p:grpSpPr>
        <p:sp>
          <p:nvSpPr>
            <p:cNvPr id="65" name="圆角矩形 64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>
              <a:endCxn id="65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59"/>
            <p:cNvSpPr txBox="1"/>
            <p:nvPr/>
          </p:nvSpPr>
          <p:spPr>
            <a:xfrm>
              <a:off x="6429388" y="1802769"/>
              <a:ext cx="1048157" cy="498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69" name="TextBox 59"/>
          <p:cNvSpPr txBox="1"/>
          <p:nvPr/>
        </p:nvSpPr>
        <p:spPr>
          <a:xfrm>
            <a:off x="5985921" y="2813843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</a:rPr>
              <a:t>2→1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70" name="TextBox 59"/>
          <p:cNvSpPr txBox="1"/>
          <p:nvPr/>
        </p:nvSpPr>
        <p:spPr>
          <a:xfrm>
            <a:off x="4004757" y="3610229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010116" y="2571926"/>
            <a:ext cx="1328113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59"/>
          <p:cNvSpPr txBox="1"/>
          <p:nvPr/>
        </p:nvSpPr>
        <p:spPr>
          <a:xfrm>
            <a:off x="6856662" y="3660329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94012" y="83439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解空间：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子集树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1274400" y="2265757"/>
            <a:ext cx="158400" cy="3910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1944000" y="2265757"/>
            <a:ext cx="151200" cy="405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366003" y="3168809"/>
            <a:ext cx="2393306" cy="1566251"/>
            <a:chOff x="2016373" y="875454"/>
            <a:chExt cx="5425817" cy="3875898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917EE1A-0F0B-4DD4-93D4-2E3964C3A8C3}"/>
                </a:ext>
              </a:extLst>
            </p:cNvPr>
            <p:cNvSpPr/>
            <p:nvPr/>
          </p:nvSpPr>
          <p:spPr>
            <a:xfrm>
              <a:off x="2016373" y="2336314"/>
              <a:ext cx="621375" cy="63410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0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146C0EC-6228-4BFA-992F-17A775004E93}"/>
                </a:ext>
              </a:extLst>
            </p:cNvPr>
            <p:cNvSpPr/>
            <p:nvPr/>
          </p:nvSpPr>
          <p:spPr>
            <a:xfrm>
              <a:off x="3796324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1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7586FA9-DAE9-43BB-833D-E763AF48B2D8}"/>
                </a:ext>
              </a:extLst>
            </p:cNvPr>
            <p:cNvSpPr/>
            <p:nvPr/>
          </p:nvSpPr>
          <p:spPr>
            <a:xfrm>
              <a:off x="3870069" y="2344388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2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DCA0CD5-DC16-49DA-B5C4-F3E725A7EA63}"/>
                </a:ext>
              </a:extLst>
            </p:cNvPr>
            <p:cNvSpPr/>
            <p:nvPr/>
          </p:nvSpPr>
          <p:spPr>
            <a:xfrm>
              <a:off x="6332572" y="2291819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5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E35676E-5B2B-4994-8E5D-F7838AB09002}"/>
                </a:ext>
              </a:extLst>
            </p:cNvPr>
            <p:cNvSpPr/>
            <p:nvPr/>
          </p:nvSpPr>
          <p:spPr>
            <a:xfrm>
              <a:off x="3915665" y="4117252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3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CB2426E-D0A9-4A75-B451-9BB5BD2482BE}"/>
                </a:ext>
              </a:extLst>
            </p:cNvPr>
            <p:cNvSpPr/>
            <p:nvPr/>
          </p:nvSpPr>
          <p:spPr>
            <a:xfrm>
              <a:off x="6332571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4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398399F-4ADA-4FAB-874D-F28B227F8247}"/>
                </a:ext>
              </a:extLst>
            </p:cNvPr>
            <p:cNvCxnSpPr>
              <a:cxnSpLocks/>
              <a:stCxn id="66" idx="7"/>
              <a:endCxn id="75" idx="3"/>
            </p:cNvCxnSpPr>
            <p:nvPr/>
          </p:nvCxnSpPr>
          <p:spPr>
            <a:xfrm flipV="1">
              <a:off x="2546750" y="1548018"/>
              <a:ext cx="1340572" cy="88115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83" name="TextBox 10">
              <a:extLst>
                <a:ext uri="{FF2B5EF4-FFF2-40B4-BE49-F238E27FC236}">
                  <a16:creationId xmlns:a16="http://schemas.microsoft.com/office/drawing/2014/main" id="{B80987A1-267E-445F-B27E-AFB3BA8BFB3A}"/>
                </a:ext>
              </a:extLst>
            </p:cNvPr>
            <p:cNvSpPr txBox="1"/>
            <p:nvPr/>
          </p:nvSpPr>
          <p:spPr>
            <a:xfrm>
              <a:off x="2600298" y="1743066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58B951C-C360-426F-ACA1-334EE03EE81F}"/>
                </a:ext>
              </a:extLst>
            </p:cNvPr>
            <p:cNvCxnSpPr>
              <a:cxnSpLocks/>
              <a:stCxn id="66" idx="5"/>
              <a:endCxn id="80" idx="1"/>
            </p:cNvCxnSpPr>
            <p:nvPr/>
          </p:nvCxnSpPr>
          <p:spPr>
            <a:xfrm>
              <a:off x="2546750" y="2877552"/>
              <a:ext cx="1459913" cy="133256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1B4B37E7-3F8B-49EA-8D19-454E1DB2C6F5}"/>
                </a:ext>
              </a:extLst>
            </p:cNvPr>
            <p:cNvCxnSpPr>
              <a:cxnSpLocks/>
              <a:stCxn id="66" idx="6"/>
              <a:endCxn id="76" idx="2"/>
            </p:cNvCxnSpPr>
            <p:nvPr/>
          </p:nvCxnSpPr>
          <p:spPr>
            <a:xfrm>
              <a:off x="2637748" y="2653364"/>
              <a:ext cx="1232321" cy="807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A39E2F92-853C-4592-A932-13274137A87C}"/>
                </a:ext>
              </a:extLst>
            </p:cNvPr>
            <p:cNvCxnSpPr>
              <a:cxnSpLocks/>
              <a:stCxn id="75" idx="5"/>
              <a:endCxn id="78" idx="1"/>
            </p:cNvCxnSpPr>
            <p:nvPr/>
          </p:nvCxnSpPr>
          <p:spPr>
            <a:xfrm>
              <a:off x="4326701" y="1548018"/>
              <a:ext cx="2096869" cy="8366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E4E135D-0E0E-4E72-9895-1BA9A7033FFD}"/>
                </a:ext>
              </a:extLst>
            </p:cNvPr>
            <p:cNvCxnSpPr>
              <a:cxnSpLocks/>
              <a:stCxn id="76" idx="6"/>
              <a:endCxn id="78" idx="2"/>
            </p:cNvCxnSpPr>
            <p:nvPr/>
          </p:nvCxnSpPr>
          <p:spPr>
            <a:xfrm flipV="1">
              <a:off x="4491444" y="2608869"/>
              <a:ext cx="1841128" cy="5256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73248A76-D6EA-4267-85D7-2E48376E4F9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4446042" y="2833057"/>
              <a:ext cx="1977528" cy="137705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289F9BE-093F-4893-BD8B-D1AAD0C71F1D}"/>
                </a:ext>
              </a:extLst>
            </p:cNvPr>
            <p:cNvCxnSpPr>
              <a:cxnSpLocks/>
              <a:stCxn id="81" idx="2"/>
              <a:endCxn id="75" idx="6"/>
            </p:cNvCxnSpPr>
            <p:nvPr/>
          </p:nvCxnSpPr>
          <p:spPr>
            <a:xfrm flipH="1">
              <a:off x="4417699" y="1323830"/>
              <a:ext cx="191487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90" name="TextBox 25">
              <a:extLst>
                <a:ext uri="{FF2B5EF4-FFF2-40B4-BE49-F238E27FC236}">
                  <a16:creationId xmlns:a16="http://schemas.microsoft.com/office/drawing/2014/main" id="{12E5B832-2194-46A7-941D-CE23F6C284B0}"/>
                </a:ext>
              </a:extLst>
            </p:cNvPr>
            <p:cNvSpPr txBox="1"/>
            <p:nvPr/>
          </p:nvSpPr>
          <p:spPr>
            <a:xfrm>
              <a:off x="3043669" y="2300890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1" name="TextBox 26">
              <a:extLst>
                <a:ext uri="{FF2B5EF4-FFF2-40B4-BE49-F238E27FC236}">
                  <a16:creationId xmlns:a16="http://schemas.microsoft.com/office/drawing/2014/main" id="{111EAC15-48BD-4B81-AE6E-4EE1DB034F72}"/>
                </a:ext>
              </a:extLst>
            </p:cNvPr>
            <p:cNvSpPr txBox="1"/>
            <p:nvPr/>
          </p:nvSpPr>
          <p:spPr>
            <a:xfrm>
              <a:off x="2635692" y="3661543"/>
              <a:ext cx="724937" cy="5331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800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100</a:t>
              </a:r>
              <a:endParaRPr lang="zh-CN" altLang="en-US" sz="8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2" name="TextBox 28">
              <a:extLst>
                <a:ext uri="{FF2B5EF4-FFF2-40B4-BE49-F238E27FC236}">
                  <a16:creationId xmlns:a16="http://schemas.microsoft.com/office/drawing/2014/main" id="{89E11858-C08D-459C-BF77-17A54A82EF4C}"/>
                </a:ext>
              </a:extLst>
            </p:cNvPr>
            <p:cNvSpPr txBox="1"/>
            <p:nvPr/>
          </p:nvSpPr>
          <p:spPr>
            <a:xfrm>
              <a:off x="4811157" y="1914132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3" name="TextBox 29">
              <a:extLst>
                <a:ext uri="{FF2B5EF4-FFF2-40B4-BE49-F238E27FC236}">
                  <a16:creationId xmlns:a16="http://schemas.microsoft.com/office/drawing/2014/main" id="{5169E4ED-7952-4AFE-8133-3B087FBEED9E}"/>
                </a:ext>
              </a:extLst>
            </p:cNvPr>
            <p:cNvSpPr txBox="1"/>
            <p:nvPr/>
          </p:nvSpPr>
          <p:spPr>
            <a:xfrm>
              <a:off x="5536097" y="875454"/>
              <a:ext cx="545441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4" name="TextBox 30">
              <a:extLst>
                <a:ext uri="{FF2B5EF4-FFF2-40B4-BE49-F238E27FC236}">
                  <a16:creationId xmlns:a16="http://schemas.microsoft.com/office/drawing/2014/main" id="{67E1FA34-CE99-4237-91D7-D7670A537FF0}"/>
                </a:ext>
              </a:extLst>
            </p:cNvPr>
            <p:cNvSpPr txBox="1"/>
            <p:nvPr/>
          </p:nvSpPr>
          <p:spPr>
            <a:xfrm>
              <a:off x="5739905" y="3359167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sz="8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5" name="TextBox 31">
              <a:extLst>
                <a:ext uri="{FF2B5EF4-FFF2-40B4-BE49-F238E27FC236}">
                  <a16:creationId xmlns:a16="http://schemas.microsoft.com/office/drawing/2014/main" id="{C91B5717-F0E9-4A73-AD9C-C8898D4C2416}"/>
                </a:ext>
              </a:extLst>
            </p:cNvPr>
            <p:cNvSpPr txBox="1"/>
            <p:nvPr/>
          </p:nvSpPr>
          <p:spPr>
            <a:xfrm>
              <a:off x="5364604" y="2673830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D01B4879-FFC5-4E2C-9D8D-6E7D5FBA7732}"/>
                </a:ext>
              </a:extLst>
            </p:cNvPr>
            <p:cNvCxnSpPr>
              <a:cxnSpLocks/>
              <a:stCxn id="78" idx="0"/>
              <a:endCxn id="81" idx="4"/>
            </p:cNvCxnSpPr>
            <p:nvPr/>
          </p:nvCxnSpPr>
          <p:spPr>
            <a:xfrm flipH="1" flipV="1">
              <a:off x="6643259" y="1640880"/>
              <a:ext cx="1" cy="65093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97" name="TextBox 30">
              <a:extLst>
                <a:ext uri="{FF2B5EF4-FFF2-40B4-BE49-F238E27FC236}">
                  <a16:creationId xmlns:a16="http://schemas.microsoft.com/office/drawing/2014/main" id="{8309D1C3-B652-4092-935F-6C980ABA3E8B}"/>
                </a:ext>
              </a:extLst>
            </p:cNvPr>
            <p:cNvSpPr txBox="1"/>
            <p:nvPr/>
          </p:nvSpPr>
          <p:spPr>
            <a:xfrm>
              <a:off x="6717253" y="1828114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05445721-1C2E-4A1B-A392-3DE322961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7012" y="1640880"/>
              <a:ext cx="73745" cy="7035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id="{75638C7D-DF38-4092-9B1C-C5E1351BFD9D}"/>
                </a:ext>
              </a:extLst>
            </p:cNvPr>
            <p:cNvSpPr txBox="1"/>
            <p:nvPr/>
          </p:nvSpPr>
          <p:spPr>
            <a:xfrm>
              <a:off x="4143885" y="1862962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5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9" grpId="0"/>
      <p:bldP spid="70" grpId="0"/>
      <p:bldP spid="71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/>
              <a:t>dist</a:t>
            </a:r>
            <a:r>
              <a:rPr lang="en-US" altLang="zh-CN" sz="3200" dirty="0"/>
              <a:t>[  ]: </a:t>
            </a:r>
            <a:r>
              <a:rPr lang="zh-CN" altLang="en-US" sz="3200" dirty="0"/>
              <a:t>存放源点</a:t>
            </a:r>
            <a:r>
              <a:rPr lang="en-US" altLang="zh-CN" sz="3200" dirty="0"/>
              <a:t>v</a:t>
            </a:r>
            <a:r>
              <a:rPr lang="zh-CN" altLang="en-US" sz="3200" dirty="0"/>
              <a:t>出发的最短路径长度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dist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]: </a:t>
            </a:r>
            <a:r>
              <a:rPr lang="zh-CN" altLang="en-US" sz="2800" dirty="0"/>
              <a:t>源点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/>
              <a:t>到顶点 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/>
              <a:t>的最短路径长度，初始时所有</a:t>
            </a:r>
            <a:r>
              <a:rPr lang="en-US" altLang="zh-CN" sz="2800" dirty="0" err="1"/>
              <a:t>dist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值为∞。</a:t>
            </a:r>
          </a:p>
          <a:p>
            <a:r>
              <a:rPr lang="en-US" altLang="zh-CN" sz="3200" dirty="0" err="1"/>
              <a:t>prev</a:t>
            </a:r>
            <a:r>
              <a:rPr lang="en-US" altLang="zh-CN" sz="3200" dirty="0"/>
              <a:t>[  ]:</a:t>
            </a:r>
          </a:p>
          <a:p>
            <a:pPr lvl="1"/>
            <a:r>
              <a:rPr lang="en-US" altLang="zh-CN" sz="2800" dirty="0" err="1"/>
              <a:t>prev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]: </a:t>
            </a:r>
            <a:r>
              <a:rPr lang="zh-CN" altLang="en-US" sz="2800" dirty="0"/>
              <a:t>源点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/>
              <a:t>到顶点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/>
              <a:t>的最短路径中顶点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的前驱顶点</a:t>
            </a:r>
          </a:p>
        </p:txBody>
      </p:sp>
      <p:sp>
        <p:nvSpPr>
          <p:cNvPr id="5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约束函数</a:t>
            </a:r>
            <a:endParaRPr lang="en-US" altLang="zh-CN" sz="2800" dirty="0" smtClean="0"/>
          </a:p>
          <a:p>
            <a:pPr lvl="2"/>
            <a:r>
              <a:rPr lang="zh-CN" altLang="en-US" sz="2400" dirty="0"/>
              <a:t>有</a:t>
            </a:r>
            <a:r>
              <a:rPr lang="zh-CN" altLang="en-US" sz="2400" dirty="0" smtClean="0"/>
              <a:t>边</a:t>
            </a:r>
            <a:r>
              <a:rPr lang="en-US" altLang="zh-CN" sz="2400" dirty="0" smtClean="0"/>
              <a:t>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][j]&lt;</a:t>
            </a:r>
            <a:r>
              <a:rPr lang="en-US" altLang="zh-CN" sz="2400" dirty="0" err="1" smtClean="0"/>
              <a:t>inf</a:t>
            </a:r>
            <a:endParaRPr lang="en-US" altLang="zh-CN" sz="2400" dirty="0" smtClean="0"/>
          </a:p>
          <a:p>
            <a:pPr lvl="2"/>
            <a:r>
              <a:rPr lang="en-US" altLang="zh-CN" sz="2400" dirty="0" err="1" smtClean="0"/>
              <a:t>dist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]+c[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][j]&lt;</a:t>
            </a:r>
            <a:r>
              <a:rPr lang="en-US" altLang="zh-CN" sz="2400" dirty="0" err="1" smtClean="0"/>
              <a:t>dist</a:t>
            </a:r>
            <a:r>
              <a:rPr lang="en-US" altLang="zh-CN" sz="2400" dirty="0" smtClean="0"/>
              <a:t>[j]</a:t>
            </a:r>
            <a:endParaRPr lang="en-US" altLang="zh-CN" sz="2800" dirty="0" smtClean="0"/>
          </a:p>
        </p:txBody>
      </p:sp>
      <p:sp>
        <p:nvSpPr>
          <p:cNvPr id="5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</p:spTree>
    <p:extLst>
      <p:ext uri="{BB962C8B-B14F-4D97-AF65-F5344CB8AC3E}">
        <p14:creationId xmlns:p14="http://schemas.microsoft.com/office/powerpoint/2010/main" val="27379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200" y="1178550"/>
            <a:ext cx="4496400" cy="3394075"/>
          </a:xfrm>
        </p:spPr>
        <p:txBody>
          <a:bodyPr/>
          <a:lstStyle/>
          <a:p>
            <a:r>
              <a:rPr lang="zh-CN" altLang="en-US" sz="2400" dirty="0"/>
              <a:t>剪枝的原则：</a:t>
            </a:r>
            <a:endParaRPr lang="en-US" altLang="zh-CN" sz="2400" dirty="0"/>
          </a:p>
          <a:p>
            <a:pPr marL="627063" lvl="1" indent="-266700"/>
            <a:r>
              <a:rPr lang="zh-CN" altLang="en-US" sz="2000" dirty="0"/>
              <a:t>在扩展顶点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/>
              <a:t>时，如果从当前扩展</a:t>
            </a:r>
            <a:r>
              <a:rPr lang="zh-CN" altLang="en-US" sz="2000" dirty="0" smtClean="0"/>
              <a:t>结点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/>
              <a:t>到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 smtClean="0"/>
              <a:t>有</a:t>
            </a:r>
            <a:r>
              <a:rPr lang="zh-CN" altLang="en-US" sz="2000" dirty="0"/>
              <a:t>边可达，且从源出发，</a:t>
            </a:r>
            <a:r>
              <a:rPr lang="zh-CN" altLang="en-US" sz="2000" dirty="0" smtClean="0"/>
              <a:t>途经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/>
              <a:t>再到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 smtClean="0"/>
              <a:t>的所</a:t>
            </a:r>
            <a:r>
              <a:rPr lang="zh-CN" altLang="en-US" sz="2000" dirty="0"/>
              <a:t>对</a:t>
            </a:r>
            <a:r>
              <a:rPr lang="zh-CN" altLang="en-US" sz="2000" dirty="0" smtClean="0"/>
              <a:t>应</a:t>
            </a:r>
            <a:r>
              <a:rPr lang="zh-CN" altLang="en-US" sz="2000" dirty="0"/>
              <a:t>路径长度，小于当前最优路径长度，则将该顶点作为活结点插入到活结点优先队列中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4718576" y="2819850"/>
            <a:ext cx="513420" cy="499584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5956564" y="1672388"/>
            <a:ext cx="628196" cy="611267"/>
          </a:xfrm>
          <a:prstGeom prst="ellipse">
            <a:avLst/>
          </a:prstGeom>
          <a:solidFill>
            <a:srgbClr val="FF3300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6051710" y="2775165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7708858" y="2787199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5895244" y="3961358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7716331" y="1674331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5156807" y="2194137"/>
            <a:ext cx="891754" cy="69887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5050316" y="2146986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156807" y="3246272"/>
            <a:ext cx="830434" cy="80460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231996" y="3069642"/>
            <a:ext cx="819714" cy="1115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492763" y="2194137"/>
            <a:ext cx="1308092" cy="68258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679906" y="3080799"/>
            <a:ext cx="1028952" cy="1203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431443" y="3308948"/>
            <a:ext cx="1369412" cy="74192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6584760" y="1978022"/>
            <a:ext cx="1131571" cy="1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6270662" y="2283655"/>
            <a:ext cx="95146" cy="491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5451043" y="272397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5200225" y="3604537"/>
            <a:ext cx="73289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6385191" y="2351044"/>
            <a:ext cx="5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7014365" y="226102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7133217" y="1394871"/>
            <a:ext cx="55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7280031" y="356911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7051808" y="3117831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8022956" y="2285598"/>
            <a:ext cx="7473" cy="50160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8141864" y="237432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</p:cNvCxnSpPr>
          <p:nvPr/>
        </p:nvCxnSpPr>
        <p:spPr>
          <a:xfrm flipV="1">
            <a:off x="5151202" y="2197911"/>
            <a:ext cx="891754" cy="698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</p:cNvCxnSpPr>
          <p:nvPr/>
        </p:nvCxnSpPr>
        <p:spPr>
          <a:xfrm>
            <a:off x="5240750" y="3075220"/>
            <a:ext cx="819714" cy="11157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</p:cNvCxnSpPr>
          <p:nvPr/>
        </p:nvCxnSpPr>
        <p:spPr>
          <a:xfrm flipH="1" flipV="1">
            <a:off x="6263321" y="2286239"/>
            <a:ext cx="95146" cy="49151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32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</p:spTree>
    <p:extLst>
      <p:ext uri="{BB962C8B-B14F-4D97-AF65-F5344CB8AC3E}">
        <p14:creationId xmlns:p14="http://schemas.microsoft.com/office/powerpoint/2010/main" val="27373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黑体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Pages>0</Pages>
  <Words>1956</Words>
  <Characters>0</Characters>
  <Application>Microsoft Office PowerPoint</Application>
  <DocSecurity>0</DocSecurity>
  <PresentationFormat>全屏显示(16:9)</PresentationFormat>
  <Lines>0</Lines>
  <Paragraphs>624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等线</vt:lpstr>
      <vt:lpstr>等线 Light</vt:lpstr>
      <vt:lpstr>黑体</vt:lpstr>
      <vt:lpstr>华文楷体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1_Office 主题​​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chenjun</dc:creator>
  <cp:lastModifiedBy>Administrator</cp:lastModifiedBy>
  <cp:revision>651</cp:revision>
  <cp:lastPrinted>2017-12-19T14:05:02Z</cp:lastPrinted>
  <dcterms:created xsi:type="dcterms:W3CDTF">2014-05-21T02:15:00Z</dcterms:created>
  <dcterms:modified xsi:type="dcterms:W3CDTF">2021-11-09T02:11:20Z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2052-9.1.0.4862</vt:lpwstr>
  </property>
</Properties>
</file>