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1"/>
  </p:notesMasterIdLst>
  <p:sldIdLst>
    <p:sldId id="256" r:id="rId2"/>
    <p:sldId id="453" r:id="rId3"/>
    <p:sldId id="454" r:id="rId4"/>
    <p:sldId id="455" r:id="rId5"/>
    <p:sldId id="432" r:id="rId6"/>
    <p:sldId id="434" r:id="rId7"/>
    <p:sldId id="385" r:id="rId8"/>
    <p:sldId id="386" r:id="rId9"/>
    <p:sldId id="387" r:id="rId10"/>
    <p:sldId id="404" r:id="rId11"/>
    <p:sldId id="405" r:id="rId12"/>
    <p:sldId id="259" r:id="rId13"/>
    <p:sldId id="269" r:id="rId14"/>
    <p:sldId id="367" r:id="rId15"/>
    <p:sldId id="368" r:id="rId16"/>
    <p:sldId id="272" r:id="rId17"/>
    <p:sldId id="407" r:id="rId18"/>
    <p:sldId id="437" r:id="rId19"/>
    <p:sldId id="438" r:id="rId20"/>
    <p:sldId id="439" r:id="rId21"/>
    <p:sldId id="440" r:id="rId22"/>
    <p:sldId id="408" r:id="rId23"/>
    <p:sldId id="409" r:id="rId24"/>
    <p:sldId id="410" r:id="rId25"/>
    <p:sldId id="411" r:id="rId26"/>
    <p:sldId id="435" r:id="rId27"/>
    <p:sldId id="436"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12" r:id="rId41"/>
    <p:sldId id="413" r:id="rId42"/>
    <p:sldId id="414" r:id="rId43"/>
    <p:sldId id="400" r:id="rId44"/>
    <p:sldId id="401" r:id="rId45"/>
    <p:sldId id="456" r:id="rId46"/>
    <p:sldId id="457" r:id="rId47"/>
    <p:sldId id="458" r:id="rId48"/>
    <p:sldId id="459" r:id="rId49"/>
    <p:sldId id="460" r:id="rId50"/>
    <p:sldId id="461" r:id="rId51"/>
    <p:sldId id="462" r:id="rId52"/>
    <p:sldId id="402" r:id="rId53"/>
    <p:sldId id="379" r:id="rId54"/>
    <p:sldId id="380" r:id="rId55"/>
    <p:sldId id="287" r:id="rId56"/>
    <p:sldId id="403" r:id="rId57"/>
    <p:sldId id="288"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FF00"/>
    <a:srgbClr val="550EBE"/>
    <a:srgbClr val="FFFFCC"/>
    <a:srgbClr val="FFFF99"/>
    <a:srgbClr val="FFFF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870" autoAdjust="0"/>
  </p:normalViewPr>
  <p:slideViewPr>
    <p:cSldViewPr>
      <p:cViewPr varScale="1">
        <p:scale>
          <a:sx n="81" d="100"/>
          <a:sy n="81" d="100"/>
        </p:scale>
        <p:origin x="65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66FF246-6014-4C0F-A559-21A43F46F54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zh-CN" altLang="en-US"/>
          </a:p>
        </p:txBody>
      </p:sp>
      <p:sp>
        <p:nvSpPr>
          <p:cNvPr id="76803" name="Rectangle 3">
            <a:extLst>
              <a:ext uri="{FF2B5EF4-FFF2-40B4-BE49-F238E27FC236}">
                <a16:creationId xmlns:a16="http://schemas.microsoft.com/office/drawing/2014/main" id="{2A6364F2-1420-4C17-8460-AED2442B579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5B7F1BFB-D25A-4F44-9E4E-8A7A365E3C6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848611F5-D588-45D8-AAD3-674ED0020FA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a:extLst>
              <a:ext uri="{FF2B5EF4-FFF2-40B4-BE49-F238E27FC236}">
                <a16:creationId xmlns:a16="http://schemas.microsoft.com/office/drawing/2014/main" id="{657933E5-F866-4F2B-8EC7-96E80C3E3A0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76807" name="Rectangle 7">
            <a:extLst>
              <a:ext uri="{FF2B5EF4-FFF2-40B4-BE49-F238E27FC236}">
                <a16:creationId xmlns:a16="http://schemas.microsoft.com/office/drawing/2014/main" id="{A418C24B-B6EB-41AC-8747-A1A2AEAF856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A20032-CA73-4BE9-A4C9-7B1C902A825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原理性教材的经典</a:t>
            </a:r>
          </a:p>
        </p:txBody>
      </p:sp>
      <p:sp>
        <p:nvSpPr>
          <p:cNvPr id="4" name="灯片编号占位符 3"/>
          <p:cNvSpPr>
            <a:spLocks noGrp="1"/>
          </p:cNvSpPr>
          <p:nvPr>
            <p:ph type="sldNum" sz="quarter" idx="10"/>
          </p:nvPr>
        </p:nvSpPr>
        <p:spPr/>
        <p:txBody>
          <a:bodyPr/>
          <a:lstStyle/>
          <a:p>
            <a:pPr>
              <a:defRPr/>
            </a:pPr>
            <a:fld id="{C9A20032-CA73-4BE9-A4C9-7B1C902A8257}" type="slidenum">
              <a:rPr lang="zh-CN" altLang="en-US" smtClean="0"/>
              <a:pPr>
                <a:defRPr/>
              </a:pPr>
              <a:t>13</a:t>
            </a:fld>
            <a:endParaRPr lang="en-US" altLang="zh-CN"/>
          </a:p>
        </p:txBody>
      </p:sp>
    </p:spTree>
    <p:extLst>
      <p:ext uri="{BB962C8B-B14F-4D97-AF65-F5344CB8AC3E}">
        <p14:creationId xmlns:p14="http://schemas.microsoft.com/office/powerpoint/2010/main" val="152867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注重某各语言编译方法的实现</a:t>
            </a:r>
          </a:p>
        </p:txBody>
      </p:sp>
      <p:sp>
        <p:nvSpPr>
          <p:cNvPr id="4" name="灯片编号占位符 3"/>
          <p:cNvSpPr>
            <a:spLocks noGrp="1"/>
          </p:cNvSpPr>
          <p:nvPr>
            <p:ph type="sldNum" sz="quarter" idx="10"/>
          </p:nvPr>
        </p:nvSpPr>
        <p:spPr/>
        <p:txBody>
          <a:bodyPr/>
          <a:lstStyle/>
          <a:p>
            <a:pPr>
              <a:defRPr/>
            </a:pPr>
            <a:fld id="{C9A20032-CA73-4BE9-A4C9-7B1C902A8257}" type="slidenum">
              <a:rPr lang="zh-CN" altLang="en-US" smtClean="0"/>
              <a:pPr>
                <a:defRPr/>
              </a:pPr>
              <a:t>14</a:t>
            </a:fld>
            <a:endParaRPr lang="en-US" altLang="zh-CN"/>
          </a:p>
        </p:txBody>
      </p:sp>
    </p:spTree>
    <p:extLst>
      <p:ext uri="{BB962C8B-B14F-4D97-AF65-F5344CB8AC3E}">
        <p14:creationId xmlns:p14="http://schemas.microsoft.com/office/powerpoint/2010/main" val="125535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编译器的实现（动手能力强）</a:t>
            </a:r>
          </a:p>
        </p:txBody>
      </p:sp>
      <p:sp>
        <p:nvSpPr>
          <p:cNvPr id="4" name="灯片编号占位符 3"/>
          <p:cNvSpPr>
            <a:spLocks noGrp="1"/>
          </p:cNvSpPr>
          <p:nvPr>
            <p:ph type="sldNum" sz="quarter" idx="10"/>
          </p:nvPr>
        </p:nvSpPr>
        <p:spPr/>
        <p:txBody>
          <a:bodyPr/>
          <a:lstStyle/>
          <a:p>
            <a:pPr>
              <a:defRPr/>
            </a:pPr>
            <a:fld id="{C9A20032-CA73-4BE9-A4C9-7B1C902A8257}" type="slidenum">
              <a:rPr lang="zh-CN" altLang="en-US" smtClean="0"/>
              <a:pPr>
                <a:defRPr/>
              </a:pPr>
              <a:t>15</a:t>
            </a:fld>
            <a:endParaRPr lang="en-US" altLang="zh-CN"/>
          </a:p>
        </p:txBody>
      </p:sp>
    </p:spTree>
    <p:extLst>
      <p:ext uri="{BB962C8B-B14F-4D97-AF65-F5344CB8AC3E}">
        <p14:creationId xmlns:p14="http://schemas.microsoft.com/office/powerpoint/2010/main" val="419624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0FE1DC1-53ED-4CD0-8BF5-14621F9D91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122411B-EB6F-42B0-8C9E-1CF7CC2FBA89}" type="slidenum">
              <a:rPr lang="zh-CN" altLang="en-US" sz="1200"/>
              <a:pPr eaLnBrk="1" hangingPunct="1"/>
              <a:t>51</a:t>
            </a:fld>
            <a:endParaRPr lang="en-US" altLang="zh-CN" sz="1200"/>
          </a:p>
        </p:txBody>
      </p:sp>
      <p:sp>
        <p:nvSpPr>
          <p:cNvPr id="64515" name="Rectangle 2">
            <a:extLst>
              <a:ext uri="{FF2B5EF4-FFF2-40B4-BE49-F238E27FC236}">
                <a16:creationId xmlns:a16="http://schemas.microsoft.com/office/drawing/2014/main" id="{C0C9A23A-66E0-4FFA-A582-35DC8B8ACD8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0AFC182-62AB-4823-8CE1-38706FAC3C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7062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80DFEDC-9912-4539-93AF-285D54499D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19FEEB-0052-4859-9698-C63105D35C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A7BE50A-24C0-4489-AF82-94B51F17E545}"/>
              </a:ext>
            </a:extLst>
          </p:cNvPr>
          <p:cNvSpPr>
            <a:spLocks noGrp="1" noChangeArrowheads="1"/>
          </p:cNvSpPr>
          <p:nvPr>
            <p:ph type="sldNum" sz="quarter" idx="12"/>
          </p:nvPr>
        </p:nvSpPr>
        <p:spPr>
          <a:ln/>
        </p:spPr>
        <p:txBody>
          <a:bodyPr/>
          <a:lstStyle>
            <a:lvl1pPr>
              <a:defRPr/>
            </a:lvl1pPr>
          </a:lstStyle>
          <a:p>
            <a:pPr>
              <a:defRPr/>
            </a:pPr>
            <a:fld id="{454166B8-0352-492D-B745-3D4AD44FA954}" type="slidenum">
              <a:rPr lang="zh-CN" altLang="en-US"/>
              <a:pPr>
                <a:defRPr/>
              </a:pPr>
              <a:t>‹#›</a:t>
            </a:fld>
            <a:endParaRPr lang="en-US" altLang="zh-CN"/>
          </a:p>
        </p:txBody>
      </p:sp>
    </p:spTree>
    <p:extLst>
      <p:ext uri="{BB962C8B-B14F-4D97-AF65-F5344CB8AC3E}">
        <p14:creationId xmlns:p14="http://schemas.microsoft.com/office/powerpoint/2010/main" val="248293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764E2F5-E9A7-4439-B760-179E7AD5E0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8D03094-754E-4A24-9F58-32219C750A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E349FF-D85E-402A-AF4D-7E6579AB2FDD}"/>
              </a:ext>
            </a:extLst>
          </p:cNvPr>
          <p:cNvSpPr>
            <a:spLocks noGrp="1" noChangeArrowheads="1"/>
          </p:cNvSpPr>
          <p:nvPr>
            <p:ph type="sldNum" sz="quarter" idx="12"/>
          </p:nvPr>
        </p:nvSpPr>
        <p:spPr>
          <a:ln/>
        </p:spPr>
        <p:txBody>
          <a:bodyPr/>
          <a:lstStyle>
            <a:lvl1pPr>
              <a:defRPr/>
            </a:lvl1pPr>
          </a:lstStyle>
          <a:p>
            <a:pPr>
              <a:defRPr/>
            </a:pPr>
            <a:fld id="{FA1434CD-9DFE-45C8-B1D5-146DBDB6AA3C}" type="slidenum">
              <a:rPr lang="zh-CN" altLang="en-US"/>
              <a:pPr>
                <a:defRPr/>
              </a:pPr>
              <a:t>‹#›</a:t>
            </a:fld>
            <a:endParaRPr lang="en-US" altLang="zh-CN"/>
          </a:p>
        </p:txBody>
      </p:sp>
    </p:spTree>
    <p:extLst>
      <p:ext uri="{BB962C8B-B14F-4D97-AF65-F5344CB8AC3E}">
        <p14:creationId xmlns:p14="http://schemas.microsoft.com/office/powerpoint/2010/main" val="401908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B02C308-A2C4-48D3-8AA3-5C1D700F17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CFA2DAA-D49B-4333-8AA6-7DE96C83DE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734F69-8895-4945-877E-851E7EEC8A58}"/>
              </a:ext>
            </a:extLst>
          </p:cNvPr>
          <p:cNvSpPr>
            <a:spLocks noGrp="1" noChangeArrowheads="1"/>
          </p:cNvSpPr>
          <p:nvPr>
            <p:ph type="sldNum" sz="quarter" idx="12"/>
          </p:nvPr>
        </p:nvSpPr>
        <p:spPr>
          <a:ln/>
        </p:spPr>
        <p:txBody>
          <a:bodyPr/>
          <a:lstStyle>
            <a:lvl1pPr>
              <a:defRPr/>
            </a:lvl1pPr>
          </a:lstStyle>
          <a:p>
            <a:pPr>
              <a:defRPr/>
            </a:pPr>
            <a:fld id="{CAEF1BC9-2DA3-459C-BE71-D3951A05B2C1}" type="slidenum">
              <a:rPr lang="zh-CN" altLang="en-US"/>
              <a:pPr>
                <a:defRPr/>
              </a:pPr>
              <a:t>‹#›</a:t>
            </a:fld>
            <a:endParaRPr lang="en-US" altLang="zh-CN"/>
          </a:p>
        </p:txBody>
      </p:sp>
    </p:spTree>
    <p:extLst>
      <p:ext uri="{BB962C8B-B14F-4D97-AF65-F5344CB8AC3E}">
        <p14:creationId xmlns:p14="http://schemas.microsoft.com/office/powerpoint/2010/main" val="3554409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CE4041AA-DD23-4520-B572-7C5FE5565F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2AE61EA-C0BF-4793-8C40-C73AA5F74B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DD46DA-416A-4FFA-BE5F-025406249E7B}"/>
              </a:ext>
            </a:extLst>
          </p:cNvPr>
          <p:cNvSpPr>
            <a:spLocks noGrp="1" noChangeArrowheads="1"/>
          </p:cNvSpPr>
          <p:nvPr>
            <p:ph type="sldNum" sz="quarter" idx="12"/>
          </p:nvPr>
        </p:nvSpPr>
        <p:spPr>
          <a:ln/>
        </p:spPr>
        <p:txBody>
          <a:bodyPr/>
          <a:lstStyle>
            <a:lvl1pPr>
              <a:defRPr/>
            </a:lvl1pPr>
          </a:lstStyle>
          <a:p>
            <a:pPr>
              <a:defRPr/>
            </a:pPr>
            <a:fld id="{FEA4DD2E-DC91-47F8-86ED-D8504CACF8AE}" type="slidenum">
              <a:rPr lang="zh-CN" altLang="en-US"/>
              <a:pPr>
                <a:defRPr/>
              </a:pPr>
              <a:t>‹#›</a:t>
            </a:fld>
            <a:endParaRPr lang="en-US" altLang="zh-CN"/>
          </a:p>
        </p:txBody>
      </p:sp>
    </p:spTree>
    <p:extLst>
      <p:ext uri="{BB962C8B-B14F-4D97-AF65-F5344CB8AC3E}">
        <p14:creationId xmlns:p14="http://schemas.microsoft.com/office/powerpoint/2010/main" val="103664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C036E68-4877-4861-90A8-D713BE2E5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141C853-6140-417B-9566-90CA471607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D6731A6-F7BF-48CF-9B80-F1F7E6D86D26}"/>
              </a:ext>
            </a:extLst>
          </p:cNvPr>
          <p:cNvSpPr>
            <a:spLocks noGrp="1" noChangeArrowheads="1"/>
          </p:cNvSpPr>
          <p:nvPr>
            <p:ph type="sldNum" sz="quarter" idx="12"/>
          </p:nvPr>
        </p:nvSpPr>
        <p:spPr>
          <a:ln/>
        </p:spPr>
        <p:txBody>
          <a:bodyPr/>
          <a:lstStyle>
            <a:lvl1pPr>
              <a:defRPr/>
            </a:lvl1pPr>
          </a:lstStyle>
          <a:p>
            <a:fld id="{E0C9B68D-78D1-4396-BD77-636651080F45}" type="slidenum">
              <a:rPr lang="zh-CN" altLang="en-US"/>
              <a:pPr/>
              <a:t>‹#›</a:t>
            </a:fld>
            <a:endParaRPr lang="en-US" altLang="zh-CN"/>
          </a:p>
        </p:txBody>
      </p:sp>
    </p:spTree>
    <p:extLst>
      <p:ext uri="{BB962C8B-B14F-4D97-AF65-F5344CB8AC3E}">
        <p14:creationId xmlns:p14="http://schemas.microsoft.com/office/powerpoint/2010/main" val="72084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956D147-93F6-43EF-8FAC-B999938951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3BED7B1-896B-408C-AE4D-7E0DE50B82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6EFD1BA-A148-423B-A35A-EDBE01432E9A}"/>
              </a:ext>
            </a:extLst>
          </p:cNvPr>
          <p:cNvSpPr>
            <a:spLocks noGrp="1" noChangeArrowheads="1"/>
          </p:cNvSpPr>
          <p:nvPr>
            <p:ph type="sldNum" sz="quarter" idx="12"/>
          </p:nvPr>
        </p:nvSpPr>
        <p:spPr>
          <a:ln/>
        </p:spPr>
        <p:txBody>
          <a:bodyPr/>
          <a:lstStyle>
            <a:lvl1pPr>
              <a:defRPr/>
            </a:lvl1pPr>
          </a:lstStyle>
          <a:p>
            <a:pPr>
              <a:defRPr/>
            </a:pPr>
            <a:fld id="{EE249F2C-19F9-4678-BAF9-DA1E14D3A3EA}" type="slidenum">
              <a:rPr lang="zh-CN" altLang="en-US"/>
              <a:pPr>
                <a:defRPr/>
              </a:pPr>
              <a:t>‹#›</a:t>
            </a:fld>
            <a:endParaRPr lang="en-US" altLang="zh-CN"/>
          </a:p>
        </p:txBody>
      </p:sp>
    </p:spTree>
    <p:extLst>
      <p:ext uri="{BB962C8B-B14F-4D97-AF65-F5344CB8AC3E}">
        <p14:creationId xmlns:p14="http://schemas.microsoft.com/office/powerpoint/2010/main" val="218138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E35CC99-F783-45CB-A8F2-6012C3C0E3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2863C5-16AB-4705-A346-82C4FDAF77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C800C4-7CC0-4031-BF2D-97245F327B56}"/>
              </a:ext>
            </a:extLst>
          </p:cNvPr>
          <p:cNvSpPr>
            <a:spLocks noGrp="1" noChangeArrowheads="1"/>
          </p:cNvSpPr>
          <p:nvPr>
            <p:ph type="sldNum" sz="quarter" idx="12"/>
          </p:nvPr>
        </p:nvSpPr>
        <p:spPr>
          <a:ln/>
        </p:spPr>
        <p:txBody>
          <a:bodyPr/>
          <a:lstStyle>
            <a:lvl1pPr>
              <a:defRPr/>
            </a:lvl1pPr>
          </a:lstStyle>
          <a:p>
            <a:pPr>
              <a:defRPr/>
            </a:pPr>
            <a:fld id="{3C3AFE63-B28E-4AB6-9148-907D795ADC38}" type="slidenum">
              <a:rPr lang="zh-CN" altLang="en-US"/>
              <a:pPr>
                <a:defRPr/>
              </a:pPr>
              <a:t>‹#›</a:t>
            </a:fld>
            <a:endParaRPr lang="en-US" altLang="zh-CN"/>
          </a:p>
        </p:txBody>
      </p:sp>
    </p:spTree>
    <p:extLst>
      <p:ext uri="{BB962C8B-B14F-4D97-AF65-F5344CB8AC3E}">
        <p14:creationId xmlns:p14="http://schemas.microsoft.com/office/powerpoint/2010/main" val="110845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9242188-A8A6-40AE-838D-B61E467CAD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0C03B98-5EC2-4481-A149-E40AC3259F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8703A1B-90F4-4588-B342-18F59080E7A4}"/>
              </a:ext>
            </a:extLst>
          </p:cNvPr>
          <p:cNvSpPr>
            <a:spLocks noGrp="1" noChangeArrowheads="1"/>
          </p:cNvSpPr>
          <p:nvPr>
            <p:ph type="sldNum" sz="quarter" idx="12"/>
          </p:nvPr>
        </p:nvSpPr>
        <p:spPr>
          <a:ln/>
        </p:spPr>
        <p:txBody>
          <a:bodyPr/>
          <a:lstStyle>
            <a:lvl1pPr>
              <a:defRPr/>
            </a:lvl1pPr>
          </a:lstStyle>
          <a:p>
            <a:pPr>
              <a:defRPr/>
            </a:pPr>
            <a:fld id="{9E93F73E-692D-4539-AFE6-F63B6DA339EC}" type="slidenum">
              <a:rPr lang="zh-CN" altLang="en-US"/>
              <a:pPr>
                <a:defRPr/>
              </a:pPr>
              <a:t>‹#›</a:t>
            </a:fld>
            <a:endParaRPr lang="en-US" altLang="zh-CN"/>
          </a:p>
        </p:txBody>
      </p:sp>
    </p:spTree>
    <p:extLst>
      <p:ext uri="{BB962C8B-B14F-4D97-AF65-F5344CB8AC3E}">
        <p14:creationId xmlns:p14="http://schemas.microsoft.com/office/powerpoint/2010/main" val="396358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D8E5C57-8697-456E-962B-625FED7FA5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3CEBC5-D6F8-491E-B61F-27FC97371E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3FEEE0D-C521-466A-9BFB-2BEA3C648C00}"/>
              </a:ext>
            </a:extLst>
          </p:cNvPr>
          <p:cNvSpPr>
            <a:spLocks noGrp="1" noChangeArrowheads="1"/>
          </p:cNvSpPr>
          <p:nvPr>
            <p:ph type="sldNum" sz="quarter" idx="12"/>
          </p:nvPr>
        </p:nvSpPr>
        <p:spPr>
          <a:ln/>
        </p:spPr>
        <p:txBody>
          <a:bodyPr/>
          <a:lstStyle>
            <a:lvl1pPr>
              <a:defRPr/>
            </a:lvl1pPr>
          </a:lstStyle>
          <a:p>
            <a:pPr>
              <a:defRPr/>
            </a:pPr>
            <a:fld id="{245B8453-DB0F-4714-B4F6-86D7485CDC0B}" type="slidenum">
              <a:rPr lang="zh-CN" altLang="en-US"/>
              <a:pPr>
                <a:defRPr/>
              </a:pPr>
              <a:t>‹#›</a:t>
            </a:fld>
            <a:endParaRPr lang="en-US" altLang="zh-CN"/>
          </a:p>
        </p:txBody>
      </p:sp>
    </p:spTree>
    <p:extLst>
      <p:ext uri="{BB962C8B-B14F-4D97-AF65-F5344CB8AC3E}">
        <p14:creationId xmlns:p14="http://schemas.microsoft.com/office/powerpoint/2010/main" val="33216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A830A4F-9710-4DE8-A7EA-9566E59A05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CF0CBC0-BE15-45FF-B470-61B06EE52E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B2519B9-50E8-42BB-B2E0-90D017BBFB9E}"/>
              </a:ext>
            </a:extLst>
          </p:cNvPr>
          <p:cNvSpPr>
            <a:spLocks noGrp="1" noChangeArrowheads="1"/>
          </p:cNvSpPr>
          <p:nvPr>
            <p:ph type="sldNum" sz="quarter" idx="12"/>
          </p:nvPr>
        </p:nvSpPr>
        <p:spPr>
          <a:ln/>
        </p:spPr>
        <p:txBody>
          <a:bodyPr/>
          <a:lstStyle>
            <a:lvl1pPr>
              <a:defRPr/>
            </a:lvl1pPr>
          </a:lstStyle>
          <a:p>
            <a:pPr>
              <a:defRPr/>
            </a:pPr>
            <a:fld id="{EFA416DC-176F-4E31-9436-2F687669707C}" type="slidenum">
              <a:rPr lang="zh-CN" altLang="en-US"/>
              <a:pPr>
                <a:defRPr/>
              </a:pPr>
              <a:t>‹#›</a:t>
            </a:fld>
            <a:endParaRPr lang="en-US" altLang="zh-CN"/>
          </a:p>
        </p:txBody>
      </p:sp>
    </p:spTree>
    <p:extLst>
      <p:ext uri="{BB962C8B-B14F-4D97-AF65-F5344CB8AC3E}">
        <p14:creationId xmlns:p14="http://schemas.microsoft.com/office/powerpoint/2010/main" val="308247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00C5E-2DE1-4A5E-BF92-90CEF7F632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EDA9746-C650-4885-9773-F6AECB1DB7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10D2363-831F-4CCE-B4B5-1B3CC911FC74}"/>
              </a:ext>
            </a:extLst>
          </p:cNvPr>
          <p:cNvSpPr>
            <a:spLocks noGrp="1" noChangeArrowheads="1"/>
          </p:cNvSpPr>
          <p:nvPr>
            <p:ph type="sldNum" sz="quarter" idx="12"/>
          </p:nvPr>
        </p:nvSpPr>
        <p:spPr>
          <a:ln/>
        </p:spPr>
        <p:txBody>
          <a:bodyPr/>
          <a:lstStyle>
            <a:lvl1pPr>
              <a:defRPr/>
            </a:lvl1pPr>
          </a:lstStyle>
          <a:p>
            <a:pPr>
              <a:defRPr/>
            </a:pPr>
            <a:fld id="{47B25333-55B7-4D3E-8CD5-AF4FD667BEF7}" type="slidenum">
              <a:rPr lang="zh-CN" altLang="en-US"/>
              <a:pPr>
                <a:defRPr/>
              </a:pPr>
              <a:t>‹#›</a:t>
            </a:fld>
            <a:endParaRPr lang="en-US" altLang="zh-CN"/>
          </a:p>
        </p:txBody>
      </p:sp>
    </p:spTree>
    <p:extLst>
      <p:ext uri="{BB962C8B-B14F-4D97-AF65-F5344CB8AC3E}">
        <p14:creationId xmlns:p14="http://schemas.microsoft.com/office/powerpoint/2010/main" val="31045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01FE9DC-DBF7-4481-A5CA-E55A4F3B26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B59C67C-375F-42D9-8ECE-2012B4ED64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96BF401-8767-453D-8987-7AA384D297B4}"/>
              </a:ext>
            </a:extLst>
          </p:cNvPr>
          <p:cNvSpPr>
            <a:spLocks noGrp="1" noChangeArrowheads="1"/>
          </p:cNvSpPr>
          <p:nvPr>
            <p:ph type="sldNum" sz="quarter" idx="12"/>
          </p:nvPr>
        </p:nvSpPr>
        <p:spPr>
          <a:ln/>
        </p:spPr>
        <p:txBody>
          <a:bodyPr/>
          <a:lstStyle>
            <a:lvl1pPr>
              <a:defRPr/>
            </a:lvl1pPr>
          </a:lstStyle>
          <a:p>
            <a:pPr>
              <a:defRPr/>
            </a:pPr>
            <a:fld id="{8DF21A1C-9992-48A2-A843-A0D7247E1BF7}" type="slidenum">
              <a:rPr lang="zh-CN" altLang="en-US"/>
              <a:pPr>
                <a:defRPr/>
              </a:pPr>
              <a:t>‹#›</a:t>
            </a:fld>
            <a:endParaRPr lang="en-US" altLang="zh-CN"/>
          </a:p>
        </p:txBody>
      </p:sp>
    </p:spTree>
    <p:extLst>
      <p:ext uri="{BB962C8B-B14F-4D97-AF65-F5344CB8AC3E}">
        <p14:creationId xmlns:p14="http://schemas.microsoft.com/office/powerpoint/2010/main" val="303034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E2D1585-1B03-4E63-B164-1118463EEC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B912946-2FD9-45D0-A268-E22B8EFF68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E84B14-436E-4387-92A8-185CD9AD8B92}"/>
              </a:ext>
            </a:extLst>
          </p:cNvPr>
          <p:cNvSpPr>
            <a:spLocks noGrp="1" noChangeArrowheads="1"/>
          </p:cNvSpPr>
          <p:nvPr>
            <p:ph type="sldNum" sz="quarter" idx="12"/>
          </p:nvPr>
        </p:nvSpPr>
        <p:spPr>
          <a:ln/>
        </p:spPr>
        <p:txBody>
          <a:bodyPr/>
          <a:lstStyle>
            <a:lvl1pPr>
              <a:defRPr/>
            </a:lvl1pPr>
          </a:lstStyle>
          <a:p>
            <a:pPr>
              <a:defRPr/>
            </a:pPr>
            <a:fld id="{A4B5EEC4-A0CB-4B0E-937A-41F191AEAF99}" type="slidenum">
              <a:rPr lang="zh-CN" altLang="en-US"/>
              <a:pPr>
                <a:defRPr/>
              </a:pPr>
              <a:t>‹#›</a:t>
            </a:fld>
            <a:endParaRPr lang="en-US" altLang="zh-CN"/>
          </a:p>
        </p:txBody>
      </p:sp>
    </p:spTree>
    <p:extLst>
      <p:ext uri="{BB962C8B-B14F-4D97-AF65-F5344CB8AC3E}">
        <p14:creationId xmlns:p14="http://schemas.microsoft.com/office/powerpoint/2010/main" val="237595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3EF761-9AB5-4082-94BB-CED3AFE889C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C6BD318-0356-46F2-8833-7BCD9A097B3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a:extLst>
              <a:ext uri="{FF2B5EF4-FFF2-40B4-BE49-F238E27FC236}">
                <a16:creationId xmlns:a16="http://schemas.microsoft.com/office/drawing/2014/main" id="{83769FED-FD38-4094-868D-F2D7ED7FA2C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vl1pPr>
          </a:lstStyle>
          <a:p>
            <a:pPr>
              <a:defRPr/>
            </a:pPr>
            <a:endParaRPr lang="en-US" altLang="zh-CN"/>
          </a:p>
        </p:txBody>
      </p:sp>
      <p:sp>
        <p:nvSpPr>
          <p:cNvPr id="8197" name="Rectangle 5">
            <a:extLst>
              <a:ext uri="{FF2B5EF4-FFF2-40B4-BE49-F238E27FC236}">
                <a16:creationId xmlns:a16="http://schemas.microsoft.com/office/drawing/2014/main" id="{B9198D4D-8A2C-4FAD-9446-7AE84F52D68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8198" name="Rectangle 6">
            <a:extLst>
              <a:ext uri="{FF2B5EF4-FFF2-40B4-BE49-F238E27FC236}">
                <a16:creationId xmlns:a16="http://schemas.microsoft.com/office/drawing/2014/main" id="{F0D24845-B9E8-47A3-B44B-2B41D932C9F4}"/>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FA1EB35-3255-4EC7-90F2-16D60234A55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8.bin"/><Relationship Id="rId18" Type="http://schemas.openxmlformats.org/officeDocument/2006/relationships/oleObject" Target="../embeddings/oleObject33.bin"/><Relationship Id="rId3" Type="http://schemas.openxmlformats.org/officeDocument/2006/relationships/oleObject" Target="../embeddings/oleObject19.bin"/><Relationship Id="rId7" Type="http://schemas.openxmlformats.org/officeDocument/2006/relationships/oleObject" Target="../embeddings/oleObject22.bin"/><Relationship Id="rId12" Type="http://schemas.openxmlformats.org/officeDocument/2006/relationships/oleObject" Target="../embeddings/oleObject27.bin"/><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31.bin"/><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5" Type="http://schemas.openxmlformats.org/officeDocument/2006/relationships/oleObject" Target="../embeddings/oleObject30.bin"/><Relationship Id="rId10" Type="http://schemas.openxmlformats.org/officeDocument/2006/relationships/oleObject" Target="../embeddings/oleObject25.bin"/><Relationship Id="rId19" Type="http://schemas.openxmlformats.org/officeDocument/2006/relationships/oleObject" Target="../embeddings/oleObject34.bin"/><Relationship Id="rId4" Type="http://schemas.openxmlformats.org/officeDocument/2006/relationships/image" Target="../media/image4.png"/><Relationship Id="rId9" Type="http://schemas.openxmlformats.org/officeDocument/2006/relationships/oleObject" Target="../embeddings/oleObject24.bin"/><Relationship Id="rId1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5.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4.xml"/><Relationship Id="rId7" Type="http://schemas.openxmlformats.org/officeDocument/2006/relationships/image" Target="../media/image15.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44.bin"/><Relationship Id="rId5" Type="http://schemas.openxmlformats.org/officeDocument/2006/relationships/image" Target="../media/image14.wmf"/><Relationship Id="rId4" Type="http://schemas.openxmlformats.org/officeDocument/2006/relationships/oleObject" Target="../embeddings/oleObject43.bin"/><Relationship Id="rId9" Type="http://schemas.openxmlformats.org/officeDocument/2006/relationships/image" Target="../media/image1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48.bin"/><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0.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BB5675A8-84E8-48B2-94E1-D8B82D26EF10}"/>
              </a:ext>
            </a:extLst>
          </p:cNvPr>
          <p:cNvSpPr>
            <a:spLocks noChangeArrowheads="1"/>
          </p:cNvSpPr>
          <p:nvPr/>
        </p:nvSpPr>
        <p:spPr bwMode="auto">
          <a:xfrm>
            <a:off x="971550" y="1844675"/>
            <a:ext cx="7129463" cy="1695450"/>
          </a:xfrm>
          <a:prstGeom prst="rect">
            <a:avLst/>
          </a:prstGeom>
          <a:noFill/>
          <a:ln w="9525">
            <a:noFill/>
            <a:miter lim="800000"/>
            <a:headEnd/>
            <a:tailEnd/>
          </a:ln>
        </p:spPr>
        <p:txBody>
          <a:bodyPr anchor="ctr"/>
          <a:lstStyle/>
          <a:p>
            <a:pPr algn="ctr" eaLnBrk="1" hangingPunct="1">
              <a:defRPr/>
            </a:pPr>
            <a:r>
              <a:rPr lang="zh-CN" altLang="en-US" sz="6600" b="1" i="1" dirty="0">
                <a:solidFill>
                  <a:schemeClr val="accent2"/>
                </a:solidFill>
                <a:effectLst>
                  <a:outerShdw blurRad="38100" dist="38100" dir="2700000" algn="tl">
                    <a:srgbClr val="C0C0C0"/>
                  </a:outerShdw>
                </a:effectLst>
                <a:ea typeface="仿宋_GB2312" pitchFamily="49" charset="-122"/>
              </a:rPr>
              <a:t>编译原理及实现</a:t>
            </a:r>
          </a:p>
        </p:txBody>
      </p:sp>
      <p:graphicFrame>
        <p:nvGraphicFramePr>
          <p:cNvPr id="3075" name="Object 5">
            <a:extLst>
              <a:ext uri="{FF2B5EF4-FFF2-40B4-BE49-F238E27FC236}">
                <a16:creationId xmlns:a16="http://schemas.microsoft.com/office/drawing/2014/main" id="{E0138C63-41BB-4EED-9106-D5AA7013F932}"/>
              </a:ext>
            </a:extLst>
          </p:cNvPr>
          <p:cNvGraphicFramePr>
            <a:graphicFrameLocks noChangeAspect="1"/>
          </p:cNvGraphicFramePr>
          <p:nvPr/>
        </p:nvGraphicFramePr>
        <p:xfrm>
          <a:off x="539750" y="4076700"/>
          <a:ext cx="2109788" cy="1624013"/>
        </p:xfrm>
        <a:graphic>
          <a:graphicData uri="http://schemas.openxmlformats.org/presentationml/2006/ole">
            <mc:AlternateContent xmlns:mc="http://schemas.openxmlformats.org/markup-compatibility/2006">
              <mc:Choice xmlns:v="urn:schemas-microsoft-com:vml" Requires="v">
                <p:oleObj spid="_x0000_s3094" name="剪辑" r:id="rId3" imgW="4540250" imgH="3497263" progId="MS_ClipArt_Gallery.2">
                  <p:embed/>
                </p:oleObj>
              </mc:Choice>
              <mc:Fallback>
                <p:oleObj name="剪辑" r:id="rId3" imgW="4540250" imgH="3497263"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76700"/>
                        <a:ext cx="2109788" cy="162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6" name="Group 9">
            <a:extLst>
              <a:ext uri="{FF2B5EF4-FFF2-40B4-BE49-F238E27FC236}">
                <a16:creationId xmlns:a16="http://schemas.microsoft.com/office/drawing/2014/main" id="{0AFCC598-5AE1-4923-ABD9-AE7C093B9CC1}"/>
              </a:ext>
            </a:extLst>
          </p:cNvPr>
          <p:cNvGrpSpPr>
            <a:grpSpLocks/>
          </p:cNvGrpSpPr>
          <p:nvPr/>
        </p:nvGrpSpPr>
        <p:grpSpPr bwMode="auto">
          <a:xfrm>
            <a:off x="0" y="0"/>
            <a:ext cx="9144000" cy="579438"/>
            <a:chOff x="0" y="0"/>
            <a:chExt cx="5760" cy="365"/>
          </a:xfrm>
        </p:grpSpPr>
        <p:sp>
          <p:nvSpPr>
            <p:cNvPr id="3077" name="Line 10">
              <a:extLst>
                <a:ext uri="{FF2B5EF4-FFF2-40B4-BE49-F238E27FC236}">
                  <a16:creationId xmlns:a16="http://schemas.microsoft.com/office/drawing/2014/main" id="{BE807167-52CA-4F16-AC51-BE1233CDD09E}"/>
                </a:ext>
              </a:extLst>
            </p:cNvPr>
            <p:cNvSpPr>
              <a:spLocks noChangeShapeType="1"/>
            </p:cNvSpPr>
            <p:nvPr/>
          </p:nvSpPr>
          <p:spPr bwMode="auto">
            <a:xfrm>
              <a:off x="0" y="336"/>
              <a:ext cx="5760" cy="0"/>
            </a:xfrm>
            <a:prstGeom prst="line">
              <a:avLst/>
            </a:prstGeom>
            <a:noFill/>
            <a:ln w="222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Text Box 11">
              <a:extLst>
                <a:ext uri="{FF2B5EF4-FFF2-40B4-BE49-F238E27FC236}">
                  <a16:creationId xmlns:a16="http://schemas.microsoft.com/office/drawing/2014/main" id="{E7574071-3CDB-420A-81D8-3EEAA5210401}"/>
                </a:ext>
              </a:extLst>
            </p:cNvPr>
            <p:cNvSpPr txBox="1">
              <a:spLocks noChangeArrowheads="1"/>
            </p:cNvSpPr>
            <p:nvPr/>
          </p:nvSpPr>
          <p:spPr bwMode="auto">
            <a:xfrm>
              <a:off x="48" y="0"/>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b="1" i="1">
                  <a:solidFill>
                    <a:srgbClr val="FF3300"/>
                  </a:solidFill>
                </a:rPr>
                <a:t>C</a:t>
              </a:r>
              <a:r>
                <a:rPr lang="en-US" altLang="zh-CN" b="1" i="1">
                  <a:solidFill>
                    <a:schemeClr val="tx2"/>
                  </a:solidFill>
                </a:rPr>
                <a:t>o</a:t>
              </a:r>
              <a:r>
                <a:rPr lang="en-US" altLang="zh-CN" b="1" i="1">
                  <a:solidFill>
                    <a:srgbClr val="0000FF"/>
                  </a:solidFill>
                </a:rPr>
                <a:t>m</a:t>
              </a:r>
              <a:r>
                <a:rPr lang="en-US" altLang="zh-CN" b="1" i="1">
                  <a:solidFill>
                    <a:srgbClr val="99FF33"/>
                  </a:solidFill>
                </a:rPr>
                <a:t>p</a:t>
              </a:r>
              <a:r>
                <a:rPr lang="en-US" altLang="zh-CN" b="1" i="1">
                  <a:solidFill>
                    <a:srgbClr val="66CCFF"/>
                  </a:solidFill>
                </a:rPr>
                <a:t>iler</a:t>
              </a:r>
            </a:p>
          </p:txBody>
        </p:sp>
      </p:grpSp>
      <p:sp>
        <p:nvSpPr>
          <p:cNvPr id="7" name="Rectangle 6">
            <a:extLst>
              <a:ext uri="{FF2B5EF4-FFF2-40B4-BE49-F238E27FC236}">
                <a16:creationId xmlns:a16="http://schemas.microsoft.com/office/drawing/2014/main" id="{490645FF-5B44-46B7-BEDC-5EA0C868AED5}"/>
              </a:ext>
            </a:extLst>
          </p:cNvPr>
          <p:cNvSpPr>
            <a:spLocks noChangeArrowheads="1"/>
          </p:cNvSpPr>
          <p:nvPr/>
        </p:nvSpPr>
        <p:spPr bwMode="auto">
          <a:xfrm>
            <a:off x="2819400" y="533400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sz="3600" b="1" dirty="0" err="1">
                <a:solidFill>
                  <a:srgbClr val="FF3300"/>
                </a:solidFill>
                <a:ea typeface="隶书" panose="02010509060101010101" pitchFamily="49" charset="-122"/>
              </a:rPr>
              <a:t>E-mail:xiehx@cumt.edu.cn</a:t>
            </a:r>
            <a:endParaRPr lang="en-US" altLang="zh-CN" sz="3600" b="1" dirty="0">
              <a:solidFill>
                <a:srgbClr val="FF3300"/>
              </a:solidFill>
              <a:ea typeface="隶书" panose="02010509060101010101" pitchFamily="49" charset="-122"/>
            </a:endParaRPr>
          </a:p>
        </p:txBody>
      </p:sp>
      <p:sp>
        <p:nvSpPr>
          <p:cNvPr id="8" name="Rectangle 13">
            <a:extLst>
              <a:ext uri="{FF2B5EF4-FFF2-40B4-BE49-F238E27FC236}">
                <a16:creationId xmlns:a16="http://schemas.microsoft.com/office/drawing/2014/main" id="{0BAA7763-6A9F-4D0F-A08D-43C211C5ABFC}"/>
              </a:ext>
            </a:extLst>
          </p:cNvPr>
          <p:cNvSpPr>
            <a:spLocks noChangeArrowheads="1"/>
          </p:cNvSpPr>
          <p:nvPr/>
        </p:nvSpPr>
        <p:spPr bwMode="auto">
          <a:xfrm>
            <a:off x="3962400" y="3505200"/>
            <a:ext cx="4572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3600" b="1" dirty="0">
                <a:ea typeface="黑体" panose="02010609060101010101" pitchFamily="49" charset="-122"/>
              </a:rPr>
              <a:t>计算机学院计算机系</a:t>
            </a:r>
          </a:p>
          <a:p>
            <a:pPr algn="l">
              <a:spcBef>
                <a:spcPct val="50000"/>
              </a:spcBef>
            </a:pPr>
            <a:r>
              <a:rPr lang="zh-CN" altLang="en-US" sz="3600" b="1" dirty="0">
                <a:ea typeface="楷体_GB2312" pitchFamily="49" charset="-122"/>
              </a:rPr>
              <a:t>                谢红侠</a:t>
            </a:r>
            <a:endParaRPr lang="en-US" altLang="zh-CN" sz="3600" b="1" dirty="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3" name="Rectangle 9">
            <a:extLst>
              <a:ext uri="{FF2B5EF4-FFF2-40B4-BE49-F238E27FC236}">
                <a16:creationId xmlns:a16="http://schemas.microsoft.com/office/drawing/2014/main" id="{5CD23B3E-DE2D-4CAB-BA73-414D09C5DD78}"/>
              </a:ext>
            </a:extLst>
          </p:cNvPr>
          <p:cNvSpPr>
            <a:spLocks noChangeArrowheads="1"/>
          </p:cNvSpPr>
          <p:nvPr/>
        </p:nvSpPr>
        <p:spPr bwMode="auto">
          <a:xfrm>
            <a:off x="446088" y="1450975"/>
            <a:ext cx="3570287" cy="46196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chemeClr val="tx2"/>
                </a:solidFill>
              </a:rPr>
              <a:t>编译理论与其他课程关系</a:t>
            </a:r>
          </a:p>
        </p:txBody>
      </p:sp>
      <p:sp>
        <p:nvSpPr>
          <p:cNvPr id="7171" name="Rectangle 13">
            <a:extLst>
              <a:ext uri="{FF2B5EF4-FFF2-40B4-BE49-F238E27FC236}">
                <a16:creationId xmlns:a16="http://schemas.microsoft.com/office/drawing/2014/main" id="{23598303-DE54-4786-805C-10FAFB85212E}"/>
              </a:ext>
            </a:extLst>
          </p:cNvPr>
          <p:cNvSpPr>
            <a:spLocks noChangeArrowheads="1"/>
          </p:cNvSpPr>
          <p:nvPr/>
        </p:nvSpPr>
        <p:spPr bwMode="auto">
          <a:xfrm>
            <a:off x="3343275" y="3883025"/>
            <a:ext cx="2222500" cy="701675"/>
          </a:xfrm>
          <a:prstGeom prst="rect">
            <a:avLst/>
          </a:prstGeom>
          <a:solidFill>
            <a:srgbClr val="FFCC00"/>
          </a:solidFill>
          <a:ln>
            <a:noFill/>
          </a:ln>
          <a:effectLst/>
          <a:extLs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编译理论</a:t>
            </a:r>
          </a:p>
        </p:txBody>
      </p:sp>
      <p:sp>
        <p:nvSpPr>
          <p:cNvPr id="113678" name="Rectangle 14">
            <a:extLst>
              <a:ext uri="{FF2B5EF4-FFF2-40B4-BE49-F238E27FC236}">
                <a16:creationId xmlns:a16="http://schemas.microsoft.com/office/drawing/2014/main" id="{5067B0D5-70C2-4E4F-8238-AC5E99070324}"/>
              </a:ext>
            </a:extLst>
          </p:cNvPr>
          <p:cNvSpPr>
            <a:spLocks noChangeArrowheads="1"/>
          </p:cNvSpPr>
          <p:nvPr/>
        </p:nvSpPr>
        <p:spPr bwMode="auto">
          <a:xfrm>
            <a:off x="2481263" y="5376863"/>
            <a:ext cx="3898900" cy="698500"/>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a:solidFill>
                  <a:schemeClr val="bg1"/>
                </a:solidFill>
                <a:latin typeface="楷体_GB2312" pitchFamily="49" charset="-122"/>
                <a:ea typeface="楷体_GB2312" pitchFamily="49" charset="-122"/>
              </a:rPr>
              <a:t>自动机和形式语言</a:t>
            </a:r>
          </a:p>
        </p:txBody>
      </p:sp>
      <p:sp>
        <p:nvSpPr>
          <p:cNvPr id="113679" name="Rectangle 15">
            <a:extLst>
              <a:ext uri="{FF2B5EF4-FFF2-40B4-BE49-F238E27FC236}">
                <a16:creationId xmlns:a16="http://schemas.microsoft.com/office/drawing/2014/main" id="{97512DAA-0DB8-40EA-B331-481562BE3EB1}"/>
              </a:ext>
            </a:extLst>
          </p:cNvPr>
          <p:cNvSpPr>
            <a:spLocks noChangeArrowheads="1"/>
          </p:cNvSpPr>
          <p:nvPr/>
        </p:nvSpPr>
        <p:spPr bwMode="auto">
          <a:xfrm>
            <a:off x="6696075" y="4467225"/>
            <a:ext cx="2070100" cy="698500"/>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a:solidFill>
                  <a:schemeClr val="bg1"/>
                </a:solidFill>
                <a:latin typeface="楷体_GB2312" pitchFamily="49" charset="-122"/>
                <a:ea typeface="楷体_GB2312" pitchFamily="49" charset="-122"/>
              </a:rPr>
              <a:t>离散数学</a:t>
            </a:r>
          </a:p>
        </p:txBody>
      </p:sp>
      <p:sp>
        <p:nvSpPr>
          <p:cNvPr id="113680" name="Rectangle 16">
            <a:extLst>
              <a:ext uri="{FF2B5EF4-FFF2-40B4-BE49-F238E27FC236}">
                <a16:creationId xmlns:a16="http://schemas.microsoft.com/office/drawing/2014/main" id="{DC83CE8A-D7F5-4B08-9D1D-6278A1743131}"/>
              </a:ext>
            </a:extLst>
          </p:cNvPr>
          <p:cNvSpPr>
            <a:spLocks noChangeArrowheads="1"/>
          </p:cNvSpPr>
          <p:nvPr/>
        </p:nvSpPr>
        <p:spPr bwMode="auto">
          <a:xfrm>
            <a:off x="6677025" y="2576513"/>
            <a:ext cx="2070100" cy="698500"/>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a:solidFill>
                  <a:schemeClr val="bg1"/>
                </a:solidFill>
                <a:latin typeface="楷体_GB2312" pitchFamily="49" charset="-122"/>
                <a:ea typeface="楷体_GB2312" pitchFamily="49" charset="-122"/>
              </a:rPr>
              <a:t>数据结构</a:t>
            </a:r>
          </a:p>
        </p:txBody>
      </p:sp>
      <p:sp>
        <p:nvSpPr>
          <p:cNvPr id="113681" name="Rectangle 17">
            <a:extLst>
              <a:ext uri="{FF2B5EF4-FFF2-40B4-BE49-F238E27FC236}">
                <a16:creationId xmlns:a16="http://schemas.microsoft.com/office/drawing/2014/main" id="{F5D5F84E-F57F-4DAF-9332-88908DA73152}"/>
              </a:ext>
            </a:extLst>
          </p:cNvPr>
          <p:cNvSpPr>
            <a:spLocks noChangeArrowheads="1"/>
          </p:cNvSpPr>
          <p:nvPr/>
        </p:nvSpPr>
        <p:spPr bwMode="auto">
          <a:xfrm>
            <a:off x="615950" y="2774950"/>
            <a:ext cx="2070100" cy="698500"/>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a:solidFill>
                  <a:schemeClr val="bg1"/>
                </a:solidFill>
                <a:latin typeface="楷体_GB2312" pitchFamily="49" charset="-122"/>
                <a:ea typeface="楷体_GB2312" pitchFamily="49" charset="-122"/>
              </a:rPr>
              <a:t>操作系统</a:t>
            </a:r>
          </a:p>
        </p:txBody>
      </p:sp>
      <p:sp>
        <p:nvSpPr>
          <p:cNvPr id="113682" name="Line 18">
            <a:extLst>
              <a:ext uri="{FF2B5EF4-FFF2-40B4-BE49-F238E27FC236}">
                <a16:creationId xmlns:a16="http://schemas.microsoft.com/office/drawing/2014/main" id="{49BDBAA2-D707-49CA-88EA-674AFE59BB11}"/>
              </a:ext>
            </a:extLst>
          </p:cNvPr>
          <p:cNvSpPr>
            <a:spLocks noChangeShapeType="1"/>
          </p:cNvSpPr>
          <p:nvPr/>
        </p:nvSpPr>
        <p:spPr bwMode="auto">
          <a:xfrm flipH="1" flipV="1">
            <a:off x="4430713" y="4570413"/>
            <a:ext cx="1587" cy="776287"/>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3" name="Line 19">
            <a:extLst>
              <a:ext uri="{FF2B5EF4-FFF2-40B4-BE49-F238E27FC236}">
                <a16:creationId xmlns:a16="http://schemas.microsoft.com/office/drawing/2014/main" id="{A3BE5EE5-50A2-4EDC-A45D-5F9A2DE1A8D3}"/>
              </a:ext>
            </a:extLst>
          </p:cNvPr>
          <p:cNvSpPr>
            <a:spLocks noChangeShapeType="1"/>
          </p:cNvSpPr>
          <p:nvPr/>
        </p:nvSpPr>
        <p:spPr bwMode="auto">
          <a:xfrm flipH="1">
            <a:off x="1670050" y="4214813"/>
            <a:ext cx="167005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4" name="Line 20">
            <a:extLst>
              <a:ext uri="{FF2B5EF4-FFF2-40B4-BE49-F238E27FC236}">
                <a16:creationId xmlns:a16="http://schemas.microsoft.com/office/drawing/2014/main" id="{2382DAEE-0E2A-4CD8-A446-05037DB36175}"/>
              </a:ext>
            </a:extLst>
          </p:cNvPr>
          <p:cNvSpPr>
            <a:spLocks noChangeShapeType="1"/>
          </p:cNvSpPr>
          <p:nvPr/>
        </p:nvSpPr>
        <p:spPr bwMode="auto">
          <a:xfrm flipV="1">
            <a:off x="1670050" y="3498850"/>
            <a:ext cx="19050" cy="73501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5" name="Line 21">
            <a:extLst>
              <a:ext uri="{FF2B5EF4-FFF2-40B4-BE49-F238E27FC236}">
                <a16:creationId xmlns:a16="http://schemas.microsoft.com/office/drawing/2014/main" id="{998EC74A-6EA7-4263-BD55-32D55FD8BCDE}"/>
              </a:ext>
            </a:extLst>
          </p:cNvPr>
          <p:cNvSpPr>
            <a:spLocks noChangeShapeType="1"/>
          </p:cNvSpPr>
          <p:nvPr/>
        </p:nvSpPr>
        <p:spPr bwMode="auto">
          <a:xfrm>
            <a:off x="5526088" y="4194175"/>
            <a:ext cx="61595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6" name="Line 22">
            <a:extLst>
              <a:ext uri="{FF2B5EF4-FFF2-40B4-BE49-F238E27FC236}">
                <a16:creationId xmlns:a16="http://schemas.microsoft.com/office/drawing/2014/main" id="{CE3D43E5-5042-483D-BD2F-974EE72057F5}"/>
              </a:ext>
            </a:extLst>
          </p:cNvPr>
          <p:cNvSpPr>
            <a:spLocks noChangeShapeType="1"/>
          </p:cNvSpPr>
          <p:nvPr/>
        </p:nvSpPr>
        <p:spPr bwMode="auto">
          <a:xfrm flipH="1" flipV="1">
            <a:off x="6122988" y="2921000"/>
            <a:ext cx="0" cy="1273175"/>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7" name="Line 23">
            <a:extLst>
              <a:ext uri="{FF2B5EF4-FFF2-40B4-BE49-F238E27FC236}">
                <a16:creationId xmlns:a16="http://schemas.microsoft.com/office/drawing/2014/main" id="{7EC8F656-319A-4395-B616-2674AF5904C7}"/>
              </a:ext>
            </a:extLst>
          </p:cNvPr>
          <p:cNvSpPr>
            <a:spLocks noChangeShapeType="1"/>
          </p:cNvSpPr>
          <p:nvPr/>
        </p:nvSpPr>
        <p:spPr bwMode="auto">
          <a:xfrm>
            <a:off x="6142038" y="2922588"/>
            <a:ext cx="5175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8" name="Line 24">
            <a:extLst>
              <a:ext uri="{FF2B5EF4-FFF2-40B4-BE49-F238E27FC236}">
                <a16:creationId xmlns:a16="http://schemas.microsoft.com/office/drawing/2014/main" id="{33C3721E-21C6-40E5-866A-080C208DE24A}"/>
              </a:ext>
            </a:extLst>
          </p:cNvPr>
          <p:cNvSpPr>
            <a:spLocks noChangeShapeType="1"/>
          </p:cNvSpPr>
          <p:nvPr/>
        </p:nvSpPr>
        <p:spPr bwMode="auto">
          <a:xfrm>
            <a:off x="6122988" y="4194175"/>
            <a:ext cx="0" cy="695325"/>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89" name="Line 25">
            <a:extLst>
              <a:ext uri="{FF2B5EF4-FFF2-40B4-BE49-F238E27FC236}">
                <a16:creationId xmlns:a16="http://schemas.microsoft.com/office/drawing/2014/main" id="{23E63FEC-E8DE-4473-A1FD-47187B080D2D}"/>
              </a:ext>
            </a:extLst>
          </p:cNvPr>
          <p:cNvSpPr>
            <a:spLocks noChangeShapeType="1"/>
          </p:cNvSpPr>
          <p:nvPr/>
        </p:nvSpPr>
        <p:spPr bwMode="auto">
          <a:xfrm>
            <a:off x="6122988" y="4870450"/>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90" name="Rectangle 26">
            <a:extLst>
              <a:ext uri="{FF2B5EF4-FFF2-40B4-BE49-F238E27FC236}">
                <a16:creationId xmlns:a16="http://schemas.microsoft.com/office/drawing/2014/main" id="{B717C485-0EA3-4077-9A13-351BDE6B078C}"/>
              </a:ext>
            </a:extLst>
          </p:cNvPr>
          <p:cNvSpPr>
            <a:spLocks noChangeArrowheads="1"/>
          </p:cNvSpPr>
          <p:nvPr/>
        </p:nvSpPr>
        <p:spPr bwMode="auto">
          <a:xfrm>
            <a:off x="6092825" y="3594100"/>
            <a:ext cx="8953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hlink"/>
                </a:solidFill>
                <a:latin typeface="楷体_GB2312" pitchFamily="49" charset="-122"/>
                <a:ea typeface="楷体_GB2312" pitchFamily="49" charset="-122"/>
              </a:rPr>
              <a:t>素材</a:t>
            </a:r>
          </a:p>
        </p:txBody>
      </p:sp>
      <p:sp>
        <p:nvSpPr>
          <p:cNvPr id="113691" name="Rectangle 27">
            <a:extLst>
              <a:ext uri="{FF2B5EF4-FFF2-40B4-BE49-F238E27FC236}">
                <a16:creationId xmlns:a16="http://schemas.microsoft.com/office/drawing/2014/main" id="{C220A12F-67CE-4660-8344-ACFC46A039EA}"/>
              </a:ext>
            </a:extLst>
          </p:cNvPr>
          <p:cNvSpPr>
            <a:spLocks noChangeArrowheads="1"/>
          </p:cNvSpPr>
          <p:nvPr/>
        </p:nvSpPr>
        <p:spPr bwMode="auto">
          <a:xfrm>
            <a:off x="4549775" y="4725988"/>
            <a:ext cx="985838"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hlink"/>
                </a:solidFill>
                <a:latin typeface="楷体_GB2312" pitchFamily="49" charset="-122"/>
                <a:ea typeface="楷体_GB2312" pitchFamily="49" charset="-122"/>
              </a:rPr>
              <a:t>基础</a:t>
            </a:r>
          </a:p>
        </p:txBody>
      </p:sp>
      <p:sp>
        <p:nvSpPr>
          <p:cNvPr id="113692" name="Rectangle 28">
            <a:extLst>
              <a:ext uri="{FF2B5EF4-FFF2-40B4-BE49-F238E27FC236}">
                <a16:creationId xmlns:a16="http://schemas.microsoft.com/office/drawing/2014/main" id="{04F2F4B5-7043-4134-B957-BA6CE89ACB1E}"/>
              </a:ext>
            </a:extLst>
          </p:cNvPr>
          <p:cNvSpPr>
            <a:spLocks noChangeArrowheads="1"/>
          </p:cNvSpPr>
          <p:nvPr/>
        </p:nvSpPr>
        <p:spPr bwMode="auto">
          <a:xfrm>
            <a:off x="1282700" y="4171950"/>
            <a:ext cx="16129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hlink"/>
                </a:solidFill>
                <a:latin typeface="楷体_GB2312" pitchFamily="49" charset="-122"/>
                <a:ea typeface="楷体_GB2312" pitchFamily="49" charset="-122"/>
              </a:rPr>
              <a:t>控制对象</a:t>
            </a:r>
          </a:p>
        </p:txBody>
      </p:sp>
      <p:sp>
        <p:nvSpPr>
          <p:cNvPr id="7187" name="WordArt 2">
            <a:extLst>
              <a:ext uri="{FF2B5EF4-FFF2-40B4-BE49-F238E27FC236}">
                <a16:creationId xmlns:a16="http://schemas.microsoft.com/office/drawing/2014/main" id="{067B27FD-F727-42C7-B93F-6D9296275A17}"/>
              </a:ext>
            </a:extLst>
          </p:cNvPr>
          <p:cNvSpPr>
            <a:spLocks noChangeArrowheads="1" noChangeShapeType="1" noTextEdit="1"/>
          </p:cNvSpPr>
          <p:nvPr/>
        </p:nvSpPr>
        <p:spPr bwMode="auto">
          <a:xfrm>
            <a:off x="615950" y="688975"/>
            <a:ext cx="4316413"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课程学习指导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91"/>
                                        </p:tgtEl>
                                        <p:attrNameLst>
                                          <p:attrName>style.visibility</p:attrName>
                                        </p:attrNameLst>
                                      </p:cBhvr>
                                      <p:to>
                                        <p:strVal val="visible"/>
                                      </p:to>
                                    </p:set>
                                    <p:animEffect transition="in" filter="dissolve">
                                      <p:cBhvr>
                                        <p:cTn id="7" dur="500"/>
                                        <p:tgtEl>
                                          <p:spTgt spid="11369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3678"/>
                                        </p:tgtEl>
                                        <p:attrNameLst>
                                          <p:attrName>style.visibility</p:attrName>
                                        </p:attrNameLst>
                                      </p:cBhvr>
                                      <p:to>
                                        <p:strVal val="visible"/>
                                      </p:to>
                                    </p:set>
                                    <p:animEffect transition="in" filter="dissolve">
                                      <p:cBhvr>
                                        <p:cTn id="11" dur="500"/>
                                        <p:tgtEl>
                                          <p:spTgt spid="113678"/>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113682"/>
                                        </p:tgtEl>
                                        <p:attrNameLst>
                                          <p:attrName>style.visibility</p:attrName>
                                        </p:attrNameLst>
                                      </p:cBhvr>
                                      <p:to>
                                        <p:strVal val="visible"/>
                                      </p:to>
                                    </p:set>
                                    <p:animEffect transition="in" filter="strips(upRight)">
                                      <p:cBhvr>
                                        <p:cTn id="15" dur="500"/>
                                        <p:tgtEl>
                                          <p:spTgt spid="1136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3690"/>
                                        </p:tgtEl>
                                        <p:attrNameLst>
                                          <p:attrName>style.visibility</p:attrName>
                                        </p:attrNameLst>
                                      </p:cBhvr>
                                      <p:to>
                                        <p:strVal val="visible"/>
                                      </p:to>
                                    </p:set>
                                    <p:animEffect transition="in" filter="dissolve">
                                      <p:cBhvr>
                                        <p:cTn id="20" dur="500"/>
                                        <p:tgtEl>
                                          <p:spTgt spid="113690"/>
                                        </p:tgtEl>
                                      </p:cBhvr>
                                    </p:animEffect>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113685"/>
                                        </p:tgtEl>
                                        <p:attrNameLst>
                                          <p:attrName>style.visibility</p:attrName>
                                        </p:attrNameLst>
                                      </p:cBhvr>
                                      <p:to>
                                        <p:strVal val="visible"/>
                                      </p:to>
                                    </p:set>
                                    <p:animEffect transition="in" filter="strips(downRight)">
                                      <p:cBhvr>
                                        <p:cTn id="24" dur="500"/>
                                        <p:tgtEl>
                                          <p:spTgt spid="113685"/>
                                        </p:tgtEl>
                                      </p:cBhvr>
                                    </p:animEffect>
                                  </p:childTnLst>
                                </p:cTn>
                              </p:par>
                            </p:childTnLst>
                          </p:cTn>
                        </p:par>
                        <p:par>
                          <p:cTn id="25" fill="hold" nodeType="afterGroup">
                            <p:stCondLst>
                              <p:cond delay="1000"/>
                            </p:stCondLst>
                            <p:childTnLst>
                              <p:par>
                                <p:cTn id="26" presetID="18" presetClass="entr" presetSubtype="3" fill="hold" nodeType="afterEffect">
                                  <p:stCondLst>
                                    <p:cond delay="0"/>
                                  </p:stCondLst>
                                  <p:childTnLst>
                                    <p:set>
                                      <p:cBhvr>
                                        <p:cTn id="27" dur="1" fill="hold">
                                          <p:stCondLst>
                                            <p:cond delay="0"/>
                                          </p:stCondLst>
                                        </p:cTn>
                                        <p:tgtEl>
                                          <p:spTgt spid="113686"/>
                                        </p:tgtEl>
                                        <p:attrNameLst>
                                          <p:attrName>style.visibility</p:attrName>
                                        </p:attrNameLst>
                                      </p:cBhvr>
                                      <p:to>
                                        <p:strVal val="visible"/>
                                      </p:to>
                                    </p:set>
                                    <p:animEffect transition="in" filter="strips(upRight)">
                                      <p:cBhvr>
                                        <p:cTn id="28" dur="500"/>
                                        <p:tgtEl>
                                          <p:spTgt spid="113686"/>
                                        </p:tgtEl>
                                      </p:cBhvr>
                                    </p:animEffect>
                                  </p:childTnLst>
                                </p:cTn>
                              </p:par>
                            </p:childTnLst>
                          </p:cTn>
                        </p:par>
                        <p:par>
                          <p:cTn id="29" fill="hold" nodeType="afterGroup">
                            <p:stCondLst>
                              <p:cond delay="1500"/>
                            </p:stCondLst>
                            <p:childTnLst>
                              <p:par>
                                <p:cTn id="30" presetID="18" presetClass="entr" presetSubtype="3" fill="hold" nodeType="afterEffect">
                                  <p:stCondLst>
                                    <p:cond delay="0"/>
                                  </p:stCondLst>
                                  <p:childTnLst>
                                    <p:set>
                                      <p:cBhvr>
                                        <p:cTn id="31" dur="1" fill="hold">
                                          <p:stCondLst>
                                            <p:cond delay="0"/>
                                          </p:stCondLst>
                                        </p:cTn>
                                        <p:tgtEl>
                                          <p:spTgt spid="113687"/>
                                        </p:tgtEl>
                                        <p:attrNameLst>
                                          <p:attrName>style.visibility</p:attrName>
                                        </p:attrNameLst>
                                      </p:cBhvr>
                                      <p:to>
                                        <p:strVal val="visible"/>
                                      </p:to>
                                    </p:set>
                                    <p:animEffect transition="in" filter="strips(upRight)">
                                      <p:cBhvr>
                                        <p:cTn id="32" dur="500"/>
                                        <p:tgtEl>
                                          <p:spTgt spid="113687"/>
                                        </p:tgtEl>
                                      </p:cBhvr>
                                    </p:animEffect>
                                  </p:childTnLst>
                                </p:cTn>
                              </p:par>
                            </p:childTnLst>
                          </p:cTn>
                        </p:par>
                        <p:par>
                          <p:cTn id="33" fill="hold" nodeType="afterGroup">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13680"/>
                                        </p:tgtEl>
                                        <p:attrNameLst>
                                          <p:attrName>style.visibility</p:attrName>
                                        </p:attrNameLst>
                                      </p:cBhvr>
                                      <p:to>
                                        <p:strVal val="visible"/>
                                      </p:to>
                                    </p:set>
                                    <p:animEffect transition="in" filter="dissolve">
                                      <p:cBhvr>
                                        <p:cTn id="36" dur="500"/>
                                        <p:tgtEl>
                                          <p:spTgt spid="113680"/>
                                        </p:tgtEl>
                                      </p:cBhvr>
                                    </p:animEffect>
                                  </p:childTnLst>
                                </p:cTn>
                              </p:par>
                            </p:childTnLst>
                          </p:cTn>
                        </p:par>
                        <p:par>
                          <p:cTn id="37" fill="hold" nodeType="afterGroup">
                            <p:stCondLst>
                              <p:cond delay="2500"/>
                            </p:stCondLst>
                            <p:childTnLst>
                              <p:par>
                                <p:cTn id="38" presetID="18" presetClass="entr" presetSubtype="12" fill="hold" nodeType="afterEffect">
                                  <p:stCondLst>
                                    <p:cond delay="0"/>
                                  </p:stCondLst>
                                  <p:childTnLst>
                                    <p:set>
                                      <p:cBhvr>
                                        <p:cTn id="39" dur="1" fill="hold">
                                          <p:stCondLst>
                                            <p:cond delay="0"/>
                                          </p:stCondLst>
                                        </p:cTn>
                                        <p:tgtEl>
                                          <p:spTgt spid="113688"/>
                                        </p:tgtEl>
                                        <p:attrNameLst>
                                          <p:attrName>style.visibility</p:attrName>
                                        </p:attrNameLst>
                                      </p:cBhvr>
                                      <p:to>
                                        <p:strVal val="visible"/>
                                      </p:to>
                                    </p:set>
                                    <p:animEffect transition="in" filter="strips(downLeft)">
                                      <p:cBhvr>
                                        <p:cTn id="40" dur="500"/>
                                        <p:tgtEl>
                                          <p:spTgt spid="113688"/>
                                        </p:tgtEl>
                                      </p:cBhvr>
                                    </p:animEffect>
                                  </p:childTnLst>
                                </p:cTn>
                              </p:par>
                            </p:childTnLst>
                          </p:cTn>
                        </p:par>
                        <p:par>
                          <p:cTn id="41" fill="hold" nodeType="afterGroup">
                            <p:stCondLst>
                              <p:cond delay="3000"/>
                            </p:stCondLst>
                            <p:childTnLst>
                              <p:par>
                                <p:cTn id="42" presetID="18" presetClass="entr" presetSubtype="3" fill="hold" nodeType="afterEffect">
                                  <p:stCondLst>
                                    <p:cond delay="0"/>
                                  </p:stCondLst>
                                  <p:childTnLst>
                                    <p:set>
                                      <p:cBhvr>
                                        <p:cTn id="43" dur="1" fill="hold">
                                          <p:stCondLst>
                                            <p:cond delay="0"/>
                                          </p:stCondLst>
                                        </p:cTn>
                                        <p:tgtEl>
                                          <p:spTgt spid="113689"/>
                                        </p:tgtEl>
                                        <p:attrNameLst>
                                          <p:attrName>style.visibility</p:attrName>
                                        </p:attrNameLst>
                                      </p:cBhvr>
                                      <p:to>
                                        <p:strVal val="visible"/>
                                      </p:to>
                                    </p:set>
                                    <p:animEffect transition="in" filter="strips(upRight)">
                                      <p:cBhvr>
                                        <p:cTn id="44" dur="500"/>
                                        <p:tgtEl>
                                          <p:spTgt spid="113689"/>
                                        </p:tgtEl>
                                      </p:cBhvr>
                                    </p:animEffect>
                                  </p:childTnLst>
                                </p:cTn>
                              </p:par>
                            </p:childTnLst>
                          </p:cTn>
                        </p:par>
                        <p:par>
                          <p:cTn id="45" fill="hold" nodeType="afterGroup">
                            <p:stCondLst>
                              <p:cond delay="3500"/>
                            </p:stCondLst>
                            <p:childTnLst>
                              <p:par>
                                <p:cTn id="46" presetID="9" presetClass="entr" presetSubtype="0" fill="hold" grpId="0" nodeType="afterEffect">
                                  <p:stCondLst>
                                    <p:cond delay="0"/>
                                  </p:stCondLst>
                                  <p:childTnLst>
                                    <p:set>
                                      <p:cBhvr>
                                        <p:cTn id="47" dur="1" fill="hold">
                                          <p:stCondLst>
                                            <p:cond delay="0"/>
                                          </p:stCondLst>
                                        </p:cTn>
                                        <p:tgtEl>
                                          <p:spTgt spid="113679"/>
                                        </p:tgtEl>
                                        <p:attrNameLst>
                                          <p:attrName>style.visibility</p:attrName>
                                        </p:attrNameLst>
                                      </p:cBhvr>
                                      <p:to>
                                        <p:strVal val="visible"/>
                                      </p:to>
                                    </p:set>
                                    <p:animEffect transition="in" filter="dissolve">
                                      <p:cBhvr>
                                        <p:cTn id="48" dur="500"/>
                                        <p:tgtEl>
                                          <p:spTgt spid="11367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3692"/>
                                        </p:tgtEl>
                                        <p:attrNameLst>
                                          <p:attrName>style.visibility</p:attrName>
                                        </p:attrNameLst>
                                      </p:cBhvr>
                                      <p:to>
                                        <p:strVal val="visible"/>
                                      </p:to>
                                    </p:set>
                                    <p:animEffect transition="in" filter="dissolve">
                                      <p:cBhvr>
                                        <p:cTn id="53" dur="500"/>
                                        <p:tgtEl>
                                          <p:spTgt spid="113692"/>
                                        </p:tgtEl>
                                      </p:cBhvr>
                                    </p:animEffect>
                                  </p:childTnLst>
                                </p:cTn>
                              </p:par>
                            </p:childTnLst>
                          </p:cTn>
                        </p:par>
                        <p:par>
                          <p:cTn id="54" fill="hold" nodeType="afterGroup">
                            <p:stCondLst>
                              <p:cond delay="500"/>
                            </p:stCondLst>
                            <p:childTnLst>
                              <p:par>
                                <p:cTn id="55" presetID="18" presetClass="entr" presetSubtype="12" fill="hold" nodeType="afterEffect">
                                  <p:stCondLst>
                                    <p:cond delay="0"/>
                                  </p:stCondLst>
                                  <p:childTnLst>
                                    <p:set>
                                      <p:cBhvr>
                                        <p:cTn id="56" dur="1" fill="hold">
                                          <p:stCondLst>
                                            <p:cond delay="0"/>
                                          </p:stCondLst>
                                        </p:cTn>
                                        <p:tgtEl>
                                          <p:spTgt spid="113683"/>
                                        </p:tgtEl>
                                        <p:attrNameLst>
                                          <p:attrName>style.visibility</p:attrName>
                                        </p:attrNameLst>
                                      </p:cBhvr>
                                      <p:to>
                                        <p:strVal val="visible"/>
                                      </p:to>
                                    </p:set>
                                    <p:animEffect transition="in" filter="strips(downLeft)">
                                      <p:cBhvr>
                                        <p:cTn id="57" dur="500"/>
                                        <p:tgtEl>
                                          <p:spTgt spid="113683"/>
                                        </p:tgtEl>
                                      </p:cBhvr>
                                    </p:animEffect>
                                  </p:childTnLst>
                                </p:cTn>
                              </p:par>
                            </p:childTnLst>
                          </p:cTn>
                        </p:par>
                        <p:par>
                          <p:cTn id="58" fill="hold" nodeType="afterGroup">
                            <p:stCondLst>
                              <p:cond delay="1000"/>
                            </p:stCondLst>
                            <p:childTnLst>
                              <p:par>
                                <p:cTn id="59" presetID="18" presetClass="entr" presetSubtype="3" fill="hold" nodeType="afterEffect">
                                  <p:stCondLst>
                                    <p:cond delay="0"/>
                                  </p:stCondLst>
                                  <p:childTnLst>
                                    <p:set>
                                      <p:cBhvr>
                                        <p:cTn id="60" dur="1" fill="hold">
                                          <p:stCondLst>
                                            <p:cond delay="0"/>
                                          </p:stCondLst>
                                        </p:cTn>
                                        <p:tgtEl>
                                          <p:spTgt spid="113684"/>
                                        </p:tgtEl>
                                        <p:attrNameLst>
                                          <p:attrName>style.visibility</p:attrName>
                                        </p:attrNameLst>
                                      </p:cBhvr>
                                      <p:to>
                                        <p:strVal val="visible"/>
                                      </p:to>
                                    </p:set>
                                    <p:animEffect transition="in" filter="strips(upRight)">
                                      <p:cBhvr>
                                        <p:cTn id="61" dur="500"/>
                                        <p:tgtEl>
                                          <p:spTgt spid="113684"/>
                                        </p:tgtEl>
                                      </p:cBhvr>
                                    </p:animEffect>
                                  </p:childTnLst>
                                </p:cTn>
                              </p:par>
                            </p:childTnLst>
                          </p:cTn>
                        </p:par>
                        <p:par>
                          <p:cTn id="62" fill="hold" nodeType="afterGroup">
                            <p:stCondLst>
                              <p:cond delay="1500"/>
                            </p:stCondLst>
                            <p:childTnLst>
                              <p:par>
                                <p:cTn id="63" presetID="9" presetClass="entr" presetSubtype="0" fill="hold" grpId="0" nodeType="afterEffect">
                                  <p:stCondLst>
                                    <p:cond delay="0"/>
                                  </p:stCondLst>
                                  <p:childTnLst>
                                    <p:set>
                                      <p:cBhvr>
                                        <p:cTn id="64" dur="1" fill="hold">
                                          <p:stCondLst>
                                            <p:cond delay="0"/>
                                          </p:stCondLst>
                                        </p:cTn>
                                        <p:tgtEl>
                                          <p:spTgt spid="113681"/>
                                        </p:tgtEl>
                                        <p:attrNameLst>
                                          <p:attrName>style.visibility</p:attrName>
                                        </p:attrNameLst>
                                      </p:cBhvr>
                                      <p:to>
                                        <p:strVal val="visible"/>
                                      </p:to>
                                    </p:set>
                                    <p:animEffect transition="in" filter="dissolve">
                                      <p:cBhvr>
                                        <p:cTn id="65" dur="500"/>
                                        <p:tgtEl>
                                          <p:spTgt spid="113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8" grpId="0" animBg="1"/>
      <p:bldP spid="113679" grpId="0" animBg="1"/>
      <p:bldP spid="113680" grpId="0" animBg="1"/>
      <p:bldP spid="113681" grpId="0" animBg="1"/>
      <p:bldP spid="113690" grpId="0"/>
      <p:bldP spid="113691" grpId="0"/>
      <p:bldP spid="1136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1" name="Group 3">
            <a:extLst>
              <a:ext uri="{FF2B5EF4-FFF2-40B4-BE49-F238E27FC236}">
                <a16:creationId xmlns:a16="http://schemas.microsoft.com/office/drawing/2014/main" id="{3989EC97-2EC7-4762-BC73-0A63FCB2588B}"/>
              </a:ext>
            </a:extLst>
          </p:cNvPr>
          <p:cNvGrpSpPr>
            <a:grpSpLocks/>
          </p:cNvGrpSpPr>
          <p:nvPr/>
        </p:nvGrpSpPr>
        <p:grpSpPr bwMode="auto">
          <a:xfrm>
            <a:off x="455613" y="1635125"/>
            <a:ext cx="8067675" cy="577850"/>
            <a:chOff x="450" y="1344"/>
            <a:chExt cx="4585" cy="816"/>
          </a:xfrm>
        </p:grpSpPr>
        <p:graphicFrame>
          <p:nvGraphicFramePr>
            <p:cNvPr id="8224" name="Object 4">
              <a:extLst>
                <a:ext uri="{FF2B5EF4-FFF2-40B4-BE49-F238E27FC236}">
                  <a16:creationId xmlns:a16="http://schemas.microsoft.com/office/drawing/2014/main" id="{668786AF-4FB2-44B9-927A-F177EB28D27B}"/>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8241" name="Image" r:id="rId3" imgW="7580952" imgH="2768254" progId="Photoshop.Image.7">
                    <p:embed/>
                  </p:oleObj>
                </mc:Choice>
                <mc:Fallback>
                  <p:oleObj name="Image" r:id="rId3" imgW="7580952" imgH="2768254"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3" name="Rectangle 5">
              <a:extLst>
                <a:ext uri="{FF2B5EF4-FFF2-40B4-BE49-F238E27FC236}">
                  <a16:creationId xmlns:a16="http://schemas.microsoft.com/office/drawing/2014/main" id="{86D123B4-AC83-434F-824D-573E90813DEA}"/>
                </a:ext>
              </a:extLst>
            </p:cNvPr>
            <p:cNvSpPr>
              <a:spLocks noChangeArrowheads="1"/>
            </p:cNvSpPr>
            <p:nvPr/>
          </p:nvSpPr>
          <p:spPr bwMode="auto">
            <a:xfrm>
              <a:off x="658" y="1483"/>
              <a:ext cx="4350" cy="64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编译理论  </a:t>
              </a:r>
              <a:r>
                <a:rPr lang="zh-CN" altLang="en-US">
                  <a:solidFill>
                    <a:schemeClr val="tx2"/>
                  </a:solidFill>
                  <a:latin typeface="宋体" panose="02010600030101010101" pitchFamily="2" charset="-122"/>
                </a:rPr>
                <a:t>的许多想法和技术可用于</a:t>
              </a:r>
              <a:r>
                <a:rPr lang="zh-CN" altLang="en-US">
                  <a:solidFill>
                    <a:srgbClr val="0000FF"/>
                  </a:solidFill>
                  <a:latin typeface="宋体" panose="02010600030101010101" pitchFamily="2" charset="-122"/>
                </a:rPr>
                <a:t>一般软件的设计</a:t>
              </a:r>
              <a:r>
                <a:rPr lang="zh-CN" altLang="en-US">
                  <a:solidFill>
                    <a:schemeClr val="tx2"/>
                  </a:solidFill>
                  <a:latin typeface="宋体" panose="02010600030101010101" pitchFamily="2" charset="-122"/>
                </a:rPr>
                <a:t>：</a:t>
              </a:r>
            </a:p>
          </p:txBody>
        </p:sp>
      </p:grpSp>
      <p:sp>
        <p:nvSpPr>
          <p:cNvPr id="114697" name="Rectangle 9">
            <a:extLst>
              <a:ext uri="{FF2B5EF4-FFF2-40B4-BE49-F238E27FC236}">
                <a16:creationId xmlns:a16="http://schemas.microsoft.com/office/drawing/2014/main" id="{E018AEDF-000F-4ABB-BF58-9D112D72EDCA}"/>
              </a:ext>
            </a:extLst>
          </p:cNvPr>
          <p:cNvSpPr>
            <a:spLocks noChangeArrowheads="1"/>
          </p:cNvSpPr>
          <p:nvPr/>
        </p:nvSpPr>
        <p:spPr bwMode="auto">
          <a:xfrm>
            <a:off x="436563" y="668338"/>
            <a:ext cx="3068637" cy="584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dirty="0">
                <a:solidFill>
                  <a:schemeClr val="tx2"/>
                </a:solidFill>
              </a:rPr>
              <a:t>编译理论的应用</a:t>
            </a:r>
          </a:p>
        </p:txBody>
      </p:sp>
      <p:grpSp>
        <p:nvGrpSpPr>
          <p:cNvPr id="114729" name="Group 41">
            <a:extLst>
              <a:ext uri="{FF2B5EF4-FFF2-40B4-BE49-F238E27FC236}">
                <a16:creationId xmlns:a16="http://schemas.microsoft.com/office/drawing/2014/main" id="{839A2AC6-8D4F-4E48-9232-C0DB04529636}"/>
              </a:ext>
            </a:extLst>
          </p:cNvPr>
          <p:cNvGrpSpPr>
            <a:grpSpLocks/>
          </p:cNvGrpSpPr>
          <p:nvPr/>
        </p:nvGrpSpPr>
        <p:grpSpPr bwMode="auto">
          <a:xfrm>
            <a:off x="201613" y="2379663"/>
            <a:ext cx="6011862" cy="1655762"/>
            <a:chOff x="127" y="1499"/>
            <a:chExt cx="3787" cy="1043"/>
          </a:xfrm>
        </p:grpSpPr>
        <p:sp>
          <p:nvSpPr>
            <p:cNvPr id="8214" name="Rectangle 13">
              <a:extLst>
                <a:ext uri="{FF2B5EF4-FFF2-40B4-BE49-F238E27FC236}">
                  <a16:creationId xmlns:a16="http://schemas.microsoft.com/office/drawing/2014/main" id="{111991EB-B888-4DA0-89BA-1D66ADB3222A}"/>
                </a:ext>
              </a:extLst>
            </p:cNvPr>
            <p:cNvSpPr>
              <a:spLocks noChangeArrowheads="1"/>
            </p:cNvSpPr>
            <p:nvPr/>
          </p:nvSpPr>
          <p:spPr bwMode="auto">
            <a:xfrm>
              <a:off x="127" y="1808"/>
              <a:ext cx="1502" cy="3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有穷状态技术</a:t>
              </a:r>
            </a:p>
          </p:txBody>
        </p:sp>
        <p:sp>
          <p:nvSpPr>
            <p:cNvPr id="8215" name="Rectangle 22">
              <a:extLst>
                <a:ext uri="{FF2B5EF4-FFF2-40B4-BE49-F238E27FC236}">
                  <a16:creationId xmlns:a16="http://schemas.microsoft.com/office/drawing/2014/main" id="{2D4D551D-694A-41C8-A6F7-C697D3AD58C2}"/>
                </a:ext>
              </a:extLst>
            </p:cNvPr>
            <p:cNvSpPr>
              <a:spLocks noChangeArrowheads="1"/>
            </p:cNvSpPr>
            <p:nvPr/>
          </p:nvSpPr>
          <p:spPr bwMode="auto">
            <a:xfrm>
              <a:off x="2454" y="2215"/>
              <a:ext cx="101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000000"/>
                  </a:solidFill>
                  <a:latin typeface="楷体_GB2312" pitchFamily="49" charset="-122"/>
                  <a:ea typeface="楷体_GB2312" pitchFamily="49" charset="-122"/>
                </a:rPr>
                <a:t>模式识别</a:t>
              </a:r>
            </a:p>
          </p:txBody>
        </p:sp>
        <p:sp>
          <p:nvSpPr>
            <p:cNvPr id="8216" name="Rectangle 23">
              <a:extLst>
                <a:ext uri="{FF2B5EF4-FFF2-40B4-BE49-F238E27FC236}">
                  <a16:creationId xmlns:a16="http://schemas.microsoft.com/office/drawing/2014/main" id="{57A6E2E2-3A8D-4E94-9D45-E1D6E10D2E0D}"/>
                </a:ext>
              </a:extLst>
            </p:cNvPr>
            <p:cNvSpPr>
              <a:spLocks noChangeArrowheads="1"/>
            </p:cNvSpPr>
            <p:nvPr/>
          </p:nvSpPr>
          <p:spPr bwMode="auto">
            <a:xfrm>
              <a:off x="2455" y="1860"/>
              <a:ext cx="101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000000"/>
                  </a:solidFill>
                  <a:latin typeface="楷体_GB2312" pitchFamily="49" charset="-122"/>
                  <a:ea typeface="楷体_GB2312" pitchFamily="49" charset="-122"/>
                </a:rPr>
                <a:t>情报检索</a:t>
              </a:r>
            </a:p>
          </p:txBody>
        </p:sp>
        <p:sp>
          <p:nvSpPr>
            <p:cNvPr id="8217" name="Rectangle 24">
              <a:extLst>
                <a:ext uri="{FF2B5EF4-FFF2-40B4-BE49-F238E27FC236}">
                  <a16:creationId xmlns:a16="http://schemas.microsoft.com/office/drawing/2014/main" id="{582914F6-B5A2-47D0-B967-F35416B8D034}"/>
                </a:ext>
              </a:extLst>
            </p:cNvPr>
            <p:cNvSpPr>
              <a:spLocks noChangeArrowheads="1"/>
            </p:cNvSpPr>
            <p:nvPr/>
          </p:nvSpPr>
          <p:spPr bwMode="auto">
            <a:xfrm>
              <a:off x="2448" y="1499"/>
              <a:ext cx="146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000000"/>
                  </a:solidFill>
                  <a:latin typeface="楷体_GB2312" pitchFamily="49" charset="-122"/>
                  <a:ea typeface="楷体_GB2312" pitchFamily="49" charset="-122"/>
                </a:rPr>
                <a:t>文本编辑程序</a:t>
              </a:r>
            </a:p>
          </p:txBody>
        </p:sp>
        <p:sp>
          <p:nvSpPr>
            <p:cNvPr id="8218" name="Line 25">
              <a:extLst>
                <a:ext uri="{FF2B5EF4-FFF2-40B4-BE49-F238E27FC236}">
                  <a16:creationId xmlns:a16="http://schemas.microsoft.com/office/drawing/2014/main" id="{52C68E1A-5888-496B-8195-130AD040FD8C}"/>
                </a:ext>
              </a:extLst>
            </p:cNvPr>
            <p:cNvSpPr>
              <a:spLocks noChangeShapeType="1"/>
            </p:cNvSpPr>
            <p:nvPr/>
          </p:nvSpPr>
          <p:spPr bwMode="auto">
            <a:xfrm>
              <a:off x="1636" y="1964"/>
              <a:ext cx="406" cy="1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19" name="Line 26">
              <a:extLst>
                <a:ext uri="{FF2B5EF4-FFF2-40B4-BE49-F238E27FC236}">
                  <a16:creationId xmlns:a16="http://schemas.microsoft.com/office/drawing/2014/main" id="{6857FEA5-EA13-406B-9FF9-32597891048A}"/>
                </a:ext>
              </a:extLst>
            </p:cNvPr>
            <p:cNvSpPr>
              <a:spLocks noChangeShapeType="1"/>
            </p:cNvSpPr>
            <p:nvPr/>
          </p:nvSpPr>
          <p:spPr bwMode="auto">
            <a:xfrm flipV="1">
              <a:off x="2055" y="1636"/>
              <a:ext cx="0" cy="32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20" name="Line 27">
              <a:extLst>
                <a:ext uri="{FF2B5EF4-FFF2-40B4-BE49-F238E27FC236}">
                  <a16:creationId xmlns:a16="http://schemas.microsoft.com/office/drawing/2014/main" id="{2205B553-5976-4DA5-8A55-F98FFF7056E0}"/>
                </a:ext>
              </a:extLst>
            </p:cNvPr>
            <p:cNvSpPr>
              <a:spLocks noChangeShapeType="1"/>
            </p:cNvSpPr>
            <p:nvPr/>
          </p:nvSpPr>
          <p:spPr bwMode="auto">
            <a:xfrm>
              <a:off x="2055" y="1636"/>
              <a:ext cx="38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21" name="Line 28">
              <a:extLst>
                <a:ext uri="{FF2B5EF4-FFF2-40B4-BE49-F238E27FC236}">
                  <a16:creationId xmlns:a16="http://schemas.microsoft.com/office/drawing/2014/main" id="{26C42A92-35CE-496B-81E9-A34BF37FD6D6}"/>
                </a:ext>
              </a:extLst>
            </p:cNvPr>
            <p:cNvSpPr>
              <a:spLocks noChangeShapeType="1"/>
            </p:cNvSpPr>
            <p:nvPr/>
          </p:nvSpPr>
          <p:spPr bwMode="auto">
            <a:xfrm flipV="1">
              <a:off x="1964" y="1977"/>
              <a:ext cx="458"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22" name="Line 29">
              <a:extLst>
                <a:ext uri="{FF2B5EF4-FFF2-40B4-BE49-F238E27FC236}">
                  <a16:creationId xmlns:a16="http://schemas.microsoft.com/office/drawing/2014/main" id="{F5E31648-F428-492E-BEE9-41ACD5923136}"/>
                </a:ext>
              </a:extLst>
            </p:cNvPr>
            <p:cNvSpPr>
              <a:spLocks noChangeShapeType="1"/>
            </p:cNvSpPr>
            <p:nvPr/>
          </p:nvSpPr>
          <p:spPr bwMode="auto">
            <a:xfrm>
              <a:off x="2055" y="1990"/>
              <a:ext cx="0"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23" name="Line 30">
              <a:extLst>
                <a:ext uri="{FF2B5EF4-FFF2-40B4-BE49-F238E27FC236}">
                  <a16:creationId xmlns:a16="http://schemas.microsoft.com/office/drawing/2014/main" id="{CACB4889-10F3-4A01-B8B3-C42CB66C13B2}"/>
                </a:ext>
              </a:extLst>
            </p:cNvPr>
            <p:cNvSpPr>
              <a:spLocks noChangeShapeType="1"/>
            </p:cNvSpPr>
            <p:nvPr/>
          </p:nvSpPr>
          <p:spPr bwMode="auto">
            <a:xfrm>
              <a:off x="2055" y="2343"/>
              <a:ext cx="354"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14730" name="Group 42">
            <a:extLst>
              <a:ext uri="{FF2B5EF4-FFF2-40B4-BE49-F238E27FC236}">
                <a16:creationId xmlns:a16="http://schemas.microsoft.com/office/drawing/2014/main" id="{2A0898EF-3D1A-44DB-864E-2F4F1CB537A0}"/>
              </a:ext>
            </a:extLst>
          </p:cNvPr>
          <p:cNvGrpSpPr>
            <a:grpSpLocks/>
          </p:cNvGrpSpPr>
          <p:nvPr/>
        </p:nvGrpSpPr>
        <p:grpSpPr bwMode="auto">
          <a:xfrm>
            <a:off x="182563" y="4044950"/>
            <a:ext cx="7451725" cy="1358900"/>
            <a:chOff x="115" y="2548"/>
            <a:chExt cx="4694" cy="856"/>
          </a:xfrm>
        </p:grpSpPr>
        <p:sp>
          <p:nvSpPr>
            <p:cNvPr id="8207" name="Rectangle 14">
              <a:extLst>
                <a:ext uri="{FF2B5EF4-FFF2-40B4-BE49-F238E27FC236}">
                  <a16:creationId xmlns:a16="http://schemas.microsoft.com/office/drawing/2014/main" id="{F7877AFF-3E3B-4FEF-936F-9C47A31C92B8}"/>
                </a:ext>
              </a:extLst>
            </p:cNvPr>
            <p:cNvSpPr>
              <a:spLocks noChangeArrowheads="1"/>
            </p:cNvSpPr>
            <p:nvPr/>
          </p:nvSpPr>
          <p:spPr bwMode="auto">
            <a:xfrm>
              <a:off x="115" y="2548"/>
              <a:ext cx="1727" cy="3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上下文无关文法</a:t>
              </a:r>
            </a:p>
          </p:txBody>
        </p:sp>
        <p:sp>
          <p:nvSpPr>
            <p:cNvPr id="8208" name="Rectangle 16">
              <a:extLst>
                <a:ext uri="{FF2B5EF4-FFF2-40B4-BE49-F238E27FC236}">
                  <a16:creationId xmlns:a16="http://schemas.microsoft.com/office/drawing/2014/main" id="{BAF9B958-CE86-47EF-BC21-9DC458EA9BB0}"/>
                </a:ext>
              </a:extLst>
            </p:cNvPr>
            <p:cNvSpPr>
              <a:spLocks noChangeArrowheads="1"/>
            </p:cNvSpPr>
            <p:nvPr/>
          </p:nvSpPr>
          <p:spPr bwMode="auto">
            <a:xfrm>
              <a:off x="130" y="3041"/>
              <a:ext cx="1502" cy="3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语法制导翻译</a:t>
              </a:r>
            </a:p>
          </p:txBody>
        </p:sp>
        <p:sp>
          <p:nvSpPr>
            <p:cNvPr id="8209" name="Rectangle 21">
              <a:extLst>
                <a:ext uri="{FF2B5EF4-FFF2-40B4-BE49-F238E27FC236}">
                  <a16:creationId xmlns:a16="http://schemas.microsoft.com/office/drawing/2014/main" id="{4DE49A10-8F61-4B4C-9326-DCBDF6714684}"/>
                </a:ext>
              </a:extLst>
            </p:cNvPr>
            <p:cNvSpPr>
              <a:spLocks noChangeArrowheads="1"/>
            </p:cNvSpPr>
            <p:nvPr/>
          </p:nvSpPr>
          <p:spPr bwMode="auto">
            <a:xfrm>
              <a:off x="2443" y="2875"/>
              <a:ext cx="236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000000"/>
                  </a:solidFill>
                  <a:latin typeface="楷体_GB2312" pitchFamily="49" charset="-122"/>
                  <a:ea typeface="楷体_GB2312" pitchFamily="49" charset="-122"/>
                </a:rPr>
                <a:t>建立多种文本处理程序</a:t>
              </a:r>
            </a:p>
          </p:txBody>
        </p:sp>
        <p:sp>
          <p:nvSpPr>
            <p:cNvPr id="8210" name="Line 32">
              <a:extLst>
                <a:ext uri="{FF2B5EF4-FFF2-40B4-BE49-F238E27FC236}">
                  <a16:creationId xmlns:a16="http://schemas.microsoft.com/office/drawing/2014/main" id="{C72E2336-E3E5-4347-9522-09AF8D239F0F}"/>
                </a:ext>
              </a:extLst>
            </p:cNvPr>
            <p:cNvSpPr>
              <a:spLocks noChangeShapeType="1"/>
            </p:cNvSpPr>
            <p:nvPr/>
          </p:nvSpPr>
          <p:spPr bwMode="auto">
            <a:xfrm>
              <a:off x="1872" y="2762"/>
              <a:ext cx="19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11" name="Line 33">
              <a:extLst>
                <a:ext uri="{FF2B5EF4-FFF2-40B4-BE49-F238E27FC236}">
                  <a16:creationId xmlns:a16="http://schemas.microsoft.com/office/drawing/2014/main" id="{F8C2A0DF-2A63-4A40-B47C-82DF0E70213D}"/>
                </a:ext>
              </a:extLst>
            </p:cNvPr>
            <p:cNvSpPr>
              <a:spLocks noChangeShapeType="1"/>
            </p:cNvSpPr>
            <p:nvPr/>
          </p:nvSpPr>
          <p:spPr bwMode="auto">
            <a:xfrm flipH="1">
              <a:off x="2068" y="2749"/>
              <a:ext cx="0" cy="53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12" name="Line 34">
              <a:extLst>
                <a:ext uri="{FF2B5EF4-FFF2-40B4-BE49-F238E27FC236}">
                  <a16:creationId xmlns:a16="http://schemas.microsoft.com/office/drawing/2014/main" id="{ECDBB7BF-F5CF-4F66-83D8-EA6E9AE8164D}"/>
                </a:ext>
              </a:extLst>
            </p:cNvPr>
            <p:cNvSpPr>
              <a:spLocks noChangeShapeType="1"/>
            </p:cNvSpPr>
            <p:nvPr/>
          </p:nvSpPr>
          <p:spPr bwMode="auto">
            <a:xfrm>
              <a:off x="1636" y="3260"/>
              <a:ext cx="419" cy="1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13" name="Line 35">
              <a:extLst>
                <a:ext uri="{FF2B5EF4-FFF2-40B4-BE49-F238E27FC236}">
                  <a16:creationId xmlns:a16="http://schemas.microsoft.com/office/drawing/2014/main" id="{F26E8371-7856-45E4-BC5A-1DAF266DE489}"/>
                </a:ext>
              </a:extLst>
            </p:cNvPr>
            <p:cNvSpPr>
              <a:spLocks noChangeShapeType="1"/>
            </p:cNvSpPr>
            <p:nvPr/>
          </p:nvSpPr>
          <p:spPr bwMode="auto">
            <a:xfrm>
              <a:off x="2055" y="3011"/>
              <a:ext cx="38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14731" name="Group 43">
            <a:extLst>
              <a:ext uri="{FF2B5EF4-FFF2-40B4-BE49-F238E27FC236}">
                <a16:creationId xmlns:a16="http://schemas.microsoft.com/office/drawing/2014/main" id="{6454ABA7-6820-455D-A017-01BB34857815}"/>
              </a:ext>
            </a:extLst>
          </p:cNvPr>
          <p:cNvGrpSpPr>
            <a:grpSpLocks/>
          </p:cNvGrpSpPr>
          <p:nvPr/>
        </p:nvGrpSpPr>
        <p:grpSpPr bwMode="auto">
          <a:xfrm>
            <a:off x="203200" y="5397500"/>
            <a:ext cx="8856663" cy="1166813"/>
            <a:chOff x="128" y="3400"/>
            <a:chExt cx="5579" cy="735"/>
          </a:xfrm>
        </p:grpSpPr>
        <p:sp>
          <p:nvSpPr>
            <p:cNvPr id="8199" name="Rectangle 15">
              <a:extLst>
                <a:ext uri="{FF2B5EF4-FFF2-40B4-BE49-F238E27FC236}">
                  <a16:creationId xmlns:a16="http://schemas.microsoft.com/office/drawing/2014/main" id="{AB41C262-BC8C-4860-A16B-392E1BBFA96A}"/>
                </a:ext>
              </a:extLst>
            </p:cNvPr>
            <p:cNvSpPr>
              <a:spLocks noChangeArrowheads="1"/>
            </p:cNvSpPr>
            <p:nvPr/>
          </p:nvSpPr>
          <p:spPr bwMode="auto">
            <a:xfrm>
              <a:off x="128" y="3606"/>
              <a:ext cx="1502" cy="3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代码优化技术</a:t>
              </a:r>
            </a:p>
          </p:txBody>
        </p:sp>
        <p:sp>
          <p:nvSpPr>
            <p:cNvPr id="8200" name="Rectangle 19">
              <a:extLst>
                <a:ext uri="{FF2B5EF4-FFF2-40B4-BE49-F238E27FC236}">
                  <a16:creationId xmlns:a16="http://schemas.microsoft.com/office/drawing/2014/main" id="{40E97A19-46C8-402E-9602-BD3EC5A450F4}"/>
                </a:ext>
              </a:extLst>
            </p:cNvPr>
            <p:cNvSpPr>
              <a:spLocks noChangeArrowheads="1"/>
            </p:cNvSpPr>
            <p:nvPr/>
          </p:nvSpPr>
          <p:spPr bwMode="auto">
            <a:xfrm>
              <a:off x="2441" y="3808"/>
              <a:ext cx="326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dirty="0">
                  <a:solidFill>
                    <a:srgbClr val="000000"/>
                  </a:solidFill>
                  <a:latin typeface="楷体_GB2312" pitchFamily="49" charset="-122"/>
                  <a:ea typeface="楷体_GB2312" pitchFamily="49" charset="-122"/>
                </a:rPr>
                <a:t>由非结构化到结构化的程序转换</a:t>
              </a:r>
            </a:p>
          </p:txBody>
        </p:sp>
        <p:sp>
          <p:nvSpPr>
            <p:cNvPr id="8201" name="Rectangle 20">
              <a:extLst>
                <a:ext uri="{FF2B5EF4-FFF2-40B4-BE49-F238E27FC236}">
                  <a16:creationId xmlns:a16="http://schemas.microsoft.com/office/drawing/2014/main" id="{B49BBC64-2F19-426F-84F7-543F93CDA96B}"/>
                </a:ext>
              </a:extLst>
            </p:cNvPr>
            <p:cNvSpPr>
              <a:spLocks noChangeArrowheads="1"/>
            </p:cNvSpPr>
            <p:nvPr/>
          </p:nvSpPr>
          <p:spPr bwMode="auto">
            <a:xfrm>
              <a:off x="2445" y="3400"/>
              <a:ext cx="1016" cy="327"/>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dirty="0">
                  <a:solidFill>
                    <a:srgbClr val="000000"/>
                  </a:solidFill>
                  <a:latin typeface="楷体_GB2312" pitchFamily="49" charset="-122"/>
                  <a:ea typeface="楷体_GB2312" pitchFamily="49" charset="-122"/>
                </a:rPr>
                <a:t>程序校验</a:t>
              </a:r>
            </a:p>
          </p:txBody>
        </p:sp>
        <p:sp>
          <p:nvSpPr>
            <p:cNvPr id="8202" name="Line 36">
              <a:extLst>
                <a:ext uri="{FF2B5EF4-FFF2-40B4-BE49-F238E27FC236}">
                  <a16:creationId xmlns:a16="http://schemas.microsoft.com/office/drawing/2014/main" id="{9981379A-2582-498E-AFA4-991E1B24027E}"/>
                </a:ext>
              </a:extLst>
            </p:cNvPr>
            <p:cNvSpPr>
              <a:spLocks noChangeShapeType="1"/>
            </p:cNvSpPr>
            <p:nvPr/>
          </p:nvSpPr>
          <p:spPr bwMode="auto">
            <a:xfrm>
              <a:off x="1649" y="3783"/>
              <a:ext cx="459"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3" name="Line 37">
              <a:extLst>
                <a:ext uri="{FF2B5EF4-FFF2-40B4-BE49-F238E27FC236}">
                  <a16:creationId xmlns:a16="http://schemas.microsoft.com/office/drawing/2014/main" id="{13B6A597-0462-4E32-8961-B78BCE3ADC7B}"/>
                </a:ext>
              </a:extLst>
            </p:cNvPr>
            <p:cNvSpPr>
              <a:spLocks noChangeShapeType="1"/>
            </p:cNvSpPr>
            <p:nvPr/>
          </p:nvSpPr>
          <p:spPr bwMode="auto">
            <a:xfrm flipV="1">
              <a:off x="2108" y="3535"/>
              <a:ext cx="13" cy="24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4" name="Line 38">
              <a:extLst>
                <a:ext uri="{FF2B5EF4-FFF2-40B4-BE49-F238E27FC236}">
                  <a16:creationId xmlns:a16="http://schemas.microsoft.com/office/drawing/2014/main" id="{05C063B3-FEDD-4A7C-B7AD-A2347D3B66E8}"/>
                </a:ext>
              </a:extLst>
            </p:cNvPr>
            <p:cNvSpPr>
              <a:spLocks noChangeShapeType="1"/>
            </p:cNvSpPr>
            <p:nvPr/>
          </p:nvSpPr>
          <p:spPr bwMode="auto">
            <a:xfrm>
              <a:off x="2108" y="3535"/>
              <a:ext cx="301"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5" name="Line 39">
              <a:extLst>
                <a:ext uri="{FF2B5EF4-FFF2-40B4-BE49-F238E27FC236}">
                  <a16:creationId xmlns:a16="http://schemas.microsoft.com/office/drawing/2014/main" id="{82C47AB7-3A1F-464B-93DC-D3C1B50F4053}"/>
                </a:ext>
              </a:extLst>
            </p:cNvPr>
            <p:cNvSpPr>
              <a:spLocks noChangeShapeType="1"/>
            </p:cNvSpPr>
            <p:nvPr/>
          </p:nvSpPr>
          <p:spPr bwMode="auto">
            <a:xfrm>
              <a:off x="2108" y="3783"/>
              <a:ext cx="14" cy="18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6" name="Line 40">
              <a:extLst>
                <a:ext uri="{FF2B5EF4-FFF2-40B4-BE49-F238E27FC236}">
                  <a16:creationId xmlns:a16="http://schemas.microsoft.com/office/drawing/2014/main" id="{61A59D96-6D14-4582-A7D9-2CA4F27759B9}"/>
                </a:ext>
              </a:extLst>
            </p:cNvPr>
            <p:cNvSpPr>
              <a:spLocks noChangeShapeType="1"/>
            </p:cNvSpPr>
            <p:nvPr/>
          </p:nvSpPr>
          <p:spPr bwMode="auto">
            <a:xfrm flipV="1">
              <a:off x="2109" y="3967"/>
              <a:ext cx="326" cy="1"/>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strips(downRight)">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4729"/>
                                        </p:tgtEl>
                                        <p:attrNameLst>
                                          <p:attrName>style.visibility</p:attrName>
                                        </p:attrNameLst>
                                      </p:cBhvr>
                                      <p:to>
                                        <p:strVal val="visible"/>
                                      </p:to>
                                    </p:set>
                                    <p:animEffect transition="in" filter="strips(downRight)">
                                      <p:cBhvr>
                                        <p:cTn id="12" dur="500"/>
                                        <p:tgtEl>
                                          <p:spTgt spid="1147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4730"/>
                                        </p:tgtEl>
                                        <p:attrNameLst>
                                          <p:attrName>style.visibility</p:attrName>
                                        </p:attrNameLst>
                                      </p:cBhvr>
                                      <p:to>
                                        <p:strVal val="visible"/>
                                      </p:to>
                                    </p:set>
                                    <p:animEffect transition="in" filter="strips(downRight)">
                                      <p:cBhvr>
                                        <p:cTn id="17" dur="500"/>
                                        <p:tgtEl>
                                          <p:spTgt spid="1147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14731"/>
                                        </p:tgtEl>
                                        <p:attrNameLst>
                                          <p:attrName>style.visibility</p:attrName>
                                        </p:attrNameLst>
                                      </p:cBhvr>
                                      <p:to>
                                        <p:strVal val="visible"/>
                                      </p:to>
                                    </p:set>
                                    <p:animEffect transition="in" filter="strips(downRight)">
                                      <p:cBhvr>
                                        <p:cTn id="22" dur="500"/>
                                        <p:tgtEl>
                                          <p:spTgt spid="114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C1E45F9B-3FA1-4D20-93BF-2130FCCA28D4}"/>
              </a:ext>
            </a:extLst>
          </p:cNvPr>
          <p:cNvSpPr>
            <a:spLocks noChangeArrowheads="1"/>
          </p:cNvSpPr>
          <p:nvPr/>
        </p:nvSpPr>
        <p:spPr bwMode="auto">
          <a:xfrm>
            <a:off x="468313" y="1412875"/>
            <a:ext cx="80010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
                <a:schemeClr val="accent1"/>
              </a:buClr>
              <a:buSzPct val="75000"/>
              <a:buFont typeface="Monotype Sorts" pitchFamily="2" charset="2"/>
              <a:buNone/>
            </a:pPr>
            <a:r>
              <a:rPr lang="zh-CN" altLang="en-US" sz="2800" b="1">
                <a:latin typeface="Impact" panose="020B0806030902050204" pitchFamily="34" charset="0"/>
              </a:rPr>
              <a:t>（</a:t>
            </a:r>
            <a:r>
              <a:rPr lang="zh-CN" altLang="en-US" sz="2800" b="1">
                <a:latin typeface="宋体" panose="02010600030101010101" pitchFamily="2" charset="-122"/>
              </a:rPr>
              <a:t>1）姜淑娟，刘兵等</a:t>
            </a:r>
            <a:r>
              <a:rPr lang="en-US" altLang="zh-CN" sz="2800" b="1">
                <a:latin typeface="宋体" panose="02010600030101010101" pitchFamily="2" charset="-122"/>
              </a:rPr>
              <a:t>.</a:t>
            </a:r>
            <a:r>
              <a:rPr lang="zh-CN" altLang="en-US" sz="2800" b="1">
                <a:latin typeface="宋体" panose="02010600030101010101" pitchFamily="2" charset="-122"/>
              </a:rPr>
              <a:t>编译原理及实现，清华大学出版社，</a:t>
            </a:r>
            <a:r>
              <a:rPr lang="en-US" altLang="zh-CN" sz="2800" b="1">
                <a:latin typeface="宋体" panose="02010600030101010101" pitchFamily="2" charset="-122"/>
              </a:rPr>
              <a:t>2016.</a:t>
            </a:r>
            <a:r>
              <a:rPr lang="zh-CN" altLang="en-US" sz="2800" b="1">
                <a:latin typeface="宋体" panose="02010600030101010101" pitchFamily="2" charset="-122"/>
              </a:rPr>
              <a:t>（教材）</a:t>
            </a:r>
          </a:p>
          <a:p>
            <a:pPr eaLnBrk="1" hangingPunct="1">
              <a:lnSpc>
                <a:spcPct val="90000"/>
              </a:lnSpc>
              <a:spcBef>
                <a:spcPct val="50000"/>
              </a:spcBef>
              <a:buClr>
                <a:schemeClr val="accent1"/>
              </a:buClr>
              <a:buSzPct val="75000"/>
              <a:buFont typeface="Monotype Sorts" pitchFamily="2" charset="2"/>
              <a:buNone/>
            </a:pPr>
            <a:r>
              <a:rPr lang="zh-CN" altLang="en-US" sz="2800" b="1">
                <a:latin typeface="宋体" panose="02010600030101010101" pitchFamily="2" charset="-122"/>
              </a:rPr>
              <a:t>（2）</a:t>
            </a:r>
            <a:r>
              <a:rPr lang="zh-CN" altLang="zh-CN" sz="2800" b="1">
                <a:latin typeface="宋体" panose="02010600030101010101" pitchFamily="2" charset="-122"/>
              </a:rPr>
              <a:t>陈火旺</a:t>
            </a:r>
            <a:r>
              <a:rPr lang="en-US" altLang="zh-CN" sz="2800" b="1">
                <a:latin typeface="宋体" panose="02010600030101010101" pitchFamily="2" charset="-122"/>
              </a:rPr>
              <a:t>,</a:t>
            </a:r>
            <a:r>
              <a:rPr lang="zh-CN" altLang="zh-CN" sz="2800" b="1">
                <a:latin typeface="宋体" panose="02010600030101010101" pitchFamily="2" charset="-122"/>
              </a:rPr>
              <a:t>刘春林等</a:t>
            </a:r>
            <a:r>
              <a:rPr lang="en-US" altLang="zh-CN" sz="2800" b="1">
                <a:latin typeface="宋体" panose="02010600030101010101" pitchFamily="2" charset="-122"/>
              </a:rPr>
              <a:t>.</a:t>
            </a:r>
            <a:r>
              <a:rPr lang="zh-CN" altLang="zh-CN" sz="2800" b="1">
                <a:latin typeface="宋体" panose="02010600030101010101" pitchFamily="2" charset="-122"/>
              </a:rPr>
              <a:t>程序设计语言编译原理（第</a:t>
            </a:r>
            <a:r>
              <a:rPr lang="en-US" altLang="zh-CN" sz="2800" b="1">
                <a:latin typeface="宋体" panose="02010600030101010101" pitchFamily="2" charset="-122"/>
              </a:rPr>
              <a:t>3</a:t>
            </a:r>
            <a:r>
              <a:rPr lang="zh-CN" altLang="zh-CN" sz="2800" b="1">
                <a:latin typeface="宋体" panose="02010600030101010101" pitchFamily="2" charset="-122"/>
              </a:rPr>
              <a:t>版）</a:t>
            </a:r>
            <a:r>
              <a:rPr lang="en-US" altLang="zh-CN" sz="2800" b="1">
                <a:latin typeface="宋体" panose="02010600030101010101" pitchFamily="2" charset="-122"/>
              </a:rPr>
              <a:t>.</a:t>
            </a:r>
            <a:r>
              <a:rPr lang="zh-CN" altLang="zh-CN" sz="2800" b="1">
                <a:latin typeface="宋体" panose="02010600030101010101" pitchFamily="2" charset="-122"/>
              </a:rPr>
              <a:t>北京：国防工业出版社，</a:t>
            </a:r>
            <a:r>
              <a:rPr lang="en-US" altLang="zh-CN" sz="2800" b="1">
                <a:latin typeface="宋体" panose="02010600030101010101" pitchFamily="2" charset="-122"/>
              </a:rPr>
              <a:t>2014.</a:t>
            </a:r>
            <a:endParaRPr lang="zh-CN" altLang="en-US" sz="2800" b="1">
              <a:latin typeface="宋体" panose="02010600030101010101" pitchFamily="2" charset="-122"/>
            </a:endParaRPr>
          </a:p>
          <a:p>
            <a:pPr eaLnBrk="1" hangingPunct="1">
              <a:lnSpc>
                <a:spcPct val="90000"/>
              </a:lnSpc>
              <a:spcBef>
                <a:spcPct val="50000"/>
              </a:spcBef>
              <a:buClr>
                <a:schemeClr val="accent1"/>
              </a:buClr>
              <a:buSzPct val="75000"/>
              <a:buFont typeface="Monotype Sorts" pitchFamily="2" charset="2"/>
              <a:buNone/>
            </a:pPr>
            <a:r>
              <a:rPr lang="zh-CN" altLang="zh-CN" sz="2800" b="1">
                <a:latin typeface="宋体" panose="02010600030101010101" pitchFamily="2" charset="-122"/>
              </a:rPr>
              <a:t>（3）陈英</a:t>
            </a:r>
            <a:r>
              <a:rPr lang="en-US" altLang="zh-CN" sz="2800" b="1">
                <a:latin typeface="宋体" panose="02010600030101010101" pitchFamily="2" charset="-122"/>
              </a:rPr>
              <a:t>,</a:t>
            </a:r>
            <a:r>
              <a:rPr lang="zh-CN" altLang="zh-CN" sz="2800" b="1">
                <a:latin typeface="宋体" panose="02010600030101010101" pitchFamily="2" charset="-122"/>
              </a:rPr>
              <a:t>陈朔鹰等</a:t>
            </a:r>
            <a:r>
              <a:rPr lang="en-US" altLang="zh-CN" sz="2800" b="1">
                <a:latin typeface="宋体" panose="02010600030101010101" pitchFamily="2" charset="-122"/>
              </a:rPr>
              <a:t>.</a:t>
            </a:r>
            <a:r>
              <a:rPr lang="zh-CN" altLang="zh-CN" sz="2800" b="1">
                <a:latin typeface="宋体" panose="02010600030101010101" pitchFamily="2" charset="-122"/>
              </a:rPr>
              <a:t>编译原理</a:t>
            </a:r>
            <a:r>
              <a:rPr lang="en-US" altLang="zh-CN" sz="2800" b="1">
                <a:latin typeface="宋体" panose="02010600030101010101" pitchFamily="2" charset="-122"/>
              </a:rPr>
              <a:t>.</a:t>
            </a:r>
            <a:r>
              <a:rPr lang="zh-CN" altLang="zh-CN" sz="2800" b="1">
                <a:latin typeface="宋体" panose="02010600030101010101" pitchFamily="2" charset="-122"/>
              </a:rPr>
              <a:t>北京：清华大学出版社</a:t>
            </a:r>
            <a:r>
              <a:rPr lang="en-US" altLang="zh-CN" sz="2800" b="1">
                <a:latin typeface="宋体" panose="02010600030101010101" pitchFamily="2" charset="-122"/>
              </a:rPr>
              <a:t>,2012.</a:t>
            </a:r>
          </a:p>
          <a:p>
            <a:pPr eaLnBrk="1" hangingPunct="1">
              <a:lnSpc>
                <a:spcPct val="90000"/>
              </a:lnSpc>
              <a:spcBef>
                <a:spcPct val="50000"/>
              </a:spcBef>
              <a:buClr>
                <a:schemeClr val="accent1"/>
              </a:buClr>
              <a:buSzPct val="75000"/>
              <a:buFont typeface="Monotype Sorts" pitchFamily="2" charset="2"/>
              <a:buNone/>
            </a:pPr>
            <a:r>
              <a:rPr lang="zh-CN" altLang="en-US" sz="2800" b="1">
                <a:latin typeface="宋体" panose="02010600030101010101" pitchFamily="2" charset="-122"/>
              </a:rPr>
              <a:t>（4</a:t>
            </a:r>
            <a:r>
              <a:rPr lang="zh-CN" altLang="zh-CN" sz="2800" b="1">
                <a:latin typeface="宋体" panose="02010600030101010101" pitchFamily="2" charset="-122"/>
              </a:rPr>
              <a:t> ） </a:t>
            </a:r>
            <a:r>
              <a:rPr lang="en-US" altLang="zh-CN" sz="2800" b="1">
                <a:latin typeface="宋体" panose="02010600030101010101" pitchFamily="2" charset="-122"/>
              </a:rPr>
              <a:t>Kenneth C.Louden </a:t>
            </a:r>
            <a:r>
              <a:rPr lang="zh-CN" altLang="en-US" sz="2800" b="1">
                <a:latin typeface="宋体" panose="02010600030101010101" pitchFamily="2" charset="-122"/>
              </a:rPr>
              <a:t>，赵建华等译</a:t>
            </a:r>
            <a:r>
              <a:rPr lang="en-US" altLang="zh-CN" sz="2800" b="1">
                <a:latin typeface="宋体" panose="02010600030101010101" pitchFamily="2" charset="-122"/>
              </a:rPr>
              <a:t>.</a:t>
            </a:r>
            <a:r>
              <a:rPr lang="zh-CN" altLang="zh-CN" sz="2800" b="1">
                <a:latin typeface="宋体" panose="02010600030101010101" pitchFamily="2" charset="-122"/>
              </a:rPr>
              <a:t>编译原理及实践（第</a:t>
            </a:r>
            <a:r>
              <a:rPr lang="en-US" altLang="zh-CN" sz="2800" b="1">
                <a:latin typeface="宋体" panose="02010600030101010101" pitchFamily="2" charset="-122"/>
              </a:rPr>
              <a:t>2</a:t>
            </a:r>
            <a:r>
              <a:rPr lang="zh-CN" altLang="zh-CN" sz="2800" b="1">
                <a:latin typeface="宋体" panose="02010600030101010101" pitchFamily="2" charset="-122"/>
              </a:rPr>
              <a:t>版）</a:t>
            </a:r>
            <a:r>
              <a:rPr lang="en-US" altLang="zh-CN" sz="2800" b="1">
                <a:latin typeface="宋体" panose="02010600030101010101" pitchFamily="2" charset="-122"/>
              </a:rPr>
              <a:t>.</a:t>
            </a:r>
            <a:r>
              <a:rPr lang="zh-CN" altLang="en-US" sz="2800" b="1">
                <a:latin typeface="宋体" panose="02010600030101010101" pitchFamily="2" charset="-122"/>
              </a:rPr>
              <a:t>机械工业出版社，</a:t>
            </a:r>
            <a:r>
              <a:rPr lang="en-US" altLang="zh-CN" sz="2800" b="1">
                <a:latin typeface="宋体" panose="02010600030101010101" pitchFamily="2" charset="-122"/>
              </a:rPr>
              <a:t>2009.</a:t>
            </a:r>
            <a:endParaRPr lang="zh-CN" altLang="en-US" sz="2800" b="1">
              <a:latin typeface="宋体" panose="02010600030101010101" pitchFamily="2" charset="-122"/>
            </a:endParaRPr>
          </a:p>
        </p:txBody>
      </p:sp>
      <p:sp>
        <p:nvSpPr>
          <p:cNvPr id="10243" name="Rectangle 5">
            <a:extLst>
              <a:ext uri="{FF2B5EF4-FFF2-40B4-BE49-F238E27FC236}">
                <a16:creationId xmlns:a16="http://schemas.microsoft.com/office/drawing/2014/main" id="{63ADDC9A-650B-43A8-A517-37618F9E4A5A}"/>
              </a:ext>
            </a:extLst>
          </p:cNvPr>
          <p:cNvSpPr>
            <a:spLocks noChangeArrowheads="1"/>
          </p:cNvSpPr>
          <p:nvPr/>
        </p:nvSpPr>
        <p:spPr bwMode="auto">
          <a:xfrm>
            <a:off x="609600" y="381000"/>
            <a:ext cx="2819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b="1" i="1">
                <a:solidFill>
                  <a:srgbClr val="0066FF"/>
                </a:solidFill>
                <a:ea typeface="隶书" panose="02010509060101010101" pitchFamily="49" charset="-122"/>
              </a:rPr>
              <a:t>参考书</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39BE0C-5AC7-49FD-9924-9842873B4E4D}"/>
              </a:ext>
            </a:extLst>
          </p:cNvPr>
          <p:cNvSpPr>
            <a:spLocks noGrp="1" noChangeArrowheads="1"/>
          </p:cNvSpPr>
          <p:nvPr>
            <p:ph type="title"/>
          </p:nvPr>
        </p:nvSpPr>
        <p:spPr>
          <a:xfrm>
            <a:off x="609600" y="533400"/>
            <a:ext cx="7177088" cy="609600"/>
          </a:xfrm>
          <a:ln>
            <a:solidFill>
              <a:schemeClr val="tx1"/>
            </a:solidFill>
            <a:miter lim="800000"/>
            <a:headEnd/>
            <a:tailEnd/>
          </a:ln>
        </p:spPr>
        <p:txBody>
          <a:bodyPr/>
          <a:lstStyle/>
          <a:p>
            <a:pPr algn="l" eaLnBrk="1" hangingPunct="1"/>
            <a:r>
              <a:rPr lang="zh-CN" altLang="en-US" sz="4000" b="1" i="1">
                <a:solidFill>
                  <a:srgbClr val="0000FF"/>
                </a:solidFill>
              </a:rPr>
              <a:t>国外参考书（编译圣经）</a:t>
            </a:r>
          </a:p>
        </p:txBody>
      </p:sp>
      <p:sp>
        <p:nvSpPr>
          <p:cNvPr id="11267" name="Rectangle 3">
            <a:extLst>
              <a:ext uri="{FF2B5EF4-FFF2-40B4-BE49-F238E27FC236}">
                <a16:creationId xmlns:a16="http://schemas.microsoft.com/office/drawing/2014/main" id="{6E244003-74E0-4971-A75F-2C7086EA8807}"/>
              </a:ext>
            </a:extLst>
          </p:cNvPr>
          <p:cNvSpPr>
            <a:spLocks noGrp="1" noChangeArrowheads="1"/>
          </p:cNvSpPr>
          <p:nvPr>
            <p:ph type="body" idx="1"/>
          </p:nvPr>
        </p:nvSpPr>
        <p:spPr>
          <a:xfrm>
            <a:off x="304800" y="1676400"/>
            <a:ext cx="8610600" cy="4267200"/>
          </a:xfrm>
        </p:spPr>
        <p:txBody>
          <a:bodyPr/>
          <a:lstStyle/>
          <a:p>
            <a:pPr eaLnBrk="1" hangingPunct="1">
              <a:lnSpc>
                <a:spcPct val="90000"/>
              </a:lnSpc>
            </a:pPr>
            <a:r>
              <a:rPr lang="en-US" altLang="zh-CN" i="1">
                <a:solidFill>
                  <a:schemeClr val="tx2"/>
                </a:solidFill>
              </a:rPr>
              <a:t>Compilers: Principles, Techniques and Tools </a:t>
            </a:r>
            <a:r>
              <a:rPr lang="en-US" altLang="zh-CN" b="1" i="1">
                <a:solidFill>
                  <a:srgbClr val="0000FF"/>
                </a:solidFill>
              </a:rPr>
              <a:t>(Dragon book)</a:t>
            </a:r>
            <a:endParaRPr lang="en-US" altLang="zh-CN" i="1">
              <a:solidFill>
                <a:schemeClr val="tx2"/>
              </a:solidFill>
            </a:endParaRPr>
          </a:p>
          <a:p>
            <a:pPr eaLnBrk="1" hangingPunct="1">
              <a:lnSpc>
                <a:spcPct val="90000"/>
              </a:lnSpc>
            </a:pPr>
            <a:endParaRPr lang="en-US" altLang="zh-CN" i="1">
              <a:solidFill>
                <a:schemeClr val="tx2"/>
              </a:solidFill>
            </a:endParaRPr>
          </a:p>
          <a:p>
            <a:pPr eaLnBrk="1" hangingPunct="1">
              <a:lnSpc>
                <a:spcPct val="90000"/>
              </a:lnSpc>
            </a:pPr>
            <a:endParaRPr lang="en-US" altLang="zh-CN" i="1">
              <a:solidFill>
                <a:schemeClr val="tx2"/>
              </a:solidFill>
            </a:endParaRPr>
          </a:p>
          <a:p>
            <a:pPr eaLnBrk="1" hangingPunct="1">
              <a:lnSpc>
                <a:spcPct val="90000"/>
              </a:lnSpc>
              <a:buFontTx/>
              <a:buNone/>
            </a:pPr>
            <a:endParaRPr lang="zh-CN" altLang="en-US">
              <a:solidFill>
                <a:schemeClr val="tx2"/>
              </a:solidFill>
            </a:endParaRPr>
          </a:p>
        </p:txBody>
      </p:sp>
      <p:pic>
        <p:nvPicPr>
          <p:cNvPr id="5" name="Picture 5" descr="51zjrqxSPUL">
            <a:extLst>
              <a:ext uri="{FF2B5EF4-FFF2-40B4-BE49-F238E27FC236}">
                <a16:creationId xmlns:a16="http://schemas.microsoft.com/office/drawing/2014/main" id="{5FA51556-971A-4AAC-9404-8191DF45A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781300"/>
            <a:ext cx="32416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519KkPSYgDL">
            <a:extLst>
              <a:ext uri="{FF2B5EF4-FFF2-40B4-BE49-F238E27FC236}">
                <a16:creationId xmlns:a16="http://schemas.microsoft.com/office/drawing/2014/main" id="{2E31E064-AA75-411F-B8CE-40B79E367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81300"/>
            <a:ext cx="31083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590D02AE-8CBE-4839-8A86-CA59A27E0273}"/>
              </a:ext>
            </a:extLst>
          </p:cNvPr>
          <p:cNvSpPr>
            <a:spLocks noGrp="1" noChangeArrowheads="1"/>
          </p:cNvSpPr>
          <p:nvPr>
            <p:ph idx="1"/>
          </p:nvPr>
        </p:nvSpPr>
        <p:spPr>
          <a:xfrm>
            <a:off x="571500" y="1643063"/>
            <a:ext cx="7772400" cy="4114800"/>
          </a:xfrm>
        </p:spPr>
        <p:txBody>
          <a:bodyPr/>
          <a:lstStyle/>
          <a:p>
            <a:pPr eaLnBrk="1" hangingPunct="1">
              <a:lnSpc>
                <a:spcPct val="90000"/>
              </a:lnSpc>
            </a:pPr>
            <a:r>
              <a:rPr lang="en-US" altLang="zh-CN" i="1">
                <a:solidFill>
                  <a:schemeClr val="tx2"/>
                </a:solidFill>
              </a:rPr>
              <a:t>Modern Compiler Implementation in Java,C,ML </a:t>
            </a:r>
            <a:r>
              <a:rPr lang="en-US" altLang="zh-CN" b="1" i="1">
                <a:solidFill>
                  <a:srgbClr val="0000FF"/>
                </a:solidFill>
              </a:rPr>
              <a:t>(Tiger book)</a:t>
            </a:r>
            <a:r>
              <a:rPr lang="en-US" altLang="zh-CN">
                <a:solidFill>
                  <a:schemeClr val="tx2"/>
                </a:solidFill>
              </a:rPr>
              <a:t> </a:t>
            </a:r>
          </a:p>
          <a:p>
            <a:pPr eaLnBrk="1" hangingPunct="1">
              <a:lnSpc>
                <a:spcPct val="90000"/>
              </a:lnSpc>
            </a:pPr>
            <a:endParaRPr lang="en-US" altLang="zh-CN">
              <a:solidFill>
                <a:schemeClr val="tx2"/>
              </a:solidFill>
            </a:endParaRPr>
          </a:p>
          <a:p>
            <a:pPr eaLnBrk="1" hangingPunct="1"/>
            <a:endParaRPr lang="zh-CN" altLang="en-US"/>
          </a:p>
        </p:txBody>
      </p:sp>
      <p:pic>
        <p:nvPicPr>
          <p:cNvPr id="12291" name="Picture 4" descr="C:\Documents and Settings\Administrator\桌面\31TcpQ5kBpL__AA160_.jpg">
            <a:extLst>
              <a:ext uri="{FF2B5EF4-FFF2-40B4-BE49-F238E27FC236}">
                <a16:creationId xmlns:a16="http://schemas.microsoft.com/office/drawing/2014/main" id="{94EAB029-0398-4248-A2C5-3D9E981C8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188"/>
            <a:ext cx="2143125"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descr="C:\Documents and Settings\Administrator\桌面\51QZJFK64QL__AA160_.jpg">
            <a:extLst>
              <a:ext uri="{FF2B5EF4-FFF2-40B4-BE49-F238E27FC236}">
                <a16:creationId xmlns:a16="http://schemas.microsoft.com/office/drawing/2014/main" id="{AB01AC13-9660-44E7-9DFA-2FE7DF15D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71462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6" descr="C:\Documents and Settings\Administrator\桌面\41ui4h4faGL__AA160_.jpg">
            <a:extLst>
              <a:ext uri="{FF2B5EF4-FFF2-40B4-BE49-F238E27FC236}">
                <a16:creationId xmlns:a16="http://schemas.microsoft.com/office/drawing/2014/main" id="{C684CC2F-CE78-4B10-AAED-B1E3DDD376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2643188"/>
            <a:ext cx="2214562"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2">
            <a:extLst>
              <a:ext uri="{FF2B5EF4-FFF2-40B4-BE49-F238E27FC236}">
                <a16:creationId xmlns:a16="http://schemas.microsoft.com/office/drawing/2014/main" id="{78C87D8E-1EF3-4615-A3FB-F5DA5202985B}"/>
              </a:ext>
            </a:extLst>
          </p:cNvPr>
          <p:cNvSpPr>
            <a:spLocks noGrp="1" noChangeArrowheads="1"/>
          </p:cNvSpPr>
          <p:nvPr>
            <p:ph type="title"/>
          </p:nvPr>
        </p:nvSpPr>
        <p:spPr>
          <a:xfrm>
            <a:off x="609600" y="533400"/>
            <a:ext cx="7177088" cy="609600"/>
          </a:xfrm>
          <a:ln>
            <a:solidFill>
              <a:schemeClr val="tx1"/>
            </a:solidFill>
            <a:miter lim="800000"/>
            <a:headEnd/>
            <a:tailEnd/>
          </a:ln>
        </p:spPr>
        <p:txBody>
          <a:bodyPr/>
          <a:lstStyle/>
          <a:p>
            <a:pPr algn="l" eaLnBrk="1" hangingPunct="1"/>
            <a:r>
              <a:rPr lang="zh-CN" altLang="en-US" sz="4000" b="1" i="1">
                <a:solidFill>
                  <a:srgbClr val="0000FF"/>
                </a:solidFill>
              </a:rPr>
              <a:t>国外参考书（编译圣经）</a:t>
            </a:r>
          </a:p>
        </p:txBody>
      </p:sp>
      <p:pic>
        <p:nvPicPr>
          <p:cNvPr id="12295" name="Picture 6" descr="51dSRd%2BrDJL">
            <a:extLst>
              <a:ext uri="{FF2B5EF4-FFF2-40B4-BE49-F238E27FC236}">
                <a16:creationId xmlns:a16="http://schemas.microsoft.com/office/drawing/2014/main" id="{0B6CBC91-7641-4CDA-86CB-90DD86297D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2214563"/>
            <a:ext cx="328612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8ACB0CAE-5CAD-41BB-9B0F-A912AB2D2FC6}"/>
              </a:ext>
            </a:extLst>
          </p:cNvPr>
          <p:cNvSpPr>
            <a:spLocks noGrp="1" noChangeArrowheads="1"/>
          </p:cNvSpPr>
          <p:nvPr>
            <p:ph type="title"/>
          </p:nvPr>
        </p:nvSpPr>
        <p:spPr/>
        <p:txBody>
          <a:bodyPr/>
          <a:lstStyle/>
          <a:p>
            <a:pPr eaLnBrk="1" hangingPunct="1"/>
            <a:r>
              <a:rPr lang="zh-CN" altLang="en-US" b="1" i="1">
                <a:solidFill>
                  <a:srgbClr val="0000FF"/>
                </a:solidFill>
              </a:rPr>
              <a:t>国外参考书（编译圣经）</a:t>
            </a:r>
            <a:endParaRPr lang="zh-CN" altLang="en-US"/>
          </a:p>
        </p:txBody>
      </p:sp>
      <p:sp>
        <p:nvSpPr>
          <p:cNvPr id="13315" name="内容占位符 2">
            <a:extLst>
              <a:ext uri="{FF2B5EF4-FFF2-40B4-BE49-F238E27FC236}">
                <a16:creationId xmlns:a16="http://schemas.microsoft.com/office/drawing/2014/main" id="{CAF5286D-A667-44AD-938D-EFE4F12FF68A}"/>
              </a:ext>
            </a:extLst>
          </p:cNvPr>
          <p:cNvSpPr>
            <a:spLocks noGrp="1" noChangeArrowheads="1"/>
          </p:cNvSpPr>
          <p:nvPr>
            <p:ph idx="1"/>
          </p:nvPr>
        </p:nvSpPr>
        <p:spPr>
          <a:xfrm>
            <a:off x="571500" y="1857375"/>
            <a:ext cx="7772400" cy="4114800"/>
          </a:xfrm>
        </p:spPr>
        <p:txBody>
          <a:bodyPr/>
          <a:lstStyle/>
          <a:p>
            <a:pPr eaLnBrk="1" hangingPunct="1"/>
            <a:r>
              <a:rPr lang="en-US" altLang="zh-CN" i="1">
                <a:solidFill>
                  <a:schemeClr val="tx2"/>
                </a:solidFill>
              </a:rPr>
              <a:t>Advanced Compiler Design and Implementation </a:t>
            </a:r>
            <a:r>
              <a:rPr lang="en-US" altLang="zh-CN" b="1" i="1">
                <a:solidFill>
                  <a:srgbClr val="0000FF"/>
                </a:solidFill>
              </a:rPr>
              <a:t>(Whale book</a:t>
            </a:r>
            <a:r>
              <a:rPr lang="zh-CN" altLang="en-US" b="1" i="1">
                <a:solidFill>
                  <a:srgbClr val="0000FF"/>
                </a:solidFill>
              </a:rPr>
              <a:t>，鲸书</a:t>
            </a:r>
            <a:r>
              <a:rPr lang="en-US" altLang="zh-CN" b="1" i="1">
                <a:solidFill>
                  <a:srgbClr val="0000FF"/>
                </a:solidFill>
              </a:rPr>
              <a:t>)</a:t>
            </a:r>
          </a:p>
          <a:p>
            <a:pPr eaLnBrk="1" hangingPunct="1"/>
            <a:endParaRPr lang="zh-CN" altLang="en-US"/>
          </a:p>
        </p:txBody>
      </p:sp>
      <p:pic>
        <p:nvPicPr>
          <p:cNvPr id="13316" name="Picture 2" descr="http://ecx.images-amazon.com/images/I/51UmGvP2XDL._BO2,204,203,200_PIsitb-sticker-arrow-click,TopRight,35,-76_AA300_SH20_OU01_.jpg">
            <a:extLst>
              <a:ext uri="{FF2B5EF4-FFF2-40B4-BE49-F238E27FC236}">
                <a16:creationId xmlns:a16="http://schemas.microsoft.com/office/drawing/2014/main" id="{245D3447-55DC-46A9-B4D3-DFD42C821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857500"/>
            <a:ext cx="31432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descr="51JH9WOE5EL">
            <a:extLst>
              <a:ext uri="{FF2B5EF4-FFF2-40B4-BE49-F238E27FC236}">
                <a16:creationId xmlns:a16="http://schemas.microsoft.com/office/drawing/2014/main" id="{3ED3FF98-E305-4219-94F2-C69BF328B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000375"/>
            <a:ext cx="314325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92628E0-9C33-4578-AD98-3510DDF2C35E}"/>
              </a:ext>
            </a:extLst>
          </p:cNvPr>
          <p:cNvSpPr>
            <a:spLocks noChangeArrowheads="1"/>
          </p:cNvSpPr>
          <p:nvPr/>
        </p:nvSpPr>
        <p:spPr bwMode="auto">
          <a:xfrm>
            <a:off x="652463" y="4572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buFontTx/>
              <a:buNone/>
            </a:pPr>
            <a:r>
              <a:rPr lang="zh-CN" altLang="en-US" b="1">
                <a:solidFill>
                  <a:schemeClr val="accent2"/>
                </a:solidFill>
                <a:latin typeface="楷体_GB2312" pitchFamily="49" charset="-122"/>
                <a:ea typeface="楷体_GB2312" pitchFamily="49" charset="-122"/>
              </a:rPr>
              <a:t>第一章 引论</a:t>
            </a:r>
            <a:endParaRPr lang="en-US" altLang="zh-CN" sz="4400">
              <a:latin typeface="宋体" panose="02010600030101010101" pitchFamily="2" charset="-122"/>
            </a:endParaRPr>
          </a:p>
        </p:txBody>
      </p:sp>
      <p:sp>
        <p:nvSpPr>
          <p:cNvPr id="78851" name="Rectangle 3">
            <a:extLst>
              <a:ext uri="{FF2B5EF4-FFF2-40B4-BE49-F238E27FC236}">
                <a16:creationId xmlns:a16="http://schemas.microsoft.com/office/drawing/2014/main" id="{F9C033BA-D3F1-4AC5-B79C-7B1A2F65AE1C}"/>
              </a:ext>
            </a:extLst>
          </p:cNvPr>
          <p:cNvSpPr>
            <a:spLocks noChangeArrowheads="1"/>
          </p:cNvSpPr>
          <p:nvPr/>
        </p:nvSpPr>
        <p:spPr bwMode="auto">
          <a:xfrm>
            <a:off x="960438" y="1752600"/>
            <a:ext cx="7573962" cy="3962400"/>
          </a:xfrm>
          <a:prstGeom prst="rect">
            <a:avLst/>
          </a:prstGeom>
          <a:solidFill>
            <a:schemeClr val="hlink"/>
          </a:solidFill>
          <a:ln w="9525">
            <a:solidFill>
              <a:srgbClr val="2357FF"/>
            </a:solidFill>
            <a:miter lim="800000"/>
            <a:headEnd/>
            <a:tailEnd/>
          </a:ln>
          <a:effectLst>
            <a:outerShdw dist="107763" dir="18900000" algn="ctr" rotWithShape="0">
              <a:srgbClr val="808080"/>
            </a:outerShdw>
          </a:effec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1.1  </a:t>
            </a:r>
            <a:r>
              <a:rPr lang="zh-CN" altLang="en-US">
                <a:latin typeface="楷体_GB2312" pitchFamily="49" charset="-122"/>
                <a:ea typeface="楷体_GB2312" pitchFamily="49" charset="-122"/>
              </a:rPr>
              <a:t>什么是编译程序</a:t>
            </a:r>
          </a:p>
          <a:p>
            <a:pPr eaLnBrk="1" hangingPunct="1">
              <a:lnSpc>
                <a:spcPct val="120000"/>
              </a:lnSpc>
            </a:pPr>
            <a:r>
              <a:rPr lang="zh-CN" altLang="en-US">
                <a:ea typeface="楷体_GB2312" pitchFamily="49" charset="-122"/>
              </a:rPr>
              <a:t>1.2</a:t>
            </a:r>
            <a:r>
              <a:rPr lang="zh-CN" altLang="en-US">
                <a:latin typeface="楷体_GB2312" pitchFamily="49" charset="-122"/>
                <a:ea typeface="楷体_GB2312" pitchFamily="49" charset="-122"/>
              </a:rPr>
              <a:t> 编译过程与编译程序的组织结构</a:t>
            </a:r>
            <a:endParaRPr lang="en-US" altLang="zh-CN">
              <a:latin typeface="楷体_GB2312" pitchFamily="49" charset="-122"/>
              <a:ea typeface="楷体_GB2312" pitchFamily="49" charset="-122"/>
            </a:endParaRPr>
          </a:p>
          <a:p>
            <a:pPr eaLnBrk="1" hangingPunct="1"/>
            <a:r>
              <a:rPr lang="zh-CN" altLang="en-US">
                <a:ea typeface="楷体_GB2312" pitchFamily="49" charset="-122"/>
              </a:rPr>
              <a:t>1.3</a:t>
            </a:r>
            <a:r>
              <a:rPr lang="zh-CN" altLang="en-US">
                <a:latin typeface="楷体_GB2312" pitchFamily="49" charset="-122"/>
                <a:ea typeface="楷体_GB2312" pitchFamily="49" charset="-122"/>
              </a:rPr>
              <a:t> 编译程序的构造与实现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EF6643C-64A2-4E5B-A826-855D0A9B590A}"/>
              </a:ext>
            </a:extLst>
          </p:cNvPr>
          <p:cNvSpPr>
            <a:spLocks noChangeArrowheads="1"/>
          </p:cNvSpPr>
          <p:nvPr/>
        </p:nvSpPr>
        <p:spPr bwMode="auto">
          <a:xfrm>
            <a:off x="609600" y="381000"/>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accent2"/>
                </a:solidFill>
                <a:ea typeface="楷体_GB2312" pitchFamily="49" charset="-122"/>
              </a:rPr>
              <a:t>1.1  </a:t>
            </a:r>
            <a:r>
              <a:rPr lang="zh-CN" altLang="en-US" sz="3200" b="1">
                <a:solidFill>
                  <a:schemeClr val="accent2"/>
                </a:solidFill>
                <a:latin typeface="楷体_GB2312" pitchFamily="49" charset="-122"/>
                <a:ea typeface="楷体_GB2312" pitchFamily="49" charset="-122"/>
              </a:rPr>
              <a:t>什么是编译程序</a:t>
            </a:r>
          </a:p>
        </p:txBody>
      </p:sp>
      <p:sp>
        <p:nvSpPr>
          <p:cNvPr id="11267" name="Rectangle 3">
            <a:extLst>
              <a:ext uri="{FF2B5EF4-FFF2-40B4-BE49-F238E27FC236}">
                <a16:creationId xmlns:a16="http://schemas.microsoft.com/office/drawing/2014/main" id="{FFF33A98-4FD5-4B8D-A679-07ECBE252078}"/>
              </a:ext>
            </a:extLst>
          </p:cNvPr>
          <p:cNvSpPr>
            <a:spLocks noGrp="1" noChangeArrowheads="1"/>
          </p:cNvSpPr>
          <p:nvPr>
            <p:ph type="body" idx="1"/>
          </p:nvPr>
        </p:nvSpPr>
        <p:spPr>
          <a:xfrm>
            <a:off x="609600" y="1600200"/>
            <a:ext cx="8107363" cy="4267200"/>
          </a:xfrm>
          <a:solidFill>
            <a:schemeClr val="bg1"/>
          </a:solidFill>
          <a:ln>
            <a:solidFill>
              <a:schemeClr val="tx1"/>
            </a:solidFill>
            <a:miter lim="800000"/>
            <a:headEnd/>
            <a:tailEnd/>
          </a:ln>
        </p:spPr>
        <p:txBody>
          <a:bodyPr/>
          <a:lstStyle/>
          <a:p>
            <a:pPr algn="just" eaLnBrk="1" hangingPunct="1">
              <a:lnSpc>
                <a:spcPct val="90000"/>
              </a:lnSpc>
            </a:pPr>
            <a:r>
              <a:rPr lang="zh-CN" altLang="en-US" sz="2800" b="1">
                <a:ea typeface="楷体_GB2312" pitchFamily="49" charset="-122"/>
              </a:rPr>
              <a:t>低级语言</a:t>
            </a:r>
            <a:r>
              <a:rPr lang="zh-CN" altLang="en-US" sz="2800" b="1"/>
              <a:t>（</a:t>
            </a:r>
            <a:r>
              <a:rPr lang="en-US" altLang="zh-CN" sz="2800" b="1"/>
              <a:t>Low level Language)</a:t>
            </a:r>
          </a:p>
          <a:p>
            <a:pPr algn="just" eaLnBrk="1" hangingPunct="1">
              <a:lnSpc>
                <a:spcPct val="90000"/>
              </a:lnSpc>
              <a:buFontTx/>
              <a:buNone/>
            </a:pPr>
            <a:r>
              <a:rPr lang="en-US" altLang="zh-CN" sz="2800" b="1"/>
              <a:t>     </a:t>
            </a:r>
            <a:r>
              <a:rPr lang="zh-CN" altLang="en-US" sz="2800" b="1">
                <a:solidFill>
                  <a:schemeClr val="accent2"/>
                </a:solidFill>
              </a:rPr>
              <a:t>面向硬件的语言</a:t>
            </a:r>
          </a:p>
          <a:p>
            <a:pPr lvl="1" algn="just" eaLnBrk="1" hangingPunct="1">
              <a:lnSpc>
                <a:spcPct val="90000"/>
              </a:lnSpc>
              <a:buFontTx/>
              <a:buNone/>
            </a:pPr>
            <a:r>
              <a:rPr lang="zh-CN" altLang="en-US" sz="2400" b="1"/>
              <a:t>-- </a:t>
            </a:r>
            <a:r>
              <a:rPr lang="zh-CN" altLang="en-US" sz="2400" b="1">
                <a:ea typeface="楷体_GB2312" pitchFamily="49" charset="-122"/>
              </a:rPr>
              <a:t>机器语言、汇编语言</a:t>
            </a:r>
            <a:endParaRPr lang="zh-CN" altLang="en-US" sz="2400" b="1"/>
          </a:p>
          <a:p>
            <a:pPr lvl="1" algn="just" eaLnBrk="1" hangingPunct="1">
              <a:lnSpc>
                <a:spcPct val="90000"/>
              </a:lnSpc>
            </a:pPr>
            <a:r>
              <a:rPr lang="zh-CN" altLang="en-US" sz="2400">
                <a:latin typeface="楷体_GB2312" pitchFamily="49" charset="-122"/>
                <a:ea typeface="楷体_GB2312" pitchFamily="49" charset="-122"/>
              </a:rPr>
              <a:t>特点：与特定的机器有关，功效高，但使用复杂、繁		琐、费时、易出错</a:t>
            </a:r>
            <a:endParaRPr lang="zh-CN" altLang="en-US" sz="2400" b="1">
              <a:latin typeface="楷体_GB2312" pitchFamily="49" charset="-122"/>
              <a:ea typeface="楷体_GB2312" pitchFamily="49" charset="-122"/>
            </a:endParaRPr>
          </a:p>
          <a:p>
            <a:pPr algn="just" eaLnBrk="1" hangingPunct="1">
              <a:lnSpc>
                <a:spcPct val="90000"/>
              </a:lnSpc>
            </a:pPr>
            <a:r>
              <a:rPr lang="zh-CN" altLang="en-US" sz="2800" b="1">
                <a:ea typeface="楷体_GB2312" pitchFamily="49" charset="-122"/>
              </a:rPr>
              <a:t>高级语言</a:t>
            </a:r>
            <a:r>
              <a:rPr lang="zh-CN" altLang="en-US" sz="2800" b="1"/>
              <a:t> </a:t>
            </a:r>
          </a:p>
          <a:p>
            <a:pPr algn="just" eaLnBrk="1" hangingPunct="1">
              <a:lnSpc>
                <a:spcPct val="90000"/>
              </a:lnSpc>
              <a:buFontTx/>
              <a:buNone/>
            </a:pPr>
            <a:r>
              <a:rPr lang="zh-CN" altLang="en-US" sz="2800" b="1"/>
              <a:t>    </a:t>
            </a:r>
            <a:r>
              <a:rPr lang="zh-CN" altLang="en-US" sz="2800" b="1">
                <a:solidFill>
                  <a:schemeClr val="accent2"/>
                </a:solidFill>
              </a:rPr>
              <a:t>接近自然语言的高级程序设计语言</a:t>
            </a:r>
          </a:p>
          <a:p>
            <a:pPr algn="just" eaLnBrk="1" hangingPunct="1">
              <a:lnSpc>
                <a:spcPct val="90000"/>
              </a:lnSpc>
              <a:buFontTx/>
              <a:buNone/>
            </a:pPr>
            <a:r>
              <a:rPr lang="zh-CN" altLang="en-US" sz="2800" b="1"/>
              <a:t>     -- </a:t>
            </a:r>
            <a:r>
              <a:rPr lang="en-US" altLang="zh-CN" sz="2800" b="1"/>
              <a:t>Fortran、</a:t>
            </a:r>
            <a:r>
              <a:rPr lang="en-US" altLang="zh-CN" sz="2400" b="1"/>
              <a:t>Java、C 、C++</a:t>
            </a:r>
            <a:r>
              <a:rPr lang="zh-CN" altLang="zh-CN" sz="2400" b="1"/>
              <a:t>语言等</a:t>
            </a:r>
            <a:endParaRPr lang="zh-CN" altLang="en-US" sz="2800" b="1"/>
          </a:p>
          <a:p>
            <a:pPr lvl="1" eaLnBrk="1" hangingPunct="1">
              <a:lnSpc>
                <a:spcPct val="90000"/>
              </a:lnSpc>
            </a:pPr>
            <a:r>
              <a:rPr lang="zh-CN" altLang="en-US" sz="2400">
                <a:latin typeface="楷体_GB2312" pitchFamily="49" charset="-122"/>
                <a:ea typeface="楷体_GB2312" pitchFamily="49" charset="-122"/>
              </a:rPr>
              <a:t>特点：不依赖具体机器，移植性好、易使用、易维护等。</a:t>
            </a:r>
          </a:p>
        </p:txBody>
      </p:sp>
      <p:sp>
        <p:nvSpPr>
          <p:cNvPr id="11268" name="Rectangle 4">
            <a:extLst>
              <a:ext uri="{FF2B5EF4-FFF2-40B4-BE49-F238E27FC236}">
                <a16:creationId xmlns:a16="http://schemas.microsoft.com/office/drawing/2014/main" id="{1044ED5B-DA2D-4596-9A94-DD0496E74BC7}"/>
              </a:ext>
            </a:extLst>
          </p:cNvPr>
          <p:cNvSpPr>
            <a:spLocks noChangeArrowheads="1"/>
          </p:cNvSpPr>
          <p:nvPr/>
        </p:nvSpPr>
        <p:spPr bwMode="auto">
          <a:xfrm>
            <a:off x="628650" y="10160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i="1">
                <a:solidFill>
                  <a:schemeClr val="tx2"/>
                </a:solidFill>
                <a:ea typeface="楷体_GB2312" pitchFamily="49" charset="-122"/>
              </a:rPr>
              <a:t>基本概念</a:t>
            </a:r>
            <a:endParaRPr lang="zh-CN" altLang="en-US" sz="2800" b="1" i="1">
              <a:solidFill>
                <a:schemeClr val="tx2"/>
              </a:solidFill>
              <a:latin typeface="楷体_GB2312" pitchFamily="49" charset="-122"/>
              <a:ea typeface="楷体_GB2312" pitchFamily="49" charset="-122"/>
            </a:endParaRPr>
          </a:p>
        </p:txBody>
      </p:sp>
    </p:spTree>
    <p:extLst>
      <p:ext uri="{BB962C8B-B14F-4D97-AF65-F5344CB8AC3E}">
        <p14:creationId xmlns:p14="http://schemas.microsoft.com/office/powerpoint/2010/main" val="215875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C4BFEB2-B457-4EB2-B487-B7266AF31B0E}"/>
              </a:ext>
            </a:extLst>
          </p:cNvPr>
          <p:cNvSpPr>
            <a:spLocks noGrp="1" noChangeArrowheads="1"/>
          </p:cNvSpPr>
          <p:nvPr>
            <p:ph type="title"/>
          </p:nvPr>
        </p:nvSpPr>
        <p:spPr>
          <a:xfrm>
            <a:off x="685800" y="333375"/>
            <a:ext cx="7772400" cy="1143000"/>
          </a:xfrm>
        </p:spPr>
        <p:txBody>
          <a:bodyPr/>
          <a:lstStyle/>
          <a:p>
            <a:pPr eaLnBrk="1" hangingPunct="1"/>
            <a:r>
              <a:rPr lang="zh-CN" altLang="en-US">
                <a:latin typeface="黑体" panose="02010609060101010101" pitchFamily="49" charset="-122"/>
              </a:rPr>
              <a:t>程序设计语言</a:t>
            </a:r>
          </a:p>
        </p:txBody>
      </p:sp>
      <p:sp>
        <p:nvSpPr>
          <p:cNvPr id="137219" name="Rectangle 3">
            <a:extLst>
              <a:ext uri="{FF2B5EF4-FFF2-40B4-BE49-F238E27FC236}">
                <a16:creationId xmlns:a16="http://schemas.microsoft.com/office/drawing/2014/main" id="{A365CA3E-BCFB-4D67-BD46-789A700350C4}"/>
              </a:ext>
            </a:extLst>
          </p:cNvPr>
          <p:cNvSpPr>
            <a:spLocks noGrp="1" noChangeArrowheads="1"/>
          </p:cNvSpPr>
          <p:nvPr>
            <p:ph type="body" idx="1"/>
          </p:nvPr>
        </p:nvSpPr>
        <p:spPr>
          <a:xfrm>
            <a:off x="539750" y="1484313"/>
            <a:ext cx="7772400" cy="4114800"/>
          </a:xfrm>
        </p:spPr>
        <p:txBody>
          <a:bodyPr/>
          <a:lstStyle/>
          <a:p>
            <a:pPr eaLnBrk="1" hangingPunct="1"/>
            <a:r>
              <a:rPr lang="zh-CN" altLang="en-US" sz="2800" b="1" dirty="0">
                <a:solidFill>
                  <a:srgbClr val="FF0000"/>
                </a:solidFill>
                <a:latin typeface="宋体" panose="02010600030101010101" pitchFamily="2" charset="-122"/>
              </a:rPr>
              <a:t>机器语言</a:t>
            </a:r>
            <a:r>
              <a:rPr lang="zh-CN" altLang="en-US" sz="2800" dirty="0">
                <a:solidFill>
                  <a:srgbClr val="000000"/>
                </a:solidFill>
                <a:latin typeface="宋体" panose="02010600030101010101" pitchFamily="2" charset="-122"/>
              </a:rPr>
              <a:t>：直接用计算机能够识别的二进制代码指令来编写程序的语言。由二进制的指令代码组成。</a:t>
            </a:r>
          </a:p>
          <a:p>
            <a:pPr eaLnBrk="1" hangingPunct="1"/>
            <a:r>
              <a:rPr lang="en-US" altLang="zh-CN" sz="2400" b="1" dirty="0"/>
              <a:t>1 + 3  </a:t>
            </a:r>
            <a:r>
              <a:rPr lang="zh-CN" altLang="en-US" sz="2400" b="1" dirty="0"/>
              <a:t>表示为  </a:t>
            </a:r>
            <a:r>
              <a:rPr lang="en-US" altLang="zh-CN" sz="2400" b="1" dirty="0"/>
              <a:t>10000001 00000001 00000011</a:t>
            </a:r>
          </a:p>
          <a:p>
            <a:pPr eaLnBrk="1" hangingPunct="1"/>
            <a:r>
              <a:rPr lang="zh-CN" altLang="en-US" sz="2800" dirty="0">
                <a:solidFill>
                  <a:srgbClr val="000000"/>
                </a:solidFill>
                <a:latin typeface="宋体" panose="02010600030101010101" pitchFamily="2" charset="-122"/>
              </a:rPr>
              <a:t>是最底层的计算机语言，不需要翻译就可以</a:t>
            </a:r>
            <a:r>
              <a:rPr lang="zh-CN" altLang="en-US" sz="2800" dirty="0">
                <a:solidFill>
                  <a:srgbClr val="FF0000"/>
                </a:solidFill>
                <a:latin typeface="宋体" panose="02010600030101010101" pitchFamily="2" charset="-122"/>
              </a:rPr>
              <a:t>直接被计算机硬件识别</a:t>
            </a:r>
            <a:r>
              <a:rPr lang="zh-CN" altLang="en-US" sz="2800" dirty="0">
                <a:solidFill>
                  <a:srgbClr val="000000"/>
                </a:solidFill>
                <a:latin typeface="宋体" panose="02010600030101010101" pitchFamily="2" charset="-122"/>
              </a:rPr>
              <a:t>。对应不同的计算机硬件有不同的机器语言。 </a:t>
            </a:r>
            <a:endParaRPr lang="zh-CN" altLang="en-US" sz="2800" dirty="0">
              <a:solidFill>
                <a:srgbClr val="000000"/>
              </a:solidFill>
              <a:latin typeface="Arial Unicode MS" pitchFamily="34" charset="-122"/>
              <a:ea typeface="Arial Unicode MS" pitchFamily="34" charset="-122"/>
            </a:endParaRPr>
          </a:p>
          <a:p>
            <a:pPr algn="just" eaLnBrk="1" hangingPunct="1"/>
            <a:r>
              <a:rPr lang="zh-CN" altLang="en-US" sz="2800" dirty="0">
                <a:solidFill>
                  <a:srgbClr val="000000"/>
                </a:solidFill>
                <a:latin typeface="宋体" panose="02010600030101010101" pitchFamily="2" charset="-122"/>
              </a:rPr>
              <a:t>特点：执行速度快，但编写程序的难度大，修改、调试不方便，直观性差，不易移植。</a:t>
            </a:r>
          </a:p>
        </p:txBody>
      </p:sp>
      <p:pic>
        <p:nvPicPr>
          <p:cNvPr id="14340" name="Picture 4" descr="BD21318_">
            <a:extLst>
              <a:ext uri="{FF2B5EF4-FFF2-40B4-BE49-F238E27FC236}">
                <a16:creationId xmlns:a16="http://schemas.microsoft.com/office/drawing/2014/main" id="{FB1A20B6-0175-4AAF-9332-1654AA383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BD21318_">
            <a:extLst>
              <a:ext uri="{FF2B5EF4-FFF2-40B4-BE49-F238E27FC236}">
                <a16:creationId xmlns:a16="http://schemas.microsoft.com/office/drawing/2014/main" id="{D7194E89-0526-4DAF-B5AF-97DAC89BB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629400"/>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81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8D0BEC7-B6A8-4FA1-BCD8-E89A10B593FB}"/>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黑体" panose="02010609060101010101" pitchFamily="49" charset="-122"/>
              </a:rPr>
              <a:t>程序设计语言</a:t>
            </a:r>
          </a:p>
        </p:txBody>
      </p:sp>
      <p:sp>
        <p:nvSpPr>
          <p:cNvPr id="138243" name="Rectangle 3">
            <a:extLst>
              <a:ext uri="{FF2B5EF4-FFF2-40B4-BE49-F238E27FC236}">
                <a16:creationId xmlns:a16="http://schemas.microsoft.com/office/drawing/2014/main" id="{AA48F38F-8D84-4B19-BB1A-D190FD875717}"/>
              </a:ext>
            </a:extLst>
          </p:cNvPr>
          <p:cNvSpPr>
            <a:spLocks noGrp="1" noChangeArrowheads="1"/>
          </p:cNvSpPr>
          <p:nvPr>
            <p:ph type="body" idx="1"/>
          </p:nvPr>
        </p:nvSpPr>
        <p:spPr>
          <a:xfrm>
            <a:off x="611188" y="1341438"/>
            <a:ext cx="7772400" cy="4895874"/>
          </a:xfrm>
        </p:spPr>
        <p:txBody>
          <a:bodyPr/>
          <a:lstStyle/>
          <a:p>
            <a:pPr eaLnBrk="1" hangingPunct="1">
              <a:lnSpc>
                <a:spcPct val="90000"/>
              </a:lnSpc>
            </a:pPr>
            <a:r>
              <a:rPr lang="zh-CN" altLang="en-US" sz="2800" b="1" dirty="0">
                <a:solidFill>
                  <a:srgbClr val="FF0000"/>
                </a:solidFill>
                <a:latin typeface="宋体" panose="02010600030101010101" pitchFamily="2" charset="-122"/>
              </a:rPr>
              <a:t>汇编语言</a:t>
            </a:r>
            <a:r>
              <a:rPr lang="zh-CN" altLang="en-US" sz="2800" dirty="0">
                <a:solidFill>
                  <a:srgbClr val="000000"/>
                </a:solidFill>
                <a:latin typeface="宋体" panose="02010600030101010101" pitchFamily="2" charset="-122"/>
              </a:rPr>
              <a:t>：又称为符号语言。与机器语言一一对应，采用能帮助记忆的英文缩写符号（指令助记符）来代替机器语言指令中的操作码，用地址符号来代替地址码。用指令助记符及地址符号书写的指令称为汇编指令，用汇编指令编写的程序称为汇编语言源程序。</a:t>
            </a:r>
          </a:p>
          <a:p>
            <a:pPr eaLnBrk="1" hangingPunct="1">
              <a:lnSpc>
                <a:spcPct val="90000"/>
              </a:lnSpc>
            </a:pPr>
            <a:r>
              <a:rPr lang="zh-CN" altLang="en-US" sz="2400" b="1" dirty="0"/>
              <a:t>将</a:t>
            </a:r>
            <a:r>
              <a:rPr lang="en-US" altLang="zh-CN" sz="2400" b="1" dirty="0"/>
              <a:t>X</a:t>
            </a:r>
            <a:r>
              <a:rPr lang="zh-CN" altLang="en-US" sz="2400" b="1" dirty="0"/>
              <a:t>、</a:t>
            </a:r>
            <a:r>
              <a:rPr lang="en-US" altLang="zh-CN" sz="2400" b="1" dirty="0"/>
              <a:t>Y</a:t>
            </a:r>
            <a:r>
              <a:rPr lang="zh-CN" altLang="en-US" sz="2400" b="1" dirty="0"/>
              <a:t>中的内容相加  表示为  </a:t>
            </a:r>
            <a:r>
              <a:rPr lang="en-US" altLang="zh-CN" sz="2400" b="1" dirty="0"/>
              <a:t>ADD X Y</a:t>
            </a:r>
          </a:p>
          <a:p>
            <a:pPr eaLnBrk="1" hangingPunct="1">
              <a:lnSpc>
                <a:spcPct val="90000"/>
              </a:lnSpc>
            </a:pPr>
            <a:r>
              <a:rPr lang="zh-CN" altLang="en-US" sz="2800" dirty="0">
                <a:solidFill>
                  <a:srgbClr val="000000"/>
                </a:solidFill>
                <a:latin typeface="宋体" panose="02010600030101010101" pitchFamily="2" charset="-122"/>
              </a:rPr>
              <a:t>机器</a:t>
            </a:r>
            <a:r>
              <a:rPr lang="zh-CN" altLang="en-US" sz="2800" dirty="0">
                <a:solidFill>
                  <a:srgbClr val="FF0000"/>
                </a:solidFill>
                <a:latin typeface="宋体" panose="02010600030101010101" pitchFamily="2" charset="-122"/>
              </a:rPr>
              <a:t>不能直接识别汇编语言程序</a:t>
            </a:r>
            <a:r>
              <a:rPr lang="zh-CN" altLang="en-US" sz="2800" dirty="0">
                <a:solidFill>
                  <a:srgbClr val="000000"/>
                </a:solidFill>
                <a:latin typeface="宋体" panose="02010600030101010101" pitchFamily="2" charset="-122"/>
              </a:rPr>
              <a:t>，必须把它翻译为机器语言程序才能执行。</a:t>
            </a:r>
            <a:r>
              <a:rPr lang="zh-CN" altLang="en-US" sz="2800" dirty="0">
                <a:solidFill>
                  <a:srgbClr val="000000"/>
                </a:solidFill>
                <a:cs typeface="Tahoma" panose="020B0604030504040204" pitchFamily="34" charset="0"/>
              </a:rPr>
              <a:t> </a:t>
            </a:r>
            <a:endParaRPr lang="zh-CN" altLang="en-US" sz="2800" dirty="0">
              <a:solidFill>
                <a:srgbClr val="000000"/>
              </a:solidFill>
              <a:latin typeface="Arial Unicode MS" pitchFamily="34" charset="-122"/>
              <a:ea typeface="Arial Unicode MS" pitchFamily="34" charset="-122"/>
            </a:endParaRPr>
          </a:p>
          <a:p>
            <a:pPr eaLnBrk="1" hangingPunct="1">
              <a:lnSpc>
                <a:spcPct val="90000"/>
              </a:lnSpc>
            </a:pPr>
            <a:r>
              <a:rPr lang="zh-CN" altLang="en-US" sz="2800" dirty="0">
                <a:solidFill>
                  <a:srgbClr val="000000"/>
                </a:solidFill>
                <a:latin typeface="宋体" panose="02010600030101010101" pitchFamily="2" charset="-122"/>
              </a:rPr>
              <a:t>特点：比机器语言直观，容易理解和记忆，比高级语言的执行效率高，但通用性和移植性较差。</a:t>
            </a:r>
          </a:p>
        </p:txBody>
      </p:sp>
      <p:pic>
        <p:nvPicPr>
          <p:cNvPr id="15364" name="Picture 4" descr="BD21318_">
            <a:extLst>
              <a:ext uri="{FF2B5EF4-FFF2-40B4-BE49-F238E27FC236}">
                <a16:creationId xmlns:a16="http://schemas.microsoft.com/office/drawing/2014/main" id="{D9ADDF64-6FF0-4A58-9667-AFF25F4BB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BD21318_">
            <a:extLst>
              <a:ext uri="{FF2B5EF4-FFF2-40B4-BE49-F238E27FC236}">
                <a16:creationId xmlns:a16="http://schemas.microsoft.com/office/drawing/2014/main" id="{9C73A00A-1354-4FF0-8F5B-6B7C6C82A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629400"/>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2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additive="base">
                                        <p:cTn id="13" dur="500" fill="hold"/>
                                        <p:tgtEl>
                                          <p:spTgt spid="138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3">
                                            <p:txEl>
                                              <p:pRg st="2" end="2"/>
                                            </p:txEl>
                                          </p:spTgt>
                                        </p:tgtEl>
                                        <p:attrNameLst>
                                          <p:attrName>style.visibility</p:attrName>
                                        </p:attrNameLst>
                                      </p:cBhvr>
                                      <p:to>
                                        <p:strVal val="visible"/>
                                      </p:to>
                                    </p:set>
                                    <p:anim calcmode="lin" valueType="num">
                                      <p:cBhvr additive="base">
                                        <p:cTn id="19" dur="500" fill="hold"/>
                                        <p:tgtEl>
                                          <p:spTgt spid="138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43">
                                            <p:txEl>
                                              <p:pRg st="3" end="3"/>
                                            </p:txEl>
                                          </p:spTgt>
                                        </p:tgtEl>
                                        <p:attrNameLst>
                                          <p:attrName>style.visibility</p:attrName>
                                        </p:attrNameLst>
                                      </p:cBhvr>
                                      <p:to>
                                        <p:strVal val="visible"/>
                                      </p:to>
                                    </p:set>
                                    <p:anim calcmode="lin" valueType="num">
                                      <p:cBhvr additive="base">
                                        <p:cTn id="25" dur="500" fill="hold"/>
                                        <p:tgtEl>
                                          <p:spTgt spid="138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8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9BFCE-0D51-464E-B164-9F7B458AE2B1}"/>
              </a:ext>
            </a:extLst>
          </p:cNvPr>
          <p:cNvSpPr>
            <a:spLocks noGrp="1"/>
          </p:cNvSpPr>
          <p:nvPr>
            <p:ph type="title"/>
          </p:nvPr>
        </p:nvSpPr>
        <p:spPr/>
        <p:txBody>
          <a:bodyPr/>
          <a:lstStyle/>
          <a:p>
            <a:r>
              <a:rPr lang="zh-CN" altLang="en-US" b="1" dirty="0">
                <a:solidFill>
                  <a:schemeClr val="tx1">
                    <a:lumMod val="85000"/>
                    <a:lumOff val="15000"/>
                  </a:schemeClr>
                </a:solidFill>
                <a:latin typeface="+mn-ea"/>
              </a:rPr>
              <a:t>公共邮箱</a:t>
            </a:r>
            <a:endParaRPr lang="zh-CN" altLang="en-US" dirty="0"/>
          </a:p>
        </p:txBody>
      </p:sp>
      <p:sp>
        <p:nvSpPr>
          <p:cNvPr id="3" name="内容占位符 2">
            <a:extLst>
              <a:ext uri="{FF2B5EF4-FFF2-40B4-BE49-F238E27FC236}">
                <a16:creationId xmlns:a16="http://schemas.microsoft.com/office/drawing/2014/main" id="{391CFB1D-93B5-4101-A5C0-0BA4E8CC62BF}"/>
              </a:ext>
            </a:extLst>
          </p:cNvPr>
          <p:cNvSpPr>
            <a:spLocks noGrp="1"/>
          </p:cNvSpPr>
          <p:nvPr>
            <p:ph idx="1"/>
          </p:nvPr>
        </p:nvSpPr>
        <p:spPr/>
        <p:txBody>
          <a:bodyPr/>
          <a:lstStyle/>
          <a:p>
            <a:pPr>
              <a:spcBef>
                <a:spcPct val="50000"/>
              </a:spcBef>
              <a:defRPr/>
            </a:pPr>
            <a:r>
              <a:rPr lang="zh-CN" altLang="en-US" b="1" dirty="0">
                <a:solidFill>
                  <a:schemeClr val="tx1">
                    <a:lumMod val="85000"/>
                    <a:lumOff val="15000"/>
                  </a:schemeClr>
                </a:solidFill>
                <a:latin typeface="+mn-ea"/>
              </a:rPr>
              <a:t>用户名：</a:t>
            </a:r>
            <a:r>
              <a:rPr lang="en-US" altLang="zh-CN" b="1" dirty="0">
                <a:solidFill>
                  <a:schemeClr val="tx1">
                    <a:lumMod val="85000"/>
                    <a:lumOff val="15000"/>
                  </a:schemeClr>
                </a:solidFill>
              </a:rPr>
              <a:t>cumtcs2002@163.com</a:t>
            </a:r>
          </a:p>
          <a:p>
            <a:pPr>
              <a:spcBef>
                <a:spcPct val="50000"/>
              </a:spcBef>
              <a:defRPr/>
            </a:pPr>
            <a:r>
              <a:rPr lang="zh-CN" altLang="en-US" b="1" dirty="0">
                <a:solidFill>
                  <a:schemeClr val="tx1">
                    <a:lumMod val="85000"/>
                    <a:lumOff val="15000"/>
                  </a:schemeClr>
                </a:solidFill>
                <a:latin typeface="+mn-ea"/>
              </a:rPr>
              <a:t>密  码：</a:t>
            </a:r>
            <a:r>
              <a:rPr lang="en-US" altLang="zh-CN" b="1" dirty="0" err="1">
                <a:solidFill>
                  <a:schemeClr val="tx1">
                    <a:lumMod val="85000"/>
                    <a:lumOff val="15000"/>
                  </a:schemeClr>
                </a:solidFill>
              </a:rPr>
              <a:t>cumtcs</a:t>
            </a:r>
            <a:endParaRPr lang="en-US" altLang="zh-CN" b="1" dirty="0">
              <a:solidFill>
                <a:schemeClr val="tx1">
                  <a:lumMod val="85000"/>
                  <a:lumOff val="15000"/>
                </a:schemeClr>
              </a:solidFill>
            </a:endParaRPr>
          </a:p>
          <a:p>
            <a:pPr>
              <a:spcBef>
                <a:spcPct val="50000"/>
              </a:spcBef>
              <a:defRPr/>
            </a:pPr>
            <a:r>
              <a:rPr lang="zh-CN" altLang="en-US" b="1" dirty="0">
                <a:solidFill>
                  <a:schemeClr val="tx1">
                    <a:lumMod val="85000"/>
                    <a:lumOff val="15000"/>
                  </a:schemeClr>
                </a:solidFill>
              </a:rPr>
              <a:t>文件中心</a:t>
            </a:r>
            <a:r>
              <a:rPr lang="en-US" altLang="zh-CN" b="1" dirty="0">
                <a:solidFill>
                  <a:schemeClr val="tx1">
                    <a:lumMod val="85000"/>
                    <a:lumOff val="15000"/>
                  </a:schemeClr>
                </a:solidFill>
                <a:sym typeface="Wingdings" panose="05000000000000000000" pitchFamily="2" charset="2"/>
              </a:rPr>
              <a:t></a:t>
            </a:r>
            <a:r>
              <a:rPr lang="zh-CN" altLang="en-US" b="1" dirty="0">
                <a:solidFill>
                  <a:schemeClr val="tx1">
                    <a:lumMod val="85000"/>
                    <a:lumOff val="15000"/>
                  </a:schemeClr>
                </a:solidFill>
              </a:rPr>
              <a:t>编译原理</a:t>
            </a:r>
            <a:endParaRPr lang="en-US" altLang="zh-CN" b="1" dirty="0">
              <a:solidFill>
                <a:schemeClr val="tx1">
                  <a:lumMod val="85000"/>
                  <a:lumOff val="15000"/>
                </a:schemeClr>
              </a:solidFill>
            </a:endParaRPr>
          </a:p>
        </p:txBody>
      </p:sp>
    </p:spTree>
    <p:extLst>
      <p:ext uri="{BB962C8B-B14F-4D97-AF65-F5344CB8AC3E}">
        <p14:creationId xmlns:p14="http://schemas.microsoft.com/office/powerpoint/2010/main" val="83041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723015-8774-4FF8-9D55-5307B06AEF7F}"/>
              </a:ext>
            </a:extLst>
          </p:cNvPr>
          <p:cNvSpPr>
            <a:spLocks noGrp="1" noChangeArrowheads="1"/>
          </p:cNvSpPr>
          <p:nvPr>
            <p:ph type="title"/>
          </p:nvPr>
        </p:nvSpPr>
        <p:spPr>
          <a:xfrm>
            <a:off x="611188" y="44450"/>
            <a:ext cx="7772400" cy="1143000"/>
          </a:xfrm>
        </p:spPr>
        <p:txBody>
          <a:bodyPr/>
          <a:lstStyle/>
          <a:p>
            <a:pPr eaLnBrk="1" hangingPunct="1"/>
            <a:r>
              <a:rPr lang="zh-CN" altLang="en-US">
                <a:latin typeface="黑体" panose="02010609060101010101" pitchFamily="49" charset="-122"/>
              </a:rPr>
              <a:t>程序设计语言</a:t>
            </a:r>
          </a:p>
        </p:txBody>
      </p:sp>
      <p:sp>
        <p:nvSpPr>
          <p:cNvPr id="139267" name="Rectangle 3">
            <a:extLst>
              <a:ext uri="{FF2B5EF4-FFF2-40B4-BE49-F238E27FC236}">
                <a16:creationId xmlns:a16="http://schemas.microsoft.com/office/drawing/2014/main" id="{56F276E4-79EF-4CA2-BAD6-28BD8FE9277D}"/>
              </a:ext>
            </a:extLst>
          </p:cNvPr>
          <p:cNvSpPr>
            <a:spLocks noGrp="1" noChangeArrowheads="1"/>
          </p:cNvSpPr>
          <p:nvPr>
            <p:ph type="body" idx="1"/>
          </p:nvPr>
        </p:nvSpPr>
        <p:spPr>
          <a:xfrm>
            <a:off x="539750" y="1196974"/>
            <a:ext cx="7772400" cy="5184353"/>
          </a:xfrm>
        </p:spPr>
        <p:txBody>
          <a:bodyPr/>
          <a:lstStyle/>
          <a:p>
            <a:pPr eaLnBrk="1" hangingPunct="1">
              <a:lnSpc>
                <a:spcPct val="90000"/>
              </a:lnSpc>
            </a:pPr>
            <a:r>
              <a:rPr lang="zh-CN" altLang="en-US" sz="2800" b="1" dirty="0">
                <a:solidFill>
                  <a:srgbClr val="FF0000"/>
                </a:solidFill>
                <a:latin typeface="宋体" panose="02010600030101010101" pitchFamily="2" charset="-122"/>
              </a:rPr>
              <a:t>高级语言</a:t>
            </a:r>
            <a:r>
              <a:rPr lang="zh-CN" altLang="en-US" sz="2800" dirty="0">
                <a:solidFill>
                  <a:srgbClr val="000000"/>
                </a:solidFill>
                <a:latin typeface="宋体" panose="02010600030101010101" pitchFamily="2" charset="-122"/>
              </a:rPr>
              <a:t>：与具体的计算机硬件无关，是面向问题的程序设计语言，其表达方式接近于自然语言和数学语言，易于人们接受和掌握。</a:t>
            </a:r>
            <a:r>
              <a:rPr lang="zh-CN" altLang="en-US" sz="2800" dirty="0">
                <a:solidFill>
                  <a:srgbClr val="000000"/>
                </a:solidFill>
                <a:cs typeface="Tahoma" panose="020B0604030504040204" pitchFamily="34" charset="0"/>
              </a:rPr>
              <a:t> </a:t>
            </a:r>
          </a:p>
          <a:p>
            <a:pPr eaLnBrk="1" hangingPunct="1">
              <a:lnSpc>
                <a:spcPct val="90000"/>
              </a:lnSpc>
            </a:pPr>
            <a:r>
              <a:rPr lang="zh-CN" altLang="en-US" sz="2400" dirty="0"/>
              <a:t>采用类似于数学公式的书写方式：</a:t>
            </a:r>
            <a:r>
              <a:rPr lang="en-US" altLang="zh-CN" sz="2400" b="1" i="1" dirty="0"/>
              <a:t>x</a:t>
            </a:r>
            <a:r>
              <a:rPr lang="en-US" altLang="zh-CN" sz="2400" b="1" dirty="0"/>
              <a:t> = 1 + 3</a:t>
            </a:r>
            <a:endParaRPr lang="en-US" altLang="zh-CN" sz="2400" dirty="0"/>
          </a:p>
          <a:p>
            <a:pPr eaLnBrk="1" hangingPunct="1">
              <a:lnSpc>
                <a:spcPct val="90000"/>
              </a:lnSpc>
            </a:pPr>
            <a:r>
              <a:rPr lang="zh-CN" altLang="en-US" sz="2800" dirty="0">
                <a:solidFill>
                  <a:srgbClr val="000000"/>
                </a:solidFill>
                <a:latin typeface="宋体" panose="02010600030101010101" pitchFamily="2" charset="-122"/>
                <a:cs typeface="Times New Roman" panose="02020603050405020304" pitchFamily="18" charset="0"/>
              </a:rPr>
              <a:t>特点：</a:t>
            </a:r>
            <a:r>
              <a:rPr lang="zh-CN" altLang="en-US" sz="2800" b="1" dirty="0">
                <a:solidFill>
                  <a:srgbClr val="FF0000"/>
                </a:solidFill>
                <a:latin typeface="宋体" panose="02010600030101010101" pitchFamily="2" charset="-122"/>
                <a:cs typeface="Times New Roman" panose="02020603050405020304" pitchFamily="18" charset="0"/>
              </a:rPr>
              <a:t>独立于具体的计算机硬件</a:t>
            </a:r>
            <a:r>
              <a:rPr lang="zh-CN" altLang="en-US" sz="2800" dirty="0">
                <a:solidFill>
                  <a:srgbClr val="000000"/>
                </a:solidFill>
                <a:latin typeface="宋体" panose="02010600030101010101" pitchFamily="2" charset="-122"/>
                <a:cs typeface="Times New Roman" panose="02020603050405020304" pitchFamily="18" charset="0"/>
              </a:rPr>
              <a:t>，程序的编制和调试方便，通用性和可移植性好。在计算机执行之前，需要通过编译程序翻译成目标语言程序，或需要通过解释程序边解释，边执行。时间与空间效率比较低。</a:t>
            </a:r>
            <a:r>
              <a:rPr lang="zh-CN" altLang="en-US" sz="2800" dirty="0">
                <a:solidFill>
                  <a:srgbClr val="000000"/>
                </a:solidFill>
                <a:latin typeface="宋体" panose="02010600030101010101" pitchFamily="2" charset="-122"/>
              </a:rPr>
              <a:t> </a:t>
            </a:r>
          </a:p>
          <a:p>
            <a:pPr eaLnBrk="1" hangingPunct="1">
              <a:lnSpc>
                <a:spcPct val="90000"/>
              </a:lnSpc>
            </a:pPr>
            <a:r>
              <a:rPr lang="zh-CN" altLang="en-US" sz="2800" dirty="0">
                <a:solidFill>
                  <a:srgbClr val="000000"/>
                </a:solidFill>
                <a:latin typeface="宋体" panose="02010600030101010101" pitchFamily="2" charset="-122"/>
              </a:rPr>
              <a:t>目前比较流行的高级语言有：</a:t>
            </a:r>
            <a:r>
              <a:rPr lang="en-US" altLang="zh-CN" sz="2800" dirty="0">
                <a:solidFill>
                  <a:srgbClr val="000000"/>
                </a:solidFill>
                <a:latin typeface="宋体" panose="02010600030101010101" pitchFamily="2" charset="-122"/>
              </a:rPr>
              <a:t>Visual C, Visual Basic, Java</a:t>
            </a:r>
            <a:r>
              <a:rPr lang="zh-CN" altLang="en-US" sz="2800" dirty="0">
                <a:solidFill>
                  <a:srgbClr val="000000"/>
                </a:solidFill>
                <a:latin typeface="宋体" panose="02010600030101010101" pitchFamily="2" charset="-122"/>
              </a:rPr>
              <a:t>，</a:t>
            </a:r>
            <a:r>
              <a:rPr lang="en-US" altLang="zh-CN" sz="2800" dirty="0">
                <a:solidFill>
                  <a:srgbClr val="000000"/>
                </a:solidFill>
                <a:latin typeface="宋体" panose="02010600030101010101" pitchFamily="2" charset="-122"/>
              </a:rPr>
              <a:t>FoxPro</a:t>
            </a:r>
            <a:r>
              <a:rPr lang="zh-CN" altLang="en-US" sz="2800" dirty="0">
                <a:solidFill>
                  <a:srgbClr val="000000"/>
                </a:solidFill>
                <a:latin typeface="宋体" panose="02010600030101010101" pitchFamily="2" charset="-122"/>
              </a:rPr>
              <a:t>，</a:t>
            </a:r>
            <a:r>
              <a:rPr lang="en-US" altLang="zh-CN" sz="2800" dirty="0" err="1">
                <a:solidFill>
                  <a:srgbClr val="000000"/>
                </a:solidFill>
                <a:latin typeface="宋体" panose="02010600030101010101" pitchFamily="2" charset="-122"/>
              </a:rPr>
              <a:t>Pascal,Lisp</a:t>
            </a:r>
            <a:r>
              <a:rPr lang="en-US" altLang="zh-CN" sz="2800" dirty="0">
                <a:solidFill>
                  <a:srgbClr val="000000"/>
                </a:solidFill>
                <a:latin typeface="宋体" panose="02010600030101010101" pitchFamily="2" charset="-122"/>
              </a:rPr>
              <a:t>, Cobol</a:t>
            </a:r>
            <a:r>
              <a:rPr lang="zh-CN" altLang="en-US" sz="2800" dirty="0">
                <a:solidFill>
                  <a:srgbClr val="000000"/>
                </a:solidFill>
                <a:latin typeface="宋体" panose="02010600030101010101" pitchFamily="2" charset="-122"/>
              </a:rPr>
              <a:t>等。</a:t>
            </a:r>
            <a:r>
              <a:rPr lang="zh-CN" altLang="en-US" sz="2800" dirty="0"/>
              <a:t> </a:t>
            </a:r>
          </a:p>
        </p:txBody>
      </p:sp>
      <p:pic>
        <p:nvPicPr>
          <p:cNvPr id="16388" name="Picture 4" descr="BD21318_">
            <a:extLst>
              <a:ext uri="{FF2B5EF4-FFF2-40B4-BE49-F238E27FC236}">
                <a16:creationId xmlns:a16="http://schemas.microsoft.com/office/drawing/2014/main" id="{2095E00D-B061-45AB-AC30-4654A01DA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BD21318_">
            <a:extLst>
              <a:ext uri="{FF2B5EF4-FFF2-40B4-BE49-F238E27FC236}">
                <a16:creationId xmlns:a16="http://schemas.microsoft.com/office/drawing/2014/main" id="{08827595-6FBD-4C2F-B9C3-A2D5F3BC2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629400"/>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08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9267">
                                            <p:txEl>
                                              <p:pRg st="3" end="3"/>
                                            </p:txEl>
                                          </p:spTgt>
                                        </p:tgtEl>
                                        <p:attrNameLst>
                                          <p:attrName>style.visibility</p:attrName>
                                        </p:attrNameLst>
                                      </p:cBhvr>
                                      <p:to>
                                        <p:strVal val="visible"/>
                                      </p:to>
                                    </p:set>
                                    <p:anim calcmode="lin" valueType="num">
                                      <p:cBhvr additive="base">
                                        <p:cTn id="2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Group 2">
            <a:extLst>
              <a:ext uri="{FF2B5EF4-FFF2-40B4-BE49-F238E27FC236}">
                <a16:creationId xmlns:a16="http://schemas.microsoft.com/office/drawing/2014/main" id="{E4D5E9F7-3F7F-43F3-8E45-4CC47C971081}"/>
              </a:ext>
            </a:extLst>
          </p:cNvPr>
          <p:cNvGraphicFramePr>
            <a:graphicFrameLocks noGrp="1"/>
          </p:cNvGraphicFramePr>
          <p:nvPr/>
        </p:nvGraphicFramePr>
        <p:xfrm>
          <a:off x="250825" y="765175"/>
          <a:ext cx="8458200" cy="5062539"/>
        </p:xfrm>
        <a:graphic>
          <a:graphicData uri="http://schemas.openxmlformats.org/drawingml/2006/table">
            <a:tbl>
              <a:tblPr/>
              <a:tblGrid>
                <a:gridCol w="1677988">
                  <a:extLst>
                    <a:ext uri="{9D8B030D-6E8A-4147-A177-3AD203B41FA5}">
                      <a16:colId xmlns:a16="http://schemas.microsoft.com/office/drawing/2014/main" val="20000"/>
                    </a:ext>
                  </a:extLst>
                </a:gridCol>
                <a:gridCol w="2109787">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650875">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   比较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 机器语言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汇编语言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高级语言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41363">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硬件识别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是唯一可以识别的语言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不可识别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不可识别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41363">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是否可直接执行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  可直接执行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不可，需汇编、连接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不可，需编译</a:t>
                      </a:r>
                      <a:r>
                        <a:rPr kumimoji="1" lang="en-US" altLang="zh-CN" sz="2400" b="0" i="0" u="none" strike="noStrike" cap="none" normalizeH="0" baseline="0">
                          <a:ln>
                            <a:noFill/>
                          </a:ln>
                          <a:solidFill>
                            <a:schemeClr val="tx1"/>
                          </a:solidFill>
                          <a:effectLst/>
                          <a:latin typeface="宋体" pitchFamily="2" charset="-122"/>
                          <a:ea typeface="宋体" pitchFamily="2" charset="-122"/>
                        </a:rPr>
                        <a:t>/</a:t>
                      </a:r>
                      <a:r>
                        <a:rPr kumimoji="1" lang="zh-CN" altLang="en-US" sz="2400" b="0" i="0" u="none" strike="noStrike" cap="none" normalizeH="0" baseline="0">
                          <a:ln>
                            <a:noFill/>
                          </a:ln>
                          <a:solidFill>
                            <a:schemeClr val="tx1"/>
                          </a:solidFill>
                          <a:effectLst/>
                          <a:latin typeface="宋体" pitchFamily="2" charset="-122"/>
                          <a:ea typeface="宋体" pitchFamily="2" charset="-122"/>
                        </a:rPr>
                        <a:t>解释、连接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87575">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endParaRPr kumimoji="1" lang="zh-CN" altLang="en-US" sz="24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80000"/>
                        </a:lnSpc>
                        <a:spcBef>
                          <a:spcPct val="10000"/>
                        </a:spcBef>
                        <a:spcAft>
                          <a:spcPct val="0"/>
                        </a:spcAft>
                        <a:buClrTx/>
                        <a:buSzTx/>
                        <a:buFontTx/>
                        <a:buNone/>
                        <a:tabLst/>
                      </a:pPr>
                      <a:endParaRPr kumimoji="1" lang="zh-CN" altLang="en-US" sz="24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   特点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ü"/>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面向机器</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ü"/>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占用内存少</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ü"/>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执行速度快</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ü"/>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使用不方便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Ø"/>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面向机器</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Ø"/>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占用内存少</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Ø"/>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执行速度快</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Ø"/>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较为直观</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Ø"/>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与机器语言一一对应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v"/>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面向问题</a:t>
                      </a:r>
                      <a:r>
                        <a:rPr kumimoji="1" lang="en-US" altLang="zh-CN" sz="2400" b="0" i="0" u="none" strike="noStrike" cap="none" normalizeH="0" baseline="0">
                          <a:ln>
                            <a:noFill/>
                          </a:ln>
                          <a:solidFill>
                            <a:schemeClr val="tx1"/>
                          </a:solidFill>
                          <a:effectLst/>
                          <a:latin typeface="宋体" pitchFamily="2" charset="-122"/>
                          <a:ea typeface="宋体" pitchFamily="2" charset="-122"/>
                        </a:rPr>
                        <a:t>/</a:t>
                      </a:r>
                      <a:r>
                        <a:rPr kumimoji="1" lang="zh-CN" altLang="en-US" sz="2400" b="0" i="0" u="none" strike="noStrike" cap="none" normalizeH="0" baseline="0">
                          <a:ln>
                            <a:noFill/>
                          </a:ln>
                          <a:solidFill>
                            <a:schemeClr val="tx1"/>
                          </a:solidFill>
                          <a:effectLst/>
                          <a:latin typeface="宋体" pitchFamily="2" charset="-122"/>
                          <a:ea typeface="宋体" pitchFamily="2" charset="-122"/>
                        </a:rPr>
                        <a:t>对象</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v"/>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占用内存大</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v"/>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执行速度相对慢</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v"/>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标准化程度高</a:t>
                      </a:r>
                    </a:p>
                    <a:p>
                      <a:pPr marL="0" marR="0" lvl="0" indent="0" algn="l" defTabSz="914400" rtl="0" eaLnBrk="1" fontAlgn="base" latinLnBrk="0" hangingPunct="1">
                        <a:lnSpc>
                          <a:spcPct val="80000"/>
                        </a:lnSpc>
                        <a:spcBef>
                          <a:spcPct val="10000"/>
                        </a:spcBef>
                        <a:spcAft>
                          <a:spcPct val="0"/>
                        </a:spcAft>
                        <a:buClr>
                          <a:schemeClr val="tx1"/>
                        </a:buClr>
                        <a:buSzTx/>
                        <a:buFont typeface="Wingdings" pitchFamily="2" charset="2"/>
                        <a:buChar char="v"/>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便于程序交换，使用方便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41363">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   定位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低级语言，极少使用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低级语言，很少使用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1" lang="zh-CN" altLang="en-US" sz="2400" b="0" i="0" u="none" strike="noStrike" cap="none" normalizeH="0" baseline="0">
                          <a:ln>
                            <a:noFill/>
                          </a:ln>
                          <a:solidFill>
                            <a:schemeClr val="tx1"/>
                          </a:solidFill>
                          <a:effectLst/>
                          <a:latin typeface="宋体" pitchFamily="2" charset="-122"/>
                          <a:ea typeface="宋体" pitchFamily="2" charset="-122"/>
                        </a:rPr>
                        <a:t>高级语言，种类多，常用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0322" name="Rectangle 34">
            <a:extLst>
              <a:ext uri="{FF2B5EF4-FFF2-40B4-BE49-F238E27FC236}">
                <a16:creationId xmlns:a16="http://schemas.microsoft.com/office/drawing/2014/main" id="{C908841B-C37C-4FE1-9156-AA4BD4848B8C}"/>
              </a:ext>
            </a:extLst>
          </p:cNvPr>
          <p:cNvSpPr>
            <a:spLocks noChangeArrowheads="1"/>
          </p:cNvSpPr>
          <p:nvPr/>
        </p:nvSpPr>
        <p:spPr bwMode="auto">
          <a:xfrm>
            <a:off x="381000" y="762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443" name="Picture 35" descr="BD21318_">
            <a:extLst>
              <a:ext uri="{FF2B5EF4-FFF2-40B4-BE49-F238E27FC236}">
                <a16:creationId xmlns:a16="http://schemas.microsoft.com/office/drawing/2014/main" id="{120AB73F-0A55-4807-A3AF-02A99D99E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4" name="Picture 36" descr="BD21318_">
            <a:extLst>
              <a:ext uri="{FF2B5EF4-FFF2-40B4-BE49-F238E27FC236}">
                <a16:creationId xmlns:a16="http://schemas.microsoft.com/office/drawing/2014/main" id="{52D52CF7-9E1E-4F5F-91EF-25FF597AC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629400"/>
            <a:ext cx="71215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5638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2000"/>
                                  </p:stCondLst>
                                  <p:childTnLst>
                                    <p:set>
                                      <p:cBhvr>
                                        <p:cTn id="6" dur="1" fill="hold">
                                          <p:stCondLst>
                                            <p:cond delay="0"/>
                                          </p:stCondLst>
                                        </p:cTn>
                                        <p:tgtEl>
                                          <p:spTgt spid="140290"/>
                                        </p:tgtEl>
                                        <p:attrNameLst>
                                          <p:attrName>style.visibility</p:attrName>
                                        </p:attrNameLst>
                                      </p:cBhvr>
                                      <p:to>
                                        <p:strVal val="visible"/>
                                      </p:to>
                                    </p:set>
                                    <p:animEffect transition="in" filter="strips(downRight)">
                                      <p:cBhvr>
                                        <p:cTn id="7" dur="500"/>
                                        <p:tgtEl>
                                          <p:spTgt spid="140290"/>
                                        </p:tgtEl>
                                      </p:cBhvr>
                                    </p:animEffect>
                                  </p:childTnLst>
                                </p:cTn>
                              </p:par>
                            </p:childTnLst>
                          </p:cTn>
                        </p:par>
                        <p:par>
                          <p:cTn id="8" fill="hold" nodeType="afterGroup">
                            <p:stCondLst>
                              <p:cond delay="2500"/>
                            </p:stCondLst>
                            <p:childTnLst>
                              <p:par>
                                <p:cTn id="9" presetID="2" presetClass="entr" presetSubtype="8" fill="hold" grpId="0" nodeType="afterEffect" nodePh="1">
                                  <p:stCondLst>
                                    <p:cond delay="60000"/>
                                  </p:stCondLst>
                                  <p:endCondLst>
                                    <p:cond evt="begin" delay="0">
                                      <p:tn val="9"/>
                                    </p:cond>
                                  </p:endCondLst>
                                  <p:childTnLst>
                                    <p:set>
                                      <p:cBhvr>
                                        <p:cTn id="10" dur="1" fill="hold">
                                          <p:stCondLst>
                                            <p:cond delay="0"/>
                                          </p:stCondLst>
                                        </p:cTn>
                                        <p:tgtEl>
                                          <p:spTgt spid="140322"/>
                                        </p:tgtEl>
                                        <p:attrNameLst>
                                          <p:attrName>style.visibility</p:attrName>
                                        </p:attrNameLst>
                                      </p:cBhvr>
                                      <p:to>
                                        <p:strVal val="visible"/>
                                      </p:to>
                                    </p:set>
                                    <p:anim calcmode="lin" valueType="num">
                                      <p:cBhvr additive="base">
                                        <p:cTn id="11" dur="500" fill="hold"/>
                                        <p:tgtEl>
                                          <p:spTgt spid="140322"/>
                                        </p:tgtEl>
                                        <p:attrNameLst>
                                          <p:attrName>ppt_x</p:attrName>
                                        </p:attrNameLst>
                                      </p:cBhvr>
                                      <p:tavLst>
                                        <p:tav tm="0">
                                          <p:val>
                                            <p:strVal val="0-#ppt_w/2"/>
                                          </p:val>
                                        </p:tav>
                                        <p:tav tm="100000">
                                          <p:val>
                                            <p:strVal val="#ppt_x"/>
                                          </p:val>
                                        </p:tav>
                                      </p:tavLst>
                                    </p:anim>
                                    <p:anim calcmode="lin" valueType="num">
                                      <p:cBhvr additive="base">
                                        <p:cTn id="12" dur="500" fill="hold"/>
                                        <p:tgtEl>
                                          <p:spTgt spid="140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712A9927-8877-48EA-AEEF-4A7708EBFB6E}"/>
              </a:ext>
            </a:extLst>
          </p:cNvPr>
          <p:cNvSpPr>
            <a:spLocks noChangeArrowheads="1"/>
          </p:cNvSpPr>
          <p:nvPr/>
        </p:nvSpPr>
        <p:spPr bwMode="auto">
          <a:xfrm>
            <a:off x="685800" y="381000"/>
            <a:ext cx="7654925" cy="1727200"/>
          </a:xfrm>
          <a:prstGeom prst="roundRect">
            <a:avLst>
              <a:gd name="adj" fmla="val 16667"/>
            </a:avLst>
          </a:prstGeom>
          <a:solidFill>
            <a:schemeClr val="hlink">
              <a:alpha val="50195"/>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1" name="Text Box 3">
            <a:extLst>
              <a:ext uri="{FF2B5EF4-FFF2-40B4-BE49-F238E27FC236}">
                <a16:creationId xmlns:a16="http://schemas.microsoft.com/office/drawing/2014/main" id="{026DA97D-4C03-4D47-9468-4B89B4575295}"/>
              </a:ext>
            </a:extLst>
          </p:cNvPr>
          <p:cNvSpPr txBox="1">
            <a:spLocks noChangeArrowheads="1"/>
          </p:cNvSpPr>
          <p:nvPr/>
        </p:nvSpPr>
        <p:spPr bwMode="auto">
          <a:xfrm>
            <a:off x="650875" y="366713"/>
            <a:ext cx="79883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a:ea typeface="楷体_GB2312" pitchFamily="49" charset="-122"/>
              </a:rPr>
              <a:t>翻译程序</a:t>
            </a:r>
            <a:endParaRPr lang="zh-CN" altLang="en-US" sz="2800">
              <a:ea typeface="黑体" panose="02010609060101010101" pitchFamily="49" charset="-122"/>
            </a:endParaRPr>
          </a:p>
          <a:p>
            <a:pPr algn="l"/>
            <a:r>
              <a:rPr lang="zh-CN" altLang="en-US" sz="2000"/>
              <a:t>        </a:t>
            </a:r>
            <a:r>
              <a:rPr lang="zh-CN" altLang="en-US">
                <a:ea typeface="楷体_GB2312" pitchFamily="49" charset="-122"/>
              </a:rPr>
              <a:t>把一种语言书写的程序（</a:t>
            </a:r>
            <a:r>
              <a:rPr lang="zh-CN" altLang="en-US">
                <a:solidFill>
                  <a:srgbClr val="0037E8"/>
                </a:solidFill>
                <a:ea typeface="楷体_GB2312" pitchFamily="49" charset="-122"/>
              </a:rPr>
              <a:t>源程序）</a:t>
            </a:r>
            <a:r>
              <a:rPr lang="zh-CN" altLang="en-US">
                <a:solidFill>
                  <a:schemeClr val="tx2"/>
                </a:solidFill>
                <a:ea typeface="楷体_GB2312" pitchFamily="49" charset="-122"/>
              </a:rPr>
              <a:t>翻译成另一种语言的</a:t>
            </a:r>
            <a:r>
              <a:rPr lang="zh-CN" altLang="en-US" b="1">
                <a:solidFill>
                  <a:srgbClr val="0000FF"/>
                </a:solidFill>
                <a:ea typeface="楷体_GB2312" pitchFamily="49" charset="-122"/>
              </a:rPr>
              <a:t>等价</a:t>
            </a:r>
            <a:r>
              <a:rPr lang="zh-CN" altLang="en-US">
                <a:solidFill>
                  <a:schemeClr val="tx2"/>
                </a:solidFill>
                <a:ea typeface="楷体_GB2312" pitchFamily="49" charset="-122"/>
              </a:rPr>
              <a:t>的程序</a:t>
            </a:r>
            <a:r>
              <a:rPr lang="zh-CN" altLang="en-US">
                <a:ea typeface="楷体_GB2312" pitchFamily="49" charset="-122"/>
              </a:rPr>
              <a:t>（</a:t>
            </a:r>
            <a:r>
              <a:rPr lang="zh-CN" altLang="en-US">
                <a:solidFill>
                  <a:srgbClr val="0037E8"/>
                </a:solidFill>
                <a:ea typeface="楷体_GB2312" pitchFamily="49" charset="-122"/>
              </a:rPr>
              <a:t>目标程序</a:t>
            </a:r>
            <a:r>
              <a:rPr lang="zh-CN" altLang="en-US">
                <a:ea typeface="楷体_GB2312" pitchFamily="49" charset="-122"/>
              </a:rPr>
              <a:t>）。是</a:t>
            </a:r>
            <a:r>
              <a:rPr lang="zh-CN" altLang="en-US">
                <a:solidFill>
                  <a:srgbClr val="FF0000"/>
                </a:solidFill>
                <a:ea typeface="楷体_GB2312" pitchFamily="49" charset="-122"/>
              </a:rPr>
              <a:t>汇编程序</a:t>
            </a:r>
            <a:r>
              <a:rPr lang="zh-CN" altLang="en-US">
                <a:ea typeface="楷体_GB2312" pitchFamily="49" charset="-122"/>
              </a:rPr>
              <a:t>、</a:t>
            </a:r>
            <a:r>
              <a:rPr lang="zh-CN" altLang="en-US">
                <a:solidFill>
                  <a:srgbClr val="FF0000"/>
                </a:solidFill>
                <a:ea typeface="楷体_GB2312" pitchFamily="49" charset="-122"/>
              </a:rPr>
              <a:t>编译程序</a:t>
            </a:r>
            <a:r>
              <a:rPr lang="zh-CN" altLang="en-US">
                <a:ea typeface="楷体_GB2312" pitchFamily="49" charset="-122"/>
              </a:rPr>
              <a:t>以及各种变换程序的总称。</a:t>
            </a:r>
          </a:p>
        </p:txBody>
      </p:sp>
      <p:sp>
        <p:nvSpPr>
          <p:cNvPr id="12292" name="Rectangle 4">
            <a:extLst>
              <a:ext uri="{FF2B5EF4-FFF2-40B4-BE49-F238E27FC236}">
                <a16:creationId xmlns:a16="http://schemas.microsoft.com/office/drawing/2014/main" id="{C2BE59AB-A4B7-4635-B142-58A44CDE1924}"/>
              </a:ext>
            </a:extLst>
          </p:cNvPr>
          <p:cNvSpPr>
            <a:spLocks noChangeArrowheads="1"/>
          </p:cNvSpPr>
          <p:nvPr/>
        </p:nvSpPr>
        <p:spPr bwMode="auto">
          <a:xfrm>
            <a:off x="1600200" y="3810000"/>
            <a:ext cx="1495425" cy="938213"/>
          </a:xfrm>
          <a:prstGeom prst="rect">
            <a:avLst/>
          </a:prstGeom>
          <a:solidFill>
            <a:srgbClr val="EAEAEA"/>
          </a:solidFill>
          <a:ln w="12700">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3" name="Text Box 5">
            <a:extLst>
              <a:ext uri="{FF2B5EF4-FFF2-40B4-BE49-F238E27FC236}">
                <a16:creationId xmlns:a16="http://schemas.microsoft.com/office/drawing/2014/main" id="{4A05E3E7-BC14-4D25-ABF5-2DA64618DAF9}"/>
              </a:ext>
            </a:extLst>
          </p:cNvPr>
          <p:cNvSpPr txBox="1">
            <a:spLocks noChangeArrowheads="1"/>
          </p:cNvSpPr>
          <p:nvPr/>
        </p:nvSpPr>
        <p:spPr bwMode="auto">
          <a:xfrm>
            <a:off x="898525" y="2667000"/>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ea typeface="楷体_GB2312" pitchFamily="49" charset="-122"/>
              </a:rPr>
              <a:t>源程序、翻译程序、目标程序</a:t>
            </a:r>
            <a:r>
              <a:rPr lang="zh-CN" altLang="en-US">
                <a:ea typeface="仿宋_GB2312" pitchFamily="49" charset="-122"/>
              </a:rPr>
              <a:t> 三者关系：</a:t>
            </a:r>
          </a:p>
        </p:txBody>
      </p:sp>
      <p:sp>
        <p:nvSpPr>
          <p:cNvPr id="12294" name="Rectangle 6">
            <a:extLst>
              <a:ext uri="{FF2B5EF4-FFF2-40B4-BE49-F238E27FC236}">
                <a16:creationId xmlns:a16="http://schemas.microsoft.com/office/drawing/2014/main" id="{9F193DEC-93A0-420E-BD61-53E554EF31F3}"/>
              </a:ext>
            </a:extLst>
          </p:cNvPr>
          <p:cNvSpPr>
            <a:spLocks noChangeArrowheads="1"/>
          </p:cNvSpPr>
          <p:nvPr/>
        </p:nvSpPr>
        <p:spPr bwMode="auto">
          <a:xfrm>
            <a:off x="4043363" y="3798888"/>
            <a:ext cx="1495425" cy="925512"/>
          </a:xfrm>
          <a:prstGeom prst="rect">
            <a:avLst/>
          </a:prstGeom>
          <a:solidFill>
            <a:srgbClr val="EAEAEA"/>
          </a:solidFill>
          <a:ln w="12700">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5" name="Rectangle 7">
            <a:extLst>
              <a:ext uri="{FF2B5EF4-FFF2-40B4-BE49-F238E27FC236}">
                <a16:creationId xmlns:a16="http://schemas.microsoft.com/office/drawing/2014/main" id="{353B5400-0609-46E4-AC57-13EA5DC78F93}"/>
              </a:ext>
            </a:extLst>
          </p:cNvPr>
          <p:cNvSpPr>
            <a:spLocks noChangeArrowheads="1"/>
          </p:cNvSpPr>
          <p:nvPr/>
        </p:nvSpPr>
        <p:spPr bwMode="auto">
          <a:xfrm>
            <a:off x="6494463" y="3733800"/>
            <a:ext cx="1482725" cy="950913"/>
          </a:xfrm>
          <a:prstGeom prst="rect">
            <a:avLst/>
          </a:prstGeom>
          <a:solidFill>
            <a:srgbClr val="EAEAEA"/>
          </a:solidFill>
          <a:ln w="12700">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6" name="Text Box 8">
            <a:extLst>
              <a:ext uri="{FF2B5EF4-FFF2-40B4-BE49-F238E27FC236}">
                <a16:creationId xmlns:a16="http://schemas.microsoft.com/office/drawing/2014/main" id="{37C21412-BABC-4097-BD0A-C4EB29D088E4}"/>
              </a:ext>
            </a:extLst>
          </p:cNvPr>
          <p:cNvSpPr txBox="1">
            <a:spLocks noChangeArrowheads="1"/>
          </p:cNvSpPr>
          <p:nvPr/>
        </p:nvSpPr>
        <p:spPr bwMode="auto">
          <a:xfrm>
            <a:off x="1663700" y="3781425"/>
            <a:ext cx="135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800">
              <a:ea typeface="仿宋_GB2312" pitchFamily="49" charset="-122"/>
            </a:endParaRPr>
          </a:p>
          <a:p>
            <a:pPr eaLnBrk="1" hangingPunct="1">
              <a:spcBef>
                <a:spcPct val="50000"/>
              </a:spcBef>
            </a:pPr>
            <a:r>
              <a:rPr lang="zh-CN" altLang="en-US">
                <a:ea typeface="仿宋_GB2312" pitchFamily="49" charset="-122"/>
              </a:rPr>
              <a:t>源程序</a:t>
            </a:r>
            <a:endParaRPr lang="en-US" altLang="zh-CN">
              <a:ea typeface="仿宋_GB2312" pitchFamily="49" charset="-122"/>
            </a:endParaRPr>
          </a:p>
        </p:txBody>
      </p:sp>
      <p:sp>
        <p:nvSpPr>
          <p:cNvPr id="12297" name="Text Box 9">
            <a:extLst>
              <a:ext uri="{FF2B5EF4-FFF2-40B4-BE49-F238E27FC236}">
                <a16:creationId xmlns:a16="http://schemas.microsoft.com/office/drawing/2014/main" id="{0321067D-F27B-4E8E-99FB-9E92A1CE7060}"/>
              </a:ext>
            </a:extLst>
          </p:cNvPr>
          <p:cNvSpPr txBox="1">
            <a:spLocks noChangeArrowheads="1"/>
          </p:cNvSpPr>
          <p:nvPr/>
        </p:nvSpPr>
        <p:spPr bwMode="auto">
          <a:xfrm>
            <a:off x="4089400" y="40386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a:ea typeface="仿宋_GB2312" pitchFamily="49" charset="-122"/>
              </a:rPr>
              <a:t>翻译程序</a:t>
            </a:r>
            <a:endParaRPr lang="en-US" altLang="zh-CN">
              <a:ea typeface="仿宋_GB2312" pitchFamily="49" charset="-122"/>
            </a:endParaRPr>
          </a:p>
        </p:txBody>
      </p:sp>
      <p:sp>
        <p:nvSpPr>
          <p:cNvPr id="12298" name="Text Box 10">
            <a:extLst>
              <a:ext uri="{FF2B5EF4-FFF2-40B4-BE49-F238E27FC236}">
                <a16:creationId xmlns:a16="http://schemas.microsoft.com/office/drawing/2014/main" id="{41CECBFE-CE22-4868-BA7F-BFC4DEB304FB}"/>
              </a:ext>
            </a:extLst>
          </p:cNvPr>
          <p:cNvSpPr txBox="1">
            <a:spLocks noChangeArrowheads="1"/>
          </p:cNvSpPr>
          <p:nvPr/>
        </p:nvSpPr>
        <p:spPr bwMode="auto">
          <a:xfrm>
            <a:off x="6502400" y="3886200"/>
            <a:ext cx="149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800">
              <a:ea typeface="仿宋_GB2312" pitchFamily="49" charset="-122"/>
            </a:endParaRPr>
          </a:p>
          <a:p>
            <a:pPr eaLnBrk="1" hangingPunct="1"/>
            <a:r>
              <a:rPr lang="zh-CN" altLang="en-US">
                <a:ea typeface="仿宋_GB2312" pitchFamily="49" charset="-122"/>
              </a:rPr>
              <a:t>目标程序</a:t>
            </a:r>
          </a:p>
        </p:txBody>
      </p:sp>
      <p:sp>
        <p:nvSpPr>
          <p:cNvPr id="12299" name="Text Box 11">
            <a:extLst>
              <a:ext uri="{FF2B5EF4-FFF2-40B4-BE49-F238E27FC236}">
                <a16:creationId xmlns:a16="http://schemas.microsoft.com/office/drawing/2014/main" id="{8A2AE6EB-027B-4330-BBD0-13B750E54BC1}"/>
              </a:ext>
            </a:extLst>
          </p:cNvPr>
          <p:cNvSpPr txBox="1">
            <a:spLocks noChangeArrowheads="1"/>
          </p:cNvSpPr>
          <p:nvPr/>
        </p:nvSpPr>
        <p:spPr bwMode="auto">
          <a:xfrm>
            <a:off x="609600" y="5181600"/>
            <a:ext cx="808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楷体_GB2312" pitchFamily="49" charset="-122"/>
              </a:rPr>
              <a:t>即源程序是翻译程序的输入，目标程序是翻译程序的输出</a:t>
            </a:r>
          </a:p>
        </p:txBody>
      </p:sp>
      <p:sp>
        <p:nvSpPr>
          <p:cNvPr id="12300" name="AutoShape 12">
            <a:extLst>
              <a:ext uri="{FF2B5EF4-FFF2-40B4-BE49-F238E27FC236}">
                <a16:creationId xmlns:a16="http://schemas.microsoft.com/office/drawing/2014/main" id="{57EC883D-50D4-4D8D-AFD4-CE4CAE151E69}"/>
              </a:ext>
            </a:extLst>
          </p:cNvPr>
          <p:cNvSpPr>
            <a:spLocks noChangeArrowheads="1"/>
          </p:cNvSpPr>
          <p:nvPr/>
        </p:nvSpPr>
        <p:spPr bwMode="auto">
          <a:xfrm>
            <a:off x="3162300" y="3962400"/>
            <a:ext cx="889000" cy="596900"/>
          </a:xfrm>
          <a:prstGeom prst="rightArrow">
            <a:avLst>
              <a:gd name="adj1" fmla="val 50000"/>
              <a:gd name="adj2" fmla="val 37234"/>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12301" name="AutoShape 13">
            <a:extLst>
              <a:ext uri="{FF2B5EF4-FFF2-40B4-BE49-F238E27FC236}">
                <a16:creationId xmlns:a16="http://schemas.microsoft.com/office/drawing/2014/main" id="{BF080A79-A82D-4497-ADD8-BF32A326BB3A}"/>
              </a:ext>
            </a:extLst>
          </p:cNvPr>
          <p:cNvSpPr>
            <a:spLocks noChangeArrowheads="1"/>
          </p:cNvSpPr>
          <p:nvPr/>
        </p:nvSpPr>
        <p:spPr bwMode="auto">
          <a:xfrm>
            <a:off x="5613400" y="3962400"/>
            <a:ext cx="889000" cy="596900"/>
          </a:xfrm>
          <a:prstGeom prst="rightArrow">
            <a:avLst>
              <a:gd name="adj1" fmla="val 50000"/>
              <a:gd name="adj2" fmla="val 37234"/>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Tree>
    <p:extLst>
      <p:ext uri="{BB962C8B-B14F-4D97-AF65-F5344CB8AC3E}">
        <p14:creationId xmlns:p14="http://schemas.microsoft.com/office/powerpoint/2010/main" val="169596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B866C3BA-2E24-492C-A3F8-2B09C6712185}"/>
              </a:ext>
            </a:extLst>
          </p:cNvPr>
          <p:cNvSpPr>
            <a:spLocks noChangeArrowheads="1"/>
          </p:cNvSpPr>
          <p:nvPr/>
        </p:nvSpPr>
        <p:spPr bwMode="auto">
          <a:xfrm>
            <a:off x="354013" y="2743200"/>
            <a:ext cx="8334375" cy="1201738"/>
          </a:xfrm>
          <a:prstGeom prst="roundRect">
            <a:avLst>
              <a:gd name="adj" fmla="val 4755"/>
            </a:avLst>
          </a:prstGeom>
          <a:solidFill>
            <a:schemeClr val="hlink">
              <a:alpha val="50195"/>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5" name="AutoShape 3">
            <a:extLst>
              <a:ext uri="{FF2B5EF4-FFF2-40B4-BE49-F238E27FC236}">
                <a16:creationId xmlns:a16="http://schemas.microsoft.com/office/drawing/2014/main" id="{FE71F33B-44C0-4926-8FA3-D58FA60A419B}"/>
              </a:ext>
            </a:extLst>
          </p:cNvPr>
          <p:cNvSpPr>
            <a:spLocks noChangeArrowheads="1"/>
          </p:cNvSpPr>
          <p:nvPr/>
        </p:nvSpPr>
        <p:spPr bwMode="auto">
          <a:xfrm>
            <a:off x="365125" y="609600"/>
            <a:ext cx="8310563" cy="1477963"/>
          </a:xfrm>
          <a:prstGeom prst="roundRect">
            <a:avLst>
              <a:gd name="adj" fmla="val 4542"/>
            </a:avLst>
          </a:prstGeom>
          <a:solidFill>
            <a:schemeClr val="hlink">
              <a:alpha val="50195"/>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6" name="Text Box 4">
            <a:extLst>
              <a:ext uri="{FF2B5EF4-FFF2-40B4-BE49-F238E27FC236}">
                <a16:creationId xmlns:a16="http://schemas.microsoft.com/office/drawing/2014/main" id="{5AD1C394-C2A3-4106-BDD1-C01C42AC3359}"/>
              </a:ext>
            </a:extLst>
          </p:cNvPr>
          <p:cNvSpPr txBox="1">
            <a:spLocks noChangeArrowheads="1"/>
          </p:cNvSpPr>
          <p:nvPr/>
        </p:nvSpPr>
        <p:spPr bwMode="auto">
          <a:xfrm>
            <a:off x="368300" y="711200"/>
            <a:ext cx="86233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80000"/>
              </a:lnSpc>
              <a:buFontTx/>
              <a:buChar char="•"/>
            </a:pPr>
            <a:r>
              <a:rPr lang="zh-CN" altLang="en-US" sz="2800" b="1" dirty="0">
                <a:ea typeface="楷体_GB2312" pitchFamily="49" charset="-122"/>
              </a:rPr>
              <a:t>汇编程序</a:t>
            </a:r>
          </a:p>
          <a:p>
            <a:pPr algn="l"/>
            <a:r>
              <a:rPr lang="zh-CN" altLang="en-US" sz="2000" b="1" dirty="0"/>
              <a:t>         </a:t>
            </a:r>
            <a:r>
              <a:rPr lang="zh-CN" altLang="en-US" dirty="0">
                <a:latin typeface="楷体_GB2312" pitchFamily="49" charset="-122"/>
                <a:ea typeface="楷体_GB2312" pitchFamily="49" charset="-122"/>
              </a:rPr>
              <a:t>把汇编语言程序翻译成机器语言程序，这时的翻译程序称之为汇编程序，这种翻译过程称为“汇编”(</a:t>
            </a:r>
            <a:r>
              <a:rPr lang="en-US" altLang="zh-CN" dirty="0">
                <a:ea typeface="楷体_GB2312" pitchFamily="49" charset="-122"/>
              </a:rPr>
              <a:t>Assemble</a:t>
            </a:r>
            <a:r>
              <a:rPr lang="en-US" altLang="zh-CN" dirty="0">
                <a:latin typeface="楷体_GB2312" pitchFamily="49" charset="-122"/>
                <a:ea typeface="楷体_GB2312" pitchFamily="49" charset="-122"/>
              </a:rPr>
              <a:t>）</a:t>
            </a:r>
            <a:endParaRPr lang="en-US" altLang="zh-CN" sz="2000" dirty="0"/>
          </a:p>
          <a:p>
            <a:pPr algn="l"/>
            <a:endParaRPr lang="en-US" altLang="zh-CN" sz="2800" b="1" dirty="0">
              <a:ea typeface="黑体" panose="02010609060101010101" pitchFamily="49" charset="-122"/>
            </a:endParaRPr>
          </a:p>
          <a:p>
            <a:pPr algn="l"/>
            <a:endParaRPr lang="en-US" altLang="zh-CN" sz="2800" b="1" dirty="0">
              <a:ea typeface="黑体" panose="02010609060101010101" pitchFamily="49" charset="-122"/>
            </a:endParaRPr>
          </a:p>
          <a:p>
            <a:pPr algn="l">
              <a:buFontTx/>
              <a:buChar char="•"/>
            </a:pPr>
            <a:r>
              <a:rPr lang="zh-CN" altLang="en-US" sz="2800" b="1" dirty="0">
                <a:solidFill>
                  <a:srgbClr val="FF0000"/>
                </a:solidFill>
                <a:ea typeface="楷体_GB2312" pitchFamily="49" charset="-122"/>
              </a:rPr>
              <a:t>编译程序</a:t>
            </a:r>
            <a:endParaRPr lang="zh-CN" altLang="en-US" sz="2000" dirty="0">
              <a:solidFill>
                <a:srgbClr val="FF0000"/>
              </a:solidFill>
            </a:endParaRPr>
          </a:p>
          <a:p>
            <a:pPr algn="l"/>
            <a:r>
              <a:rPr lang="zh-CN" altLang="en-US" dirty="0"/>
              <a:t>       </a:t>
            </a:r>
            <a:r>
              <a:rPr lang="zh-CN" altLang="en-US" dirty="0">
                <a:ea typeface="楷体_GB2312" pitchFamily="49" charset="-122"/>
              </a:rPr>
              <a:t>把高级语言程序翻译成低级语言程序，这时的翻译程序称之为编译程序，这种翻译过程称“编译”（</a:t>
            </a:r>
            <a:r>
              <a:rPr lang="en-US" altLang="zh-CN" dirty="0"/>
              <a:t>Compile)</a:t>
            </a:r>
            <a:endParaRPr lang="en-US" altLang="zh-CN" dirty="0">
              <a:ea typeface="楷体_GB2312" pitchFamily="49" charset="-122"/>
            </a:endParaRPr>
          </a:p>
        </p:txBody>
      </p:sp>
      <p:sp>
        <p:nvSpPr>
          <p:cNvPr id="81925" name="AutoShape 5">
            <a:extLst>
              <a:ext uri="{FF2B5EF4-FFF2-40B4-BE49-F238E27FC236}">
                <a16:creationId xmlns:a16="http://schemas.microsoft.com/office/drawing/2014/main" id="{DEC92217-147C-46A7-B773-A229F2A6FF44}"/>
              </a:ext>
            </a:extLst>
          </p:cNvPr>
          <p:cNvSpPr>
            <a:spLocks noChangeArrowheads="1"/>
          </p:cNvSpPr>
          <p:nvPr/>
        </p:nvSpPr>
        <p:spPr bwMode="auto">
          <a:xfrm>
            <a:off x="371475" y="4648200"/>
            <a:ext cx="8301038" cy="1524000"/>
          </a:xfrm>
          <a:prstGeom prst="roundRect">
            <a:avLst>
              <a:gd name="adj" fmla="val 4898"/>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dirty="0">
              <a:ea typeface="仿宋_GB2312" pitchFamily="49" charset="-122"/>
            </a:endParaRPr>
          </a:p>
          <a:p>
            <a:pPr algn="l"/>
            <a:r>
              <a:rPr lang="zh-CN" altLang="en-US" dirty="0">
                <a:ea typeface="楷体_GB2312" pitchFamily="49" charset="-122"/>
              </a:rPr>
              <a:t>汇编程序与编译程序都是</a:t>
            </a:r>
            <a:r>
              <a:rPr lang="zh-CN" altLang="en-US" dirty="0">
                <a:solidFill>
                  <a:srgbClr val="0000FF"/>
                </a:solidFill>
                <a:ea typeface="楷体_GB2312" pitchFamily="49" charset="-122"/>
              </a:rPr>
              <a:t>翻译程序</a:t>
            </a:r>
            <a:r>
              <a:rPr lang="zh-CN" altLang="en-US" dirty="0">
                <a:ea typeface="楷体_GB2312" pitchFamily="49" charset="-122"/>
              </a:rPr>
              <a:t>，主要区别是加工对象的</a:t>
            </a:r>
          </a:p>
          <a:p>
            <a:pPr algn="l"/>
            <a:r>
              <a:rPr lang="zh-CN" altLang="en-US" dirty="0">
                <a:ea typeface="楷体_GB2312" pitchFamily="49" charset="-122"/>
              </a:rPr>
              <a:t>不同。由于汇编语言格式简单，常与机器语言之间有一一对</a:t>
            </a:r>
          </a:p>
          <a:p>
            <a:pPr algn="l"/>
            <a:r>
              <a:rPr lang="zh-CN" altLang="en-US" dirty="0">
                <a:ea typeface="楷体_GB2312" pitchFamily="49" charset="-122"/>
              </a:rPr>
              <a:t>应的关系。汇编程序所要做的翻译工作比编译程序简单的多</a:t>
            </a:r>
            <a:r>
              <a:rPr lang="zh-CN" altLang="en-US" dirty="0">
                <a:solidFill>
                  <a:srgbClr val="0000FF"/>
                </a:solidFill>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algn="l" eaLnBrk="1" hangingPunct="1"/>
            <a:endParaRPr lang="zh-CN" altLang="en-US" dirty="0">
              <a:ea typeface="仿宋_GB2312" pitchFamily="49" charset="-122"/>
            </a:endParaRPr>
          </a:p>
        </p:txBody>
      </p:sp>
    </p:spTree>
    <p:extLst>
      <p:ext uri="{BB962C8B-B14F-4D97-AF65-F5344CB8AC3E}">
        <p14:creationId xmlns:p14="http://schemas.microsoft.com/office/powerpoint/2010/main" val="3712879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checkerboard(across)">
                                      <p:cBhvr>
                                        <p:cTn id="7"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5295DBE-B5FA-4261-ABFC-529C93990B3D}"/>
              </a:ext>
            </a:extLst>
          </p:cNvPr>
          <p:cNvSpPr>
            <a:spLocks noGrp="1" noChangeArrowheads="1"/>
          </p:cNvSpPr>
          <p:nvPr>
            <p:ph type="body" idx="1"/>
          </p:nvPr>
        </p:nvSpPr>
        <p:spPr>
          <a:xfrm>
            <a:off x="649288" y="992188"/>
            <a:ext cx="8494712" cy="1979612"/>
          </a:xfrm>
          <a:noFill/>
        </p:spPr>
        <p:txBody>
          <a:bodyPr/>
          <a:lstStyle/>
          <a:p>
            <a:pPr eaLnBrk="1" hangingPunct="1"/>
            <a:r>
              <a:rPr lang="zh-CN" altLang="en-US" sz="2800" b="1">
                <a:solidFill>
                  <a:srgbClr val="FF0000"/>
                </a:solidFill>
              </a:rPr>
              <a:t>编译程序</a:t>
            </a:r>
            <a:r>
              <a:rPr lang="zh-CN" altLang="en-US" sz="2800" b="1"/>
              <a:t>是翻译程序的一种，它将一个用面向</a:t>
            </a:r>
          </a:p>
          <a:p>
            <a:pPr eaLnBrk="1" hangingPunct="1">
              <a:buFontTx/>
              <a:buNone/>
            </a:pPr>
            <a:r>
              <a:rPr lang="en-US" altLang="zh-CN" sz="2800" b="1"/>
              <a:t>    </a:t>
            </a:r>
            <a:r>
              <a:rPr lang="zh-CN" altLang="en-US" sz="2800" b="1"/>
              <a:t>人的源语言书写的程序（高级语言程序）翻译成</a:t>
            </a:r>
          </a:p>
          <a:p>
            <a:pPr eaLnBrk="1" hangingPunct="1">
              <a:buFontTx/>
              <a:buNone/>
            </a:pPr>
            <a:r>
              <a:rPr lang="zh-CN" altLang="en-US" sz="2800" b="1"/>
              <a:t>    一个</a:t>
            </a:r>
            <a:r>
              <a:rPr lang="zh-CN" altLang="en-US" sz="2800" b="1">
                <a:solidFill>
                  <a:srgbClr val="FF0000"/>
                </a:solidFill>
              </a:rPr>
              <a:t>等价</a:t>
            </a:r>
            <a:r>
              <a:rPr lang="zh-CN" altLang="en-US" sz="2800" b="1"/>
              <a:t>的面向硬件的目标程序（低级语言程序）</a:t>
            </a:r>
          </a:p>
        </p:txBody>
      </p:sp>
      <p:sp>
        <p:nvSpPr>
          <p:cNvPr id="14339" name="AutoShape 3">
            <a:extLst>
              <a:ext uri="{FF2B5EF4-FFF2-40B4-BE49-F238E27FC236}">
                <a16:creationId xmlns:a16="http://schemas.microsoft.com/office/drawing/2014/main" id="{A443E69E-BD97-4963-B7F0-00A5BC3E9E1A}"/>
              </a:ext>
            </a:extLst>
          </p:cNvPr>
          <p:cNvSpPr>
            <a:spLocks noChangeArrowheads="1"/>
          </p:cNvSpPr>
          <p:nvPr/>
        </p:nvSpPr>
        <p:spPr bwMode="auto">
          <a:xfrm>
            <a:off x="1390650" y="3222625"/>
            <a:ext cx="1323975" cy="800100"/>
          </a:xfrm>
          <a:prstGeom prst="flowChartPunchedTape">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ea typeface="楷体_GB2312" pitchFamily="49" charset="-122"/>
              </a:rPr>
              <a:t>源程序</a:t>
            </a:r>
            <a:endParaRPr lang="zh-CN" altLang="en-US">
              <a:ea typeface="楷体_GB2312" pitchFamily="49" charset="-122"/>
            </a:endParaRPr>
          </a:p>
        </p:txBody>
      </p:sp>
      <p:sp>
        <p:nvSpPr>
          <p:cNvPr id="14340" name="AutoShape 4">
            <a:extLst>
              <a:ext uri="{FF2B5EF4-FFF2-40B4-BE49-F238E27FC236}">
                <a16:creationId xmlns:a16="http://schemas.microsoft.com/office/drawing/2014/main" id="{90BEEDD3-0102-4FC5-9953-41ED58DB7906}"/>
              </a:ext>
            </a:extLst>
          </p:cNvPr>
          <p:cNvSpPr>
            <a:spLocks noChangeArrowheads="1"/>
          </p:cNvSpPr>
          <p:nvPr/>
        </p:nvSpPr>
        <p:spPr bwMode="auto">
          <a:xfrm>
            <a:off x="6392863" y="3189288"/>
            <a:ext cx="1235075" cy="849312"/>
          </a:xfrm>
          <a:prstGeom prst="flowChartPunchedTape">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ea typeface="楷体_GB2312" pitchFamily="49" charset="-122"/>
              </a:rPr>
              <a:t>目标程序</a:t>
            </a:r>
            <a:endParaRPr lang="zh-CN" altLang="en-US">
              <a:ea typeface="楷体_GB2312" pitchFamily="49" charset="-122"/>
            </a:endParaRPr>
          </a:p>
        </p:txBody>
      </p:sp>
      <p:sp>
        <p:nvSpPr>
          <p:cNvPr id="14341" name="Text Box 5">
            <a:extLst>
              <a:ext uri="{FF2B5EF4-FFF2-40B4-BE49-F238E27FC236}">
                <a16:creationId xmlns:a16="http://schemas.microsoft.com/office/drawing/2014/main" id="{D176D2B7-23E2-464E-87FF-BBE9BE307D58}"/>
              </a:ext>
            </a:extLst>
          </p:cNvPr>
          <p:cNvSpPr txBox="1">
            <a:spLocks noChangeArrowheads="1"/>
          </p:cNvSpPr>
          <p:nvPr/>
        </p:nvSpPr>
        <p:spPr bwMode="auto">
          <a:xfrm>
            <a:off x="3810000" y="3430588"/>
            <a:ext cx="1422400" cy="469900"/>
          </a:xfrm>
          <a:prstGeom prst="rect">
            <a:avLst/>
          </a:prstGeom>
          <a:solidFill>
            <a:srgbClr val="0037E8"/>
          </a:solidFill>
          <a:ln w="12700">
            <a:solidFill>
              <a:srgbClr val="0037E8"/>
            </a:solidFill>
            <a:miter lim="800000"/>
            <a:headEnd/>
            <a:tailEnd/>
          </a:ln>
          <a:effectLst>
            <a:outerShdw dist="107763" dir="18900000" algn="ctr" rotWithShape="0">
              <a:schemeClr val="bg2"/>
            </a:outerShdw>
          </a:effec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ea typeface="楷体_GB2312" pitchFamily="49" charset="-122"/>
              </a:rPr>
              <a:t>编译程序</a:t>
            </a:r>
            <a:endParaRPr lang="zh-CN" altLang="en-US">
              <a:ea typeface="楷体_GB2312" pitchFamily="49" charset="-122"/>
            </a:endParaRPr>
          </a:p>
        </p:txBody>
      </p:sp>
      <p:sp>
        <p:nvSpPr>
          <p:cNvPr id="14342" name="AutoShape 6">
            <a:extLst>
              <a:ext uri="{FF2B5EF4-FFF2-40B4-BE49-F238E27FC236}">
                <a16:creationId xmlns:a16="http://schemas.microsoft.com/office/drawing/2014/main" id="{5C0478C2-E692-43AD-9E84-F5913183027F}"/>
              </a:ext>
            </a:extLst>
          </p:cNvPr>
          <p:cNvSpPr>
            <a:spLocks noChangeArrowheads="1"/>
          </p:cNvSpPr>
          <p:nvPr/>
        </p:nvSpPr>
        <p:spPr bwMode="auto">
          <a:xfrm>
            <a:off x="2801938" y="3506788"/>
            <a:ext cx="792162" cy="160337"/>
          </a:xfrm>
          <a:prstGeom prst="rightArrow">
            <a:avLst>
              <a:gd name="adj1" fmla="val 50000"/>
              <a:gd name="adj2" fmla="val 123515"/>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3" name="AutoShape 7">
            <a:extLst>
              <a:ext uri="{FF2B5EF4-FFF2-40B4-BE49-F238E27FC236}">
                <a16:creationId xmlns:a16="http://schemas.microsoft.com/office/drawing/2014/main" id="{52CD6007-F657-48C6-AF36-EDD102BE3EDB}"/>
              </a:ext>
            </a:extLst>
          </p:cNvPr>
          <p:cNvSpPr>
            <a:spLocks noChangeArrowheads="1"/>
          </p:cNvSpPr>
          <p:nvPr/>
        </p:nvSpPr>
        <p:spPr bwMode="auto">
          <a:xfrm>
            <a:off x="5478463" y="3524250"/>
            <a:ext cx="792162" cy="160338"/>
          </a:xfrm>
          <a:prstGeom prst="rightArrow">
            <a:avLst>
              <a:gd name="adj1" fmla="val 50000"/>
              <a:gd name="adj2" fmla="val 123514"/>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4" name="AutoShape 8">
            <a:extLst>
              <a:ext uri="{FF2B5EF4-FFF2-40B4-BE49-F238E27FC236}">
                <a16:creationId xmlns:a16="http://schemas.microsoft.com/office/drawing/2014/main" id="{FD2A13FD-BB6B-4143-AB52-7850D1DC9E7D}"/>
              </a:ext>
            </a:extLst>
          </p:cNvPr>
          <p:cNvSpPr>
            <a:spLocks noChangeArrowheads="1"/>
          </p:cNvSpPr>
          <p:nvPr/>
        </p:nvSpPr>
        <p:spPr bwMode="auto">
          <a:xfrm rot="-5473498">
            <a:off x="1892300" y="4041775"/>
            <a:ext cx="603250" cy="596900"/>
          </a:xfrm>
          <a:prstGeom prst="rightArrow">
            <a:avLst>
              <a:gd name="adj1" fmla="val 50000"/>
              <a:gd name="adj2" fmla="val 25266"/>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14345" name="AutoShape 9">
            <a:extLst>
              <a:ext uri="{FF2B5EF4-FFF2-40B4-BE49-F238E27FC236}">
                <a16:creationId xmlns:a16="http://schemas.microsoft.com/office/drawing/2014/main" id="{11AD5AA0-5279-4895-AA0E-5B3304E3DAA0}"/>
              </a:ext>
            </a:extLst>
          </p:cNvPr>
          <p:cNvSpPr>
            <a:spLocks noChangeArrowheads="1"/>
          </p:cNvSpPr>
          <p:nvPr/>
        </p:nvSpPr>
        <p:spPr bwMode="auto">
          <a:xfrm rot="-5473498">
            <a:off x="6702425" y="4117975"/>
            <a:ext cx="603250" cy="596900"/>
          </a:xfrm>
          <a:prstGeom prst="rightArrow">
            <a:avLst>
              <a:gd name="adj1" fmla="val 50000"/>
              <a:gd name="adj2" fmla="val 25266"/>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14346" name="Text Box 10">
            <a:extLst>
              <a:ext uri="{FF2B5EF4-FFF2-40B4-BE49-F238E27FC236}">
                <a16:creationId xmlns:a16="http://schemas.microsoft.com/office/drawing/2014/main" id="{0BBE9EE3-3832-44C0-B144-6F1164ED81D6}"/>
              </a:ext>
            </a:extLst>
          </p:cNvPr>
          <p:cNvSpPr txBox="1">
            <a:spLocks noChangeArrowheads="1"/>
          </p:cNvSpPr>
          <p:nvPr/>
        </p:nvSpPr>
        <p:spPr bwMode="auto">
          <a:xfrm>
            <a:off x="1295400" y="4846638"/>
            <a:ext cx="1752600" cy="835025"/>
          </a:xfrm>
          <a:prstGeom prst="rect">
            <a:avLst/>
          </a:prstGeom>
          <a:solidFill>
            <a:srgbClr val="00FFFF"/>
          </a:solidFill>
          <a:ln w="12700">
            <a:solidFill>
              <a:srgbClr val="00CCFF"/>
            </a:solidFill>
            <a:miter lim="800000"/>
            <a:headEnd/>
            <a:tailEnd/>
          </a:ln>
          <a:effectLst>
            <a:outerShdw dist="107763" dir="18900000" algn="ctr" rotWithShape="0">
              <a:schemeClr val="bg2"/>
            </a:outerShdw>
          </a:effec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ea typeface="楷体_GB2312" pitchFamily="49" charset="-122"/>
              </a:rPr>
              <a:t>人可以理解的高级语言</a:t>
            </a:r>
          </a:p>
        </p:txBody>
      </p:sp>
      <p:sp>
        <p:nvSpPr>
          <p:cNvPr id="14347" name="Text Box 11">
            <a:extLst>
              <a:ext uri="{FF2B5EF4-FFF2-40B4-BE49-F238E27FC236}">
                <a16:creationId xmlns:a16="http://schemas.microsoft.com/office/drawing/2014/main" id="{7D5CA605-53F1-4B92-960B-83F1C56C53A3}"/>
              </a:ext>
            </a:extLst>
          </p:cNvPr>
          <p:cNvSpPr txBox="1">
            <a:spLocks noChangeArrowheads="1"/>
          </p:cNvSpPr>
          <p:nvPr/>
        </p:nvSpPr>
        <p:spPr bwMode="auto">
          <a:xfrm>
            <a:off x="6019800" y="4773613"/>
            <a:ext cx="2057400" cy="1200150"/>
          </a:xfrm>
          <a:prstGeom prst="rect">
            <a:avLst/>
          </a:prstGeom>
          <a:solidFill>
            <a:srgbClr val="00FFFF"/>
          </a:solidFill>
          <a:ln w="12700">
            <a:solidFill>
              <a:srgbClr val="00CCFF"/>
            </a:solidFill>
            <a:miter lim="800000"/>
            <a:headEnd/>
            <a:tailEnd/>
          </a:ln>
          <a:effectLst>
            <a:outerShdw dist="107763" dir="18900000" algn="ctr" rotWithShape="0">
              <a:schemeClr val="bg2"/>
            </a:outerShdw>
          </a:effec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ea typeface="楷体_GB2312" pitchFamily="49" charset="-122"/>
              </a:rPr>
              <a:t>机器可以“理解”的低级语言</a:t>
            </a:r>
          </a:p>
        </p:txBody>
      </p:sp>
    </p:spTree>
    <p:extLst>
      <p:ext uri="{BB962C8B-B14F-4D97-AF65-F5344CB8AC3E}">
        <p14:creationId xmlns:p14="http://schemas.microsoft.com/office/powerpoint/2010/main" val="226008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AA567B8-82E4-4BBA-98BC-5F864C1E49D7}"/>
              </a:ext>
            </a:extLst>
          </p:cNvPr>
          <p:cNvSpPr>
            <a:spLocks noGrp="1" noChangeArrowheads="1"/>
          </p:cNvSpPr>
          <p:nvPr>
            <p:ph type="body" idx="1"/>
          </p:nvPr>
        </p:nvSpPr>
        <p:spPr>
          <a:xfrm>
            <a:off x="381000" y="457200"/>
            <a:ext cx="8494713" cy="1979613"/>
          </a:xfrm>
          <a:solidFill>
            <a:schemeClr val="bg1"/>
          </a:solidFill>
          <a:ln>
            <a:solidFill>
              <a:schemeClr val="tx1"/>
            </a:solidFill>
            <a:miter lim="800000"/>
            <a:headEnd/>
            <a:tailEnd/>
          </a:ln>
        </p:spPr>
        <p:txBody>
          <a:bodyPr/>
          <a:lstStyle/>
          <a:p>
            <a:pPr eaLnBrk="1" hangingPunct="1">
              <a:lnSpc>
                <a:spcPct val="90000"/>
              </a:lnSpc>
            </a:pPr>
            <a:r>
              <a:rPr lang="zh-CN" altLang="en-US" sz="2800" b="1">
                <a:solidFill>
                  <a:srgbClr val="FF0000"/>
                </a:solidFill>
              </a:rPr>
              <a:t>解释程序</a:t>
            </a:r>
          </a:p>
          <a:p>
            <a:pPr eaLnBrk="1" hangingPunct="1">
              <a:lnSpc>
                <a:spcPct val="90000"/>
              </a:lnSpc>
              <a:buFontTx/>
              <a:buNone/>
            </a:pPr>
            <a:r>
              <a:rPr lang="zh-CN" altLang="en-US" sz="2400">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对源程序进行解释执行的程序</a:t>
            </a:r>
          </a:p>
          <a:p>
            <a:pPr eaLnBrk="1" hangingPunct="1">
              <a:lnSpc>
                <a:spcPct val="90000"/>
              </a:lnSpc>
              <a:buFontTx/>
              <a:buNone/>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以源程序作为输入，但不产生目标程序，对源程序边解释边执行 </a:t>
            </a:r>
          </a:p>
        </p:txBody>
      </p:sp>
      <p:sp>
        <p:nvSpPr>
          <p:cNvPr id="15363" name="Rectangle 3">
            <a:extLst>
              <a:ext uri="{FF2B5EF4-FFF2-40B4-BE49-F238E27FC236}">
                <a16:creationId xmlns:a16="http://schemas.microsoft.com/office/drawing/2014/main" id="{B03EB35E-0E95-4D88-A849-EFD39AFEB381}"/>
              </a:ext>
            </a:extLst>
          </p:cNvPr>
          <p:cNvSpPr>
            <a:spLocks noChangeArrowheads="1"/>
          </p:cNvSpPr>
          <p:nvPr/>
        </p:nvSpPr>
        <p:spPr bwMode="auto">
          <a:xfrm>
            <a:off x="381000" y="2667000"/>
            <a:ext cx="8534400" cy="3810000"/>
          </a:xfrm>
          <a:prstGeom prst="rect">
            <a:avLst/>
          </a:prstGeom>
          <a:solidFill>
            <a:schemeClr val="bg1"/>
          </a:solidFill>
          <a:ln w="9525">
            <a:solidFill>
              <a:schemeClr val="tx1"/>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spcBef>
                <a:spcPct val="20000"/>
              </a:spcBef>
            </a:pPr>
            <a:r>
              <a:rPr lang="zh-CN" altLang="en-US" sz="2800" b="1" dirty="0">
                <a:solidFill>
                  <a:srgbClr val="FF0000"/>
                </a:solidFill>
                <a:latin typeface="楷体_GB2312" pitchFamily="49" charset="-122"/>
                <a:ea typeface="楷体_GB2312" pitchFamily="49" charset="-122"/>
              </a:rPr>
              <a:t>比较编译程序与解释程序的区别</a:t>
            </a:r>
          </a:p>
          <a:p>
            <a:pPr algn="l" eaLnBrk="1" hangingPunct="1">
              <a:lnSpc>
                <a:spcPct val="90000"/>
              </a:lnSpc>
              <a:spcBef>
                <a:spcPct val="20000"/>
              </a:spcBef>
            </a:pPr>
            <a:r>
              <a:rPr lang="zh-CN" altLang="en-US" sz="2800" b="1" dirty="0">
                <a:solidFill>
                  <a:srgbClr val="0000FF"/>
                </a:solidFill>
                <a:latin typeface="楷体_GB2312" pitchFamily="49" charset="-122"/>
                <a:ea typeface="楷体_GB2312" pitchFamily="49" charset="-122"/>
              </a:rPr>
              <a:t>编译程序：</a:t>
            </a:r>
            <a:r>
              <a:rPr lang="zh-CN" altLang="en-US" sz="2800" b="1" dirty="0">
                <a:latin typeface="楷体_GB2312" pitchFamily="49" charset="-122"/>
                <a:ea typeface="楷体_GB2312" pitchFamily="49" charset="-122"/>
              </a:rPr>
              <a:t>生成一个与源程序等价的</a:t>
            </a:r>
            <a:r>
              <a:rPr lang="zh-CN" altLang="en-US" sz="2800" b="1" dirty="0">
                <a:solidFill>
                  <a:srgbClr val="FF0000"/>
                </a:solidFill>
                <a:latin typeface="楷体_GB2312" pitchFamily="49" charset="-122"/>
                <a:ea typeface="楷体_GB2312" pitchFamily="49" charset="-122"/>
              </a:rPr>
              <a:t>目标程序</a:t>
            </a:r>
            <a:r>
              <a:rPr lang="zh-CN" altLang="en-US" sz="2800" b="1" dirty="0">
                <a:latin typeface="楷体_GB2312" pitchFamily="49" charset="-122"/>
                <a:ea typeface="楷体_GB2312" pitchFamily="49" charset="-122"/>
              </a:rPr>
              <a:t>，它可以完全取代源程序，目标程序可运行任意多次，不必依赖编译程序。</a:t>
            </a:r>
          </a:p>
          <a:p>
            <a:pPr algn="l" eaLnBrk="1" hangingPunct="1">
              <a:lnSpc>
                <a:spcPct val="90000"/>
              </a:lnSpc>
              <a:spcBef>
                <a:spcPct val="20000"/>
              </a:spcBef>
            </a:pPr>
            <a:r>
              <a:rPr lang="zh-CN" altLang="en-US" sz="2800" b="1" dirty="0">
                <a:solidFill>
                  <a:srgbClr val="0000FF"/>
                </a:solidFill>
                <a:latin typeface="楷体_GB2312" pitchFamily="49" charset="-122"/>
                <a:ea typeface="楷体_GB2312" pitchFamily="49" charset="-122"/>
              </a:rPr>
              <a:t>解释程序:</a:t>
            </a:r>
            <a:r>
              <a:rPr lang="zh-CN" altLang="en-US" sz="2800" b="1" dirty="0">
                <a:solidFill>
                  <a:srgbClr val="FF000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对源程序的每次执行都伴随着重新翻译的工作，效率较低。</a:t>
            </a:r>
          </a:p>
          <a:p>
            <a:pPr algn="l" eaLnBrk="1" hangingPunct="1">
              <a:lnSpc>
                <a:spcPct val="90000"/>
              </a:lnSpc>
              <a:spcBef>
                <a:spcPct val="20000"/>
              </a:spcBef>
            </a:pPr>
            <a:r>
              <a:rPr lang="zh-CN" altLang="en-US" sz="2800" b="1" dirty="0">
                <a:solidFill>
                  <a:srgbClr val="0000FF"/>
                </a:solidFill>
                <a:latin typeface="楷体_GB2312" pitchFamily="49" charset="-122"/>
                <a:ea typeface="楷体_GB2312" pitchFamily="49" charset="-122"/>
              </a:rPr>
              <a:t>有些开发环境</a:t>
            </a:r>
            <a:r>
              <a:rPr lang="zh-CN" altLang="en-US" sz="2800" b="1" dirty="0">
                <a:latin typeface="楷体_GB2312" pitchFamily="49" charset="-122"/>
                <a:ea typeface="楷体_GB2312" pitchFamily="49" charset="-122"/>
              </a:rPr>
              <a:t>既支持解释执行又支持编译执行，在程序的开发和调试阶段采用解释执行，一旦程序调试完毕，便采用编译执行。</a:t>
            </a:r>
          </a:p>
        </p:txBody>
      </p:sp>
    </p:spTree>
    <p:extLst>
      <p:ext uri="{BB962C8B-B14F-4D97-AF65-F5344CB8AC3E}">
        <p14:creationId xmlns:p14="http://schemas.microsoft.com/office/powerpoint/2010/main" val="151405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7C8906-8E74-43A0-A1A8-859081EED37C}"/>
              </a:ext>
            </a:extLst>
          </p:cNvPr>
          <p:cNvSpPr>
            <a:spLocks noGrp="1" noChangeArrowheads="1"/>
          </p:cNvSpPr>
          <p:nvPr>
            <p:ph type="title"/>
          </p:nvPr>
        </p:nvSpPr>
        <p:spPr>
          <a:xfrm>
            <a:off x="76200" y="76200"/>
            <a:ext cx="7772400" cy="838200"/>
          </a:xfrm>
          <a:noFill/>
        </p:spPr>
        <p:txBody>
          <a:bodyPr/>
          <a:lstStyle/>
          <a:p>
            <a:pPr algn="l" eaLnBrk="1" hangingPunct="1"/>
            <a:r>
              <a:rPr lang="zh-CN" altLang="en-US" sz="2800">
                <a:solidFill>
                  <a:schemeClr val="tx1"/>
                </a:solidFill>
                <a:latin typeface="黑体" panose="02010609060101010101" pitchFamily="49" charset="-122"/>
              </a:rPr>
              <a:t>编译和解释程序：</a:t>
            </a:r>
          </a:p>
        </p:txBody>
      </p:sp>
      <p:grpSp>
        <p:nvGrpSpPr>
          <p:cNvPr id="22531" name="Group 3">
            <a:extLst>
              <a:ext uri="{FF2B5EF4-FFF2-40B4-BE49-F238E27FC236}">
                <a16:creationId xmlns:a16="http://schemas.microsoft.com/office/drawing/2014/main" id="{B33AAB81-A8EA-4AD6-AE2E-0EF83A7241D6}"/>
              </a:ext>
            </a:extLst>
          </p:cNvPr>
          <p:cNvGrpSpPr>
            <a:grpSpLocks/>
          </p:cNvGrpSpPr>
          <p:nvPr/>
        </p:nvGrpSpPr>
        <p:grpSpPr bwMode="auto">
          <a:xfrm>
            <a:off x="1524000" y="533400"/>
            <a:ext cx="6629400" cy="3124200"/>
            <a:chOff x="960" y="336"/>
            <a:chExt cx="4176" cy="1968"/>
          </a:xfrm>
        </p:grpSpPr>
        <p:sp>
          <p:nvSpPr>
            <p:cNvPr id="145412" name="AutoShape 4">
              <a:extLst>
                <a:ext uri="{FF2B5EF4-FFF2-40B4-BE49-F238E27FC236}">
                  <a16:creationId xmlns:a16="http://schemas.microsoft.com/office/drawing/2014/main" id="{19DB1BFE-5BD5-4574-BB81-E8F018864B62}"/>
                </a:ext>
              </a:extLst>
            </p:cNvPr>
            <p:cNvSpPr>
              <a:spLocks noChangeArrowheads="1"/>
            </p:cNvSpPr>
            <p:nvPr/>
          </p:nvSpPr>
          <p:spPr bwMode="auto">
            <a:xfrm>
              <a:off x="2976" y="1488"/>
              <a:ext cx="384" cy="192"/>
            </a:xfrm>
            <a:prstGeom prst="rightArrow">
              <a:avLst>
                <a:gd name="adj1" fmla="val 50000"/>
                <a:gd name="adj2" fmla="val 500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45413" name="Text Box 5">
              <a:extLst>
                <a:ext uri="{FF2B5EF4-FFF2-40B4-BE49-F238E27FC236}">
                  <a16:creationId xmlns:a16="http://schemas.microsoft.com/office/drawing/2014/main" id="{049A09D4-38C8-4A41-99A9-64B691C7DC41}"/>
                </a:ext>
              </a:extLst>
            </p:cNvPr>
            <p:cNvSpPr txBox="1">
              <a:spLocks noChangeArrowheads="1"/>
            </p:cNvSpPr>
            <p:nvPr/>
          </p:nvSpPr>
          <p:spPr bwMode="auto">
            <a:xfrm>
              <a:off x="3360" y="1056"/>
              <a:ext cx="576" cy="1158"/>
            </a:xfrm>
            <a:prstGeom prst="rect">
              <a:avLst/>
            </a:prstGeom>
            <a:noFill/>
            <a:ln w="38100">
              <a:solidFill>
                <a:srgbClr val="F8F8F8"/>
              </a:solidFill>
              <a:miter lim="800000"/>
              <a:headEnd/>
              <a:tailEnd/>
            </a:ln>
            <a:effectLst/>
          </p:spPr>
          <p:txBody>
            <a:bodyPr>
              <a:spAutoFit/>
            </a:bodyPr>
            <a:lstStyle/>
            <a:p>
              <a:pPr>
                <a:spcBef>
                  <a:spcPct val="50000"/>
                </a:spcBef>
                <a:defRPr/>
              </a:pPr>
              <a:r>
                <a:rPr lang="zh-CN" altLang="en-US" sz="2800" b="1">
                  <a:effectLst>
                    <a:outerShdw blurRad="38100" dist="38100" dir="2700000" algn="tl">
                      <a:srgbClr val="C0C0C0"/>
                    </a:outerShdw>
                  </a:effectLst>
                  <a:latin typeface="黑体" pitchFamily="2" charset="-122"/>
                  <a:ea typeface="黑体" pitchFamily="2" charset="-122"/>
                </a:rPr>
                <a:t>目标程序</a:t>
              </a:r>
            </a:p>
          </p:txBody>
        </p:sp>
        <p:sp>
          <p:nvSpPr>
            <p:cNvPr id="145414" name="Rectangle 6">
              <a:extLst>
                <a:ext uri="{FF2B5EF4-FFF2-40B4-BE49-F238E27FC236}">
                  <a16:creationId xmlns:a16="http://schemas.microsoft.com/office/drawing/2014/main" id="{8845074D-DB77-4F6A-A94E-104B45691D08}"/>
                </a:ext>
              </a:extLst>
            </p:cNvPr>
            <p:cNvSpPr>
              <a:spLocks noChangeArrowheads="1"/>
            </p:cNvSpPr>
            <p:nvPr/>
          </p:nvSpPr>
          <p:spPr bwMode="auto">
            <a:xfrm>
              <a:off x="960" y="960"/>
              <a:ext cx="480" cy="129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defRPr/>
              </a:pPr>
              <a:r>
                <a:rPr lang="zh-CN" altLang="en-US" sz="2800" b="1">
                  <a:solidFill>
                    <a:srgbClr val="28008C"/>
                  </a:solidFill>
                  <a:effectLst>
                    <a:outerShdw blurRad="38100" dist="38100" dir="2700000" algn="tl">
                      <a:srgbClr val="000000"/>
                    </a:outerShdw>
                  </a:effectLst>
                  <a:ea typeface="黑体" pitchFamily="2" charset="-122"/>
                </a:rPr>
                <a:t>源</a:t>
              </a:r>
            </a:p>
            <a:p>
              <a:pPr>
                <a:defRPr/>
              </a:pPr>
              <a:r>
                <a:rPr lang="zh-CN" altLang="en-US" sz="2800" b="1">
                  <a:solidFill>
                    <a:srgbClr val="28008C"/>
                  </a:solidFill>
                  <a:effectLst>
                    <a:outerShdw blurRad="38100" dist="38100" dir="2700000" algn="tl">
                      <a:srgbClr val="000000"/>
                    </a:outerShdw>
                  </a:effectLst>
                  <a:ea typeface="黑体" pitchFamily="2" charset="-122"/>
                </a:rPr>
                <a:t>程</a:t>
              </a:r>
            </a:p>
            <a:p>
              <a:pPr>
                <a:defRPr/>
              </a:pPr>
              <a:r>
                <a:rPr lang="zh-CN" altLang="en-US" sz="2800" b="1">
                  <a:solidFill>
                    <a:srgbClr val="28008C"/>
                  </a:solidFill>
                  <a:effectLst>
                    <a:outerShdw blurRad="38100" dist="38100" dir="2700000" algn="tl">
                      <a:srgbClr val="000000"/>
                    </a:outerShdw>
                  </a:effectLst>
                  <a:ea typeface="黑体" pitchFamily="2" charset="-122"/>
                </a:rPr>
                <a:t>序</a:t>
              </a:r>
            </a:p>
          </p:txBody>
        </p:sp>
        <p:sp>
          <p:nvSpPr>
            <p:cNvPr id="145415" name="Rectangle 7">
              <a:extLst>
                <a:ext uri="{FF2B5EF4-FFF2-40B4-BE49-F238E27FC236}">
                  <a16:creationId xmlns:a16="http://schemas.microsoft.com/office/drawing/2014/main" id="{4BC3884B-5795-47EB-9302-F72B7C850869}"/>
                </a:ext>
              </a:extLst>
            </p:cNvPr>
            <p:cNvSpPr>
              <a:spLocks noChangeArrowheads="1"/>
            </p:cNvSpPr>
            <p:nvPr/>
          </p:nvSpPr>
          <p:spPr bwMode="auto">
            <a:xfrm>
              <a:off x="2304" y="1062"/>
              <a:ext cx="672" cy="1152"/>
            </a:xfrm>
            <a:prstGeom prst="rect">
              <a:avLst/>
            </a:prstGeom>
            <a:gradFill rotWithShape="0">
              <a:gsLst>
                <a:gs pos="0">
                  <a:srgbClr val="000066"/>
                </a:gs>
                <a:gs pos="100000">
                  <a:srgbClr val="0033CC"/>
                </a:gs>
              </a:gsLst>
              <a:lin ang="5400000" scaled="1"/>
            </a:gradFill>
            <a:ln w="9525">
              <a:solidFill>
                <a:schemeClr val="tx1"/>
              </a:solidFill>
              <a:miter lim="800000"/>
              <a:headEnd/>
              <a:tailEnd/>
            </a:ln>
            <a:effectLst/>
          </p:spPr>
          <p:txBody>
            <a:bodyPr wrap="none" anchor="ctr"/>
            <a:lstStyle/>
            <a:p>
              <a:pPr eaLnBrk="0" hangingPunct="0">
                <a:defRPr/>
              </a:pPr>
              <a:r>
                <a:rPr lang="zh-CN" altLang="en-US" sz="2800" b="1">
                  <a:solidFill>
                    <a:srgbClr val="F8F8F8"/>
                  </a:solidFill>
                  <a:effectLst>
                    <a:outerShdw blurRad="38100" dist="38100" dir="2700000" algn="tl">
                      <a:srgbClr val="000000"/>
                    </a:outerShdw>
                  </a:effectLst>
                  <a:latin typeface="黑体" pitchFamily="2" charset="-122"/>
                  <a:ea typeface="黑体" pitchFamily="2" charset="-122"/>
                </a:rPr>
                <a:t>编</a:t>
              </a:r>
            </a:p>
            <a:p>
              <a:pPr eaLnBrk="0" hangingPunct="0">
                <a:defRPr/>
              </a:pPr>
              <a:r>
                <a:rPr lang="zh-CN" altLang="en-US" sz="2800" b="1">
                  <a:solidFill>
                    <a:srgbClr val="F8F8F8"/>
                  </a:solidFill>
                  <a:effectLst>
                    <a:outerShdw blurRad="38100" dist="38100" dir="2700000" algn="tl">
                      <a:srgbClr val="000000"/>
                    </a:outerShdw>
                  </a:effectLst>
                  <a:latin typeface="黑体" pitchFamily="2" charset="-122"/>
                  <a:ea typeface="黑体" pitchFamily="2" charset="-122"/>
                </a:rPr>
                <a:t>译</a:t>
              </a:r>
            </a:p>
            <a:p>
              <a:pPr eaLnBrk="0" hangingPunct="0">
                <a:defRPr/>
              </a:pPr>
              <a:r>
                <a:rPr lang="zh-CN" altLang="en-US" sz="2800" b="1">
                  <a:solidFill>
                    <a:srgbClr val="F8F8F8"/>
                  </a:solidFill>
                  <a:effectLst>
                    <a:outerShdw blurRad="38100" dist="38100" dir="2700000" algn="tl">
                      <a:srgbClr val="000000"/>
                    </a:outerShdw>
                  </a:effectLst>
                  <a:latin typeface="黑体" pitchFamily="2" charset="-122"/>
                  <a:ea typeface="黑体" pitchFamily="2" charset="-122"/>
                </a:rPr>
                <a:t>程</a:t>
              </a:r>
            </a:p>
            <a:p>
              <a:pPr eaLnBrk="0" hangingPunct="0">
                <a:defRPr/>
              </a:pPr>
              <a:r>
                <a:rPr lang="zh-CN" altLang="en-US" sz="2800" b="1">
                  <a:solidFill>
                    <a:srgbClr val="F8F8F8"/>
                  </a:solidFill>
                  <a:effectLst>
                    <a:outerShdw blurRad="38100" dist="38100" dir="2700000" algn="tl">
                      <a:srgbClr val="000000"/>
                    </a:outerShdw>
                  </a:effectLst>
                  <a:latin typeface="黑体" pitchFamily="2" charset="-122"/>
                  <a:ea typeface="黑体" pitchFamily="2" charset="-122"/>
                </a:rPr>
                <a:t>序</a:t>
              </a:r>
            </a:p>
          </p:txBody>
        </p:sp>
        <p:sp>
          <p:nvSpPr>
            <p:cNvPr id="145416" name="AutoShape 8">
              <a:extLst>
                <a:ext uri="{FF2B5EF4-FFF2-40B4-BE49-F238E27FC236}">
                  <a16:creationId xmlns:a16="http://schemas.microsoft.com/office/drawing/2014/main" id="{00306EDD-912C-45FA-ACA6-B21439E1CC09}"/>
                </a:ext>
              </a:extLst>
            </p:cNvPr>
            <p:cNvSpPr>
              <a:spLocks noChangeArrowheads="1"/>
            </p:cNvSpPr>
            <p:nvPr/>
          </p:nvSpPr>
          <p:spPr bwMode="auto">
            <a:xfrm>
              <a:off x="1440" y="1440"/>
              <a:ext cx="864" cy="192"/>
            </a:xfrm>
            <a:prstGeom prst="rightArrow">
              <a:avLst>
                <a:gd name="adj1" fmla="val 50000"/>
                <a:gd name="adj2" fmla="val 1125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45417" name="AutoShape 9">
              <a:extLst>
                <a:ext uri="{FF2B5EF4-FFF2-40B4-BE49-F238E27FC236}">
                  <a16:creationId xmlns:a16="http://schemas.microsoft.com/office/drawing/2014/main" id="{941FE5F6-9E2D-4757-817E-460140CF2BB5}"/>
                </a:ext>
              </a:extLst>
            </p:cNvPr>
            <p:cNvSpPr>
              <a:spLocks noChangeArrowheads="1"/>
            </p:cNvSpPr>
            <p:nvPr/>
          </p:nvSpPr>
          <p:spPr bwMode="auto">
            <a:xfrm>
              <a:off x="3936" y="1488"/>
              <a:ext cx="768" cy="192"/>
            </a:xfrm>
            <a:prstGeom prst="rightArrow">
              <a:avLst>
                <a:gd name="adj1" fmla="val 50000"/>
                <a:gd name="adj2" fmla="val 100000"/>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2547" name="AutoShape 10">
              <a:extLst>
                <a:ext uri="{FF2B5EF4-FFF2-40B4-BE49-F238E27FC236}">
                  <a16:creationId xmlns:a16="http://schemas.microsoft.com/office/drawing/2014/main" id="{FED0F94E-FEAC-4ED2-9800-7E16B1DA3F29}"/>
                </a:ext>
              </a:extLst>
            </p:cNvPr>
            <p:cNvSpPr>
              <a:spLocks noChangeArrowheads="1"/>
            </p:cNvSpPr>
            <p:nvPr/>
          </p:nvSpPr>
          <p:spPr bwMode="auto">
            <a:xfrm>
              <a:off x="3552" y="720"/>
              <a:ext cx="210" cy="336"/>
            </a:xfrm>
            <a:prstGeom prst="downArrow">
              <a:avLst>
                <a:gd name="adj1" fmla="val 50000"/>
                <a:gd name="adj2" fmla="val 40000"/>
              </a:avLst>
            </a:prstGeom>
            <a:gradFill rotWithShape="0">
              <a:gsLst>
                <a:gs pos="0">
                  <a:srgbClr val="B2B2B2"/>
                </a:gs>
                <a:gs pos="100000">
                  <a:schemeClr val="tx1"/>
                </a:gs>
              </a:gsLst>
              <a:lin ang="5400000" scaled="1"/>
            </a:gra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5419" name="AutoShape 11">
              <a:extLst>
                <a:ext uri="{FF2B5EF4-FFF2-40B4-BE49-F238E27FC236}">
                  <a16:creationId xmlns:a16="http://schemas.microsoft.com/office/drawing/2014/main" id="{D874816B-DAC7-44ED-8AE0-7B0C7C4DD21D}"/>
                </a:ext>
              </a:extLst>
            </p:cNvPr>
            <p:cNvSpPr>
              <a:spLocks noChangeArrowheads="1"/>
            </p:cNvSpPr>
            <p:nvPr/>
          </p:nvSpPr>
          <p:spPr bwMode="auto">
            <a:xfrm>
              <a:off x="2880" y="336"/>
              <a:ext cx="1584" cy="384"/>
            </a:xfrm>
            <a:prstGeom prst="flowChartProcess">
              <a:avLst/>
            </a:prstGeom>
            <a:gradFill rotWithShape="0">
              <a:gsLst>
                <a:gs pos="0">
                  <a:srgbClr val="663300"/>
                </a:gs>
                <a:gs pos="50000">
                  <a:srgbClr val="BA7C3E"/>
                </a:gs>
                <a:gs pos="100000">
                  <a:srgbClr val="663300"/>
                </a:gs>
              </a:gsLst>
              <a:lin ang="5400000" scaled="1"/>
            </a:gradFill>
            <a:ln w="9525">
              <a:solidFill>
                <a:schemeClr val="tx1"/>
              </a:solidFill>
              <a:miter lim="800000"/>
              <a:headEnd/>
              <a:tailEnd/>
            </a:ln>
            <a:effectLst/>
          </p:spPr>
          <p:txBody>
            <a:bodyPr wrap="none" anchor="ctr"/>
            <a:lstStyle/>
            <a:p>
              <a:pPr>
                <a:defRPr/>
              </a:pPr>
              <a:r>
                <a:rPr lang="zh-CN" altLang="en-US" b="1">
                  <a:solidFill>
                    <a:srgbClr val="F8F8F8"/>
                  </a:solidFill>
                  <a:effectLst>
                    <a:outerShdw blurRad="38100" dist="38100" dir="2700000" algn="tl">
                      <a:srgbClr val="000000"/>
                    </a:outerShdw>
                  </a:effectLst>
                  <a:ea typeface="黑体" pitchFamily="2" charset="-122"/>
                </a:rPr>
                <a:t>初始数据</a:t>
              </a:r>
            </a:p>
          </p:txBody>
        </p:sp>
        <p:sp>
          <p:nvSpPr>
            <p:cNvPr id="145420" name="Rectangle 12">
              <a:extLst>
                <a:ext uri="{FF2B5EF4-FFF2-40B4-BE49-F238E27FC236}">
                  <a16:creationId xmlns:a16="http://schemas.microsoft.com/office/drawing/2014/main" id="{5EAFE13E-4229-4550-8122-C6613765D39C}"/>
                </a:ext>
              </a:extLst>
            </p:cNvPr>
            <p:cNvSpPr>
              <a:spLocks noChangeArrowheads="1"/>
            </p:cNvSpPr>
            <p:nvPr/>
          </p:nvSpPr>
          <p:spPr bwMode="auto">
            <a:xfrm>
              <a:off x="4704" y="960"/>
              <a:ext cx="432" cy="129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defRPr/>
              </a:pPr>
              <a:r>
                <a:rPr lang="zh-CN" altLang="en-US" sz="2800" b="1">
                  <a:solidFill>
                    <a:srgbClr val="28008C"/>
                  </a:solidFill>
                  <a:effectLst>
                    <a:outerShdw blurRad="38100" dist="38100" dir="2700000" algn="tl">
                      <a:srgbClr val="000000"/>
                    </a:outerShdw>
                  </a:effectLst>
                  <a:ea typeface="黑体" pitchFamily="2" charset="-122"/>
                </a:rPr>
                <a:t>计</a:t>
              </a:r>
            </a:p>
            <a:p>
              <a:pPr>
                <a:defRPr/>
              </a:pPr>
              <a:r>
                <a:rPr lang="zh-CN" altLang="en-US" sz="2800" b="1">
                  <a:solidFill>
                    <a:srgbClr val="28008C"/>
                  </a:solidFill>
                  <a:effectLst>
                    <a:outerShdw blurRad="38100" dist="38100" dir="2700000" algn="tl">
                      <a:srgbClr val="000000"/>
                    </a:outerShdw>
                  </a:effectLst>
                  <a:ea typeface="黑体" pitchFamily="2" charset="-122"/>
                </a:rPr>
                <a:t>算</a:t>
              </a:r>
            </a:p>
            <a:p>
              <a:pPr>
                <a:defRPr/>
              </a:pPr>
              <a:r>
                <a:rPr lang="zh-CN" altLang="en-US" sz="2800" b="1">
                  <a:solidFill>
                    <a:srgbClr val="28008C"/>
                  </a:solidFill>
                  <a:effectLst>
                    <a:outerShdw blurRad="38100" dist="38100" dir="2700000" algn="tl">
                      <a:srgbClr val="000000"/>
                    </a:outerShdw>
                  </a:effectLst>
                  <a:ea typeface="黑体" pitchFamily="2" charset="-122"/>
                </a:rPr>
                <a:t>结</a:t>
              </a:r>
            </a:p>
            <a:p>
              <a:pPr>
                <a:defRPr/>
              </a:pPr>
              <a:r>
                <a:rPr lang="zh-CN" altLang="en-US" sz="2800" b="1">
                  <a:solidFill>
                    <a:srgbClr val="28008C"/>
                  </a:solidFill>
                  <a:effectLst>
                    <a:outerShdw blurRad="38100" dist="38100" dir="2700000" algn="tl">
                      <a:srgbClr val="000000"/>
                    </a:outerShdw>
                  </a:effectLst>
                  <a:ea typeface="黑体" pitchFamily="2" charset="-122"/>
                </a:rPr>
                <a:t>果</a:t>
              </a:r>
            </a:p>
          </p:txBody>
        </p:sp>
        <p:sp>
          <p:nvSpPr>
            <p:cNvPr id="22550" name="Rectangle 13">
              <a:extLst>
                <a:ext uri="{FF2B5EF4-FFF2-40B4-BE49-F238E27FC236}">
                  <a16:creationId xmlns:a16="http://schemas.microsoft.com/office/drawing/2014/main" id="{214E08F9-3EA0-42F0-B60F-C11FC5A265D5}"/>
                </a:ext>
              </a:extLst>
            </p:cNvPr>
            <p:cNvSpPr>
              <a:spLocks noChangeArrowheads="1"/>
            </p:cNvSpPr>
            <p:nvPr/>
          </p:nvSpPr>
          <p:spPr bwMode="auto">
            <a:xfrm>
              <a:off x="1968" y="912"/>
              <a:ext cx="2208" cy="1392"/>
            </a:xfrm>
            <a:prstGeom prst="rect">
              <a:avLst/>
            </a:prstGeom>
            <a:noFill/>
            <a:ln w="44450">
              <a:solidFill>
                <a:srgbClr val="99CC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2" name="Group 14">
            <a:extLst>
              <a:ext uri="{FF2B5EF4-FFF2-40B4-BE49-F238E27FC236}">
                <a16:creationId xmlns:a16="http://schemas.microsoft.com/office/drawing/2014/main" id="{17BD72EE-893D-4DBD-9784-E57CE4342D41}"/>
              </a:ext>
            </a:extLst>
          </p:cNvPr>
          <p:cNvGrpSpPr>
            <a:grpSpLocks/>
          </p:cNvGrpSpPr>
          <p:nvPr/>
        </p:nvGrpSpPr>
        <p:grpSpPr bwMode="auto">
          <a:xfrm>
            <a:off x="838200" y="4191000"/>
            <a:ext cx="7315200" cy="2438400"/>
            <a:chOff x="528" y="2640"/>
            <a:chExt cx="4608" cy="1536"/>
          </a:xfrm>
        </p:grpSpPr>
        <p:sp>
          <p:nvSpPr>
            <p:cNvPr id="145423" name="Rectangle 15">
              <a:extLst>
                <a:ext uri="{FF2B5EF4-FFF2-40B4-BE49-F238E27FC236}">
                  <a16:creationId xmlns:a16="http://schemas.microsoft.com/office/drawing/2014/main" id="{1D0F9818-67EE-4473-9D01-A78F83FA84ED}"/>
                </a:ext>
              </a:extLst>
            </p:cNvPr>
            <p:cNvSpPr>
              <a:spLocks noChangeArrowheads="1"/>
            </p:cNvSpPr>
            <p:nvPr/>
          </p:nvSpPr>
          <p:spPr bwMode="auto">
            <a:xfrm>
              <a:off x="528" y="2928"/>
              <a:ext cx="1358" cy="336"/>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defRPr/>
              </a:pPr>
              <a:r>
                <a:rPr lang="zh-CN" altLang="en-US" sz="2800" b="1">
                  <a:solidFill>
                    <a:srgbClr val="28008C"/>
                  </a:solidFill>
                  <a:effectLst>
                    <a:outerShdw blurRad="38100" dist="38100" dir="2700000" algn="tl">
                      <a:srgbClr val="000000"/>
                    </a:outerShdw>
                  </a:effectLst>
                  <a:ea typeface="黑体" pitchFamily="2" charset="-122"/>
                </a:rPr>
                <a:t>源程序</a:t>
              </a:r>
            </a:p>
          </p:txBody>
        </p:sp>
        <p:sp>
          <p:nvSpPr>
            <p:cNvPr id="145424" name="Rectangle 16">
              <a:extLst>
                <a:ext uri="{FF2B5EF4-FFF2-40B4-BE49-F238E27FC236}">
                  <a16:creationId xmlns:a16="http://schemas.microsoft.com/office/drawing/2014/main" id="{75C33D3B-DFCB-4AA0-8A73-DCC3800E5A42}"/>
                </a:ext>
              </a:extLst>
            </p:cNvPr>
            <p:cNvSpPr>
              <a:spLocks noChangeArrowheads="1"/>
            </p:cNvSpPr>
            <p:nvPr/>
          </p:nvSpPr>
          <p:spPr bwMode="auto">
            <a:xfrm>
              <a:off x="2791" y="2736"/>
              <a:ext cx="754" cy="1296"/>
            </a:xfrm>
            <a:prstGeom prst="rect">
              <a:avLst/>
            </a:prstGeom>
            <a:gradFill rotWithShape="0">
              <a:gsLst>
                <a:gs pos="0">
                  <a:srgbClr val="000066"/>
                </a:gs>
                <a:gs pos="100000">
                  <a:srgbClr val="0033CC"/>
                </a:gs>
              </a:gsLst>
              <a:lin ang="5400000" scaled="1"/>
            </a:gradFill>
            <a:ln w="9525">
              <a:solidFill>
                <a:schemeClr val="tx1"/>
              </a:solidFill>
              <a:miter lim="800000"/>
              <a:headEnd/>
              <a:tailEnd/>
            </a:ln>
            <a:effectLst/>
          </p:spPr>
          <p:txBody>
            <a:bodyPr wrap="none" anchor="ctr"/>
            <a:lstStyle/>
            <a:p>
              <a:pPr eaLnBrk="0" hangingPunct="0">
                <a:defRPr/>
              </a:pPr>
              <a:r>
                <a:rPr lang="zh-CN" altLang="en-US" sz="2800" b="1">
                  <a:solidFill>
                    <a:srgbClr val="F8F8F8"/>
                  </a:solidFill>
                  <a:effectLst>
                    <a:outerShdw blurRad="38100" dist="38100" dir="2700000" algn="tl">
                      <a:srgbClr val="000000"/>
                    </a:outerShdw>
                  </a:effectLst>
                  <a:ea typeface="黑体" pitchFamily="2" charset="-122"/>
                </a:rPr>
                <a:t>解</a:t>
              </a:r>
            </a:p>
            <a:p>
              <a:pPr eaLnBrk="0" hangingPunct="0">
                <a:defRPr/>
              </a:pPr>
              <a:r>
                <a:rPr lang="zh-CN" altLang="en-US" sz="2800" b="1">
                  <a:solidFill>
                    <a:srgbClr val="F8F8F8"/>
                  </a:solidFill>
                  <a:effectLst>
                    <a:outerShdw blurRad="38100" dist="38100" dir="2700000" algn="tl">
                      <a:srgbClr val="000000"/>
                    </a:outerShdw>
                  </a:effectLst>
                  <a:ea typeface="黑体" pitchFamily="2" charset="-122"/>
                </a:rPr>
                <a:t>释</a:t>
              </a:r>
            </a:p>
            <a:p>
              <a:pPr eaLnBrk="0" hangingPunct="0">
                <a:defRPr/>
              </a:pPr>
              <a:r>
                <a:rPr lang="zh-CN" altLang="en-US" sz="2800" b="1">
                  <a:solidFill>
                    <a:srgbClr val="F8F8F8"/>
                  </a:solidFill>
                  <a:effectLst>
                    <a:outerShdw blurRad="38100" dist="38100" dir="2700000" algn="tl">
                      <a:srgbClr val="000000"/>
                    </a:outerShdw>
                  </a:effectLst>
                  <a:ea typeface="黑体" pitchFamily="2" charset="-122"/>
                </a:rPr>
                <a:t>程</a:t>
              </a:r>
            </a:p>
            <a:p>
              <a:pPr eaLnBrk="0" hangingPunct="0">
                <a:defRPr/>
              </a:pPr>
              <a:r>
                <a:rPr lang="zh-CN" altLang="en-US" sz="2800" b="1">
                  <a:solidFill>
                    <a:srgbClr val="F8F8F8"/>
                  </a:solidFill>
                  <a:effectLst>
                    <a:outerShdw blurRad="38100" dist="38100" dir="2700000" algn="tl">
                      <a:srgbClr val="000000"/>
                    </a:outerShdw>
                  </a:effectLst>
                  <a:ea typeface="黑体" pitchFamily="2" charset="-122"/>
                </a:rPr>
                <a:t>序</a:t>
              </a:r>
            </a:p>
          </p:txBody>
        </p:sp>
        <p:sp>
          <p:nvSpPr>
            <p:cNvPr id="145425" name="AutoShape 17">
              <a:extLst>
                <a:ext uri="{FF2B5EF4-FFF2-40B4-BE49-F238E27FC236}">
                  <a16:creationId xmlns:a16="http://schemas.microsoft.com/office/drawing/2014/main" id="{A3ADC871-BB1A-432E-A743-069E59A6D3A4}"/>
                </a:ext>
              </a:extLst>
            </p:cNvPr>
            <p:cNvSpPr>
              <a:spLocks noChangeArrowheads="1"/>
            </p:cNvSpPr>
            <p:nvPr/>
          </p:nvSpPr>
          <p:spPr bwMode="auto">
            <a:xfrm>
              <a:off x="3545" y="3264"/>
              <a:ext cx="1159" cy="192"/>
            </a:xfrm>
            <a:prstGeom prst="rightArrow">
              <a:avLst>
                <a:gd name="adj1" fmla="val 50000"/>
                <a:gd name="adj2" fmla="val 150911"/>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45426" name="AutoShape 18">
              <a:extLst>
                <a:ext uri="{FF2B5EF4-FFF2-40B4-BE49-F238E27FC236}">
                  <a16:creationId xmlns:a16="http://schemas.microsoft.com/office/drawing/2014/main" id="{DD39F2AD-6D03-4D22-8B5B-0F0A58FBD338}"/>
                </a:ext>
              </a:extLst>
            </p:cNvPr>
            <p:cNvSpPr>
              <a:spLocks noChangeArrowheads="1"/>
            </p:cNvSpPr>
            <p:nvPr/>
          </p:nvSpPr>
          <p:spPr bwMode="auto">
            <a:xfrm>
              <a:off x="1886" y="3600"/>
              <a:ext cx="905" cy="240"/>
            </a:xfrm>
            <a:prstGeom prst="rightArrow">
              <a:avLst>
                <a:gd name="adj1" fmla="val 50000"/>
                <a:gd name="adj2" fmla="val 94271"/>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45427" name="AutoShape 19">
              <a:extLst>
                <a:ext uri="{FF2B5EF4-FFF2-40B4-BE49-F238E27FC236}">
                  <a16:creationId xmlns:a16="http://schemas.microsoft.com/office/drawing/2014/main" id="{37764891-3509-4393-A02B-C37BF5CECA72}"/>
                </a:ext>
              </a:extLst>
            </p:cNvPr>
            <p:cNvSpPr>
              <a:spLocks noChangeArrowheads="1"/>
            </p:cNvSpPr>
            <p:nvPr/>
          </p:nvSpPr>
          <p:spPr bwMode="auto">
            <a:xfrm>
              <a:off x="1886" y="3024"/>
              <a:ext cx="905" cy="192"/>
            </a:xfrm>
            <a:prstGeom prst="rightArrow">
              <a:avLst>
                <a:gd name="adj1" fmla="val 50000"/>
                <a:gd name="adj2" fmla="val 117839"/>
              </a:avLst>
            </a:prstGeom>
            <a:gradFill rotWithShape="0">
              <a:gsLst>
                <a:gs pos="0">
                  <a:schemeClr val="tx1">
                    <a:gamma/>
                    <a:shade val="46275"/>
                    <a:invGamma/>
                  </a:schemeClr>
                </a:gs>
                <a:gs pos="100000">
                  <a:schemeClr val="tx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45428" name="AutoShape 20">
              <a:extLst>
                <a:ext uri="{FF2B5EF4-FFF2-40B4-BE49-F238E27FC236}">
                  <a16:creationId xmlns:a16="http://schemas.microsoft.com/office/drawing/2014/main" id="{84792716-EEFA-419B-8DAD-3DFFBBEDB62B}"/>
                </a:ext>
              </a:extLst>
            </p:cNvPr>
            <p:cNvSpPr>
              <a:spLocks noChangeArrowheads="1"/>
            </p:cNvSpPr>
            <p:nvPr/>
          </p:nvSpPr>
          <p:spPr bwMode="auto">
            <a:xfrm>
              <a:off x="528" y="3552"/>
              <a:ext cx="1358" cy="384"/>
            </a:xfrm>
            <a:prstGeom prst="flowChartProcess">
              <a:avLst/>
            </a:prstGeom>
            <a:gradFill rotWithShape="0">
              <a:gsLst>
                <a:gs pos="0">
                  <a:srgbClr val="663300"/>
                </a:gs>
                <a:gs pos="50000">
                  <a:srgbClr val="BA7C3E"/>
                </a:gs>
                <a:gs pos="100000">
                  <a:srgbClr val="663300"/>
                </a:gs>
              </a:gsLst>
              <a:lin ang="5400000" scaled="1"/>
            </a:gradFill>
            <a:ln w="9525">
              <a:solidFill>
                <a:schemeClr val="tx1"/>
              </a:solidFill>
              <a:miter lim="800000"/>
              <a:headEnd/>
              <a:tailEnd/>
            </a:ln>
            <a:effectLst/>
          </p:spPr>
          <p:txBody>
            <a:bodyPr wrap="none" anchor="ctr"/>
            <a:lstStyle/>
            <a:p>
              <a:pPr>
                <a:defRPr/>
              </a:pPr>
              <a:r>
                <a:rPr lang="zh-CN" altLang="en-US" b="1">
                  <a:solidFill>
                    <a:srgbClr val="F8F8F8"/>
                  </a:solidFill>
                  <a:effectLst>
                    <a:outerShdw blurRad="38100" dist="38100" dir="2700000" algn="tl">
                      <a:srgbClr val="000000"/>
                    </a:outerShdw>
                  </a:effectLst>
                  <a:ea typeface="黑体" pitchFamily="2" charset="-122"/>
                </a:rPr>
                <a:t>初始数据</a:t>
              </a:r>
            </a:p>
          </p:txBody>
        </p:sp>
        <p:sp>
          <p:nvSpPr>
            <p:cNvPr id="145429" name="Rectangle 21">
              <a:extLst>
                <a:ext uri="{FF2B5EF4-FFF2-40B4-BE49-F238E27FC236}">
                  <a16:creationId xmlns:a16="http://schemas.microsoft.com/office/drawing/2014/main" id="{49806F75-9E29-49DB-BCB6-2E9362CCB373}"/>
                </a:ext>
              </a:extLst>
            </p:cNvPr>
            <p:cNvSpPr>
              <a:spLocks noChangeArrowheads="1"/>
            </p:cNvSpPr>
            <p:nvPr/>
          </p:nvSpPr>
          <p:spPr bwMode="auto">
            <a:xfrm>
              <a:off x="4704" y="2688"/>
              <a:ext cx="432" cy="1488"/>
            </a:xfrm>
            <a:prstGeom prst="rect">
              <a:avLst/>
            </a:prstGeom>
            <a:gradFill rotWithShape="0">
              <a:gsLst>
                <a:gs pos="0">
                  <a:srgbClr val="003300"/>
                </a:gs>
                <a:gs pos="50000">
                  <a:srgbClr val="FFFFFF"/>
                </a:gs>
                <a:gs pos="100000">
                  <a:srgbClr val="003300"/>
                </a:gs>
              </a:gsLst>
              <a:lin ang="0" scaled="1"/>
            </a:gradFill>
            <a:ln w="28575">
              <a:solidFill>
                <a:schemeClr val="tx1"/>
              </a:solidFill>
              <a:prstDash val="sysDot"/>
              <a:miter lim="800000"/>
              <a:headEnd/>
              <a:tailEnd/>
            </a:ln>
            <a:effectLst/>
          </p:spPr>
          <p:txBody>
            <a:bodyPr wrap="none" anchor="ctr"/>
            <a:lstStyle/>
            <a:p>
              <a:pPr>
                <a:defRPr/>
              </a:pPr>
              <a:r>
                <a:rPr lang="zh-CN" altLang="en-US" sz="2800" b="1">
                  <a:solidFill>
                    <a:srgbClr val="28008C"/>
                  </a:solidFill>
                  <a:effectLst>
                    <a:outerShdw blurRad="38100" dist="38100" dir="2700000" algn="tl">
                      <a:srgbClr val="000000"/>
                    </a:outerShdw>
                  </a:effectLst>
                  <a:ea typeface="黑体" pitchFamily="2" charset="-122"/>
                </a:rPr>
                <a:t>计</a:t>
              </a:r>
            </a:p>
            <a:p>
              <a:pPr>
                <a:defRPr/>
              </a:pPr>
              <a:r>
                <a:rPr lang="zh-CN" altLang="en-US" sz="2800" b="1">
                  <a:solidFill>
                    <a:srgbClr val="28008C"/>
                  </a:solidFill>
                  <a:effectLst>
                    <a:outerShdw blurRad="38100" dist="38100" dir="2700000" algn="tl">
                      <a:srgbClr val="000000"/>
                    </a:outerShdw>
                  </a:effectLst>
                  <a:ea typeface="黑体" pitchFamily="2" charset="-122"/>
                </a:rPr>
                <a:t>算</a:t>
              </a:r>
            </a:p>
            <a:p>
              <a:pPr>
                <a:defRPr/>
              </a:pPr>
              <a:r>
                <a:rPr lang="zh-CN" altLang="en-US" sz="2800" b="1">
                  <a:solidFill>
                    <a:srgbClr val="28008C"/>
                  </a:solidFill>
                  <a:effectLst>
                    <a:outerShdw blurRad="38100" dist="38100" dir="2700000" algn="tl">
                      <a:srgbClr val="000000"/>
                    </a:outerShdw>
                  </a:effectLst>
                  <a:ea typeface="黑体" pitchFamily="2" charset="-122"/>
                </a:rPr>
                <a:t>结</a:t>
              </a:r>
            </a:p>
            <a:p>
              <a:pPr>
                <a:defRPr/>
              </a:pPr>
              <a:r>
                <a:rPr lang="zh-CN" altLang="en-US" sz="2800" b="1">
                  <a:solidFill>
                    <a:srgbClr val="28008C"/>
                  </a:solidFill>
                  <a:effectLst>
                    <a:outerShdw blurRad="38100" dist="38100" dir="2700000" algn="tl">
                      <a:srgbClr val="000000"/>
                    </a:outerShdw>
                  </a:effectLst>
                  <a:ea typeface="黑体" pitchFamily="2" charset="-122"/>
                </a:rPr>
                <a:t>果</a:t>
              </a:r>
            </a:p>
          </p:txBody>
        </p:sp>
        <p:sp>
          <p:nvSpPr>
            <p:cNvPr id="22540" name="Rectangle 22">
              <a:extLst>
                <a:ext uri="{FF2B5EF4-FFF2-40B4-BE49-F238E27FC236}">
                  <a16:creationId xmlns:a16="http://schemas.microsoft.com/office/drawing/2014/main" id="{276720F7-5743-4C44-9002-11BAF7E31403}"/>
                </a:ext>
              </a:extLst>
            </p:cNvPr>
            <p:cNvSpPr>
              <a:spLocks noChangeArrowheads="1"/>
            </p:cNvSpPr>
            <p:nvPr/>
          </p:nvSpPr>
          <p:spPr bwMode="auto">
            <a:xfrm>
              <a:off x="2112" y="2640"/>
              <a:ext cx="2208" cy="1488"/>
            </a:xfrm>
            <a:prstGeom prst="rect">
              <a:avLst/>
            </a:prstGeom>
            <a:noFill/>
            <a:ln w="44450">
              <a:solidFill>
                <a:srgbClr val="99CC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14300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4" name="Group 2">
            <a:extLst>
              <a:ext uri="{FF2B5EF4-FFF2-40B4-BE49-F238E27FC236}">
                <a16:creationId xmlns:a16="http://schemas.microsoft.com/office/drawing/2014/main" id="{478D40A2-9DEB-4DF8-A99B-1759AEE737E5}"/>
              </a:ext>
            </a:extLst>
          </p:cNvPr>
          <p:cNvGraphicFramePr>
            <a:graphicFrameLocks noGrp="1"/>
          </p:cNvGraphicFramePr>
          <p:nvPr/>
        </p:nvGraphicFramePr>
        <p:xfrm>
          <a:off x="381000" y="1254125"/>
          <a:ext cx="8382000" cy="3546476"/>
        </p:xfrm>
        <a:graphic>
          <a:graphicData uri="http://schemas.openxmlformats.org/drawingml/2006/table">
            <a:tbl>
              <a:tblPr/>
              <a:tblGrid>
                <a:gridCol w="1289050">
                  <a:extLst>
                    <a:ext uri="{9D8B030D-6E8A-4147-A177-3AD203B41FA5}">
                      <a16:colId xmlns:a16="http://schemas.microsoft.com/office/drawing/2014/main" val="20000"/>
                    </a:ext>
                  </a:extLst>
                </a:gridCol>
                <a:gridCol w="229235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836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功能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工作结果</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实现技术上</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F8F8F8"/>
                          </a:solidFill>
                          <a:effectLst/>
                          <a:latin typeface="Times New Roman" pitchFamily="18" charset="0"/>
                          <a:ea typeface="宋体" pitchFamily="2" charset="-122"/>
                        </a:rPr>
                        <a:t>编译</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F8F8F8"/>
                          </a:solidFill>
                          <a:effectLst/>
                          <a:latin typeface="Times New Roman" pitchFamily="18" charset="0"/>
                          <a:ea typeface="宋体" pitchFamily="2" charset="-122"/>
                        </a:rPr>
                        <a:t>程序</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源程序的一个</a:t>
                      </a:r>
                      <a:r>
                        <a:rPr kumimoji="1" lang="zh-CN" altLang="en-US" sz="2800" b="1" i="0" u="sng" strike="noStrike" cap="none" normalizeH="0" baseline="0">
                          <a:ln>
                            <a:noFill/>
                          </a:ln>
                          <a:solidFill>
                            <a:srgbClr val="F8F8F8"/>
                          </a:solidFill>
                          <a:effectLst/>
                          <a:latin typeface="Times New Roman" pitchFamily="18" charset="0"/>
                          <a:ea typeface="宋体" pitchFamily="2" charset="-122"/>
                        </a:rPr>
                        <a:t>转换</a:t>
                      </a:r>
                      <a:r>
                        <a:rPr kumimoji="1" lang="zh-CN" altLang="en-US" sz="2800" b="0" i="0" u="none" strike="noStrike" cap="none" normalizeH="0" baseline="0">
                          <a:ln>
                            <a:noFill/>
                          </a:ln>
                          <a:solidFill>
                            <a:srgbClr val="F8F8F8"/>
                          </a:solidFill>
                          <a:effectLst/>
                          <a:latin typeface="Times New Roman" pitchFamily="18" charset="0"/>
                          <a:ea typeface="宋体" pitchFamily="2" charset="-122"/>
                        </a:rPr>
                        <a:t>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源程序的</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sng" strike="noStrike" cap="none" normalizeH="0" baseline="0">
                          <a:ln>
                            <a:noFill/>
                          </a:ln>
                          <a:solidFill>
                            <a:srgbClr val="F8F8F8"/>
                          </a:solidFill>
                          <a:effectLst/>
                          <a:latin typeface="Times New Roman" pitchFamily="18" charset="0"/>
                          <a:ea typeface="宋体" pitchFamily="2" charset="-122"/>
                        </a:rPr>
                        <a:t>目标代码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把中间代码转</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换成目标程序</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996600"/>
                        </a:gs>
                        <a:gs pos="100000">
                          <a:schemeClr val="accent2"/>
                        </a:gs>
                      </a:gsLst>
                      <a:lin ang="5400000" scaled="1"/>
                    </a:gradFill>
                  </a:tcPr>
                </a:tc>
                <a:extLst>
                  <a:ext uri="{0D108BD9-81ED-4DB2-BD59-A6C34878D82A}">
                    <a16:rowId xmlns:a16="http://schemas.microsoft.com/office/drawing/2014/main" val="10001"/>
                  </a:ext>
                </a:extLst>
              </a:tr>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F8F8F8"/>
                          </a:solidFill>
                          <a:effectLst/>
                          <a:latin typeface="Times New Roman" pitchFamily="18" charset="0"/>
                          <a:ea typeface="宋体" pitchFamily="2" charset="-122"/>
                        </a:rPr>
                        <a:t>解释</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F8F8F8"/>
                          </a:solidFill>
                          <a:effectLst/>
                          <a:latin typeface="Times New Roman" pitchFamily="18" charset="0"/>
                          <a:ea typeface="宋体" pitchFamily="2" charset="-122"/>
                        </a:rPr>
                        <a:t>程序</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源程序的一个</a:t>
                      </a:r>
                      <a:r>
                        <a:rPr kumimoji="1" lang="zh-CN" altLang="en-US" sz="2800" b="1" i="0" u="sng" strike="noStrike" cap="none" normalizeH="0" baseline="0">
                          <a:ln>
                            <a:noFill/>
                          </a:ln>
                          <a:solidFill>
                            <a:srgbClr val="F8F8F8"/>
                          </a:solidFill>
                          <a:effectLst/>
                          <a:latin typeface="Times New Roman" pitchFamily="18" charset="0"/>
                          <a:ea typeface="宋体" pitchFamily="2" charset="-122"/>
                        </a:rPr>
                        <a:t>执行</a:t>
                      </a:r>
                      <a:r>
                        <a:rPr kumimoji="1" lang="zh-CN" altLang="en-US" sz="2800" b="0" i="0" u="none" strike="noStrike" cap="none" normalizeH="0" baseline="0">
                          <a:ln>
                            <a:noFill/>
                          </a:ln>
                          <a:solidFill>
                            <a:srgbClr val="F8F8F8"/>
                          </a:solidFill>
                          <a:effectLst/>
                          <a:latin typeface="Times New Roman" pitchFamily="18" charset="0"/>
                          <a:ea typeface="宋体" pitchFamily="2" charset="-122"/>
                        </a:rPr>
                        <a:t>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源程序的</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sng" strike="noStrike" cap="none" normalizeH="0" baseline="0">
                          <a:ln>
                            <a:noFill/>
                          </a:ln>
                          <a:solidFill>
                            <a:srgbClr val="F8F8F8"/>
                          </a:solidFill>
                          <a:effectLst/>
                          <a:latin typeface="Times New Roman" pitchFamily="18" charset="0"/>
                          <a:ea typeface="宋体" pitchFamily="2" charset="-122"/>
                        </a:rPr>
                        <a:t>执行结果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rgbClr val="F8F8F8"/>
                          </a:solidFill>
                          <a:effectLst/>
                          <a:latin typeface="Times New Roman" pitchFamily="18" charset="0"/>
                          <a:ea typeface="宋体" pitchFamily="2" charset="-122"/>
                        </a:rPr>
                        <a:t>执行中间代码</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50000">
                          <a:srgbClr val="0033CC"/>
                        </a:gs>
                        <a:gs pos="100000">
                          <a:schemeClr val="accent2"/>
                        </a:gs>
                      </a:gsLst>
                      <a:lin ang="5400000" scaled="1"/>
                    </a:gradFill>
                  </a:tcPr>
                </a:tc>
                <a:extLst>
                  <a:ext uri="{0D108BD9-81ED-4DB2-BD59-A6C34878D82A}">
                    <a16:rowId xmlns:a16="http://schemas.microsoft.com/office/drawing/2014/main" val="10002"/>
                  </a:ext>
                </a:extLst>
              </a:tr>
            </a:tbl>
          </a:graphicData>
        </a:graphic>
      </p:graphicFrame>
      <p:sp>
        <p:nvSpPr>
          <p:cNvPr id="23574" name="Text Box 28">
            <a:extLst>
              <a:ext uri="{FF2B5EF4-FFF2-40B4-BE49-F238E27FC236}">
                <a16:creationId xmlns:a16="http://schemas.microsoft.com/office/drawing/2014/main" id="{6B32CC17-BCC6-4F50-97CB-289F31C6ACA8}"/>
              </a:ext>
            </a:extLst>
          </p:cNvPr>
          <p:cNvSpPr txBox="1">
            <a:spLocks noChangeArrowheads="1"/>
          </p:cNvSpPr>
          <p:nvPr/>
        </p:nvSpPr>
        <p:spPr bwMode="auto">
          <a:xfrm>
            <a:off x="2209800" y="395288"/>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ea typeface="黑体" panose="02010609060101010101" pitchFamily="49" charset="-122"/>
              </a:rPr>
              <a:t>解释程序和编译程序的区别</a:t>
            </a:r>
          </a:p>
        </p:txBody>
      </p:sp>
      <p:sp>
        <p:nvSpPr>
          <p:cNvPr id="146461" name="Text Box 29">
            <a:extLst>
              <a:ext uri="{FF2B5EF4-FFF2-40B4-BE49-F238E27FC236}">
                <a16:creationId xmlns:a16="http://schemas.microsoft.com/office/drawing/2014/main" id="{39F9B05A-D61A-4000-9687-114A0A34D72A}"/>
              </a:ext>
            </a:extLst>
          </p:cNvPr>
          <p:cNvSpPr txBox="1">
            <a:spLocks noChangeArrowheads="1"/>
          </p:cNvSpPr>
          <p:nvPr/>
        </p:nvSpPr>
        <p:spPr bwMode="auto">
          <a:xfrm>
            <a:off x="609600" y="5105400"/>
            <a:ext cx="8153400" cy="1128713"/>
          </a:xfrm>
          <a:prstGeom prst="rect">
            <a:avLst/>
          </a:prstGeom>
          <a:noFill/>
          <a:ln w="9525">
            <a:noFill/>
            <a:miter lim="800000"/>
            <a:headEnd/>
            <a:tailEnd/>
          </a:ln>
          <a:effectLst/>
        </p:spPr>
        <p:txBody>
          <a:bodyPr>
            <a:spAutoFit/>
          </a:bodyPr>
          <a:lstStyle/>
          <a:p>
            <a:pPr>
              <a:defRPr/>
            </a:pPr>
            <a:r>
              <a:rPr lang="zh-CN" altLang="en-US" sz="3200" dirty="0">
                <a:ea typeface="黑体" pitchFamily="2" charset="-122"/>
              </a:rPr>
              <a:t>解释程序和编译程序</a:t>
            </a:r>
            <a:r>
              <a:rPr lang="zh-CN" altLang="en-US" sz="2800" dirty="0">
                <a:ea typeface="黑体" pitchFamily="2" charset="-122"/>
              </a:rPr>
              <a:t>的</a:t>
            </a:r>
            <a:r>
              <a:rPr lang="zh-CN" altLang="en-US" sz="3600" b="1" u="sng" dirty="0">
                <a:solidFill>
                  <a:srgbClr val="FF0000"/>
                </a:solidFill>
                <a:effectLst>
                  <a:outerShdw blurRad="38100" dist="38100" dir="2700000" algn="tl">
                    <a:srgbClr val="C0C0C0"/>
                  </a:outerShdw>
                </a:effectLst>
                <a:ea typeface="黑体" pitchFamily="2" charset="-122"/>
              </a:rPr>
              <a:t>根本区别</a:t>
            </a:r>
            <a:r>
              <a:rPr lang="zh-CN" altLang="en-US" sz="2800" dirty="0">
                <a:ea typeface="黑体" pitchFamily="2" charset="-122"/>
              </a:rPr>
              <a:t>：</a:t>
            </a:r>
          </a:p>
          <a:p>
            <a:pPr>
              <a:defRPr/>
            </a:pPr>
            <a:r>
              <a:rPr lang="zh-CN" altLang="en-US" sz="3200" dirty="0">
                <a:ea typeface="黑体" pitchFamily="2" charset="-122"/>
              </a:rPr>
              <a:t>是否生成目标代码</a:t>
            </a:r>
          </a:p>
        </p:txBody>
      </p:sp>
    </p:spTree>
    <p:extLst>
      <p:ext uri="{BB962C8B-B14F-4D97-AF65-F5344CB8AC3E}">
        <p14:creationId xmlns:p14="http://schemas.microsoft.com/office/powerpoint/2010/main" val="3422689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WordArt 2">
            <a:extLst>
              <a:ext uri="{FF2B5EF4-FFF2-40B4-BE49-F238E27FC236}">
                <a16:creationId xmlns:a16="http://schemas.microsoft.com/office/drawing/2014/main" id="{C5DE0472-F31F-40C8-AE99-2E35613ECB67}"/>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
        <p:nvSpPr>
          <p:cNvPr id="119817" name="Rectangle 9">
            <a:extLst>
              <a:ext uri="{FF2B5EF4-FFF2-40B4-BE49-F238E27FC236}">
                <a16:creationId xmlns:a16="http://schemas.microsoft.com/office/drawing/2014/main" id="{C9265383-3E70-404B-A670-AB868C03D658}"/>
              </a:ext>
            </a:extLst>
          </p:cNvPr>
          <p:cNvSpPr>
            <a:spLocks noChangeArrowheads="1"/>
          </p:cNvSpPr>
          <p:nvPr/>
        </p:nvSpPr>
        <p:spPr bwMode="auto">
          <a:xfrm>
            <a:off x="285750" y="1130300"/>
            <a:ext cx="302895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tx2"/>
                </a:solidFill>
              </a:rPr>
              <a:t>1.</a:t>
            </a:r>
            <a:r>
              <a:rPr lang="zh-CN" altLang="en-US">
                <a:solidFill>
                  <a:schemeClr val="tx2"/>
                </a:solidFill>
              </a:rPr>
              <a:t>编译过程的组成</a:t>
            </a:r>
          </a:p>
        </p:txBody>
      </p:sp>
      <p:sp>
        <p:nvSpPr>
          <p:cNvPr id="19460" name="Rectangle 13">
            <a:extLst>
              <a:ext uri="{FF2B5EF4-FFF2-40B4-BE49-F238E27FC236}">
                <a16:creationId xmlns:a16="http://schemas.microsoft.com/office/drawing/2014/main" id="{140164C7-3A4D-4320-BF6C-6A9FF405EE8E}"/>
              </a:ext>
            </a:extLst>
          </p:cNvPr>
          <p:cNvSpPr>
            <a:spLocks noChangeArrowheads="1"/>
          </p:cNvSpPr>
          <p:nvPr/>
        </p:nvSpPr>
        <p:spPr bwMode="auto">
          <a:xfrm>
            <a:off x="198438" y="3336925"/>
            <a:ext cx="2216150" cy="701675"/>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编译过程</a:t>
            </a:r>
          </a:p>
        </p:txBody>
      </p:sp>
      <p:sp>
        <p:nvSpPr>
          <p:cNvPr id="119822" name="Rectangle 14">
            <a:extLst>
              <a:ext uri="{FF2B5EF4-FFF2-40B4-BE49-F238E27FC236}">
                <a16:creationId xmlns:a16="http://schemas.microsoft.com/office/drawing/2014/main" id="{059DD275-5879-42E7-B70A-A27E7983E48D}"/>
              </a:ext>
            </a:extLst>
          </p:cNvPr>
          <p:cNvSpPr>
            <a:spLocks noChangeArrowheads="1"/>
          </p:cNvSpPr>
          <p:nvPr/>
        </p:nvSpPr>
        <p:spPr bwMode="auto">
          <a:xfrm>
            <a:off x="3432175" y="1587500"/>
            <a:ext cx="2070100" cy="698500"/>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chemeClr val="bg1"/>
                </a:solidFill>
                <a:latin typeface="楷体_GB2312" pitchFamily="49" charset="-122"/>
                <a:ea typeface="楷体_GB2312" pitchFamily="49" charset="-122"/>
              </a:rPr>
              <a:t>词法分析</a:t>
            </a:r>
          </a:p>
        </p:txBody>
      </p:sp>
      <p:sp>
        <p:nvSpPr>
          <p:cNvPr id="119823" name="Rectangle 15">
            <a:extLst>
              <a:ext uri="{FF2B5EF4-FFF2-40B4-BE49-F238E27FC236}">
                <a16:creationId xmlns:a16="http://schemas.microsoft.com/office/drawing/2014/main" id="{70A61EFA-D314-4E46-888C-52D19B5ABFFA}"/>
              </a:ext>
            </a:extLst>
          </p:cNvPr>
          <p:cNvSpPr>
            <a:spLocks noChangeArrowheads="1"/>
          </p:cNvSpPr>
          <p:nvPr/>
        </p:nvSpPr>
        <p:spPr bwMode="auto">
          <a:xfrm>
            <a:off x="3429000" y="2503488"/>
            <a:ext cx="2070100" cy="698500"/>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chemeClr val="bg1"/>
                </a:solidFill>
                <a:latin typeface="楷体_GB2312" pitchFamily="49" charset="-122"/>
                <a:ea typeface="楷体_GB2312" pitchFamily="49" charset="-122"/>
              </a:rPr>
              <a:t>语法分析</a:t>
            </a:r>
          </a:p>
        </p:txBody>
      </p:sp>
      <p:sp>
        <p:nvSpPr>
          <p:cNvPr id="119824" name="Rectangle 16">
            <a:extLst>
              <a:ext uri="{FF2B5EF4-FFF2-40B4-BE49-F238E27FC236}">
                <a16:creationId xmlns:a16="http://schemas.microsoft.com/office/drawing/2014/main" id="{52551599-EDE2-4F7A-959E-39C5CA092EC6}"/>
              </a:ext>
            </a:extLst>
          </p:cNvPr>
          <p:cNvSpPr>
            <a:spLocks noChangeArrowheads="1"/>
          </p:cNvSpPr>
          <p:nvPr/>
        </p:nvSpPr>
        <p:spPr bwMode="auto">
          <a:xfrm>
            <a:off x="3408363" y="3455988"/>
            <a:ext cx="2984500" cy="698500"/>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dirty="0">
                <a:solidFill>
                  <a:schemeClr val="bg1"/>
                </a:solidFill>
                <a:latin typeface="楷体_GB2312" pitchFamily="49" charset="-122"/>
                <a:ea typeface="楷体_GB2312" pitchFamily="49" charset="-122"/>
              </a:rPr>
              <a:t>中间代码生成</a:t>
            </a:r>
          </a:p>
        </p:txBody>
      </p:sp>
      <p:sp>
        <p:nvSpPr>
          <p:cNvPr id="119825" name="Rectangle 17">
            <a:extLst>
              <a:ext uri="{FF2B5EF4-FFF2-40B4-BE49-F238E27FC236}">
                <a16:creationId xmlns:a16="http://schemas.microsoft.com/office/drawing/2014/main" id="{F817947D-D1D9-4A25-BF20-23BB8D266DFC}"/>
              </a:ext>
            </a:extLst>
          </p:cNvPr>
          <p:cNvSpPr>
            <a:spLocks noChangeArrowheads="1"/>
          </p:cNvSpPr>
          <p:nvPr/>
        </p:nvSpPr>
        <p:spPr bwMode="auto">
          <a:xfrm>
            <a:off x="3389313" y="4422775"/>
            <a:ext cx="2070100" cy="698500"/>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chemeClr val="bg1"/>
                </a:solidFill>
                <a:latin typeface="楷体_GB2312" pitchFamily="49" charset="-122"/>
                <a:ea typeface="楷体_GB2312" pitchFamily="49" charset="-122"/>
              </a:rPr>
              <a:t>代码优化</a:t>
            </a:r>
          </a:p>
        </p:txBody>
      </p:sp>
      <p:sp>
        <p:nvSpPr>
          <p:cNvPr id="119826" name="Rectangle 18">
            <a:extLst>
              <a:ext uri="{FF2B5EF4-FFF2-40B4-BE49-F238E27FC236}">
                <a16:creationId xmlns:a16="http://schemas.microsoft.com/office/drawing/2014/main" id="{2AFB2F90-C4BB-4EFB-B2BF-C1877EA5BCE2}"/>
              </a:ext>
            </a:extLst>
          </p:cNvPr>
          <p:cNvSpPr>
            <a:spLocks noChangeArrowheads="1"/>
          </p:cNvSpPr>
          <p:nvPr/>
        </p:nvSpPr>
        <p:spPr bwMode="auto">
          <a:xfrm>
            <a:off x="3368675" y="5354638"/>
            <a:ext cx="2984500" cy="698500"/>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chemeClr val="bg1"/>
                </a:solidFill>
                <a:latin typeface="楷体_GB2312" pitchFamily="49" charset="-122"/>
                <a:ea typeface="楷体_GB2312" pitchFamily="49" charset="-122"/>
              </a:rPr>
              <a:t>目标代码生成</a:t>
            </a:r>
          </a:p>
        </p:txBody>
      </p:sp>
      <p:grpSp>
        <p:nvGrpSpPr>
          <p:cNvPr id="19466" name="Group 21">
            <a:extLst>
              <a:ext uri="{FF2B5EF4-FFF2-40B4-BE49-F238E27FC236}">
                <a16:creationId xmlns:a16="http://schemas.microsoft.com/office/drawing/2014/main" id="{8DD0D20C-3335-44CB-964E-E5FB15AA3D7D}"/>
              </a:ext>
            </a:extLst>
          </p:cNvPr>
          <p:cNvGrpSpPr>
            <a:grpSpLocks/>
          </p:cNvGrpSpPr>
          <p:nvPr/>
        </p:nvGrpSpPr>
        <p:grpSpPr bwMode="auto">
          <a:xfrm>
            <a:off x="2398713" y="1819275"/>
            <a:ext cx="396875" cy="3956050"/>
            <a:chOff x="1628" y="1302"/>
            <a:chExt cx="250" cy="2492"/>
          </a:xfrm>
        </p:grpSpPr>
        <p:sp>
          <p:nvSpPr>
            <p:cNvPr id="19492" name="Line 19">
              <a:extLst>
                <a:ext uri="{FF2B5EF4-FFF2-40B4-BE49-F238E27FC236}">
                  <a16:creationId xmlns:a16="http://schemas.microsoft.com/office/drawing/2014/main" id="{7699D108-E90D-4B3E-862F-141CB49DE2B5}"/>
                </a:ext>
              </a:extLst>
            </p:cNvPr>
            <p:cNvSpPr>
              <a:spLocks noChangeShapeType="1"/>
            </p:cNvSpPr>
            <p:nvPr/>
          </p:nvSpPr>
          <p:spPr bwMode="auto">
            <a:xfrm flipV="1">
              <a:off x="1628" y="2467"/>
              <a:ext cx="238" cy="1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93" name="Line 20">
              <a:extLst>
                <a:ext uri="{FF2B5EF4-FFF2-40B4-BE49-F238E27FC236}">
                  <a16:creationId xmlns:a16="http://schemas.microsoft.com/office/drawing/2014/main" id="{35DAD8DB-2A2D-442A-9424-19BC08981661}"/>
                </a:ext>
              </a:extLst>
            </p:cNvPr>
            <p:cNvSpPr>
              <a:spLocks noChangeShapeType="1"/>
            </p:cNvSpPr>
            <p:nvPr/>
          </p:nvSpPr>
          <p:spPr bwMode="auto">
            <a:xfrm flipV="1">
              <a:off x="1866" y="1302"/>
              <a:ext cx="12" cy="249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9830" name="Line 22">
            <a:extLst>
              <a:ext uri="{FF2B5EF4-FFF2-40B4-BE49-F238E27FC236}">
                <a16:creationId xmlns:a16="http://schemas.microsoft.com/office/drawing/2014/main" id="{6FD75667-C488-487B-89C6-939DC4714F62}"/>
              </a:ext>
            </a:extLst>
          </p:cNvPr>
          <p:cNvSpPr>
            <a:spLocks noChangeShapeType="1"/>
          </p:cNvSpPr>
          <p:nvPr/>
        </p:nvSpPr>
        <p:spPr bwMode="auto">
          <a:xfrm>
            <a:off x="2776538" y="1839913"/>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2" name="Line 24">
            <a:extLst>
              <a:ext uri="{FF2B5EF4-FFF2-40B4-BE49-F238E27FC236}">
                <a16:creationId xmlns:a16="http://schemas.microsoft.com/office/drawing/2014/main" id="{3DA12D04-1C36-4665-AEE8-FE1375053B71}"/>
              </a:ext>
            </a:extLst>
          </p:cNvPr>
          <p:cNvSpPr>
            <a:spLocks noChangeShapeType="1"/>
          </p:cNvSpPr>
          <p:nvPr/>
        </p:nvSpPr>
        <p:spPr bwMode="auto">
          <a:xfrm>
            <a:off x="2757488" y="2833688"/>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3" name="Line 25">
            <a:extLst>
              <a:ext uri="{FF2B5EF4-FFF2-40B4-BE49-F238E27FC236}">
                <a16:creationId xmlns:a16="http://schemas.microsoft.com/office/drawing/2014/main" id="{8342F264-15AB-4088-B829-FD8315F80931}"/>
              </a:ext>
            </a:extLst>
          </p:cNvPr>
          <p:cNvSpPr>
            <a:spLocks noChangeShapeType="1"/>
          </p:cNvSpPr>
          <p:nvPr/>
        </p:nvSpPr>
        <p:spPr bwMode="auto">
          <a:xfrm>
            <a:off x="2755900" y="4743450"/>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4" name="Line 26">
            <a:extLst>
              <a:ext uri="{FF2B5EF4-FFF2-40B4-BE49-F238E27FC236}">
                <a16:creationId xmlns:a16="http://schemas.microsoft.com/office/drawing/2014/main" id="{07989E7F-6103-456F-AD0B-7A0938CC6F83}"/>
              </a:ext>
            </a:extLst>
          </p:cNvPr>
          <p:cNvSpPr>
            <a:spLocks noChangeShapeType="1"/>
          </p:cNvSpPr>
          <p:nvPr/>
        </p:nvSpPr>
        <p:spPr bwMode="auto">
          <a:xfrm>
            <a:off x="2778125" y="3670300"/>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5" name="Line 27">
            <a:extLst>
              <a:ext uri="{FF2B5EF4-FFF2-40B4-BE49-F238E27FC236}">
                <a16:creationId xmlns:a16="http://schemas.microsoft.com/office/drawing/2014/main" id="{78E613FE-CEFB-4DCA-B3F7-BAF9505B11D5}"/>
              </a:ext>
            </a:extLst>
          </p:cNvPr>
          <p:cNvSpPr>
            <a:spLocks noChangeShapeType="1"/>
          </p:cNvSpPr>
          <p:nvPr/>
        </p:nvSpPr>
        <p:spPr bwMode="auto">
          <a:xfrm>
            <a:off x="2757488" y="5748338"/>
            <a:ext cx="555625"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6" name="Rectangle 28">
            <a:extLst>
              <a:ext uri="{FF2B5EF4-FFF2-40B4-BE49-F238E27FC236}">
                <a16:creationId xmlns:a16="http://schemas.microsoft.com/office/drawing/2014/main" id="{59A8D088-8E65-4C73-861A-A201630E785C}"/>
              </a:ext>
            </a:extLst>
          </p:cNvPr>
          <p:cNvSpPr>
            <a:spLocks noChangeArrowheads="1"/>
          </p:cNvSpPr>
          <p:nvPr/>
        </p:nvSpPr>
        <p:spPr bwMode="auto">
          <a:xfrm>
            <a:off x="7062788" y="912813"/>
            <a:ext cx="12509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源程序</a:t>
            </a:r>
          </a:p>
        </p:txBody>
      </p:sp>
      <p:sp>
        <p:nvSpPr>
          <p:cNvPr id="119837" name="Rectangle 29">
            <a:extLst>
              <a:ext uri="{FF2B5EF4-FFF2-40B4-BE49-F238E27FC236}">
                <a16:creationId xmlns:a16="http://schemas.microsoft.com/office/drawing/2014/main" id="{0BFD1D2D-DF82-4D87-AC93-66E5B6A05893}"/>
              </a:ext>
            </a:extLst>
          </p:cNvPr>
          <p:cNvSpPr>
            <a:spLocks noChangeArrowheads="1"/>
          </p:cNvSpPr>
          <p:nvPr/>
        </p:nvSpPr>
        <p:spPr bwMode="auto">
          <a:xfrm>
            <a:off x="6961188" y="2027238"/>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单词符号</a:t>
            </a:r>
          </a:p>
        </p:txBody>
      </p:sp>
      <p:sp>
        <p:nvSpPr>
          <p:cNvPr id="119838" name="Rectangle 30">
            <a:extLst>
              <a:ext uri="{FF2B5EF4-FFF2-40B4-BE49-F238E27FC236}">
                <a16:creationId xmlns:a16="http://schemas.microsoft.com/office/drawing/2014/main" id="{27093822-5783-4FDA-97A3-D1D81BD18104}"/>
              </a:ext>
            </a:extLst>
          </p:cNvPr>
          <p:cNvSpPr>
            <a:spLocks noChangeArrowheads="1"/>
          </p:cNvSpPr>
          <p:nvPr/>
        </p:nvSpPr>
        <p:spPr bwMode="auto">
          <a:xfrm>
            <a:off x="7010400" y="3814763"/>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中间代码</a:t>
            </a:r>
          </a:p>
        </p:txBody>
      </p:sp>
      <p:sp>
        <p:nvSpPr>
          <p:cNvPr id="119839" name="Rectangle 31">
            <a:extLst>
              <a:ext uri="{FF2B5EF4-FFF2-40B4-BE49-F238E27FC236}">
                <a16:creationId xmlns:a16="http://schemas.microsoft.com/office/drawing/2014/main" id="{2C5FE30A-84D6-4ECA-95A7-DEDE661C349B}"/>
              </a:ext>
            </a:extLst>
          </p:cNvPr>
          <p:cNvSpPr>
            <a:spLocks noChangeArrowheads="1"/>
          </p:cNvSpPr>
          <p:nvPr/>
        </p:nvSpPr>
        <p:spPr bwMode="auto">
          <a:xfrm>
            <a:off x="6983413" y="2943225"/>
            <a:ext cx="1606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语法单位</a:t>
            </a:r>
          </a:p>
        </p:txBody>
      </p:sp>
      <p:sp>
        <p:nvSpPr>
          <p:cNvPr id="119840" name="Rectangle 32">
            <a:extLst>
              <a:ext uri="{FF2B5EF4-FFF2-40B4-BE49-F238E27FC236}">
                <a16:creationId xmlns:a16="http://schemas.microsoft.com/office/drawing/2014/main" id="{BF931D40-D77D-4E5C-A0B6-2165892CC96F}"/>
              </a:ext>
            </a:extLst>
          </p:cNvPr>
          <p:cNvSpPr>
            <a:spLocks noChangeArrowheads="1"/>
          </p:cNvSpPr>
          <p:nvPr/>
        </p:nvSpPr>
        <p:spPr bwMode="auto">
          <a:xfrm>
            <a:off x="7124700" y="5965825"/>
            <a:ext cx="1606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目标代码</a:t>
            </a:r>
          </a:p>
        </p:txBody>
      </p:sp>
      <p:sp>
        <p:nvSpPr>
          <p:cNvPr id="119841" name="Rectangle 33">
            <a:extLst>
              <a:ext uri="{FF2B5EF4-FFF2-40B4-BE49-F238E27FC236}">
                <a16:creationId xmlns:a16="http://schemas.microsoft.com/office/drawing/2014/main" id="{00C77C18-0F52-40FF-9777-056134ADAB21}"/>
              </a:ext>
            </a:extLst>
          </p:cNvPr>
          <p:cNvSpPr>
            <a:spLocks noChangeArrowheads="1"/>
          </p:cNvSpPr>
          <p:nvPr/>
        </p:nvSpPr>
        <p:spPr bwMode="auto">
          <a:xfrm>
            <a:off x="6319838" y="4757738"/>
            <a:ext cx="2927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中间代码（优化后）</a:t>
            </a:r>
          </a:p>
        </p:txBody>
      </p:sp>
      <p:sp>
        <p:nvSpPr>
          <p:cNvPr id="119842" name="Rectangle 34">
            <a:extLst>
              <a:ext uri="{FF2B5EF4-FFF2-40B4-BE49-F238E27FC236}">
                <a16:creationId xmlns:a16="http://schemas.microsoft.com/office/drawing/2014/main" id="{B2CD3D19-CAC0-420C-963F-6AEF844F6D53}"/>
              </a:ext>
            </a:extLst>
          </p:cNvPr>
          <p:cNvSpPr>
            <a:spLocks noChangeArrowheads="1"/>
          </p:cNvSpPr>
          <p:nvPr/>
        </p:nvSpPr>
        <p:spPr bwMode="auto">
          <a:xfrm>
            <a:off x="266700" y="1847850"/>
            <a:ext cx="1250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源程序</a:t>
            </a:r>
          </a:p>
        </p:txBody>
      </p:sp>
      <p:sp>
        <p:nvSpPr>
          <p:cNvPr id="119843" name="Rectangle 35">
            <a:extLst>
              <a:ext uri="{FF2B5EF4-FFF2-40B4-BE49-F238E27FC236}">
                <a16:creationId xmlns:a16="http://schemas.microsoft.com/office/drawing/2014/main" id="{71E4776C-0364-45F5-8B34-0DA7703E43D7}"/>
              </a:ext>
            </a:extLst>
          </p:cNvPr>
          <p:cNvSpPr>
            <a:spLocks noChangeArrowheads="1"/>
          </p:cNvSpPr>
          <p:nvPr/>
        </p:nvSpPr>
        <p:spPr bwMode="auto">
          <a:xfrm>
            <a:off x="82550" y="5189538"/>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目标代码</a:t>
            </a:r>
          </a:p>
        </p:txBody>
      </p:sp>
      <p:sp>
        <p:nvSpPr>
          <p:cNvPr id="119844" name="Line 36">
            <a:extLst>
              <a:ext uri="{FF2B5EF4-FFF2-40B4-BE49-F238E27FC236}">
                <a16:creationId xmlns:a16="http://schemas.microsoft.com/office/drawing/2014/main" id="{18481C0F-C042-423A-9AEB-6CAE53916456}"/>
              </a:ext>
            </a:extLst>
          </p:cNvPr>
          <p:cNvSpPr>
            <a:spLocks noChangeShapeType="1"/>
          </p:cNvSpPr>
          <p:nvPr/>
        </p:nvSpPr>
        <p:spPr bwMode="auto">
          <a:xfrm>
            <a:off x="836613" y="2444750"/>
            <a:ext cx="414337" cy="814388"/>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46" name="Line 38">
            <a:extLst>
              <a:ext uri="{FF2B5EF4-FFF2-40B4-BE49-F238E27FC236}">
                <a16:creationId xmlns:a16="http://schemas.microsoft.com/office/drawing/2014/main" id="{D1416B0C-A4FF-453B-8994-294012DF0331}"/>
              </a:ext>
            </a:extLst>
          </p:cNvPr>
          <p:cNvSpPr>
            <a:spLocks noChangeShapeType="1"/>
          </p:cNvSpPr>
          <p:nvPr/>
        </p:nvSpPr>
        <p:spPr bwMode="auto">
          <a:xfrm flipH="1">
            <a:off x="874713" y="4114800"/>
            <a:ext cx="396875" cy="1093788"/>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3" name="Line 45">
            <a:extLst>
              <a:ext uri="{FF2B5EF4-FFF2-40B4-BE49-F238E27FC236}">
                <a16:creationId xmlns:a16="http://schemas.microsoft.com/office/drawing/2014/main" id="{39D2EEA4-C1E2-4989-95DA-EBA88CCB8BD6}"/>
              </a:ext>
            </a:extLst>
          </p:cNvPr>
          <p:cNvSpPr>
            <a:spLocks noChangeShapeType="1"/>
          </p:cNvSpPr>
          <p:nvPr/>
        </p:nvSpPr>
        <p:spPr bwMode="auto">
          <a:xfrm flipH="1">
            <a:off x="5645150" y="1214438"/>
            <a:ext cx="1435100" cy="573087"/>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4" name="Line 46">
            <a:extLst>
              <a:ext uri="{FF2B5EF4-FFF2-40B4-BE49-F238E27FC236}">
                <a16:creationId xmlns:a16="http://schemas.microsoft.com/office/drawing/2014/main" id="{8523BA31-308D-4108-83E8-88D2960A6A2D}"/>
              </a:ext>
            </a:extLst>
          </p:cNvPr>
          <p:cNvSpPr>
            <a:spLocks noChangeShapeType="1"/>
          </p:cNvSpPr>
          <p:nvPr/>
        </p:nvSpPr>
        <p:spPr bwMode="auto">
          <a:xfrm flipH="1">
            <a:off x="5546725" y="2446338"/>
            <a:ext cx="1492250" cy="357187"/>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5" name="Line 47">
            <a:extLst>
              <a:ext uri="{FF2B5EF4-FFF2-40B4-BE49-F238E27FC236}">
                <a16:creationId xmlns:a16="http://schemas.microsoft.com/office/drawing/2014/main" id="{95077178-A151-4C9B-9E80-48E5961CC3CA}"/>
              </a:ext>
            </a:extLst>
          </p:cNvPr>
          <p:cNvSpPr>
            <a:spLocks noChangeShapeType="1"/>
          </p:cNvSpPr>
          <p:nvPr/>
        </p:nvSpPr>
        <p:spPr bwMode="auto">
          <a:xfrm flipH="1">
            <a:off x="6481763" y="3381375"/>
            <a:ext cx="519112" cy="317500"/>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6" name="Line 48">
            <a:extLst>
              <a:ext uri="{FF2B5EF4-FFF2-40B4-BE49-F238E27FC236}">
                <a16:creationId xmlns:a16="http://schemas.microsoft.com/office/drawing/2014/main" id="{BF31D045-ED0E-493B-B9F6-C568C1C2179F}"/>
              </a:ext>
            </a:extLst>
          </p:cNvPr>
          <p:cNvSpPr>
            <a:spLocks noChangeShapeType="1"/>
          </p:cNvSpPr>
          <p:nvPr/>
        </p:nvSpPr>
        <p:spPr bwMode="auto">
          <a:xfrm flipH="1">
            <a:off x="5527675" y="4237038"/>
            <a:ext cx="1433513" cy="415925"/>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7" name="Line 49">
            <a:extLst>
              <a:ext uri="{FF2B5EF4-FFF2-40B4-BE49-F238E27FC236}">
                <a16:creationId xmlns:a16="http://schemas.microsoft.com/office/drawing/2014/main" id="{56527A8F-0942-42DF-9AD0-A5C3B6A162FD}"/>
              </a:ext>
            </a:extLst>
          </p:cNvPr>
          <p:cNvSpPr>
            <a:spLocks noChangeShapeType="1"/>
          </p:cNvSpPr>
          <p:nvPr/>
        </p:nvSpPr>
        <p:spPr bwMode="auto">
          <a:xfrm flipH="1">
            <a:off x="6442075" y="5192713"/>
            <a:ext cx="617538" cy="376237"/>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8" name="Line 50">
            <a:extLst>
              <a:ext uri="{FF2B5EF4-FFF2-40B4-BE49-F238E27FC236}">
                <a16:creationId xmlns:a16="http://schemas.microsoft.com/office/drawing/2014/main" id="{AF67AF79-8061-468B-AF5D-F6B88129E79C}"/>
              </a:ext>
            </a:extLst>
          </p:cNvPr>
          <p:cNvSpPr>
            <a:spLocks noChangeShapeType="1"/>
          </p:cNvSpPr>
          <p:nvPr/>
        </p:nvSpPr>
        <p:spPr bwMode="auto">
          <a:xfrm>
            <a:off x="6424613" y="5807075"/>
            <a:ext cx="1071562" cy="198438"/>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59" name="Line 51">
            <a:extLst>
              <a:ext uri="{FF2B5EF4-FFF2-40B4-BE49-F238E27FC236}">
                <a16:creationId xmlns:a16="http://schemas.microsoft.com/office/drawing/2014/main" id="{0A94FBAD-8E36-4B61-8E37-CA88EA129857}"/>
              </a:ext>
            </a:extLst>
          </p:cNvPr>
          <p:cNvSpPr>
            <a:spLocks noChangeShapeType="1"/>
          </p:cNvSpPr>
          <p:nvPr/>
        </p:nvSpPr>
        <p:spPr bwMode="auto">
          <a:xfrm>
            <a:off x="5551488" y="4873625"/>
            <a:ext cx="714375" cy="138113"/>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60" name="Line 52">
            <a:extLst>
              <a:ext uri="{FF2B5EF4-FFF2-40B4-BE49-F238E27FC236}">
                <a16:creationId xmlns:a16="http://schemas.microsoft.com/office/drawing/2014/main" id="{116FD2CA-1A8E-49A7-8403-CFF06EB21AEE}"/>
              </a:ext>
            </a:extLst>
          </p:cNvPr>
          <p:cNvSpPr>
            <a:spLocks noChangeShapeType="1"/>
          </p:cNvSpPr>
          <p:nvPr/>
        </p:nvSpPr>
        <p:spPr bwMode="auto">
          <a:xfrm>
            <a:off x="6507163" y="3919538"/>
            <a:ext cx="576262" cy="119062"/>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61" name="Line 53">
            <a:extLst>
              <a:ext uri="{FF2B5EF4-FFF2-40B4-BE49-F238E27FC236}">
                <a16:creationId xmlns:a16="http://schemas.microsoft.com/office/drawing/2014/main" id="{75D71DAA-ED8B-44F2-93BA-2A22CF7647E3}"/>
              </a:ext>
            </a:extLst>
          </p:cNvPr>
          <p:cNvSpPr>
            <a:spLocks noChangeShapeType="1"/>
          </p:cNvSpPr>
          <p:nvPr/>
        </p:nvSpPr>
        <p:spPr bwMode="auto">
          <a:xfrm>
            <a:off x="5592763" y="3005138"/>
            <a:ext cx="1411287" cy="139700"/>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62" name="Line 54">
            <a:extLst>
              <a:ext uri="{FF2B5EF4-FFF2-40B4-BE49-F238E27FC236}">
                <a16:creationId xmlns:a16="http://schemas.microsoft.com/office/drawing/2014/main" id="{F550E511-C9EA-44A9-9DA1-C2D3DCE1C93C}"/>
              </a:ext>
            </a:extLst>
          </p:cNvPr>
          <p:cNvSpPr>
            <a:spLocks noChangeShapeType="1"/>
          </p:cNvSpPr>
          <p:nvPr/>
        </p:nvSpPr>
        <p:spPr bwMode="auto">
          <a:xfrm>
            <a:off x="5653088" y="2051050"/>
            <a:ext cx="1331912" cy="198438"/>
          </a:xfrm>
          <a:prstGeom prst="line">
            <a:avLst/>
          </a:prstGeom>
          <a:noFill/>
          <a:ln w="57150">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42"/>
                                        </p:tgtEl>
                                        <p:attrNameLst>
                                          <p:attrName>style.visibility</p:attrName>
                                        </p:attrNameLst>
                                      </p:cBhvr>
                                      <p:to>
                                        <p:strVal val="visible"/>
                                      </p:to>
                                    </p:set>
                                    <p:animEffect transition="in" filter="dissolve">
                                      <p:cBhvr>
                                        <p:cTn id="7" dur="500"/>
                                        <p:tgtEl>
                                          <p:spTgt spid="11984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19844"/>
                                        </p:tgtEl>
                                        <p:attrNameLst>
                                          <p:attrName>style.visibility</p:attrName>
                                        </p:attrNameLst>
                                      </p:cBhvr>
                                      <p:to>
                                        <p:strVal val="visible"/>
                                      </p:to>
                                    </p:set>
                                    <p:animEffect transition="in" filter="strips(downRight)">
                                      <p:cBhvr>
                                        <p:cTn id="11" dur="500"/>
                                        <p:tgtEl>
                                          <p:spTgt spid="119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9836"/>
                                        </p:tgtEl>
                                        <p:attrNameLst>
                                          <p:attrName>style.visibility</p:attrName>
                                        </p:attrNameLst>
                                      </p:cBhvr>
                                      <p:to>
                                        <p:strVal val="visible"/>
                                      </p:to>
                                    </p:set>
                                    <p:animEffect transition="in" filter="dissolve">
                                      <p:cBhvr>
                                        <p:cTn id="16" dur="500"/>
                                        <p:tgtEl>
                                          <p:spTgt spid="119836"/>
                                        </p:tgtEl>
                                      </p:cBhvr>
                                    </p:animEffect>
                                  </p:childTnLst>
                                </p:cTn>
                              </p:par>
                            </p:childTnLst>
                          </p:cTn>
                        </p:par>
                        <p:par>
                          <p:cTn id="17" fill="hold" nodeType="afterGroup">
                            <p:stCondLst>
                              <p:cond delay="500"/>
                            </p:stCondLst>
                            <p:childTnLst>
                              <p:par>
                                <p:cTn id="18" presetID="18" presetClass="entr" presetSubtype="12" fill="hold" nodeType="afterEffect">
                                  <p:stCondLst>
                                    <p:cond delay="0"/>
                                  </p:stCondLst>
                                  <p:childTnLst>
                                    <p:set>
                                      <p:cBhvr>
                                        <p:cTn id="19" dur="1" fill="hold">
                                          <p:stCondLst>
                                            <p:cond delay="0"/>
                                          </p:stCondLst>
                                        </p:cTn>
                                        <p:tgtEl>
                                          <p:spTgt spid="119853"/>
                                        </p:tgtEl>
                                        <p:attrNameLst>
                                          <p:attrName>style.visibility</p:attrName>
                                        </p:attrNameLst>
                                      </p:cBhvr>
                                      <p:to>
                                        <p:strVal val="visible"/>
                                      </p:to>
                                    </p:set>
                                    <p:animEffect transition="in" filter="strips(downLeft)">
                                      <p:cBhvr>
                                        <p:cTn id="20" dur="500"/>
                                        <p:tgtEl>
                                          <p:spTgt spid="119853"/>
                                        </p:tgtEl>
                                      </p:cBhvr>
                                    </p:animEffect>
                                  </p:childTnLst>
                                </p:cTn>
                              </p:par>
                            </p:childTnLst>
                          </p:cTn>
                        </p:par>
                        <p:par>
                          <p:cTn id="21" fill="hold" nodeType="afterGroup">
                            <p:stCondLst>
                              <p:cond delay="1000"/>
                            </p:stCondLst>
                            <p:childTnLst>
                              <p:par>
                                <p:cTn id="22" presetID="18" presetClass="entr" presetSubtype="6" fill="hold" nodeType="afterEffect">
                                  <p:stCondLst>
                                    <p:cond delay="0"/>
                                  </p:stCondLst>
                                  <p:childTnLst>
                                    <p:set>
                                      <p:cBhvr>
                                        <p:cTn id="23" dur="1" fill="hold">
                                          <p:stCondLst>
                                            <p:cond delay="0"/>
                                          </p:stCondLst>
                                        </p:cTn>
                                        <p:tgtEl>
                                          <p:spTgt spid="119830"/>
                                        </p:tgtEl>
                                        <p:attrNameLst>
                                          <p:attrName>style.visibility</p:attrName>
                                        </p:attrNameLst>
                                      </p:cBhvr>
                                      <p:to>
                                        <p:strVal val="visible"/>
                                      </p:to>
                                    </p:set>
                                    <p:animEffect transition="in" filter="strips(downRight)">
                                      <p:cBhvr>
                                        <p:cTn id="24" dur="500"/>
                                        <p:tgtEl>
                                          <p:spTgt spid="119830"/>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9822"/>
                                        </p:tgtEl>
                                        <p:attrNameLst>
                                          <p:attrName>style.visibility</p:attrName>
                                        </p:attrNameLst>
                                      </p:cBhvr>
                                      <p:to>
                                        <p:strVal val="visible"/>
                                      </p:to>
                                    </p:set>
                                    <p:animEffect transition="in" filter="dissolve">
                                      <p:cBhvr>
                                        <p:cTn id="28" dur="500"/>
                                        <p:tgtEl>
                                          <p:spTgt spid="119822"/>
                                        </p:tgtEl>
                                      </p:cBhvr>
                                    </p:animEffect>
                                  </p:childTnLst>
                                </p:cTn>
                              </p:par>
                            </p:childTnLst>
                          </p:cTn>
                        </p:par>
                        <p:par>
                          <p:cTn id="29" fill="hold" nodeType="afterGroup">
                            <p:stCondLst>
                              <p:cond delay="2000"/>
                            </p:stCondLst>
                            <p:childTnLst>
                              <p:par>
                                <p:cTn id="30" presetID="18" presetClass="entr" presetSubtype="6" fill="hold" nodeType="afterEffect">
                                  <p:stCondLst>
                                    <p:cond delay="0"/>
                                  </p:stCondLst>
                                  <p:childTnLst>
                                    <p:set>
                                      <p:cBhvr>
                                        <p:cTn id="31" dur="1" fill="hold">
                                          <p:stCondLst>
                                            <p:cond delay="0"/>
                                          </p:stCondLst>
                                        </p:cTn>
                                        <p:tgtEl>
                                          <p:spTgt spid="119862"/>
                                        </p:tgtEl>
                                        <p:attrNameLst>
                                          <p:attrName>style.visibility</p:attrName>
                                        </p:attrNameLst>
                                      </p:cBhvr>
                                      <p:to>
                                        <p:strVal val="visible"/>
                                      </p:to>
                                    </p:set>
                                    <p:animEffect transition="in" filter="strips(downRight)">
                                      <p:cBhvr>
                                        <p:cTn id="32" dur="500"/>
                                        <p:tgtEl>
                                          <p:spTgt spid="119862"/>
                                        </p:tgtEl>
                                      </p:cBhvr>
                                    </p:animEffect>
                                  </p:childTnLst>
                                </p:cTn>
                              </p:par>
                            </p:childTnLst>
                          </p:cTn>
                        </p:par>
                        <p:par>
                          <p:cTn id="33" fill="hold" nodeType="afterGroup">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119837"/>
                                        </p:tgtEl>
                                        <p:attrNameLst>
                                          <p:attrName>style.visibility</p:attrName>
                                        </p:attrNameLst>
                                      </p:cBhvr>
                                      <p:to>
                                        <p:strVal val="visible"/>
                                      </p:to>
                                    </p:set>
                                    <p:animEffect transition="in" filter="dissolve">
                                      <p:cBhvr>
                                        <p:cTn id="36" dur="500"/>
                                        <p:tgtEl>
                                          <p:spTgt spid="1198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19854"/>
                                        </p:tgtEl>
                                        <p:attrNameLst>
                                          <p:attrName>style.visibility</p:attrName>
                                        </p:attrNameLst>
                                      </p:cBhvr>
                                      <p:to>
                                        <p:strVal val="visible"/>
                                      </p:to>
                                    </p:set>
                                    <p:animEffect transition="in" filter="strips(downLeft)">
                                      <p:cBhvr>
                                        <p:cTn id="41" dur="500"/>
                                        <p:tgtEl>
                                          <p:spTgt spid="119854"/>
                                        </p:tgtEl>
                                      </p:cBhvr>
                                    </p:animEffect>
                                  </p:childTnLst>
                                </p:cTn>
                              </p:par>
                            </p:childTnLst>
                          </p:cTn>
                        </p:par>
                        <p:par>
                          <p:cTn id="42" fill="hold" nodeType="afterGroup">
                            <p:stCondLst>
                              <p:cond delay="500"/>
                            </p:stCondLst>
                            <p:childTnLst>
                              <p:par>
                                <p:cTn id="43" presetID="18" presetClass="entr" presetSubtype="6" fill="hold" nodeType="afterEffect">
                                  <p:stCondLst>
                                    <p:cond delay="0"/>
                                  </p:stCondLst>
                                  <p:childTnLst>
                                    <p:set>
                                      <p:cBhvr>
                                        <p:cTn id="44" dur="1" fill="hold">
                                          <p:stCondLst>
                                            <p:cond delay="0"/>
                                          </p:stCondLst>
                                        </p:cTn>
                                        <p:tgtEl>
                                          <p:spTgt spid="119832"/>
                                        </p:tgtEl>
                                        <p:attrNameLst>
                                          <p:attrName>style.visibility</p:attrName>
                                        </p:attrNameLst>
                                      </p:cBhvr>
                                      <p:to>
                                        <p:strVal val="visible"/>
                                      </p:to>
                                    </p:set>
                                    <p:animEffect transition="in" filter="strips(downRight)">
                                      <p:cBhvr>
                                        <p:cTn id="45" dur="500"/>
                                        <p:tgtEl>
                                          <p:spTgt spid="119832"/>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119823"/>
                                        </p:tgtEl>
                                        <p:attrNameLst>
                                          <p:attrName>style.visibility</p:attrName>
                                        </p:attrNameLst>
                                      </p:cBhvr>
                                      <p:to>
                                        <p:strVal val="visible"/>
                                      </p:to>
                                    </p:set>
                                    <p:animEffect transition="in" filter="dissolve">
                                      <p:cBhvr>
                                        <p:cTn id="49" dur="500"/>
                                        <p:tgtEl>
                                          <p:spTgt spid="119823"/>
                                        </p:tgtEl>
                                      </p:cBhvr>
                                    </p:animEffect>
                                  </p:childTnLst>
                                </p:cTn>
                              </p:par>
                            </p:childTnLst>
                          </p:cTn>
                        </p:par>
                        <p:par>
                          <p:cTn id="50" fill="hold" nodeType="afterGroup">
                            <p:stCondLst>
                              <p:cond delay="1500"/>
                            </p:stCondLst>
                            <p:childTnLst>
                              <p:par>
                                <p:cTn id="51" presetID="18" presetClass="entr" presetSubtype="6" fill="hold" nodeType="afterEffect">
                                  <p:stCondLst>
                                    <p:cond delay="0"/>
                                  </p:stCondLst>
                                  <p:childTnLst>
                                    <p:set>
                                      <p:cBhvr>
                                        <p:cTn id="52" dur="1" fill="hold">
                                          <p:stCondLst>
                                            <p:cond delay="0"/>
                                          </p:stCondLst>
                                        </p:cTn>
                                        <p:tgtEl>
                                          <p:spTgt spid="119861"/>
                                        </p:tgtEl>
                                        <p:attrNameLst>
                                          <p:attrName>style.visibility</p:attrName>
                                        </p:attrNameLst>
                                      </p:cBhvr>
                                      <p:to>
                                        <p:strVal val="visible"/>
                                      </p:to>
                                    </p:set>
                                    <p:animEffect transition="in" filter="strips(downRight)">
                                      <p:cBhvr>
                                        <p:cTn id="53" dur="500"/>
                                        <p:tgtEl>
                                          <p:spTgt spid="119861"/>
                                        </p:tgtEl>
                                      </p:cBhvr>
                                    </p:animEffect>
                                  </p:childTnLst>
                                </p:cTn>
                              </p:par>
                            </p:childTnLst>
                          </p:cTn>
                        </p:par>
                        <p:par>
                          <p:cTn id="54" fill="hold" nodeType="afterGroup">
                            <p:stCondLst>
                              <p:cond delay="2000"/>
                            </p:stCondLst>
                            <p:childTnLst>
                              <p:par>
                                <p:cTn id="55" presetID="9" presetClass="entr" presetSubtype="0" fill="hold" grpId="0" nodeType="afterEffect">
                                  <p:stCondLst>
                                    <p:cond delay="0"/>
                                  </p:stCondLst>
                                  <p:childTnLst>
                                    <p:set>
                                      <p:cBhvr>
                                        <p:cTn id="56" dur="1" fill="hold">
                                          <p:stCondLst>
                                            <p:cond delay="0"/>
                                          </p:stCondLst>
                                        </p:cTn>
                                        <p:tgtEl>
                                          <p:spTgt spid="119839"/>
                                        </p:tgtEl>
                                        <p:attrNameLst>
                                          <p:attrName>style.visibility</p:attrName>
                                        </p:attrNameLst>
                                      </p:cBhvr>
                                      <p:to>
                                        <p:strVal val="visible"/>
                                      </p:to>
                                    </p:set>
                                    <p:animEffect transition="in" filter="dissolve">
                                      <p:cBhvr>
                                        <p:cTn id="57" dur="500"/>
                                        <p:tgtEl>
                                          <p:spTgt spid="1198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119855"/>
                                        </p:tgtEl>
                                        <p:attrNameLst>
                                          <p:attrName>style.visibility</p:attrName>
                                        </p:attrNameLst>
                                      </p:cBhvr>
                                      <p:to>
                                        <p:strVal val="visible"/>
                                      </p:to>
                                    </p:set>
                                    <p:animEffect transition="in" filter="strips(downLeft)">
                                      <p:cBhvr>
                                        <p:cTn id="62" dur="500"/>
                                        <p:tgtEl>
                                          <p:spTgt spid="119855"/>
                                        </p:tgtEl>
                                      </p:cBhvr>
                                    </p:animEffect>
                                  </p:childTnLst>
                                </p:cTn>
                              </p:par>
                            </p:childTnLst>
                          </p:cTn>
                        </p:par>
                        <p:par>
                          <p:cTn id="63" fill="hold" nodeType="afterGroup">
                            <p:stCondLst>
                              <p:cond delay="500"/>
                            </p:stCondLst>
                            <p:childTnLst>
                              <p:par>
                                <p:cTn id="64" presetID="18" presetClass="entr" presetSubtype="6" fill="hold" nodeType="afterEffect">
                                  <p:stCondLst>
                                    <p:cond delay="0"/>
                                  </p:stCondLst>
                                  <p:childTnLst>
                                    <p:set>
                                      <p:cBhvr>
                                        <p:cTn id="65" dur="1" fill="hold">
                                          <p:stCondLst>
                                            <p:cond delay="0"/>
                                          </p:stCondLst>
                                        </p:cTn>
                                        <p:tgtEl>
                                          <p:spTgt spid="119834"/>
                                        </p:tgtEl>
                                        <p:attrNameLst>
                                          <p:attrName>style.visibility</p:attrName>
                                        </p:attrNameLst>
                                      </p:cBhvr>
                                      <p:to>
                                        <p:strVal val="visible"/>
                                      </p:to>
                                    </p:set>
                                    <p:animEffect transition="in" filter="strips(downRight)">
                                      <p:cBhvr>
                                        <p:cTn id="66" dur="500"/>
                                        <p:tgtEl>
                                          <p:spTgt spid="119834"/>
                                        </p:tgtEl>
                                      </p:cBhvr>
                                    </p:animEffect>
                                  </p:childTnLst>
                                </p:cTn>
                              </p:par>
                            </p:childTnLst>
                          </p:cTn>
                        </p:par>
                        <p:par>
                          <p:cTn id="67" fill="hold" nodeType="afterGroup">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119824"/>
                                        </p:tgtEl>
                                        <p:attrNameLst>
                                          <p:attrName>style.visibility</p:attrName>
                                        </p:attrNameLst>
                                      </p:cBhvr>
                                      <p:to>
                                        <p:strVal val="visible"/>
                                      </p:to>
                                    </p:set>
                                    <p:animEffect transition="in" filter="dissolve">
                                      <p:cBhvr>
                                        <p:cTn id="70" dur="500"/>
                                        <p:tgtEl>
                                          <p:spTgt spid="119824"/>
                                        </p:tgtEl>
                                      </p:cBhvr>
                                    </p:animEffect>
                                  </p:childTnLst>
                                </p:cTn>
                              </p:par>
                            </p:childTnLst>
                          </p:cTn>
                        </p:par>
                        <p:par>
                          <p:cTn id="71" fill="hold" nodeType="afterGroup">
                            <p:stCondLst>
                              <p:cond delay="1500"/>
                            </p:stCondLst>
                            <p:childTnLst>
                              <p:par>
                                <p:cTn id="72" presetID="18" presetClass="entr" presetSubtype="6" fill="hold" nodeType="afterEffect">
                                  <p:stCondLst>
                                    <p:cond delay="0"/>
                                  </p:stCondLst>
                                  <p:childTnLst>
                                    <p:set>
                                      <p:cBhvr>
                                        <p:cTn id="73" dur="1" fill="hold">
                                          <p:stCondLst>
                                            <p:cond delay="0"/>
                                          </p:stCondLst>
                                        </p:cTn>
                                        <p:tgtEl>
                                          <p:spTgt spid="119860"/>
                                        </p:tgtEl>
                                        <p:attrNameLst>
                                          <p:attrName>style.visibility</p:attrName>
                                        </p:attrNameLst>
                                      </p:cBhvr>
                                      <p:to>
                                        <p:strVal val="visible"/>
                                      </p:to>
                                    </p:set>
                                    <p:animEffect transition="in" filter="strips(downRight)">
                                      <p:cBhvr>
                                        <p:cTn id="74" dur="500"/>
                                        <p:tgtEl>
                                          <p:spTgt spid="119860"/>
                                        </p:tgtEl>
                                      </p:cBhvr>
                                    </p:animEffect>
                                  </p:childTnLst>
                                </p:cTn>
                              </p:par>
                            </p:childTnLst>
                          </p:cTn>
                        </p:par>
                        <p:par>
                          <p:cTn id="75" fill="hold" nodeType="afterGroup">
                            <p:stCondLst>
                              <p:cond delay="2000"/>
                            </p:stCondLst>
                            <p:childTnLst>
                              <p:par>
                                <p:cTn id="76" presetID="9" presetClass="entr" presetSubtype="0" fill="hold" grpId="0" nodeType="afterEffect">
                                  <p:stCondLst>
                                    <p:cond delay="0"/>
                                  </p:stCondLst>
                                  <p:childTnLst>
                                    <p:set>
                                      <p:cBhvr>
                                        <p:cTn id="77" dur="1" fill="hold">
                                          <p:stCondLst>
                                            <p:cond delay="0"/>
                                          </p:stCondLst>
                                        </p:cTn>
                                        <p:tgtEl>
                                          <p:spTgt spid="119838"/>
                                        </p:tgtEl>
                                        <p:attrNameLst>
                                          <p:attrName>style.visibility</p:attrName>
                                        </p:attrNameLst>
                                      </p:cBhvr>
                                      <p:to>
                                        <p:strVal val="visible"/>
                                      </p:to>
                                    </p:set>
                                    <p:animEffect transition="in" filter="dissolve">
                                      <p:cBhvr>
                                        <p:cTn id="78" dur="500"/>
                                        <p:tgtEl>
                                          <p:spTgt spid="11983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12" fill="hold" nodeType="clickEffect">
                                  <p:stCondLst>
                                    <p:cond delay="0"/>
                                  </p:stCondLst>
                                  <p:childTnLst>
                                    <p:set>
                                      <p:cBhvr>
                                        <p:cTn id="82" dur="1" fill="hold">
                                          <p:stCondLst>
                                            <p:cond delay="0"/>
                                          </p:stCondLst>
                                        </p:cTn>
                                        <p:tgtEl>
                                          <p:spTgt spid="119856"/>
                                        </p:tgtEl>
                                        <p:attrNameLst>
                                          <p:attrName>style.visibility</p:attrName>
                                        </p:attrNameLst>
                                      </p:cBhvr>
                                      <p:to>
                                        <p:strVal val="visible"/>
                                      </p:to>
                                    </p:set>
                                    <p:animEffect transition="in" filter="strips(downLeft)">
                                      <p:cBhvr>
                                        <p:cTn id="83" dur="500"/>
                                        <p:tgtEl>
                                          <p:spTgt spid="119856"/>
                                        </p:tgtEl>
                                      </p:cBhvr>
                                    </p:animEffect>
                                  </p:childTnLst>
                                </p:cTn>
                              </p:par>
                            </p:childTnLst>
                          </p:cTn>
                        </p:par>
                        <p:par>
                          <p:cTn id="84" fill="hold" nodeType="afterGroup">
                            <p:stCondLst>
                              <p:cond delay="500"/>
                            </p:stCondLst>
                            <p:childTnLst>
                              <p:par>
                                <p:cTn id="85" presetID="18" presetClass="entr" presetSubtype="6" fill="hold" nodeType="afterEffect">
                                  <p:stCondLst>
                                    <p:cond delay="0"/>
                                  </p:stCondLst>
                                  <p:childTnLst>
                                    <p:set>
                                      <p:cBhvr>
                                        <p:cTn id="86" dur="1" fill="hold">
                                          <p:stCondLst>
                                            <p:cond delay="0"/>
                                          </p:stCondLst>
                                        </p:cTn>
                                        <p:tgtEl>
                                          <p:spTgt spid="119833"/>
                                        </p:tgtEl>
                                        <p:attrNameLst>
                                          <p:attrName>style.visibility</p:attrName>
                                        </p:attrNameLst>
                                      </p:cBhvr>
                                      <p:to>
                                        <p:strVal val="visible"/>
                                      </p:to>
                                    </p:set>
                                    <p:animEffect transition="in" filter="strips(downRight)">
                                      <p:cBhvr>
                                        <p:cTn id="87" dur="500"/>
                                        <p:tgtEl>
                                          <p:spTgt spid="119833"/>
                                        </p:tgtEl>
                                      </p:cBhvr>
                                    </p:animEffect>
                                  </p:childTnLst>
                                </p:cTn>
                              </p:par>
                            </p:childTnLst>
                          </p:cTn>
                        </p:par>
                        <p:par>
                          <p:cTn id="88" fill="hold" nodeType="afterGroup">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119825"/>
                                        </p:tgtEl>
                                        <p:attrNameLst>
                                          <p:attrName>style.visibility</p:attrName>
                                        </p:attrNameLst>
                                      </p:cBhvr>
                                      <p:to>
                                        <p:strVal val="visible"/>
                                      </p:to>
                                    </p:set>
                                    <p:animEffect transition="in" filter="dissolve">
                                      <p:cBhvr>
                                        <p:cTn id="91" dur="500"/>
                                        <p:tgtEl>
                                          <p:spTgt spid="119825"/>
                                        </p:tgtEl>
                                      </p:cBhvr>
                                    </p:animEffect>
                                  </p:childTnLst>
                                </p:cTn>
                              </p:par>
                            </p:childTnLst>
                          </p:cTn>
                        </p:par>
                        <p:par>
                          <p:cTn id="92" fill="hold" nodeType="afterGroup">
                            <p:stCondLst>
                              <p:cond delay="1500"/>
                            </p:stCondLst>
                            <p:childTnLst>
                              <p:par>
                                <p:cTn id="93" presetID="18" presetClass="entr" presetSubtype="6" fill="hold" nodeType="afterEffect">
                                  <p:stCondLst>
                                    <p:cond delay="0"/>
                                  </p:stCondLst>
                                  <p:childTnLst>
                                    <p:set>
                                      <p:cBhvr>
                                        <p:cTn id="94" dur="1" fill="hold">
                                          <p:stCondLst>
                                            <p:cond delay="0"/>
                                          </p:stCondLst>
                                        </p:cTn>
                                        <p:tgtEl>
                                          <p:spTgt spid="119859"/>
                                        </p:tgtEl>
                                        <p:attrNameLst>
                                          <p:attrName>style.visibility</p:attrName>
                                        </p:attrNameLst>
                                      </p:cBhvr>
                                      <p:to>
                                        <p:strVal val="visible"/>
                                      </p:to>
                                    </p:set>
                                    <p:animEffect transition="in" filter="strips(downRight)">
                                      <p:cBhvr>
                                        <p:cTn id="95" dur="500"/>
                                        <p:tgtEl>
                                          <p:spTgt spid="119859"/>
                                        </p:tgtEl>
                                      </p:cBhvr>
                                    </p:animEffect>
                                  </p:childTnLst>
                                </p:cTn>
                              </p:par>
                            </p:childTnLst>
                          </p:cTn>
                        </p:par>
                        <p:par>
                          <p:cTn id="96" fill="hold" nodeType="afterGroup">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119841"/>
                                        </p:tgtEl>
                                        <p:attrNameLst>
                                          <p:attrName>style.visibility</p:attrName>
                                        </p:attrNameLst>
                                      </p:cBhvr>
                                      <p:to>
                                        <p:strVal val="visible"/>
                                      </p:to>
                                    </p:set>
                                    <p:animEffect transition="in" filter="dissolve">
                                      <p:cBhvr>
                                        <p:cTn id="99" dur="500"/>
                                        <p:tgtEl>
                                          <p:spTgt spid="11984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8" presetClass="entr" presetSubtype="12" fill="hold" nodeType="clickEffect">
                                  <p:stCondLst>
                                    <p:cond delay="0"/>
                                  </p:stCondLst>
                                  <p:childTnLst>
                                    <p:set>
                                      <p:cBhvr>
                                        <p:cTn id="103" dur="1" fill="hold">
                                          <p:stCondLst>
                                            <p:cond delay="0"/>
                                          </p:stCondLst>
                                        </p:cTn>
                                        <p:tgtEl>
                                          <p:spTgt spid="119857"/>
                                        </p:tgtEl>
                                        <p:attrNameLst>
                                          <p:attrName>style.visibility</p:attrName>
                                        </p:attrNameLst>
                                      </p:cBhvr>
                                      <p:to>
                                        <p:strVal val="visible"/>
                                      </p:to>
                                    </p:set>
                                    <p:animEffect transition="in" filter="strips(downLeft)">
                                      <p:cBhvr>
                                        <p:cTn id="104" dur="500"/>
                                        <p:tgtEl>
                                          <p:spTgt spid="119857"/>
                                        </p:tgtEl>
                                      </p:cBhvr>
                                    </p:animEffect>
                                  </p:childTnLst>
                                </p:cTn>
                              </p:par>
                            </p:childTnLst>
                          </p:cTn>
                        </p:par>
                        <p:par>
                          <p:cTn id="105" fill="hold" nodeType="afterGroup">
                            <p:stCondLst>
                              <p:cond delay="500"/>
                            </p:stCondLst>
                            <p:childTnLst>
                              <p:par>
                                <p:cTn id="106" presetID="18" presetClass="entr" presetSubtype="6" fill="hold" nodeType="afterEffect">
                                  <p:stCondLst>
                                    <p:cond delay="0"/>
                                  </p:stCondLst>
                                  <p:childTnLst>
                                    <p:set>
                                      <p:cBhvr>
                                        <p:cTn id="107" dur="1" fill="hold">
                                          <p:stCondLst>
                                            <p:cond delay="0"/>
                                          </p:stCondLst>
                                        </p:cTn>
                                        <p:tgtEl>
                                          <p:spTgt spid="119835"/>
                                        </p:tgtEl>
                                        <p:attrNameLst>
                                          <p:attrName>style.visibility</p:attrName>
                                        </p:attrNameLst>
                                      </p:cBhvr>
                                      <p:to>
                                        <p:strVal val="visible"/>
                                      </p:to>
                                    </p:set>
                                    <p:animEffect transition="in" filter="strips(downRight)">
                                      <p:cBhvr>
                                        <p:cTn id="108" dur="500"/>
                                        <p:tgtEl>
                                          <p:spTgt spid="119835"/>
                                        </p:tgtEl>
                                      </p:cBhvr>
                                    </p:animEffect>
                                  </p:childTnLst>
                                </p:cTn>
                              </p:par>
                            </p:childTnLst>
                          </p:cTn>
                        </p:par>
                        <p:par>
                          <p:cTn id="109" fill="hold" nodeType="afterGroup">
                            <p:stCondLst>
                              <p:cond delay="1000"/>
                            </p:stCondLst>
                            <p:childTnLst>
                              <p:par>
                                <p:cTn id="110" presetID="9" presetClass="entr" presetSubtype="0" fill="hold" grpId="0" nodeType="afterEffect">
                                  <p:stCondLst>
                                    <p:cond delay="0"/>
                                  </p:stCondLst>
                                  <p:childTnLst>
                                    <p:set>
                                      <p:cBhvr>
                                        <p:cTn id="111" dur="1" fill="hold">
                                          <p:stCondLst>
                                            <p:cond delay="0"/>
                                          </p:stCondLst>
                                        </p:cTn>
                                        <p:tgtEl>
                                          <p:spTgt spid="119826"/>
                                        </p:tgtEl>
                                        <p:attrNameLst>
                                          <p:attrName>style.visibility</p:attrName>
                                        </p:attrNameLst>
                                      </p:cBhvr>
                                      <p:to>
                                        <p:strVal val="visible"/>
                                      </p:to>
                                    </p:set>
                                    <p:animEffect transition="in" filter="dissolve">
                                      <p:cBhvr>
                                        <p:cTn id="112" dur="500"/>
                                        <p:tgtEl>
                                          <p:spTgt spid="119826"/>
                                        </p:tgtEl>
                                      </p:cBhvr>
                                    </p:animEffect>
                                  </p:childTnLst>
                                </p:cTn>
                              </p:par>
                            </p:childTnLst>
                          </p:cTn>
                        </p:par>
                        <p:par>
                          <p:cTn id="113" fill="hold" nodeType="afterGroup">
                            <p:stCondLst>
                              <p:cond delay="1500"/>
                            </p:stCondLst>
                            <p:childTnLst>
                              <p:par>
                                <p:cTn id="114" presetID="18" presetClass="entr" presetSubtype="6" fill="hold" nodeType="afterEffect">
                                  <p:stCondLst>
                                    <p:cond delay="0"/>
                                  </p:stCondLst>
                                  <p:childTnLst>
                                    <p:set>
                                      <p:cBhvr>
                                        <p:cTn id="115" dur="1" fill="hold">
                                          <p:stCondLst>
                                            <p:cond delay="0"/>
                                          </p:stCondLst>
                                        </p:cTn>
                                        <p:tgtEl>
                                          <p:spTgt spid="119858"/>
                                        </p:tgtEl>
                                        <p:attrNameLst>
                                          <p:attrName>style.visibility</p:attrName>
                                        </p:attrNameLst>
                                      </p:cBhvr>
                                      <p:to>
                                        <p:strVal val="visible"/>
                                      </p:to>
                                    </p:set>
                                    <p:animEffect transition="in" filter="strips(downRight)">
                                      <p:cBhvr>
                                        <p:cTn id="116" dur="500"/>
                                        <p:tgtEl>
                                          <p:spTgt spid="119858"/>
                                        </p:tgtEl>
                                      </p:cBhvr>
                                    </p:animEffect>
                                  </p:childTnLst>
                                </p:cTn>
                              </p:par>
                            </p:childTnLst>
                          </p:cTn>
                        </p:par>
                        <p:par>
                          <p:cTn id="117" fill="hold" nodeType="afterGroup">
                            <p:stCondLst>
                              <p:cond delay="2000"/>
                            </p:stCondLst>
                            <p:childTnLst>
                              <p:par>
                                <p:cTn id="118" presetID="9" presetClass="entr" presetSubtype="0" fill="hold" grpId="0" nodeType="afterEffect">
                                  <p:stCondLst>
                                    <p:cond delay="0"/>
                                  </p:stCondLst>
                                  <p:childTnLst>
                                    <p:set>
                                      <p:cBhvr>
                                        <p:cTn id="119" dur="1" fill="hold">
                                          <p:stCondLst>
                                            <p:cond delay="0"/>
                                          </p:stCondLst>
                                        </p:cTn>
                                        <p:tgtEl>
                                          <p:spTgt spid="119840"/>
                                        </p:tgtEl>
                                        <p:attrNameLst>
                                          <p:attrName>style.visibility</p:attrName>
                                        </p:attrNameLst>
                                      </p:cBhvr>
                                      <p:to>
                                        <p:strVal val="visible"/>
                                      </p:to>
                                    </p:set>
                                    <p:animEffect transition="in" filter="dissolve">
                                      <p:cBhvr>
                                        <p:cTn id="120" dur="500"/>
                                        <p:tgtEl>
                                          <p:spTgt spid="11984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nodeType="clickEffect">
                                  <p:stCondLst>
                                    <p:cond delay="0"/>
                                  </p:stCondLst>
                                  <p:childTnLst>
                                    <p:set>
                                      <p:cBhvr>
                                        <p:cTn id="124" dur="1" fill="hold">
                                          <p:stCondLst>
                                            <p:cond delay="0"/>
                                          </p:stCondLst>
                                        </p:cTn>
                                        <p:tgtEl>
                                          <p:spTgt spid="119846"/>
                                        </p:tgtEl>
                                        <p:attrNameLst>
                                          <p:attrName>style.visibility</p:attrName>
                                        </p:attrNameLst>
                                      </p:cBhvr>
                                      <p:to>
                                        <p:strVal val="visible"/>
                                      </p:to>
                                    </p:set>
                                    <p:animEffect transition="in" filter="strips(downLeft)">
                                      <p:cBhvr>
                                        <p:cTn id="125" dur="500"/>
                                        <p:tgtEl>
                                          <p:spTgt spid="119846"/>
                                        </p:tgtEl>
                                      </p:cBhvr>
                                    </p:animEffect>
                                  </p:childTnLst>
                                </p:cTn>
                              </p:par>
                            </p:childTnLst>
                          </p:cTn>
                        </p:par>
                        <p:par>
                          <p:cTn id="126" fill="hold" nodeType="afterGroup">
                            <p:stCondLst>
                              <p:cond delay="500"/>
                            </p:stCondLst>
                            <p:childTnLst>
                              <p:par>
                                <p:cTn id="127" presetID="9" presetClass="entr" presetSubtype="0" fill="hold" grpId="0" nodeType="afterEffect">
                                  <p:stCondLst>
                                    <p:cond delay="0"/>
                                  </p:stCondLst>
                                  <p:childTnLst>
                                    <p:set>
                                      <p:cBhvr>
                                        <p:cTn id="128" dur="1" fill="hold">
                                          <p:stCondLst>
                                            <p:cond delay="0"/>
                                          </p:stCondLst>
                                        </p:cTn>
                                        <p:tgtEl>
                                          <p:spTgt spid="119843"/>
                                        </p:tgtEl>
                                        <p:attrNameLst>
                                          <p:attrName>style.visibility</p:attrName>
                                        </p:attrNameLst>
                                      </p:cBhvr>
                                      <p:to>
                                        <p:strVal val="visible"/>
                                      </p:to>
                                    </p:set>
                                    <p:animEffect transition="in" filter="dissolve">
                                      <p:cBhvr>
                                        <p:cTn id="129" dur="500"/>
                                        <p:tgtEl>
                                          <p:spTgt spid="11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2" grpId="0" animBg="1"/>
      <p:bldP spid="119823" grpId="0" animBg="1"/>
      <p:bldP spid="119824" grpId="0" animBg="1"/>
      <p:bldP spid="119825" grpId="0" animBg="1"/>
      <p:bldP spid="119826" grpId="0" animBg="1"/>
      <p:bldP spid="119836" grpId="0"/>
      <p:bldP spid="119837" grpId="0"/>
      <p:bldP spid="119838" grpId="0"/>
      <p:bldP spid="119839" grpId="0"/>
      <p:bldP spid="119840" grpId="0"/>
      <p:bldP spid="119841" grpId="0"/>
      <p:bldP spid="119842" grpId="0"/>
      <p:bldP spid="1198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D00C695E-8F32-4900-929D-EB54FFDBCBFE}"/>
              </a:ext>
            </a:extLst>
          </p:cNvPr>
          <p:cNvSpPr>
            <a:spLocks noChangeArrowheads="1"/>
          </p:cNvSpPr>
          <p:nvPr/>
        </p:nvSpPr>
        <p:spPr bwMode="auto">
          <a:xfrm>
            <a:off x="555625" y="1150938"/>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tx2"/>
                </a:solidFill>
              </a:rPr>
              <a:t>2.</a:t>
            </a:r>
            <a:r>
              <a:rPr lang="zh-CN" altLang="en-US">
                <a:solidFill>
                  <a:schemeClr val="tx2"/>
                </a:solidFill>
              </a:rPr>
              <a:t>词法分析</a:t>
            </a:r>
          </a:p>
        </p:txBody>
      </p:sp>
      <p:sp>
        <p:nvSpPr>
          <p:cNvPr id="120870" name="Rectangle 38">
            <a:extLst>
              <a:ext uri="{FF2B5EF4-FFF2-40B4-BE49-F238E27FC236}">
                <a16:creationId xmlns:a16="http://schemas.microsoft.com/office/drawing/2014/main" id="{2BE19E12-6DA8-4644-9F96-DD437B5D94F7}"/>
              </a:ext>
            </a:extLst>
          </p:cNvPr>
          <p:cNvSpPr>
            <a:spLocks noChangeArrowheads="1"/>
          </p:cNvSpPr>
          <p:nvPr/>
        </p:nvSpPr>
        <p:spPr bwMode="auto">
          <a:xfrm>
            <a:off x="406400"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任务</a:t>
            </a:r>
          </a:p>
        </p:txBody>
      </p:sp>
      <p:sp>
        <p:nvSpPr>
          <p:cNvPr id="120871" name="Rectangle 39">
            <a:extLst>
              <a:ext uri="{FF2B5EF4-FFF2-40B4-BE49-F238E27FC236}">
                <a16:creationId xmlns:a16="http://schemas.microsoft.com/office/drawing/2014/main" id="{865D3A1B-2DB5-47AF-8F86-9CED5D7E096C}"/>
              </a:ext>
            </a:extLst>
          </p:cNvPr>
          <p:cNvSpPr>
            <a:spLocks noChangeArrowheads="1"/>
          </p:cNvSpPr>
          <p:nvPr/>
        </p:nvSpPr>
        <p:spPr bwMode="auto">
          <a:xfrm>
            <a:off x="339725" y="3392488"/>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所做转换</a:t>
            </a:r>
          </a:p>
        </p:txBody>
      </p:sp>
      <p:sp>
        <p:nvSpPr>
          <p:cNvPr id="120872" name="Rectangle 40">
            <a:extLst>
              <a:ext uri="{FF2B5EF4-FFF2-40B4-BE49-F238E27FC236}">
                <a16:creationId xmlns:a16="http://schemas.microsoft.com/office/drawing/2014/main" id="{32ADE75D-269B-4E09-9516-FFC2E48A7E38}"/>
              </a:ext>
            </a:extLst>
          </p:cNvPr>
          <p:cNvSpPr>
            <a:spLocks noChangeArrowheads="1"/>
          </p:cNvSpPr>
          <p:nvPr/>
        </p:nvSpPr>
        <p:spPr bwMode="auto">
          <a:xfrm>
            <a:off x="447675" y="4981575"/>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依据</a:t>
            </a:r>
          </a:p>
        </p:txBody>
      </p:sp>
      <p:sp>
        <p:nvSpPr>
          <p:cNvPr id="120873" name="Rectangle 41">
            <a:extLst>
              <a:ext uri="{FF2B5EF4-FFF2-40B4-BE49-F238E27FC236}">
                <a16:creationId xmlns:a16="http://schemas.microsoft.com/office/drawing/2014/main" id="{3ABDB65C-AA3B-462E-B7AA-E9CE9D22A9FF}"/>
              </a:ext>
            </a:extLst>
          </p:cNvPr>
          <p:cNvSpPr>
            <a:spLocks noChangeArrowheads="1"/>
          </p:cNvSpPr>
          <p:nvPr/>
        </p:nvSpPr>
        <p:spPr bwMode="auto">
          <a:xfrm>
            <a:off x="1682750" y="5548313"/>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构词规则</a:t>
            </a:r>
          </a:p>
        </p:txBody>
      </p:sp>
      <p:sp>
        <p:nvSpPr>
          <p:cNvPr id="120874" name="Rectangle 42">
            <a:extLst>
              <a:ext uri="{FF2B5EF4-FFF2-40B4-BE49-F238E27FC236}">
                <a16:creationId xmlns:a16="http://schemas.microsoft.com/office/drawing/2014/main" id="{B62D5B90-CE7B-4DE6-AD72-CADCD79DB148}"/>
              </a:ext>
            </a:extLst>
          </p:cNvPr>
          <p:cNvSpPr>
            <a:spLocks noChangeArrowheads="1"/>
          </p:cNvSpPr>
          <p:nvPr/>
        </p:nvSpPr>
        <p:spPr bwMode="auto">
          <a:xfrm>
            <a:off x="3467100" y="4932363"/>
            <a:ext cx="2927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主要理论基础</a:t>
            </a:r>
          </a:p>
        </p:txBody>
      </p:sp>
      <p:sp>
        <p:nvSpPr>
          <p:cNvPr id="120875" name="Rectangle 43">
            <a:extLst>
              <a:ext uri="{FF2B5EF4-FFF2-40B4-BE49-F238E27FC236}">
                <a16:creationId xmlns:a16="http://schemas.microsoft.com/office/drawing/2014/main" id="{A06F4A58-5F35-45D2-98F8-23A753F4B718}"/>
              </a:ext>
            </a:extLst>
          </p:cNvPr>
          <p:cNvSpPr>
            <a:spLocks noChangeArrowheads="1"/>
          </p:cNvSpPr>
          <p:nvPr/>
        </p:nvSpPr>
        <p:spPr bwMode="auto">
          <a:xfrm>
            <a:off x="6565900" y="5561013"/>
            <a:ext cx="20193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自动机理论</a:t>
            </a:r>
          </a:p>
        </p:txBody>
      </p:sp>
      <p:sp>
        <p:nvSpPr>
          <p:cNvPr id="120876" name="Rectangle 44">
            <a:extLst>
              <a:ext uri="{FF2B5EF4-FFF2-40B4-BE49-F238E27FC236}">
                <a16:creationId xmlns:a16="http://schemas.microsoft.com/office/drawing/2014/main" id="{9D7C8C86-DB87-48ED-99CD-317914C87046}"/>
              </a:ext>
            </a:extLst>
          </p:cNvPr>
          <p:cNvSpPr>
            <a:spLocks noChangeArrowheads="1"/>
          </p:cNvSpPr>
          <p:nvPr/>
        </p:nvSpPr>
        <p:spPr bwMode="auto">
          <a:xfrm>
            <a:off x="1712913" y="4089400"/>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源程序字符串</a:t>
            </a:r>
          </a:p>
        </p:txBody>
      </p:sp>
      <p:sp>
        <p:nvSpPr>
          <p:cNvPr id="120877" name="Rectangle 45">
            <a:extLst>
              <a:ext uri="{FF2B5EF4-FFF2-40B4-BE49-F238E27FC236}">
                <a16:creationId xmlns:a16="http://schemas.microsoft.com/office/drawing/2014/main" id="{86BD5FC9-FD85-4EB0-8B8E-73B670F9F59E}"/>
              </a:ext>
            </a:extLst>
          </p:cNvPr>
          <p:cNvSpPr>
            <a:spLocks noChangeArrowheads="1"/>
          </p:cNvSpPr>
          <p:nvPr/>
        </p:nvSpPr>
        <p:spPr bwMode="auto">
          <a:xfrm>
            <a:off x="6049963" y="40608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单词符号</a:t>
            </a:r>
          </a:p>
        </p:txBody>
      </p:sp>
      <p:sp>
        <p:nvSpPr>
          <p:cNvPr id="120878" name="Line 46">
            <a:extLst>
              <a:ext uri="{FF2B5EF4-FFF2-40B4-BE49-F238E27FC236}">
                <a16:creationId xmlns:a16="http://schemas.microsoft.com/office/drawing/2014/main" id="{6077A160-9294-4F4A-A69B-4E3EF6F14F91}"/>
              </a:ext>
            </a:extLst>
          </p:cNvPr>
          <p:cNvSpPr>
            <a:spLocks noChangeShapeType="1"/>
          </p:cNvSpPr>
          <p:nvPr/>
        </p:nvSpPr>
        <p:spPr bwMode="auto">
          <a:xfrm flipV="1">
            <a:off x="4113213" y="4343400"/>
            <a:ext cx="1935162" cy="20638"/>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79" name="Rectangle 47">
            <a:extLst>
              <a:ext uri="{FF2B5EF4-FFF2-40B4-BE49-F238E27FC236}">
                <a16:creationId xmlns:a16="http://schemas.microsoft.com/office/drawing/2014/main" id="{E1DC1326-1E28-4D8D-9DB4-EEC0B603C909}"/>
              </a:ext>
            </a:extLst>
          </p:cNvPr>
          <p:cNvSpPr>
            <a:spLocks noChangeArrowheads="1"/>
          </p:cNvSpPr>
          <p:nvPr/>
        </p:nvSpPr>
        <p:spPr bwMode="auto">
          <a:xfrm>
            <a:off x="1701800" y="1798638"/>
            <a:ext cx="6988175" cy="1430337"/>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输入源程序；扫描、分解字符串，识别出一个个单词（定义符、标识符、运算符、界符、常数）</a:t>
            </a:r>
          </a:p>
        </p:txBody>
      </p:sp>
      <p:sp>
        <p:nvSpPr>
          <p:cNvPr id="120880" name="Line 48">
            <a:extLst>
              <a:ext uri="{FF2B5EF4-FFF2-40B4-BE49-F238E27FC236}">
                <a16:creationId xmlns:a16="http://schemas.microsoft.com/office/drawing/2014/main" id="{4CDDE81A-B1B9-4874-8417-F02A87CAE0B8}"/>
              </a:ext>
            </a:extLst>
          </p:cNvPr>
          <p:cNvSpPr>
            <a:spLocks noChangeShapeType="1"/>
          </p:cNvSpPr>
          <p:nvPr/>
        </p:nvSpPr>
        <p:spPr bwMode="auto">
          <a:xfrm flipV="1">
            <a:off x="3414713" y="5838825"/>
            <a:ext cx="3125787" cy="7938"/>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WordArt 2">
            <a:extLst>
              <a:ext uri="{FF2B5EF4-FFF2-40B4-BE49-F238E27FC236}">
                <a16:creationId xmlns:a16="http://schemas.microsoft.com/office/drawing/2014/main" id="{B0A14D36-9AB3-4A73-8789-5006087E9C7C}"/>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20835">
                                            <p:txEl>
                                              <p:pRg st="0" end="0"/>
                                            </p:txEl>
                                          </p:spTgt>
                                        </p:tgtEl>
                                      </p:cBhvr>
                                    </p:animEffect>
                                    <p:animScale>
                                      <p:cBhvr>
                                        <p:cTn id="7" dur="250" autoRev="1" fill="hold"/>
                                        <p:tgtEl>
                                          <p:spTgt spid="120835">
                                            <p:txEl>
                                              <p:pRg st="0" end="0"/>
                                            </p:txEl>
                                          </p:spTgt>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70"/>
                                        </p:tgtEl>
                                        <p:attrNameLst>
                                          <p:attrName>style.visibility</p:attrName>
                                        </p:attrNameLst>
                                      </p:cBhvr>
                                      <p:to>
                                        <p:strVal val="visible"/>
                                      </p:to>
                                    </p:set>
                                    <p:animEffect transition="in" filter="dissolve">
                                      <p:cBhvr>
                                        <p:cTn id="12" dur="500"/>
                                        <p:tgtEl>
                                          <p:spTgt spid="120870"/>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120879"/>
                                        </p:tgtEl>
                                        <p:attrNameLst>
                                          <p:attrName>style.visibility</p:attrName>
                                        </p:attrNameLst>
                                      </p:cBhvr>
                                      <p:to>
                                        <p:strVal val="visible"/>
                                      </p:to>
                                    </p:set>
                                    <p:animEffect transition="in" filter="slide(fromTop)">
                                      <p:cBhvr>
                                        <p:cTn id="16" dur="500"/>
                                        <p:tgtEl>
                                          <p:spTgt spid="1208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0871"/>
                                        </p:tgtEl>
                                        <p:attrNameLst>
                                          <p:attrName>style.visibility</p:attrName>
                                        </p:attrNameLst>
                                      </p:cBhvr>
                                      <p:to>
                                        <p:strVal val="visible"/>
                                      </p:to>
                                    </p:set>
                                    <p:animEffect transition="in" filter="dissolve">
                                      <p:cBhvr>
                                        <p:cTn id="21" dur="500"/>
                                        <p:tgtEl>
                                          <p:spTgt spid="120871"/>
                                        </p:tgtEl>
                                      </p:cBhvr>
                                    </p:animEffect>
                                  </p:childTnLst>
                                </p:cTn>
                              </p:par>
                            </p:childTnLst>
                          </p:cTn>
                        </p:par>
                        <p:par>
                          <p:cTn id="22" fill="hold" nodeType="afterGroup">
                            <p:stCondLst>
                              <p:cond delay="500"/>
                            </p:stCondLst>
                            <p:childTnLst>
                              <p:par>
                                <p:cTn id="23" presetID="12" presetClass="entr" presetSubtype="1" fill="hold" grpId="0" nodeType="afterEffect">
                                  <p:stCondLst>
                                    <p:cond delay="0"/>
                                  </p:stCondLst>
                                  <p:childTnLst>
                                    <p:set>
                                      <p:cBhvr>
                                        <p:cTn id="24" dur="1" fill="hold">
                                          <p:stCondLst>
                                            <p:cond delay="0"/>
                                          </p:stCondLst>
                                        </p:cTn>
                                        <p:tgtEl>
                                          <p:spTgt spid="120876"/>
                                        </p:tgtEl>
                                        <p:attrNameLst>
                                          <p:attrName>style.visibility</p:attrName>
                                        </p:attrNameLst>
                                      </p:cBhvr>
                                      <p:to>
                                        <p:strVal val="visible"/>
                                      </p:to>
                                    </p:set>
                                    <p:animEffect transition="in" filter="slide(fromTop)">
                                      <p:cBhvr>
                                        <p:cTn id="25" dur="500"/>
                                        <p:tgtEl>
                                          <p:spTgt spid="12087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0878"/>
                                        </p:tgtEl>
                                        <p:attrNameLst>
                                          <p:attrName>style.visibility</p:attrName>
                                        </p:attrNameLst>
                                      </p:cBhvr>
                                      <p:to>
                                        <p:strVal val="visible"/>
                                      </p:to>
                                    </p:set>
                                    <p:animEffect transition="in" filter="slide(fromLeft)">
                                      <p:cBhvr>
                                        <p:cTn id="29" dur="500"/>
                                        <p:tgtEl>
                                          <p:spTgt spid="120878"/>
                                        </p:tgtEl>
                                      </p:cBhvr>
                                    </p:animEffect>
                                  </p:childTnLst>
                                </p:cTn>
                              </p:par>
                            </p:childTnLst>
                          </p:cTn>
                        </p:par>
                        <p:par>
                          <p:cTn id="30" fill="hold" nodeType="afterGroup">
                            <p:stCondLst>
                              <p:cond delay="1500"/>
                            </p:stCondLst>
                            <p:childTnLst>
                              <p:par>
                                <p:cTn id="31" presetID="12" presetClass="entr" presetSubtype="1" fill="hold" grpId="0" nodeType="afterEffect">
                                  <p:stCondLst>
                                    <p:cond delay="0"/>
                                  </p:stCondLst>
                                  <p:childTnLst>
                                    <p:set>
                                      <p:cBhvr>
                                        <p:cTn id="32" dur="1" fill="hold">
                                          <p:stCondLst>
                                            <p:cond delay="0"/>
                                          </p:stCondLst>
                                        </p:cTn>
                                        <p:tgtEl>
                                          <p:spTgt spid="120877"/>
                                        </p:tgtEl>
                                        <p:attrNameLst>
                                          <p:attrName>style.visibility</p:attrName>
                                        </p:attrNameLst>
                                      </p:cBhvr>
                                      <p:to>
                                        <p:strVal val="visible"/>
                                      </p:to>
                                    </p:set>
                                    <p:animEffect transition="in" filter="slide(fromTop)">
                                      <p:cBhvr>
                                        <p:cTn id="33" dur="500"/>
                                        <p:tgtEl>
                                          <p:spTgt spid="12087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0872"/>
                                        </p:tgtEl>
                                        <p:attrNameLst>
                                          <p:attrName>style.visibility</p:attrName>
                                        </p:attrNameLst>
                                      </p:cBhvr>
                                      <p:to>
                                        <p:strVal val="visible"/>
                                      </p:to>
                                    </p:set>
                                    <p:animEffect transition="in" filter="dissolve">
                                      <p:cBhvr>
                                        <p:cTn id="38" dur="500"/>
                                        <p:tgtEl>
                                          <p:spTgt spid="120872"/>
                                        </p:tgtEl>
                                      </p:cBhvr>
                                    </p:animEffect>
                                  </p:childTnLst>
                                </p:cTn>
                              </p:par>
                            </p:childTnLst>
                          </p:cTn>
                        </p:par>
                        <p:par>
                          <p:cTn id="39" fill="hold" nodeType="afterGroup">
                            <p:stCondLst>
                              <p:cond delay="500"/>
                            </p:stCondLst>
                            <p:childTnLst>
                              <p:par>
                                <p:cTn id="40" presetID="12" presetClass="entr" presetSubtype="1" fill="hold" grpId="0" nodeType="afterEffect">
                                  <p:stCondLst>
                                    <p:cond delay="0"/>
                                  </p:stCondLst>
                                  <p:childTnLst>
                                    <p:set>
                                      <p:cBhvr>
                                        <p:cTn id="41" dur="1" fill="hold">
                                          <p:stCondLst>
                                            <p:cond delay="0"/>
                                          </p:stCondLst>
                                        </p:cTn>
                                        <p:tgtEl>
                                          <p:spTgt spid="120873"/>
                                        </p:tgtEl>
                                        <p:attrNameLst>
                                          <p:attrName>style.visibility</p:attrName>
                                        </p:attrNameLst>
                                      </p:cBhvr>
                                      <p:to>
                                        <p:strVal val="visible"/>
                                      </p:to>
                                    </p:set>
                                    <p:animEffect transition="in" filter="slide(fromTop)">
                                      <p:cBhvr>
                                        <p:cTn id="42" dur="500"/>
                                        <p:tgtEl>
                                          <p:spTgt spid="1208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0874"/>
                                        </p:tgtEl>
                                        <p:attrNameLst>
                                          <p:attrName>style.visibility</p:attrName>
                                        </p:attrNameLst>
                                      </p:cBhvr>
                                      <p:to>
                                        <p:strVal val="visible"/>
                                      </p:to>
                                    </p:set>
                                    <p:animEffect transition="in" filter="dissolve">
                                      <p:cBhvr>
                                        <p:cTn id="47" dur="500"/>
                                        <p:tgtEl>
                                          <p:spTgt spid="120874"/>
                                        </p:tgtEl>
                                      </p:cBhvr>
                                    </p:animEffect>
                                  </p:childTnLst>
                                </p:cTn>
                              </p:par>
                            </p:childTnLst>
                          </p:cTn>
                        </p:par>
                        <p:par>
                          <p:cTn id="48" fill="hold" nodeType="afterGroup">
                            <p:stCondLst>
                              <p:cond delay="500"/>
                            </p:stCondLst>
                            <p:childTnLst>
                              <p:par>
                                <p:cTn id="49" presetID="12" presetClass="entr" presetSubtype="1" fill="hold" grpId="0" nodeType="afterEffect">
                                  <p:stCondLst>
                                    <p:cond delay="0"/>
                                  </p:stCondLst>
                                  <p:childTnLst>
                                    <p:set>
                                      <p:cBhvr>
                                        <p:cTn id="50" dur="1" fill="hold">
                                          <p:stCondLst>
                                            <p:cond delay="0"/>
                                          </p:stCondLst>
                                        </p:cTn>
                                        <p:tgtEl>
                                          <p:spTgt spid="120875"/>
                                        </p:tgtEl>
                                        <p:attrNameLst>
                                          <p:attrName>style.visibility</p:attrName>
                                        </p:attrNameLst>
                                      </p:cBhvr>
                                      <p:to>
                                        <p:strVal val="visible"/>
                                      </p:to>
                                    </p:set>
                                    <p:animEffect transition="in" filter="slide(fromTop)">
                                      <p:cBhvr>
                                        <p:cTn id="51" dur="500"/>
                                        <p:tgtEl>
                                          <p:spTgt spid="120875"/>
                                        </p:tgtEl>
                                      </p:cBhvr>
                                    </p:animEffect>
                                  </p:childTnLst>
                                </p:cTn>
                              </p:par>
                            </p:childTnLst>
                          </p:cTn>
                        </p:par>
                        <p:par>
                          <p:cTn id="52" fill="hold" nodeType="afterGroup">
                            <p:stCondLst>
                              <p:cond delay="1000"/>
                            </p:stCondLst>
                            <p:childTnLst>
                              <p:par>
                                <p:cTn id="53" presetID="12" presetClass="entr" presetSubtype="8" fill="hold" nodeType="afterEffect">
                                  <p:stCondLst>
                                    <p:cond delay="0"/>
                                  </p:stCondLst>
                                  <p:childTnLst>
                                    <p:set>
                                      <p:cBhvr>
                                        <p:cTn id="54" dur="1" fill="hold">
                                          <p:stCondLst>
                                            <p:cond delay="0"/>
                                          </p:stCondLst>
                                        </p:cTn>
                                        <p:tgtEl>
                                          <p:spTgt spid="120880"/>
                                        </p:tgtEl>
                                        <p:attrNameLst>
                                          <p:attrName>style.visibility</p:attrName>
                                        </p:attrNameLst>
                                      </p:cBhvr>
                                      <p:to>
                                        <p:strVal val="visible"/>
                                      </p:to>
                                    </p:set>
                                    <p:animEffect transition="in" filter="slide(fromLeft)">
                                      <p:cBhvr>
                                        <p:cTn id="55" dur="500"/>
                                        <p:tgtEl>
                                          <p:spTgt spid="120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0" grpId="0"/>
      <p:bldP spid="120871" grpId="0"/>
      <p:bldP spid="120872" grpId="0"/>
      <p:bldP spid="120873" grpId="0" animBg="1"/>
      <p:bldP spid="120874" grpId="0"/>
      <p:bldP spid="120875" grpId="0" animBg="1"/>
      <p:bldP spid="120876" grpId="0" animBg="1"/>
      <p:bldP spid="120877" grpId="0" animBg="1"/>
      <p:bldP spid="1208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6366D-63D2-4570-A0F7-43B2B3E7C0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E5DAAA9-BA2F-4F54-B6F6-7E8541C2CD4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2996AB-DDB4-4BFA-A047-77730FE9185A}"/>
              </a:ext>
            </a:extLst>
          </p:cNvPr>
          <p:cNvPicPr>
            <a:picLocks noChangeAspect="1"/>
          </p:cNvPicPr>
          <p:nvPr/>
        </p:nvPicPr>
        <p:blipFill>
          <a:blip r:embed="rId2"/>
          <a:stretch>
            <a:fillRect/>
          </a:stretch>
        </p:blipFill>
        <p:spPr>
          <a:xfrm>
            <a:off x="62835" y="0"/>
            <a:ext cx="9018330" cy="6858000"/>
          </a:xfrm>
          <a:prstGeom prst="rect">
            <a:avLst/>
          </a:prstGeom>
        </p:spPr>
      </p:pic>
      <p:sp>
        <p:nvSpPr>
          <p:cNvPr id="6" name="任意多边形: 形状 5">
            <a:extLst>
              <a:ext uri="{FF2B5EF4-FFF2-40B4-BE49-F238E27FC236}">
                <a16:creationId xmlns:a16="http://schemas.microsoft.com/office/drawing/2014/main" id="{F5DC9C43-B3B2-4F91-9BD5-3B51DC40889F}"/>
              </a:ext>
            </a:extLst>
          </p:cNvPr>
          <p:cNvSpPr/>
          <p:nvPr/>
        </p:nvSpPr>
        <p:spPr bwMode="auto">
          <a:xfrm>
            <a:off x="147289" y="5640024"/>
            <a:ext cx="854428" cy="365156"/>
          </a:xfrm>
          <a:custGeom>
            <a:avLst/>
            <a:gdLst>
              <a:gd name="connsiteX0" fmla="*/ 23472 w 854428"/>
              <a:gd name="connsiteY0" fmla="*/ 149340 h 365156"/>
              <a:gd name="connsiteX1" fmla="*/ 359487 w 854428"/>
              <a:gd name="connsiteY1" fmla="*/ 364169 h 365156"/>
              <a:gd name="connsiteX2" fmla="*/ 833212 w 854428"/>
              <a:gd name="connsiteY2" fmla="*/ 220949 h 365156"/>
              <a:gd name="connsiteX3" fmla="*/ 734060 w 854428"/>
              <a:gd name="connsiteY3" fmla="*/ 28154 h 365156"/>
              <a:gd name="connsiteX4" fmla="*/ 392538 w 854428"/>
              <a:gd name="connsiteY4" fmla="*/ 612 h 365156"/>
              <a:gd name="connsiteX5" fmla="*/ 216268 w 854428"/>
              <a:gd name="connsiteY5" fmla="*/ 22646 h 365156"/>
              <a:gd name="connsiteX6" fmla="*/ 45506 w 854428"/>
              <a:gd name="connsiteY6" fmla="*/ 88747 h 365156"/>
              <a:gd name="connsiteX7" fmla="*/ 23472 w 854428"/>
              <a:gd name="connsiteY7" fmla="*/ 149340 h 3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428" h="365156">
                <a:moveTo>
                  <a:pt x="23472" y="149340"/>
                </a:moveTo>
                <a:cubicBezTo>
                  <a:pt x="75802" y="195244"/>
                  <a:pt x="224530" y="352234"/>
                  <a:pt x="359487" y="364169"/>
                </a:cubicBezTo>
                <a:cubicBezTo>
                  <a:pt x="494444" y="376104"/>
                  <a:pt x="770783" y="276951"/>
                  <a:pt x="833212" y="220949"/>
                </a:cubicBezTo>
                <a:cubicBezTo>
                  <a:pt x="895641" y="164947"/>
                  <a:pt x="807506" y="64877"/>
                  <a:pt x="734060" y="28154"/>
                </a:cubicBezTo>
                <a:cubicBezTo>
                  <a:pt x="660614" y="-8569"/>
                  <a:pt x="478837" y="1530"/>
                  <a:pt x="392538" y="612"/>
                </a:cubicBezTo>
                <a:cubicBezTo>
                  <a:pt x="306239" y="-306"/>
                  <a:pt x="274107" y="7957"/>
                  <a:pt x="216268" y="22646"/>
                </a:cubicBezTo>
                <a:cubicBezTo>
                  <a:pt x="158429" y="37335"/>
                  <a:pt x="72130" y="73140"/>
                  <a:pt x="45506" y="88747"/>
                </a:cubicBezTo>
                <a:cubicBezTo>
                  <a:pt x="18882" y="104354"/>
                  <a:pt x="-28858" y="103436"/>
                  <a:pt x="23472" y="149340"/>
                </a:cubicBezTo>
                <a:close/>
              </a:path>
            </a:pathLst>
          </a:custGeom>
          <a:noFill/>
          <a:ln w="952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BFFCB1F-C8C1-42F5-802B-4E1D12740420}"/>
              </a:ext>
            </a:extLst>
          </p:cNvPr>
          <p:cNvCxnSpPr/>
          <p:nvPr/>
        </p:nvCxnSpPr>
        <p:spPr bwMode="auto">
          <a:xfrm flipH="1">
            <a:off x="1043608" y="5229200"/>
            <a:ext cx="1584176" cy="504056"/>
          </a:xfrm>
          <a:prstGeom prst="straightConnector1">
            <a:avLst/>
          </a:prstGeom>
          <a:solidFill>
            <a:schemeClr val="accent1"/>
          </a:solidFill>
          <a:ln w="9525" cap="flat" cmpd="sng" algn="ctr">
            <a:solidFill>
              <a:srgbClr val="FF3300"/>
            </a:solidFill>
            <a:prstDash val="solid"/>
            <a:round/>
            <a:headEnd type="none" w="med" len="med"/>
            <a:tailEnd type="triangle"/>
          </a:ln>
          <a:effectLst/>
        </p:spPr>
      </p:cxnSp>
    </p:spTree>
    <p:extLst>
      <p:ext uri="{BB962C8B-B14F-4D97-AF65-F5344CB8AC3E}">
        <p14:creationId xmlns:p14="http://schemas.microsoft.com/office/powerpoint/2010/main" val="3713425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99D9B70E-D41D-4F19-B121-EF3833BF8DE6}"/>
              </a:ext>
            </a:extLst>
          </p:cNvPr>
          <p:cNvSpPr>
            <a:spLocks noChangeArrowheads="1"/>
          </p:cNvSpPr>
          <p:nvPr/>
        </p:nvSpPr>
        <p:spPr bwMode="auto">
          <a:xfrm>
            <a:off x="555625" y="1150938"/>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tx2"/>
                </a:solidFill>
              </a:rPr>
              <a:t>2.</a:t>
            </a:r>
            <a:r>
              <a:rPr lang="zh-CN" altLang="en-US">
                <a:solidFill>
                  <a:schemeClr val="tx2"/>
                </a:solidFill>
              </a:rPr>
              <a:t>词法分析</a:t>
            </a:r>
          </a:p>
        </p:txBody>
      </p:sp>
      <p:sp>
        <p:nvSpPr>
          <p:cNvPr id="21507" name="Rectangle 4">
            <a:extLst>
              <a:ext uri="{FF2B5EF4-FFF2-40B4-BE49-F238E27FC236}">
                <a16:creationId xmlns:a16="http://schemas.microsoft.com/office/drawing/2014/main" id="{2DDE39C0-9056-4D16-8C24-0602374DDFBF}"/>
              </a:ext>
            </a:extLst>
          </p:cNvPr>
          <p:cNvSpPr>
            <a:spLocks noChangeArrowheads="1"/>
          </p:cNvSpPr>
          <p:nvPr/>
        </p:nvSpPr>
        <p:spPr bwMode="auto">
          <a:xfrm>
            <a:off x="633413"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示例</a:t>
            </a:r>
          </a:p>
        </p:txBody>
      </p:sp>
      <p:sp>
        <p:nvSpPr>
          <p:cNvPr id="21508" name="Rectangle 14">
            <a:extLst>
              <a:ext uri="{FF2B5EF4-FFF2-40B4-BE49-F238E27FC236}">
                <a16:creationId xmlns:a16="http://schemas.microsoft.com/office/drawing/2014/main" id="{5EE31023-E5A8-4D7D-876D-58609EF18F78}"/>
              </a:ext>
            </a:extLst>
          </p:cNvPr>
          <p:cNvSpPr>
            <a:spLocks noChangeArrowheads="1"/>
          </p:cNvSpPr>
          <p:nvPr/>
        </p:nvSpPr>
        <p:spPr bwMode="auto">
          <a:xfrm>
            <a:off x="3128963" y="2314575"/>
            <a:ext cx="5492750" cy="3776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FF0000"/>
                </a:solidFill>
                <a:latin typeface="楷体_GB2312" pitchFamily="49" charset="-122"/>
                <a:ea typeface="楷体_GB2312" pitchFamily="49" charset="-122"/>
              </a:rPr>
              <a:t>FOR K := 1 TO 100</a:t>
            </a:r>
          </a:p>
          <a:p>
            <a:pPr eaLnBrk="1" hangingPunct="1">
              <a:spcBef>
                <a:spcPct val="50000"/>
              </a:spcBef>
              <a:buFontTx/>
              <a:buNone/>
            </a:pPr>
            <a:r>
              <a:rPr lang="en-US" altLang="zh-CN" sz="4400" b="1">
                <a:solidFill>
                  <a:srgbClr val="FF0000"/>
                </a:solidFill>
                <a:latin typeface="楷体_GB2312" pitchFamily="49" charset="-122"/>
                <a:ea typeface="楷体_GB2312" pitchFamily="49" charset="-122"/>
              </a:rPr>
              <a:t>    M := I + 10 * K</a:t>
            </a:r>
          </a:p>
          <a:p>
            <a:pPr eaLnBrk="1" hangingPunct="1">
              <a:spcBef>
                <a:spcPct val="50000"/>
              </a:spcBef>
              <a:buFontTx/>
              <a:buNone/>
            </a:pPr>
            <a:r>
              <a:rPr lang="en-US" altLang="zh-CN" sz="4400" b="1">
                <a:solidFill>
                  <a:srgbClr val="FF0000"/>
                </a:solidFill>
                <a:latin typeface="楷体_GB2312" pitchFamily="49" charset="-122"/>
                <a:ea typeface="楷体_GB2312" pitchFamily="49" charset="-122"/>
              </a:rPr>
              <a:t>    N := J + 10 * K</a:t>
            </a:r>
          </a:p>
          <a:p>
            <a:pPr eaLnBrk="1" hangingPunct="1">
              <a:spcBef>
                <a:spcPct val="50000"/>
              </a:spcBef>
              <a:buFontTx/>
              <a:buNone/>
            </a:pPr>
            <a:r>
              <a:rPr lang="en-US" altLang="zh-CN" sz="4400" b="1">
                <a:solidFill>
                  <a:srgbClr val="FF0000"/>
                </a:solidFill>
                <a:latin typeface="楷体_GB2312" pitchFamily="49" charset="-122"/>
                <a:ea typeface="楷体_GB2312" pitchFamily="49" charset="-122"/>
              </a:rPr>
              <a:t>NEXT K</a:t>
            </a:r>
          </a:p>
        </p:txBody>
      </p:sp>
      <p:sp>
        <p:nvSpPr>
          <p:cNvPr id="121871" name="Rectangle 15">
            <a:extLst>
              <a:ext uri="{FF2B5EF4-FFF2-40B4-BE49-F238E27FC236}">
                <a16:creationId xmlns:a16="http://schemas.microsoft.com/office/drawing/2014/main" id="{7443675F-68FA-4F88-8419-50B5BC5D4EEE}"/>
              </a:ext>
            </a:extLst>
          </p:cNvPr>
          <p:cNvSpPr>
            <a:spLocks noChangeArrowheads="1"/>
          </p:cNvSpPr>
          <p:nvPr/>
        </p:nvSpPr>
        <p:spPr bwMode="auto">
          <a:xfrm>
            <a:off x="6281738" y="2320925"/>
            <a:ext cx="1008062" cy="769938"/>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chemeClr val="bg1"/>
                </a:solidFill>
                <a:latin typeface="楷体_GB2312" pitchFamily="49" charset="-122"/>
                <a:ea typeface="楷体_GB2312" pitchFamily="49" charset="-122"/>
              </a:rPr>
              <a:t>TO</a:t>
            </a:r>
          </a:p>
        </p:txBody>
      </p:sp>
      <p:sp>
        <p:nvSpPr>
          <p:cNvPr id="121872" name="Rectangle 16">
            <a:extLst>
              <a:ext uri="{FF2B5EF4-FFF2-40B4-BE49-F238E27FC236}">
                <a16:creationId xmlns:a16="http://schemas.microsoft.com/office/drawing/2014/main" id="{BC2F3F18-649C-4FCA-8DF2-1737E3B233BF}"/>
              </a:ext>
            </a:extLst>
          </p:cNvPr>
          <p:cNvSpPr>
            <a:spLocks noChangeArrowheads="1"/>
          </p:cNvSpPr>
          <p:nvPr/>
        </p:nvSpPr>
        <p:spPr bwMode="auto">
          <a:xfrm>
            <a:off x="3073400" y="5360988"/>
            <a:ext cx="1843088" cy="76835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chemeClr val="bg1"/>
                </a:solidFill>
                <a:latin typeface="楷体_GB2312" pitchFamily="49" charset="-122"/>
                <a:ea typeface="楷体_GB2312" pitchFamily="49" charset="-122"/>
              </a:rPr>
              <a:t>NEXT</a:t>
            </a:r>
          </a:p>
        </p:txBody>
      </p:sp>
      <p:sp>
        <p:nvSpPr>
          <p:cNvPr id="121873" name="Rectangle 17">
            <a:extLst>
              <a:ext uri="{FF2B5EF4-FFF2-40B4-BE49-F238E27FC236}">
                <a16:creationId xmlns:a16="http://schemas.microsoft.com/office/drawing/2014/main" id="{E971BBFB-55AD-4CDD-B895-2A6DC374ADA8}"/>
              </a:ext>
            </a:extLst>
          </p:cNvPr>
          <p:cNvSpPr>
            <a:spLocks noChangeArrowheads="1"/>
          </p:cNvSpPr>
          <p:nvPr/>
        </p:nvSpPr>
        <p:spPr bwMode="auto">
          <a:xfrm>
            <a:off x="2960688" y="2339975"/>
            <a:ext cx="1414462" cy="76835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dirty="0">
                <a:solidFill>
                  <a:schemeClr val="bg1"/>
                </a:solidFill>
                <a:latin typeface="楷体_GB2312" pitchFamily="49" charset="-122"/>
                <a:ea typeface="楷体_GB2312" pitchFamily="49" charset="-122"/>
              </a:rPr>
              <a:t>FOR</a:t>
            </a:r>
          </a:p>
        </p:txBody>
      </p:sp>
      <p:sp>
        <p:nvSpPr>
          <p:cNvPr id="121874" name="Rectangle 18">
            <a:extLst>
              <a:ext uri="{FF2B5EF4-FFF2-40B4-BE49-F238E27FC236}">
                <a16:creationId xmlns:a16="http://schemas.microsoft.com/office/drawing/2014/main" id="{949D7195-A548-45F7-B4D8-98036E311B92}"/>
              </a:ext>
            </a:extLst>
          </p:cNvPr>
          <p:cNvSpPr>
            <a:spLocks noChangeArrowheads="1"/>
          </p:cNvSpPr>
          <p:nvPr/>
        </p:nvSpPr>
        <p:spPr bwMode="auto">
          <a:xfrm>
            <a:off x="4394200" y="2312988"/>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K</a:t>
            </a:r>
          </a:p>
        </p:txBody>
      </p:sp>
      <p:sp>
        <p:nvSpPr>
          <p:cNvPr id="121875" name="Rectangle 19">
            <a:extLst>
              <a:ext uri="{FF2B5EF4-FFF2-40B4-BE49-F238E27FC236}">
                <a16:creationId xmlns:a16="http://schemas.microsoft.com/office/drawing/2014/main" id="{8BB2ECAF-5E26-44DD-8BC7-82E76EDF0428}"/>
              </a:ext>
            </a:extLst>
          </p:cNvPr>
          <p:cNvSpPr>
            <a:spLocks noChangeArrowheads="1"/>
          </p:cNvSpPr>
          <p:nvPr/>
        </p:nvSpPr>
        <p:spPr bwMode="auto">
          <a:xfrm>
            <a:off x="3825875" y="4319588"/>
            <a:ext cx="549275"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N</a:t>
            </a:r>
          </a:p>
        </p:txBody>
      </p:sp>
      <p:sp>
        <p:nvSpPr>
          <p:cNvPr id="121876" name="Rectangle 20">
            <a:extLst>
              <a:ext uri="{FF2B5EF4-FFF2-40B4-BE49-F238E27FC236}">
                <a16:creationId xmlns:a16="http://schemas.microsoft.com/office/drawing/2014/main" id="{EAF9E76F-8D67-4192-A8F1-11821AB35744}"/>
              </a:ext>
            </a:extLst>
          </p:cNvPr>
          <p:cNvSpPr>
            <a:spLocks noChangeArrowheads="1"/>
          </p:cNvSpPr>
          <p:nvPr/>
        </p:nvSpPr>
        <p:spPr bwMode="auto">
          <a:xfrm>
            <a:off x="3790950" y="3297238"/>
            <a:ext cx="600075"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M</a:t>
            </a:r>
          </a:p>
        </p:txBody>
      </p:sp>
      <p:sp>
        <p:nvSpPr>
          <p:cNvPr id="121877" name="Rectangle 21">
            <a:extLst>
              <a:ext uri="{FF2B5EF4-FFF2-40B4-BE49-F238E27FC236}">
                <a16:creationId xmlns:a16="http://schemas.microsoft.com/office/drawing/2014/main" id="{4FE7E80C-3FF1-4011-AB19-482C479A0108}"/>
              </a:ext>
            </a:extLst>
          </p:cNvPr>
          <p:cNvSpPr>
            <a:spLocks noChangeArrowheads="1"/>
          </p:cNvSpPr>
          <p:nvPr/>
        </p:nvSpPr>
        <p:spPr bwMode="auto">
          <a:xfrm>
            <a:off x="5343525" y="3324225"/>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I</a:t>
            </a:r>
          </a:p>
        </p:txBody>
      </p:sp>
      <p:sp>
        <p:nvSpPr>
          <p:cNvPr id="121878" name="Rectangle 22">
            <a:extLst>
              <a:ext uri="{FF2B5EF4-FFF2-40B4-BE49-F238E27FC236}">
                <a16:creationId xmlns:a16="http://schemas.microsoft.com/office/drawing/2014/main" id="{55C197CA-D9B9-43F3-863D-04B7F391E5ED}"/>
              </a:ext>
            </a:extLst>
          </p:cNvPr>
          <p:cNvSpPr>
            <a:spLocks noChangeArrowheads="1"/>
          </p:cNvSpPr>
          <p:nvPr/>
        </p:nvSpPr>
        <p:spPr bwMode="auto">
          <a:xfrm>
            <a:off x="5095875" y="4279900"/>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J</a:t>
            </a:r>
          </a:p>
        </p:txBody>
      </p:sp>
      <p:sp>
        <p:nvSpPr>
          <p:cNvPr id="121879" name="Rectangle 23">
            <a:extLst>
              <a:ext uri="{FF2B5EF4-FFF2-40B4-BE49-F238E27FC236}">
                <a16:creationId xmlns:a16="http://schemas.microsoft.com/office/drawing/2014/main" id="{FB7BB330-C065-412F-A7FB-E37C23DFA473}"/>
              </a:ext>
            </a:extLst>
          </p:cNvPr>
          <p:cNvSpPr>
            <a:spLocks noChangeArrowheads="1"/>
          </p:cNvSpPr>
          <p:nvPr/>
        </p:nvSpPr>
        <p:spPr bwMode="auto">
          <a:xfrm>
            <a:off x="7596188" y="4308475"/>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K</a:t>
            </a:r>
          </a:p>
        </p:txBody>
      </p:sp>
      <p:sp>
        <p:nvSpPr>
          <p:cNvPr id="121880" name="Rectangle 24">
            <a:extLst>
              <a:ext uri="{FF2B5EF4-FFF2-40B4-BE49-F238E27FC236}">
                <a16:creationId xmlns:a16="http://schemas.microsoft.com/office/drawing/2014/main" id="{674D13D9-90B0-42A7-8EED-59B063FA1DAF}"/>
              </a:ext>
            </a:extLst>
          </p:cNvPr>
          <p:cNvSpPr>
            <a:spLocks noChangeArrowheads="1"/>
          </p:cNvSpPr>
          <p:nvPr/>
        </p:nvSpPr>
        <p:spPr bwMode="auto">
          <a:xfrm>
            <a:off x="7578725" y="3244850"/>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K</a:t>
            </a:r>
          </a:p>
        </p:txBody>
      </p:sp>
      <p:sp>
        <p:nvSpPr>
          <p:cNvPr id="121881" name="Rectangle 25">
            <a:extLst>
              <a:ext uri="{FF2B5EF4-FFF2-40B4-BE49-F238E27FC236}">
                <a16:creationId xmlns:a16="http://schemas.microsoft.com/office/drawing/2014/main" id="{D27CC11B-3C9F-47EB-A559-EC9D64E58151}"/>
              </a:ext>
            </a:extLst>
          </p:cNvPr>
          <p:cNvSpPr>
            <a:spLocks noChangeArrowheads="1"/>
          </p:cNvSpPr>
          <p:nvPr/>
        </p:nvSpPr>
        <p:spPr bwMode="auto">
          <a:xfrm>
            <a:off x="4964113" y="5313363"/>
            <a:ext cx="549275"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K</a:t>
            </a:r>
          </a:p>
        </p:txBody>
      </p:sp>
      <p:sp>
        <p:nvSpPr>
          <p:cNvPr id="121882" name="Rectangle 26">
            <a:extLst>
              <a:ext uri="{FF2B5EF4-FFF2-40B4-BE49-F238E27FC236}">
                <a16:creationId xmlns:a16="http://schemas.microsoft.com/office/drawing/2014/main" id="{87ADE3DC-F9C9-4149-9045-4FDF7A244CAD}"/>
              </a:ext>
            </a:extLst>
          </p:cNvPr>
          <p:cNvSpPr>
            <a:spLocks noChangeArrowheads="1"/>
          </p:cNvSpPr>
          <p:nvPr/>
        </p:nvSpPr>
        <p:spPr bwMode="auto">
          <a:xfrm>
            <a:off x="4848225" y="2359025"/>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FF"/>
                </a:solidFill>
                <a:latin typeface="楷体_GB2312" pitchFamily="49" charset="-122"/>
                <a:ea typeface="楷体_GB2312" pitchFamily="49" charset="-122"/>
              </a:rPr>
              <a:t>:=</a:t>
            </a:r>
          </a:p>
        </p:txBody>
      </p:sp>
      <p:sp>
        <p:nvSpPr>
          <p:cNvPr id="121883" name="Rectangle 27">
            <a:extLst>
              <a:ext uri="{FF2B5EF4-FFF2-40B4-BE49-F238E27FC236}">
                <a16:creationId xmlns:a16="http://schemas.microsoft.com/office/drawing/2014/main" id="{91A9FD75-6505-4DC0-B37F-FE322C4305C8}"/>
              </a:ext>
            </a:extLst>
          </p:cNvPr>
          <p:cNvSpPr>
            <a:spLocks noChangeArrowheads="1"/>
          </p:cNvSpPr>
          <p:nvPr/>
        </p:nvSpPr>
        <p:spPr bwMode="auto">
          <a:xfrm>
            <a:off x="7289800" y="2363788"/>
            <a:ext cx="10223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100</a:t>
            </a:r>
          </a:p>
        </p:txBody>
      </p:sp>
      <p:sp>
        <p:nvSpPr>
          <p:cNvPr id="121884" name="Rectangle 28">
            <a:extLst>
              <a:ext uri="{FF2B5EF4-FFF2-40B4-BE49-F238E27FC236}">
                <a16:creationId xmlns:a16="http://schemas.microsoft.com/office/drawing/2014/main" id="{662F8727-9A87-4526-A43D-AA21F977CCAE}"/>
              </a:ext>
            </a:extLst>
          </p:cNvPr>
          <p:cNvSpPr>
            <a:spLocks noChangeArrowheads="1"/>
          </p:cNvSpPr>
          <p:nvPr/>
        </p:nvSpPr>
        <p:spPr bwMode="auto">
          <a:xfrm>
            <a:off x="4583113" y="3346450"/>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FF"/>
                </a:solidFill>
                <a:latin typeface="楷体_GB2312" pitchFamily="49" charset="-122"/>
                <a:ea typeface="楷体_GB2312" pitchFamily="49" charset="-122"/>
              </a:rPr>
              <a:t>:=</a:t>
            </a:r>
          </a:p>
        </p:txBody>
      </p:sp>
      <p:sp>
        <p:nvSpPr>
          <p:cNvPr id="121885" name="Rectangle 29">
            <a:extLst>
              <a:ext uri="{FF2B5EF4-FFF2-40B4-BE49-F238E27FC236}">
                <a16:creationId xmlns:a16="http://schemas.microsoft.com/office/drawing/2014/main" id="{D4EC154E-6714-4B02-A864-DA65BB5FB5CA}"/>
              </a:ext>
            </a:extLst>
          </p:cNvPr>
          <p:cNvSpPr>
            <a:spLocks noChangeArrowheads="1"/>
          </p:cNvSpPr>
          <p:nvPr/>
        </p:nvSpPr>
        <p:spPr bwMode="auto">
          <a:xfrm>
            <a:off x="4460875" y="4276725"/>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FF"/>
                </a:solidFill>
                <a:latin typeface="楷体_GB2312" pitchFamily="49" charset="-122"/>
                <a:ea typeface="楷体_GB2312" pitchFamily="49" charset="-122"/>
              </a:rPr>
              <a:t>:=</a:t>
            </a:r>
          </a:p>
        </p:txBody>
      </p:sp>
      <p:sp>
        <p:nvSpPr>
          <p:cNvPr id="121888" name="Rectangle 32">
            <a:extLst>
              <a:ext uri="{FF2B5EF4-FFF2-40B4-BE49-F238E27FC236}">
                <a16:creationId xmlns:a16="http://schemas.microsoft.com/office/drawing/2014/main" id="{230EF8F0-BA5B-40E7-9989-CA88322B3765}"/>
              </a:ext>
            </a:extLst>
          </p:cNvPr>
          <p:cNvSpPr>
            <a:spLocks noChangeArrowheads="1"/>
          </p:cNvSpPr>
          <p:nvPr/>
        </p:nvSpPr>
        <p:spPr bwMode="auto">
          <a:xfrm>
            <a:off x="5670550" y="2363788"/>
            <a:ext cx="4635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1</a:t>
            </a:r>
          </a:p>
        </p:txBody>
      </p:sp>
      <p:sp>
        <p:nvSpPr>
          <p:cNvPr id="121889" name="Rectangle 33">
            <a:extLst>
              <a:ext uri="{FF2B5EF4-FFF2-40B4-BE49-F238E27FC236}">
                <a16:creationId xmlns:a16="http://schemas.microsoft.com/office/drawing/2014/main" id="{3C461BBD-8958-4B11-AFF2-B2FAE4DD34CC}"/>
              </a:ext>
            </a:extLst>
          </p:cNvPr>
          <p:cNvSpPr>
            <a:spLocks noChangeArrowheads="1"/>
          </p:cNvSpPr>
          <p:nvPr/>
        </p:nvSpPr>
        <p:spPr bwMode="auto">
          <a:xfrm>
            <a:off x="6373813" y="3289300"/>
            <a:ext cx="7429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10</a:t>
            </a:r>
          </a:p>
        </p:txBody>
      </p:sp>
      <p:sp>
        <p:nvSpPr>
          <p:cNvPr id="121890" name="Rectangle 34">
            <a:extLst>
              <a:ext uri="{FF2B5EF4-FFF2-40B4-BE49-F238E27FC236}">
                <a16:creationId xmlns:a16="http://schemas.microsoft.com/office/drawing/2014/main" id="{01A500DE-C447-4387-9452-AE829F1CB884}"/>
              </a:ext>
            </a:extLst>
          </p:cNvPr>
          <p:cNvSpPr>
            <a:spLocks noChangeArrowheads="1"/>
          </p:cNvSpPr>
          <p:nvPr/>
        </p:nvSpPr>
        <p:spPr bwMode="auto">
          <a:xfrm>
            <a:off x="6264275" y="4276725"/>
            <a:ext cx="7429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10</a:t>
            </a:r>
          </a:p>
        </p:txBody>
      </p:sp>
      <p:sp>
        <p:nvSpPr>
          <p:cNvPr id="121891" name="Rectangle 35">
            <a:extLst>
              <a:ext uri="{FF2B5EF4-FFF2-40B4-BE49-F238E27FC236}">
                <a16:creationId xmlns:a16="http://schemas.microsoft.com/office/drawing/2014/main" id="{71E4A400-549C-49A0-AB2C-0BCC6DAEF3F0}"/>
              </a:ext>
            </a:extLst>
          </p:cNvPr>
          <p:cNvSpPr>
            <a:spLocks noChangeArrowheads="1"/>
          </p:cNvSpPr>
          <p:nvPr/>
        </p:nvSpPr>
        <p:spPr bwMode="auto">
          <a:xfrm>
            <a:off x="5716588" y="3317875"/>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a:t>
            </a:r>
          </a:p>
        </p:txBody>
      </p:sp>
      <p:sp>
        <p:nvSpPr>
          <p:cNvPr id="121892" name="Rectangle 36">
            <a:extLst>
              <a:ext uri="{FF2B5EF4-FFF2-40B4-BE49-F238E27FC236}">
                <a16:creationId xmlns:a16="http://schemas.microsoft.com/office/drawing/2014/main" id="{7B5A3375-501C-4098-BD45-3AFEEF95DD0D}"/>
              </a:ext>
            </a:extLst>
          </p:cNvPr>
          <p:cNvSpPr>
            <a:spLocks noChangeArrowheads="1"/>
          </p:cNvSpPr>
          <p:nvPr/>
        </p:nvSpPr>
        <p:spPr bwMode="auto">
          <a:xfrm>
            <a:off x="7086600" y="4286250"/>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a:t>
            </a:r>
          </a:p>
        </p:txBody>
      </p:sp>
      <p:sp>
        <p:nvSpPr>
          <p:cNvPr id="121893" name="Rectangle 37">
            <a:extLst>
              <a:ext uri="{FF2B5EF4-FFF2-40B4-BE49-F238E27FC236}">
                <a16:creationId xmlns:a16="http://schemas.microsoft.com/office/drawing/2014/main" id="{2BDDA7EF-C531-420C-B2F7-9805F145BAD0}"/>
              </a:ext>
            </a:extLst>
          </p:cNvPr>
          <p:cNvSpPr>
            <a:spLocks noChangeArrowheads="1"/>
          </p:cNvSpPr>
          <p:nvPr/>
        </p:nvSpPr>
        <p:spPr bwMode="auto">
          <a:xfrm>
            <a:off x="7161213" y="3281363"/>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a:t>
            </a:r>
          </a:p>
        </p:txBody>
      </p:sp>
      <p:sp>
        <p:nvSpPr>
          <p:cNvPr id="121894" name="Rectangle 38">
            <a:extLst>
              <a:ext uri="{FF2B5EF4-FFF2-40B4-BE49-F238E27FC236}">
                <a16:creationId xmlns:a16="http://schemas.microsoft.com/office/drawing/2014/main" id="{79B22DEA-BA1A-406C-A97A-A5C36A9D74B0}"/>
              </a:ext>
            </a:extLst>
          </p:cNvPr>
          <p:cNvSpPr>
            <a:spLocks noChangeArrowheads="1"/>
          </p:cNvSpPr>
          <p:nvPr/>
        </p:nvSpPr>
        <p:spPr bwMode="auto">
          <a:xfrm>
            <a:off x="5672138" y="4286250"/>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1">
                <a:solidFill>
                  <a:srgbClr val="000000"/>
                </a:solidFill>
                <a:latin typeface="楷体_GB2312" pitchFamily="49" charset="-122"/>
                <a:ea typeface="楷体_GB2312" pitchFamily="49" charset="-122"/>
              </a:rPr>
              <a:t>+</a:t>
            </a:r>
          </a:p>
        </p:txBody>
      </p:sp>
      <p:sp>
        <p:nvSpPr>
          <p:cNvPr id="121895" name="Rectangle 39">
            <a:extLst>
              <a:ext uri="{FF2B5EF4-FFF2-40B4-BE49-F238E27FC236}">
                <a16:creationId xmlns:a16="http://schemas.microsoft.com/office/drawing/2014/main" id="{3765EB0D-BFB7-4EA9-B1E5-7C843C0633E2}"/>
              </a:ext>
            </a:extLst>
          </p:cNvPr>
          <p:cNvSpPr>
            <a:spLocks noChangeArrowheads="1"/>
          </p:cNvSpPr>
          <p:nvPr/>
        </p:nvSpPr>
        <p:spPr bwMode="auto">
          <a:xfrm>
            <a:off x="727075" y="2457450"/>
            <a:ext cx="1555750" cy="64135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b="1">
                <a:solidFill>
                  <a:schemeClr val="bg1"/>
                </a:solidFill>
                <a:latin typeface="楷体_GB2312" pitchFamily="49" charset="-122"/>
                <a:ea typeface="楷体_GB2312" pitchFamily="49" charset="-122"/>
              </a:rPr>
              <a:t>定义符</a:t>
            </a:r>
          </a:p>
        </p:txBody>
      </p:sp>
      <p:sp>
        <p:nvSpPr>
          <p:cNvPr id="121896" name="Rectangle 40">
            <a:extLst>
              <a:ext uri="{FF2B5EF4-FFF2-40B4-BE49-F238E27FC236}">
                <a16:creationId xmlns:a16="http://schemas.microsoft.com/office/drawing/2014/main" id="{40A21DE5-4ABD-474C-996E-51A18DEC77E7}"/>
              </a:ext>
            </a:extLst>
          </p:cNvPr>
          <p:cNvSpPr>
            <a:spLocks noChangeArrowheads="1"/>
          </p:cNvSpPr>
          <p:nvPr/>
        </p:nvSpPr>
        <p:spPr bwMode="auto">
          <a:xfrm>
            <a:off x="742950" y="3224213"/>
            <a:ext cx="1555750" cy="64135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b="1">
                <a:solidFill>
                  <a:srgbClr val="000000"/>
                </a:solidFill>
                <a:latin typeface="楷体_GB2312" pitchFamily="49" charset="-122"/>
                <a:ea typeface="楷体_GB2312" pitchFamily="49" charset="-122"/>
              </a:rPr>
              <a:t>标识符</a:t>
            </a:r>
          </a:p>
        </p:txBody>
      </p:sp>
      <p:sp>
        <p:nvSpPr>
          <p:cNvPr id="121897" name="Rectangle 41">
            <a:extLst>
              <a:ext uri="{FF2B5EF4-FFF2-40B4-BE49-F238E27FC236}">
                <a16:creationId xmlns:a16="http://schemas.microsoft.com/office/drawing/2014/main" id="{405144AC-F133-4D1C-A78E-EADC5B4B060A}"/>
              </a:ext>
            </a:extLst>
          </p:cNvPr>
          <p:cNvSpPr>
            <a:spLocks noChangeArrowheads="1"/>
          </p:cNvSpPr>
          <p:nvPr/>
        </p:nvSpPr>
        <p:spPr bwMode="auto">
          <a:xfrm>
            <a:off x="744538" y="3968750"/>
            <a:ext cx="1555750" cy="64135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b="1">
                <a:solidFill>
                  <a:srgbClr val="0000FF"/>
                </a:solidFill>
                <a:latin typeface="楷体_GB2312" pitchFamily="49" charset="-122"/>
                <a:ea typeface="楷体_GB2312" pitchFamily="49" charset="-122"/>
              </a:rPr>
              <a:t>分界符</a:t>
            </a:r>
          </a:p>
        </p:txBody>
      </p:sp>
      <p:sp>
        <p:nvSpPr>
          <p:cNvPr id="121898" name="Rectangle 42">
            <a:extLst>
              <a:ext uri="{FF2B5EF4-FFF2-40B4-BE49-F238E27FC236}">
                <a16:creationId xmlns:a16="http://schemas.microsoft.com/office/drawing/2014/main" id="{376F12BE-E54A-4989-9BC5-0CE3E462775C}"/>
              </a:ext>
            </a:extLst>
          </p:cNvPr>
          <p:cNvSpPr>
            <a:spLocks noChangeArrowheads="1"/>
          </p:cNvSpPr>
          <p:nvPr/>
        </p:nvSpPr>
        <p:spPr bwMode="auto">
          <a:xfrm>
            <a:off x="752475" y="4718050"/>
            <a:ext cx="1555750" cy="64135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b="1">
                <a:solidFill>
                  <a:srgbClr val="000000"/>
                </a:solidFill>
                <a:latin typeface="楷体_GB2312" pitchFamily="49" charset="-122"/>
                <a:ea typeface="楷体_GB2312" pitchFamily="49" charset="-122"/>
              </a:rPr>
              <a:t>运算符</a:t>
            </a:r>
          </a:p>
        </p:txBody>
      </p:sp>
      <p:sp>
        <p:nvSpPr>
          <p:cNvPr id="121899" name="Rectangle 43">
            <a:extLst>
              <a:ext uri="{FF2B5EF4-FFF2-40B4-BE49-F238E27FC236}">
                <a16:creationId xmlns:a16="http://schemas.microsoft.com/office/drawing/2014/main" id="{11721D2C-3F8C-41CC-86E5-406524F32F49}"/>
              </a:ext>
            </a:extLst>
          </p:cNvPr>
          <p:cNvSpPr>
            <a:spLocks noChangeArrowheads="1"/>
          </p:cNvSpPr>
          <p:nvPr/>
        </p:nvSpPr>
        <p:spPr bwMode="auto">
          <a:xfrm>
            <a:off x="762000" y="5480050"/>
            <a:ext cx="1535113" cy="64135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b="1">
                <a:solidFill>
                  <a:srgbClr val="000000"/>
                </a:solidFill>
                <a:latin typeface="楷体_GB2312" pitchFamily="49" charset="-122"/>
                <a:ea typeface="楷体_GB2312" pitchFamily="49" charset="-122"/>
              </a:rPr>
              <a:t> </a:t>
            </a:r>
            <a:r>
              <a:rPr lang="zh-CN" altLang="en-US" sz="3600" b="1">
                <a:solidFill>
                  <a:srgbClr val="000000"/>
                </a:solidFill>
                <a:latin typeface="楷体_GB2312" pitchFamily="49" charset="-122"/>
                <a:ea typeface="楷体_GB2312" pitchFamily="49" charset="-122"/>
              </a:rPr>
              <a:t>常数</a:t>
            </a:r>
          </a:p>
        </p:txBody>
      </p:sp>
      <p:sp>
        <p:nvSpPr>
          <p:cNvPr id="33" name="WordArt 2">
            <a:extLst>
              <a:ext uri="{FF2B5EF4-FFF2-40B4-BE49-F238E27FC236}">
                <a16:creationId xmlns:a16="http://schemas.microsoft.com/office/drawing/2014/main" id="{403721E8-A4FF-4108-94A0-91874E851FAD}"/>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1895"/>
                                        </p:tgtEl>
                                        <p:attrNameLst>
                                          <p:attrName>style.visibility</p:attrName>
                                        </p:attrNameLst>
                                      </p:cBhvr>
                                      <p:to>
                                        <p:strVal val="visible"/>
                                      </p:to>
                                    </p:set>
                                    <p:animEffect transition="in" filter="slide(fromTop)">
                                      <p:cBhvr>
                                        <p:cTn id="7" dur="500"/>
                                        <p:tgtEl>
                                          <p:spTgt spid="121895"/>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21873"/>
                                        </p:tgtEl>
                                        <p:attrNameLst>
                                          <p:attrName>style.visibility</p:attrName>
                                        </p:attrNameLst>
                                      </p:cBhvr>
                                      <p:to>
                                        <p:strVal val="visible"/>
                                      </p:to>
                                    </p:set>
                                    <p:animEffect transition="in" filter="slide(fromTop)">
                                      <p:cBhvr>
                                        <p:cTn id="11" dur="500"/>
                                        <p:tgtEl>
                                          <p:spTgt spid="121873"/>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21871"/>
                                        </p:tgtEl>
                                        <p:attrNameLst>
                                          <p:attrName>style.visibility</p:attrName>
                                        </p:attrNameLst>
                                      </p:cBhvr>
                                      <p:to>
                                        <p:strVal val="visible"/>
                                      </p:to>
                                    </p:set>
                                    <p:animEffect transition="in" filter="slide(fromTop)">
                                      <p:cBhvr>
                                        <p:cTn id="15" dur="500"/>
                                        <p:tgtEl>
                                          <p:spTgt spid="121871"/>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121872"/>
                                        </p:tgtEl>
                                        <p:attrNameLst>
                                          <p:attrName>style.visibility</p:attrName>
                                        </p:attrNameLst>
                                      </p:cBhvr>
                                      <p:to>
                                        <p:strVal val="visible"/>
                                      </p:to>
                                    </p:set>
                                    <p:animEffect transition="in" filter="slide(fromTop)">
                                      <p:cBhvr>
                                        <p:cTn id="19" dur="500"/>
                                        <p:tgtEl>
                                          <p:spTgt spid="12187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121896"/>
                                        </p:tgtEl>
                                        <p:attrNameLst>
                                          <p:attrName>style.visibility</p:attrName>
                                        </p:attrNameLst>
                                      </p:cBhvr>
                                      <p:to>
                                        <p:strVal val="visible"/>
                                      </p:to>
                                    </p:set>
                                    <p:animEffect transition="in" filter="slide(fromTop)">
                                      <p:cBhvr>
                                        <p:cTn id="24" dur="500"/>
                                        <p:tgtEl>
                                          <p:spTgt spid="121896"/>
                                        </p:tgtEl>
                                      </p:cBhvr>
                                    </p:animEffect>
                                  </p:childTnLst>
                                </p:cTn>
                              </p:par>
                            </p:childTnLst>
                          </p:cTn>
                        </p:par>
                        <p:par>
                          <p:cTn id="25" fill="hold" nodeType="afterGroup">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121874"/>
                                        </p:tgtEl>
                                        <p:attrNameLst>
                                          <p:attrName>style.visibility</p:attrName>
                                        </p:attrNameLst>
                                      </p:cBhvr>
                                      <p:to>
                                        <p:strVal val="visible"/>
                                      </p:to>
                                    </p:set>
                                    <p:animEffect transition="in" filter="slide(fromTop)">
                                      <p:cBhvr>
                                        <p:cTn id="28" dur="500"/>
                                        <p:tgtEl>
                                          <p:spTgt spid="121874"/>
                                        </p:tgtEl>
                                      </p:cBhvr>
                                    </p:animEffect>
                                  </p:childTnLst>
                                </p:cTn>
                              </p:par>
                            </p:childTnLst>
                          </p:cTn>
                        </p:par>
                        <p:par>
                          <p:cTn id="29" fill="hold" nodeType="afterGroup">
                            <p:stCondLst>
                              <p:cond delay="1000"/>
                            </p:stCondLst>
                            <p:childTnLst>
                              <p:par>
                                <p:cTn id="30" presetID="12" presetClass="entr" presetSubtype="1" fill="hold" grpId="0" nodeType="afterEffect">
                                  <p:stCondLst>
                                    <p:cond delay="0"/>
                                  </p:stCondLst>
                                  <p:childTnLst>
                                    <p:set>
                                      <p:cBhvr>
                                        <p:cTn id="31" dur="1" fill="hold">
                                          <p:stCondLst>
                                            <p:cond delay="0"/>
                                          </p:stCondLst>
                                        </p:cTn>
                                        <p:tgtEl>
                                          <p:spTgt spid="121876"/>
                                        </p:tgtEl>
                                        <p:attrNameLst>
                                          <p:attrName>style.visibility</p:attrName>
                                        </p:attrNameLst>
                                      </p:cBhvr>
                                      <p:to>
                                        <p:strVal val="visible"/>
                                      </p:to>
                                    </p:set>
                                    <p:animEffect transition="in" filter="slide(fromTop)">
                                      <p:cBhvr>
                                        <p:cTn id="32" dur="500"/>
                                        <p:tgtEl>
                                          <p:spTgt spid="121876"/>
                                        </p:tgtEl>
                                      </p:cBhvr>
                                    </p:animEffect>
                                  </p:childTnLst>
                                </p:cTn>
                              </p:par>
                            </p:childTnLst>
                          </p:cTn>
                        </p:par>
                        <p:par>
                          <p:cTn id="33" fill="hold" nodeType="afterGroup">
                            <p:stCondLst>
                              <p:cond delay="1500"/>
                            </p:stCondLst>
                            <p:childTnLst>
                              <p:par>
                                <p:cTn id="34" presetID="12" presetClass="entr" presetSubtype="1" fill="hold" grpId="0" nodeType="afterEffect">
                                  <p:stCondLst>
                                    <p:cond delay="0"/>
                                  </p:stCondLst>
                                  <p:childTnLst>
                                    <p:set>
                                      <p:cBhvr>
                                        <p:cTn id="35" dur="1" fill="hold">
                                          <p:stCondLst>
                                            <p:cond delay="0"/>
                                          </p:stCondLst>
                                        </p:cTn>
                                        <p:tgtEl>
                                          <p:spTgt spid="121877"/>
                                        </p:tgtEl>
                                        <p:attrNameLst>
                                          <p:attrName>style.visibility</p:attrName>
                                        </p:attrNameLst>
                                      </p:cBhvr>
                                      <p:to>
                                        <p:strVal val="visible"/>
                                      </p:to>
                                    </p:set>
                                    <p:animEffect transition="in" filter="slide(fromTop)">
                                      <p:cBhvr>
                                        <p:cTn id="36" dur="500"/>
                                        <p:tgtEl>
                                          <p:spTgt spid="121877"/>
                                        </p:tgtEl>
                                      </p:cBhvr>
                                    </p:animEffect>
                                  </p:childTnLst>
                                </p:cTn>
                              </p:par>
                            </p:childTnLst>
                          </p:cTn>
                        </p:par>
                        <p:par>
                          <p:cTn id="37" fill="hold" nodeType="afterGroup">
                            <p:stCondLst>
                              <p:cond delay="2000"/>
                            </p:stCondLst>
                            <p:childTnLst>
                              <p:par>
                                <p:cTn id="38" presetID="12" presetClass="entr" presetSubtype="1" fill="hold" grpId="0" nodeType="afterEffect">
                                  <p:stCondLst>
                                    <p:cond delay="0"/>
                                  </p:stCondLst>
                                  <p:childTnLst>
                                    <p:set>
                                      <p:cBhvr>
                                        <p:cTn id="39" dur="1" fill="hold">
                                          <p:stCondLst>
                                            <p:cond delay="0"/>
                                          </p:stCondLst>
                                        </p:cTn>
                                        <p:tgtEl>
                                          <p:spTgt spid="121880"/>
                                        </p:tgtEl>
                                        <p:attrNameLst>
                                          <p:attrName>style.visibility</p:attrName>
                                        </p:attrNameLst>
                                      </p:cBhvr>
                                      <p:to>
                                        <p:strVal val="visible"/>
                                      </p:to>
                                    </p:set>
                                    <p:animEffect transition="in" filter="slide(fromTop)">
                                      <p:cBhvr>
                                        <p:cTn id="40" dur="500"/>
                                        <p:tgtEl>
                                          <p:spTgt spid="121880"/>
                                        </p:tgtEl>
                                      </p:cBhvr>
                                    </p:animEffect>
                                  </p:childTnLst>
                                </p:cTn>
                              </p:par>
                            </p:childTnLst>
                          </p:cTn>
                        </p:par>
                        <p:par>
                          <p:cTn id="41" fill="hold" nodeType="afterGroup">
                            <p:stCondLst>
                              <p:cond delay="2500"/>
                            </p:stCondLst>
                            <p:childTnLst>
                              <p:par>
                                <p:cTn id="42" presetID="12" presetClass="entr" presetSubtype="1" fill="hold" grpId="0" nodeType="afterEffect">
                                  <p:stCondLst>
                                    <p:cond delay="0"/>
                                  </p:stCondLst>
                                  <p:childTnLst>
                                    <p:set>
                                      <p:cBhvr>
                                        <p:cTn id="43" dur="1" fill="hold">
                                          <p:stCondLst>
                                            <p:cond delay="0"/>
                                          </p:stCondLst>
                                        </p:cTn>
                                        <p:tgtEl>
                                          <p:spTgt spid="121875"/>
                                        </p:tgtEl>
                                        <p:attrNameLst>
                                          <p:attrName>style.visibility</p:attrName>
                                        </p:attrNameLst>
                                      </p:cBhvr>
                                      <p:to>
                                        <p:strVal val="visible"/>
                                      </p:to>
                                    </p:set>
                                    <p:animEffect transition="in" filter="slide(fromTop)">
                                      <p:cBhvr>
                                        <p:cTn id="44" dur="500"/>
                                        <p:tgtEl>
                                          <p:spTgt spid="121875"/>
                                        </p:tgtEl>
                                      </p:cBhvr>
                                    </p:animEffect>
                                  </p:childTnLst>
                                </p:cTn>
                              </p:par>
                            </p:childTnLst>
                          </p:cTn>
                        </p:par>
                        <p:par>
                          <p:cTn id="45" fill="hold" nodeType="afterGroup">
                            <p:stCondLst>
                              <p:cond delay="3000"/>
                            </p:stCondLst>
                            <p:childTnLst>
                              <p:par>
                                <p:cTn id="46" presetID="12" presetClass="entr" presetSubtype="1" fill="hold" grpId="0" nodeType="afterEffect">
                                  <p:stCondLst>
                                    <p:cond delay="0"/>
                                  </p:stCondLst>
                                  <p:childTnLst>
                                    <p:set>
                                      <p:cBhvr>
                                        <p:cTn id="47" dur="1" fill="hold">
                                          <p:stCondLst>
                                            <p:cond delay="0"/>
                                          </p:stCondLst>
                                        </p:cTn>
                                        <p:tgtEl>
                                          <p:spTgt spid="121878"/>
                                        </p:tgtEl>
                                        <p:attrNameLst>
                                          <p:attrName>style.visibility</p:attrName>
                                        </p:attrNameLst>
                                      </p:cBhvr>
                                      <p:to>
                                        <p:strVal val="visible"/>
                                      </p:to>
                                    </p:set>
                                    <p:animEffect transition="in" filter="slide(fromTop)">
                                      <p:cBhvr>
                                        <p:cTn id="48" dur="500"/>
                                        <p:tgtEl>
                                          <p:spTgt spid="121878"/>
                                        </p:tgtEl>
                                      </p:cBhvr>
                                    </p:animEffect>
                                  </p:childTnLst>
                                </p:cTn>
                              </p:par>
                            </p:childTnLst>
                          </p:cTn>
                        </p:par>
                        <p:par>
                          <p:cTn id="49" fill="hold" nodeType="afterGroup">
                            <p:stCondLst>
                              <p:cond delay="3500"/>
                            </p:stCondLst>
                            <p:childTnLst>
                              <p:par>
                                <p:cTn id="50" presetID="12" presetClass="entr" presetSubtype="1" fill="hold" grpId="0" nodeType="afterEffect">
                                  <p:stCondLst>
                                    <p:cond delay="0"/>
                                  </p:stCondLst>
                                  <p:childTnLst>
                                    <p:set>
                                      <p:cBhvr>
                                        <p:cTn id="51" dur="1" fill="hold">
                                          <p:stCondLst>
                                            <p:cond delay="0"/>
                                          </p:stCondLst>
                                        </p:cTn>
                                        <p:tgtEl>
                                          <p:spTgt spid="121879"/>
                                        </p:tgtEl>
                                        <p:attrNameLst>
                                          <p:attrName>style.visibility</p:attrName>
                                        </p:attrNameLst>
                                      </p:cBhvr>
                                      <p:to>
                                        <p:strVal val="visible"/>
                                      </p:to>
                                    </p:set>
                                    <p:animEffect transition="in" filter="slide(fromTop)">
                                      <p:cBhvr>
                                        <p:cTn id="52" dur="500"/>
                                        <p:tgtEl>
                                          <p:spTgt spid="121879"/>
                                        </p:tgtEl>
                                      </p:cBhvr>
                                    </p:animEffect>
                                  </p:childTnLst>
                                </p:cTn>
                              </p:par>
                            </p:childTnLst>
                          </p:cTn>
                        </p:par>
                        <p:par>
                          <p:cTn id="53" fill="hold" nodeType="afterGroup">
                            <p:stCondLst>
                              <p:cond delay="4000"/>
                            </p:stCondLst>
                            <p:childTnLst>
                              <p:par>
                                <p:cTn id="54" presetID="12" presetClass="entr" presetSubtype="1" fill="hold" grpId="0" nodeType="afterEffect">
                                  <p:stCondLst>
                                    <p:cond delay="0"/>
                                  </p:stCondLst>
                                  <p:childTnLst>
                                    <p:set>
                                      <p:cBhvr>
                                        <p:cTn id="55" dur="1" fill="hold">
                                          <p:stCondLst>
                                            <p:cond delay="0"/>
                                          </p:stCondLst>
                                        </p:cTn>
                                        <p:tgtEl>
                                          <p:spTgt spid="121881"/>
                                        </p:tgtEl>
                                        <p:attrNameLst>
                                          <p:attrName>style.visibility</p:attrName>
                                        </p:attrNameLst>
                                      </p:cBhvr>
                                      <p:to>
                                        <p:strVal val="visible"/>
                                      </p:to>
                                    </p:set>
                                    <p:animEffect transition="in" filter="slide(fromTop)">
                                      <p:cBhvr>
                                        <p:cTn id="56" dur="500"/>
                                        <p:tgtEl>
                                          <p:spTgt spid="1218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21897"/>
                                        </p:tgtEl>
                                        <p:attrNameLst>
                                          <p:attrName>style.visibility</p:attrName>
                                        </p:attrNameLst>
                                      </p:cBhvr>
                                      <p:to>
                                        <p:strVal val="visible"/>
                                      </p:to>
                                    </p:set>
                                    <p:animEffect transition="in" filter="slide(fromTop)">
                                      <p:cBhvr>
                                        <p:cTn id="61" dur="500"/>
                                        <p:tgtEl>
                                          <p:spTgt spid="121897"/>
                                        </p:tgtEl>
                                      </p:cBhvr>
                                    </p:animEffect>
                                  </p:childTnLst>
                                </p:cTn>
                              </p:par>
                            </p:childTnLst>
                          </p:cTn>
                        </p:par>
                        <p:par>
                          <p:cTn id="62" fill="hold" nodeType="afterGroup">
                            <p:stCondLst>
                              <p:cond delay="500"/>
                            </p:stCondLst>
                            <p:childTnLst>
                              <p:par>
                                <p:cTn id="63" presetID="12" presetClass="entr" presetSubtype="1" fill="hold" grpId="0" nodeType="afterEffect">
                                  <p:stCondLst>
                                    <p:cond delay="0"/>
                                  </p:stCondLst>
                                  <p:childTnLst>
                                    <p:set>
                                      <p:cBhvr>
                                        <p:cTn id="64" dur="1" fill="hold">
                                          <p:stCondLst>
                                            <p:cond delay="0"/>
                                          </p:stCondLst>
                                        </p:cTn>
                                        <p:tgtEl>
                                          <p:spTgt spid="121882"/>
                                        </p:tgtEl>
                                        <p:attrNameLst>
                                          <p:attrName>style.visibility</p:attrName>
                                        </p:attrNameLst>
                                      </p:cBhvr>
                                      <p:to>
                                        <p:strVal val="visible"/>
                                      </p:to>
                                    </p:set>
                                    <p:animEffect transition="in" filter="slide(fromTop)">
                                      <p:cBhvr>
                                        <p:cTn id="65" dur="500"/>
                                        <p:tgtEl>
                                          <p:spTgt spid="121882"/>
                                        </p:tgtEl>
                                      </p:cBhvr>
                                    </p:animEffect>
                                  </p:childTnLst>
                                </p:cTn>
                              </p:par>
                            </p:childTnLst>
                          </p:cTn>
                        </p:par>
                        <p:par>
                          <p:cTn id="66" fill="hold" nodeType="afterGroup">
                            <p:stCondLst>
                              <p:cond delay="1000"/>
                            </p:stCondLst>
                            <p:childTnLst>
                              <p:par>
                                <p:cTn id="67" presetID="12" presetClass="entr" presetSubtype="1" fill="hold" grpId="0" nodeType="afterEffect">
                                  <p:stCondLst>
                                    <p:cond delay="0"/>
                                  </p:stCondLst>
                                  <p:childTnLst>
                                    <p:set>
                                      <p:cBhvr>
                                        <p:cTn id="68" dur="1" fill="hold">
                                          <p:stCondLst>
                                            <p:cond delay="0"/>
                                          </p:stCondLst>
                                        </p:cTn>
                                        <p:tgtEl>
                                          <p:spTgt spid="121884"/>
                                        </p:tgtEl>
                                        <p:attrNameLst>
                                          <p:attrName>style.visibility</p:attrName>
                                        </p:attrNameLst>
                                      </p:cBhvr>
                                      <p:to>
                                        <p:strVal val="visible"/>
                                      </p:to>
                                    </p:set>
                                    <p:animEffect transition="in" filter="slide(fromTop)">
                                      <p:cBhvr>
                                        <p:cTn id="69" dur="500"/>
                                        <p:tgtEl>
                                          <p:spTgt spid="121884"/>
                                        </p:tgtEl>
                                      </p:cBhvr>
                                    </p:animEffect>
                                  </p:childTnLst>
                                </p:cTn>
                              </p:par>
                            </p:childTnLst>
                          </p:cTn>
                        </p:par>
                        <p:par>
                          <p:cTn id="70" fill="hold" nodeType="afterGroup">
                            <p:stCondLst>
                              <p:cond delay="1500"/>
                            </p:stCondLst>
                            <p:childTnLst>
                              <p:par>
                                <p:cTn id="71" presetID="12" presetClass="entr" presetSubtype="1" fill="hold" grpId="0" nodeType="afterEffect">
                                  <p:stCondLst>
                                    <p:cond delay="0"/>
                                  </p:stCondLst>
                                  <p:childTnLst>
                                    <p:set>
                                      <p:cBhvr>
                                        <p:cTn id="72" dur="1" fill="hold">
                                          <p:stCondLst>
                                            <p:cond delay="0"/>
                                          </p:stCondLst>
                                        </p:cTn>
                                        <p:tgtEl>
                                          <p:spTgt spid="121885"/>
                                        </p:tgtEl>
                                        <p:attrNameLst>
                                          <p:attrName>style.visibility</p:attrName>
                                        </p:attrNameLst>
                                      </p:cBhvr>
                                      <p:to>
                                        <p:strVal val="visible"/>
                                      </p:to>
                                    </p:set>
                                    <p:animEffect transition="in" filter="slide(fromTop)">
                                      <p:cBhvr>
                                        <p:cTn id="73" dur="500"/>
                                        <p:tgtEl>
                                          <p:spTgt spid="12188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121898"/>
                                        </p:tgtEl>
                                        <p:attrNameLst>
                                          <p:attrName>style.visibility</p:attrName>
                                        </p:attrNameLst>
                                      </p:cBhvr>
                                      <p:to>
                                        <p:strVal val="visible"/>
                                      </p:to>
                                    </p:set>
                                    <p:animEffect transition="in" filter="slide(fromTop)">
                                      <p:cBhvr>
                                        <p:cTn id="78" dur="500"/>
                                        <p:tgtEl>
                                          <p:spTgt spid="121898"/>
                                        </p:tgtEl>
                                      </p:cBhvr>
                                    </p:animEffect>
                                  </p:childTnLst>
                                </p:cTn>
                              </p:par>
                            </p:childTnLst>
                          </p:cTn>
                        </p:par>
                        <p:par>
                          <p:cTn id="79" fill="hold" nodeType="afterGroup">
                            <p:stCondLst>
                              <p:cond delay="500"/>
                            </p:stCondLst>
                            <p:childTnLst>
                              <p:par>
                                <p:cTn id="80" presetID="12" presetClass="entr" presetSubtype="1" fill="hold" grpId="0" nodeType="afterEffect">
                                  <p:stCondLst>
                                    <p:cond delay="0"/>
                                  </p:stCondLst>
                                  <p:childTnLst>
                                    <p:set>
                                      <p:cBhvr>
                                        <p:cTn id="81" dur="1" fill="hold">
                                          <p:stCondLst>
                                            <p:cond delay="0"/>
                                          </p:stCondLst>
                                        </p:cTn>
                                        <p:tgtEl>
                                          <p:spTgt spid="121891"/>
                                        </p:tgtEl>
                                        <p:attrNameLst>
                                          <p:attrName>style.visibility</p:attrName>
                                        </p:attrNameLst>
                                      </p:cBhvr>
                                      <p:to>
                                        <p:strVal val="visible"/>
                                      </p:to>
                                    </p:set>
                                    <p:animEffect transition="in" filter="slide(fromTop)">
                                      <p:cBhvr>
                                        <p:cTn id="82" dur="500"/>
                                        <p:tgtEl>
                                          <p:spTgt spid="121891"/>
                                        </p:tgtEl>
                                      </p:cBhvr>
                                    </p:animEffect>
                                  </p:childTnLst>
                                </p:cTn>
                              </p:par>
                            </p:childTnLst>
                          </p:cTn>
                        </p:par>
                        <p:par>
                          <p:cTn id="83" fill="hold" nodeType="afterGroup">
                            <p:stCondLst>
                              <p:cond delay="1000"/>
                            </p:stCondLst>
                            <p:childTnLst>
                              <p:par>
                                <p:cTn id="84" presetID="12" presetClass="entr" presetSubtype="1" fill="hold" grpId="0" nodeType="afterEffect">
                                  <p:stCondLst>
                                    <p:cond delay="0"/>
                                  </p:stCondLst>
                                  <p:childTnLst>
                                    <p:set>
                                      <p:cBhvr>
                                        <p:cTn id="85" dur="1" fill="hold">
                                          <p:stCondLst>
                                            <p:cond delay="0"/>
                                          </p:stCondLst>
                                        </p:cTn>
                                        <p:tgtEl>
                                          <p:spTgt spid="121893"/>
                                        </p:tgtEl>
                                        <p:attrNameLst>
                                          <p:attrName>style.visibility</p:attrName>
                                        </p:attrNameLst>
                                      </p:cBhvr>
                                      <p:to>
                                        <p:strVal val="visible"/>
                                      </p:to>
                                    </p:set>
                                    <p:animEffect transition="in" filter="slide(fromTop)">
                                      <p:cBhvr>
                                        <p:cTn id="86" dur="500"/>
                                        <p:tgtEl>
                                          <p:spTgt spid="121893"/>
                                        </p:tgtEl>
                                      </p:cBhvr>
                                    </p:animEffect>
                                  </p:childTnLst>
                                </p:cTn>
                              </p:par>
                            </p:childTnLst>
                          </p:cTn>
                        </p:par>
                        <p:par>
                          <p:cTn id="87" fill="hold" nodeType="afterGroup">
                            <p:stCondLst>
                              <p:cond delay="1500"/>
                            </p:stCondLst>
                            <p:childTnLst>
                              <p:par>
                                <p:cTn id="88" presetID="12" presetClass="entr" presetSubtype="1" fill="hold" grpId="0" nodeType="afterEffect">
                                  <p:stCondLst>
                                    <p:cond delay="0"/>
                                  </p:stCondLst>
                                  <p:childTnLst>
                                    <p:set>
                                      <p:cBhvr>
                                        <p:cTn id="89" dur="1" fill="hold">
                                          <p:stCondLst>
                                            <p:cond delay="0"/>
                                          </p:stCondLst>
                                        </p:cTn>
                                        <p:tgtEl>
                                          <p:spTgt spid="121894"/>
                                        </p:tgtEl>
                                        <p:attrNameLst>
                                          <p:attrName>style.visibility</p:attrName>
                                        </p:attrNameLst>
                                      </p:cBhvr>
                                      <p:to>
                                        <p:strVal val="visible"/>
                                      </p:to>
                                    </p:set>
                                    <p:animEffect transition="in" filter="slide(fromTop)">
                                      <p:cBhvr>
                                        <p:cTn id="90" dur="500"/>
                                        <p:tgtEl>
                                          <p:spTgt spid="121894"/>
                                        </p:tgtEl>
                                      </p:cBhvr>
                                    </p:animEffect>
                                  </p:childTnLst>
                                </p:cTn>
                              </p:par>
                            </p:childTnLst>
                          </p:cTn>
                        </p:par>
                        <p:par>
                          <p:cTn id="91" fill="hold" nodeType="afterGroup">
                            <p:stCondLst>
                              <p:cond delay="2000"/>
                            </p:stCondLst>
                            <p:childTnLst>
                              <p:par>
                                <p:cTn id="92" presetID="12" presetClass="entr" presetSubtype="1" fill="hold" grpId="0" nodeType="afterEffect">
                                  <p:stCondLst>
                                    <p:cond delay="0"/>
                                  </p:stCondLst>
                                  <p:childTnLst>
                                    <p:set>
                                      <p:cBhvr>
                                        <p:cTn id="93" dur="1" fill="hold">
                                          <p:stCondLst>
                                            <p:cond delay="0"/>
                                          </p:stCondLst>
                                        </p:cTn>
                                        <p:tgtEl>
                                          <p:spTgt spid="121892"/>
                                        </p:tgtEl>
                                        <p:attrNameLst>
                                          <p:attrName>style.visibility</p:attrName>
                                        </p:attrNameLst>
                                      </p:cBhvr>
                                      <p:to>
                                        <p:strVal val="visible"/>
                                      </p:to>
                                    </p:set>
                                    <p:animEffect transition="in" filter="slide(fromTop)">
                                      <p:cBhvr>
                                        <p:cTn id="94" dur="500"/>
                                        <p:tgtEl>
                                          <p:spTgt spid="12189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121899"/>
                                        </p:tgtEl>
                                        <p:attrNameLst>
                                          <p:attrName>style.visibility</p:attrName>
                                        </p:attrNameLst>
                                      </p:cBhvr>
                                      <p:to>
                                        <p:strVal val="visible"/>
                                      </p:to>
                                    </p:set>
                                    <p:animEffect transition="in" filter="slide(fromTop)">
                                      <p:cBhvr>
                                        <p:cTn id="99" dur="500"/>
                                        <p:tgtEl>
                                          <p:spTgt spid="121899"/>
                                        </p:tgtEl>
                                      </p:cBhvr>
                                    </p:animEffect>
                                  </p:childTnLst>
                                </p:cTn>
                              </p:par>
                            </p:childTnLst>
                          </p:cTn>
                        </p:par>
                        <p:par>
                          <p:cTn id="100" fill="hold" nodeType="afterGroup">
                            <p:stCondLst>
                              <p:cond delay="500"/>
                            </p:stCondLst>
                            <p:childTnLst>
                              <p:par>
                                <p:cTn id="101" presetID="12" presetClass="entr" presetSubtype="1" fill="hold" grpId="0" nodeType="afterEffect">
                                  <p:stCondLst>
                                    <p:cond delay="0"/>
                                  </p:stCondLst>
                                  <p:childTnLst>
                                    <p:set>
                                      <p:cBhvr>
                                        <p:cTn id="102" dur="1" fill="hold">
                                          <p:stCondLst>
                                            <p:cond delay="0"/>
                                          </p:stCondLst>
                                        </p:cTn>
                                        <p:tgtEl>
                                          <p:spTgt spid="121888"/>
                                        </p:tgtEl>
                                        <p:attrNameLst>
                                          <p:attrName>style.visibility</p:attrName>
                                        </p:attrNameLst>
                                      </p:cBhvr>
                                      <p:to>
                                        <p:strVal val="visible"/>
                                      </p:to>
                                    </p:set>
                                    <p:animEffect transition="in" filter="slide(fromTop)">
                                      <p:cBhvr>
                                        <p:cTn id="103" dur="500"/>
                                        <p:tgtEl>
                                          <p:spTgt spid="121888"/>
                                        </p:tgtEl>
                                      </p:cBhvr>
                                    </p:animEffect>
                                  </p:childTnLst>
                                </p:cTn>
                              </p:par>
                            </p:childTnLst>
                          </p:cTn>
                        </p:par>
                        <p:par>
                          <p:cTn id="104" fill="hold" nodeType="afterGroup">
                            <p:stCondLst>
                              <p:cond delay="1000"/>
                            </p:stCondLst>
                            <p:childTnLst>
                              <p:par>
                                <p:cTn id="105" presetID="12" presetClass="entr" presetSubtype="1" fill="hold" grpId="0" nodeType="afterEffect">
                                  <p:stCondLst>
                                    <p:cond delay="0"/>
                                  </p:stCondLst>
                                  <p:childTnLst>
                                    <p:set>
                                      <p:cBhvr>
                                        <p:cTn id="106" dur="1" fill="hold">
                                          <p:stCondLst>
                                            <p:cond delay="0"/>
                                          </p:stCondLst>
                                        </p:cTn>
                                        <p:tgtEl>
                                          <p:spTgt spid="121883"/>
                                        </p:tgtEl>
                                        <p:attrNameLst>
                                          <p:attrName>style.visibility</p:attrName>
                                        </p:attrNameLst>
                                      </p:cBhvr>
                                      <p:to>
                                        <p:strVal val="visible"/>
                                      </p:to>
                                    </p:set>
                                    <p:animEffect transition="in" filter="slide(fromTop)">
                                      <p:cBhvr>
                                        <p:cTn id="107" dur="500"/>
                                        <p:tgtEl>
                                          <p:spTgt spid="121883"/>
                                        </p:tgtEl>
                                      </p:cBhvr>
                                    </p:animEffect>
                                  </p:childTnLst>
                                </p:cTn>
                              </p:par>
                            </p:childTnLst>
                          </p:cTn>
                        </p:par>
                        <p:par>
                          <p:cTn id="108" fill="hold" nodeType="afterGroup">
                            <p:stCondLst>
                              <p:cond delay="1500"/>
                            </p:stCondLst>
                            <p:childTnLst>
                              <p:par>
                                <p:cTn id="109" presetID="12" presetClass="entr" presetSubtype="1" fill="hold" grpId="0" nodeType="afterEffect">
                                  <p:stCondLst>
                                    <p:cond delay="0"/>
                                  </p:stCondLst>
                                  <p:childTnLst>
                                    <p:set>
                                      <p:cBhvr>
                                        <p:cTn id="110" dur="1" fill="hold">
                                          <p:stCondLst>
                                            <p:cond delay="0"/>
                                          </p:stCondLst>
                                        </p:cTn>
                                        <p:tgtEl>
                                          <p:spTgt spid="121889"/>
                                        </p:tgtEl>
                                        <p:attrNameLst>
                                          <p:attrName>style.visibility</p:attrName>
                                        </p:attrNameLst>
                                      </p:cBhvr>
                                      <p:to>
                                        <p:strVal val="visible"/>
                                      </p:to>
                                    </p:set>
                                    <p:animEffect transition="in" filter="slide(fromTop)">
                                      <p:cBhvr>
                                        <p:cTn id="111" dur="500"/>
                                        <p:tgtEl>
                                          <p:spTgt spid="121889"/>
                                        </p:tgtEl>
                                      </p:cBhvr>
                                    </p:animEffect>
                                  </p:childTnLst>
                                </p:cTn>
                              </p:par>
                            </p:childTnLst>
                          </p:cTn>
                        </p:par>
                        <p:par>
                          <p:cTn id="112" fill="hold" nodeType="afterGroup">
                            <p:stCondLst>
                              <p:cond delay="2000"/>
                            </p:stCondLst>
                            <p:childTnLst>
                              <p:par>
                                <p:cTn id="113" presetID="12" presetClass="entr" presetSubtype="1" fill="hold" grpId="0" nodeType="afterEffect">
                                  <p:stCondLst>
                                    <p:cond delay="0"/>
                                  </p:stCondLst>
                                  <p:childTnLst>
                                    <p:set>
                                      <p:cBhvr>
                                        <p:cTn id="114" dur="1" fill="hold">
                                          <p:stCondLst>
                                            <p:cond delay="0"/>
                                          </p:stCondLst>
                                        </p:cTn>
                                        <p:tgtEl>
                                          <p:spTgt spid="121890"/>
                                        </p:tgtEl>
                                        <p:attrNameLst>
                                          <p:attrName>style.visibility</p:attrName>
                                        </p:attrNameLst>
                                      </p:cBhvr>
                                      <p:to>
                                        <p:strVal val="visible"/>
                                      </p:to>
                                    </p:set>
                                    <p:animEffect transition="in" filter="slide(fromTop)">
                                      <p:cBhvr>
                                        <p:cTn id="115" dur="500"/>
                                        <p:tgtEl>
                                          <p:spTgt spid="12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1" grpId="0" animBg="1"/>
      <p:bldP spid="121872" grpId="0" animBg="1"/>
      <p:bldP spid="121873" grpId="0" animBg="1"/>
      <p:bldP spid="121874" grpId="0" animBg="1"/>
      <p:bldP spid="121875" grpId="0" animBg="1"/>
      <p:bldP spid="121876" grpId="0" animBg="1"/>
      <p:bldP spid="121877" grpId="0" animBg="1"/>
      <p:bldP spid="121878" grpId="0" animBg="1"/>
      <p:bldP spid="121879" grpId="0" animBg="1"/>
      <p:bldP spid="121880" grpId="0" animBg="1"/>
      <p:bldP spid="121881" grpId="0" animBg="1"/>
      <p:bldP spid="121882" grpId="0" animBg="1"/>
      <p:bldP spid="121883" grpId="0" animBg="1"/>
      <p:bldP spid="121884" grpId="0" animBg="1"/>
      <p:bldP spid="121885" grpId="0" animBg="1"/>
      <p:bldP spid="121888" grpId="0" animBg="1"/>
      <p:bldP spid="121889" grpId="0" animBg="1"/>
      <p:bldP spid="121890" grpId="0" animBg="1"/>
      <p:bldP spid="121891" grpId="0" animBg="1"/>
      <p:bldP spid="121892" grpId="0" animBg="1"/>
      <p:bldP spid="121893" grpId="0" animBg="1"/>
      <p:bldP spid="121894" grpId="0" animBg="1"/>
      <p:bldP spid="121895" grpId="0" animBg="1"/>
      <p:bldP spid="121896" grpId="0" animBg="1"/>
      <p:bldP spid="121897" grpId="0" animBg="1"/>
      <p:bldP spid="121898" grpId="0" animBg="1"/>
      <p:bldP spid="12189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7FC9DD73-5DC0-4F82-BD37-27536E9F099C}"/>
              </a:ext>
            </a:extLst>
          </p:cNvPr>
          <p:cNvSpPr>
            <a:spLocks noChangeArrowheads="1"/>
          </p:cNvSpPr>
          <p:nvPr/>
        </p:nvSpPr>
        <p:spPr bwMode="auto">
          <a:xfrm>
            <a:off x="555625" y="992188"/>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tx2"/>
                </a:solidFill>
              </a:rPr>
              <a:t>3.</a:t>
            </a:r>
            <a:r>
              <a:rPr lang="zh-CN" altLang="en-US">
                <a:solidFill>
                  <a:schemeClr val="tx2"/>
                </a:solidFill>
              </a:rPr>
              <a:t>语法分析</a:t>
            </a:r>
          </a:p>
        </p:txBody>
      </p:sp>
      <p:sp>
        <p:nvSpPr>
          <p:cNvPr id="134148" name="Rectangle 4">
            <a:extLst>
              <a:ext uri="{FF2B5EF4-FFF2-40B4-BE49-F238E27FC236}">
                <a16:creationId xmlns:a16="http://schemas.microsoft.com/office/drawing/2014/main" id="{D2D9B03C-C898-4BF9-AD71-8ED72D884FD4}"/>
              </a:ext>
            </a:extLst>
          </p:cNvPr>
          <p:cNvSpPr>
            <a:spLocks noChangeArrowheads="1"/>
          </p:cNvSpPr>
          <p:nvPr/>
        </p:nvSpPr>
        <p:spPr bwMode="auto">
          <a:xfrm>
            <a:off x="406400"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任务</a:t>
            </a:r>
          </a:p>
        </p:txBody>
      </p:sp>
      <p:sp>
        <p:nvSpPr>
          <p:cNvPr id="134149" name="Rectangle 5">
            <a:extLst>
              <a:ext uri="{FF2B5EF4-FFF2-40B4-BE49-F238E27FC236}">
                <a16:creationId xmlns:a16="http://schemas.microsoft.com/office/drawing/2014/main" id="{40D8754B-17FC-4BD6-A6EA-9CBA4C156608}"/>
              </a:ext>
            </a:extLst>
          </p:cNvPr>
          <p:cNvSpPr>
            <a:spLocks noChangeArrowheads="1"/>
          </p:cNvSpPr>
          <p:nvPr/>
        </p:nvSpPr>
        <p:spPr bwMode="auto">
          <a:xfrm>
            <a:off x="339725" y="3392488"/>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所做转换</a:t>
            </a:r>
          </a:p>
        </p:txBody>
      </p:sp>
      <p:sp>
        <p:nvSpPr>
          <p:cNvPr id="134150" name="Rectangle 6">
            <a:extLst>
              <a:ext uri="{FF2B5EF4-FFF2-40B4-BE49-F238E27FC236}">
                <a16:creationId xmlns:a16="http://schemas.microsoft.com/office/drawing/2014/main" id="{8AC7C5A7-DF60-4D7D-AE17-1E589DA4129C}"/>
              </a:ext>
            </a:extLst>
          </p:cNvPr>
          <p:cNvSpPr>
            <a:spLocks noChangeArrowheads="1"/>
          </p:cNvSpPr>
          <p:nvPr/>
        </p:nvSpPr>
        <p:spPr bwMode="auto">
          <a:xfrm>
            <a:off x="447675" y="4981575"/>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依据</a:t>
            </a:r>
          </a:p>
        </p:txBody>
      </p:sp>
      <p:sp>
        <p:nvSpPr>
          <p:cNvPr id="134151" name="Rectangle 7">
            <a:extLst>
              <a:ext uri="{FF2B5EF4-FFF2-40B4-BE49-F238E27FC236}">
                <a16:creationId xmlns:a16="http://schemas.microsoft.com/office/drawing/2014/main" id="{F2E26572-9E47-453B-B3E1-E585D28F9C53}"/>
              </a:ext>
            </a:extLst>
          </p:cNvPr>
          <p:cNvSpPr>
            <a:spLocks noChangeArrowheads="1"/>
          </p:cNvSpPr>
          <p:nvPr/>
        </p:nvSpPr>
        <p:spPr bwMode="auto">
          <a:xfrm>
            <a:off x="1682750" y="5548313"/>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语法规则</a:t>
            </a:r>
          </a:p>
        </p:txBody>
      </p:sp>
      <p:sp>
        <p:nvSpPr>
          <p:cNvPr id="134152" name="Rectangle 8">
            <a:extLst>
              <a:ext uri="{FF2B5EF4-FFF2-40B4-BE49-F238E27FC236}">
                <a16:creationId xmlns:a16="http://schemas.microsoft.com/office/drawing/2014/main" id="{584C46F9-9AD9-43D3-9A47-B3DDD9510918}"/>
              </a:ext>
            </a:extLst>
          </p:cNvPr>
          <p:cNvSpPr>
            <a:spLocks noChangeArrowheads="1"/>
          </p:cNvSpPr>
          <p:nvPr/>
        </p:nvSpPr>
        <p:spPr bwMode="auto">
          <a:xfrm>
            <a:off x="3314700" y="4932363"/>
            <a:ext cx="2927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主要理论基础</a:t>
            </a:r>
          </a:p>
        </p:txBody>
      </p:sp>
      <p:sp>
        <p:nvSpPr>
          <p:cNvPr id="134153" name="Rectangle 9">
            <a:extLst>
              <a:ext uri="{FF2B5EF4-FFF2-40B4-BE49-F238E27FC236}">
                <a16:creationId xmlns:a16="http://schemas.microsoft.com/office/drawing/2014/main" id="{D2F5201C-6D82-4791-A80A-25E2F201B1FE}"/>
              </a:ext>
            </a:extLst>
          </p:cNvPr>
          <p:cNvSpPr>
            <a:spLocks noChangeArrowheads="1"/>
          </p:cNvSpPr>
          <p:nvPr/>
        </p:nvSpPr>
        <p:spPr bwMode="auto">
          <a:xfrm>
            <a:off x="6189663" y="5583238"/>
            <a:ext cx="27305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上下文无关文法</a:t>
            </a:r>
          </a:p>
        </p:txBody>
      </p:sp>
      <p:sp>
        <p:nvSpPr>
          <p:cNvPr id="134154" name="Rectangle 10">
            <a:extLst>
              <a:ext uri="{FF2B5EF4-FFF2-40B4-BE49-F238E27FC236}">
                <a16:creationId xmlns:a16="http://schemas.microsoft.com/office/drawing/2014/main" id="{24CFB307-E761-4E55-8B47-7BFA4212B193}"/>
              </a:ext>
            </a:extLst>
          </p:cNvPr>
          <p:cNvSpPr>
            <a:spLocks noChangeArrowheads="1"/>
          </p:cNvSpPr>
          <p:nvPr/>
        </p:nvSpPr>
        <p:spPr bwMode="auto">
          <a:xfrm>
            <a:off x="1585913" y="410845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单词符号</a:t>
            </a:r>
          </a:p>
        </p:txBody>
      </p:sp>
      <p:sp>
        <p:nvSpPr>
          <p:cNvPr id="134155" name="Rectangle 11">
            <a:extLst>
              <a:ext uri="{FF2B5EF4-FFF2-40B4-BE49-F238E27FC236}">
                <a16:creationId xmlns:a16="http://schemas.microsoft.com/office/drawing/2014/main" id="{30D64C71-E6B5-4A74-92B3-880EEEA6699B}"/>
              </a:ext>
            </a:extLst>
          </p:cNvPr>
          <p:cNvSpPr>
            <a:spLocks noChangeArrowheads="1"/>
          </p:cNvSpPr>
          <p:nvPr/>
        </p:nvSpPr>
        <p:spPr bwMode="auto">
          <a:xfrm>
            <a:off x="4983163" y="4060825"/>
            <a:ext cx="37973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语法单位（语法范畴）</a:t>
            </a:r>
          </a:p>
        </p:txBody>
      </p:sp>
      <p:sp>
        <p:nvSpPr>
          <p:cNvPr id="134156" name="Line 12">
            <a:extLst>
              <a:ext uri="{FF2B5EF4-FFF2-40B4-BE49-F238E27FC236}">
                <a16:creationId xmlns:a16="http://schemas.microsoft.com/office/drawing/2014/main" id="{1A1ABC0B-9817-4F42-976D-F32A1A988727}"/>
              </a:ext>
            </a:extLst>
          </p:cNvPr>
          <p:cNvSpPr>
            <a:spLocks noChangeShapeType="1"/>
          </p:cNvSpPr>
          <p:nvPr/>
        </p:nvSpPr>
        <p:spPr bwMode="auto">
          <a:xfrm flipV="1">
            <a:off x="3300413" y="4362450"/>
            <a:ext cx="1636712"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4157" name="Rectangle 13">
            <a:extLst>
              <a:ext uri="{FF2B5EF4-FFF2-40B4-BE49-F238E27FC236}">
                <a16:creationId xmlns:a16="http://schemas.microsoft.com/office/drawing/2014/main" id="{69711CCD-561B-4337-A5EC-394851ECF890}"/>
              </a:ext>
            </a:extLst>
          </p:cNvPr>
          <p:cNvSpPr>
            <a:spLocks noChangeArrowheads="1"/>
          </p:cNvSpPr>
          <p:nvPr/>
        </p:nvSpPr>
        <p:spPr bwMode="auto">
          <a:xfrm>
            <a:off x="1701800" y="1587500"/>
            <a:ext cx="6988175" cy="1857375"/>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在词法分析基础上，将单词符号串转化为语法单位（语法范畴）（短语、子句、句子、程序段、程序），并确定整个输入串是否构成语法上正确的程序。</a:t>
            </a:r>
          </a:p>
        </p:txBody>
      </p:sp>
      <p:sp>
        <p:nvSpPr>
          <p:cNvPr id="134158" name="Line 14">
            <a:extLst>
              <a:ext uri="{FF2B5EF4-FFF2-40B4-BE49-F238E27FC236}">
                <a16:creationId xmlns:a16="http://schemas.microsoft.com/office/drawing/2014/main" id="{1888CFAF-031A-4841-B5D8-A8D29BAB1D7A}"/>
              </a:ext>
            </a:extLst>
          </p:cNvPr>
          <p:cNvSpPr>
            <a:spLocks noChangeShapeType="1"/>
          </p:cNvSpPr>
          <p:nvPr/>
        </p:nvSpPr>
        <p:spPr bwMode="auto">
          <a:xfrm flipV="1">
            <a:off x="3343275" y="5883275"/>
            <a:ext cx="283845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WordArt 2">
            <a:extLst>
              <a:ext uri="{FF2B5EF4-FFF2-40B4-BE49-F238E27FC236}">
                <a16:creationId xmlns:a16="http://schemas.microsoft.com/office/drawing/2014/main" id="{CA8684FC-A700-46D4-923F-2FC26E0501DE}"/>
              </a:ext>
            </a:extLst>
          </p:cNvPr>
          <p:cNvSpPr>
            <a:spLocks noChangeArrowheads="1" noChangeShapeType="1" noTextEdit="1"/>
          </p:cNvSpPr>
          <p:nvPr/>
        </p:nvSpPr>
        <p:spPr bwMode="auto">
          <a:xfrm>
            <a:off x="461963" y="387351"/>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34157"/>
                                        </p:tgtEl>
                                        <p:attrNameLst>
                                          <p:attrName>style.visibility</p:attrName>
                                        </p:attrNameLst>
                                      </p:cBhvr>
                                      <p:to>
                                        <p:strVal val="visible"/>
                                      </p:to>
                                    </p:set>
                                    <p:animEffect transition="in" filter="slide(fromTop)">
                                      <p:cBhvr>
                                        <p:cTn id="11" dur="500"/>
                                        <p:tgtEl>
                                          <p:spTgt spid="1341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4149"/>
                                        </p:tgtEl>
                                        <p:attrNameLst>
                                          <p:attrName>style.visibility</p:attrName>
                                        </p:attrNameLst>
                                      </p:cBhvr>
                                      <p:to>
                                        <p:strVal val="visible"/>
                                      </p:to>
                                    </p:set>
                                    <p:animEffect transition="in" filter="dissolve">
                                      <p:cBhvr>
                                        <p:cTn id="16" dur="500"/>
                                        <p:tgtEl>
                                          <p:spTgt spid="134149"/>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34154"/>
                                        </p:tgtEl>
                                        <p:attrNameLst>
                                          <p:attrName>style.visibility</p:attrName>
                                        </p:attrNameLst>
                                      </p:cBhvr>
                                      <p:to>
                                        <p:strVal val="visible"/>
                                      </p:to>
                                    </p:set>
                                    <p:animEffect transition="in" filter="slide(fromTop)">
                                      <p:cBhvr>
                                        <p:cTn id="20" dur="500"/>
                                        <p:tgtEl>
                                          <p:spTgt spid="134154"/>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4156"/>
                                        </p:tgtEl>
                                        <p:attrNameLst>
                                          <p:attrName>style.visibility</p:attrName>
                                        </p:attrNameLst>
                                      </p:cBhvr>
                                      <p:to>
                                        <p:strVal val="visible"/>
                                      </p:to>
                                    </p:set>
                                    <p:animEffect transition="in" filter="slide(fromLeft)">
                                      <p:cBhvr>
                                        <p:cTn id="24" dur="500"/>
                                        <p:tgtEl>
                                          <p:spTgt spid="134156"/>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34155"/>
                                        </p:tgtEl>
                                        <p:attrNameLst>
                                          <p:attrName>style.visibility</p:attrName>
                                        </p:attrNameLst>
                                      </p:cBhvr>
                                      <p:to>
                                        <p:strVal val="visible"/>
                                      </p:to>
                                    </p:set>
                                    <p:animEffect transition="in" filter="slide(fromTop)">
                                      <p:cBhvr>
                                        <p:cTn id="28" dur="500"/>
                                        <p:tgtEl>
                                          <p:spTgt spid="1341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4150"/>
                                        </p:tgtEl>
                                        <p:attrNameLst>
                                          <p:attrName>style.visibility</p:attrName>
                                        </p:attrNameLst>
                                      </p:cBhvr>
                                      <p:to>
                                        <p:strVal val="visible"/>
                                      </p:to>
                                    </p:set>
                                    <p:animEffect transition="in" filter="dissolve">
                                      <p:cBhvr>
                                        <p:cTn id="33" dur="500"/>
                                        <p:tgtEl>
                                          <p:spTgt spid="134150"/>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134151"/>
                                        </p:tgtEl>
                                        <p:attrNameLst>
                                          <p:attrName>style.visibility</p:attrName>
                                        </p:attrNameLst>
                                      </p:cBhvr>
                                      <p:to>
                                        <p:strVal val="visible"/>
                                      </p:to>
                                    </p:set>
                                    <p:animEffect transition="in" filter="slide(fromTop)">
                                      <p:cBhvr>
                                        <p:cTn id="37" dur="500"/>
                                        <p:tgtEl>
                                          <p:spTgt spid="1341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4152"/>
                                        </p:tgtEl>
                                        <p:attrNameLst>
                                          <p:attrName>style.visibility</p:attrName>
                                        </p:attrNameLst>
                                      </p:cBhvr>
                                      <p:to>
                                        <p:strVal val="visible"/>
                                      </p:to>
                                    </p:set>
                                    <p:animEffect transition="in" filter="dissolve">
                                      <p:cBhvr>
                                        <p:cTn id="42" dur="500"/>
                                        <p:tgtEl>
                                          <p:spTgt spid="134152"/>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34153"/>
                                        </p:tgtEl>
                                        <p:attrNameLst>
                                          <p:attrName>style.visibility</p:attrName>
                                        </p:attrNameLst>
                                      </p:cBhvr>
                                      <p:to>
                                        <p:strVal val="visible"/>
                                      </p:to>
                                    </p:set>
                                    <p:animEffect transition="in" filter="slide(fromTop)">
                                      <p:cBhvr>
                                        <p:cTn id="46" dur="500"/>
                                        <p:tgtEl>
                                          <p:spTgt spid="134153"/>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34158"/>
                                        </p:tgtEl>
                                        <p:attrNameLst>
                                          <p:attrName>style.visibility</p:attrName>
                                        </p:attrNameLst>
                                      </p:cBhvr>
                                      <p:to>
                                        <p:strVal val="visible"/>
                                      </p:to>
                                    </p:set>
                                    <p:animEffect transition="in" filter="slide(fromLeft)">
                                      <p:cBhvr>
                                        <p:cTn id="50" dur="500"/>
                                        <p:tgtEl>
                                          <p:spTgt spid="134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P spid="134151" grpId="0" animBg="1"/>
      <p:bldP spid="134152" grpId="0"/>
      <p:bldP spid="134153" grpId="0" animBg="1"/>
      <p:bldP spid="134154" grpId="0" animBg="1"/>
      <p:bldP spid="134155" grpId="0" animBg="1"/>
      <p:bldP spid="1341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a:extLst>
              <a:ext uri="{FF2B5EF4-FFF2-40B4-BE49-F238E27FC236}">
                <a16:creationId xmlns:a16="http://schemas.microsoft.com/office/drawing/2014/main" id="{C635786A-4B0C-4DA3-9F03-B160ACEB883F}"/>
              </a:ext>
            </a:extLst>
          </p:cNvPr>
          <p:cNvSpPr>
            <a:spLocks noChangeArrowheads="1"/>
          </p:cNvSpPr>
          <p:nvPr/>
        </p:nvSpPr>
        <p:spPr bwMode="auto">
          <a:xfrm>
            <a:off x="368300" y="1150938"/>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tx2"/>
                </a:solidFill>
              </a:rPr>
              <a:t>3.</a:t>
            </a:r>
            <a:r>
              <a:rPr lang="zh-CN" altLang="en-US">
                <a:solidFill>
                  <a:schemeClr val="tx2"/>
                </a:solidFill>
              </a:rPr>
              <a:t>语法分析</a:t>
            </a:r>
          </a:p>
        </p:txBody>
      </p:sp>
      <p:sp>
        <p:nvSpPr>
          <p:cNvPr id="23555" name="Rectangle 4">
            <a:extLst>
              <a:ext uri="{FF2B5EF4-FFF2-40B4-BE49-F238E27FC236}">
                <a16:creationId xmlns:a16="http://schemas.microsoft.com/office/drawing/2014/main" id="{756DD25F-E786-4F33-8C1A-DF2FB8C4FE33}"/>
              </a:ext>
            </a:extLst>
          </p:cNvPr>
          <p:cNvSpPr>
            <a:spLocks noChangeArrowheads="1"/>
          </p:cNvSpPr>
          <p:nvPr/>
        </p:nvSpPr>
        <p:spPr bwMode="auto">
          <a:xfrm>
            <a:off x="322263" y="1712913"/>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示例</a:t>
            </a:r>
          </a:p>
        </p:txBody>
      </p:sp>
      <p:sp>
        <p:nvSpPr>
          <p:cNvPr id="23556" name="Rectangle 5">
            <a:extLst>
              <a:ext uri="{FF2B5EF4-FFF2-40B4-BE49-F238E27FC236}">
                <a16:creationId xmlns:a16="http://schemas.microsoft.com/office/drawing/2014/main" id="{F1AFF14A-1147-4D25-9B73-9B3F76B1379E}"/>
              </a:ext>
            </a:extLst>
          </p:cNvPr>
          <p:cNvSpPr>
            <a:spLocks noChangeArrowheads="1"/>
          </p:cNvSpPr>
          <p:nvPr/>
        </p:nvSpPr>
        <p:spPr bwMode="auto">
          <a:xfrm>
            <a:off x="6211888" y="2251075"/>
            <a:ext cx="539750"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TO</a:t>
            </a:r>
          </a:p>
        </p:txBody>
      </p:sp>
      <p:sp>
        <p:nvSpPr>
          <p:cNvPr id="23557" name="Rectangle 6">
            <a:extLst>
              <a:ext uri="{FF2B5EF4-FFF2-40B4-BE49-F238E27FC236}">
                <a16:creationId xmlns:a16="http://schemas.microsoft.com/office/drawing/2014/main" id="{C3CDD20A-E46D-4327-B782-6F2D54FEE564}"/>
              </a:ext>
            </a:extLst>
          </p:cNvPr>
          <p:cNvSpPr>
            <a:spLocks noChangeArrowheads="1"/>
          </p:cNvSpPr>
          <p:nvPr/>
        </p:nvSpPr>
        <p:spPr bwMode="auto">
          <a:xfrm>
            <a:off x="1408113" y="4383088"/>
            <a:ext cx="89535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NEXT</a:t>
            </a:r>
          </a:p>
        </p:txBody>
      </p:sp>
      <p:sp>
        <p:nvSpPr>
          <p:cNvPr id="23558" name="Rectangle 7">
            <a:extLst>
              <a:ext uri="{FF2B5EF4-FFF2-40B4-BE49-F238E27FC236}">
                <a16:creationId xmlns:a16="http://schemas.microsoft.com/office/drawing/2014/main" id="{71DB80B3-6840-485D-88CA-D84CBACA4C43}"/>
              </a:ext>
            </a:extLst>
          </p:cNvPr>
          <p:cNvSpPr>
            <a:spLocks noChangeArrowheads="1"/>
          </p:cNvSpPr>
          <p:nvPr/>
        </p:nvSpPr>
        <p:spPr bwMode="auto">
          <a:xfrm>
            <a:off x="1457325" y="2297113"/>
            <a:ext cx="71755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FOR</a:t>
            </a:r>
          </a:p>
        </p:txBody>
      </p:sp>
      <p:sp>
        <p:nvSpPr>
          <p:cNvPr id="135176" name="Rectangle 8">
            <a:extLst>
              <a:ext uri="{FF2B5EF4-FFF2-40B4-BE49-F238E27FC236}">
                <a16:creationId xmlns:a16="http://schemas.microsoft.com/office/drawing/2014/main" id="{B365A0A4-9FBF-4506-9107-817B08D7ED82}"/>
              </a:ext>
            </a:extLst>
          </p:cNvPr>
          <p:cNvSpPr>
            <a:spLocks noChangeArrowheads="1"/>
          </p:cNvSpPr>
          <p:nvPr/>
        </p:nvSpPr>
        <p:spPr bwMode="auto">
          <a:xfrm>
            <a:off x="3013075" y="2271713"/>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5177" name="Rectangle 9">
            <a:extLst>
              <a:ext uri="{FF2B5EF4-FFF2-40B4-BE49-F238E27FC236}">
                <a16:creationId xmlns:a16="http://schemas.microsoft.com/office/drawing/2014/main" id="{717E5D0C-806C-4FCC-B092-47F180263334}"/>
              </a:ext>
            </a:extLst>
          </p:cNvPr>
          <p:cNvSpPr>
            <a:spLocks noChangeArrowheads="1"/>
          </p:cNvSpPr>
          <p:nvPr/>
        </p:nvSpPr>
        <p:spPr bwMode="auto">
          <a:xfrm>
            <a:off x="2865438" y="3679825"/>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N</a:t>
            </a:r>
          </a:p>
        </p:txBody>
      </p:sp>
      <p:sp>
        <p:nvSpPr>
          <p:cNvPr id="135178" name="Rectangle 10">
            <a:extLst>
              <a:ext uri="{FF2B5EF4-FFF2-40B4-BE49-F238E27FC236}">
                <a16:creationId xmlns:a16="http://schemas.microsoft.com/office/drawing/2014/main" id="{6EDA6579-C696-4DFA-8B65-34D90DCB5F4F}"/>
              </a:ext>
            </a:extLst>
          </p:cNvPr>
          <p:cNvSpPr>
            <a:spLocks noChangeArrowheads="1"/>
          </p:cNvSpPr>
          <p:nvPr/>
        </p:nvSpPr>
        <p:spPr bwMode="auto">
          <a:xfrm>
            <a:off x="2859088" y="3005138"/>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M</a:t>
            </a:r>
          </a:p>
        </p:txBody>
      </p:sp>
      <p:sp>
        <p:nvSpPr>
          <p:cNvPr id="135179" name="Rectangle 11">
            <a:extLst>
              <a:ext uri="{FF2B5EF4-FFF2-40B4-BE49-F238E27FC236}">
                <a16:creationId xmlns:a16="http://schemas.microsoft.com/office/drawing/2014/main" id="{27AEDF86-E892-48B5-B679-4E7891A71F59}"/>
              </a:ext>
            </a:extLst>
          </p:cNvPr>
          <p:cNvSpPr>
            <a:spLocks noChangeArrowheads="1"/>
          </p:cNvSpPr>
          <p:nvPr/>
        </p:nvSpPr>
        <p:spPr bwMode="auto">
          <a:xfrm>
            <a:off x="4048125" y="3013075"/>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I</a:t>
            </a:r>
          </a:p>
        </p:txBody>
      </p:sp>
      <p:sp>
        <p:nvSpPr>
          <p:cNvPr id="135180" name="Rectangle 12">
            <a:extLst>
              <a:ext uri="{FF2B5EF4-FFF2-40B4-BE49-F238E27FC236}">
                <a16:creationId xmlns:a16="http://schemas.microsoft.com/office/drawing/2014/main" id="{F6E5165C-183E-42D3-8FA6-95834909FF42}"/>
              </a:ext>
            </a:extLst>
          </p:cNvPr>
          <p:cNvSpPr>
            <a:spLocks noChangeArrowheads="1"/>
          </p:cNvSpPr>
          <p:nvPr/>
        </p:nvSpPr>
        <p:spPr bwMode="auto">
          <a:xfrm>
            <a:off x="4064000" y="3670300"/>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J</a:t>
            </a:r>
          </a:p>
        </p:txBody>
      </p:sp>
      <p:sp>
        <p:nvSpPr>
          <p:cNvPr id="135181" name="Rectangle 13">
            <a:extLst>
              <a:ext uri="{FF2B5EF4-FFF2-40B4-BE49-F238E27FC236}">
                <a16:creationId xmlns:a16="http://schemas.microsoft.com/office/drawing/2014/main" id="{AE01AE00-2AF4-45F1-A077-DC184C692A52}"/>
              </a:ext>
            </a:extLst>
          </p:cNvPr>
          <p:cNvSpPr>
            <a:spLocks noChangeArrowheads="1"/>
          </p:cNvSpPr>
          <p:nvPr/>
        </p:nvSpPr>
        <p:spPr bwMode="auto">
          <a:xfrm>
            <a:off x="6481763" y="3678238"/>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5182" name="Rectangle 14">
            <a:extLst>
              <a:ext uri="{FF2B5EF4-FFF2-40B4-BE49-F238E27FC236}">
                <a16:creationId xmlns:a16="http://schemas.microsoft.com/office/drawing/2014/main" id="{BF2CF654-BA3E-42E9-8998-3DC5015F03D0}"/>
              </a:ext>
            </a:extLst>
          </p:cNvPr>
          <p:cNvSpPr>
            <a:spLocks noChangeArrowheads="1"/>
          </p:cNvSpPr>
          <p:nvPr/>
        </p:nvSpPr>
        <p:spPr bwMode="auto">
          <a:xfrm>
            <a:off x="6453188" y="2986088"/>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5183" name="Rectangle 15">
            <a:extLst>
              <a:ext uri="{FF2B5EF4-FFF2-40B4-BE49-F238E27FC236}">
                <a16:creationId xmlns:a16="http://schemas.microsoft.com/office/drawing/2014/main" id="{9930507C-E6F2-4B07-9A1E-B695B583C4A2}"/>
              </a:ext>
            </a:extLst>
          </p:cNvPr>
          <p:cNvSpPr>
            <a:spLocks noChangeArrowheads="1"/>
          </p:cNvSpPr>
          <p:nvPr/>
        </p:nvSpPr>
        <p:spPr bwMode="auto">
          <a:xfrm>
            <a:off x="2990850" y="4387850"/>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23567" name="Rectangle 16">
            <a:extLst>
              <a:ext uri="{FF2B5EF4-FFF2-40B4-BE49-F238E27FC236}">
                <a16:creationId xmlns:a16="http://schemas.microsoft.com/office/drawing/2014/main" id="{72B231A8-594C-4222-8207-3E6FC6199546}"/>
              </a:ext>
            </a:extLst>
          </p:cNvPr>
          <p:cNvSpPr>
            <a:spLocks noChangeArrowheads="1"/>
          </p:cNvSpPr>
          <p:nvPr/>
        </p:nvSpPr>
        <p:spPr bwMode="auto">
          <a:xfrm>
            <a:off x="4013200" y="2271713"/>
            <a:ext cx="539750"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5185" name="Rectangle 17">
            <a:extLst>
              <a:ext uri="{FF2B5EF4-FFF2-40B4-BE49-F238E27FC236}">
                <a16:creationId xmlns:a16="http://schemas.microsoft.com/office/drawing/2014/main" id="{654E75E3-3B6A-43F5-A9F7-3D8244095F1C}"/>
              </a:ext>
            </a:extLst>
          </p:cNvPr>
          <p:cNvSpPr>
            <a:spLocks noChangeArrowheads="1"/>
          </p:cNvSpPr>
          <p:nvPr/>
        </p:nvSpPr>
        <p:spPr bwMode="auto">
          <a:xfrm>
            <a:off x="7340600" y="2251075"/>
            <a:ext cx="717550"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100</a:t>
            </a:r>
          </a:p>
        </p:txBody>
      </p:sp>
      <p:sp>
        <p:nvSpPr>
          <p:cNvPr id="135186" name="Rectangle 18">
            <a:extLst>
              <a:ext uri="{FF2B5EF4-FFF2-40B4-BE49-F238E27FC236}">
                <a16:creationId xmlns:a16="http://schemas.microsoft.com/office/drawing/2014/main" id="{4200E688-0758-4F3F-BC98-338C2EFDFFDD}"/>
              </a:ext>
            </a:extLst>
          </p:cNvPr>
          <p:cNvSpPr>
            <a:spLocks noChangeArrowheads="1"/>
          </p:cNvSpPr>
          <p:nvPr/>
        </p:nvSpPr>
        <p:spPr bwMode="auto">
          <a:xfrm>
            <a:off x="3344863" y="3033713"/>
            <a:ext cx="539750"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5187" name="Rectangle 19">
            <a:extLst>
              <a:ext uri="{FF2B5EF4-FFF2-40B4-BE49-F238E27FC236}">
                <a16:creationId xmlns:a16="http://schemas.microsoft.com/office/drawing/2014/main" id="{703C842B-4C1B-4A32-B46B-3DC12DBEE60C}"/>
              </a:ext>
            </a:extLst>
          </p:cNvPr>
          <p:cNvSpPr>
            <a:spLocks noChangeArrowheads="1"/>
          </p:cNvSpPr>
          <p:nvPr/>
        </p:nvSpPr>
        <p:spPr bwMode="auto">
          <a:xfrm>
            <a:off x="3357563" y="3670300"/>
            <a:ext cx="539750" cy="519113"/>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5188" name="Rectangle 20">
            <a:extLst>
              <a:ext uri="{FF2B5EF4-FFF2-40B4-BE49-F238E27FC236}">
                <a16:creationId xmlns:a16="http://schemas.microsoft.com/office/drawing/2014/main" id="{8AAA9285-674F-46DA-8749-17B55B011278}"/>
              </a:ext>
            </a:extLst>
          </p:cNvPr>
          <p:cNvSpPr>
            <a:spLocks noChangeArrowheads="1"/>
          </p:cNvSpPr>
          <p:nvPr/>
        </p:nvSpPr>
        <p:spPr bwMode="auto">
          <a:xfrm>
            <a:off x="5208588" y="2255838"/>
            <a:ext cx="3619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a:t>
            </a:r>
          </a:p>
        </p:txBody>
      </p:sp>
      <p:sp>
        <p:nvSpPr>
          <p:cNvPr id="135189" name="Rectangle 21">
            <a:extLst>
              <a:ext uri="{FF2B5EF4-FFF2-40B4-BE49-F238E27FC236}">
                <a16:creationId xmlns:a16="http://schemas.microsoft.com/office/drawing/2014/main" id="{46CE71CD-82A8-48E5-B0F0-1CC58C49B7C2}"/>
              </a:ext>
            </a:extLst>
          </p:cNvPr>
          <p:cNvSpPr>
            <a:spLocks noChangeArrowheads="1"/>
          </p:cNvSpPr>
          <p:nvPr/>
        </p:nvSpPr>
        <p:spPr bwMode="auto">
          <a:xfrm>
            <a:off x="5137150" y="3011488"/>
            <a:ext cx="5397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a:t>
            </a:r>
          </a:p>
        </p:txBody>
      </p:sp>
      <p:sp>
        <p:nvSpPr>
          <p:cNvPr id="135190" name="Rectangle 22">
            <a:extLst>
              <a:ext uri="{FF2B5EF4-FFF2-40B4-BE49-F238E27FC236}">
                <a16:creationId xmlns:a16="http://schemas.microsoft.com/office/drawing/2014/main" id="{E0B7A8CA-F536-4675-8BD6-C7501343383B}"/>
              </a:ext>
            </a:extLst>
          </p:cNvPr>
          <p:cNvSpPr>
            <a:spLocks noChangeArrowheads="1"/>
          </p:cNvSpPr>
          <p:nvPr/>
        </p:nvSpPr>
        <p:spPr bwMode="auto">
          <a:xfrm>
            <a:off x="5170488" y="3689350"/>
            <a:ext cx="539750"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a:t>
            </a:r>
          </a:p>
        </p:txBody>
      </p:sp>
      <p:sp>
        <p:nvSpPr>
          <p:cNvPr id="135191" name="Rectangle 23">
            <a:extLst>
              <a:ext uri="{FF2B5EF4-FFF2-40B4-BE49-F238E27FC236}">
                <a16:creationId xmlns:a16="http://schemas.microsoft.com/office/drawing/2014/main" id="{7DB32BB4-2287-48D9-95CA-157C0BE482A0}"/>
              </a:ext>
            </a:extLst>
          </p:cNvPr>
          <p:cNvSpPr>
            <a:spLocks noChangeArrowheads="1"/>
          </p:cNvSpPr>
          <p:nvPr/>
        </p:nvSpPr>
        <p:spPr bwMode="auto">
          <a:xfrm>
            <a:off x="4608513" y="2997200"/>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5192" name="Rectangle 24">
            <a:extLst>
              <a:ext uri="{FF2B5EF4-FFF2-40B4-BE49-F238E27FC236}">
                <a16:creationId xmlns:a16="http://schemas.microsoft.com/office/drawing/2014/main" id="{0C4287E8-B321-49F7-A100-6D2071835B2E}"/>
              </a:ext>
            </a:extLst>
          </p:cNvPr>
          <p:cNvSpPr>
            <a:spLocks noChangeArrowheads="1"/>
          </p:cNvSpPr>
          <p:nvPr/>
        </p:nvSpPr>
        <p:spPr bwMode="auto">
          <a:xfrm>
            <a:off x="5910263" y="3676650"/>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5193" name="Rectangle 25">
            <a:extLst>
              <a:ext uri="{FF2B5EF4-FFF2-40B4-BE49-F238E27FC236}">
                <a16:creationId xmlns:a16="http://schemas.microsoft.com/office/drawing/2014/main" id="{CD1D96D9-3491-4D04-A82F-AC23FF316B8B}"/>
              </a:ext>
            </a:extLst>
          </p:cNvPr>
          <p:cNvSpPr>
            <a:spLocks noChangeArrowheads="1"/>
          </p:cNvSpPr>
          <p:nvPr/>
        </p:nvSpPr>
        <p:spPr bwMode="auto">
          <a:xfrm>
            <a:off x="5881688" y="2981325"/>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5194" name="Rectangle 26">
            <a:extLst>
              <a:ext uri="{FF2B5EF4-FFF2-40B4-BE49-F238E27FC236}">
                <a16:creationId xmlns:a16="http://schemas.microsoft.com/office/drawing/2014/main" id="{385BF498-D187-47B3-93C3-67C6D60DF06F}"/>
              </a:ext>
            </a:extLst>
          </p:cNvPr>
          <p:cNvSpPr>
            <a:spLocks noChangeArrowheads="1"/>
          </p:cNvSpPr>
          <p:nvPr/>
        </p:nvSpPr>
        <p:spPr bwMode="auto">
          <a:xfrm>
            <a:off x="4621213" y="3698875"/>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5195" name="Rectangle 27">
            <a:extLst>
              <a:ext uri="{FF2B5EF4-FFF2-40B4-BE49-F238E27FC236}">
                <a16:creationId xmlns:a16="http://schemas.microsoft.com/office/drawing/2014/main" id="{D43714C3-BFCD-4010-80E7-39FBB0D89340}"/>
              </a:ext>
            </a:extLst>
          </p:cNvPr>
          <p:cNvSpPr>
            <a:spLocks noChangeArrowheads="1"/>
          </p:cNvSpPr>
          <p:nvPr/>
        </p:nvSpPr>
        <p:spPr bwMode="auto">
          <a:xfrm>
            <a:off x="1531938" y="5851525"/>
            <a:ext cx="58737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变量、常数及其运算结果均是表达式</a:t>
            </a:r>
          </a:p>
        </p:txBody>
      </p:sp>
      <p:sp>
        <p:nvSpPr>
          <p:cNvPr id="135196" name="Rectangle 28">
            <a:extLst>
              <a:ext uri="{FF2B5EF4-FFF2-40B4-BE49-F238E27FC236}">
                <a16:creationId xmlns:a16="http://schemas.microsoft.com/office/drawing/2014/main" id="{D374FB6D-7799-4301-976C-926ADECE6CD9}"/>
              </a:ext>
            </a:extLst>
          </p:cNvPr>
          <p:cNvSpPr>
            <a:spLocks noChangeArrowheads="1"/>
          </p:cNvSpPr>
          <p:nvPr/>
        </p:nvSpPr>
        <p:spPr bwMode="auto">
          <a:xfrm>
            <a:off x="5124450" y="2997200"/>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197" name="Rectangle 29">
            <a:extLst>
              <a:ext uri="{FF2B5EF4-FFF2-40B4-BE49-F238E27FC236}">
                <a16:creationId xmlns:a16="http://schemas.microsoft.com/office/drawing/2014/main" id="{4F2AB286-FA13-40BA-A22B-0F82FACF4988}"/>
              </a:ext>
            </a:extLst>
          </p:cNvPr>
          <p:cNvSpPr>
            <a:spLocks noChangeArrowheads="1"/>
          </p:cNvSpPr>
          <p:nvPr/>
        </p:nvSpPr>
        <p:spPr bwMode="auto">
          <a:xfrm>
            <a:off x="4037013" y="3009900"/>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198" name="Rectangle 30">
            <a:extLst>
              <a:ext uri="{FF2B5EF4-FFF2-40B4-BE49-F238E27FC236}">
                <a16:creationId xmlns:a16="http://schemas.microsoft.com/office/drawing/2014/main" id="{36F472AC-BFD9-4BAA-A85F-95A95715492B}"/>
              </a:ext>
            </a:extLst>
          </p:cNvPr>
          <p:cNvSpPr>
            <a:spLocks noChangeArrowheads="1"/>
          </p:cNvSpPr>
          <p:nvPr/>
        </p:nvSpPr>
        <p:spPr bwMode="auto">
          <a:xfrm>
            <a:off x="5172075" y="3687763"/>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199" name="Rectangle 31">
            <a:extLst>
              <a:ext uri="{FF2B5EF4-FFF2-40B4-BE49-F238E27FC236}">
                <a16:creationId xmlns:a16="http://schemas.microsoft.com/office/drawing/2014/main" id="{C22D1AB9-30B3-455A-816C-85961770DB68}"/>
              </a:ext>
            </a:extLst>
          </p:cNvPr>
          <p:cNvSpPr>
            <a:spLocks noChangeArrowheads="1"/>
          </p:cNvSpPr>
          <p:nvPr/>
        </p:nvSpPr>
        <p:spPr bwMode="auto">
          <a:xfrm>
            <a:off x="4041775" y="3659188"/>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200" name="Rectangle 32">
            <a:extLst>
              <a:ext uri="{FF2B5EF4-FFF2-40B4-BE49-F238E27FC236}">
                <a16:creationId xmlns:a16="http://schemas.microsoft.com/office/drawing/2014/main" id="{47E77F48-B6EB-478D-B9CB-BF2D98EE3FBC}"/>
              </a:ext>
            </a:extLst>
          </p:cNvPr>
          <p:cNvSpPr>
            <a:spLocks noChangeArrowheads="1"/>
          </p:cNvSpPr>
          <p:nvPr/>
        </p:nvSpPr>
        <p:spPr bwMode="auto">
          <a:xfrm>
            <a:off x="4735513" y="2260600"/>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201" name="Rectangle 33">
            <a:extLst>
              <a:ext uri="{FF2B5EF4-FFF2-40B4-BE49-F238E27FC236}">
                <a16:creationId xmlns:a16="http://schemas.microsoft.com/office/drawing/2014/main" id="{CEC63183-0C7F-4E12-8583-E79783155F18}"/>
              </a:ext>
            </a:extLst>
          </p:cNvPr>
          <p:cNvSpPr>
            <a:spLocks noChangeArrowheads="1"/>
          </p:cNvSpPr>
          <p:nvPr/>
        </p:nvSpPr>
        <p:spPr bwMode="auto">
          <a:xfrm>
            <a:off x="7035800" y="2252663"/>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a:t>
            </a:r>
          </a:p>
        </p:txBody>
      </p:sp>
      <p:sp>
        <p:nvSpPr>
          <p:cNvPr id="135202" name="Rectangle 34">
            <a:extLst>
              <a:ext uri="{FF2B5EF4-FFF2-40B4-BE49-F238E27FC236}">
                <a16:creationId xmlns:a16="http://schemas.microsoft.com/office/drawing/2014/main" id="{EB6D76DC-5778-4E56-878B-007727AE08FB}"/>
              </a:ext>
            </a:extLst>
          </p:cNvPr>
          <p:cNvSpPr>
            <a:spLocks noChangeArrowheads="1"/>
          </p:cNvSpPr>
          <p:nvPr/>
        </p:nvSpPr>
        <p:spPr bwMode="auto">
          <a:xfrm>
            <a:off x="1387475" y="5824538"/>
            <a:ext cx="62293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赋值句的形式为</a:t>
            </a:r>
            <a:r>
              <a:rPr lang="zh-CN" altLang="en-US" sz="2800" b="1">
                <a:solidFill>
                  <a:schemeClr val="bg1"/>
                </a:solidFill>
                <a:latin typeface="Arial" panose="020B0604020202020204" pitchFamily="34" charset="0"/>
                <a:ea typeface="楷体_GB2312" pitchFamily="49" charset="-122"/>
              </a:rPr>
              <a:t>“</a:t>
            </a:r>
            <a:r>
              <a:rPr lang="zh-CN" altLang="en-US" sz="2800" b="1">
                <a:solidFill>
                  <a:schemeClr val="bg1"/>
                </a:solidFill>
                <a:latin typeface="楷体_GB2312" pitchFamily="49" charset="-122"/>
                <a:ea typeface="楷体_GB2312" pitchFamily="49" charset="-122"/>
              </a:rPr>
              <a:t>变量　：＝　表达式</a:t>
            </a:r>
            <a:r>
              <a:rPr lang="zh-CN" altLang="en-US" sz="2800" b="1">
                <a:solidFill>
                  <a:schemeClr val="bg1"/>
                </a:solidFill>
                <a:latin typeface="Arial" panose="020B0604020202020204" pitchFamily="34" charset="0"/>
                <a:ea typeface="楷体_GB2312" pitchFamily="49" charset="-122"/>
              </a:rPr>
              <a:t>”</a:t>
            </a:r>
            <a:endParaRPr lang="zh-CN" altLang="en-US" sz="2800" b="1">
              <a:solidFill>
                <a:schemeClr val="bg1"/>
              </a:solidFill>
              <a:latin typeface="楷体_GB2312" pitchFamily="49" charset="-122"/>
              <a:ea typeface="楷体_GB2312" pitchFamily="49" charset="-122"/>
            </a:endParaRPr>
          </a:p>
        </p:txBody>
      </p:sp>
      <p:sp>
        <p:nvSpPr>
          <p:cNvPr id="135203" name="Rectangle 35">
            <a:extLst>
              <a:ext uri="{FF2B5EF4-FFF2-40B4-BE49-F238E27FC236}">
                <a16:creationId xmlns:a16="http://schemas.microsoft.com/office/drawing/2014/main" id="{E8267FCF-CC4B-4828-964A-0EDB56A5D14E}"/>
              </a:ext>
            </a:extLst>
          </p:cNvPr>
          <p:cNvSpPr>
            <a:spLocks noChangeArrowheads="1"/>
          </p:cNvSpPr>
          <p:nvPr/>
        </p:nvSpPr>
        <p:spPr bwMode="auto">
          <a:xfrm>
            <a:off x="2871788" y="3032125"/>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赋值句</a:t>
            </a:r>
          </a:p>
        </p:txBody>
      </p:sp>
      <p:sp>
        <p:nvSpPr>
          <p:cNvPr id="135204" name="Rectangle 36">
            <a:extLst>
              <a:ext uri="{FF2B5EF4-FFF2-40B4-BE49-F238E27FC236}">
                <a16:creationId xmlns:a16="http://schemas.microsoft.com/office/drawing/2014/main" id="{2819844F-23C3-4CB7-953F-23E205E94ED8}"/>
              </a:ext>
            </a:extLst>
          </p:cNvPr>
          <p:cNvSpPr>
            <a:spLocks noChangeArrowheads="1"/>
          </p:cNvSpPr>
          <p:nvPr/>
        </p:nvSpPr>
        <p:spPr bwMode="auto">
          <a:xfrm>
            <a:off x="2863850" y="3689350"/>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赋值句</a:t>
            </a:r>
          </a:p>
        </p:txBody>
      </p:sp>
      <p:sp>
        <p:nvSpPr>
          <p:cNvPr id="135205" name="Rectangle 37">
            <a:extLst>
              <a:ext uri="{FF2B5EF4-FFF2-40B4-BE49-F238E27FC236}">
                <a16:creationId xmlns:a16="http://schemas.microsoft.com/office/drawing/2014/main" id="{F83D9CE2-CC9B-4C51-A4A9-FAA8C7FDB781}"/>
              </a:ext>
            </a:extLst>
          </p:cNvPr>
          <p:cNvSpPr>
            <a:spLocks noChangeArrowheads="1"/>
          </p:cNvSpPr>
          <p:nvPr/>
        </p:nvSpPr>
        <p:spPr bwMode="auto">
          <a:xfrm>
            <a:off x="2405063" y="5837238"/>
            <a:ext cx="40957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多个赋值句可构成语句块</a:t>
            </a:r>
          </a:p>
        </p:txBody>
      </p:sp>
      <p:sp>
        <p:nvSpPr>
          <p:cNvPr id="135206" name="Rectangle 38">
            <a:extLst>
              <a:ext uri="{FF2B5EF4-FFF2-40B4-BE49-F238E27FC236}">
                <a16:creationId xmlns:a16="http://schemas.microsoft.com/office/drawing/2014/main" id="{1D5E3F5F-7686-498D-93EF-17B695A28080}"/>
              </a:ext>
            </a:extLst>
          </p:cNvPr>
          <p:cNvSpPr>
            <a:spLocks noChangeArrowheads="1"/>
          </p:cNvSpPr>
          <p:nvPr/>
        </p:nvSpPr>
        <p:spPr bwMode="auto">
          <a:xfrm>
            <a:off x="2855913" y="3390900"/>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语句块</a:t>
            </a:r>
          </a:p>
        </p:txBody>
      </p:sp>
      <p:sp>
        <p:nvSpPr>
          <p:cNvPr id="135207" name="Rectangle 39">
            <a:extLst>
              <a:ext uri="{FF2B5EF4-FFF2-40B4-BE49-F238E27FC236}">
                <a16:creationId xmlns:a16="http://schemas.microsoft.com/office/drawing/2014/main" id="{E6BAC2EF-3A48-44E7-9553-5C81E3CA73DC}"/>
              </a:ext>
            </a:extLst>
          </p:cNvPr>
          <p:cNvSpPr>
            <a:spLocks noChangeArrowheads="1"/>
          </p:cNvSpPr>
          <p:nvPr/>
        </p:nvSpPr>
        <p:spPr bwMode="auto">
          <a:xfrm>
            <a:off x="1989138" y="5829300"/>
            <a:ext cx="5162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表达式可作为循环的初值和终值</a:t>
            </a:r>
          </a:p>
        </p:txBody>
      </p:sp>
      <p:sp>
        <p:nvSpPr>
          <p:cNvPr id="135208" name="Rectangle 40">
            <a:extLst>
              <a:ext uri="{FF2B5EF4-FFF2-40B4-BE49-F238E27FC236}">
                <a16:creationId xmlns:a16="http://schemas.microsoft.com/office/drawing/2014/main" id="{A7639E64-A9A4-4752-9F88-9F127DAAF043}"/>
              </a:ext>
            </a:extLst>
          </p:cNvPr>
          <p:cNvSpPr>
            <a:spLocks noChangeArrowheads="1"/>
          </p:cNvSpPr>
          <p:nvPr/>
        </p:nvSpPr>
        <p:spPr bwMode="auto">
          <a:xfrm>
            <a:off x="4926013" y="2251075"/>
            <a:ext cx="8953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初值</a:t>
            </a:r>
          </a:p>
        </p:txBody>
      </p:sp>
      <p:sp>
        <p:nvSpPr>
          <p:cNvPr id="135209" name="Rectangle 41">
            <a:extLst>
              <a:ext uri="{FF2B5EF4-FFF2-40B4-BE49-F238E27FC236}">
                <a16:creationId xmlns:a16="http://schemas.microsoft.com/office/drawing/2014/main" id="{8A04E4B1-A72D-422F-B3C0-9327EA946B07}"/>
              </a:ext>
            </a:extLst>
          </p:cNvPr>
          <p:cNvSpPr>
            <a:spLocks noChangeArrowheads="1"/>
          </p:cNvSpPr>
          <p:nvPr/>
        </p:nvSpPr>
        <p:spPr bwMode="auto">
          <a:xfrm>
            <a:off x="7265988" y="2265363"/>
            <a:ext cx="8953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终值</a:t>
            </a:r>
          </a:p>
        </p:txBody>
      </p:sp>
      <p:sp>
        <p:nvSpPr>
          <p:cNvPr id="135210" name="Rectangle 42">
            <a:extLst>
              <a:ext uri="{FF2B5EF4-FFF2-40B4-BE49-F238E27FC236}">
                <a16:creationId xmlns:a16="http://schemas.microsoft.com/office/drawing/2014/main" id="{B9DC608A-90BC-4FA9-B027-A06A124AB0C0}"/>
              </a:ext>
            </a:extLst>
          </p:cNvPr>
          <p:cNvSpPr>
            <a:spLocks noChangeArrowheads="1"/>
          </p:cNvSpPr>
          <p:nvPr/>
        </p:nvSpPr>
        <p:spPr bwMode="auto">
          <a:xfrm>
            <a:off x="1666875" y="5821363"/>
            <a:ext cx="58737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简单数值变量可作为循环的控制变量</a:t>
            </a:r>
          </a:p>
        </p:txBody>
      </p:sp>
      <p:sp>
        <p:nvSpPr>
          <p:cNvPr id="135211" name="Rectangle 43">
            <a:extLst>
              <a:ext uri="{FF2B5EF4-FFF2-40B4-BE49-F238E27FC236}">
                <a16:creationId xmlns:a16="http://schemas.microsoft.com/office/drawing/2014/main" id="{1CB34AC4-AB0F-4ECB-B820-F4F03FB7A15E}"/>
              </a:ext>
            </a:extLst>
          </p:cNvPr>
          <p:cNvSpPr>
            <a:spLocks noChangeArrowheads="1"/>
          </p:cNvSpPr>
          <p:nvPr/>
        </p:nvSpPr>
        <p:spPr bwMode="auto">
          <a:xfrm>
            <a:off x="2270125" y="2279650"/>
            <a:ext cx="1606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控制变量</a:t>
            </a:r>
          </a:p>
        </p:txBody>
      </p:sp>
      <p:sp>
        <p:nvSpPr>
          <p:cNvPr id="135212" name="Rectangle 44">
            <a:extLst>
              <a:ext uri="{FF2B5EF4-FFF2-40B4-BE49-F238E27FC236}">
                <a16:creationId xmlns:a16="http://schemas.microsoft.com/office/drawing/2014/main" id="{75DE71F9-C3BE-47F5-A4FE-1F98DBC7B4F8}"/>
              </a:ext>
            </a:extLst>
          </p:cNvPr>
          <p:cNvSpPr>
            <a:spLocks noChangeArrowheads="1"/>
          </p:cNvSpPr>
          <p:nvPr/>
        </p:nvSpPr>
        <p:spPr bwMode="auto">
          <a:xfrm>
            <a:off x="2409825" y="4368800"/>
            <a:ext cx="1606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控制变量</a:t>
            </a:r>
          </a:p>
        </p:txBody>
      </p:sp>
      <p:sp>
        <p:nvSpPr>
          <p:cNvPr id="135213" name="Rectangle 45">
            <a:extLst>
              <a:ext uri="{FF2B5EF4-FFF2-40B4-BE49-F238E27FC236}">
                <a16:creationId xmlns:a16="http://schemas.microsoft.com/office/drawing/2014/main" id="{51B54866-FB96-467D-B822-9B943C1F1333}"/>
              </a:ext>
            </a:extLst>
          </p:cNvPr>
          <p:cNvSpPr>
            <a:spLocks noChangeArrowheads="1"/>
          </p:cNvSpPr>
          <p:nvPr/>
        </p:nvSpPr>
        <p:spPr bwMode="auto">
          <a:xfrm>
            <a:off x="1228725" y="5368925"/>
            <a:ext cx="6940550" cy="116046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此时可以看出上述结果符合ＦＯＲ循环语句</a:t>
            </a:r>
          </a:p>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的语法定义，故语法分析成功完成</a:t>
            </a:r>
          </a:p>
        </p:txBody>
      </p:sp>
      <p:sp>
        <p:nvSpPr>
          <p:cNvPr id="46" name="WordArt 2">
            <a:extLst>
              <a:ext uri="{FF2B5EF4-FFF2-40B4-BE49-F238E27FC236}">
                <a16:creationId xmlns:a16="http://schemas.microsoft.com/office/drawing/2014/main" id="{DDD007D1-8802-424A-8BFB-9FA7D75ADB94}"/>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95"/>
                                        </p:tgtEl>
                                        <p:attrNameLst>
                                          <p:attrName>style.visibility</p:attrName>
                                        </p:attrNameLst>
                                      </p:cBhvr>
                                      <p:to>
                                        <p:strVal val="visible"/>
                                      </p:to>
                                    </p:set>
                                    <p:animEffect transition="in" filter="slide(fromBottom)">
                                      <p:cBhvr>
                                        <p:cTn id="7" dur="500"/>
                                        <p:tgtEl>
                                          <p:spTgt spid="135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xit" presetSubtype="0" fill="hold" grpId="0" nodeType="clickEffect">
                                  <p:stCondLst>
                                    <p:cond delay="0"/>
                                  </p:stCondLst>
                                  <p:childTnLst>
                                    <p:animEffect transition="out" filter="fade">
                                      <p:cBhvr>
                                        <p:cTn id="11" dur="1000"/>
                                        <p:tgtEl>
                                          <p:spTgt spid="135182"/>
                                        </p:tgtEl>
                                      </p:cBhvr>
                                    </p:animEffect>
                                    <p:anim calcmode="lin" valueType="num">
                                      <p:cBhvr>
                                        <p:cTn id="12" dur="1000"/>
                                        <p:tgtEl>
                                          <p:spTgt spid="135182"/>
                                        </p:tgtEl>
                                        <p:attrNameLst>
                                          <p:attrName>ppt_x</p:attrName>
                                        </p:attrNameLst>
                                      </p:cBhvr>
                                      <p:tavLst>
                                        <p:tav tm="0">
                                          <p:val>
                                            <p:strVal val="ppt_x"/>
                                          </p:val>
                                        </p:tav>
                                        <p:tav tm="100000">
                                          <p:val>
                                            <p:strVal val="ppt_x"/>
                                          </p:val>
                                        </p:tav>
                                      </p:tavLst>
                                    </p:anim>
                                    <p:anim calcmode="lin" valueType="num">
                                      <p:cBhvr>
                                        <p:cTn id="13" dur="1000"/>
                                        <p:tgtEl>
                                          <p:spTgt spid="135182"/>
                                        </p:tgtEl>
                                        <p:attrNameLst>
                                          <p:attrName>ppt_y</p:attrName>
                                        </p:attrNameLst>
                                      </p:cBhvr>
                                      <p:tavLst>
                                        <p:tav tm="0">
                                          <p:val>
                                            <p:strVal val="ppt_y"/>
                                          </p:val>
                                        </p:tav>
                                        <p:tav tm="100000">
                                          <p:val>
                                            <p:strVal val="ppt_y-.1"/>
                                          </p:val>
                                        </p:tav>
                                      </p:tavLst>
                                    </p:anim>
                                    <p:set>
                                      <p:cBhvr>
                                        <p:cTn id="14" dur="1" fill="hold">
                                          <p:stCondLst>
                                            <p:cond delay="999"/>
                                          </p:stCondLst>
                                        </p:cTn>
                                        <p:tgtEl>
                                          <p:spTgt spid="135182"/>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1000"/>
                                        <p:tgtEl>
                                          <p:spTgt spid="135189"/>
                                        </p:tgtEl>
                                      </p:cBhvr>
                                    </p:animEffect>
                                    <p:anim calcmode="lin" valueType="num">
                                      <p:cBhvr>
                                        <p:cTn id="17" dur="1000"/>
                                        <p:tgtEl>
                                          <p:spTgt spid="135189"/>
                                        </p:tgtEl>
                                        <p:attrNameLst>
                                          <p:attrName>ppt_x</p:attrName>
                                        </p:attrNameLst>
                                      </p:cBhvr>
                                      <p:tavLst>
                                        <p:tav tm="0">
                                          <p:val>
                                            <p:strVal val="ppt_x"/>
                                          </p:val>
                                        </p:tav>
                                        <p:tav tm="100000">
                                          <p:val>
                                            <p:strVal val="ppt_x"/>
                                          </p:val>
                                        </p:tav>
                                      </p:tavLst>
                                    </p:anim>
                                    <p:anim calcmode="lin" valueType="num">
                                      <p:cBhvr>
                                        <p:cTn id="18" dur="1000"/>
                                        <p:tgtEl>
                                          <p:spTgt spid="135189"/>
                                        </p:tgtEl>
                                        <p:attrNameLst>
                                          <p:attrName>ppt_y</p:attrName>
                                        </p:attrNameLst>
                                      </p:cBhvr>
                                      <p:tavLst>
                                        <p:tav tm="0">
                                          <p:val>
                                            <p:strVal val="ppt_y"/>
                                          </p:val>
                                        </p:tav>
                                        <p:tav tm="100000">
                                          <p:val>
                                            <p:strVal val="ppt_y-.1"/>
                                          </p:val>
                                        </p:tav>
                                      </p:tavLst>
                                    </p:anim>
                                    <p:set>
                                      <p:cBhvr>
                                        <p:cTn id="19" dur="1" fill="hold">
                                          <p:stCondLst>
                                            <p:cond delay="999"/>
                                          </p:stCondLst>
                                        </p:cTn>
                                        <p:tgtEl>
                                          <p:spTgt spid="135189"/>
                                        </p:tgtEl>
                                        <p:attrNameLst>
                                          <p:attrName>style.visibility</p:attrName>
                                        </p:attrNameLst>
                                      </p:cBhvr>
                                      <p:to>
                                        <p:strVal val="hidden"/>
                                      </p:to>
                                    </p:set>
                                  </p:childTnLst>
                                </p:cTn>
                              </p:par>
                              <p:par>
                                <p:cTn id="20" presetID="47" presetClass="exit" presetSubtype="0" fill="hold" grpId="0" nodeType="withEffect">
                                  <p:stCondLst>
                                    <p:cond delay="0"/>
                                  </p:stCondLst>
                                  <p:childTnLst>
                                    <p:animEffect transition="out" filter="fade">
                                      <p:cBhvr>
                                        <p:cTn id="21" dur="1000"/>
                                        <p:tgtEl>
                                          <p:spTgt spid="135193"/>
                                        </p:tgtEl>
                                      </p:cBhvr>
                                    </p:animEffect>
                                    <p:anim calcmode="lin" valueType="num">
                                      <p:cBhvr>
                                        <p:cTn id="22" dur="1000"/>
                                        <p:tgtEl>
                                          <p:spTgt spid="135193"/>
                                        </p:tgtEl>
                                        <p:attrNameLst>
                                          <p:attrName>ppt_x</p:attrName>
                                        </p:attrNameLst>
                                      </p:cBhvr>
                                      <p:tavLst>
                                        <p:tav tm="0">
                                          <p:val>
                                            <p:strVal val="ppt_x"/>
                                          </p:val>
                                        </p:tav>
                                        <p:tav tm="100000">
                                          <p:val>
                                            <p:strVal val="ppt_x"/>
                                          </p:val>
                                        </p:tav>
                                      </p:tavLst>
                                    </p:anim>
                                    <p:anim calcmode="lin" valueType="num">
                                      <p:cBhvr>
                                        <p:cTn id="23" dur="1000"/>
                                        <p:tgtEl>
                                          <p:spTgt spid="135193"/>
                                        </p:tgtEl>
                                        <p:attrNameLst>
                                          <p:attrName>ppt_y</p:attrName>
                                        </p:attrNameLst>
                                      </p:cBhvr>
                                      <p:tavLst>
                                        <p:tav tm="0">
                                          <p:val>
                                            <p:strVal val="ppt_y"/>
                                          </p:val>
                                        </p:tav>
                                        <p:tav tm="100000">
                                          <p:val>
                                            <p:strVal val="ppt_y-.1"/>
                                          </p:val>
                                        </p:tav>
                                      </p:tavLst>
                                    </p:anim>
                                    <p:set>
                                      <p:cBhvr>
                                        <p:cTn id="24" dur="1" fill="hold">
                                          <p:stCondLst>
                                            <p:cond delay="999"/>
                                          </p:stCondLst>
                                        </p:cTn>
                                        <p:tgtEl>
                                          <p:spTgt spid="135193"/>
                                        </p:tgtEl>
                                        <p:attrNameLst>
                                          <p:attrName>style.visibility</p:attrName>
                                        </p:attrNameLst>
                                      </p:cBhvr>
                                      <p:to>
                                        <p:strVal val="hidden"/>
                                      </p:to>
                                    </p:set>
                                  </p:childTnLst>
                                </p:cTn>
                              </p:par>
                            </p:childTnLst>
                          </p:cTn>
                        </p:par>
                        <p:par>
                          <p:cTn id="25" fill="hold" nodeType="afterGroup">
                            <p:stCondLst>
                              <p:cond delay="1000"/>
                            </p:stCondLst>
                            <p:childTnLst>
                              <p:par>
                                <p:cTn id="26" presetID="47" presetClass="entr" presetSubtype="0" fill="hold" grpId="0" nodeType="afterEffect">
                                  <p:stCondLst>
                                    <p:cond delay="0"/>
                                  </p:stCondLst>
                                  <p:childTnLst>
                                    <p:set>
                                      <p:cBhvr>
                                        <p:cTn id="27" dur="1" fill="hold">
                                          <p:stCondLst>
                                            <p:cond delay="0"/>
                                          </p:stCondLst>
                                        </p:cTn>
                                        <p:tgtEl>
                                          <p:spTgt spid="135196"/>
                                        </p:tgtEl>
                                        <p:attrNameLst>
                                          <p:attrName>style.visibility</p:attrName>
                                        </p:attrNameLst>
                                      </p:cBhvr>
                                      <p:to>
                                        <p:strVal val="visible"/>
                                      </p:to>
                                    </p:set>
                                    <p:animEffect transition="in" filter="fade">
                                      <p:cBhvr>
                                        <p:cTn id="28" dur="1000"/>
                                        <p:tgtEl>
                                          <p:spTgt spid="135196"/>
                                        </p:tgtEl>
                                      </p:cBhvr>
                                    </p:animEffect>
                                    <p:anim calcmode="lin" valueType="num">
                                      <p:cBhvr>
                                        <p:cTn id="29" dur="1000" fill="hold"/>
                                        <p:tgtEl>
                                          <p:spTgt spid="135196"/>
                                        </p:tgtEl>
                                        <p:attrNameLst>
                                          <p:attrName>ppt_x</p:attrName>
                                        </p:attrNameLst>
                                      </p:cBhvr>
                                      <p:tavLst>
                                        <p:tav tm="0">
                                          <p:val>
                                            <p:strVal val="#ppt_x"/>
                                          </p:val>
                                        </p:tav>
                                        <p:tav tm="100000">
                                          <p:val>
                                            <p:strVal val="#ppt_x"/>
                                          </p:val>
                                        </p:tav>
                                      </p:tavLst>
                                    </p:anim>
                                    <p:anim calcmode="lin" valueType="num">
                                      <p:cBhvr>
                                        <p:cTn id="30" dur="1000" fill="hold"/>
                                        <p:tgtEl>
                                          <p:spTgt spid="135196"/>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xit" presetSubtype="0" fill="hold" grpId="0" nodeType="afterEffect">
                                  <p:stCondLst>
                                    <p:cond delay="0"/>
                                  </p:stCondLst>
                                  <p:childTnLst>
                                    <p:animEffect transition="out" filter="fade">
                                      <p:cBhvr>
                                        <p:cTn id="33" dur="1000"/>
                                        <p:tgtEl>
                                          <p:spTgt spid="135179"/>
                                        </p:tgtEl>
                                      </p:cBhvr>
                                    </p:animEffect>
                                    <p:anim calcmode="lin" valueType="num">
                                      <p:cBhvr>
                                        <p:cTn id="34" dur="1000"/>
                                        <p:tgtEl>
                                          <p:spTgt spid="135179"/>
                                        </p:tgtEl>
                                        <p:attrNameLst>
                                          <p:attrName>ppt_x</p:attrName>
                                        </p:attrNameLst>
                                      </p:cBhvr>
                                      <p:tavLst>
                                        <p:tav tm="0">
                                          <p:val>
                                            <p:strVal val="ppt_x"/>
                                          </p:val>
                                        </p:tav>
                                        <p:tav tm="100000">
                                          <p:val>
                                            <p:strVal val="ppt_x"/>
                                          </p:val>
                                        </p:tav>
                                      </p:tavLst>
                                    </p:anim>
                                    <p:anim calcmode="lin" valueType="num">
                                      <p:cBhvr>
                                        <p:cTn id="35" dur="1000"/>
                                        <p:tgtEl>
                                          <p:spTgt spid="135179"/>
                                        </p:tgtEl>
                                        <p:attrNameLst>
                                          <p:attrName>ppt_y</p:attrName>
                                        </p:attrNameLst>
                                      </p:cBhvr>
                                      <p:tavLst>
                                        <p:tav tm="0">
                                          <p:val>
                                            <p:strVal val="ppt_y"/>
                                          </p:val>
                                        </p:tav>
                                        <p:tav tm="100000">
                                          <p:val>
                                            <p:strVal val="ppt_y-.1"/>
                                          </p:val>
                                        </p:tav>
                                      </p:tavLst>
                                    </p:anim>
                                    <p:set>
                                      <p:cBhvr>
                                        <p:cTn id="36" dur="1" fill="hold">
                                          <p:stCondLst>
                                            <p:cond delay="999"/>
                                          </p:stCondLst>
                                        </p:cTn>
                                        <p:tgtEl>
                                          <p:spTgt spid="135179"/>
                                        </p:tgtEl>
                                        <p:attrNameLst>
                                          <p:attrName>style.visibility</p:attrName>
                                        </p:attrNameLst>
                                      </p:cBhvr>
                                      <p:to>
                                        <p:strVal val="hidden"/>
                                      </p:to>
                                    </p:set>
                                  </p:childTnLst>
                                </p:cTn>
                              </p:par>
                              <p:par>
                                <p:cTn id="37" presetID="47" presetClass="exit" presetSubtype="0" fill="hold" grpId="0" nodeType="withEffect">
                                  <p:stCondLst>
                                    <p:cond delay="0"/>
                                  </p:stCondLst>
                                  <p:childTnLst>
                                    <p:animEffect transition="out" filter="fade">
                                      <p:cBhvr>
                                        <p:cTn id="38" dur="1000"/>
                                        <p:tgtEl>
                                          <p:spTgt spid="135191"/>
                                        </p:tgtEl>
                                      </p:cBhvr>
                                    </p:animEffect>
                                    <p:anim calcmode="lin" valueType="num">
                                      <p:cBhvr>
                                        <p:cTn id="39" dur="1000"/>
                                        <p:tgtEl>
                                          <p:spTgt spid="135191"/>
                                        </p:tgtEl>
                                        <p:attrNameLst>
                                          <p:attrName>ppt_x</p:attrName>
                                        </p:attrNameLst>
                                      </p:cBhvr>
                                      <p:tavLst>
                                        <p:tav tm="0">
                                          <p:val>
                                            <p:strVal val="ppt_x"/>
                                          </p:val>
                                        </p:tav>
                                        <p:tav tm="100000">
                                          <p:val>
                                            <p:strVal val="ppt_x"/>
                                          </p:val>
                                        </p:tav>
                                      </p:tavLst>
                                    </p:anim>
                                    <p:anim calcmode="lin" valueType="num">
                                      <p:cBhvr>
                                        <p:cTn id="40" dur="1000"/>
                                        <p:tgtEl>
                                          <p:spTgt spid="135191"/>
                                        </p:tgtEl>
                                        <p:attrNameLst>
                                          <p:attrName>ppt_y</p:attrName>
                                        </p:attrNameLst>
                                      </p:cBhvr>
                                      <p:tavLst>
                                        <p:tav tm="0">
                                          <p:val>
                                            <p:strVal val="ppt_y"/>
                                          </p:val>
                                        </p:tav>
                                        <p:tav tm="100000">
                                          <p:val>
                                            <p:strVal val="ppt_y-.1"/>
                                          </p:val>
                                        </p:tav>
                                      </p:tavLst>
                                    </p:anim>
                                    <p:set>
                                      <p:cBhvr>
                                        <p:cTn id="41" dur="1" fill="hold">
                                          <p:stCondLst>
                                            <p:cond delay="999"/>
                                          </p:stCondLst>
                                        </p:cTn>
                                        <p:tgtEl>
                                          <p:spTgt spid="135191"/>
                                        </p:tgtEl>
                                        <p:attrNameLst>
                                          <p:attrName>style.visibility</p:attrName>
                                        </p:attrNameLst>
                                      </p:cBhvr>
                                      <p:to>
                                        <p:strVal val="hidden"/>
                                      </p:to>
                                    </p:set>
                                  </p:childTnLst>
                                </p:cTn>
                              </p:par>
                              <p:par>
                                <p:cTn id="42" presetID="47" presetClass="exit" presetSubtype="0" fill="hold" grpId="1" nodeType="withEffect">
                                  <p:stCondLst>
                                    <p:cond delay="0"/>
                                  </p:stCondLst>
                                  <p:childTnLst>
                                    <p:animEffect transition="out" filter="fade">
                                      <p:cBhvr>
                                        <p:cTn id="43" dur="1000"/>
                                        <p:tgtEl>
                                          <p:spTgt spid="135196"/>
                                        </p:tgtEl>
                                      </p:cBhvr>
                                    </p:animEffect>
                                    <p:anim calcmode="lin" valueType="num">
                                      <p:cBhvr>
                                        <p:cTn id="44" dur="1000"/>
                                        <p:tgtEl>
                                          <p:spTgt spid="135196"/>
                                        </p:tgtEl>
                                        <p:attrNameLst>
                                          <p:attrName>ppt_x</p:attrName>
                                        </p:attrNameLst>
                                      </p:cBhvr>
                                      <p:tavLst>
                                        <p:tav tm="0">
                                          <p:val>
                                            <p:strVal val="ppt_x"/>
                                          </p:val>
                                        </p:tav>
                                        <p:tav tm="100000">
                                          <p:val>
                                            <p:strVal val="ppt_x"/>
                                          </p:val>
                                        </p:tav>
                                      </p:tavLst>
                                    </p:anim>
                                    <p:anim calcmode="lin" valueType="num">
                                      <p:cBhvr>
                                        <p:cTn id="45" dur="1000"/>
                                        <p:tgtEl>
                                          <p:spTgt spid="135196"/>
                                        </p:tgtEl>
                                        <p:attrNameLst>
                                          <p:attrName>ppt_y</p:attrName>
                                        </p:attrNameLst>
                                      </p:cBhvr>
                                      <p:tavLst>
                                        <p:tav tm="0">
                                          <p:val>
                                            <p:strVal val="ppt_y"/>
                                          </p:val>
                                        </p:tav>
                                        <p:tav tm="100000">
                                          <p:val>
                                            <p:strVal val="ppt_y-.1"/>
                                          </p:val>
                                        </p:tav>
                                      </p:tavLst>
                                    </p:anim>
                                    <p:set>
                                      <p:cBhvr>
                                        <p:cTn id="46" dur="1" fill="hold">
                                          <p:stCondLst>
                                            <p:cond delay="999"/>
                                          </p:stCondLst>
                                        </p:cTn>
                                        <p:tgtEl>
                                          <p:spTgt spid="135196"/>
                                        </p:tgtEl>
                                        <p:attrNameLst>
                                          <p:attrName>style.visibility</p:attrName>
                                        </p:attrNameLst>
                                      </p:cBhvr>
                                      <p:to>
                                        <p:strVal val="hidden"/>
                                      </p:to>
                                    </p:set>
                                  </p:childTnLst>
                                </p:cTn>
                              </p:par>
                            </p:childTnLst>
                          </p:cTn>
                        </p:par>
                        <p:par>
                          <p:cTn id="47" fill="hold" nodeType="afterGroup">
                            <p:stCondLst>
                              <p:cond delay="3000"/>
                            </p:stCondLst>
                            <p:childTnLst>
                              <p:par>
                                <p:cTn id="48" presetID="47" presetClass="entr" presetSubtype="0" fill="hold" grpId="0" nodeType="afterEffect">
                                  <p:stCondLst>
                                    <p:cond delay="0"/>
                                  </p:stCondLst>
                                  <p:childTnLst>
                                    <p:set>
                                      <p:cBhvr>
                                        <p:cTn id="49" dur="1" fill="hold">
                                          <p:stCondLst>
                                            <p:cond delay="0"/>
                                          </p:stCondLst>
                                        </p:cTn>
                                        <p:tgtEl>
                                          <p:spTgt spid="135197"/>
                                        </p:tgtEl>
                                        <p:attrNameLst>
                                          <p:attrName>style.visibility</p:attrName>
                                        </p:attrNameLst>
                                      </p:cBhvr>
                                      <p:to>
                                        <p:strVal val="visible"/>
                                      </p:to>
                                    </p:set>
                                    <p:animEffect transition="in" filter="fade">
                                      <p:cBhvr>
                                        <p:cTn id="50" dur="1000"/>
                                        <p:tgtEl>
                                          <p:spTgt spid="135197"/>
                                        </p:tgtEl>
                                      </p:cBhvr>
                                    </p:animEffect>
                                    <p:anim calcmode="lin" valueType="num">
                                      <p:cBhvr>
                                        <p:cTn id="51" dur="1000" fill="hold"/>
                                        <p:tgtEl>
                                          <p:spTgt spid="135197"/>
                                        </p:tgtEl>
                                        <p:attrNameLst>
                                          <p:attrName>ppt_x</p:attrName>
                                        </p:attrNameLst>
                                      </p:cBhvr>
                                      <p:tavLst>
                                        <p:tav tm="0">
                                          <p:val>
                                            <p:strVal val="#ppt_x"/>
                                          </p:val>
                                        </p:tav>
                                        <p:tav tm="100000">
                                          <p:val>
                                            <p:strVal val="#ppt_x"/>
                                          </p:val>
                                        </p:tav>
                                      </p:tavLst>
                                    </p:anim>
                                    <p:anim calcmode="lin" valueType="num">
                                      <p:cBhvr>
                                        <p:cTn id="52" dur="1000" fill="hold"/>
                                        <p:tgtEl>
                                          <p:spTgt spid="135197"/>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4000"/>
                            </p:stCondLst>
                            <p:childTnLst>
                              <p:par>
                                <p:cTn id="54" presetID="47" presetClass="exit" presetSubtype="0" fill="hold" grpId="0" nodeType="afterEffect">
                                  <p:stCondLst>
                                    <p:cond delay="0"/>
                                  </p:stCondLst>
                                  <p:childTnLst>
                                    <p:animEffect transition="out" filter="fade">
                                      <p:cBhvr>
                                        <p:cTn id="55" dur="1000"/>
                                        <p:tgtEl>
                                          <p:spTgt spid="135181"/>
                                        </p:tgtEl>
                                      </p:cBhvr>
                                    </p:animEffect>
                                    <p:anim calcmode="lin" valueType="num">
                                      <p:cBhvr>
                                        <p:cTn id="56" dur="1000"/>
                                        <p:tgtEl>
                                          <p:spTgt spid="135181"/>
                                        </p:tgtEl>
                                        <p:attrNameLst>
                                          <p:attrName>ppt_x</p:attrName>
                                        </p:attrNameLst>
                                      </p:cBhvr>
                                      <p:tavLst>
                                        <p:tav tm="0">
                                          <p:val>
                                            <p:strVal val="ppt_x"/>
                                          </p:val>
                                        </p:tav>
                                        <p:tav tm="100000">
                                          <p:val>
                                            <p:strVal val="ppt_x"/>
                                          </p:val>
                                        </p:tav>
                                      </p:tavLst>
                                    </p:anim>
                                    <p:anim calcmode="lin" valueType="num">
                                      <p:cBhvr>
                                        <p:cTn id="57" dur="1000"/>
                                        <p:tgtEl>
                                          <p:spTgt spid="135181"/>
                                        </p:tgtEl>
                                        <p:attrNameLst>
                                          <p:attrName>ppt_y</p:attrName>
                                        </p:attrNameLst>
                                      </p:cBhvr>
                                      <p:tavLst>
                                        <p:tav tm="0">
                                          <p:val>
                                            <p:strVal val="ppt_y"/>
                                          </p:val>
                                        </p:tav>
                                        <p:tav tm="100000">
                                          <p:val>
                                            <p:strVal val="ppt_y-.1"/>
                                          </p:val>
                                        </p:tav>
                                      </p:tavLst>
                                    </p:anim>
                                    <p:set>
                                      <p:cBhvr>
                                        <p:cTn id="58" dur="1" fill="hold">
                                          <p:stCondLst>
                                            <p:cond delay="999"/>
                                          </p:stCondLst>
                                        </p:cTn>
                                        <p:tgtEl>
                                          <p:spTgt spid="135181"/>
                                        </p:tgtEl>
                                        <p:attrNameLst>
                                          <p:attrName>style.visibility</p:attrName>
                                        </p:attrNameLst>
                                      </p:cBhvr>
                                      <p:to>
                                        <p:strVal val="hidden"/>
                                      </p:to>
                                    </p:set>
                                  </p:childTnLst>
                                </p:cTn>
                              </p:par>
                              <p:par>
                                <p:cTn id="59" presetID="47" presetClass="exit" presetSubtype="0" fill="hold" grpId="0" nodeType="withEffect">
                                  <p:stCondLst>
                                    <p:cond delay="0"/>
                                  </p:stCondLst>
                                  <p:childTnLst>
                                    <p:animEffect transition="out" filter="fade">
                                      <p:cBhvr>
                                        <p:cTn id="60" dur="1000"/>
                                        <p:tgtEl>
                                          <p:spTgt spid="135190"/>
                                        </p:tgtEl>
                                      </p:cBhvr>
                                    </p:animEffect>
                                    <p:anim calcmode="lin" valueType="num">
                                      <p:cBhvr>
                                        <p:cTn id="61" dur="1000"/>
                                        <p:tgtEl>
                                          <p:spTgt spid="135190"/>
                                        </p:tgtEl>
                                        <p:attrNameLst>
                                          <p:attrName>ppt_x</p:attrName>
                                        </p:attrNameLst>
                                      </p:cBhvr>
                                      <p:tavLst>
                                        <p:tav tm="0">
                                          <p:val>
                                            <p:strVal val="ppt_x"/>
                                          </p:val>
                                        </p:tav>
                                        <p:tav tm="100000">
                                          <p:val>
                                            <p:strVal val="ppt_x"/>
                                          </p:val>
                                        </p:tav>
                                      </p:tavLst>
                                    </p:anim>
                                    <p:anim calcmode="lin" valueType="num">
                                      <p:cBhvr>
                                        <p:cTn id="62" dur="1000"/>
                                        <p:tgtEl>
                                          <p:spTgt spid="135190"/>
                                        </p:tgtEl>
                                        <p:attrNameLst>
                                          <p:attrName>ppt_y</p:attrName>
                                        </p:attrNameLst>
                                      </p:cBhvr>
                                      <p:tavLst>
                                        <p:tav tm="0">
                                          <p:val>
                                            <p:strVal val="ppt_y"/>
                                          </p:val>
                                        </p:tav>
                                        <p:tav tm="100000">
                                          <p:val>
                                            <p:strVal val="ppt_y-.1"/>
                                          </p:val>
                                        </p:tav>
                                      </p:tavLst>
                                    </p:anim>
                                    <p:set>
                                      <p:cBhvr>
                                        <p:cTn id="63" dur="1" fill="hold">
                                          <p:stCondLst>
                                            <p:cond delay="999"/>
                                          </p:stCondLst>
                                        </p:cTn>
                                        <p:tgtEl>
                                          <p:spTgt spid="135190"/>
                                        </p:tgtEl>
                                        <p:attrNameLst>
                                          <p:attrName>style.visibility</p:attrName>
                                        </p:attrNameLst>
                                      </p:cBhvr>
                                      <p:to>
                                        <p:strVal val="hidden"/>
                                      </p:to>
                                    </p:set>
                                  </p:childTnLst>
                                </p:cTn>
                              </p:par>
                              <p:par>
                                <p:cTn id="64" presetID="47" presetClass="exit" presetSubtype="0" fill="hold" grpId="0" nodeType="withEffect">
                                  <p:stCondLst>
                                    <p:cond delay="0"/>
                                  </p:stCondLst>
                                  <p:childTnLst>
                                    <p:animEffect transition="out" filter="fade">
                                      <p:cBhvr>
                                        <p:cTn id="65" dur="1000"/>
                                        <p:tgtEl>
                                          <p:spTgt spid="135192"/>
                                        </p:tgtEl>
                                      </p:cBhvr>
                                    </p:animEffect>
                                    <p:anim calcmode="lin" valueType="num">
                                      <p:cBhvr>
                                        <p:cTn id="66" dur="1000"/>
                                        <p:tgtEl>
                                          <p:spTgt spid="135192"/>
                                        </p:tgtEl>
                                        <p:attrNameLst>
                                          <p:attrName>ppt_x</p:attrName>
                                        </p:attrNameLst>
                                      </p:cBhvr>
                                      <p:tavLst>
                                        <p:tav tm="0">
                                          <p:val>
                                            <p:strVal val="ppt_x"/>
                                          </p:val>
                                        </p:tav>
                                        <p:tav tm="100000">
                                          <p:val>
                                            <p:strVal val="ppt_x"/>
                                          </p:val>
                                        </p:tav>
                                      </p:tavLst>
                                    </p:anim>
                                    <p:anim calcmode="lin" valueType="num">
                                      <p:cBhvr>
                                        <p:cTn id="67" dur="1000"/>
                                        <p:tgtEl>
                                          <p:spTgt spid="135192"/>
                                        </p:tgtEl>
                                        <p:attrNameLst>
                                          <p:attrName>ppt_y</p:attrName>
                                        </p:attrNameLst>
                                      </p:cBhvr>
                                      <p:tavLst>
                                        <p:tav tm="0">
                                          <p:val>
                                            <p:strVal val="ppt_y"/>
                                          </p:val>
                                        </p:tav>
                                        <p:tav tm="100000">
                                          <p:val>
                                            <p:strVal val="ppt_y-.1"/>
                                          </p:val>
                                        </p:tav>
                                      </p:tavLst>
                                    </p:anim>
                                    <p:set>
                                      <p:cBhvr>
                                        <p:cTn id="68" dur="1" fill="hold">
                                          <p:stCondLst>
                                            <p:cond delay="999"/>
                                          </p:stCondLst>
                                        </p:cTn>
                                        <p:tgtEl>
                                          <p:spTgt spid="135192"/>
                                        </p:tgtEl>
                                        <p:attrNameLst>
                                          <p:attrName>style.visibility</p:attrName>
                                        </p:attrNameLst>
                                      </p:cBhvr>
                                      <p:to>
                                        <p:strVal val="hidden"/>
                                      </p:to>
                                    </p:set>
                                  </p:childTnLst>
                                </p:cTn>
                              </p:par>
                            </p:childTnLst>
                          </p:cTn>
                        </p:par>
                        <p:par>
                          <p:cTn id="69" fill="hold" nodeType="afterGroup">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135198"/>
                                        </p:tgtEl>
                                        <p:attrNameLst>
                                          <p:attrName>style.visibility</p:attrName>
                                        </p:attrNameLst>
                                      </p:cBhvr>
                                      <p:to>
                                        <p:strVal val="visible"/>
                                      </p:to>
                                    </p:set>
                                    <p:animEffect transition="in" filter="fade">
                                      <p:cBhvr>
                                        <p:cTn id="72" dur="1000"/>
                                        <p:tgtEl>
                                          <p:spTgt spid="135198"/>
                                        </p:tgtEl>
                                      </p:cBhvr>
                                    </p:animEffect>
                                    <p:anim calcmode="lin" valueType="num">
                                      <p:cBhvr>
                                        <p:cTn id="73" dur="1000" fill="hold"/>
                                        <p:tgtEl>
                                          <p:spTgt spid="135198"/>
                                        </p:tgtEl>
                                        <p:attrNameLst>
                                          <p:attrName>ppt_x</p:attrName>
                                        </p:attrNameLst>
                                      </p:cBhvr>
                                      <p:tavLst>
                                        <p:tav tm="0">
                                          <p:val>
                                            <p:strVal val="#ppt_x"/>
                                          </p:val>
                                        </p:tav>
                                        <p:tav tm="100000">
                                          <p:val>
                                            <p:strVal val="#ppt_x"/>
                                          </p:val>
                                        </p:tav>
                                      </p:tavLst>
                                    </p:anim>
                                    <p:anim calcmode="lin" valueType="num">
                                      <p:cBhvr>
                                        <p:cTn id="74" dur="1000" fill="hold"/>
                                        <p:tgtEl>
                                          <p:spTgt spid="135198"/>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6000"/>
                            </p:stCondLst>
                            <p:childTnLst>
                              <p:par>
                                <p:cTn id="76" presetID="47" presetClass="exit" presetSubtype="0" fill="hold" grpId="1" nodeType="afterEffect">
                                  <p:stCondLst>
                                    <p:cond delay="0"/>
                                  </p:stCondLst>
                                  <p:childTnLst>
                                    <p:animEffect transition="out" filter="fade">
                                      <p:cBhvr>
                                        <p:cTn id="77" dur="1000"/>
                                        <p:tgtEl>
                                          <p:spTgt spid="135198"/>
                                        </p:tgtEl>
                                      </p:cBhvr>
                                    </p:animEffect>
                                    <p:anim calcmode="lin" valueType="num">
                                      <p:cBhvr>
                                        <p:cTn id="78" dur="1000"/>
                                        <p:tgtEl>
                                          <p:spTgt spid="135198"/>
                                        </p:tgtEl>
                                        <p:attrNameLst>
                                          <p:attrName>ppt_x</p:attrName>
                                        </p:attrNameLst>
                                      </p:cBhvr>
                                      <p:tavLst>
                                        <p:tav tm="0">
                                          <p:val>
                                            <p:strVal val="ppt_x"/>
                                          </p:val>
                                        </p:tav>
                                        <p:tav tm="100000">
                                          <p:val>
                                            <p:strVal val="ppt_x"/>
                                          </p:val>
                                        </p:tav>
                                      </p:tavLst>
                                    </p:anim>
                                    <p:anim calcmode="lin" valueType="num">
                                      <p:cBhvr>
                                        <p:cTn id="79" dur="1000"/>
                                        <p:tgtEl>
                                          <p:spTgt spid="135198"/>
                                        </p:tgtEl>
                                        <p:attrNameLst>
                                          <p:attrName>ppt_y</p:attrName>
                                        </p:attrNameLst>
                                      </p:cBhvr>
                                      <p:tavLst>
                                        <p:tav tm="0">
                                          <p:val>
                                            <p:strVal val="ppt_y"/>
                                          </p:val>
                                        </p:tav>
                                        <p:tav tm="100000">
                                          <p:val>
                                            <p:strVal val="ppt_y-.1"/>
                                          </p:val>
                                        </p:tav>
                                      </p:tavLst>
                                    </p:anim>
                                    <p:set>
                                      <p:cBhvr>
                                        <p:cTn id="80" dur="1" fill="hold">
                                          <p:stCondLst>
                                            <p:cond delay="999"/>
                                          </p:stCondLst>
                                        </p:cTn>
                                        <p:tgtEl>
                                          <p:spTgt spid="135198"/>
                                        </p:tgtEl>
                                        <p:attrNameLst>
                                          <p:attrName>style.visibility</p:attrName>
                                        </p:attrNameLst>
                                      </p:cBhvr>
                                      <p:to>
                                        <p:strVal val="hidden"/>
                                      </p:to>
                                    </p:set>
                                  </p:childTnLst>
                                </p:cTn>
                              </p:par>
                              <p:par>
                                <p:cTn id="81" presetID="47" presetClass="exit" presetSubtype="0" fill="hold" grpId="0" nodeType="withEffect">
                                  <p:stCondLst>
                                    <p:cond delay="0"/>
                                  </p:stCondLst>
                                  <p:childTnLst>
                                    <p:animEffect transition="out" filter="fade">
                                      <p:cBhvr>
                                        <p:cTn id="82" dur="1000"/>
                                        <p:tgtEl>
                                          <p:spTgt spid="135194"/>
                                        </p:tgtEl>
                                      </p:cBhvr>
                                    </p:animEffect>
                                    <p:anim calcmode="lin" valueType="num">
                                      <p:cBhvr>
                                        <p:cTn id="83" dur="1000"/>
                                        <p:tgtEl>
                                          <p:spTgt spid="135194"/>
                                        </p:tgtEl>
                                        <p:attrNameLst>
                                          <p:attrName>ppt_x</p:attrName>
                                        </p:attrNameLst>
                                      </p:cBhvr>
                                      <p:tavLst>
                                        <p:tav tm="0">
                                          <p:val>
                                            <p:strVal val="ppt_x"/>
                                          </p:val>
                                        </p:tav>
                                        <p:tav tm="100000">
                                          <p:val>
                                            <p:strVal val="ppt_x"/>
                                          </p:val>
                                        </p:tav>
                                      </p:tavLst>
                                    </p:anim>
                                    <p:anim calcmode="lin" valueType="num">
                                      <p:cBhvr>
                                        <p:cTn id="84" dur="1000"/>
                                        <p:tgtEl>
                                          <p:spTgt spid="135194"/>
                                        </p:tgtEl>
                                        <p:attrNameLst>
                                          <p:attrName>ppt_y</p:attrName>
                                        </p:attrNameLst>
                                      </p:cBhvr>
                                      <p:tavLst>
                                        <p:tav tm="0">
                                          <p:val>
                                            <p:strVal val="ppt_y"/>
                                          </p:val>
                                        </p:tav>
                                        <p:tav tm="100000">
                                          <p:val>
                                            <p:strVal val="ppt_y-.1"/>
                                          </p:val>
                                        </p:tav>
                                      </p:tavLst>
                                    </p:anim>
                                    <p:set>
                                      <p:cBhvr>
                                        <p:cTn id="85" dur="1" fill="hold">
                                          <p:stCondLst>
                                            <p:cond delay="999"/>
                                          </p:stCondLst>
                                        </p:cTn>
                                        <p:tgtEl>
                                          <p:spTgt spid="135194"/>
                                        </p:tgtEl>
                                        <p:attrNameLst>
                                          <p:attrName>style.visibility</p:attrName>
                                        </p:attrNameLst>
                                      </p:cBhvr>
                                      <p:to>
                                        <p:strVal val="hidden"/>
                                      </p:to>
                                    </p:set>
                                  </p:childTnLst>
                                </p:cTn>
                              </p:par>
                              <p:par>
                                <p:cTn id="86" presetID="47" presetClass="exit" presetSubtype="0" fill="hold" grpId="0" nodeType="withEffect">
                                  <p:stCondLst>
                                    <p:cond delay="0"/>
                                  </p:stCondLst>
                                  <p:childTnLst>
                                    <p:animEffect transition="out" filter="fade">
                                      <p:cBhvr>
                                        <p:cTn id="87" dur="1000"/>
                                        <p:tgtEl>
                                          <p:spTgt spid="135180"/>
                                        </p:tgtEl>
                                      </p:cBhvr>
                                    </p:animEffect>
                                    <p:anim calcmode="lin" valueType="num">
                                      <p:cBhvr>
                                        <p:cTn id="88" dur="1000"/>
                                        <p:tgtEl>
                                          <p:spTgt spid="135180"/>
                                        </p:tgtEl>
                                        <p:attrNameLst>
                                          <p:attrName>ppt_x</p:attrName>
                                        </p:attrNameLst>
                                      </p:cBhvr>
                                      <p:tavLst>
                                        <p:tav tm="0">
                                          <p:val>
                                            <p:strVal val="ppt_x"/>
                                          </p:val>
                                        </p:tav>
                                        <p:tav tm="100000">
                                          <p:val>
                                            <p:strVal val="ppt_x"/>
                                          </p:val>
                                        </p:tav>
                                      </p:tavLst>
                                    </p:anim>
                                    <p:anim calcmode="lin" valueType="num">
                                      <p:cBhvr>
                                        <p:cTn id="89" dur="1000"/>
                                        <p:tgtEl>
                                          <p:spTgt spid="135180"/>
                                        </p:tgtEl>
                                        <p:attrNameLst>
                                          <p:attrName>ppt_y</p:attrName>
                                        </p:attrNameLst>
                                      </p:cBhvr>
                                      <p:tavLst>
                                        <p:tav tm="0">
                                          <p:val>
                                            <p:strVal val="ppt_y"/>
                                          </p:val>
                                        </p:tav>
                                        <p:tav tm="100000">
                                          <p:val>
                                            <p:strVal val="ppt_y-.1"/>
                                          </p:val>
                                        </p:tav>
                                      </p:tavLst>
                                    </p:anim>
                                    <p:set>
                                      <p:cBhvr>
                                        <p:cTn id="90" dur="1" fill="hold">
                                          <p:stCondLst>
                                            <p:cond delay="999"/>
                                          </p:stCondLst>
                                        </p:cTn>
                                        <p:tgtEl>
                                          <p:spTgt spid="135180"/>
                                        </p:tgtEl>
                                        <p:attrNameLst>
                                          <p:attrName>style.visibility</p:attrName>
                                        </p:attrNameLst>
                                      </p:cBhvr>
                                      <p:to>
                                        <p:strVal val="hidden"/>
                                      </p:to>
                                    </p:set>
                                  </p:childTnLst>
                                </p:cTn>
                              </p:par>
                            </p:childTnLst>
                          </p:cTn>
                        </p:par>
                        <p:par>
                          <p:cTn id="91" fill="hold" nodeType="afterGroup">
                            <p:stCondLst>
                              <p:cond delay="7000"/>
                            </p:stCondLst>
                            <p:childTnLst>
                              <p:par>
                                <p:cTn id="92" presetID="47" presetClass="entr" presetSubtype="0" fill="hold" grpId="0" nodeType="afterEffect">
                                  <p:stCondLst>
                                    <p:cond delay="0"/>
                                  </p:stCondLst>
                                  <p:childTnLst>
                                    <p:set>
                                      <p:cBhvr>
                                        <p:cTn id="93" dur="1" fill="hold">
                                          <p:stCondLst>
                                            <p:cond delay="0"/>
                                          </p:stCondLst>
                                        </p:cTn>
                                        <p:tgtEl>
                                          <p:spTgt spid="135199"/>
                                        </p:tgtEl>
                                        <p:attrNameLst>
                                          <p:attrName>style.visibility</p:attrName>
                                        </p:attrNameLst>
                                      </p:cBhvr>
                                      <p:to>
                                        <p:strVal val="visible"/>
                                      </p:to>
                                    </p:set>
                                    <p:animEffect transition="in" filter="fade">
                                      <p:cBhvr>
                                        <p:cTn id="94" dur="1000"/>
                                        <p:tgtEl>
                                          <p:spTgt spid="135199"/>
                                        </p:tgtEl>
                                      </p:cBhvr>
                                    </p:animEffect>
                                    <p:anim calcmode="lin" valueType="num">
                                      <p:cBhvr>
                                        <p:cTn id="95" dur="1000" fill="hold"/>
                                        <p:tgtEl>
                                          <p:spTgt spid="135199"/>
                                        </p:tgtEl>
                                        <p:attrNameLst>
                                          <p:attrName>ppt_x</p:attrName>
                                        </p:attrNameLst>
                                      </p:cBhvr>
                                      <p:tavLst>
                                        <p:tav tm="0">
                                          <p:val>
                                            <p:strVal val="#ppt_x"/>
                                          </p:val>
                                        </p:tav>
                                        <p:tav tm="100000">
                                          <p:val>
                                            <p:strVal val="#ppt_x"/>
                                          </p:val>
                                        </p:tav>
                                      </p:tavLst>
                                    </p:anim>
                                    <p:anim calcmode="lin" valueType="num">
                                      <p:cBhvr>
                                        <p:cTn id="96" dur="1000" fill="hold"/>
                                        <p:tgtEl>
                                          <p:spTgt spid="135199"/>
                                        </p:tgtEl>
                                        <p:attrNameLst>
                                          <p:attrName>ppt_y</p:attrName>
                                        </p:attrNameLst>
                                      </p:cBhvr>
                                      <p:tavLst>
                                        <p:tav tm="0">
                                          <p:val>
                                            <p:strVal val="#ppt_y-.1"/>
                                          </p:val>
                                        </p:tav>
                                        <p:tav tm="100000">
                                          <p:val>
                                            <p:strVal val="#ppt_y"/>
                                          </p:val>
                                        </p:tav>
                                      </p:tavLst>
                                    </p:anim>
                                  </p:childTnLst>
                                </p:cTn>
                              </p:par>
                            </p:childTnLst>
                          </p:cTn>
                        </p:par>
                        <p:par>
                          <p:cTn id="97" fill="hold" nodeType="afterGroup">
                            <p:stCondLst>
                              <p:cond delay="8000"/>
                            </p:stCondLst>
                            <p:childTnLst>
                              <p:par>
                                <p:cTn id="98" presetID="47" presetClass="exit" presetSubtype="0" fill="hold" grpId="0" nodeType="afterEffect">
                                  <p:stCondLst>
                                    <p:cond delay="0"/>
                                  </p:stCondLst>
                                  <p:childTnLst>
                                    <p:animEffect transition="out" filter="fade">
                                      <p:cBhvr>
                                        <p:cTn id="99" dur="1000"/>
                                        <p:tgtEl>
                                          <p:spTgt spid="135188"/>
                                        </p:tgtEl>
                                      </p:cBhvr>
                                    </p:animEffect>
                                    <p:anim calcmode="lin" valueType="num">
                                      <p:cBhvr>
                                        <p:cTn id="100" dur="1000"/>
                                        <p:tgtEl>
                                          <p:spTgt spid="135188"/>
                                        </p:tgtEl>
                                        <p:attrNameLst>
                                          <p:attrName>ppt_x</p:attrName>
                                        </p:attrNameLst>
                                      </p:cBhvr>
                                      <p:tavLst>
                                        <p:tav tm="0">
                                          <p:val>
                                            <p:strVal val="ppt_x"/>
                                          </p:val>
                                        </p:tav>
                                        <p:tav tm="100000">
                                          <p:val>
                                            <p:strVal val="ppt_x"/>
                                          </p:val>
                                        </p:tav>
                                      </p:tavLst>
                                    </p:anim>
                                    <p:anim calcmode="lin" valueType="num">
                                      <p:cBhvr>
                                        <p:cTn id="101" dur="1000"/>
                                        <p:tgtEl>
                                          <p:spTgt spid="135188"/>
                                        </p:tgtEl>
                                        <p:attrNameLst>
                                          <p:attrName>ppt_y</p:attrName>
                                        </p:attrNameLst>
                                      </p:cBhvr>
                                      <p:tavLst>
                                        <p:tav tm="0">
                                          <p:val>
                                            <p:strVal val="ppt_y"/>
                                          </p:val>
                                        </p:tav>
                                        <p:tav tm="100000">
                                          <p:val>
                                            <p:strVal val="ppt_y-.1"/>
                                          </p:val>
                                        </p:tav>
                                      </p:tavLst>
                                    </p:anim>
                                    <p:set>
                                      <p:cBhvr>
                                        <p:cTn id="102" dur="1" fill="hold">
                                          <p:stCondLst>
                                            <p:cond delay="999"/>
                                          </p:stCondLst>
                                        </p:cTn>
                                        <p:tgtEl>
                                          <p:spTgt spid="135188"/>
                                        </p:tgtEl>
                                        <p:attrNameLst>
                                          <p:attrName>style.visibility</p:attrName>
                                        </p:attrNameLst>
                                      </p:cBhvr>
                                      <p:to>
                                        <p:strVal val="hidden"/>
                                      </p:to>
                                    </p:set>
                                  </p:childTnLst>
                                </p:cTn>
                              </p:par>
                            </p:childTnLst>
                          </p:cTn>
                        </p:par>
                        <p:par>
                          <p:cTn id="103" fill="hold" nodeType="afterGroup">
                            <p:stCondLst>
                              <p:cond delay="9000"/>
                            </p:stCondLst>
                            <p:childTnLst>
                              <p:par>
                                <p:cTn id="104" presetID="47" presetClass="entr" presetSubtype="0" fill="hold" grpId="0" nodeType="afterEffect">
                                  <p:stCondLst>
                                    <p:cond delay="0"/>
                                  </p:stCondLst>
                                  <p:childTnLst>
                                    <p:set>
                                      <p:cBhvr>
                                        <p:cTn id="105" dur="1" fill="hold">
                                          <p:stCondLst>
                                            <p:cond delay="0"/>
                                          </p:stCondLst>
                                        </p:cTn>
                                        <p:tgtEl>
                                          <p:spTgt spid="135200"/>
                                        </p:tgtEl>
                                        <p:attrNameLst>
                                          <p:attrName>style.visibility</p:attrName>
                                        </p:attrNameLst>
                                      </p:cBhvr>
                                      <p:to>
                                        <p:strVal val="visible"/>
                                      </p:to>
                                    </p:set>
                                    <p:animEffect transition="in" filter="fade">
                                      <p:cBhvr>
                                        <p:cTn id="106" dur="1000"/>
                                        <p:tgtEl>
                                          <p:spTgt spid="135200"/>
                                        </p:tgtEl>
                                      </p:cBhvr>
                                    </p:animEffect>
                                    <p:anim calcmode="lin" valueType="num">
                                      <p:cBhvr>
                                        <p:cTn id="107" dur="1000" fill="hold"/>
                                        <p:tgtEl>
                                          <p:spTgt spid="135200"/>
                                        </p:tgtEl>
                                        <p:attrNameLst>
                                          <p:attrName>ppt_x</p:attrName>
                                        </p:attrNameLst>
                                      </p:cBhvr>
                                      <p:tavLst>
                                        <p:tav tm="0">
                                          <p:val>
                                            <p:strVal val="#ppt_x"/>
                                          </p:val>
                                        </p:tav>
                                        <p:tav tm="100000">
                                          <p:val>
                                            <p:strVal val="#ppt_x"/>
                                          </p:val>
                                        </p:tav>
                                      </p:tavLst>
                                    </p:anim>
                                    <p:anim calcmode="lin" valueType="num">
                                      <p:cBhvr>
                                        <p:cTn id="108" dur="1000" fill="hold"/>
                                        <p:tgtEl>
                                          <p:spTgt spid="135200"/>
                                        </p:tgtEl>
                                        <p:attrNameLst>
                                          <p:attrName>ppt_y</p:attrName>
                                        </p:attrNameLst>
                                      </p:cBhvr>
                                      <p:tavLst>
                                        <p:tav tm="0">
                                          <p:val>
                                            <p:strVal val="#ppt_y-.1"/>
                                          </p:val>
                                        </p:tav>
                                        <p:tav tm="100000">
                                          <p:val>
                                            <p:strVal val="#ppt_y"/>
                                          </p:val>
                                        </p:tav>
                                      </p:tavLst>
                                    </p:anim>
                                  </p:childTnLst>
                                </p:cTn>
                              </p:par>
                            </p:childTnLst>
                          </p:cTn>
                        </p:par>
                        <p:par>
                          <p:cTn id="109" fill="hold" nodeType="afterGroup">
                            <p:stCondLst>
                              <p:cond delay="10000"/>
                            </p:stCondLst>
                            <p:childTnLst>
                              <p:par>
                                <p:cTn id="110" presetID="47" presetClass="exit" presetSubtype="0" fill="hold" grpId="0" nodeType="afterEffect">
                                  <p:stCondLst>
                                    <p:cond delay="0"/>
                                  </p:stCondLst>
                                  <p:childTnLst>
                                    <p:animEffect transition="out" filter="fade">
                                      <p:cBhvr>
                                        <p:cTn id="111" dur="1000"/>
                                        <p:tgtEl>
                                          <p:spTgt spid="135185"/>
                                        </p:tgtEl>
                                      </p:cBhvr>
                                    </p:animEffect>
                                    <p:anim calcmode="lin" valueType="num">
                                      <p:cBhvr>
                                        <p:cTn id="112" dur="1000"/>
                                        <p:tgtEl>
                                          <p:spTgt spid="135185"/>
                                        </p:tgtEl>
                                        <p:attrNameLst>
                                          <p:attrName>ppt_x</p:attrName>
                                        </p:attrNameLst>
                                      </p:cBhvr>
                                      <p:tavLst>
                                        <p:tav tm="0">
                                          <p:val>
                                            <p:strVal val="ppt_x"/>
                                          </p:val>
                                        </p:tav>
                                        <p:tav tm="100000">
                                          <p:val>
                                            <p:strVal val="ppt_x"/>
                                          </p:val>
                                        </p:tav>
                                      </p:tavLst>
                                    </p:anim>
                                    <p:anim calcmode="lin" valueType="num">
                                      <p:cBhvr>
                                        <p:cTn id="113" dur="1000"/>
                                        <p:tgtEl>
                                          <p:spTgt spid="135185"/>
                                        </p:tgtEl>
                                        <p:attrNameLst>
                                          <p:attrName>ppt_y</p:attrName>
                                        </p:attrNameLst>
                                      </p:cBhvr>
                                      <p:tavLst>
                                        <p:tav tm="0">
                                          <p:val>
                                            <p:strVal val="ppt_y"/>
                                          </p:val>
                                        </p:tav>
                                        <p:tav tm="100000">
                                          <p:val>
                                            <p:strVal val="ppt_y-.1"/>
                                          </p:val>
                                        </p:tav>
                                      </p:tavLst>
                                    </p:anim>
                                    <p:set>
                                      <p:cBhvr>
                                        <p:cTn id="114" dur="1" fill="hold">
                                          <p:stCondLst>
                                            <p:cond delay="999"/>
                                          </p:stCondLst>
                                        </p:cTn>
                                        <p:tgtEl>
                                          <p:spTgt spid="135185"/>
                                        </p:tgtEl>
                                        <p:attrNameLst>
                                          <p:attrName>style.visibility</p:attrName>
                                        </p:attrNameLst>
                                      </p:cBhvr>
                                      <p:to>
                                        <p:strVal val="hidden"/>
                                      </p:to>
                                    </p:set>
                                  </p:childTnLst>
                                </p:cTn>
                              </p:par>
                            </p:childTnLst>
                          </p:cTn>
                        </p:par>
                        <p:par>
                          <p:cTn id="115" fill="hold" nodeType="afterGroup">
                            <p:stCondLst>
                              <p:cond delay="11000"/>
                            </p:stCondLst>
                            <p:childTnLst>
                              <p:par>
                                <p:cTn id="116" presetID="47" presetClass="entr" presetSubtype="0" fill="hold" grpId="0" nodeType="afterEffect">
                                  <p:stCondLst>
                                    <p:cond delay="0"/>
                                  </p:stCondLst>
                                  <p:childTnLst>
                                    <p:set>
                                      <p:cBhvr>
                                        <p:cTn id="117" dur="1" fill="hold">
                                          <p:stCondLst>
                                            <p:cond delay="0"/>
                                          </p:stCondLst>
                                        </p:cTn>
                                        <p:tgtEl>
                                          <p:spTgt spid="135201"/>
                                        </p:tgtEl>
                                        <p:attrNameLst>
                                          <p:attrName>style.visibility</p:attrName>
                                        </p:attrNameLst>
                                      </p:cBhvr>
                                      <p:to>
                                        <p:strVal val="visible"/>
                                      </p:to>
                                    </p:set>
                                    <p:animEffect transition="in" filter="fade">
                                      <p:cBhvr>
                                        <p:cTn id="118" dur="1000"/>
                                        <p:tgtEl>
                                          <p:spTgt spid="135201"/>
                                        </p:tgtEl>
                                      </p:cBhvr>
                                    </p:animEffect>
                                    <p:anim calcmode="lin" valueType="num">
                                      <p:cBhvr>
                                        <p:cTn id="119" dur="1000" fill="hold"/>
                                        <p:tgtEl>
                                          <p:spTgt spid="135201"/>
                                        </p:tgtEl>
                                        <p:attrNameLst>
                                          <p:attrName>ppt_x</p:attrName>
                                        </p:attrNameLst>
                                      </p:cBhvr>
                                      <p:tavLst>
                                        <p:tav tm="0">
                                          <p:val>
                                            <p:strVal val="#ppt_x"/>
                                          </p:val>
                                        </p:tav>
                                        <p:tav tm="100000">
                                          <p:val>
                                            <p:strVal val="#ppt_x"/>
                                          </p:val>
                                        </p:tav>
                                      </p:tavLst>
                                    </p:anim>
                                    <p:anim calcmode="lin" valueType="num">
                                      <p:cBhvr>
                                        <p:cTn id="120" dur="1000" fill="hold"/>
                                        <p:tgtEl>
                                          <p:spTgt spid="135201"/>
                                        </p:tgtEl>
                                        <p:attrNameLst>
                                          <p:attrName>ppt_y</p:attrName>
                                        </p:attrNameLst>
                                      </p:cBhvr>
                                      <p:tavLst>
                                        <p:tav tm="0">
                                          <p:val>
                                            <p:strVal val="#ppt_y-.1"/>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2" presetClass="exit" presetSubtype="4" fill="hold" grpId="1" nodeType="clickEffect">
                                  <p:stCondLst>
                                    <p:cond delay="0"/>
                                  </p:stCondLst>
                                  <p:childTnLst>
                                    <p:animEffect transition="out" filter="slide(fromBottom)">
                                      <p:cBhvr>
                                        <p:cTn id="124" dur="500"/>
                                        <p:tgtEl>
                                          <p:spTgt spid="135195"/>
                                        </p:tgtEl>
                                      </p:cBhvr>
                                    </p:animEffect>
                                    <p:set>
                                      <p:cBhvr>
                                        <p:cTn id="125" dur="1" fill="hold">
                                          <p:stCondLst>
                                            <p:cond delay="499"/>
                                          </p:stCondLst>
                                        </p:cTn>
                                        <p:tgtEl>
                                          <p:spTgt spid="135195"/>
                                        </p:tgtEl>
                                        <p:attrNameLst>
                                          <p:attrName>style.visibility</p:attrName>
                                        </p:attrNameLst>
                                      </p:cBhvr>
                                      <p:to>
                                        <p:strVal val="hidden"/>
                                      </p:to>
                                    </p:set>
                                  </p:childTnLst>
                                </p:cTn>
                              </p:par>
                            </p:childTnLst>
                          </p:cTn>
                        </p:par>
                        <p:par>
                          <p:cTn id="126" fill="hold" nodeType="afterGroup">
                            <p:stCondLst>
                              <p:cond delay="500"/>
                            </p:stCondLst>
                            <p:childTnLst>
                              <p:par>
                                <p:cTn id="127" presetID="12" presetClass="entr" presetSubtype="4" fill="hold" grpId="0" nodeType="afterEffect">
                                  <p:stCondLst>
                                    <p:cond delay="0"/>
                                  </p:stCondLst>
                                  <p:childTnLst>
                                    <p:set>
                                      <p:cBhvr>
                                        <p:cTn id="128" dur="1" fill="hold">
                                          <p:stCondLst>
                                            <p:cond delay="0"/>
                                          </p:stCondLst>
                                        </p:cTn>
                                        <p:tgtEl>
                                          <p:spTgt spid="135202"/>
                                        </p:tgtEl>
                                        <p:attrNameLst>
                                          <p:attrName>style.visibility</p:attrName>
                                        </p:attrNameLst>
                                      </p:cBhvr>
                                      <p:to>
                                        <p:strVal val="visible"/>
                                      </p:to>
                                    </p:set>
                                    <p:animEffect transition="in" filter="slide(fromBottom)">
                                      <p:cBhvr>
                                        <p:cTn id="129" dur="500"/>
                                        <p:tgtEl>
                                          <p:spTgt spid="13520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47" presetClass="exit" presetSubtype="0" fill="hold" grpId="0" nodeType="clickEffect">
                                  <p:stCondLst>
                                    <p:cond delay="0"/>
                                  </p:stCondLst>
                                  <p:childTnLst>
                                    <p:animEffect transition="out" filter="fade">
                                      <p:cBhvr>
                                        <p:cTn id="133" dur="1000"/>
                                        <p:tgtEl>
                                          <p:spTgt spid="135178"/>
                                        </p:tgtEl>
                                      </p:cBhvr>
                                    </p:animEffect>
                                    <p:anim calcmode="lin" valueType="num">
                                      <p:cBhvr>
                                        <p:cTn id="134" dur="1000"/>
                                        <p:tgtEl>
                                          <p:spTgt spid="135178"/>
                                        </p:tgtEl>
                                        <p:attrNameLst>
                                          <p:attrName>ppt_x</p:attrName>
                                        </p:attrNameLst>
                                      </p:cBhvr>
                                      <p:tavLst>
                                        <p:tav tm="0">
                                          <p:val>
                                            <p:strVal val="ppt_x"/>
                                          </p:val>
                                        </p:tav>
                                        <p:tav tm="100000">
                                          <p:val>
                                            <p:strVal val="ppt_x"/>
                                          </p:val>
                                        </p:tav>
                                      </p:tavLst>
                                    </p:anim>
                                    <p:anim calcmode="lin" valueType="num">
                                      <p:cBhvr>
                                        <p:cTn id="135" dur="1000"/>
                                        <p:tgtEl>
                                          <p:spTgt spid="135178"/>
                                        </p:tgtEl>
                                        <p:attrNameLst>
                                          <p:attrName>ppt_y</p:attrName>
                                        </p:attrNameLst>
                                      </p:cBhvr>
                                      <p:tavLst>
                                        <p:tav tm="0">
                                          <p:val>
                                            <p:strVal val="ppt_y"/>
                                          </p:val>
                                        </p:tav>
                                        <p:tav tm="100000">
                                          <p:val>
                                            <p:strVal val="ppt_y-.1"/>
                                          </p:val>
                                        </p:tav>
                                      </p:tavLst>
                                    </p:anim>
                                    <p:set>
                                      <p:cBhvr>
                                        <p:cTn id="136" dur="1" fill="hold">
                                          <p:stCondLst>
                                            <p:cond delay="999"/>
                                          </p:stCondLst>
                                        </p:cTn>
                                        <p:tgtEl>
                                          <p:spTgt spid="135178"/>
                                        </p:tgtEl>
                                        <p:attrNameLst>
                                          <p:attrName>style.visibility</p:attrName>
                                        </p:attrNameLst>
                                      </p:cBhvr>
                                      <p:to>
                                        <p:strVal val="hidden"/>
                                      </p:to>
                                    </p:set>
                                  </p:childTnLst>
                                </p:cTn>
                              </p:par>
                              <p:par>
                                <p:cTn id="137" presetID="47" presetClass="exit" presetSubtype="0" fill="hold" grpId="0" nodeType="withEffect">
                                  <p:stCondLst>
                                    <p:cond delay="0"/>
                                  </p:stCondLst>
                                  <p:childTnLst>
                                    <p:animEffect transition="out" filter="fade">
                                      <p:cBhvr>
                                        <p:cTn id="138" dur="1000"/>
                                        <p:tgtEl>
                                          <p:spTgt spid="135186"/>
                                        </p:tgtEl>
                                      </p:cBhvr>
                                    </p:animEffect>
                                    <p:anim calcmode="lin" valueType="num">
                                      <p:cBhvr>
                                        <p:cTn id="139" dur="1000"/>
                                        <p:tgtEl>
                                          <p:spTgt spid="135186"/>
                                        </p:tgtEl>
                                        <p:attrNameLst>
                                          <p:attrName>ppt_x</p:attrName>
                                        </p:attrNameLst>
                                      </p:cBhvr>
                                      <p:tavLst>
                                        <p:tav tm="0">
                                          <p:val>
                                            <p:strVal val="ppt_x"/>
                                          </p:val>
                                        </p:tav>
                                        <p:tav tm="100000">
                                          <p:val>
                                            <p:strVal val="ppt_x"/>
                                          </p:val>
                                        </p:tav>
                                      </p:tavLst>
                                    </p:anim>
                                    <p:anim calcmode="lin" valueType="num">
                                      <p:cBhvr>
                                        <p:cTn id="140" dur="1000"/>
                                        <p:tgtEl>
                                          <p:spTgt spid="135186"/>
                                        </p:tgtEl>
                                        <p:attrNameLst>
                                          <p:attrName>ppt_y</p:attrName>
                                        </p:attrNameLst>
                                      </p:cBhvr>
                                      <p:tavLst>
                                        <p:tav tm="0">
                                          <p:val>
                                            <p:strVal val="ppt_y"/>
                                          </p:val>
                                        </p:tav>
                                        <p:tav tm="100000">
                                          <p:val>
                                            <p:strVal val="ppt_y-.1"/>
                                          </p:val>
                                        </p:tav>
                                      </p:tavLst>
                                    </p:anim>
                                    <p:set>
                                      <p:cBhvr>
                                        <p:cTn id="141" dur="1" fill="hold">
                                          <p:stCondLst>
                                            <p:cond delay="999"/>
                                          </p:stCondLst>
                                        </p:cTn>
                                        <p:tgtEl>
                                          <p:spTgt spid="135186"/>
                                        </p:tgtEl>
                                        <p:attrNameLst>
                                          <p:attrName>style.visibility</p:attrName>
                                        </p:attrNameLst>
                                      </p:cBhvr>
                                      <p:to>
                                        <p:strVal val="hidden"/>
                                      </p:to>
                                    </p:set>
                                  </p:childTnLst>
                                </p:cTn>
                              </p:par>
                              <p:par>
                                <p:cTn id="142" presetID="47" presetClass="exit" presetSubtype="0" fill="hold" grpId="1" nodeType="withEffect">
                                  <p:stCondLst>
                                    <p:cond delay="0"/>
                                  </p:stCondLst>
                                  <p:childTnLst>
                                    <p:animEffect transition="out" filter="fade">
                                      <p:cBhvr>
                                        <p:cTn id="143" dur="1000"/>
                                        <p:tgtEl>
                                          <p:spTgt spid="135197"/>
                                        </p:tgtEl>
                                      </p:cBhvr>
                                    </p:animEffect>
                                    <p:anim calcmode="lin" valueType="num">
                                      <p:cBhvr>
                                        <p:cTn id="144" dur="1000"/>
                                        <p:tgtEl>
                                          <p:spTgt spid="135197"/>
                                        </p:tgtEl>
                                        <p:attrNameLst>
                                          <p:attrName>ppt_x</p:attrName>
                                        </p:attrNameLst>
                                      </p:cBhvr>
                                      <p:tavLst>
                                        <p:tav tm="0">
                                          <p:val>
                                            <p:strVal val="ppt_x"/>
                                          </p:val>
                                        </p:tav>
                                        <p:tav tm="100000">
                                          <p:val>
                                            <p:strVal val="ppt_x"/>
                                          </p:val>
                                        </p:tav>
                                      </p:tavLst>
                                    </p:anim>
                                    <p:anim calcmode="lin" valueType="num">
                                      <p:cBhvr>
                                        <p:cTn id="145" dur="1000"/>
                                        <p:tgtEl>
                                          <p:spTgt spid="135197"/>
                                        </p:tgtEl>
                                        <p:attrNameLst>
                                          <p:attrName>ppt_y</p:attrName>
                                        </p:attrNameLst>
                                      </p:cBhvr>
                                      <p:tavLst>
                                        <p:tav tm="0">
                                          <p:val>
                                            <p:strVal val="ppt_y"/>
                                          </p:val>
                                        </p:tav>
                                        <p:tav tm="100000">
                                          <p:val>
                                            <p:strVal val="ppt_y-.1"/>
                                          </p:val>
                                        </p:tav>
                                      </p:tavLst>
                                    </p:anim>
                                    <p:set>
                                      <p:cBhvr>
                                        <p:cTn id="146" dur="1" fill="hold">
                                          <p:stCondLst>
                                            <p:cond delay="999"/>
                                          </p:stCondLst>
                                        </p:cTn>
                                        <p:tgtEl>
                                          <p:spTgt spid="135197"/>
                                        </p:tgtEl>
                                        <p:attrNameLst>
                                          <p:attrName>style.visibility</p:attrName>
                                        </p:attrNameLst>
                                      </p:cBhvr>
                                      <p:to>
                                        <p:strVal val="hidden"/>
                                      </p:to>
                                    </p:set>
                                  </p:childTnLst>
                                </p:cTn>
                              </p:par>
                            </p:childTnLst>
                          </p:cTn>
                        </p:par>
                        <p:par>
                          <p:cTn id="147" fill="hold" nodeType="afterGroup">
                            <p:stCondLst>
                              <p:cond delay="1000"/>
                            </p:stCondLst>
                            <p:childTnLst>
                              <p:par>
                                <p:cTn id="148" presetID="47" presetClass="entr" presetSubtype="0" fill="hold" grpId="0" nodeType="afterEffect">
                                  <p:stCondLst>
                                    <p:cond delay="0"/>
                                  </p:stCondLst>
                                  <p:childTnLst>
                                    <p:set>
                                      <p:cBhvr>
                                        <p:cTn id="149" dur="1" fill="hold">
                                          <p:stCondLst>
                                            <p:cond delay="0"/>
                                          </p:stCondLst>
                                        </p:cTn>
                                        <p:tgtEl>
                                          <p:spTgt spid="135203"/>
                                        </p:tgtEl>
                                        <p:attrNameLst>
                                          <p:attrName>style.visibility</p:attrName>
                                        </p:attrNameLst>
                                      </p:cBhvr>
                                      <p:to>
                                        <p:strVal val="visible"/>
                                      </p:to>
                                    </p:set>
                                    <p:animEffect transition="in" filter="fade">
                                      <p:cBhvr>
                                        <p:cTn id="150" dur="1000"/>
                                        <p:tgtEl>
                                          <p:spTgt spid="135203"/>
                                        </p:tgtEl>
                                      </p:cBhvr>
                                    </p:animEffect>
                                    <p:anim calcmode="lin" valueType="num">
                                      <p:cBhvr>
                                        <p:cTn id="151" dur="1000" fill="hold"/>
                                        <p:tgtEl>
                                          <p:spTgt spid="135203"/>
                                        </p:tgtEl>
                                        <p:attrNameLst>
                                          <p:attrName>ppt_x</p:attrName>
                                        </p:attrNameLst>
                                      </p:cBhvr>
                                      <p:tavLst>
                                        <p:tav tm="0">
                                          <p:val>
                                            <p:strVal val="#ppt_x"/>
                                          </p:val>
                                        </p:tav>
                                        <p:tav tm="100000">
                                          <p:val>
                                            <p:strVal val="#ppt_x"/>
                                          </p:val>
                                        </p:tav>
                                      </p:tavLst>
                                    </p:anim>
                                    <p:anim calcmode="lin" valueType="num">
                                      <p:cBhvr>
                                        <p:cTn id="152" dur="1000" fill="hold"/>
                                        <p:tgtEl>
                                          <p:spTgt spid="135203"/>
                                        </p:tgtEl>
                                        <p:attrNameLst>
                                          <p:attrName>ppt_y</p:attrName>
                                        </p:attrNameLst>
                                      </p:cBhvr>
                                      <p:tavLst>
                                        <p:tav tm="0">
                                          <p:val>
                                            <p:strVal val="#ppt_y-.1"/>
                                          </p:val>
                                        </p:tav>
                                        <p:tav tm="100000">
                                          <p:val>
                                            <p:strVal val="#ppt_y"/>
                                          </p:val>
                                        </p:tav>
                                      </p:tavLst>
                                    </p:anim>
                                  </p:childTnLst>
                                </p:cTn>
                              </p:par>
                            </p:childTnLst>
                          </p:cTn>
                        </p:par>
                        <p:par>
                          <p:cTn id="153" fill="hold" nodeType="afterGroup">
                            <p:stCondLst>
                              <p:cond delay="2000"/>
                            </p:stCondLst>
                            <p:childTnLst>
                              <p:par>
                                <p:cTn id="154" presetID="47" presetClass="exit" presetSubtype="0" fill="hold" grpId="0" nodeType="afterEffect">
                                  <p:stCondLst>
                                    <p:cond delay="0"/>
                                  </p:stCondLst>
                                  <p:childTnLst>
                                    <p:animEffect transition="out" filter="fade">
                                      <p:cBhvr>
                                        <p:cTn id="155" dur="1000"/>
                                        <p:tgtEl>
                                          <p:spTgt spid="135177"/>
                                        </p:tgtEl>
                                      </p:cBhvr>
                                    </p:animEffect>
                                    <p:anim calcmode="lin" valueType="num">
                                      <p:cBhvr>
                                        <p:cTn id="156" dur="1000"/>
                                        <p:tgtEl>
                                          <p:spTgt spid="135177"/>
                                        </p:tgtEl>
                                        <p:attrNameLst>
                                          <p:attrName>ppt_x</p:attrName>
                                        </p:attrNameLst>
                                      </p:cBhvr>
                                      <p:tavLst>
                                        <p:tav tm="0">
                                          <p:val>
                                            <p:strVal val="ppt_x"/>
                                          </p:val>
                                        </p:tav>
                                        <p:tav tm="100000">
                                          <p:val>
                                            <p:strVal val="ppt_x"/>
                                          </p:val>
                                        </p:tav>
                                      </p:tavLst>
                                    </p:anim>
                                    <p:anim calcmode="lin" valueType="num">
                                      <p:cBhvr>
                                        <p:cTn id="157" dur="1000"/>
                                        <p:tgtEl>
                                          <p:spTgt spid="135177"/>
                                        </p:tgtEl>
                                        <p:attrNameLst>
                                          <p:attrName>ppt_y</p:attrName>
                                        </p:attrNameLst>
                                      </p:cBhvr>
                                      <p:tavLst>
                                        <p:tav tm="0">
                                          <p:val>
                                            <p:strVal val="ppt_y"/>
                                          </p:val>
                                        </p:tav>
                                        <p:tav tm="100000">
                                          <p:val>
                                            <p:strVal val="ppt_y-.1"/>
                                          </p:val>
                                        </p:tav>
                                      </p:tavLst>
                                    </p:anim>
                                    <p:set>
                                      <p:cBhvr>
                                        <p:cTn id="158" dur="1" fill="hold">
                                          <p:stCondLst>
                                            <p:cond delay="999"/>
                                          </p:stCondLst>
                                        </p:cTn>
                                        <p:tgtEl>
                                          <p:spTgt spid="135177"/>
                                        </p:tgtEl>
                                        <p:attrNameLst>
                                          <p:attrName>style.visibility</p:attrName>
                                        </p:attrNameLst>
                                      </p:cBhvr>
                                      <p:to>
                                        <p:strVal val="hidden"/>
                                      </p:to>
                                    </p:set>
                                  </p:childTnLst>
                                </p:cTn>
                              </p:par>
                              <p:par>
                                <p:cTn id="159" presetID="47" presetClass="exit" presetSubtype="0" fill="hold" grpId="0" nodeType="withEffect">
                                  <p:stCondLst>
                                    <p:cond delay="0"/>
                                  </p:stCondLst>
                                  <p:childTnLst>
                                    <p:animEffect transition="out" filter="fade">
                                      <p:cBhvr>
                                        <p:cTn id="160" dur="1000"/>
                                        <p:tgtEl>
                                          <p:spTgt spid="135187"/>
                                        </p:tgtEl>
                                      </p:cBhvr>
                                    </p:animEffect>
                                    <p:anim calcmode="lin" valueType="num">
                                      <p:cBhvr>
                                        <p:cTn id="161" dur="1000"/>
                                        <p:tgtEl>
                                          <p:spTgt spid="135187"/>
                                        </p:tgtEl>
                                        <p:attrNameLst>
                                          <p:attrName>ppt_x</p:attrName>
                                        </p:attrNameLst>
                                      </p:cBhvr>
                                      <p:tavLst>
                                        <p:tav tm="0">
                                          <p:val>
                                            <p:strVal val="ppt_x"/>
                                          </p:val>
                                        </p:tav>
                                        <p:tav tm="100000">
                                          <p:val>
                                            <p:strVal val="ppt_x"/>
                                          </p:val>
                                        </p:tav>
                                      </p:tavLst>
                                    </p:anim>
                                    <p:anim calcmode="lin" valueType="num">
                                      <p:cBhvr>
                                        <p:cTn id="162" dur="1000"/>
                                        <p:tgtEl>
                                          <p:spTgt spid="135187"/>
                                        </p:tgtEl>
                                        <p:attrNameLst>
                                          <p:attrName>ppt_y</p:attrName>
                                        </p:attrNameLst>
                                      </p:cBhvr>
                                      <p:tavLst>
                                        <p:tav tm="0">
                                          <p:val>
                                            <p:strVal val="ppt_y"/>
                                          </p:val>
                                        </p:tav>
                                        <p:tav tm="100000">
                                          <p:val>
                                            <p:strVal val="ppt_y-.1"/>
                                          </p:val>
                                        </p:tav>
                                      </p:tavLst>
                                    </p:anim>
                                    <p:set>
                                      <p:cBhvr>
                                        <p:cTn id="163" dur="1" fill="hold">
                                          <p:stCondLst>
                                            <p:cond delay="999"/>
                                          </p:stCondLst>
                                        </p:cTn>
                                        <p:tgtEl>
                                          <p:spTgt spid="135187"/>
                                        </p:tgtEl>
                                        <p:attrNameLst>
                                          <p:attrName>style.visibility</p:attrName>
                                        </p:attrNameLst>
                                      </p:cBhvr>
                                      <p:to>
                                        <p:strVal val="hidden"/>
                                      </p:to>
                                    </p:set>
                                  </p:childTnLst>
                                </p:cTn>
                              </p:par>
                              <p:par>
                                <p:cTn id="164" presetID="47" presetClass="exit" presetSubtype="0" fill="hold" grpId="1" nodeType="withEffect">
                                  <p:stCondLst>
                                    <p:cond delay="0"/>
                                  </p:stCondLst>
                                  <p:childTnLst>
                                    <p:animEffect transition="out" filter="fade">
                                      <p:cBhvr>
                                        <p:cTn id="165" dur="1000"/>
                                        <p:tgtEl>
                                          <p:spTgt spid="135199"/>
                                        </p:tgtEl>
                                      </p:cBhvr>
                                    </p:animEffect>
                                    <p:anim calcmode="lin" valueType="num">
                                      <p:cBhvr>
                                        <p:cTn id="166" dur="1000"/>
                                        <p:tgtEl>
                                          <p:spTgt spid="135199"/>
                                        </p:tgtEl>
                                        <p:attrNameLst>
                                          <p:attrName>ppt_x</p:attrName>
                                        </p:attrNameLst>
                                      </p:cBhvr>
                                      <p:tavLst>
                                        <p:tav tm="0">
                                          <p:val>
                                            <p:strVal val="ppt_x"/>
                                          </p:val>
                                        </p:tav>
                                        <p:tav tm="100000">
                                          <p:val>
                                            <p:strVal val="ppt_x"/>
                                          </p:val>
                                        </p:tav>
                                      </p:tavLst>
                                    </p:anim>
                                    <p:anim calcmode="lin" valueType="num">
                                      <p:cBhvr>
                                        <p:cTn id="167" dur="1000"/>
                                        <p:tgtEl>
                                          <p:spTgt spid="135199"/>
                                        </p:tgtEl>
                                        <p:attrNameLst>
                                          <p:attrName>ppt_y</p:attrName>
                                        </p:attrNameLst>
                                      </p:cBhvr>
                                      <p:tavLst>
                                        <p:tav tm="0">
                                          <p:val>
                                            <p:strVal val="ppt_y"/>
                                          </p:val>
                                        </p:tav>
                                        <p:tav tm="100000">
                                          <p:val>
                                            <p:strVal val="ppt_y-.1"/>
                                          </p:val>
                                        </p:tav>
                                      </p:tavLst>
                                    </p:anim>
                                    <p:set>
                                      <p:cBhvr>
                                        <p:cTn id="168" dur="1" fill="hold">
                                          <p:stCondLst>
                                            <p:cond delay="999"/>
                                          </p:stCondLst>
                                        </p:cTn>
                                        <p:tgtEl>
                                          <p:spTgt spid="135199"/>
                                        </p:tgtEl>
                                        <p:attrNameLst>
                                          <p:attrName>style.visibility</p:attrName>
                                        </p:attrNameLst>
                                      </p:cBhvr>
                                      <p:to>
                                        <p:strVal val="hidden"/>
                                      </p:to>
                                    </p:set>
                                  </p:childTnLst>
                                </p:cTn>
                              </p:par>
                            </p:childTnLst>
                          </p:cTn>
                        </p:par>
                        <p:par>
                          <p:cTn id="169" fill="hold" nodeType="afterGroup">
                            <p:stCondLst>
                              <p:cond delay="3000"/>
                            </p:stCondLst>
                            <p:childTnLst>
                              <p:par>
                                <p:cTn id="170" presetID="47" presetClass="entr" presetSubtype="0" fill="hold" grpId="0" nodeType="afterEffect">
                                  <p:stCondLst>
                                    <p:cond delay="0"/>
                                  </p:stCondLst>
                                  <p:childTnLst>
                                    <p:set>
                                      <p:cBhvr>
                                        <p:cTn id="171" dur="1" fill="hold">
                                          <p:stCondLst>
                                            <p:cond delay="0"/>
                                          </p:stCondLst>
                                        </p:cTn>
                                        <p:tgtEl>
                                          <p:spTgt spid="135204"/>
                                        </p:tgtEl>
                                        <p:attrNameLst>
                                          <p:attrName>style.visibility</p:attrName>
                                        </p:attrNameLst>
                                      </p:cBhvr>
                                      <p:to>
                                        <p:strVal val="visible"/>
                                      </p:to>
                                    </p:set>
                                    <p:animEffect transition="in" filter="fade">
                                      <p:cBhvr>
                                        <p:cTn id="172" dur="1000"/>
                                        <p:tgtEl>
                                          <p:spTgt spid="135204"/>
                                        </p:tgtEl>
                                      </p:cBhvr>
                                    </p:animEffect>
                                    <p:anim calcmode="lin" valueType="num">
                                      <p:cBhvr>
                                        <p:cTn id="173" dur="1000" fill="hold"/>
                                        <p:tgtEl>
                                          <p:spTgt spid="135204"/>
                                        </p:tgtEl>
                                        <p:attrNameLst>
                                          <p:attrName>ppt_x</p:attrName>
                                        </p:attrNameLst>
                                      </p:cBhvr>
                                      <p:tavLst>
                                        <p:tav tm="0">
                                          <p:val>
                                            <p:strVal val="#ppt_x"/>
                                          </p:val>
                                        </p:tav>
                                        <p:tav tm="100000">
                                          <p:val>
                                            <p:strVal val="#ppt_x"/>
                                          </p:val>
                                        </p:tav>
                                      </p:tavLst>
                                    </p:anim>
                                    <p:anim calcmode="lin" valueType="num">
                                      <p:cBhvr>
                                        <p:cTn id="174" dur="1000" fill="hold"/>
                                        <p:tgtEl>
                                          <p:spTgt spid="135204"/>
                                        </p:tgtEl>
                                        <p:attrNameLst>
                                          <p:attrName>ppt_y</p:attrName>
                                        </p:attrNameLst>
                                      </p:cBhvr>
                                      <p:tavLst>
                                        <p:tav tm="0">
                                          <p:val>
                                            <p:strVal val="#ppt_y-.1"/>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2" presetClass="exit" presetSubtype="4" fill="hold" grpId="1" nodeType="clickEffect">
                                  <p:stCondLst>
                                    <p:cond delay="0"/>
                                  </p:stCondLst>
                                  <p:childTnLst>
                                    <p:animEffect transition="out" filter="slide(fromBottom)">
                                      <p:cBhvr>
                                        <p:cTn id="178" dur="500"/>
                                        <p:tgtEl>
                                          <p:spTgt spid="135202"/>
                                        </p:tgtEl>
                                      </p:cBhvr>
                                    </p:animEffect>
                                    <p:set>
                                      <p:cBhvr>
                                        <p:cTn id="179" dur="1" fill="hold">
                                          <p:stCondLst>
                                            <p:cond delay="499"/>
                                          </p:stCondLst>
                                        </p:cTn>
                                        <p:tgtEl>
                                          <p:spTgt spid="135202"/>
                                        </p:tgtEl>
                                        <p:attrNameLst>
                                          <p:attrName>style.visibility</p:attrName>
                                        </p:attrNameLst>
                                      </p:cBhvr>
                                      <p:to>
                                        <p:strVal val="hidden"/>
                                      </p:to>
                                    </p:set>
                                  </p:childTnLst>
                                </p:cTn>
                              </p:par>
                            </p:childTnLst>
                          </p:cTn>
                        </p:par>
                        <p:par>
                          <p:cTn id="180" fill="hold" nodeType="afterGroup">
                            <p:stCondLst>
                              <p:cond delay="500"/>
                            </p:stCondLst>
                            <p:childTnLst>
                              <p:par>
                                <p:cTn id="181" presetID="12" presetClass="entr" presetSubtype="4" fill="hold" grpId="0" nodeType="afterEffect">
                                  <p:stCondLst>
                                    <p:cond delay="0"/>
                                  </p:stCondLst>
                                  <p:childTnLst>
                                    <p:set>
                                      <p:cBhvr>
                                        <p:cTn id="182" dur="1" fill="hold">
                                          <p:stCondLst>
                                            <p:cond delay="0"/>
                                          </p:stCondLst>
                                        </p:cTn>
                                        <p:tgtEl>
                                          <p:spTgt spid="135205"/>
                                        </p:tgtEl>
                                        <p:attrNameLst>
                                          <p:attrName>style.visibility</p:attrName>
                                        </p:attrNameLst>
                                      </p:cBhvr>
                                      <p:to>
                                        <p:strVal val="visible"/>
                                      </p:to>
                                    </p:set>
                                    <p:animEffect transition="in" filter="slide(fromBottom)">
                                      <p:cBhvr>
                                        <p:cTn id="183" dur="500"/>
                                        <p:tgtEl>
                                          <p:spTgt spid="13520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7" presetClass="exit" presetSubtype="0" fill="hold" grpId="1" nodeType="clickEffect">
                                  <p:stCondLst>
                                    <p:cond delay="0"/>
                                  </p:stCondLst>
                                  <p:childTnLst>
                                    <p:animEffect transition="out" filter="fade">
                                      <p:cBhvr>
                                        <p:cTn id="187" dur="1000"/>
                                        <p:tgtEl>
                                          <p:spTgt spid="135203"/>
                                        </p:tgtEl>
                                      </p:cBhvr>
                                    </p:animEffect>
                                    <p:anim calcmode="lin" valueType="num">
                                      <p:cBhvr>
                                        <p:cTn id="188" dur="1000"/>
                                        <p:tgtEl>
                                          <p:spTgt spid="135203"/>
                                        </p:tgtEl>
                                        <p:attrNameLst>
                                          <p:attrName>ppt_x</p:attrName>
                                        </p:attrNameLst>
                                      </p:cBhvr>
                                      <p:tavLst>
                                        <p:tav tm="0">
                                          <p:val>
                                            <p:strVal val="ppt_x"/>
                                          </p:val>
                                        </p:tav>
                                        <p:tav tm="100000">
                                          <p:val>
                                            <p:strVal val="ppt_x"/>
                                          </p:val>
                                        </p:tav>
                                      </p:tavLst>
                                    </p:anim>
                                    <p:anim calcmode="lin" valueType="num">
                                      <p:cBhvr>
                                        <p:cTn id="189" dur="1000"/>
                                        <p:tgtEl>
                                          <p:spTgt spid="135203"/>
                                        </p:tgtEl>
                                        <p:attrNameLst>
                                          <p:attrName>ppt_y</p:attrName>
                                        </p:attrNameLst>
                                      </p:cBhvr>
                                      <p:tavLst>
                                        <p:tav tm="0">
                                          <p:val>
                                            <p:strVal val="ppt_y"/>
                                          </p:val>
                                        </p:tav>
                                        <p:tav tm="100000">
                                          <p:val>
                                            <p:strVal val="ppt_y-.1"/>
                                          </p:val>
                                        </p:tav>
                                      </p:tavLst>
                                    </p:anim>
                                    <p:set>
                                      <p:cBhvr>
                                        <p:cTn id="190" dur="1" fill="hold">
                                          <p:stCondLst>
                                            <p:cond delay="999"/>
                                          </p:stCondLst>
                                        </p:cTn>
                                        <p:tgtEl>
                                          <p:spTgt spid="135203"/>
                                        </p:tgtEl>
                                        <p:attrNameLst>
                                          <p:attrName>style.visibility</p:attrName>
                                        </p:attrNameLst>
                                      </p:cBhvr>
                                      <p:to>
                                        <p:strVal val="hidden"/>
                                      </p:to>
                                    </p:set>
                                  </p:childTnLst>
                                </p:cTn>
                              </p:par>
                              <p:par>
                                <p:cTn id="191" presetID="47" presetClass="exit" presetSubtype="0" fill="hold" grpId="1" nodeType="withEffect">
                                  <p:stCondLst>
                                    <p:cond delay="0"/>
                                  </p:stCondLst>
                                  <p:childTnLst>
                                    <p:animEffect transition="out" filter="fade">
                                      <p:cBhvr>
                                        <p:cTn id="192" dur="1000"/>
                                        <p:tgtEl>
                                          <p:spTgt spid="135204"/>
                                        </p:tgtEl>
                                      </p:cBhvr>
                                    </p:animEffect>
                                    <p:anim calcmode="lin" valueType="num">
                                      <p:cBhvr>
                                        <p:cTn id="193" dur="1000"/>
                                        <p:tgtEl>
                                          <p:spTgt spid="135204"/>
                                        </p:tgtEl>
                                        <p:attrNameLst>
                                          <p:attrName>ppt_x</p:attrName>
                                        </p:attrNameLst>
                                      </p:cBhvr>
                                      <p:tavLst>
                                        <p:tav tm="0">
                                          <p:val>
                                            <p:strVal val="ppt_x"/>
                                          </p:val>
                                        </p:tav>
                                        <p:tav tm="100000">
                                          <p:val>
                                            <p:strVal val="ppt_x"/>
                                          </p:val>
                                        </p:tav>
                                      </p:tavLst>
                                    </p:anim>
                                    <p:anim calcmode="lin" valueType="num">
                                      <p:cBhvr>
                                        <p:cTn id="194" dur="1000"/>
                                        <p:tgtEl>
                                          <p:spTgt spid="135204"/>
                                        </p:tgtEl>
                                        <p:attrNameLst>
                                          <p:attrName>ppt_y</p:attrName>
                                        </p:attrNameLst>
                                      </p:cBhvr>
                                      <p:tavLst>
                                        <p:tav tm="0">
                                          <p:val>
                                            <p:strVal val="ppt_y"/>
                                          </p:val>
                                        </p:tav>
                                        <p:tav tm="100000">
                                          <p:val>
                                            <p:strVal val="ppt_y-.1"/>
                                          </p:val>
                                        </p:tav>
                                      </p:tavLst>
                                    </p:anim>
                                    <p:set>
                                      <p:cBhvr>
                                        <p:cTn id="195" dur="1" fill="hold">
                                          <p:stCondLst>
                                            <p:cond delay="999"/>
                                          </p:stCondLst>
                                        </p:cTn>
                                        <p:tgtEl>
                                          <p:spTgt spid="135204"/>
                                        </p:tgtEl>
                                        <p:attrNameLst>
                                          <p:attrName>style.visibility</p:attrName>
                                        </p:attrNameLst>
                                      </p:cBhvr>
                                      <p:to>
                                        <p:strVal val="hidden"/>
                                      </p:to>
                                    </p:set>
                                  </p:childTnLst>
                                </p:cTn>
                              </p:par>
                            </p:childTnLst>
                          </p:cTn>
                        </p:par>
                        <p:par>
                          <p:cTn id="196" fill="hold" nodeType="afterGroup">
                            <p:stCondLst>
                              <p:cond delay="1000"/>
                            </p:stCondLst>
                            <p:childTnLst>
                              <p:par>
                                <p:cTn id="197" presetID="47" presetClass="entr" presetSubtype="0" fill="hold" grpId="0" nodeType="afterEffect">
                                  <p:stCondLst>
                                    <p:cond delay="0"/>
                                  </p:stCondLst>
                                  <p:childTnLst>
                                    <p:set>
                                      <p:cBhvr>
                                        <p:cTn id="198" dur="1" fill="hold">
                                          <p:stCondLst>
                                            <p:cond delay="0"/>
                                          </p:stCondLst>
                                        </p:cTn>
                                        <p:tgtEl>
                                          <p:spTgt spid="135206"/>
                                        </p:tgtEl>
                                        <p:attrNameLst>
                                          <p:attrName>style.visibility</p:attrName>
                                        </p:attrNameLst>
                                      </p:cBhvr>
                                      <p:to>
                                        <p:strVal val="visible"/>
                                      </p:to>
                                    </p:set>
                                    <p:animEffect transition="in" filter="fade">
                                      <p:cBhvr>
                                        <p:cTn id="199" dur="1000"/>
                                        <p:tgtEl>
                                          <p:spTgt spid="135206"/>
                                        </p:tgtEl>
                                      </p:cBhvr>
                                    </p:animEffect>
                                    <p:anim calcmode="lin" valueType="num">
                                      <p:cBhvr>
                                        <p:cTn id="200" dur="1000" fill="hold"/>
                                        <p:tgtEl>
                                          <p:spTgt spid="135206"/>
                                        </p:tgtEl>
                                        <p:attrNameLst>
                                          <p:attrName>ppt_x</p:attrName>
                                        </p:attrNameLst>
                                      </p:cBhvr>
                                      <p:tavLst>
                                        <p:tav tm="0">
                                          <p:val>
                                            <p:strVal val="#ppt_x"/>
                                          </p:val>
                                        </p:tav>
                                        <p:tav tm="100000">
                                          <p:val>
                                            <p:strVal val="#ppt_x"/>
                                          </p:val>
                                        </p:tav>
                                      </p:tavLst>
                                    </p:anim>
                                    <p:anim calcmode="lin" valueType="num">
                                      <p:cBhvr>
                                        <p:cTn id="201" dur="1000" fill="hold"/>
                                        <p:tgtEl>
                                          <p:spTgt spid="135206"/>
                                        </p:tgtEl>
                                        <p:attrNameLst>
                                          <p:attrName>ppt_y</p:attrName>
                                        </p:attrNameLst>
                                      </p:cBhvr>
                                      <p:tavLst>
                                        <p:tav tm="0">
                                          <p:val>
                                            <p:strVal val="#ppt_y-.1"/>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2" presetClass="exit" presetSubtype="4" fill="hold" grpId="1" nodeType="clickEffect">
                                  <p:stCondLst>
                                    <p:cond delay="0"/>
                                  </p:stCondLst>
                                  <p:childTnLst>
                                    <p:animEffect transition="out" filter="slide(fromBottom)">
                                      <p:cBhvr>
                                        <p:cTn id="205" dur="500"/>
                                        <p:tgtEl>
                                          <p:spTgt spid="135205"/>
                                        </p:tgtEl>
                                      </p:cBhvr>
                                    </p:animEffect>
                                    <p:set>
                                      <p:cBhvr>
                                        <p:cTn id="206" dur="1" fill="hold">
                                          <p:stCondLst>
                                            <p:cond delay="499"/>
                                          </p:stCondLst>
                                        </p:cTn>
                                        <p:tgtEl>
                                          <p:spTgt spid="135205"/>
                                        </p:tgtEl>
                                        <p:attrNameLst>
                                          <p:attrName>style.visibility</p:attrName>
                                        </p:attrNameLst>
                                      </p:cBhvr>
                                      <p:to>
                                        <p:strVal val="hidden"/>
                                      </p:to>
                                    </p:set>
                                  </p:childTnLst>
                                </p:cTn>
                              </p:par>
                            </p:childTnLst>
                          </p:cTn>
                        </p:par>
                        <p:par>
                          <p:cTn id="207" fill="hold" nodeType="afterGroup">
                            <p:stCondLst>
                              <p:cond delay="500"/>
                            </p:stCondLst>
                            <p:childTnLst>
                              <p:par>
                                <p:cTn id="208" presetID="12" presetClass="entr" presetSubtype="4" fill="hold" grpId="0" nodeType="afterEffect">
                                  <p:stCondLst>
                                    <p:cond delay="0"/>
                                  </p:stCondLst>
                                  <p:childTnLst>
                                    <p:set>
                                      <p:cBhvr>
                                        <p:cTn id="209" dur="1" fill="hold">
                                          <p:stCondLst>
                                            <p:cond delay="0"/>
                                          </p:stCondLst>
                                        </p:cTn>
                                        <p:tgtEl>
                                          <p:spTgt spid="135207"/>
                                        </p:tgtEl>
                                        <p:attrNameLst>
                                          <p:attrName>style.visibility</p:attrName>
                                        </p:attrNameLst>
                                      </p:cBhvr>
                                      <p:to>
                                        <p:strVal val="visible"/>
                                      </p:to>
                                    </p:set>
                                    <p:animEffect transition="in" filter="slide(fromBottom)">
                                      <p:cBhvr>
                                        <p:cTn id="210" dur="500"/>
                                        <p:tgtEl>
                                          <p:spTgt spid="135207"/>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47" presetClass="exit" presetSubtype="0" fill="hold" grpId="1" nodeType="clickEffect">
                                  <p:stCondLst>
                                    <p:cond delay="0"/>
                                  </p:stCondLst>
                                  <p:childTnLst>
                                    <p:animEffect transition="out" filter="fade">
                                      <p:cBhvr>
                                        <p:cTn id="214" dur="1000"/>
                                        <p:tgtEl>
                                          <p:spTgt spid="135200"/>
                                        </p:tgtEl>
                                      </p:cBhvr>
                                    </p:animEffect>
                                    <p:anim calcmode="lin" valueType="num">
                                      <p:cBhvr>
                                        <p:cTn id="215" dur="1000"/>
                                        <p:tgtEl>
                                          <p:spTgt spid="135200"/>
                                        </p:tgtEl>
                                        <p:attrNameLst>
                                          <p:attrName>ppt_x</p:attrName>
                                        </p:attrNameLst>
                                      </p:cBhvr>
                                      <p:tavLst>
                                        <p:tav tm="0">
                                          <p:val>
                                            <p:strVal val="ppt_x"/>
                                          </p:val>
                                        </p:tav>
                                        <p:tav tm="100000">
                                          <p:val>
                                            <p:strVal val="ppt_x"/>
                                          </p:val>
                                        </p:tav>
                                      </p:tavLst>
                                    </p:anim>
                                    <p:anim calcmode="lin" valueType="num">
                                      <p:cBhvr>
                                        <p:cTn id="216" dur="1000"/>
                                        <p:tgtEl>
                                          <p:spTgt spid="135200"/>
                                        </p:tgtEl>
                                        <p:attrNameLst>
                                          <p:attrName>ppt_y</p:attrName>
                                        </p:attrNameLst>
                                      </p:cBhvr>
                                      <p:tavLst>
                                        <p:tav tm="0">
                                          <p:val>
                                            <p:strVal val="ppt_y"/>
                                          </p:val>
                                        </p:tav>
                                        <p:tav tm="100000">
                                          <p:val>
                                            <p:strVal val="ppt_y-.1"/>
                                          </p:val>
                                        </p:tav>
                                      </p:tavLst>
                                    </p:anim>
                                    <p:set>
                                      <p:cBhvr>
                                        <p:cTn id="217" dur="1" fill="hold">
                                          <p:stCondLst>
                                            <p:cond delay="999"/>
                                          </p:stCondLst>
                                        </p:cTn>
                                        <p:tgtEl>
                                          <p:spTgt spid="135200"/>
                                        </p:tgtEl>
                                        <p:attrNameLst>
                                          <p:attrName>style.visibility</p:attrName>
                                        </p:attrNameLst>
                                      </p:cBhvr>
                                      <p:to>
                                        <p:strVal val="hidden"/>
                                      </p:to>
                                    </p:set>
                                  </p:childTnLst>
                                </p:cTn>
                              </p:par>
                            </p:childTnLst>
                          </p:cTn>
                        </p:par>
                        <p:par>
                          <p:cTn id="218" fill="hold" nodeType="afterGroup">
                            <p:stCondLst>
                              <p:cond delay="1000"/>
                            </p:stCondLst>
                            <p:childTnLst>
                              <p:par>
                                <p:cTn id="219" presetID="47" presetClass="entr" presetSubtype="0" fill="hold" grpId="0" nodeType="afterEffect">
                                  <p:stCondLst>
                                    <p:cond delay="0"/>
                                  </p:stCondLst>
                                  <p:childTnLst>
                                    <p:set>
                                      <p:cBhvr>
                                        <p:cTn id="220" dur="1" fill="hold">
                                          <p:stCondLst>
                                            <p:cond delay="0"/>
                                          </p:stCondLst>
                                        </p:cTn>
                                        <p:tgtEl>
                                          <p:spTgt spid="135208"/>
                                        </p:tgtEl>
                                        <p:attrNameLst>
                                          <p:attrName>style.visibility</p:attrName>
                                        </p:attrNameLst>
                                      </p:cBhvr>
                                      <p:to>
                                        <p:strVal val="visible"/>
                                      </p:to>
                                    </p:set>
                                    <p:animEffect transition="in" filter="fade">
                                      <p:cBhvr>
                                        <p:cTn id="221" dur="1000"/>
                                        <p:tgtEl>
                                          <p:spTgt spid="135208"/>
                                        </p:tgtEl>
                                      </p:cBhvr>
                                    </p:animEffect>
                                    <p:anim calcmode="lin" valueType="num">
                                      <p:cBhvr>
                                        <p:cTn id="222" dur="1000" fill="hold"/>
                                        <p:tgtEl>
                                          <p:spTgt spid="135208"/>
                                        </p:tgtEl>
                                        <p:attrNameLst>
                                          <p:attrName>ppt_x</p:attrName>
                                        </p:attrNameLst>
                                      </p:cBhvr>
                                      <p:tavLst>
                                        <p:tav tm="0">
                                          <p:val>
                                            <p:strVal val="#ppt_x"/>
                                          </p:val>
                                        </p:tav>
                                        <p:tav tm="100000">
                                          <p:val>
                                            <p:strVal val="#ppt_x"/>
                                          </p:val>
                                        </p:tav>
                                      </p:tavLst>
                                    </p:anim>
                                    <p:anim calcmode="lin" valueType="num">
                                      <p:cBhvr>
                                        <p:cTn id="223" dur="1000" fill="hold"/>
                                        <p:tgtEl>
                                          <p:spTgt spid="135208"/>
                                        </p:tgtEl>
                                        <p:attrNameLst>
                                          <p:attrName>ppt_y</p:attrName>
                                        </p:attrNameLst>
                                      </p:cBhvr>
                                      <p:tavLst>
                                        <p:tav tm="0">
                                          <p:val>
                                            <p:strVal val="#ppt_y-.1"/>
                                          </p:val>
                                        </p:tav>
                                        <p:tav tm="100000">
                                          <p:val>
                                            <p:strVal val="#ppt_y"/>
                                          </p:val>
                                        </p:tav>
                                      </p:tavLst>
                                    </p:anim>
                                  </p:childTnLst>
                                </p:cTn>
                              </p:par>
                            </p:childTnLst>
                          </p:cTn>
                        </p:par>
                        <p:par>
                          <p:cTn id="224" fill="hold" nodeType="afterGroup">
                            <p:stCondLst>
                              <p:cond delay="2000"/>
                            </p:stCondLst>
                            <p:childTnLst>
                              <p:par>
                                <p:cTn id="225" presetID="47" presetClass="exit" presetSubtype="0" fill="hold" grpId="1" nodeType="afterEffect">
                                  <p:stCondLst>
                                    <p:cond delay="0"/>
                                  </p:stCondLst>
                                  <p:childTnLst>
                                    <p:animEffect transition="out" filter="fade">
                                      <p:cBhvr>
                                        <p:cTn id="226" dur="1000"/>
                                        <p:tgtEl>
                                          <p:spTgt spid="135201"/>
                                        </p:tgtEl>
                                      </p:cBhvr>
                                    </p:animEffect>
                                    <p:anim calcmode="lin" valueType="num">
                                      <p:cBhvr>
                                        <p:cTn id="227" dur="1000"/>
                                        <p:tgtEl>
                                          <p:spTgt spid="135201"/>
                                        </p:tgtEl>
                                        <p:attrNameLst>
                                          <p:attrName>ppt_x</p:attrName>
                                        </p:attrNameLst>
                                      </p:cBhvr>
                                      <p:tavLst>
                                        <p:tav tm="0">
                                          <p:val>
                                            <p:strVal val="ppt_x"/>
                                          </p:val>
                                        </p:tav>
                                        <p:tav tm="100000">
                                          <p:val>
                                            <p:strVal val="ppt_x"/>
                                          </p:val>
                                        </p:tav>
                                      </p:tavLst>
                                    </p:anim>
                                    <p:anim calcmode="lin" valueType="num">
                                      <p:cBhvr>
                                        <p:cTn id="228" dur="1000"/>
                                        <p:tgtEl>
                                          <p:spTgt spid="135201"/>
                                        </p:tgtEl>
                                        <p:attrNameLst>
                                          <p:attrName>ppt_y</p:attrName>
                                        </p:attrNameLst>
                                      </p:cBhvr>
                                      <p:tavLst>
                                        <p:tav tm="0">
                                          <p:val>
                                            <p:strVal val="ppt_y"/>
                                          </p:val>
                                        </p:tav>
                                        <p:tav tm="100000">
                                          <p:val>
                                            <p:strVal val="ppt_y-.1"/>
                                          </p:val>
                                        </p:tav>
                                      </p:tavLst>
                                    </p:anim>
                                    <p:set>
                                      <p:cBhvr>
                                        <p:cTn id="229" dur="1" fill="hold">
                                          <p:stCondLst>
                                            <p:cond delay="999"/>
                                          </p:stCondLst>
                                        </p:cTn>
                                        <p:tgtEl>
                                          <p:spTgt spid="135201"/>
                                        </p:tgtEl>
                                        <p:attrNameLst>
                                          <p:attrName>style.visibility</p:attrName>
                                        </p:attrNameLst>
                                      </p:cBhvr>
                                      <p:to>
                                        <p:strVal val="hidden"/>
                                      </p:to>
                                    </p:set>
                                  </p:childTnLst>
                                </p:cTn>
                              </p:par>
                            </p:childTnLst>
                          </p:cTn>
                        </p:par>
                        <p:par>
                          <p:cTn id="230" fill="hold" nodeType="afterGroup">
                            <p:stCondLst>
                              <p:cond delay="3000"/>
                            </p:stCondLst>
                            <p:childTnLst>
                              <p:par>
                                <p:cTn id="231" presetID="47" presetClass="entr" presetSubtype="0" fill="hold" grpId="0" nodeType="afterEffect">
                                  <p:stCondLst>
                                    <p:cond delay="0"/>
                                  </p:stCondLst>
                                  <p:childTnLst>
                                    <p:set>
                                      <p:cBhvr>
                                        <p:cTn id="232" dur="1" fill="hold">
                                          <p:stCondLst>
                                            <p:cond delay="0"/>
                                          </p:stCondLst>
                                        </p:cTn>
                                        <p:tgtEl>
                                          <p:spTgt spid="135209"/>
                                        </p:tgtEl>
                                        <p:attrNameLst>
                                          <p:attrName>style.visibility</p:attrName>
                                        </p:attrNameLst>
                                      </p:cBhvr>
                                      <p:to>
                                        <p:strVal val="visible"/>
                                      </p:to>
                                    </p:set>
                                    <p:animEffect transition="in" filter="fade">
                                      <p:cBhvr>
                                        <p:cTn id="233" dur="1000"/>
                                        <p:tgtEl>
                                          <p:spTgt spid="135209"/>
                                        </p:tgtEl>
                                      </p:cBhvr>
                                    </p:animEffect>
                                    <p:anim calcmode="lin" valueType="num">
                                      <p:cBhvr>
                                        <p:cTn id="234" dur="1000" fill="hold"/>
                                        <p:tgtEl>
                                          <p:spTgt spid="135209"/>
                                        </p:tgtEl>
                                        <p:attrNameLst>
                                          <p:attrName>ppt_x</p:attrName>
                                        </p:attrNameLst>
                                      </p:cBhvr>
                                      <p:tavLst>
                                        <p:tav tm="0">
                                          <p:val>
                                            <p:strVal val="#ppt_x"/>
                                          </p:val>
                                        </p:tav>
                                        <p:tav tm="100000">
                                          <p:val>
                                            <p:strVal val="#ppt_x"/>
                                          </p:val>
                                        </p:tav>
                                      </p:tavLst>
                                    </p:anim>
                                    <p:anim calcmode="lin" valueType="num">
                                      <p:cBhvr>
                                        <p:cTn id="235" dur="1000" fill="hold"/>
                                        <p:tgtEl>
                                          <p:spTgt spid="135209"/>
                                        </p:tgtEl>
                                        <p:attrNameLst>
                                          <p:attrName>ppt_y</p:attrName>
                                        </p:attrNameLst>
                                      </p:cBhvr>
                                      <p:tavLst>
                                        <p:tav tm="0">
                                          <p:val>
                                            <p:strVal val="#ppt_y-.1"/>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2" presetClass="exit" presetSubtype="4" fill="hold" grpId="1" nodeType="clickEffect">
                                  <p:stCondLst>
                                    <p:cond delay="0"/>
                                  </p:stCondLst>
                                  <p:childTnLst>
                                    <p:animEffect transition="out" filter="slide(fromBottom)">
                                      <p:cBhvr>
                                        <p:cTn id="239" dur="500"/>
                                        <p:tgtEl>
                                          <p:spTgt spid="135207"/>
                                        </p:tgtEl>
                                      </p:cBhvr>
                                    </p:animEffect>
                                    <p:set>
                                      <p:cBhvr>
                                        <p:cTn id="240" dur="1" fill="hold">
                                          <p:stCondLst>
                                            <p:cond delay="499"/>
                                          </p:stCondLst>
                                        </p:cTn>
                                        <p:tgtEl>
                                          <p:spTgt spid="135207"/>
                                        </p:tgtEl>
                                        <p:attrNameLst>
                                          <p:attrName>style.visibility</p:attrName>
                                        </p:attrNameLst>
                                      </p:cBhvr>
                                      <p:to>
                                        <p:strVal val="hidden"/>
                                      </p:to>
                                    </p:set>
                                  </p:childTnLst>
                                </p:cTn>
                              </p:par>
                            </p:childTnLst>
                          </p:cTn>
                        </p:par>
                        <p:par>
                          <p:cTn id="241" fill="hold" nodeType="afterGroup">
                            <p:stCondLst>
                              <p:cond delay="500"/>
                            </p:stCondLst>
                            <p:childTnLst>
                              <p:par>
                                <p:cTn id="242" presetID="12" presetClass="entr" presetSubtype="4" fill="hold" grpId="0" nodeType="afterEffect">
                                  <p:stCondLst>
                                    <p:cond delay="0"/>
                                  </p:stCondLst>
                                  <p:childTnLst>
                                    <p:set>
                                      <p:cBhvr>
                                        <p:cTn id="243" dur="1" fill="hold">
                                          <p:stCondLst>
                                            <p:cond delay="0"/>
                                          </p:stCondLst>
                                        </p:cTn>
                                        <p:tgtEl>
                                          <p:spTgt spid="135210"/>
                                        </p:tgtEl>
                                        <p:attrNameLst>
                                          <p:attrName>style.visibility</p:attrName>
                                        </p:attrNameLst>
                                      </p:cBhvr>
                                      <p:to>
                                        <p:strVal val="visible"/>
                                      </p:to>
                                    </p:set>
                                    <p:animEffect transition="in" filter="slide(fromBottom)">
                                      <p:cBhvr>
                                        <p:cTn id="244" dur="500"/>
                                        <p:tgtEl>
                                          <p:spTgt spid="135210"/>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47" presetClass="exit" presetSubtype="0" fill="hold" grpId="0" nodeType="clickEffect">
                                  <p:stCondLst>
                                    <p:cond delay="0"/>
                                  </p:stCondLst>
                                  <p:childTnLst>
                                    <p:animEffect transition="out" filter="fade">
                                      <p:cBhvr>
                                        <p:cTn id="248" dur="1000"/>
                                        <p:tgtEl>
                                          <p:spTgt spid="135176"/>
                                        </p:tgtEl>
                                      </p:cBhvr>
                                    </p:animEffect>
                                    <p:anim calcmode="lin" valueType="num">
                                      <p:cBhvr>
                                        <p:cTn id="249" dur="1000"/>
                                        <p:tgtEl>
                                          <p:spTgt spid="135176"/>
                                        </p:tgtEl>
                                        <p:attrNameLst>
                                          <p:attrName>ppt_x</p:attrName>
                                        </p:attrNameLst>
                                      </p:cBhvr>
                                      <p:tavLst>
                                        <p:tav tm="0">
                                          <p:val>
                                            <p:strVal val="ppt_x"/>
                                          </p:val>
                                        </p:tav>
                                        <p:tav tm="100000">
                                          <p:val>
                                            <p:strVal val="ppt_x"/>
                                          </p:val>
                                        </p:tav>
                                      </p:tavLst>
                                    </p:anim>
                                    <p:anim calcmode="lin" valueType="num">
                                      <p:cBhvr>
                                        <p:cTn id="250" dur="1000"/>
                                        <p:tgtEl>
                                          <p:spTgt spid="135176"/>
                                        </p:tgtEl>
                                        <p:attrNameLst>
                                          <p:attrName>ppt_y</p:attrName>
                                        </p:attrNameLst>
                                      </p:cBhvr>
                                      <p:tavLst>
                                        <p:tav tm="0">
                                          <p:val>
                                            <p:strVal val="ppt_y"/>
                                          </p:val>
                                        </p:tav>
                                        <p:tav tm="100000">
                                          <p:val>
                                            <p:strVal val="ppt_y-.1"/>
                                          </p:val>
                                        </p:tav>
                                      </p:tavLst>
                                    </p:anim>
                                    <p:set>
                                      <p:cBhvr>
                                        <p:cTn id="251" dur="1" fill="hold">
                                          <p:stCondLst>
                                            <p:cond delay="999"/>
                                          </p:stCondLst>
                                        </p:cTn>
                                        <p:tgtEl>
                                          <p:spTgt spid="135176"/>
                                        </p:tgtEl>
                                        <p:attrNameLst>
                                          <p:attrName>style.visibility</p:attrName>
                                        </p:attrNameLst>
                                      </p:cBhvr>
                                      <p:to>
                                        <p:strVal val="hidden"/>
                                      </p:to>
                                    </p:set>
                                  </p:childTnLst>
                                </p:cTn>
                              </p:par>
                            </p:childTnLst>
                          </p:cTn>
                        </p:par>
                        <p:par>
                          <p:cTn id="252" fill="hold" nodeType="afterGroup">
                            <p:stCondLst>
                              <p:cond delay="1000"/>
                            </p:stCondLst>
                            <p:childTnLst>
                              <p:par>
                                <p:cTn id="253" presetID="47" presetClass="entr" presetSubtype="0" fill="hold" grpId="0" nodeType="afterEffect">
                                  <p:stCondLst>
                                    <p:cond delay="0"/>
                                  </p:stCondLst>
                                  <p:childTnLst>
                                    <p:set>
                                      <p:cBhvr>
                                        <p:cTn id="254" dur="1" fill="hold">
                                          <p:stCondLst>
                                            <p:cond delay="0"/>
                                          </p:stCondLst>
                                        </p:cTn>
                                        <p:tgtEl>
                                          <p:spTgt spid="135211"/>
                                        </p:tgtEl>
                                        <p:attrNameLst>
                                          <p:attrName>style.visibility</p:attrName>
                                        </p:attrNameLst>
                                      </p:cBhvr>
                                      <p:to>
                                        <p:strVal val="visible"/>
                                      </p:to>
                                    </p:set>
                                    <p:animEffect transition="in" filter="fade">
                                      <p:cBhvr>
                                        <p:cTn id="255" dur="1000"/>
                                        <p:tgtEl>
                                          <p:spTgt spid="135211"/>
                                        </p:tgtEl>
                                      </p:cBhvr>
                                    </p:animEffect>
                                    <p:anim calcmode="lin" valueType="num">
                                      <p:cBhvr>
                                        <p:cTn id="256" dur="1000" fill="hold"/>
                                        <p:tgtEl>
                                          <p:spTgt spid="135211"/>
                                        </p:tgtEl>
                                        <p:attrNameLst>
                                          <p:attrName>ppt_x</p:attrName>
                                        </p:attrNameLst>
                                      </p:cBhvr>
                                      <p:tavLst>
                                        <p:tav tm="0">
                                          <p:val>
                                            <p:strVal val="#ppt_x"/>
                                          </p:val>
                                        </p:tav>
                                        <p:tav tm="100000">
                                          <p:val>
                                            <p:strVal val="#ppt_x"/>
                                          </p:val>
                                        </p:tav>
                                      </p:tavLst>
                                    </p:anim>
                                    <p:anim calcmode="lin" valueType="num">
                                      <p:cBhvr>
                                        <p:cTn id="257" dur="1000" fill="hold"/>
                                        <p:tgtEl>
                                          <p:spTgt spid="135211"/>
                                        </p:tgtEl>
                                        <p:attrNameLst>
                                          <p:attrName>ppt_y</p:attrName>
                                        </p:attrNameLst>
                                      </p:cBhvr>
                                      <p:tavLst>
                                        <p:tav tm="0">
                                          <p:val>
                                            <p:strVal val="#ppt_y-.1"/>
                                          </p:val>
                                        </p:tav>
                                        <p:tav tm="100000">
                                          <p:val>
                                            <p:strVal val="#ppt_y"/>
                                          </p:val>
                                        </p:tav>
                                      </p:tavLst>
                                    </p:anim>
                                  </p:childTnLst>
                                </p:cTn>
                              </p:par>
                            </p:childTnLst>
                          </p:cTn>
                        </p:par>
                        <p:par>
                          <p:cTn id="258" fill="hold" nodeType="afterGroup">
                            <p:stCondLst>
                              <p:cond delay="2000"/>
                            </p:stCondLst>
                            <p:childTnLst>
                              <p:par>
                                <p:cTn id="259" presetID="47" presetClass="exit" presetSubtype="0" fill="hold" grpId="0" nodeType="afterEffect">
                                  <p:stCondLst>
                                    <p:cond delay="0"/>
                                  </p:stCondLst>
                                  <p:childTnLst>
                                    <p:animEffect transition="out" filter="fade">
                                      <p:cBhvr>
                                        <p:cTn id="260" dur="1000"/>
                                        <p:tgtEl>
                                          <p:spTgt spid="135183"/>
                                        </p:tgtEl>
                                      </p:cBhvr>
                                    </p:animEffect>
                                    <p:anim calcmode="lin" valueType="num">
                                      <p:cBhvr>
                                        <p:cTn id="261" dur="1000"/>
                                        <p:tgtEl>
                                          <p:spTgt spid="135183"/>
                                        </p:tgtEl>
                                        <p:attrNameLst>
                                          <p:attrName>ppt_x</p:attrName>
                                        </p:attrNameLst>
                                      </p:cBhvr>
                                      <p:tavLst>
                                        <p:tav tm="0">
                                          <p:val>
                                            <p:strVal val="ppt_x"/>
                                          </p:val>
                                        </p:tav>
                                        <p:tav tm="100000">
                                          <p:val>
                                            <p:strVal val="ppt_x"/>
                                          </p:val>
                                        </p:tav>
                                      </p:tavLst>
                                    </p:anim>
                                    <p:anim calcmode="lin" valueType="num">
                                      <p:cBhvr>
                                        <p:cTn id="262" dur="1000"/>
                                        <p:tgtEl>
                                          <p:spTgt spid="135183"/>
                                        </p:tgtEl>
                                        <p:attrNameLst>
                                          <p:attrName>ppt_y</p:attrName>
                                        </p:attrNameLst>
                                      </p:cBhvr>
                                      <p:tavLst>
                                        <p:tav tm="0">
                                          <p:val>
                                            <p:strVal val="ppt_y"/>
                                          </p:val>
                                        </p:tav>
                                        <p:tav tm="100000">
                                          <p:val>
                                            <p:strVal val="ppt_y-.1"/>
                                          </p:val>
                                        </p:tav>
                                      </p:tavLst>
                                    </p:anim>
                                    <p:set>
                                      <p:cBhvr>
                                        <p:cTn id="263" dur="1" fill="hold">
                                          <p:stCondLst>
                                            <p:cond delay="999"/>
                                          </p:stCondLst>
                                        </p:cTn>
                                        <p:tgtEl>
                                          <p:spTgt spid="135183"/>
                                        </p:tgtEl>
                                        <p:attrNameLst>
                                          <p:attrName>style.visibility</p:attrName>
                                        </p:attrNameLst>
                                      </p:cBhvr>
                                      <p:to>
                                        <p:strVal val="hidden"/>
                                      </p:to>
                                    </p:set>
                                  </p:childTnLst>
                                </p:cTn>
                              </p:par>
                            </p:childTnLst>
                          </p:cTn>
                        </p:par>
                        <p:par>
                          <p:cTn id="264" fill="hold" nodeType="afterGroup">
                            <p:stCondLst>
                              <p:cond delay="3000"/>
                            </p:stCondLst>
                            <p:childTnLst>
                              <p:par>
                                <p:cTn id="265" presetID="47" presetClass="entr" presetSubtype="0" fill="hold" grpId="0" nodeType="afterEffect">
                                  <p:stCondLst>
                                    <p:cond delay="0"/>
                                  </p:stCondLst>
                                  <p:childTnLst>
                                    <p:set>
                                      <p:cBhvr>
                                        <p:cTn id="266" dur="1" fill="hold">
                                          <p:stCondLst>
                                            <p:cond delay="0"/>
                                          </p:stCondLst>
                                        </p:cTn>
                                        <p:tgtEl>
                                          <p:spTgt spid="135212"/>
                                        </p:tgtEl>
                                        <p:attrNameLst>
                                          <p:attrName>style.visibility</p:attrName>
                                        </p:attrNameLst>
                                      </p:cBhvr>
                                      <p:to>
                                        <p:strVal val="visible"/>
                                      </p:to>
                                    </p:set>
                                    <p:animEffect transition="in" filter="fade">
                                      <p:cBhvr>
                                        <p:cTn id="267" dur="1000"/>
                                        <p:tgtEl>
                                          <p:spTgt spid="135212"/>
                                        </p:tgtEl>
                                      </p:cBhvr>
                                    </p:animEffect>
                                    <p:anim calcmode="lin" valueType="num">
                                      <p:cBhvr>
                                        <p:cTn id="268" dur="1000" fill="hold"/>
                                        <p:tgtEl>
                                          <p:spTgt spid="135212"/>
                                        </p:tgtEl>
                                        <p:attrNameLst>
                                          <p:attrName>ppt_x</p:attrName>
                                        </p:attrNameLst>
                                      </p:cBhvr>
                                      <p:tavLst>
                                        <p:tav tm="0">
                                          <p:val>
                                            <p:strVal val="#ppt_x"/>
                                          </p:val>
                                        </p:tav>
                                        <p:tav tm="100000">
                                          <p:val>
                                            <p:strVal val="#ppt_x"/>
                                          </p:val>
                                        </p:tav>
                                      </p:tavLst>
                                    </p:anim>
                                    <p:anim calcmode="lin" valueType="num">
                                      <p:cBhvr>
                                        <p:cTn id="269" dur="1000" fill="hold"/>
                                        <p:tgtEl>
                                          <p:spTgt spid="135212"/>
                                        </p:tgtEl>
                                        <p:attrNameLst>
                                          <p:attrName>ppt_y</p:attrName>
                                        </p:attrNameLst>
                                      </p:cBhvr>
                                      <p:tavLst>
                                        <p:tav tm="0">
                                          <p:val>
                                            <p:strVal val="#ppt_y-.1"/>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2" presetClass="exit" presetSubtype="4" fill="hold" grpId="1" nodeType="clickEffect">
                                  <p:stCondLst>
                                    <p:cond delay="0"/>
                                  </p:stCondLst>
                                  <p:childTnLst>
                                    <p:animEffect transition="out" filter="slide(fromBottom)">
                                      <p:cBhvr>
                                        <p:cTn id="273" dur="500"/>
                                        <p:tgtEl>
                                          <p:spTgt spid="135210"/>
                                        </p:tgtEl>
                                      </p:cBhvr>
                                    </p:animEffect>
                                    <p:set>
                                      <p:cBhvr>
                                        <p:cTn id="274" dur="1" fill="hold">
                                          <p:stCondLst>
                                            <p:cond delay="499"/>
                                          </p:stCondLst>
                                        </p:cTn>
                                        <p:tgtEl>
                                          <p:spTgt spid="135210"/>
                                        </p:tgtEl>
                                        <p:attrNameLst>
                                          <p:attrName>style.visibility</p:attrName>
                                        </p:attrNameLst>
                                      </p:cBhvr>
                                      <p:to>
                                        <p:strVal val="hidden"/>
                                      </p:to>
                                    </p:set>
                                  </p:childTnLst>
                                </p:cTn>
                              </p:par>
                            </p:childTnLst>
                          </p:cTn>
                        </p:par>
                        <p:par>
                          <p:cTn id="275" fill="hold" nodeType="afterGroup">
                            <p:stCondLst>
                              <p:cond delay="500"/>
                            </p:stCondLst>
                            <p:childTnLst>
                              <p:par>
                                <p:cTn id="276" presetID="12" presetClass="entr" presetSubtype="4" fill="hold" grpId="0" nodeType="afterEffect">
                                  <p:stCondLst>
                                    <p:cond delay="0"/>
                                  </p:stCondLst>
                                  <p:childTnLst>
                                    <p:set>
                                      <p:cBhvr>
                                        <p:cTn id="277" dur="1" fill="hold">
                                          <p:stCondLst>
                                            <p:cond delay="0"/>
                                          </p:stCondLst>
                                        </p:cTn>
                                        <p:tgtEl>
                                          <p:spTgt spid="135213"/>
                                        </p:tgtEl>
                                        <p:attrNameLst>
                                          <p:attrName>style.visibility</p:attrName>
                                        </p:attrNameLst>
                                      </p:cBhvr>
                                      <p:to>
                                        <p:strVal val="visible"/>
                                      </p:to>
                                    </p:set>
                                    <p:animEffect transition="in" filter="slide(fromBottom)">
                                      <p:cBhvr>
                                        <p:cTn id="278" dur="500"/>
                                        <p:tgtEl>
                                          <p:spTgt spid="1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animBg="1"/>
      <p:bldP spid="135177" grpId="0" animBg="1"/>
      <p:bldP spid="135178" grpId="0" animBg="1"/>
      <p:bldP spid="135179" grpId="0" animBg="1"/>
      <p:bldP spid="135180" grpId="0" animBg="1"/>
      <p:bldP spid="135181" grpId="0" animBg="1"/>
      <p:bldP spid="135182" grpId="0" animBg="1"/>
      <p:bldP spid="135183" grpId="0" animBg="1"/>
      <p:bldP spid="135185" grpId="0" animBg="1"/>
      <p:bldP spid="135186" grpId="0" animBg="1"/>
      <p:bldP spid="135187" grpId="0" animBg="1"/>
      <p:bldP spid="135188" grpId="0" animBg="1"/>
      <p:bldP spid="135189" grpId="0" animBg="1"/>
      <p:bldP spid="135190" grpId="0" animBg="1"/>
      <p:bldP spid="135191" grpId="0" animBg="1"/>
      <p:bldP spid="135192" grpId="0" animBg="1"/>
      <p:bldP spid="135193" grpId="0" animBg="1"/>
      <p:bldP spid="135194" grpId="0" animBg="1"/>
      <p:bldP spid="135195" grpId="0" animBg="1"/>
      <p:bldP spid="135195" grpId="1" animBg="1"/>
      <p:bldP spid="135196" grpId="0" animBg="1"/>
      <p:bldP spid="135196" grpId="1" animBg="1"/>
      <p:bldP spid="135197" grpId="0" animBg="1"/>
      <p:bldP spid="135197" grpId="1" animBg="1"/>
      <p:bldP spid="135198" grpId="0" animBg="1"/>
      <p:bldP spid="135198" grpId="1" animBg="1"/>
      <p:bldP spid="135199" grpId="0" animBg="1"/>
      <p:bldP spid="135199" grpId="1" animBg="1"/>
      <p:bldP spid="135200" grpId="0" animBg="1"/>
      <p:bldP spid="135200" grpId="1" animBg="1"/>
      <p:bldP spid="135201" grpId="0" animBg="1"/>
      <p:bldP spid="135201" grpId="1" animBg="1"/>
      <p:bldP spid="135202" grpId="0" animBg="1"/>
      <p:bldP spid="135202" grpId="1" animBg="1"/>
      <p:bldP spid="135203" grpId="0" animBg="1"/>
      <p:bldP spid="135203" grpId="1" animBg="1"/>
      <p:bldP spid="135204" grpId="0" animBg="1"/>
      <p:bldP spid="135204" grpId="1" animBg="1"/>
      <p:bldP spid="135205" grpId="0" animBg="1"/>
      <p:bldP spid="135205" grpId="1" animBg="1"/>
      <p:bldP spid="135206" grpId="0" animBg="1"/>
      <p:bldP spid="135207" grpId="0" animBg="1"/>
      <p:bldP spid="135207" grpId="1" animBg="1"/>
      <p:bldP spid="135208" grpId="0" animBg="1"/>
      <p:bldP spid="135209" grpId="0" animBg="1"/>
      <p:bldP spid="135210" grpId="0" animBg="1"/>
      <p:bldP spid="135210" grpId="1" animBg="1"/>
      <p:bldP spid="135211" grpId="0" animBg="1"/>
      <p:bldP spid="135212" grpId="0" animBg="1"/>
      <p:bldP spid="1352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8C77A63E-570E-4E2E-8419-FD223721132F}"/>
              </a:ext>
            </a:extLst>
          </p:cNvPr>
          <p:cNvSpPr>
            <a:spLocks noChangeArrowheads="1"/>
          </p:cNvSpPr>
          <p:nvPr/>
        </p:nvSpPr>
        <p:spPr bwMode="auto">
          <a:xfrm>
            <a:off x="555625" y="1150938"/>
            <a:ext cx="311150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4.</a:t>
            </a:r>
            <a:r>
              <a:rPr lang="zh-CN" altLang="en-US">
                <a:solidFill>
                  <a:schemeClr val="tx2"/>
                </a:solidFill>
              </a:rPr>
              <a:t>中间代码生成</a:t>
            </a:r>
          </a:p>
        </p:txBody>
      </p:sp>
      <p:sp>
        <p:nvSpPr>
          <p:cNvPr id="136196" name="Rectangle 4">
            <a:extLst>
              <a:ext uri="{FF2B5EF4-FFF2-40B4-BE49-F238E27FC236}">
                <a16:creationId xmlns:a16="http://schemas.microsoft.com/office/drawing/2014/main" id="{A8AD6FA0-DC27-4760-AD56-080537D6883E}"/>
              </a:ext>
            </a:extLst>
          </p:cNvPr>
          <p:cNvSpPr>
            <a:spLocks noChangeArrowheads="1"/>
          </p:cNvSpPr>
          <p:nvPr/>
        </p:nvSpPr>
        <p:spPr bwMode="auto">
          <a:xfrm>
            <a:off x="406400"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任务</a:t>
            </a:r>
          </a:p>
        </p:txBody>
      </p:sp>
      <p:sp>
        <p:nvSpPr>
          <p:cNvPr id="136197" name="Rectangle 5">
            <a:extLst>
              <a:ext uri="{FF2B5EF4-FFF2-40B4-BE49-F238E27FC236}">
                <a16:creationId xmlns:a16="http://schemas.microsoft.com/office/drawing/2014/main" id="{4A25AEB5-D18F-4638-A9BC-7B934211A445}"/>
              </a:ext>
            </a:extLst>
          </p:cNvPr>
          <p:cNvSpPr>
            <a:spLocks noChangeArrowheads="1"/>
          </p:cNvSpPr>
          <p:nvPr/>
        </p:nvSpPr>
        <p:spPr bwMode="auto">
          <a:xfrm>
            <a:off x="339725" y="3392488"/>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所做转换</a:t>
            </a:r>
          </a:p>
        </p:txBody>
      </p:sp>
      <p:sp>
        <p:nvSpPr>
          <p:cNvPr id="136198" name="Rectangle 6">
            <a:extLst>
              <a:ext uri="{FF2B5EF4-FFF2-40B4-BE49-F238E27FC236}">
                <a16:creationId xmlns:a16="http://schemas.microsoft.com/office/drawing/2014/main" id="{EE582EE8-2F9F-477D-A759-EA1D3B42159C}"/>
              </a:ext>
            </a:extLst>
          </p:cNvPr>
          <p:cNvSpPr>
            <a:spLocks noChangeArrowheads="1"/>
          </p:cNvSpPr>
          <p:nvPr/>
        </p:nvSpPr>
        <p:spPr bwMode="auto">
          <a:xfrm>
            <a:off x="447675" y="4981575"/>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依据</a:t>
            </a:r>
          </a:p>
        </p:txBody>
      </p:sp>
      <p:sp>
        <p:nvSpPr>
          <p:cNvPr id="136199" name="Rectangle 7">
            <a:extLst>
              <a:ext uri="{FF2B5EF4-FFF2-40B4-BE49-F238E27FC236}">
                <a16:creationId xmlns:a16="http://schemas.microsoft.com/office/drawing/2014/main" id="{A7879332-6E3E-4798-8AC6-581773D18480}"/>
              </a:ext>
            </a:extLst>
          </p:cNvPr>
          <p:cNvSpPr>
            <a:spLocks noChangeArrowheads="1"/>
          </p:cNvSpPr>
          <p:nvPr/>
        </p:nvSpPr>
        <p:spPr bwMode="auto">
          <a:xfrm>
            <a:off x="1682750" y="5548313"/>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语义规则</a:t>
            </a:r>
          </a:p>
        </p:txBody>
      </p:sp>
      <p:sp>
        <p:nvSpPr>
          <p:cNvPr id="136200" name="Rectangle 8">
            <a:extLst>
              <a:ext uri="{FF2B5EF4-FFF2-40B4-BE49-F238E27FC236}">
                <a16:creationId xmlns:a16="http://schemas.microsoft.com/office/drawing/2014/main" id="{82F3D859-B9FC-4205-8FBD-207FF4BB2B54}"/>
              </a:ext>
            </a:extLst>
          </p:cNvPr>
          <p:cNvSpPr>
            <a:spLocks noChangeArrowheads="1"/>
          </p:cNvSpPr>
          <p:nvPr/>
        </p:nvSpPr>
        <p:spPr bwMode="auto">
          <a:xfrm>
            <a:off x="3784600" y="4932363"/>
            <a:ext cx="2927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主要理论基础</a:t>
            </a:r>
          </a:p>
        </p:txBody>
      </p:sp>
      <p:sp>
        <p:nvSpPr>
          <p:cNvPr id="136201" name="Rectangle 9">
            <a:extLst>
              <a:ext uri="{FF2B5EF4-FFF2-40B4-BE49-F238E27FC236}">
                <a16:creationId xmlns:a16="http://schemas.microsoft.com/office/drawing/2014/main" id="{9B7B06DA-4661-422D-97FF-4A4D8E2C3C7D}"/>
              </a:ext>
            </a:extLst>
          </p:cNvPr>
          <p:cNvSpPr>
            <a:spLocks noChangeArrowheads="1"/>
          </p:cNvSpPr>
          <p:nvPr/>
        </p:nvSpPr>
        <p:spPr bwMode="auto">
          <a:xfrm>
            <a:off x="6723063" y="556260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属性文法</a:t>
            </a:r>
          </a:p>
        </p:txBody>
      </p:sp>
      <p:sp>
        <p:nvSpPr>
          <p:cNvPr id="136202" name="Rectangle 10">
            <a:extLst>
              <a:ext uri="{FF2B5EF4-FFF2-40B4-BE49-F238E27FC236}">
                <a16:creationId xmlns:a16="http://schemas.microsoft.com/office/drawing/2014/main" id="{95BE10E0-4491-4C98-B317-FA82C102B415}"/>
              </a:ext>
            </a:extLst>
          </p:cNvPr>
          <p:cNvSpPr>
            <a:spLocks noChangeArrowheads="1"/>
          </p:cNvSpPr>
          <p:nvPr/>
        </p:nvSpPr>
        <p:spPr bwMode="auto">
          <a:xfrm>
            <a:off x="2444750" y="408940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语法范畴</a:t>
            </a:r>
          </a:p>
        </p:txBody>
      </p:sp>
      <p:sp>
        <p:nvSpPr>
          <p:cNvPr id="136203" name="Rectangle 11">
            <a:extLst>
              <a:ext uri="{FF2B5EF4-FFF2-40B4-BE49-F238E27FC236}">
                <a16:creationId xmlns:a16="http://schemas.microsoft.com/office/drawing/2014/main" id="{E8B28C5A-30E0-4EE7-BE31-1418DD4A142F}"/>
              </a:ext>
            </a:extLst>
          </p:cNvPr>
          <p:cNvSpPr>
            <a:spLocks noChangeArrowheads="1"/>
          </p:cNvSpPr>
          <p:nvPr/>
        </p:nvSpPr>
        <p:spPr bwMode="auto">
          <a:xfrm>
            <a:off x="6049963" y="40608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a:t>
            </a:r>
          </a:p>
        </p:txBody>
      </p:sp>
      <p:sp>
        <p:nvSpPr>
          <p:cNvPr id="136204" name="Line 12">
            <a:extLst>
              <a:ext uri="{FF2B5EF4-FFF2-40B4-BE49-F238E27FC236}">
                <a16:creationId xmlns:a16="http://schemas.microsoft.com/office/drawing/2014/main" id="{DC6E0984-AE99-49DD-B3C6-9B0CFA428516}"/>
              </a:ext>
            </a:extLst>
          </p:cNvPr>
          <p:cNvSpPr>
            <a:spLocks noChangeShapeType="1"/>
          </p:cNvSpPr>
          <p:nvPr/>
        </p:nvSpPr>
        <p:spPr bwMode="auto">
          <a:xfrm flipV="1">
            <a:off x="4113213" y="4343400"/>
            <a:ext cx="1935162" cy="20638"/>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6205" name="Rectangle 13">
            <a:extLst>
              <a:ext uri="{FF2B5EF4-FFF2-40B4-BE49-F238E27FC236}">
                <a16:creationId xmlns:a16="http://schemas.microsoft.com/office/drawing/2014/main" id="{A7E4F37B-3726-4809-A58B-441DBAF5AB5D}"/>
              </a:ext>
            </a:extLst>
          </p:cNvPr>
          <p:cNvSpPr>
            <a:spLocks noChangeArrowheads="1"/>
          </p:cNvSpPr>
          <p:nvPr/>
        </p:nvSpPr>
        <p:spPr bwMode="auto">
          <a:xfrm>
            <a:off x="1701800" y="1800225"/>
            <a:ext cx="6988175" cy="1430338"/>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对语法分析所识别出的各类语法范畴，分析其含义，并进行初步翻译（产生中间代码）。</a:t>
            </a:r>
          </a:p>
        </p:txBody>
      </p:sp>
      <p:sp>
        <p:nvSpPr>
          <p:cNvPr id="136206" name="Line 14">
            <a:extLst>
              <a:ext uri="{FF2B5EF4-FFF2-40B4-BE49-F238E27FC236}">
                <a16:creationId xmlns:a16="http://schemas.microsoft.com/office/drawing/2014/main" id="{7EC84051-989D-4513-A519-5434405772B6}"/>
              </a:ext>
            </a:extLst>
          </p:cNvPr>
          <p:cNvSpPr>
            <a:spLocks noChangeShapeType="1"/>
          </p:cNvSpPr>
          <p:nvPr/>
        </p:nvSpPr>
        <p:spPr bwMode="auto">
          <a:xfrm>
            <a:off x="3402013" y="5908675"/>
            <a:ext cx="3289300" cy="4763"/>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WordArt 2">
            <a:extLst>
              <a:ext uri="{FF2B5EF4-FFF2-40B4-BE49-F238E27FC236}">
                <a16:creationId xmlns:a16="http://schemas.microsoft.com/office/drawing/2014/main" id="{E5CA8DF3-F1A8-458F-82CD-C5161C4495E8}"/>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dissolve">
                                      <p:cBhvr>
                                        <p:cTn id="7" dur="500"/>
                                        <p:tgtEl>
                                          <p:spTgt spid="136196"/>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36205"/>
                                        </p:tgtEl>
                                        <p:attrNameLst>
                                          <p:attrName>style.visibility</p:attrName>
                                        </p:attrNameLst>
                                      </p:cBhvr>
                                      <p:to>
                                        <p:strVal val="visible"/>
                                      </p:to>
                                    </p:set>
                                    <p:animEffect transition="in" filter="slide(fromTop)">
                                      <p:cBhvr>
                                        <p:cTn id="11" dur="500"/>
                                        <p:tgtEl>
                                          <p:spTgt spid="136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6197"/>
                                        </p:tgtEl>
                                        <p:attrNameLst>
                                          <p:attrName>style.visibility</p:attrName>
                                        </p:attrNameLst>
                                      </p:cBhvr>
                                      <p:to>
                                        <p:strVal val="visible"/>
                                      </p:to>
                                    </p:set>
                                    <p:animEffect transition="in" filter="dissolve">
                                      <p:cBhvr>
                                        <p:cTn id="16" dur="500"/>
                                        <p:tgtEl>
                                          <p:spTgt spid="136197"/>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36202"/>
                                        </p:tgtEl>
                                        <p:attrNameLst>
                                          <p:attrName>style.visibility</p:attrName>
                                        </p:attrNameLst>
                                      </p:cBhvr>
                                      <p:to>
                                        <p:strVal val="visible"/>
                                      </p:to>
                                    </p:set>
                                    <p:animEffect transition="in" filter="slide(fromTop)">
                                      <p:cBhvr>
                                        <p:cTn id="20" dur="500"/>
                                        <p:tgtEl>
                                          <p:spTgt spid="136202"/>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6204"/>
                                        </p:tgtEl>
                                        <p:attrNameLst>
                                          <p:attrName>style.visibility</p:attrName>
                                        </p:attrNameLst>
                                      </p:cBhvr>
                                      <p:to>
                                        <p:strVal val="visible"/>
                                      </p:to>
                                    </p:set>
                                    <p:animEffect transition="in" filter="slide(fromLeft)">
                                      <p:cBhvr>
                                        <p:cTn id="24" dur="500"/>
                                        <p:tgtEl>
                                          <p:spTgt spid="136204"/>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36203"/>
                                        </p:tgtEl>
                                        <p:attrNameLst>
                                          <p:attrName>style.visibility</p:attrName>
                                        </p:attrNameLst>
                                      </p:cBhvr>
                                      <p:to>
                                        <p:strVal val="visible"/>
                                      </p:to>
                                    </p:set>
                                    <p:animEffect transition="in" filter="slide(fromTop)">
                                      <p:cBhvr>
                                        <p:cTn id="28" dur="500"/>
                                        <p:tgtEl>
                                          <p:spTgt spid="1362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6198"/>
                                        </p:tgtEl>
                                        <p:attrNameLst>
                                          <p:attrName>style.visibility</p:attrName>
                                        </p:attrNameLst>
                                      </p:cBhvr>
                                      <p:to>
                                        <p:strVal val="visible"/>
                                      </p:to>
                                    </p:set>
                                    <p:animEffect transition="in" filter="dissolve">
                                      <p:cBhvr>
                                        <p:cTn id="33" dur="500"/>
                                        <p:tgtEl>
                                          <p:spTgt spid="136198"/>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136199"/>
                                        </p:tgtEl>
                                        <p:attrNameLst>
                                          <p:attrName>style.visibility</p:attrName>
                                        </p:attrNameLst>
                                      </p:cBhvr>
                                      <p:to>
                                        <p:strVal val="visible"/>
                                      </p:to>
                                    </p:set>
                                    <p:animEffect transition="in" filter="slide(fromTop)">
                                      <p:cBhvr>
                                        <p:cTn id="37" dur="500"/>
                                        <p:tgtEl>
                                          <p:spTgt spid="136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6200"/>
                                        </p:tgtEl>
                                        <p:attrNameLst>
                                          <p:attrName>style.visibility</p:attrName>
                                        </p:attrNameLst>
                                      </p:cBhvr>
                                      <p:to>
                                        <p:strVal val="visible"/>
                                      </p:to>
                                    </p:set>
                                    <p:animEffect transition="in" filter="dissolve">
                                      <p:cBhvr>
                                        <p:cTn id="42" dur="500"/>
                                        <p:tgtEl>
                                          <p:spTgt spid="136200"/>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36201"/>
                                        </p:tgtEl>
                                        <p:attrNameLst>
                                          <p:attrName>style.visibility</p:attrName>
                                        </p:attrNameLst>
                                      </p:cBhvr>
                                      <p:to>
                                        <p:strVal val="visible"/>
                                      </p:to>
                                    </p:set>
                                    <p:animEffect transition="in" filter="slide(fromTop)">
                                      <p:cBhvr>
                                        <p:cTn id="46" dur="500"/>
                                        <p:tgtEl>
                                          <p:spTgt spid="136201"/>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36206"/>
                                        </p:tgtEl>
                                        <p:attrNameLst>
                                          <p:attrName>style.visibility</p:attrName>
                                        </p:attrNameLst>
                                      </p:cBhvr>
                                      <p:to>
                                        <p:strVal val="visible"/>
                                      </p:to>
                                    </p:set>
                                    <p:animEffect transition="in" filter="slide(fromLeft)">
                                      <p:cBhvr>
                                        <p:cTn id="50" dur="500"/>
                                        <p:tgtEl>
                                          <p:spTgt spid="13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animBg="1"/>
      <p:bldP spid="136200" grpId="0"/>
      <p:bldP spid="136201" grpId="0" animBg="1"/>
      <p:bldP spid="136202" grpId="0" animBg="1"/>
      <p:bldP spid="136203" grpId="0" animBg="1"/>
      <p:bldP spid="1362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18F7B1E5-2E9F-464E-9325-652A68180C7A}"/>
              </a:ext>
            </a:extLst>
          </p:cNvPr>
          <p:cNvSpPr>
            <a:spLocks noChangeArrowheads="1"/>
          </p:cNvSpPr>
          <p:nvPr/>
        </p:nvSpPr>
        <p:spPr bwMode="auto">
          <a:xfrm>
            <a:off x="409575" y="984250"/>
            <a:ext cx="313055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solidFill>
                  <a:schemeClr val="tx2"/>
                </a:solidFill>
              </a:rPr>
              <a:t>4.</a:t>
            </a:r>
            <a:r>
              <a:rPr lang="zh-CN" altLang="en-US" dirty="0">
                <a:solidFill>
                  <a:schemeClr val="tx2"/>
                </a:solidFill>
              </a:rPr>
              <a:t>中间代码生成</a:t>
            </a:r>
          </a:p>
        </p:txBody>
      </p:sp>
      <p:sp>
        <p:nvSpPr>
          <p:cNvPr id="25603" name="Rectangle 4">
            <a:extLst>
              <a:ext uri="{FF2B5EF4-FFF2-40B4-BE49-F238E27FC236}">
                <a16:creationId xmlns:a16="http://schemas.microsoft.com/office/drawing/2014/main" id="{2238A4AF-BF93-4769-BB88-38C63BFB663C}"/>
              </a:ext>
            </a:extLst>
          </p:cNvPr>
          <p:cNvSpPr>
            <a:spLocks noChangeArrowheads="1"/>
          </p:cNvSpPr>
          <p:nvPr/>
        </p:nvSpPr>
        <p:spPr bwMode="auto">
          <a:xfrm>
            <a:off x="427038" y="1296988"/>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示例</a:t>
            </a:r>
          </a:p>
        </p:txBody>
      </p:sp>
      <p:sp>
        <p:nvSpPr>
          <p:cNvPr id="137221" name="Rectangle 5">
            <a:extLst>
              <a:ext uri="{FF2B5EF4-FFF2-40B4-BE49-F238E27FC236}">
                <a16:creationId xmlns:a16="http://schemas.microsoft.com/office/drawing/2014/main" id="{3E889816-826A-4459-8AAC-38B7574E2857}"/>
              </a:ext>
            </a:extLst>
          </p:cNvPr>
          <p:cNvSpPr>
            <a:spLocks noChangeArrowheads="1"/>
          </p:cNvSpPr>
          <p:nvPr/>
        </p:nvSpPr>
        <p:spPr bwMode="auto">
          <a:xfrm>
            <a:off x="3035300" y="2971800"/>
            <a:ext cx="542925"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TO</a:t>
            </a:r>
          </a:p>
        </p:txBody>
      </p:sp>
      <p:sp>
        <p:nvSpPr>
          <p:cNvPr id="137222" name="Rectangle 6">
            <a:extLst>
              <a:ext uri="{FF2B5EF4-FFF2-40B4-BE49-F238E27FC236}">
                <a16:creationId xmlns:a16="http://schemas.microsoft.com/office/drawing/2014/main" id="{183A000B-68A2-48BA-BA3F-991CD0F44254}"/>
              </a:ext>
            </a:extLst>
          </p:cNvPr>
          <p:cNvSpPr>
            <a:spLocks noChangeArrowheads="1"/>
          </p:cNvSpPr>
          <p:nvPr/>
        </p:nvSpPr>
        <p:spPr bwMode="auto">
          <a:xfrm>
            <a:off x="515938" y="5062538"/>
            <a:ext cx="90170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NEXT</a:t>
            </a:r>
          </a:p>
        </p:txBody>
      </p:sp>
      <p:sp>
        <p:nvSpPr>
          <p:cNvPr id="137223" name="Rectangle 7">
            <a:extLst>
              <a:ext uri="{FF2B5EF4-FFF2-40B4-BE49-F238E27FC236}">
                <a16:creationId xmlns:a16="http://schemas.microsoft.com/office/drawing/2014/main" id="{5BB002CC-ED54-46AB-9F7D-366E0E4960C4}"/>
              </a:ext>
            </a:extLst>
          </p:cNvPr>
          <p:cNvSpPr>
            <a:spLocks noChangeArrowheads="1"/>
          </p:cNvSpPr>
          <p:nvPr/>
        </p:nvSpPr>
        <p:spPr bwMode="auto">
          <a:xfrm>
            <a:off x="547688" y="2997200"/>
            <a:ext cx="722312"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latin typeface="楷体_GB2312" pitchFamily="49" charset="-122"/>
                <a:ea typeface="楷体_GB2312" pitchFamily="49" charset="-122"/>
              </a:rPr>
              <a:t>FOR</a:t>
            </a:r>
          </a:p>
        </p:txBody>
      </p:sp>
      <p:sp>
        <p:nvSpPr>
          <p:cNvPr id="137224" name="Rectangle 8">
            <a:extLst>
              <a:ext uri="{FF2B5EF4-FFF2-40B4-BE49-F238E27FC236}">
                <a16:creationId xmlns:a16="http://schemas.microsoft.com/office/drawing/2014/main" id="{87283A5B-EC68-419D-94FC-15252ABE1E73}"/>
              </a:ext>
            </a:extLst>
          </p:cNvPr>
          <p:cNvSpPr>
            <a:spLocks noChangeArrowheads="1"/>
          </p:cNvSpPr>
          <p:nvPr/>
        </p:nvSpPr>
        <p:spPr bwMode="auto">
          <a:xfrm>
            <a:off x="1374775" y="2992438"/>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7225" name="Rectangle 9">
            <a:extLst>
              <a:ext uri="{FF2B5EF4-FFF2-40B4-BE49-F238E27FC236}">
                <a16:creationId xmlns:a16="http://schemas.microsoft.com/office/drawing/2014/main" id="{2C60E36E-CACA-4BC3-A24C-472B5B5EBFCB}"/>
              </a:ext>
            </a:extLst>
          </p:cNvPr>
          <p:cNvSpPr>
            <a:spLocks noChangeArrowheads="1"/>
          </p:cNvSpPr>
          <p:nvPr/>
        </p:nvSpPr>
        <p:spPr bwMode="auto">
          <a:xfrm>
            <a:off x="1387475" y="4379913"/>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N</a:t>
            </a:r>
          </a:p>
        </p:txBody>
      </p:sp>
      <p:sp>
        <p:nvSpPr>
          <p:cNvPr id="137226" name="Rectangle 10">
            <a:extLst>
              <a:ext uri="{FF2B5EF4-FFF2-40B4-BE49-F238E27FC236}">
                <a16:creationId xmlns:a16="http://schemas.microsoft.com/office/drawing/2014/main" id="{BBBCEB53-667A-4AA9-9EF2-58057037FC7F}"/>
              </a:ext>
            </a:extLst>
          </p:cNvPr>
          <p:cNvSpPr>
            <a:spLocks noChangeArrowheads="1"/>
          </p:cNvSpPr>
          <p:nvPr/>
        </p:nvSpPr>
        <p:spPr bwMode="auto">
          <a:xfrm>
            <a:off x="1381125" y="3663950"/>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M</a:t>
            </a:r>
          </a:p>
        </p:txBody>
      </p:sp>
      <p:sp>
        <p:nvSpPr>
          <p:cNvPr id="137227" name="Rectangle 11">
            <a:extLst>
              <a:ext uri="{FF2B5EF4-FFF2-40B4-BE49-F238E27FC236}">
                <a16:creationId xmlns:a16="http://schemas.microsoft.com/office/drawing/2014/main" id="{1AFC761B-2EC7-40D6-B080-9206F2406808}"/>
              </a:ext>
            </a:extLst>
          </p:cNvPr>
          <p:cNvSpPr>
            <a:spLocks noChangeArrowheads="1"/>
          </p:cNvSpPr>
          <p:nvPr/>
        </p:nvSpPr>
        <p:spPr bwMode="auto">
          <a:xfrm>
            <a:off x="2570163" y="3733800"/>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I</a:t>
            </a:r>
          </a:p>
        </p:txBody>
      </p:sp>
      <p:sp>
        <p:nvSpPr>
          <p:cNvPr id="137228" name="Rectangle 12">
            <a:extLst>
              <a:ext uri="{FF2B5EF4-FFF2-40B4-BE49-F238E27FC236}">
                <a16:creationId xmlns:a16="http://schemas.microsoft.com/office/drawing/2014/main" id="{C050BB2B-3E9E-46DF-971E-AE002B564A69}"/>
              </a:ext>
            </a:extLst>
          </p:cNvPr>
          <p:cNvSpPr>
            <a:spLocks noChangeArrowheads="1"/>
          </p:cNvSpPr>
          <p:nvPr/>
        </p:nvSpPr>
        <p:spPr bwMode="auto">
          <a:xfrm>
            <a:off x="2586038" y="4391025"/>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J</a:t>
            </a:r>
          </a:p>
        </p:txBody>
      </p:sp>
      <p:sp>
        <p:nvSpPr>
          <p:cNvPr id="137229" name="Rectangle 13">
            <a:extLst>
              <a:ext uri="{FF2B5EF4-FFF2-40B4-BE49-F238E27FC236}">
                <a16:creationId xmlns:a16="http://schemas.microsoft.com/office/drawing/2014/main" id="{DEB94123-33B5-44F2-8D35-117363DC2EAF}"/>
              </a:ext>
            </a:extLst>
          </p:cNvPr>
          <p:cNvSpPr>
            <a:spLocks noChangeArrowheads="1"/>
          </p:cNvSpPr>
          <p:nvPr/>
        </p:nvSpPr>
        <p:spPr bwMode="auto">
          <a:xfrm>
            <a:off x="5003800" y="4398963"/>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7230" name="Rectangle 14">
            <a:extLst>
              <a:ext uri="{FF2B5EF4-FFF2-40B4-BE49-F238E27FC236}">
                <a16:creationId xmlns:a16="http://schemas.microsoft.com/office/drawing/2014/main" id="{3B0ECB82-7B8F-4756-AD1F-FE87FEAB0261}"/>
              </a:ext>
            </a:extLst>
          </p:cNvPr>
          <p:cNvSpPr>
            <a:spLocks noChangeArrowheads="1"/>
          </p:cNvSpPr>
          <p:nvPr/>
        </p:nvSpPr>
        <p:spPr bwMode="auto">
          <a:xfrm>
            <a:off x="4975225" y="3706813"/>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7231" name="Rectangle 15">
            <a:extLst>
              <a:ext uri="{FF2B5EF4-FFF2-40B4-BE49-F238E27FC236}">
                <a16:creationId xmlns:a16="http://schemas.microsoft.com/office/drawing/2014/main" id="{C64878CB-195F-466F-8753-0675CF4133EA}"/>
              </a:ext>
            </a:extLst>
          </p:cNvPr>
          <p:cNvSpPr>
            <a:spLocks noChangeArrowheads="1"/>
          </p:cNvSpPr>
          <p:nvPr/>
        </p:nvSpPr>
        <p:spPr bwMode="auto">
          <a:xfrm>
            <a:off x="1601788" y="5046663"/>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K</a:t>
            </a:r>
          </a:p>
        </p:txBody>
      </p:sp>
      <p:sp>
        <p:nvSpPr>
          <p:cNvPr id="137232" name="Rectangle 16">
            <a:extLst>
              <a:ext uri="{FF2B5EF4-FFF2-40B4-BE49-F238E27FC236}">
                <a16:creationId xmlns:a16="http://schemas.microsoft.com/office/drawing/2014/main" id="{2442062B-577E-4F9D-A621-ADC9BA0F6DAA}"/>
              </a:ext>
            </a:extLst>
          </p:cNvPr>
          <p:cNvSpPr>
            <a:spLocks noChangeArrowheads="1"/>
          </p:cNvSpPr>
          <p:nvPr/>
        </p:nvSpPr>
        <p:spPr bwMode="auto">
          <a:xfrm>
            <a:off x="1812925" y="2992438"/>
            <a:ext cx="542925"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7233" name="Rectangle 17">
            <a:extLst>
              <a:ext uri="{FF2B5EF4-FFF2-40B4-BE49-F238E27FC236}">
                <a16:creationId xmlns:a16="http://schemas.microsoft.com/office/drawing/2014/main" id="{6163E70F-9D77-4A4C-AA6B-D6289595819C}"/>
              </a:ext>
            </a:extLst>
          </p:cNvPr>
          <p:cNvSpPr>
            <a:spLocks noChangeArrowheads="1"/>
          </p:cNvSpPr>
          <p:nvPr/>
        </p:nvSpPr>
        <p:spPr bwMode="auto">
          <a:xfrm>
            <a:off x="3729038" y="2971800"/>
            <a:ext cx="722312"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100</a:t>
            </a:r>
          </a:p>
        </p:txBody>
      </p:sp>
      <p:sp>
        <p:nvSpPr>
          <p:cNvPr id="137234" name="Rectangle 18">
            <a:extLst>
              <a:ext uri="{FF2B5EF4-FFF2-40B4-BE49-F238E27FC236}">
                <a16:creationId xmlns:a16="http://schemas.microsoft.com/office/drawing/2014/main" id="{98F8956A-3592-43D9-9D18-B43CCCDD407C}"/>
              </a:ext>
            </a:extLst>
          </p:cNvPr>
          <p:cNvSpPr>
            <a:spLocks noChangeArrowheads="1"/>
          </p:cNvSpPr>
          <p:nvPr/>
        </p:nvSpPr>
        <p:spPr bwMode="auto">
          <a:xfrm>
            <a:off x="1866900" y="3754438"/>
            <a:ext cx="542925"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7235" name="Rectangle 19">
            <a:extLst>
              <a:ext uri="{FF2B5EF4-FFF2-40B4-BE49-F238E27FC236}">
                <a16:creationId xmlns:a16="http://schemas.microsoft.com/office/drawing/2014/main" id="{C397398F-56AA-4FDC-9ED0-C7E99CE9A9D4}"/>
              </a:ext>
            </a:extLst>
          </p:cNvPr>
          <p:cNvSpPr>
            <a:spLocks noChangeArrowheads="1"/>
          </p:cNvSpPr>
          <p:nvPr/>
        </p:nvSpPr>
        <p:spPr bwMode="auto">
          <a:xfrm>
            <a:off x="1879600" y="4391025"/>
            <a:ext cx="542925" cy="519113"/>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FF"/>
                </a:solidFill>
                <a:latin typeface="楷体_GB2312" pitchFamily="49" charset="-122"/>
                <a:ea typeface="楷体_GB2312" pitchFamily="49" charset="-122"/>
              </a:rPr>
              <a:t>:=</a:t>
            </a:r>
          </a:p>
        </p:txBody>
      </p:sp>
      <p:sp>
        <p:nvSpPr>
          <p:cNvPr id="137236" name="Rectangle 20">
            <a:extLst>
              <a:ext uri="{FF2B5EF4-FFF2-40B4-BE49-F238E27FC236}">
                <a16:creationId xmlns:a16="http://schemas.microsoft.com/office/drawing/2014/main" id="{A3AEECE0-0E70-447F-867B-8F4CFE85BB33}"/>
              </a:ext>
            </a:extLst>
          </p:cNvPr>
          <p:cNvSpPr>
            <a:spLocks noChangeArrowheads="1"/>
          </p:cNvSpPr>
          <p:nvPr/>
        </p:nvSpPr>
        <p:spPr bwMode="auto">
          <a:xfrm>
            <a:off x="2571750" y="2976563"/>
            <a:ext cx="3619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a:t>
            </a:r>
          </a:p>
        </p:txBody>
      </p:sp>
      <p:sp>
        <p:nvSpPr>
          <p:cNvPr id="137237" name="Rectangle 21">
            <a:extLst>
              <a:ext uri="{FF2B5EF4-FFF2-40B4-BE49-F238E27FC236}">
                <a16:creationId xmlns:a16="http://schemas.microsoft.com/office/drawing/2014/main" id="{7A154C5E-F948-406F-8326-F88B15AF03E1}"/>
              </a:ext>
            </a:extLst>
          </p:cNvPr>
          <p:cNvSpPr>
            <a:spLocks noChangeArrowheads="1"/>
          </p:cNvSpPr>
          <p:nvPr/>
        </p:nvSpPr>
        <p:spPr bwMode="auto">
          <a:xfrm>
            <a:off x="3659188" y="3732213"/>
            <a:ext cx="542925"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a:t>
            </a:r>
          </a:p>
        </p:txBody>
      </p:sp>
      <p:sp>
        <p:nvSpPr>
          <p:cNvPr id="137238" name="Rectangle 22">
            <a:extLst>
              <a:ext uri="{FF2B5EF4-FFF2-40B4-BE49-F238E27FC236}">
                <a16:creationId xmlns:a16="http://schemas.microsoft.com/office/drawing/2014/main" id="{D3D9C104-2EAD-417B-A8A1-D2070C50385B}"/>
              </a:ext>
            </a:extLst>
          </p:cNvPr>
          <p:cNvSpPr>
            <a:spLocks noChangeArrowheads="1"/>
          </p:cNvSpPr>
          <p:nvPr/>
        </p:nvSpPr>
        <p:spPr bwMode="auto">
          <a:xfrm>
            <a:off x="3692525" y="4410075"/>
            <a:ext cx="542925"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10</a:t>
            </a:r>
          </a:p>
        </p:txBody>
      </p:sp>
      <p:sp>
        <p:nvSpPr>
          <p:cNvPr id="137239" name="Rectangle 23">
            <a:extLst>
              <a:ext uri="{FF2B5EF4-FFF2-40B4-BE49-F238E27FC236}">
                <a16:creationId xmlns:a16="http://schemas.microsoft.com/office/drawing/2014/main" id="{0540A4CD-8CAA-43BD-92BF-AE7BFDB58D25}"/>
              </a:ext>
            </a:extLst>
          </p:cNvPr>
          <p:cNvSpPr>
            <a:spLocks noChangeArrowheads="1"/>
          </p:cNvSpPr>
          <p:nvPr/>
        </p:nvSpPr>
        <p:spPr bwMode="auto">
          <a:xfrm>
            <a:off x="3130550" y="3717925"/>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7240" name="Rectangle 24">
            <a:extLst>
              <a:ext uri="{FF2B5EF4-FFF2-40B4-BE49-F238E27FC236}">
                <a16:creationId xmlns:a16="http://schemas.microsoft.com/office/drawing/2014/main" id="{902994E4-DB3B-44C0-B781-3700A589F0C4}"/>
              </a:ext>
            </a:extLst>
          </p:cNvPr>
          <p:cNvSpPr>
            <a:spLocks noChangeArrowheads="1"/>
          </p:cNvSpPr>
          <p:nvPr/>
        </p:nvSpPr>
        <p:spPr bwMode="auto">
          <a:xfrm>
            <a:off x="4432300" y="4397375"/>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7241" name="Rectangle 25">
            <a:extLst>
              <a:ext uri="{FF2B5EF4-FFF2-40B4-BE49-F238E27FC236}">
                <a16:creationId xmlns:a16="http://schemas.microsoft.com/office/drawing/2014/main" id="{DFBCD00F-4918-43E6-AAE5-6ECB0C929F4F}"/>
              </a:ext>
            </a:extLst>
          </p:cNvPr>
          <p:cNvSpPr>
            <a:spLocks noChangeArrowheads="1"/>
          </p:cNvSpPr>
          <p:nvPr/>
        </p:nvSpPr>
        <p:spPr bwMode="auto">
          <a:xfrm>
            <a:off x="4403725" y="3702050"/>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7242" name="Rectangle 26">
            <a:extLst>
              <a:ext uri="{FF2B5EF4-FFF2-40B4-BE49-F238E27FC236}">
                <a16:creationId xmlns:a16="http://schemas.microsoft.com/office/drawing/2014/main" id="{77E51AB5-0650-4246-9A69-CA4556043DB3}"/>
              </a:ext>
            </a:extLst>
          </p:cNvPr>
          <p:cNvSpPr>
            <a:spLocks noChangeArrowheads="1"/>
          </p:cNvSpPr>
          <p:nvPr/>
        </p:nvSpPr>
        <p:spPr bwMode="auto">
          <a:xfrm>
            <a:off x="3143250" y="4419600"/>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000000"/>
                </a:solidFill>
                <a:latin typeface="楷体_GB2312" pitchFamily="49" charset="-122"/>
                <a:ea typeface="楷体_GB2312" pitchFamily="49" charset="-122"/>
              </a:rPr>
              <a:t>+</a:t>
            </a:r>
          </a:p>
        </p:txBody>
      </p:sp>
      <p:sp>
        <p:nvSpPr>
          <p:cNvPr id="137243" name="Rectangle 27">
            <a:extLst>
              <a:ext uri="{FF2B5EF4-FFF2-40B4-BE49-F238E27FC236}">
                <a16:creationId xmlns:a16="http://schemas.microsoft.com/office/drawing/2014/main" id="{DEEB861D-40D7-4345-B6CB-31142F3D4610}"/>
              </a:ext>
            </a:extLst>
          </p:cNvPr>
          <p:cNvSpPr>
            <a:spLocks noChangeArrowheads="1"/>
          </p:cNvSpPr>
          <p:nvPr/>
        </p:nvSpPr>
        <p:spPr bwMode="auto">
          <a:xfrm>
            <a:off x="5719763" y="2095500"/>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(1) ( :=,  1,  , K  )</a:t>
            </a:r>
          </a:p>
        </p:txBody>
      </p:sp>
      <p:sp>
        <p:nvSpPr>
          <p:cNvPr id="137244" name="Rectangle 28">
            <a:extLst>
              <a:ext uri="{FF2B5EF4-FFF2-40B4-BE49-F238E27FC236}">
                <a16:creationId xmlns:a16="http://schemas.microsoft.com/office/drawing/2014/main" id="{D1F6931A-D6C5-43A5-A47A-B9A616839EEC}"/>
              </a:ext>
            </a:extLst>
          </p:cNvPr>
          <p:cNvSpPr>
            <a:spLocks noChangeArrowheads="1"/>
          </p:cNvSpPr>
          <p:nvPr/>
        </p:nvSpPr>
        <p:spPr bwMode="auto">
          <a:xfrm>
            <a:off x="5716588" y="2566988"/>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(2) ( j&lt;,100, K,    )</a:t>
            </a:r>
          </a:p>
        </p:txBody>
      </p:sp>
      <p:sp>
        <p:nvSpPr>
          <p:cNvPr id="137245" name="Rectangle 29">
            <a:extLst>
              <a:ext uri="{FF2B5EF4-FFF2-40B4-BE49-F238E27FC236}">
                <a16:creationId xmlns:a16="http://schemas.microsoft.com/office/drawing/2014/main" id="{2860C6C9-43CA-4026-A068-1B8462773FA0}"/>
              </a:ext>
            </a:extLst>
          </p:cNvPr>
          <p:cNvSpPr>
            <a:spLocks noChangeArrowheads="1"/>
          </p:cNvSpPr>
          <p:nvPr/>
        </p:nvSpPr>
        <p:spPr bwMode="auto">
          <a:xfrm>
            <a:off x="5734050" y="3057525"/>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(3) (  *, 10, K, T</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a:t>
            </a:r>
          </a:p>
        </p:txBody>
      </p:sp>
      <p:sp>
        <p:nvSpPr>
          <p:cNvPr id="137247" name="Rectangle 31">
            <a:extLst>
              <a:ext uri="{FF2B5EF4-FFF2-40B4-BE49-F238E27FC236}">
                <a16:creationId xmlns:a16="http://schemas.microsoft.com/office/drawing/2014/main" id="{84399D3C-E908-4F19-831D-48A3A7173418}"/>
              </a:ext>
            </a:extLst>
          </p:cNvPr>
          <p:cNvSpPr>
            <a:spLocks noChangeArrowheads="1"/>
          </p:cNvSpPr>
          <p:nvPr/>
        </p:nvSpPr>
        <p:spPr bwMode="auto">
          <a:xfrm>
            <a:off x="5724525" y="5265738"/>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(8) (  j,   ,  , (2))</a:t>
            </a:r>
          </a:p>
        </p:txBody>
      </p:sp>
      <p:sp>
        <p:nvSpPr>
          <p:cNvPr id="137248" name="Rectangle 32">
            <a:extLst>
              <a:ext uri="{FF2B5EF4-FFF2-40B4-BE49-F238E27FC236}">
                <a16:creationId xmlns:a16="http://schemas.microsoft.com/office/drawing/2014/main" id="{AEB04BC7-DD56-4374-9A7A-D1D2B60B810B}"/>
              </a:ext>
            </a:extLst>
          </p:cNvPr>
          <p:cNvSpPr>
            <a:spLocks noChangeArrowheads="1"/>
          </p:cNvSpPr>
          <p:nvPr/>
        </p:nvSpPr>
        <p:spPr bwMode="auto">
          <a:xfrm>
            <a:off x="5716588" y="4822825"/>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(7) (  +,  K, 1,  K )</a:t>
            </a:r>
          </a:p>
        </p:txBody>
      </p:sp>
      <p:sp>
        <p:nvSpPr>
          <p:cNvPr id="137250" name="Rectangle 34">
            <a:extLst>
              <a:ext uri="{FF2B5EF4-FFF2-40B4-BE49-F238E27FC236}">
                <a16:creationId xmlns:a16="http://schemas.microsoft.com/office/drawing/2014/main" id="{EFBBA473-9EC5-4EE6-A09F-2C96C88C66ED}"/>
              </a:ext>
            </a:extLst>
          </p:cNvPr>
          <p:cNvSpPr>
            <a:spLocks noChangeArrowheads="1"/>
          </p:cNvSpPr>
          <p:nvPr/>
        </p:nvSpPr>
        <p:spPr bwMode="auto">
          <a:xfrm>
            <a:off x="5761038" y="3517900"/>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(4) (  +,  I, T</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M )</a:t>
            </a:r>
          </a:p>
        </p:txBody>
      </p:sp>
      <p:sp>
        <p:nvSpPr>
          <p:cNvPr id="137251" name="Rectangle 35">
            <a:extLst>
              <a:ext uri="{FF2B5EF4-FFF2-40B4-BE49-F238E27FC236}">
                <a16:creationId xmlns:a16="http://schemas.microsoft.com/office/drawing/2014/main" id="{0D161E07-69AF-444C-8D71-57B32ADF4100}"/>
              </a:ext>
            </a:extLst>
          </p:cNvPr>
          <p:cNvSpPr>
            <a:spLocks noChangeArrowheads="1"/>
          </p:cNvSpPr>
          <p:nvPr/>
        </p:nvSpPr>
        <p:spPr bwMode="auto">
          <a:xfrm>
            <a:off x="5759450" y="5713413"/>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(9) (               )</a:t>
            </a:r>
          </a:p>
        </p:txBody>
      </p:sp>
      <p:sp>
        <p:nvSpPr>
          <p:cNvPr id="137252" name="Rectangle 36">
            <a:extLst>
              <a:ext uri="{FF2B5EF4-FFF2-40B4-BE49-F238E27FC236}">
                <a16:creationId xmlns:a16="http://schemas.microsoft.com/office/drawing/2014/main" id="{70D16566-8E34-4B0C-855A-3DF2E2FDC523}"/>
              </a:ext>
            </a:extLst>
          </p:cNvPr>
          <p:cNvSpPr>
            <a:spLocks noChangeArrowheads="1"/>
          </p:cNvSpPr>
          <p:nvPr/>
        </p:nvSpPr>
        <p:spPr bwMode="auto">
          <a:xfrm>
            <a:off x="8335963" y="2646363"/>
            <a:ext cx="457200" cy="365125"/>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(9)</a:t>
            </a:r>
          </a:p>
        </p:txBody>
      </p:sp>
      <p:sp>
        <p:nvSpPr>
          <p:cNvPr id="137253" name="Rectangle 37">
            <a:extLst>
              <a:ext uri="{FF2B5EF4-FFF2-40B4-BE49-F238E27FC236}">
                <a16:creationId xmlns:a16="http://schemas.microsoft.com/office/drawing/2014/main" id="{E59CFD98-CC21-40E2-BA98-7265F6160D9D}"/>
              </a:ext>
            </a:extLst>
          </p:cNvPr>
          <p:cNvSpPr>
            <a:spLocks noChangeArrowheads="1"/>
          </p:cNvSpPr>
          <p:nvPr/>
        </p:nvSpPr>
        <p:spPr bwMode="auto">
          <a:xfrm>
            <a:off x="5748338" y="3943350"/>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(5) (  *, 10, K, T</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a:t>
            </a:r>
          </a:p>
        </p:txBody>
      </p:sp>
      <p:sp>
        <p:nvSpPr>
          <p:cNvPr id="137254" name="Rectangle 38">
            <a:extLst>
              <a:ext uri="{FF2B5EF4-FFF2-40B4-BE49-F238E27FC236}">
                <a16:creationId xmlns:a16="http://schemas.microsoft.com/office/drawing/2014/main" id="{78A3EE90-8E9E-42D0-AF66-E9C80281DFB5}"/>
              </a:ext>
            </a:extLst>
          </p:cNvPr>
          <p:cNvSpPr>
            <a:spLocks noChangeArrowheads="1"/>
          </p:cNvSpPr>
          <p:nvPr/>
        </p:nvSpPr>
        <p:spPr bwMode="auto">
          <a:xfrm>
            <a:off x="5734050" y="4383088"/>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(6) (  +,  J, T</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N )</a:t>
            </a:r>
          </a:p>
        </p:txBody>
      </p:sp>
      <p:sp>
        <p:nvSpPr>
          <p:cNvPr id="137255" name="Rectangle 39">
            <a:extLst>
              <a:ext uri="{FF2B5EF4-FFF2-40B4-BE49-F238E27FC236}">
                <a16:creationId xmlns:a16="http://schemas.microsoft.com/office/drawing/2014/main" id="{E4E2F944-5E56-4772-B785-5AE0977B66AF}"/>
              </a:ext>
            </a:extLst>
          </p:cNvPr>
          <p:cNvSpPr>
            <a:spLocks noChangeArrowheads="1"/>
          </p:cNvSpPr>
          <p:nvPr/>
        </p:nvSpPr>
        <p:spPr bwMode="auto">
          <a:xfrm>
            <a:off x="3668713" y="3733800"/>
            <a:ext cx="485775"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chemeClr val="bg1"/>
                </a:solidFill>
                <a:latin typeface="楷体_GB2312" pitchFamily="49" charset="-122"/>
                <a:ea typeface="楷体_GB2312" pitchFamily="49" charset="-122"/>
              </a:rPr>
              <a:t>T</a:t>
            </a:r>
            <a:r>
              <a:rPr lang="en-US" altLang="zh-CN" sz="2800" b="1" baseline="-25000">
                <a:solidFill>
                  <a:schemeClr val="bg1"/>
                </a:solidFill>
                <a:latin typeface="楷体_GB2312" pitchFamily="49" charset="-122"/>
                <a:ea typeface="楷体_GB2312" pitchFamily="49" charset="-122"/>
              </a:rPr>
              <a:t>1</a:t>
            </a:r>
          </a:p>
        </p:txBody>
      </p:sp>
      <p:sp>
        <p:nvSpPr>
          <p:cNvPr id="137256" name="Rectangle 40">
            <a:extLst>
              <a:ext uri="{FF2B5EF4-FFF2-40B4-BE49-F238E27FC236}">
                <a16:creationId xmlns:a16="http://schemas.microsoft.com/office/drawing/2014/main" id="{522B8405-4CEC-4E51-B148-7CB3628488F7}"/>
              </a:ext>
            </a:extLst>
          </p:cNvPr>
          <p:cNvSpPr>
            <a:spLocks noChangeArrowheads="1"/>
          </p:cNvSpPr>
          <p:nvPr/>
        </p:nvSpPr>
        <p:spPr bwMode="auto">
          <a:xfrm>
            <a:off x="3659188" y="4419600"/>
            <a:ext cx="485775"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chemeClr val="bg1"/>
                </a:solidFill>
                <a:latin typeface="楷体_GB2312" pitchFamily="49" charset="-122"/>
                <a:ea typeface="楷体_GB2312" pitchFamily="49" charset="-122"/>
              </a:rPr>
              <a:t>T</a:t>
            </a:r>
            <a:r>
              <a:rPr lang="en-US" altLang="zh-CN" sz="2800" b="1" baseline="-25000">
                <a:solidFill>
                  <a:schemeClr val="bg1"/>
                </a:solidFill>
                <a:latin typeface="楷体_GB2312" pitchFamily="49" charset="-122"/>
                <a:ea typeface="楷体_GB2312" pitchFamily="49" charset="-122"/>
              </a:rPr>
              <a:t>2</a:t>
            </a:r>
          </a:p>
        </p:txBody>
      </p:sp>
      <p:sp>
        <p:nvSpPr>
          <p:cNvPr id="137257" name="Rectangle 41">
            <a:extLst>
              <a:ext uri="{FF2B5EF4-FFF2-40B4-BE49-F238E27FC236}">
                <a16:creationId xmlns:a16="http://schemas.microsoft.com/office/drawing/2014/main" id="{0770CEE6-D8DB-462A-A2F6-EA8C81213BB6}"/>
              </a:ext>
            </a:extLst>
          </p:cNvPr>
          <p:cNvSpPr>
            <a:spLocks noChangeArrowheads="1"/>
          </p:cNvSpPr>
          <p:nvPr/>
        </p:nvSpPr>
        <p:spPr bwMode="auto">
          <a:xfrm>
            <a:off x="1501775" y="2057400"/>
            <a:ext cx="1708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(1) K := 1</a:t>
            </a:r>
          </a:p>
        </p:txBody>
      </p:sp>
      <p:sp>
        <p:nvSpPr>
          <p:cNvPr id="137258" name="Rectangle 42">
            <a:extLst>
              <a:ext uri="{FF2B5EF4-FFF2-40B4-BE49-F238E27FC236}">
                <a16:creationId xmlns:a16="http://schemas.microsoft.com/office/drawing/2014/main" id="{56395F20-5D72-4926-BF9C-F0B2D6A321F4}"/>
              </a:ext>
            </a:extLst>
          </p:cNvPr>
          <p:cNvSpPr>
            <a:spLocks noChangeArrowheads="1"/>
          </p:cNvSpPr>
          <p:nvPr/>
        </p:nvSpPr>
        <p:spPr bwMode="auto">
          <a:xfrm>
            <a:off x="1481138" y="2506663"/>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(2) if 100&lt;K goto (9)</a:t>
            </a:r>
          </a:p>
        </p:txBody>
      </p:sp>
      <p:sp>
        <p:nvSpPr>
          <p:cNvPr id="137259" name="Rectangle 43">
            <a:extLst>
              <a:ext uri="{FF2B5EF4-FFF2-40B4-BE49-F238E27FC236}">
                <a16:creationId xmlns:a16="http://schemas.microsoft.com/office/drawing/2014/main" id="{7B43D47A-01BD-4734-AB0B-0F7078288705}"/>
              </a:ext>
            </a:extLst>
          </p:cNvPr>
          <p:cNvSpPr>
            <a:spLocks noChangeArrowheads="1"/>
          </p:cNvSpPr>
          <p:nvPr/>
        </p:nvSpPr>
        <p:spPr bwMode="auto">
          <a:xfrm>
            <a:off x="1482725" y="2997200"/>
            <a:ext cx="2571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(3) T</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 10 * K</a:t>
            </a:r>
          </a:p>
        </p:txBody>
      </p:sp>
      <p:sp>
        <p:nvSpPr>
          <p:cNvPr id="137260" name="Rectangle 44">
            <a:extLst>
              <a:ext uri="{FF2B5EF4-FFF2-40B4-BE49-F238E27FC236}">
                <a16:creationId xmlns:a16="http://schemas.microsoft.com/office/drawing/2014/main" id="{105E14AA-E25B-43BB-A032-3C0F2C6E7CA2}"/>
              </a:ext>
            </a:extLst>
          </p:cNvPr>
          <p:cNvSpPr>
            <a:spLocks noChangeArrowheads="1"/>
          </p:cNvSpPr>
          <p:nvPr/>
        </p:nvSpPr>
        <p:spPr bwMode="auto">
          <a:xfrm>
            <a:off x="1463675" y="5226050"/>
            <a:ext cx="2012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dirty="0">
                <a:solidFill>
                  <a:schemeClr val="hlink"/>
                </a:solidFill>
                <a:latin typeface="楷体_GB2312" pitchFamily="49" charset="-122"/>
                <a:ea typeface="楷体_GB2312" pitchFamily="49" charset="-122"/>
              </a:rPr>
              <a:t>(8) </a:t>
            </a:r>
            <a:r>
              <a:rPr lang="en-US" altLang="zh-CN" sz="2400" b="1" dirty="0" err="1">
                <a:solidFill>
                  <a:schemeClr val="hlink"/>
                </a:solidFill>
                <a:latin typeface="楷体_GB2312" pitchFamily="49" charset="-122"/>
                <a:ea typeface="楷体_GB2312" pitchFamily="49" charset="-122"/>
              </a:rPr>
              <a:t>goto</a:t>
            </a:r>
            <a:r>
              <a:rPr lang="en-US" altLang="zh-CN" sz="2400" b="1" dirty="0">
                <a:solidFill>
                  <a:schemeClr val="hlink"/>
                </a:solidFill>
                <a:latin typeface="楷体_GB2312" pitchFamily="49" charset="-122"/>
                <a:ea typeface="楷体_GB2312" pitchFamily="49" charset="-122"/>
              </a:rPr>
              <a:t> (2)</a:t>
            </a:r>
          </a:p>
        </p:txBody>
      </p:sp>
      <p:sp>
        <p:nvSpPr>
          <p:cNvPr id="137261" name="Rectangle 45">
            <a:extLst>
              <a:ext uri="{FF2B5EF4-FFF2-40B4-BE49-F238E27FC236}">
                <a16:creationId xmlns:a16="http://schemas.microsoft.com/office/drawing/2014/main" id="{5779EBB2-1F8D-421A-8C23-46DB1E187203}"/>
              </a:ext>
            </a:extLst>
          </p:cNvPr>
          <p:cNvSpPr>
            <a:spLocks noChangeArrowheads="1"/>
          </p:cNvSpPr>
          <p:nvPr/>
        </p:nvSpPr>
        <p:spPr bwMode="auto">
          <a:xfrm>
            <a:off x="1470025" y="4783138"/>
            <a:ext cx="2317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dirty="0">
                <a:solidFill>
                  <a:schemeClr val="hlink"/>
                </a:solidFill>
                <a:latin typeface="楷体_GB2312" pitchFamily="49" charset="-122"/>
                <a:ea typeface="楷体_GB2312" pitchFamily="49" charset="-122"/>
              </a:rPr>
              <a:t>(7) K := K + 1</a:t>
            </a:r>
          </a:p>
        </p:txBody>
      </p:sp>
      <p:sp>
        <p:nvSpPr>
          <p:cNvPr id="137262" name="Rectangle 46">
            <a:extLst>
              <a:ext uri="{FF2B5EF4-FFF2-40B4-BE49-F238E27FC236}">
                <a16:creationId xmlns:a16="http://schemas.microsoft.com/office/drawing/2014/main" id="{F4312EE5-CE89-47B1-A2E3-16C489311514}"/>
              </a:ext>
            </a:extLst>
          </p:cNvPr>
          <p:cNvSpPr>
            <a:spLocks noChangeArrowheads="1"/>
          </p:cNvSpPr>
          <p:nvPr/>
        </p:nvSpPr>
        <p:spPr bwMode="auto">
          <a:xfrm>
            <a:off x="1481138" y="3457575"/>
            <a:ext cx="2419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(4) M := I + T</a:t>
            </a:r>
            <a:r>
              <a:rPr lang="en-US" altLang="zh-CN" sz="2400" b="1" baseline="-25000">
                <a:solidFill>
                  <a:schemeClr val="hlink"/>
                </a:solidFill>
                <a:latin typeface="楷体_GB2312" pitchFamily="49" charset="-122"/>
                <a:ea typeface="楷体_GB2312" pitchFamily="49" charset="-122"/>
              </a:rPr>
              <a:t>1</a:t>
            </a:r>
            <a:endParaRPr lang="en-US" altLang="zh-CN" sz="2400" b="1">
              <a:solidFill>
                <a:schemeClr val="hlink"/>
              </a:solidFill>
              <a:latin typeface="楷体_GB2312" pitchFamily="49" charset="-122"/>
              <a:ea typeface="楷体_GB2312" pitchFamily="49" charset="-122"/>
            </a:endParaRPr>
          </a:p>
        </p:txBody>
      </p:sp>
      <p:sp>
        <p:nvSpPr>
          <p:cNvPr id="137263" name="Rectangle 47">
            <a:extLst>
              <a:ext uri="{FF2B5EF4-FFF2-40B4-BE49-F238E27FC236}">
                <a16:creationId xmlns:a16="http://schemas.microsoft.com/office/drawing/2014/main" id="{37AB486F-29B8-4165-9D8E-BB140AFAE9A2}"/>
              </a:ext>
            </a:extLst>
          </p:cNvPr>
          <p:cNvSpPr>
            <a:spLocks noChangeArrowheads="1"/>
          </p:cNvSpPr>
          <p:nvPr/>
        </p:nvSpPr>
        <p:spPr bwMode="auto">
          <a:xfrm>
            <a:off x="1468438" y="5611813"/>
            <a:ext cx="641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(9)</a:t>
            </a:r>
          </a:p>
        </p:txBody>
      </p:sp>
      <p:sp>
        <p:nvSpPr>
          <p:cNvPr id="137265" name="Rectangle 49">
            <a:extLst>
              <a:ext uri="{FF2B5EF4-FFF2-40B4-BE49-F238E27FC236}">
                <a16:creationId xmlns:a16="http://schemas.microsoft.com/office/drawing/2014/main" id="{C4DA145C-6C58-4D3D-9B7C-4DF838702057}"/>
              </a:ext>
            </a:extLst>
          </p:cNvPr>
          <p:cNvSpPr>
            <a:spLocks noChangeArrowheads="1"/>
          </p:cNvSpPr>
          <p:nvPr/>
        </p:nvSpPr>
        <p:spPr bwMode="auto">
          <a:xfrm>
            <a:off x="1495425" y="3903663"/>
            <a:ext cx="2571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(5) T</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 10 * K</a:t>
            </a:r>
          </a:p>
        </p:txBody>
      </p:sp>
      <p:sp>
        <p:nvSpPr>
          <p:cNvPr id="137266" name="Rectangle 50">
            <a:extLst>
              <a:ext uri="{FF2B5EF4-FFF2-40B4-BE49-F238E27FC236}">
                <a16:creationId xmlns:a16="http://schemas.microsoft.com/office/drawing/2014/main" id="{3F18CED6-58AC-4144-909C-3501F74431F6}"/>
              </a:ext>
            </a:extLst>
          </p:cNvPr>
          <p:cNvSpPr>
            <a:spLocks noChangeArrowheads="1"/>
          </p:cNvSpPr>
          <p:nvPr/>
        </p:nvSpPr>
        <p:spPr bwMode="auto">
          <a:xfrm>
            <a:off x="1473200" y="4343400"/>
            <a:ext cx="2419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(6) N := J + T</a:t>
            </a:r>
            <a:r>
              <a:rPr lang="en-US" altLang="zh-CN" sz="2400" b="1" baseline="-25000">
                <a:solidFill>
                  <a:schemeClr val="hlink"/>
                </a:solidFill>
                <a:latin typeface="楷体_GB2312" pitchFamily="49" charset="-122"/>
                <a:ea typeface="楷体_GB2312" pitchFamily="49" charset="-122"/>
              </a:rPr>
              <a:t>2</a:t>
            </a:r>
            <a:endParaRPr lang="en-US" altLang="zh-CN" sz="2400" b="1">
              <a:solidFill>
                <a:schemeClr val="hlink"/>
              </a:solidFill>
              <a:latin typeface="楷体_GB2312" pitchFamily="49" charset="-122"/>
              <a:ea typeface="楷体_GB2312" pitchFamily="49" charset="-122"/>
            </a:endParaRPr>
          </a:p>
        </p:txBody>
      </p:sp>
      <p:sp>
        <p:nvSpPr>
          <p:cNvPr id="137268" name="Rectangle 52">
            <a:extLst>
              <a:ext uri="{FF2B5EF4-FFF2-40B4-BE49-F238E27FC236}">
                <a16:creationId xmlns:a16="http://schemas.microsoft.com/office/drawing/2014/main" id="{0983447C-994C-4997-A10F-0D4CB2D91948}"/>
              </a:ext>
            </a:extLst>
          </p:cNvPr>
          <p:cNvSpPr>
            <a:spLocks noChangeArrowheads="1"/>
          </p:cNvSpPr>
          <p:nvPr/>
        </p:nvSpPr>
        <p:spPr bwMode="auto">
          <a:xfrm>
            <a:off x="477838" y="2563813"/>
            <a:ext cx="4064000" cy="557212"/>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循环语句</a:t>
            </a:r>
          </a:p>
        </p:txBody>
      </p:sp>
      <p:sp>
        <p:nvSpPr>
          <p:cNvPr id="137270" name="Rectangle 54">
            <a:extLst>
              <a:ext uri="{FF2B5EF4-FFF2-40B4-BE49-F238E27FC236}">
                <a16:creationId xmlns:a16="http://schemas.microsoft.com/office/drawing/2014/main" id="{DCB86E3A-4846-4492-AD00-4C4C32D459F4}"/>
              </a:ext>
            </a:extLst>
          </p:cNvPr>
          <p:cNvSpPr>
            <a:spLocks noChangeArrowheads="1"/>
          </p:cNvSpPr>
          <p:nvPr/>
        </p:nvSpPr>
        <p:spPr bwMode="auto">
          <a:xfrm>
            <a:off x="322263" y="5472113"/>
            <a:ext cx="1744662" cy="622300"/>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出口语句</a:t>
            </a:r>
          </a:p>
        </p:txBody>
      </p:sp>
      <p:sp>
        <p:nvSpPr>
          <p:cNvPr id="137274" name="Rectangle 58">
            <a:extLst>
              <a:ext uri="{FF2B5EF4-FFF2-40B4-BE49-F238E27FC236}">
                <a16:creationId xmlns:a16="http://schemas.microsoft.com/office/drawing/2014/main" id="{736731FE-5947-4647-8D69-5BBC499E8168}"/>
              </a:ext>
            </a:extLst>
          </p:cNvPr>
          <p:cNvSpPr>
            <a:spLocks noChangeArrowheads="1"/>
          </p:cNvSpPr>
          <p:nvPr/>
        </p:nvSpPr>
        <p:spPr bwMode="auto">
          <a:xfrm>
            <a:off x="274638" y="2033588"/>
            <a:ext cx="1785937" cy="603250"/>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循环块</a:t>
            </a:r>
          </a:p>
        </p:txBody>
      </p:sp>
      <p:sp>
        <p:nvSpPr>
          <p:cNvPr id="137275" name="AutoShape 59">
            <a:extLst>
              <a:ext uri="{FF2B5EF4-FFF2-40B4-BE49-F238E27FC236}">
                <a16:creationId xmlns:a16="http://schemas.microsoft.com/office/drawing/2014/main" id="{EDF6373A-06A1-427C-A591-00263FCCA83B}"/>
              </a:ext>
            </a:extLst>
          </p:cNvPr>
          <p:cNvSpPr>
            <a:spLocks/>
          </p:cNvSpPr>
          <p:nvPr/>
        </p:nvSpPr>
        <p:spPr bwMode="auto">
          <a:xfrm>
            <a:off x="103188" y="2870200"/>
            <a:ext cx="588962" cy="2868613"/>
          </a:xfrm>
          <a:prstGeom prst="leftBrace">
            <a:avLst>
              <a:gd name="adj1" fmla="val 40589"/>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37285" name="Rectangle 69">
            <a:extLst>
              <a:ext uri="{FF2B5EF4-FFF2-40B4-BE49-F238E27FC236}">
                <a16:creationId xmlns:a16="http://schemas.microsoft.com/office/drawing/2014/main" id="{AB000029-C774-407C-8823-33397B5E4B44}"/>
              </a:ext>
            </a:extLst>
          </p:cNvPr>
          <p:cNvSpPr>
            <a:spLocks noChangeArrowheads="1"/>
          </p:cNvSpPr>
          <p:nvPr/>
        </p:nvSpPr>
        <p:spPr bwMode="auto">
          <a:xfrm>
            <a:off x="4543425" y="2952750"/>
            <a:ext cx="1384300" cy="534988"/>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chemeClr val="bg1"/>
                </a:solidFill>
                <a:latin typeface="楷体_GB2312" pitchFamily="49" charset="-122"/>
                <a:ea typeface="楷体_GB2312" pitchFamily="49" charset="-122"/>
              </a:rPr>
              <a:t>STEP 1</a:t>
            </a:r>
          </a:p>
        </p:txBody>
      </p:sp>
      <p:sp>
        <p:nvSpPr>
          <p:cNvPr id="137286" name="Rectangle 70">
            <a:extLst>
              <a:ext uri="{FF2B5EF4-FFF2-40B4-BE49-F238E27FC236}">
                <a16:creationId xmlns:a16="http://schemas.microsoft.com/office/drawing/2014/main" id="{77178A63-D8E5-4EA0-8BEF-6DFD848752A3}"/>
              </a:ext>
            </a:extLst>
          </p:cNvPr>
          <p:cNvSpPr>
            <a:spLocks noChangeArrowheads="1"/>
          </p:cNvSpPr>
          <p:nvPr/>
        </p:nvSpPr>
        <p:spPr bwMode="auto">
          <a:xfrm>
            <a:off x="5969000" y="1152525"/>
            <a:ext cx="2854325" cy="576263"/>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生成四元式</a:t>
            </a:r>
          </a:p>
        </p:txBody>
      </p:sp>
      <p:sp>
        <p:nvSpPr>
          <p:cNvPr id="137287" name="Rectangle 71">
            <a:extLst>
              <a:ext uri="{FF2B5EF4-FFF2-40B4-BE49-F238E27FC236}">
                <a16:creationId xmlns:a16="http://schemas.microsoft.com/office/drawing/2014/main" id="{7E029794-81E3-45CA-AC43-3E8114CC2197}"/>
              </a:ext>
            </a:extLst>
          </p:cNvPr>
          <p:cNvSpPr>
            <a:spLocks noChangeArrowheads="1"/>
          </p:cNvSpPr>
          <p:nvPr/>
        </p:nvSpPr>
        <p:spPr bwMode="auto">
          <a:xfrm>
            <a:off x="828675" y="6240463"/>
            <a:ext cx="6450013" cy="576262"/>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将四元式重写为另一种形式的中间代码</a:t>
            </a:r>
          </a:p>
        </p:txBody>
      </p:sp>
      <p:sp>
        <p:nvSpPr>
          <p:cNvPr id="137288" name="Rectangle 72">
            <a:extLst>
              <a:ext uri="{FF2B5EF4-FFF2-40B4-BE49-F238E27FC236}">
                <a16:creationId xmlns:a16="http://schemas.microsoft.com/office/drawing/2014/main" id="{1841B62F-4420-41C5-A793-260A4122A19B}"/>
              </a:ext>
            </a:extLst>
          </p:cNvPr>
          <p:cNvSpPr>
            <a:spLocks noChangeArrowheads="1"/>
          </p:cNvSpPr>
          <p:nvPr/>
        </p:nvSpPr>
        <p:spPr bwMode="auto">
          <a:xfrm>
            <a:off x="5678488" y="2130425"/>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(1) ( :=,  1,  , K  )</a:t>
            </a:r>
          </a:p>
        </p:txBody>
      </p:sp>
      <p:sp>
        <p:nvSpPr>
          <p:cNvPr id="137289" name="Rectangle 73">
            <a:extLst>
              <a:ext uri="{FF2B5EF4-FFF2-40B4-BE49-F238E27FC236}">
                <a16:creationId xmlns:a16="http://schemas.microsoft.com/office/drawing/2014/main" id="{70A3B8FA-3916-49EF-A5B6-217EF03DB64E}"/>
              </a:ext>
            </a:extLst>
          </p:cNvPr>
          <p:cNvSpPr>
            <a:spLocks noChangeArrowheads="1"/>
          </p:cNvSpPr>
          <p:nvPr/>
        </p:nvSpPr>
        <p:spPr bwMode="auto">
          <a:xfrm>
            <a:off x="5676900" y="2578100"/>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(2) ( j&lt;,100, K, (9))</a:t>
            </a:r>
          </a:p>
        </p:txBody>
      </p:sp>
      <p:sp>
        <p:nvSpPr>
          <p:cNvPr id="137290" name="Rectangle 74">
            <a:extLst>
              <a:ext uri="{FF2B5EF4-FFF2-40B4-BE49-F238E27FC236}">
                <a16:creationId xmlns:a16="http://schemas.microsoft.com/office/drawing/2014/main" id="{F821FD4F-F628-41B6-84D7-922516FD1840}"/>
              </a:ext>
            </a:extLst>
          </p:cNvPr>
          <p:cNvSpPr>
            <a:spLocks noChangeArrowheads="1"/>
          </p:cNvSpPr>
          <p:nvPr/>
        </p:nvSpPr>
        <p:spPr bwMode="auto">
          <a:xfrm>
            <a:off x="5713413" y="3051175"/>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(3) (  *, 10, K, T</a:t>
            </a:r>
            <a:r>
              <a:rPr lang="en-US" altLang="zh-CN" sz="2400" b="1" baseline="-25000">
                <a:solidFill>
                  <a:schemeClr val="bg1"/>
                </a:solidFill>
                <a:latin typeface="楷体_GB2312" pitchFamily="49" charset="-122"/>
                <a:ea typeface="楷体_GB2312" pitchFamily="49" charset="-122"/>
              </a:rPr>
              <a:t>1</a:t>
            </a:r>
            <a:r>
              <a:rPr lang="en-US" altLang="zh-CN" sz="2400" b="1">
                <a:solidFill>
                  <a:schemeClr val="bg1"/>
                </a:solidFill>
                <a:latin typeface="楷体_GB2312" pitchFamily="49" charset="-122"/>
                <a:ea typeface="楷体_GB2312" pitchFamily="49" charset="-122"/>
              </a:rPr>
              <a:t> )</a:t>
            </a:r>
          </a:p>
        </p:txBody>
      </p:sp>
      <p:sp>
        <p:nvSpPr>
          <p:cNvPr id="137291" name="Rectangle 75">
            <a:extLst>
              <a:ext uri="{FF2B5EF4-FFF2-40B4-BE49-F238E27FC236}">
                <a16:creationId xmlns:a16="http://schemas.microsoft.com/office/drawing/2014/main" id="{C1A02559-8EC1-4531-B5A5-406B68FE1089}"/>
              </a:ext>
            </a:extLst>
          </p:cNvPr>
          <p:cNvSpPr>
            <a:spLocks noChangeArrowheads="1"/>
          </p:cNvSpPr>
          <p:nvPr/>
        </p:nvSpPr>
        <p:spPr bwMode="auto">
          <a:xfrm>
            <a:off x="5683250" y="5300663"/>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(8) (  j,   ,  , (2))</a:t>
            </a:r>
          </a:p>
        </p:txBody>
      </p:sp>
      <p:sp>
        <p:nvSpPr>
          <p:cNvPr id="137292" name="Rectangle 76">
            <a:extLst>
              <a:ext uri="{FF2B5EF4-FFF2-40B4-BE49-F238E27FC236}">
                <a16:creationId xmlns:a16="http://schemas.microsoft.com/office/drawing/2014/main" id="{16B46FF1-6BFA-4AB2-8797-C86D29CA8D4A}"/>
              </a:ext>
            </a:extLst>
          </p:cNvPr>
          <p:cNvSpPr>
            <a:spLocks noChangeArrowheads="1"/>
          </p:cNvSpPr>
          <p:nvPr/>
        </p:nvSpPr>
        <p:spPr bwMode="auto">
          <a:xfrm>
            <a:off x="5675313" y="4857750"/>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(7) (  +,  K, 1,  K )</a:t>
            </a:r>
          </a:p>
        </p:txBody>
      </p:sp>
      <p:sp>
        <p:nvSpPr>
          <p:cNvPr id="137293" name="Rectangle 77">
            <a:extLst>
              <a:ext uri="{FF2B5EF4-FFF2-40B4-BE49-F238E27FC236}">
                <a16:creationId xmlns:a16="http://schemas.microsoft.com/office/drawing/2014/main" id="{61572DB7-4B71-40FB-934A-ABF22A993D98}"/>
              </a:ext>
            </a:extLst>
          </p:cNvPr>
          <p:cNvSpPr>
            <a:spLocks noChangeArrowheads="1"/>
          </p:cNvSpPr>
          <p:nvPr/>
        </p:nvSpPr>
        <p:spPr bwMode="auto">
          <a:xfrm>
            <a:off x="5699125" y="3511550"/>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(4) (  +,  I, T</a:t>
            </a:r>
            <a:r>
              <a:rPr lang="en-US" altLang="zh-CN" sz="2400" b="1" baseline="-25000">
                <a:solidFill>
                  <a:schemeClr val="bg1"/>
                </a:solidFill>
                <a:latin typeface="楷体_GB2312" pitchFamily="49" charset="-122"/>
                <a:ea typeface="楷体_GB2312" pitchFamily="49" charset="-122"/>
              </a:rPr>
              <a:t>1</a:t>
            </a:r>
            <a:r>
              <a:rPr lang="en-US" altLang="zh-CN" sz="2400" b="1">
                <a:solidFill>
                  <a:schemeClr val="bg1"/>
                </a:solidFill>
                <a:latin typeface="楷体_GB2312" pitchFamily="49" charset="-122"/>
                <a:ea typeface="楷体_GB2312" pitchFamily="49" charset="-122"/>
              </a:rPr>
              <a:t>, M )</a:t>
            </a:r>
          </a:p>
        </p:txBody>
      </p:sp>
      <p:sp>
        <p:nvSpPr>
          <p:cNvPr id="137294" name="Rectangle 78">
            <a:extLst>
              <a:ext uri="{FF2B5EF4-FFF2-40B4-BE49-F238E27FC236}">
                <a16:creationId xmlns:a16="http://schemas.microsoft.com/office/drawing/2014/main" id="{144D7908-5EEC-4EAD-ADA2-405D83A660C8}"/>
              </a:ext>
            </a:extLst>
          </p:cNvPr>
          <p:cNvSpPr>
            <a:spLocks noChangeArrowheads="1"/>
          </p:cNvSpPr>
          <p:nvPr/>
        </p:nvSpPr>
        <p:spPr bwMode="auto">
          <a:xfrm>
            <a:off x="5676900" y="5748338"/>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(9) (               )</a:t>
            </a:r>
          </a:p>
        </p:txBody>
      </p:sp>
      <p:sp>
        <p:nvSpPr>
          <p:cNvPr id="137296" name="Rectangle 80">
            <a:extLst>
              <a:ext uri="{FF2B5EF4-FFF2-40B4-BE49-F238E27FC236}">
                <a16:creationId xmlns:a16="http://schemas.microsoft.com/office/drawing/2014/main" id="{3BAC41A0-F389-480D-B56F-8E30B6CC2424}"/>
              </a:ext>
            </a:extLst>
          </p:cNvPr>
          <p:cNvSpPr>
            <a:spLocks noChangeArrowheads="1"/>
          </p:cNvSpPr>
          <p:nvPr/>
        </p:nvSpPr>
        <p:spPr bwMode="auto">
          <a:xfrm>
            <a:off x="5707063" y="3957638"/>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(5) (  *, 10, K, T</a:t>
            </a:r>
            <a:r>
              <a:rPr lang="en-US" altLang="zh-CN" sz="2400" b="1" baseline="-25000">
                <a:solidFill>
                  <a:schemeClr val="bg1"/>
                </a:solidFill>
                <a:latin typeface="楷体_GB2312" pitchFamily="49" charset="-122"/>
                <a:ea typeface="楷体_GB2312" pitchFamily="49" charset="-122"/>
              </a:rPr>
              <a:t>2</a:t>
            </a:r>
            <a:r>
              <a:rPr lang="en-US" altLang="zh-CN" sz="2400" b="1">
                <a:solidFill>
                  <a:schemeClr val="bg1"/>
                </a:solidFill>
                <a:latin typeface="楷体_GB2312" pitchFamily="49" charset="-122"/>
                <a:ea typeface="楷体_GB2312" pitchFamily="49" charset="-122"/>
              </a:rPr>
              <a:t> )</a:t>
            </a:r>
          </a:p>
        </p:txBody>
      </p:sp>
      <p:sp>
        <p:nvSpPr>
          <p:cNvPr id="137297" name="Rectangle 81">
            <a:extLst>
              <a:ext uri="{FF2B5EF4-FFF2-40B4-BE49-F238E27FC236}">
                <a16:creationId xmlns:a16="http://schemas.microsoft.com/office/drawing/2014/main" id="{40768008-6CAB-446B-A628-E1FD30CFE1AB}"/>
              </a:ext>
            </a:extLst>
          </p:cNvPr>
          <p:cNvSpPr>
            <a:spLocks noChangeArrowheads="1"/>
          </p:cNvSpPr>
          <p:nvPr/>
        </p:nvSpPr>
        <p:spPr bwMode="auto">
          <a:xfrm>
            <a:off x="5692775" y="4418013"/>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(6) (  +,  J, T</a:t>
            </a:r>
            <a:r>
              <a:rPr lang="en-US" altLang="zh-CN" sz="2400" b="1" baseline="-25000">
                <a:solidFill>
                  <a:schemeClr val="bg1"/>
                </a:solidFill>
                <a:latin typeface="楷体_GB2312" pitchFamily="49" charset="-122"/>
                <a:ea typeface="楷体_GB2312" pitchFamily="49" charset="-122"/>
              </a:rPr>
              <a:t>2</a:t>
            </a:r>
            <a:r>
              <a:rPr lang="en-US" altLang="zh-CN" sz="2400" b="1">
                <a:solidFill>
                  <a:schemeClr val="bg1"/>
                </a:solidFill>
                <a:latin typeface="楷体_GB2312" pitchFamily="49" charset="-122"/>
                <a:ea typeface="楷体_GB2312" pitchFamily="49" charset="-122"/>
              </a:rPr>
              <a:t>, N )</a:t>
            </a:r>
          </a:p>
        </p:txBody>
      </p:sp>
      <p:sp>
        <p:nvSpPr>
          <p:cNvPr id="137267" name="Rectangle 51">
            <a:extLst>
              <a:ext uri="{FF2B5EF4-FFF2-40B4-BE49-F238E27FC236}">
                <a16:creationId xmlns:a16="http://schemas.microsoft.com/office/drawing/2014/main" id="{5101679E-1449-4417-956F-E4A4FB0D351C}"/>
              </a:ext>
            </a:extLst>
          </p:cNvPr>
          <p:cNvSpPr>
            <a:spLocks noChangeArrowheads="1"/>
          </p:cNvSpPr>
          <p:nvPr/>
        </p:nvSpPr>
        <p:spPr bwMode="auto">
          <a:xfrm>
            <a:off x="5700713" y="3309938"/>
            <a:ext cx="2108200" cy="185737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循环语句和出口语句 彼此相连地被定义</a:t>
            </a:r>
          </a:p>
        </p:txBody>
      </p:sp>
      <p:sp>
        <p:nvSpPr>
          <p:cNvPr id="137272" name="Rectangle 56">
            <a:extLst>
              <a:ext uri="{FF2B5EF4-FFF2-40B4-BE49-F238E27FC236}">
                <a16:creationId xmlns:a16="http://schemas.microsoft.com/office/drawing/2014/main" id="{2B8AC19C-7323-4BB2-B6E1-12AF523CB4F7}"/>
              </a:ext>
            </a:extLst>
          </p:cNvPr>
          <p:cNvSpPr>
            <a:spLocks noChangeArrowheads="1"/>
          </p:cNvSpPr>
          <p:nvPr/>
        </p:nvSpPr>
        <p:spPr bwMode="auto">
          <a:xfrm>
            <a:off x="6861175" y="2308225"/>
            <a:ext cx="2108200" cy="356552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包括循环语句开始到有同一控制变量的第一个出口语句的那些语句的自然序列称为一循环块</a:t>
            </a:r>
          </a:p>
        </p:txBody>
      </p:sp>
      <p:sp>
        <p:nvSpPr>
          <p:cNvPr id="137276" name="Rectangle 60">
            <a:extLst>
              <a:ext uri="{FF2B5EF4-FFF2-40B4-BE49-F238E27FC236}">
                <a16:creationId xmlns:a16="http://schemas.microsoft.com/office/drawing/2014/main" id="{096971EA-53AC-4665-B3E6-9C8334A52C4A}"/>
              </a:ext>
            </a:extLst>
          </p:cNvPr>
          <p:cNvSpPr>
            <a:spLocks noChangeArrowheads="1"/>
          </p:cNvSpPr>
          <p:nvPr/>
        </p:nvSpPr>
        <p:spPr bwMode="auto">
          <a:xfrm>
            <a:off x="6002338" y="1976438"/>
            <a:ext cx="2854325" cy="1430337"/>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块嵌套不可交叉，嵌套块控制变量不可同名</a:t>
            </a:r>
          </a:p>
        </p:txBody>
      </p:sp>
      <p:sp>
        <p:nvSpPr>
          <p:cNvPr id="137277" name="AutoShape 61">
            <a:extLst>
              <a:ext uri="{FF2B5EF4-FFF2-40B4-BE49-F238E27FC236}">
                <a16:creationId xmlns:a16="http://schemas.microsoft.com/office/drawing/2014/main" id="{51E397B5-BD3B-48DC-B08A-2A727EFD8B67}"/>
              </a:ext>
            </a:extLst>
          </p:cNvPr>
          <p:cNvSpPr>
            <a:spLocks/>
          </p:cNvSpPr>
          <p:nvPr/>
        </p:nvSpPr>
        <p:spPr bwMode="auto">
          <a:xfrm>
            <a:off x="5772150" y="3521075"/>
            <a:ext cx="963613" cy="1435100"/>
          </a:xfrm>
          <a:prstGeom prst="leftBrace">
            <a:avLst>
              <a:gd name="adj1" fmla="val 1241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37279" name="AutoShape 63">
            <a:extLst>
              <a:ext uri="{FF2B5EF4-FFF2-40B4-BE49-F238E27FC236}">
                <a16:creationId xmlns:a16="http://schemas.microsoft.com/office/drawing/2014/main" id="{C538BB70-5063-4806-836E-939D9B460D79}"/>
              </a:ext>
            </a:extLst>
          </p:cNvPr>
          <p:cNvSpPr>
            <a:spLocks/>
          </p:cNvSpPr>
          <p:nvPr/>
        </p:nvSpPr>
        <p:spPr bwMode="auto">
          <a:xfrm>
            <a:off x="6159500" y="4552950"/>
            <a:ext cx="588963" cy="1330325"/>
          </a:xfrm>
          <a:prstGeom prst="leftBrace">
            <a:avLst>
              <a:gd name="adj1" fmla="val 18823"/>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37280" name="Rectangle 64">
            <a:extLst>
              <a:ext uri="{FF2B5EF4-FFF2-40B4-BE49-F238E27FC236}">
                <a16:creationId xmlns:a16="http://schemas.microsoft.com/office/drawing/2014/main" id="{A60B4616-D564-4C74-8356-E3C0AB86AF48}"/>
              </a:ext>
            </a:extLst>
          </p:cNvPr>
          <p:cNvSpPr>
            <a:spLocks noChangeArrowheads="1"/>
          </p:cNvSpPr>
          <p:nvPr/>
        </p:nvSpPr>
        <p:spPr bwMode="auto">
          <a:xfrm>
            <a:off x="5735638" y="6003925"/>
            <a:ext cx="1328737" cy="581025"/>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不正确</a:t>
            </a:r>
          </a:p>
        </p:txBody>
      </p:sp>
      <p:sp>
        <p:nvSpPr>
          <p:cNvPr id="137281" name="AutoShape 65">
            <a:extLst>
              <a:ext uri="{FF2B5EF4-FFF2-40B4-BE49-F238E27FC236}">
                <a16:creationId xmlns:a16="http://schemas.microsoft.com/office/drawing/2014/main" id="{12681398-4055-428F-9DD2-D350E753F084}"/>
              </a:ext>
            </a:extLst>
          </p:cNvPr>
          <p:cNvSpPr>
            <a:spLocks/>
          </p:cNvSpPr>
          <p:nvPr/>
        </p:nvSpPr>
        <p:spPr bwMode="auto">
          <a:xfrm>
            <a:off x="7448550" y="3522663"/>
            <a:ext cx="817563" cy="2306637"/>
          </a:xfrm>
          <a:prstGeom prst="leftBrace">
            <a:avLst>
              <a:gd name="adj1" fmla="val 2351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37282" name="AutoShape 66">
            <a:extLst>
              <a:ext uri="{FF2B5EF4-FFF2-40B4-BE49-F238E27FC236}">
                <a16:creationId xmlns:a16="http://schemas.microsoft.com/office/drawing/2014/main" id="{829AF7CA-D3AD-4F9C-AD57-693CD0B44CE8}"/>
              </a:ext>
            </a:extLst>
          </p:cNvPr>
          <p:cNvSpPr>
            <a:spLocks/>
          </p:cNvSpPr>
          <p:nvPr/>
        </p:nvSpPr>
        <p:spPr bwMode="auto">
          <a:xfrm>
            <a:off x="8085138" y="3971925"/>
            <a:ext cx="506412" cy="1330325"/>
          </a:xfrm>
          <a:prstGeom prst="leftBrace">
            <a:avLst>
              <a:gd name="adj1" fmla="val 2189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37283" name="Rectangle 67">
            <a:extLst>
              <a:ext uri="{FF2B5EF4-FFF2-40B4-BE49-F238E27FC236}">
                <a16:creationId xmlns:a16="http://schemas.microsoft.com/office/drawing/2014/main" id="{7C37D8FC-515D-4F73-A4AD-0E7FEC8484C8}"/>
              </a:ext>
            </a:extLst>
          </p:cNvPr>
          <p:cNvSpPr>
            <a:spLocks noChangeArrowheads="1"/>
          </p:cNvSpPr>
          <p:nvPr/>
        </p:nvSpPr>
        <p:spPr bwMode="auto">
          <a:xfrm>
            <a:off x="7412038" y="6005513"/>
            <a:ext cx="1649412" cy="581025"/>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正确嵌套</a:t>
            </a:r>
          </a:p>
        </p:txBody>
      </p:sp>
      <p:sp>
        <p:nvSpPr>
          <p:cNvPr id="137284" name="Rectangle 68">
            <a:extLst>
              <a:ext uri="{FF2B5EF4-FFF2-40B4-BE49-F238E27FC236}">
                <a16:creationId xmlns:a16="http://schemas.microsoft.com/office/drawing/2014/main" id="{07BD9D62-7E27-43A2-94B4-43447CB2A341}"/>
              </a:ext>
            </a:extLst>
          </p:cNvPr>
          <p:cNvSpPr>
            <a:spLocks noChangeArrowheads="1"/>
          </p:cNvSpPr>
          <p:nvPr/>
        </p:nvSpPr>
        <p:spPr bwMode="auto">
          <a:xfrm>
            <a:off x="5916613" y="3676650"/>
            <a:ext cx="2854325" cy="155257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缺省的 </a:t>
            </a:r>
            <a:r>
              <a:rPr lang="en-US" altLang="zh-CN" sz="2800" b="1">
                <a:solidFill>
                  <a:schemeClr val="bg1"/>
                </a:solidFill>
                <a:latin typeface="楷体_GB2312" pitchFamily="49" charset="-122"/>
                <a:ea typeface="楷体_GB2312" pitchFamily="49" charset="-122"/>
              </a:rPr>
              <a:t>STEP   </a:t>
            </a:r>
            <a:r>
              <a:rPr lang="en-US" altLang="zh-CN" sz="3600" b="1">
                <a:solidFill>
                  <a:schemeClr val="bg1"/>
                </a:solidFill>
                <a:latin typeface="楷体_GB2312" pitchFamily="49" charset="-122"/>
                <a:ea typeface="楷体_GB2312" pitchFamily="49" charset="-122"/>
              </a:rPr>
              <a:t>=        </a:t>
            </a:r>
            <a:r>
              <a:rPr lang="en-US" altLang="zh-CN" sz="2800" b="1">
                <a:solidFill>
                  <a:schemeClr val="bg1"/>
                </a:solidFill>
                <a:latin typeface="楷体_GB2312" pitchFamily="49" charset="-122"/>
                <a:ea typeface="楷体_GB2312" pitchFamily="49" charset="-122"/>
              </a:rPr>
              <a:t>STEP 1</a:t>
            </a:r>
          </a:p>
        </p:txBody>
      </p:sp>
      <p:sp>
        <p:nvSpPr>
          <p:cNvPr id="74" name="WordArt 2">
            <a:extLst>
              <a:ext uri="{FF2B5EF4-FFF2-40B4-BE49-F238E27FC236}">
                <a16:creationId xmlns:a16="http://schemas.microsoft.com/office/drawing/2014/main" id="{EC47BE6C-56CD-4F21-8045-F4756E087787}"/>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67"/>
                                        </p:tgtEl>
                                        <p:attrNameLst>
                                          <p:attrName>style.visibility</p:attrName>
                                        </p:attrNameLst>
                                      </p:cBhvr>
                                      <p:to>
                                        <p:strVal val="visible"/>
                                      </p:to>
                                    </p:set>
                                    <p:animEffect transition="in" filter="slide(fromBottom)">
                                      <p:cBhvr>
                                        <p:cTn id="7" dur="500"/>
                                        <p:tgtEl>
                                          <p:spTgt spid="137267"/>
                                        </p:tgtEl>
                                      </p:cBhvr>
                                    </p:animEffect>
                                  </p:childTnLst>
                                </p:cTn>
                              </p:par>
                            </p:childTnLst>
                          </p:cTn>
                        </p:par>
                        <p:par>
                          <p:cTn id="8" fill="hold" nodeType="afterGroup">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37268"/>
                                        </p:tgtEl>
                                        <p:attrNameLst>
                                          <p:attrName>style.visibility</p:attrName>
                                        </p:attrNameLst>
                                      </p:cBhvr>
                                      <p:to>
                                        <p:strVal val="visible"/>
                                      </p:to>
                                    </p:set>
                                    <p:anim calcmode="lin" valueType="num">
                                      <p:cBhvr>
                                        <p:cTn id="11" dur="500" fill="hold"/>
                                        <p:tgtEl>
                                          <p:spTgt spid="137268"/>
                                        </p:tgtEl>
                                        <p:attrNameLst>
                                          <p:attrName>ppt_w</p:attrName>
                                        </p:attrNameLst>
                                      </p:cBhvr>
                                      <p:tavLst>
                                        <p:tav tm="0">
                                          <p:val>
                                            <p:fltVal val="0"/>
                                          </p:val>
                                        </p:tav>
                                        <p:tav tm="100000">
                                          <p:val>
                                            <p:strVal val="#ppt_w"/>
                                          </p:val>
                                        </p:tav>
                                      </p:tavLst>
                                    </p:anim>
                                    <p:anim calcmode="lin" valueType="num">
                                      <p:cBhvr>
                                        <p:cTn id="12" dur="500" fill="hold"/>
                                        <p:tgtEl>
                                          <p:spTgt spid="137268"/>
                                        </p:tgtEl>
                                        <p:attrNameLst>
                                          <p:attrName>ppt_h</p:attrName>
                                        </p:attrNameLst>
                                      </p:cBhvr>
                                      <p:tavLst>
                                        <p:tav tm="0">
                                          <p:val>
                                            <p:fltVal val="0"/>
                                          </p:val>
                                        </p:tav>
                                        <p:tav tm="100000">
                                          <p:val>
                                            <p:strVal val="#ppt_h"/>
                                          </p:val>
                                        </p:tav>
                                      </p:tavLst>
                                    </p:anim>
                                    <p:anim calcmode="lin" valueType="num">
                                      <p:cBhvr>
                                        <p:cTn id="13" dur="500" fill="hold"/>
                                        <p:tgtEl>
                                          <p:spTgt spid="137268"/>
                                        </p:tgtEl>
                                        <p:attrNameLst>
                                          <p:attrName>style.rotation</p:attrName>
                                        </p:attrNameLst>
                                      </p:cBhvr>
                                      <p:tavLst>
                                        <p:tav tm="0">
                                          <p:val>
                                            <p:fltVal val="360"/>
                                          </p:val>
                                        </p:tav>
                                        <p:tav tm="100000">
                                          <p:val>
                                            <p:fltVal val="0"/>
                                          </p:val>
                                        </p:tav>
                                      </p:tavLst>
                                    </p:anim>
                                    <p:animEffect transition="in" filter="fade">
                                      <p:cBhvr>
                                        <p:cTn id="14" dur="500"/>
                                        <p:tgtEl>
                                          <p:spTgt spid="137268"/>
                                        </p:tgtEl>
                                      </p:cBhvr>
                                    </p:animEffect>
                                  </p:childTnLst>
                                </p:cTn>
                              </p:par>
                            </p:childTnLst>
                          </p:cTn>
                        </p:par>
                        <p:par>
                          <p:cTn id="15" fill="hold" nodeType="afterGroup">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137270"/>
                                        </p:tgtEl>
                                        <p:attrNameLst>
                                          <p:attrName>style.visibility</p:attrName>
                                        </p:attrNameLst>
                                      </p:cBhvr>
                                      <p:to>
                                        <p:strVal val="visible"/>
                                      </p:to>
                                    </p:set>
                                    <p:anim calcmode="lin" valueType="num">
                                      <p:cBhvr>
                                        <p:cTn id="18" dur="500" fill="hold"/>
                                        <p:tgtEl>
                                          <p:spTgt spid="137270"/>
                                        </p:tgtEl>
                                        <p:attrNameLst>
                                          <p:attrName>ppt_w</p:attrName>
                                        </p:attrNameLst>
                                      </p:cBhvr>
                                      <p:tavLst>
                                        <p:tav tm="0">
                                          <p:val>
                                            <p:fltVal val="0"/>
                                          </p:val>
                                        </p:tav>
                                        <p:tav tm="100000">
                                          <p:val>
                                            <p:strVal val="#ppt_w"/>
                                          </p:val>
                                        </p:tav>
                                      </p:tavLst>
                                    </p:anim>
                                    <p:anim calcmode="lin" valueType="num">
                                      <p:cBhvr>
                                        <p:cTn id="19" dur="500" fill="hold"/>
                                        <p:tgtEl>
                                          <p:spTgt spid="137270"/>
                                        </p:tgtEl>
                                        <p:attrNameLst>
                                          <p:attrName>ppt_h</p:attrName>
                                        </p:attrNameLst>
                                      </p:cBhvr>
                                      <p:tavLst>
                                        <p:tav tm="0">
                                          <p:val>
                                            <p:fltVal val="0"/>
                                          </p:val>
                                        </p:tav>
                                        <p:tav tm="100000">
                                          <p:val>
                                            <p:strVal val="#ppt_h"/>
                                          </p:val>
                                        </p:tav>
                                      </p:tavLst>
                                    </p:anim>
                                    <p:anim calcmode="lin" valueType="num">
                                      <p:cBhvr>
                                        <p:cTn id="20" dur="500" fill="hold"/>
                                        <p:tgtEl>
                                          <p:spTgt spid="137270"/>
                                        </p:tgtEl>
                                        <p:attrNameLst>
                                          <p:attrName>style.rotation</p:attrName>
                                        </p:attrNameLst>
                                      </p:cBhvr>
                                      <p:tavLst>
                                        <p:tav tm="0">
                                          <p:val>
                                            <p:fltVal val="360"/>
                                          </p:val>
                                        </p:tav>
                                        <p:tav tm="100000">
                                          <p:val>
                                            <p:fltVal val="0"/>
                                          </p:val>
                                        </p:tav>
                                      </p:tavLst>
                                    </p:anim>
                                    <p:animEffect transition="in" filter="fade">
                                      <p:cBhvr>
                                        <p:cTn id="21" dur="500"/>
                                        <p:tgtEl>
                                          <p:spTgt spid="1372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xit" presetSubtype="0" accel="100000" fill="hold" grpId="1" nodeType="clickEffect">
                                  <p:stCondLst>
                                    <p:cond delay="0"/>
                                  </p:stCondLst>
                                  <p:childTnLst>
                                    <p:anim calcmode="lin" valueType="num">
                                      <p:cBhvr>
                                        <p:cTn id="25" dur="500"/>
                                        <p:tgtEl>
                                          <p:spTgt spid="137268"/>
                                        </p:tgtEl>
                                        <p:attrNameLst>
                                          <p:attrName>ppt_w</p:attrName>
                                        </p:attrNameLst>
                                      </p:cBhvr>
                                      <p:tavLst>
                                        <p:tav tm="0">
                                          <p:val>
                                            <p:strVal val="ppt_w"/>
                                          </p:val>
                                        </p:tav>
                                        <p:tav tm="100000">
                                          <p:val>
                                            <p:fltVal val="0"/>
                                          </p:val>
                                        </p:tav>
                                      </p:tavLst>
                                    </p:anim>
                                    <p:anim calcmode="lin" valueType="num">
                                      <p:cBhvr>
                                        <p:cTn id="26" dur="500"/>
                                        <p:tgtEl>
                                          <p:spTgt spid="137268"/>
                                        </p:tgtEl>
                                        <p:attrNameLst>
                                          <p:attrName>ppt_h</p:attrName>
                                        </p:attrNameLst>
                                      </p:cBhvr>
                                      <p:tavLst>
                                        <p:tav tm="0">
                                          <p:val>
                                            <p:strVal val="ppt_h"/>
                                          </p:val>
                                        </p:tav>
                                        <p:tav tm="100000">
                                          <p:val>
                                            <p:fltVal val="0"/>
                                          </p:val>
                                        </p:tav>
                                      </p:tavLst>
                                    </p:anim>
                                    <p:anim calcmode="lin" valueType="num">
                                      <p:cBhvr>
                                        <p:cTn id="27" dur="500"/>
                                        <p:tgtEl>
                                          <p:spTgt spid="137268"/>
                                        </p:tgtEl>
                                        <p:attrNameLst>
                                          <p:attrName>style.rotation</p:attrName>
                                        </p:attrNameLst>
                                      </p:cBhvr>
                                      <p:tavLst>
                                        <p:tav tm="0">
                                          <p:val>
                                            <p:fltVal val="0"/>
                                          </p:val>
                                        </p:tav>
                                        <p:tav tm="100000">
                                          <p:val>
                                            <p:fltVal val="360"/>
                                          </p:val>
                                        </p:tav>
                                      </p:tavLst>
                                    </p:anim>
                                    <p:animEffect transition="out" filter="fade">
                                      <p:cBhvr>
                                        <p:cTn id="28" dur="500"/>
                                        <p:tgtEl>
                                          <p:spTgt spid="137268"/>
                                        </p:tgtEl>
                                      </p:cBhvr>
                                    </p:animEffect>
                                    <p:set>
                                      <p:cBhvr>
                                        <p:cTn id="29" dur="1" fill="hold">
                                          <p:stCondLst>
                                            <p:cond delay="499"/>
                                          </p:stCondLst>
                                        </p:cTn>
                                        <p:tgtEl>
                                          <p:spTgt spid="137268"/>
                                        </p:tgtEl>
                                        <p:attrNameLst>
                                          <p:attrName>style.visibility</p:attrName>
                                        </p:attrNameLst>
                                      </p:cBhvr>
                                      <p:to>
                                        <p:strVal val="hidden"/>
                                      </p:to>
                                    </p:set>
                                  </p:childTnLst>
                                </p:cTn>
                              </p:par>
                            </p:childTnLst>
                          </p:cTn>
                        </p:par>
                        <p:par>
                          <p:cTn id="30" fill="hold" nodeType="afterGroup">
                            <p:stCondLst>
                              <p:cond delay="500"/>
                            </p:stCondLst>
                            <p:childTnLst>
                              <p:par>
                                <p:cTn id="31" presetID="49" presetClass="exit" presetSubtype="0" accel="100000" fill="hold" grpId="1" nodeType="afterEffect">
                                  <p:stCondLst>
                                    <p:cond delay="0"/>
                                  </p:stCondLst>
                                  <p:childTnLst>
                                    <p:anim calcmode="lin" valueType="num">
                                      <p:cBhvr>
                                        <p:cTn id="32" dur="500"/>
                                        <p:tgtEl>
                                          <p:spTgt spid="137270"/>
                                        </p:tgtEl>
                                        <p:attrNameLst>
                                          <p:attrName>ppt_w</p:attrName>
                                        </p:attrNameLst>
                                      </p:cBhvr>
                                      <p:tavLst>
                                        <p:tav tm="0">
                                          <p:val>
                                            <p:strVal val="ppt_w"/>
                                          </p:val>
                                        </p:tav>
                                        <p:tav tm="100000">
                                          <p:val>
                                            <p:fltVal val="0"/>
                                          </p:val>
                                        </p:tav>
                                      </p:tavLst>
                                    </p:anim>
                                    <p:anim calcmode="lin" valueType="num">
                                      <p:cBhvr>
                                        <p:cTn id="33" dur="500"/>
                                        <p:tgtEl>
                                          <p:spTgt spid="137270"/>
                                        </p:tgtEl>
                                        <p:attrNameLst>
                                          <p:attrName>ppt_h</p:attrName>
                                        </p:attrNameLst>
                                      </p:cBhvr>
                                      <p:tavLst>
                                        <p:tav tm="0">
                                          <p:val>
                                            <p:strVal val="ppt_h"/>
                                          </p:val>
                                        </p:tav>
                                        <p:tav tm="100000">
                                          <p:val>
                                            <p:fltVal val="0"/>
                                          </p:val>
                                        </p:tav>
                                      </p:tavLst>
                                    </p:anim>
                                    <p:anim calcmode="lin" valueType="num">
                                      <p:cBhvr>
                                        <p:cTn id="34" dur="500"/>
                                        <p:tgtEl>
                                          <p:spTgt spid="137270"/>
                                        </p:tgtEl>
                                        <p:attrNameLst>
                                          <p:attrName>style.rotation</p:attrName>
                                        </p:attrNameLst>
                                      </p:cBhvr>
                                      <p:tavLst>
                                        <p:tav tm="0">
                                          <p:val>
                                            <p:fltVal val="0"/>
                                          </p:val>
                                        </p:tav>
                                        <p:tav tm="100000">
                                          <p:val>
                                            <p:fltVal val="360"/>
                                          </p:val>
                                        </p:tav>
                                      </p:tavLst>
                                    </p:anim>
                                    <p:animEffect transition="out" filter="fade">
                                      <p:cBhvr>
                                        <p:cTn id="35" dur="500"/>
                                        <p:tgtEl>
                                          <p:spTgt spid="137270"/>
                                        </p:tgtEl>
                                      </p:cBhvr>
                                    </p:animEffect>
                                    <p:set>
                                      <p:cBhvr>
                                        <p:cTn id="36" dur="1" fill="hold">
                                          <p:stCondLst>
                                            <p:cond delay="499"/>
                                          </p:stCondLst>
                                        </p:cTn>
                                        <p:tgtEl>
                                          <p:spTgt spid="137270"/>
                                        </p:tgtEl>
                                        <p:attrNameLst>
                                          <p:attrName>style.visibility</p:attrName>
                                        </p:attrNameLst>
                                      </p:cBhvr>
                                      <p:to>
                                        <p:strVal val="hidden"/>
                                      </p:to>
                                    </p:set>
                                  </p:childTnLst>
                                </p:cTn>
                              </p:par>
                            </p:childTnLst>
                          </p:cTn>
                        </p:par>
                        <p:par>
                          <p:cTn id="37" fill="hold" nodeType="afterGroup">
                            <p:stCondLst>
                              <p:cond delay="1000"/>
                            </p:stCondLst>
                            <p:childTnLst>
                              <p:par>
                                <p:cTn id="38" presetID="12" presetClass="exit" presetSubtype="4" fill="hold" grpId="1" nodeType="afterEffect">
                                  <p:stCondLst>
                                    <p:cond delay="0"/>
                                  </p:stCondLst>
                                  <p:childTnLst>
                                    <p:animEffect transition="out" filter="slide(fromBottom)">
                                      <p:cBhvr>
                                        <p:cTn id="39" dur="500"/>
                                        <p:tgtEl>
                                          <p:spTgt spid="137267"/>
                                        </p:tgtEl>
                                      </p:cBhvr>
                                    </p:animEffect>
                                    <p:set>
                                      <p:cBhvr>
                                        <p:cTn id="40" dur="1" fill="hold">
                                          <p:stCondLst>
                                            <p:cond delay="499"/>
                                          </p:stCondLst>
                                        </p:cTn>
                                        <p:tgtEl>
                                          <p:spTgt spid="137267"/>
                                        </p:tgtEl>
                                        <p:attrNameLst>
                                          <p:attrName>style.visibility</p:attrName>
                                        </p:attrNameLst>
                                      </p:cBhvr>
                                      <p:to>
                                        <p:strVal val="hidden"/>
                                      </p:to>
                                    </p:set>
                                  </p:childTnLst>
                                </p:cTn>
                              </p:par>
                            </p:childTnLst>
                          </p:cTn>
                        </p:par>
                        <p:par>
                          <p:cTn id="41" fill="hold" nodeType="afterGroup">
                            <p:stCondLst>
                              <p:cond delay="1500"/>
                            </p:stCondLst>
                            <p:childTnLst>
                              <p:par>
                                <p:cTn id="42" presetID="12" presetClass="entr" presetSubtype="4" fill="hold" grpId="0" nodeType="afterEffect">
                                  <p:stCondLst>
                                    <p:cond delay="0"/>
                                  </p:stCondLst>
                                  <p:childTnLst>
                                    <p:set>
                                      <p:cBhvr>
                                        <p:cTn id="43" dur="1" fill="hold">
                                          <p:stCondLst>
                                            <p:cond delay="0"/>
                                          </p:stCondLst>
                                        </p:cTn>
                                        <p:tgtEl>
                                          <p:spTgt spid="137272"/>
                                        </p:tgtEl>
                                        <p:attrNameLst>
                                          <p:attrName>style.visibility</p:attrName>
                                        </p:attrNameLst>
                                      </p:cBhvr>
                                      <p:to>
                                        <p:strVal val="visible"/>
                                      </p:to>
                                    </p:set>
                                    <p:animEffect transition="in" filter="slide(fromBottom)">
                                      <p:cBhvr>
                                        <p:cTn id="44" dur="500"/>
                                        <p:tgtEl>
                                          <p:spTgt spid="137272"/>
                                        </p:tgtEl>
                                      </p:cBhvr>
                                    </p:animEffect>
                                  </p:childTnLst>
                                </p:cTn>
                              </p:par>
                            </p:childTnLst>
                          </p:cTn>
                        </p:par>
                        <p:par>
                          <p:cTn id="45" fill="hold" nodeType="afterGroup">
                            <p:stCondLst>
                              <p:cond delay="2000"/>
                            </p:stCondLst>
                            <p:childTnLst>
                              <p:par>
                                <p:cTn id="46" presetID="49" presetClass="entr" presetSubtype="0" decel="100000" fill="hold" nodeType="afterEffect">
                                  <p:stCondLst>
                                    <p:cond delay="0"/>
                                  </p:stCondLst>
                                  <p:childTnLst>
                                    <p:set>
                                      <p:cBhvr>
                                        <p:cTn id="47" dur="1" fill="hold">
                                          <p:stCondLst>
                                            <p:cond delay="0"/>
                                          </p:stCondLst>
                                        </p:cTn>
                                        <p:tgtEl>
                                          <p:spTgt spid="137275"/>
                                        </p:tgtEl>
                                        <p:attrNameLst>
                                          <p:attrName>style.visibility</p:attrName>
                                        </p:attrNameLst>
                                      </p:cBhvr>
                                      <p:to>
                                        <p:strVal val="visible"/>
                                      </p:to>
                                    </p:set>
                                    <p:anim calcmode="lin" valueType="num">
                                      <p:cBhvr>
                                        <p:cTn id="48" dur="500" fill="hold"/>
                                        <p:tgtEl>
                                          <p:spTgt spid="137275"/>
                                        </p:tgtEl>
                                        <p:attrNameLst>
                                          <p:attrName>ppt_w</p:attrName>
                                        </p:attrNameLst>
                                      </p:cBhvr>
                                      <p:tavLst>
                                        <p:tav tm="0">
                                          <p:val>
                                            <p:fltVal val="0"/>
                                          </p:val>
                                        </p:tav>
                                        <p:tav tm="100000">
                                          <p:val>
                                            <p:strVal val="#ppt_w"/>
                                          </p:val>
                                        </p:tav>
                                      </p:tavLst>
                                    </p:anim>
                                    <p:anim calcmode="lin" valueType="num">
                                      <p:cBhvr>
                                        <p:cTn id="49" dur="500" fill="hold"/>
                                        <p:tgtEl>
                                          <p:spTgt spid="137275"/>
                                        </p:tgtEl>
                                        <p:attrNameLst>
                                          <p:attrName>ppt_h</p:attrName>
                                        </p:attrNameLst>
                                      </p:cBhvr>
                                      <p:tavLst>
                                        <p:tav tm="0">
                                          <p:val>
                                            <p:fltVal val="0"/>
                                          </p:val>
                                        </p:tav>
                                        <p:tav tm="100000">
                                          <p:val>
                                            <p:strVal val="#ppt_h"/>
                                          </p:val>
                                        </p:tav>
                                      </p:tavLst>
                                    </p:anim>
                                    <p:anim calcmode="lin" valueType="num">
                                      <p:cBhvr>
                                        <p:cTn id="50" dur="500" fill="hold"/>
                                        <p:tgtEl>
                                          <p:spTgt spid="137275"/>
                                        </p:tgtEl>
                                        <p:attrNameLst>
                                          <p:attrName>style.rotation</p:attrName>
                                        </p:attrNameLst>
                                      </p:cBhvr>
                                      <p:tavLst>
                                        <p:tav tm="0">
                                          <p:val>
                                            <p:fltVal val="360"/>
                                          </p:val>
                                        </p:tav>
                                        <p:tav tm="100000">
                                          <p:val>
                                            <p:fltVal val="0"/>
                                          </p:val>
                                        </p:tav>
                                      </p:tavLst>
                                    </p:anim>
                                    <p:animEffect transition="in" filter="fade">
                                      <p:cBhvr>
                                        <p:cTn id="51" dur="500"/>
                                        <p:tgtEl>
                                          <p:spTgt spid="137275"/>
                                        </p:tgtEl>
                                      </p:cBhvr>
                                    </p:animEffect>
                                  </p:childTnLst>
                                </p:cTn>
                              </p:par>
                            </p:childTnLst>
                          </p:cTn>
                        </p:par>
                        <p:par>
                          <p:cTn id="52" fill="hold" nodeType="afterGroup">
                            <p:stCondLst>
                              <p:cond delay="2500"/>
                            </p:stCondLst>
                            <p:childTnLst>
                              <p:par>
                                <p:cTn id="53" presetID="49" presetClass="entr" presetSubtype="0" decel="100000" fill="hold" grpId="0" nodeType="afterEffect">
                                  <p:stCondLst>
                                    <p:cond delay="0"/>
                                  </p:stCondLst>
                                  <p:childTnLst>
                                    <p:set>
                                      <p:cBhvr>
                                        <p:cTn id="54" dur="1" fill="hold">
                                          <p:stCondLst>
                                            <p:cond delay="0"/>
                                          </p:stCondLst>
                                        </p:cTn>
                                        <p:tgtEl>
                                          <p:spTgt spid="137274"/>
                                        </p:tgtEl>
                                        <p:attrNameLst>
                                          <p:attrName>style.visibility</p:attrName>
                                        </p:attrNameLst>
                                      </p:cBhvr>
                                      <p:to>
                                        <p:strVal val="visible"/>
                                      </p:to>
                                    </p:set>
                                    <p:anim calcmode="lin" valueType="num">
                                      <p:cBhvr>
                                        <p:cTn id="55" dur="500" fill="hold"/>
                                        <p:tgtEl>
                                          <p:spTgt spid="137274"/>
                                        </p:tgtEl>
                                        <p:attrNameLst>
                                          <p:attrName>ppt_w</p:attrName>
                                        </p:attrNameLst>
                                      </p:cBhvr>
                                      <p:tavLst>
                                        <p:tav tm="0">
                                          <p:val>
                                            <p:fltVal val="0"/>
                                          </p:val>
                                        </p:tav>
                                        <p:tav tm="100000">
                                          <p:val>
                                            <p:strVal val="#ppt_w"/>
                                          </p:val>
                                        </p:tav>
                                      </p:tavLst>
                                    </p:anim>
                                    <p:anim calcmode="lin" valueType="num">
                                      <p:cBhvr>
                                        <p:cTn id="56" dur="500" fill="hold"/>
                                        <p:tgtEl>
                                          <p:spTgt spid="137274"/>
                                        </p:tgtEl>
                                        <p:attrNameLst>
                                          <p:attrName>ppt_h</p:attrName>
                                        </p:attrNameLst>
                                      </p:cBhvr>
                                      <p:tavLst>
                                        <p:tav tm="0">
                                          <p:val>
                                            <p:fltVal val="0"/>
                                          </p:val>
                                        </p:tav>
                                        <p:tav tm="100000">
                                          <p:val>
                                            <p:strVal val="#ppt_h"/>
                                          </p:val>
                                        </p:tav>
                                      </p:tavLst>
                                    </p:anim>
                                    <p:anim calcmode="lin" valueType="num">
                                      <p:cBhvr>
                                        <p:cTn id="57" dur="500" fill="hold"/>
                                        <p:tgtEl>
                                          <p:spTgt spid="137274"/>
                                        </p:tgtEl>
                                        <p:attrNameLst>
                                          <p:attrName>style.rotation</p:attrName>
                                        </p:attrNameLst>
                                      </p:cBhvr>
                                      <p:tavLst>
                                        <p:tav tm="0">
                                          <p:val>
                                            <p:fltVal val="360"/>
                                          </p:val>
                                        </p:tav>
                                        <p:tav tm="100000">
                                          <p:val>
                                            <p:fltVal val="0"/>
                                          </p:val>
                                        </p:tav>
                                      </p:tavLst>
                                    </p:anim>
                                    <p:animEffect transition="in" filter="fade">
                                      <p:cBhvr>
                                        <p:cTn id="58" dur="500"/>
                                        <p:tgtEl>
                                          <p:spTgt spid="13727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9" presetClass="exit" presetSubtype="0" accel="100000" fill="hold" grpId="1" nodeType="clickEffect">
                                  <p:stCondLst>
                                    <p:cond delay="0"/>
                                  </p:stCondLst>
                                  <p:childTnLst>
                                    <p:anim calcmode="lin" valueType="num">
                                      <p:cBhvr>
                                        <p:cTn id="62" dur="500"/>
                                        <p:tgtEl>
                                          <p:spTgt spid="137274"/>
                                        </p:tgtEl>
                                        <p:attrNameLst>
                                          <p:attrName>ppt_w</p:attrName>
                                        </p:attrNameLst>
                                      </p:cBhvr>
                                      <p:tavLst>
                                        <p:tav tm="0">
                                          <p:val>
                                            <p:strVal val="ppt_w"/>
                                          </p:val>
                                        </p:tav>
                                        <p:tav tm="100000">
                                          <p:val>
                                            <p:fltVal val="0"/>
                                          </p:val>
                                        </p:tav>
                                      </p:tavLst>
                                    </p:anim>
                                    <p:anim calcmode="lin" valueType="num">
                                      <p:cBhvr>
                                        <p:cTn id="63" dur="500"/>
                                        <p:tgtEl>
                                          <p:spTgt spid="137274"/>
                                        </p:tgtEl>
                                        <p:attrNameLst>
                                          <p:attrName>ppt_h</p:attrName>
                                        </p:attrNameLst>
                                      </p:cBhvr>
                                      <p:tavLst>
                                        <p:tav tm="0">
                                          <p:val>
                                            <p:strVal val="ppt_h"/>
                                          </p:val>
                                        </p:tav>
                                        <p:tav tm="100000">
                                          <p:val>
                                            <p:fltVal val="0"/>
                                          </p:val>
                                        </p:tav>
                                      </p:tavLst>
                                    </p:anim>
                                    <p:anim calcmode="lin" valueType="num">
                                      <p:cBhvr>
                                        <p:cTn id="64" dur="500"/>
                                        <p:tgtEl>
                                          <p:spTgt spid="137274"/>
                                        </p:tgtEl>
                                        <p:attrNameLst>
                                          <p:attrName>style.rotation</p:attrName>
                                        </p:attrNameLst>
                                      </p:cBhvr>
                                      <p:tavLst>
                                        <p:tav tm="0">
                                          <p:val>
                                            <p:fltVal val="0"/>
                                          </p:val>
                                        </p:tav>
                                        <p:tav tm="100000">
                                          <p:val>
                                            <p:fltVal val="360"/>
                                          </p:val>
                                        </p:tav>
                                      </p:tavLst>
                                    </p:anim>
                                    <p:animEffect transition="out" filter="fade">
                                      <p:cBhvr>
                                        <p:cTn id="65" dur="500"/>
                                        <p:tgtEl>
                                          <p:spTgt spid="137274"/>
                                        </p:tgtEl>
                                      </p:cBhvr>
                                    </p:animEffect>
                                    <p:set>
                                      <p:cBhvr>
                                        <p:cTn id="66" dur="1" fill="hold">
                                          <p:stCondLst>
                                            <p:cond delay="499"/>
                                          </p:stCondLst>
                                        </p:cTn>
                                        <p:tgtEl>
                                          <p:spTgt spid="137274"/>
                                        </p:tgtEl>
                                        <p:attrNameLst>
                                          <p:attrName>style.visibility</p:attrName>
                                        </p:attrNameLst>
                                      </p:cBhvr>
                                      <p:to>
                                        <p:strVal val="hidden"/>
                                      </p:to>
                                    </p:set>
                                  </p:childTnLst>
                                </p:cTn>
                              </p:par>
                            </p:childTnLst>
                          </p:cTn>
                        </p:par>
                        <p:par>
                          <p:cTn id="67" fill="hold" nodeType="afterGroup">
                            <p:stCondLst>
                              <p:cond delay="500"/>
                            </p:stCondLst>
                            <p:childTnLst>
                              <p:par>
                                <p:cTn id="68" presetID="49" presetClass="exit" presetSubtype="0" accel="100000" fill="hold" nodeType="afterEffect">
                                  <p:stCondLst>
                                    <p:cond delay="0"/>
                                  </p:stCondLst>
                                  <p:childTnLst>
                                    <p:anim calcmode="lin" valueType="num">
                                      <p:cBhvr>
                                        <p:cTn id="69" dur="500"/>
                                        <p:tgtEl>
                                          <p:spTgt spid="137275"/>
                                        </p:tgtEl>
                                        <p:attrNameLst>
                                          <p:attrName>ppt_w</p:attrName>
                                        </p:attrNameLst>
                                      </p:cBhvr>
                                      <p:tavLst>
                                        <p:tav tm="0">
                                          <p:val>
                                            <p:strVal val="ppt_w"/>
                                          </p:val>
                                        </p:tav>
                                        <p:tav tm="100000">
                                          <p:val>
                                            <p:fltVal val="0"/>
                                          </p:val>
                                        </p:tav>
                                      </p:tavLst>
                                    </p:anim>
                                    <p:anim calcmode="lin" valueType="num">
                                      <p:cBhvr>
                                        <p:cTn id="70" dur="500"/>
                                        <p:tgtEl>
                                          <p:spTgt spid="137275"/>
                                        </p:tgtEl>
                                        <p:attrNameLst>
                                          <p:attrName>ppt_h</p:attrName>
                                        </p:attrNameLst>
                                      </p:cBhvr>
                                      <p:tavLst>
                                        <p:tav tm="0">
                                          <p:val>
                                            <p:strVal val="ppt_h"/>
                                          </p:val>
                                        </p:tav>
                                        <p:tav tm="100000">
                                          <p:val>
                                            <p:fltVal val="0"/>
                                          </p:val>
                                        </p:tav>
                                      </p:tavLst>
                                    </p:anim>
                                    <p:anim calcmode="lin" valueType="num">
                                      <p:cBhvr>
                                        <p:cTn id="71" dur="500"/>
                                        <p:tgtEl>
                                          <p:spTgt spid="137275"/>
                                        </p:tgtEl>
                                        <p:attrNameLst>
                                          <p:attrName>style.rotation</p:attrName>
                                        </p:attrNameLst>
                                      </p:cBhvr>
                                      <p:tavLst>
                                        <p:tav tm="0">
                                          <p:val>
                                            <p:fltVal val="0"/>
                                          </p:val>
                                        </p:tav>
                                        <p:tav tm="100000">
                                          <p:val>
                                            <p:fltVal val="360"/>
                                          </p:val>
                                        </p:tav>
                                      </p:tavLst>
                                    </p:anim>
                                    <p:animEffect transition="out" filter="fade">
                                      <p:cBhvr>
                                        <p:cTn id="72" dur="500"/>
                                        <p:tgtEl>
                                          <p:spTgt spid="137275"/>
                                        </p:tgtEl>
                                      </p:cBhvr>
                                    </p:animEffect>
                                    <p:set>
                                      <p:cBhvr>
                                        <p:cTn id="73" dur="1" fill="hold">
                                          <p:stCondLst>
                                            <p:cond delay="499"/>
                                          </p:stCondLst>
                                        </p:cTn>
                                        <p:tgtEl>
                                          <p:spTgt spid="137275"/>
                                        </p:tgtEl>
                                        <p:attrNameLst>
                                          <p:attrName>style.visibility</p:attrName>
                                        </p:attrNameLst>
                                      </p:cBhvr>
                                      <p:to>
                                        <p:strVal val="hidden"/>
                                      </p:to>
                                    </p:set>
                                  </p:childTnLst>
                                </p:cTn>
                              </p:par>
                            </p:childTnLst>
                          </p:cTn>
                        </p:par>
                        <p:par>
                          <p:cTn id="74" fill="hold" nodeType="afterGroup">
                            <p:stCondLst>
                              <p:cond delay="1000"/>
                            </p:stCondLst>
                            <p:childTnLst>
                              <p:par>
                                <p:cTn id="75" presetID="12" presetClass="exit" presetSubtype="4" fill="hold" grpId="1" nodeType="afterEffect">
                                  <p:stCondLst>
                                    <p:cond delay="0"/>
                                  </p:stCondLst>
                                  <p:childTnLst>
                                    <p:animEffect transition="out" filter="slide(fromBottom)">
                                      <p:cBhvr>
                                        <p:cTn id="76" dur="500"/>
                                        <p:tgtEl>
                                          <p:spTgt spid="137272"/>
                                        </p:tgtEl>
                                      </p:cBhvr>
                                    </p:animEffect>
                                    <p:set>
                                      <p:cBhvr>
                                        <p:cTn id="77" dur="1" fill="hold">
                                          <p:stCondLst>
                                            <p:cond delay="499"/>
                                          </p:stCondLst>
                                        </p:cTn>
                                        <p:tgtEl>
                                          <p:spTgt spid="137272"/>
                                        </p:tgtEl>
                                        <p:attrNameLst>
                                          <p:attrName>style.visibility</p:attrName>
                                        </p:attrNameLst>
                                      </p:cBhvr>
                                      <p:to>
                                        <p:strVal val="hidden"/>
                                      </p:to>
                                    </p:set>
                                  </p:childTnLst>
                                </p:cTn>
                              </p:par>
                            </p:childTnLst>
                          </p:cTn>
                        </p:par>
                        <p:par>
                          <p:cTn id="78" fill="hold" nodeType="afterGroup">
                            <p:stCondLst>
                              <p:cond delay="1500"/>
                            </p:stCondLst>
                            <p:childTnLst>
                              <p:par>
                                <p:cTn id="79" presetID="12" presetClass="entr" presetSubtype="4" fill="hold" grpId="0" nodeType="afterEffect">
                                  <p:stCondLst>
                                    <p:cond delay="0"/>
                                  </p:stCondLst>
                                  <p:childTnLst>
                                    <p:set>
                                      <p:cBhvr>
                                        <p:cTn id="80" dur="1" fill="hold">
                                          <p:stCondLst>
                                            <p:cond delay="0"/>
                                          </p:stCondLst>
                                        </p:cTn>
                                        <p:tgtEl>
                                          <p:spTgt spid="137276"/>
                                        </p:tgtEl>
                                        <p:attrNameLst>
                                          <p:attrName>style.visibility</p:attrName>
                                        </p:attrNameLst>
                                      </p:cBhvr>
                                      <p:to>
                                        <p:strVal val="visible"/>
                                      </p:to>
                                    </p:set>
                                    <p:animEffect transition="in" filter="slide(fromBottom)">
                                      <p:cBhvr>
                                        <p:cTn id="81" dur="500"/>
                                        <p:tgtEl>
                                          <p:spTgt spid="137276"/>
                                        </p:tgtEl>
                                      </p:cBhvr>
                                    </p:animEffect>
                                  </p:childTnLst>
                                </p:cTn>
                              </p:par>
                            </p:childTnLst>
                          </p:cTn>
                        </p:par>
                        <p:par>
                          <p:cTn id="82" fill="hold" nodeType="afterGroup">
                            <p:stCondLst>
                              <p:cond delay="2000"/>
                            </p:stCondLst>
                            <p:childTnLst>
                              <p:par>
                                <p:cTn id="83" presetID="49" presetClass="entr" presetSubtype="0" decel="100000" fill="hold" nodeType="afterEffect">
                                  <p:stCondLst>
                                    <p:cond delay="0"/>
                                  </p:stCondLst>
                                  <p:childTnLst>
                                    <p:set>
                                      <p:cBhvr>
                                        <p:cTn id="84" dur="1" fill="hold">
                                          <p:stCondLst>
                                            <p:cond delay="0"/>
                                          </p:stCondLst>
                                        </p:cTn>
                                        <p:tgtEl>
                                          <p:spTgt spid="137277"/>
                                        </p:tgtEl>
                                        <p:attrNameLst>
                                          <p:attrName>style.visibility</p:attrName>
                                        </p:attrNameLst>
                                      </p:cBhvr>
                                      <p:to>
                                        <p:strVal val="visible"/>
                                      </p:to>
                                    </p:set>
                                    <p:anim calcmode="lin" valueType="num">
                                      <p:cBhvr>
                                        <p:cTn id="85" dur="500" fill="hold"/>
                                        <p:tgtEl>
                                          <p:spTgt spid="137277"/>
                                        </p:tgtEl>
                                        <p:attrNameLst>
                                          <p:attrName>ppt_w</p:attrName>
                                        </p:attrNameLst>
                                      </p:cBhvr>
                                      <p:tavLst>
                                        <p:tav tm="0">
                                          <p:val>
                                            <p:fltVal val="0"/>
                                          </p:val>
                                        </p:tav>
                                        <p:tav tm="100000">
                                          <p:val>
                                            <p:strVal val="#ppt_w"/>
                                          </p:val>
                                        </p:tav>
                                      </p:tavLst>
                                    </p:anim>
                                    <p:anim calcmode="lin" valueType="num">
                                      <p:cBhvr>
                                        <p:cTn id="86" dur="500" fill="hold"/>
                                        <p:tgtEl>
                                          <p:spTgt spid="137277"/>
                                        </p:tgtEl>
                                        <p:attrNameLst>
                                          <p:attrName>ppt_h</p:attrName>
                                        </p:attrNameLst>
                                      </p:cBhvr>
                                      <p:tavLst>
                                        <p:tav tm="0">
                                          <p:val>
                                            <p:fltVal val="0"/>
                                          </p:val>
                                        </p:tav>
                                        <p:tav tm="100000">
                                          <p:val>
                                            <p:strVal val="#ppt_h"/>
                                          </p:val>
                                        </p:tav>
                                      </p:tavLst>
                                    </p:anim>
                                    <p:anim calcmode="lin" valueType="num">
                                      <p:cBhvr>
                                        <p:cTn id="87" dur="500" fill="hold"/>
                                        <p:tgtEl>
                                          <p:spTgt spid="137277"/>
                                        </p:tgtEl>
                                        <p:attrNameLst>
                                          <p:attrName>style.rotation</p:attrName>
                                        </p:attrNameLst>
                                      </p:cBhvr>
                                      <p:tavLst>
                                        <p:tav tm="0">
                                          <p:val>
                                            <p:fltVal val="360"/>
                                          </p:val>
                                        </p:tav>
                                        <p:tav tm="100000">
                                          <p:val>
                                            <p:fltVal val="0"/>
                                          </p:val>
                                        </p:tav>
                                      </p:tavLst>
                                    </p:anim>
                                    <p:animEffect transition="in" filter="fade">
                                      <p:cBhvr>
                                        <p:cTn id="88" dur="500"/>
                                        <p:tgtEl>
                                          <p:spTgt spid="137277"/>
                                        </p:tgtEl>
                                      </p:cBhvr>
                                    </p:animEffect>
                                  </p:childTnLst>
                                </p:cTn>
                              </p:par>
                            </p:childTnLst>
                          </p:cTn>
                        </p:par>
                        <p:par>
                          <p:cTn id="89" fill="hold" nodeType="afterGroup">
                            <p:stCondLst>
                              <p:cond delay="2500"/>
                            </p:stCondLst>
                            <p:childTnLst>
                              <p:par>
                                <p:cTn id="90" presetID="49" presetClass="entr" presetSubtype="0" decel="100000" fill="hold" nodeType="afterEffect">
                                  <p:stCondLst>
                                    <p:cond delay="0"/>
                                  </p:stCondLst>
                                  <p:childTnLst>
                                    <p:set>
                                      <p:cBhvr>
                                        <p:cTn id="91" dur="1" fill="hold">
                                          <p:stCondLst>
                                            <p:cond delay="0"/>
                                          </p:stCondLst>
                                        </p:cTn>
                                        <p:tgtEl>
                                          <p:spTgt spid="137279"/>
                                        </p:tgtEl>
                                        <p:attrNameLst>
                                          <p:attrName>style.visibility</p:attrName>
                                        </p:attrNameLst>
                                      </p:cBhvr>
                                      <p:to>
                                        <p:strVal val="visible"/>
                                      </p:to>
                                    </p:set>
                                    <p:anim calcmode="lin" valueType="num">
                                      <p:cBhvr>
                                        <p:cTn id="92" dur="500" fill="hold"/>
                                        <p:tgtEl>
                                          <p:spTgt spid="137279"/>
                                        </p:tgtEl>
                                        <p:attrNameLst>
                                          <p:attrName>ppt_w</p:attrName>
                                        </p:attrNameLst>
                                      </p:cBhvr>
                                      <p:tavLst>
                                        <p:tav tm="0">
                                          <p:val>
                                            <p:fltVal val="0"/>
                                          </p:val>
                                        </p:tav>
                                        <p:tav tm="100000">
                                          <p:val>
                                            <p:strVal val="#ppt_w"/>
                                          </p:val>
                                        </p:tav>
                                      </p:tavLst>
                                    </p:anim>
                                    <p:anim calcmode="lin" valueType="num">
                                      <p:cBhvr>
                                        <p:cTn id="93" dur="500" fill="hold"/>
                                        <p:tgtEl>
                                          <p:spTgt spid="137279"/>
                                        </p:tgtEl>
                                        <p:attrNameLst>
                                          <p:attrName>ppt_h</p:attrName>
                                        </p:attrNameLst>
                                      </p:cBhvr>
                                      <p:tavLst>
                                        <p:tav tm="0">
                                          <p:val>
                                            <p:fltVal val="0"/>
                                          </p:val>
                                        </p:tav>
                                        <p:tav tm="100000">
                                          <p:val>
                                            <p:strVal val="#ppt_h"/>
                                          </p:val>
                                        </p:tav>
                                      </p:tavLst>
                                    </p:anim>
                                    <p:anim calcmode="lin" valueType="num">
                                      <p:cBhvr>
                                        <p:cTn id="94" dur="500" fill="hold"/>
                                        <p:tgtEl>
                                          <p:spTgt spid="137279"/>
                                        </p:tgtEl>
                                        <p:attrNameLst>
                                          <p:attrName>style.rotation</p:attrName>
                                        </p:attrNameLst>
                                      </p:cBhvr>
                                      <p:tavLst>
                                        <p:tav tm="0">
                                          <p:val>
                                            <p:fltVal val="360"/>
                                          </p:val>
                                        </p:tav>
                                        <p:tav tm="100000">
                                          <p:val>
                                            <p:fltVal val="0"/>
                                          </p:val>
                                        </p:tav>
                                      </p:tavLst>
                                    </p:anim>
                                    <p:animEffect transition="in" filter="fade">
                                      <p:cBhvr>
                                        <p:cTn id="95" dur="500"/>
                                        <p:tgtEl>
                                          <p:spTgt spid="137279"/>
                                        </p:tgtEl>
                                      </p:cBhvr>
                                    </p:animEffect>
                                  </p:childTnLst>
                                </p:cTn>
                              </p:par>
                            </p:childTnLst>
                          </p:cTn>
                        </p:par>
                        <p:par>
                          <p:cTn id="96" fill="hold" nodeType="afterGroup">
                            <p:stCondLst>
                              <p:cond delay="3000"/>
                            </p:stCondLst>
                            <p:childTnLst>
                              <p:par>
                                <p:cTn id="97" presetID="49" presetClass="entr" presetSubtype="0" decel="100000" fill="hold" grpId="0" nodeType="afterEffect">
                                  <p:stCondLst>
                                    <p:cond delay="0"/>
                                  </p:stCondLst>
                                  <p:childTnLst>
                                    <p:set>
                                      <p:cBhvr>
                                        <p:cTn id="98" dur="1" fill="hold">
                                          <p:stCondLst>
                                            <p:cond delay="0"/>
                                          </p:stCondLst>
                                        </p:cTn>
                                        <p:tgtEl>
                                          <p:spTgt spid="137280"/>
                                        </p:tgtEl>
                                        <p:attrNameLst>
                                          <p:attrName>style.visibility</p:attrName>
                                        </p:attrNameLst>
                                      </p:cBhvr>
                                      <p:to>
                                        <p:strVal val="visible"/>
                                      </p:to>
                                    </p:set>
                                    <p:anim calcmode="lin" valueType="num">
                                      <p:cBhvr>
                                        <p:cTn id="99" dur="500" fill="hold"/>
                                        <p:tgtEl>
                                          <p:spTgt spid="137280"/>
                                        </p:tgtEl>
                                        <p:attrNameLst>
                                          <p:attrName>ppt_w</p:attrName>
                                        </p:attrNameLst>
                                      </p:cBhvr>
                                      <p:tavLst>
                                        <p:tav tm="0">
                                          <p:val>
                                            <p:fltVal val="0"/>
                                          </p:val>
                                        </p:tav>
                                        <p:tav tm="100000">
                                          <p:val>
                                            <p:strVal val="#ppt_w"/>
                                          </p:val>
                                        </p:tav>
                                      </p:tavLst>
                                    </p:anim>
                                    <p:anim calcmode="lin" valueType="num">
                                      <p:cBhvr>
                                        <p:cTn id="100" dur="500" fill="hold"/>
                                        <p:tgtEl>
                                          <p:spTgt spid="137280"/>
                                        </p:tgtEl>
                                        <p:attrNameLst>
                                          <p:attrName>ppt_h</p:attrName>
                                        </p:attrNameLst>
                                      </p:cBhvr>
                                      <p:tavLst>
                                        <p:tav tm="0">
                                          <p:val>
                                            <p:fltVal val="0"/>
                                          </p:val>
                                        </p:tav>
                                        <p:tav tm="100000">
                                          <p:val>
                                            <p:strVal val="#ppt_h"/>
                                          </p:val>
                                        </p:tav>
                                      </p:tavLst>
                                    </p:anim>
                                    <p:anim calcmode="lin" valueType="num">
                                      <p:cBhvr>
                                        <p:cTn id="101" dur="500" fill="hold"/>
                                        <p:tgtEl>
                                          <p:spTgt spid="137280"/>
                                        </p:tgtEl>
                                        <p:attrNameLst>
                                          <p:attrName>style.rotation</p:attrName>
                                        </p:attrNameLst>
                                      </p:cBhvr>
                                      <p:tavLst>
                                        <p:tav tm="0">
                                          <p:val>
                                            <p:fltVal val="360"/>
                                          </p:val>
                                        </p:tav>
                                        <p:tav tm="100000">
                                          <p:val>
                                            <p:fltVal val="0"/>
                                          </p:val>
                                        </p:tav>
                                      </p:tavLst>
                                    </p:anim>
                                    <p:animEffect transition="in" filter="fade">
                                      <p:cBhvr>
                                        <p:cTn id="102" dur="500"/>
                                        <p:tgtEl>
                                          <p:spTgt spid="137280"/>
                                        </p:tgtEl>
                                      </p:cBhvr>
                                    </p:animEffect>
                                  </p:childTnLst>
                                </p:cTn>
                              </p:par>
                            </p:childTnLst>
                          </p:cTn>
                        </p:par>
                        <p:par>
                          <p:cTn id="103" fill="hold" nodeType="afterGroup">
                            <p:stCondLst>
                              <p:cond delay="3500"/>
                            </p:stCondLst>
                            <p:childTnLst>
                              <p:par>
                                <p:cTn id="104" presetID="49" presetClass="entr" presetSubtype="0" decel="100000" fill="hold" nodeType="afterEffect">
                                  <p:stCondLst>
                                    <p:cond delay="0"/>
                                  </p:stCondLst>
                                  <p:childTnLst>
                                    <p:set>
                                      <p:cBhvr>
                                        <p:cTn id="105" dur="1" fill="hold">
                                          <p:stCondLst>
                                            <p:cond delay="0"/>
                                          </p:stCondLst>
                                        </p:cTn>
                                        <p:tgtEl>
                                          <p:spTgt spid="137281"/>
                                        </p:tgtEl>
                                        <p:attrNameLst>
                                          <p:attrName>style.visibility</p:attrName>
                                        </p:attrNameLst>
                                      </p:cBhvr>
                                      <p:to>
                                        <p:strVal val="visible"/>
                                      </p:to>
                                    </p:set>
                                    <p:anim calcmode="lin" valueType="num">
                                      <p:cBhvr>
                                        <p:cTn id="106" dur="500" fill="hold"/>
                                        <p:tgtEl>
                                          <p:spTgt spid="137281"/>
                                        </p:tgtEl>
                                        <p:attrNameLst>
                                          <p:attrName>ppt_w</p:attrName>
                                        </p:attrNameLst>
                                      </p:cBhvr>
                                      <p:tavLst>
                                        <p:tav tm="0">
                                          <p:val>
                                            <p:fltVal val="0"/>
                                          </p:val>
                                        </p:tav>
                                        <p:tav tm="100000">
                                          <p:val>
                                            <p:strVal val="#ppt_w"/>
                                          </p:val>
                                        </p:tav>
                                      </p:tavLst>
                                    </p:anim>
                                    <p:anim calcmode="lin" valueType="num">
                                      <p:cBhvr>
                                        <p:cTn id="107" dur="500" fill="hold"/>
                                        <p:tgtEl>
                                          <p:spTgt spid="137281"/>
                                        </p:tgtEl>
                                        <p:attrNameLst>
                                          <p:attrName>ppt_h</p:attrName>
                                        </p:attrNameLst>
                                      </p:cBhvr>
                                      <p:tavLst>
                                        <p:tav tm="0">
                                          <p:val>
                                            <p:fltVal val="0"/>
                                          </p:val>
                                        </p:tav>
                                        <p:tav tm="100000">
                                          <p:val>
                                            <p:strVal val="#ppt_h"/>
                                          </p:val>
                                        </p:tav>
                                      </p:tavLst>
                                    </p:anim>
                                    <p:anim calcmode="lin" valueType="num">
                                      <p:cBhvr>
                                        <p:cTn id="108" dur="500" fill="hold"/>
                                        <p:tgtEl>
                                          <p:spTgt spid="137281"/>
                                        </p:tgtEl>
                                        <p:attrNameLst>
                                          <p:attrName>style.rotation</p:attrName>
                                        </p:attrNameLst>
                                      </p:cBhvr>
                                      <p:tavLst>
                                        <p:tav tm="0">
                                          <p:val>
                                            <p:fltVal val="360"/>
                                          </p:val>
                                        </p:tav>
                                        <p:tav tm="100000">
                                          <p:val>
                                            <p:fltVal val="0"/>
                                          </p:val>
                                        </p:tav>
                                      </p:tavLst>
                                    </p:anim>
                                    <p:animEffect transition="in" filter="fade">
                                      <p:cBhvr>
                                        <p:cTn id="109" dur="500"/>
                                        <p:tgtEl>
                                          <p:spTgt spid="137281"/>
                                        </p:tgtEl>
                                      </p:cBhvr>
                                    </p:animEffect>
                                  </p:childTnLst>
                                </p:cTn>
                              </p:par>
                            </p:childTnLst>
                          </p:cTn>
                        </p:par>
                        <p:par>
                          <p:cTn id="110" fill="hold" nodeType="afterGroup">
                            <p:stCondLst>
                              <p:cond delay="4000"/>
                            </p:stCondLst>
                            <p:childTnLst>
                              <p:par>
                                <p:cTn id="111" presetID="49" presetClass="entr" presetSubtype="0" decel="100000" fill="hold" nodeType="afterEffect">
                                  <p:stCondLst>
                                    <p:cond delay="0"/>
                                  </p:stCondLst>
                                  <p:childTnLst>
                                    <p:set>
                                      <p:cBhvr>
                                        <p:cTn id="112" dur="1" fill="hold">
                                          <p:stCondLst>
                                            <p:cond delay="0"/>
                                          </p:stCondLst>
                                        </p:cTn>
                                        <p:tgtEl>
                                          <p:spTgt spid="137282"/>
                                        </p:tgtEl>
                                        <p:attrNameLst>
                                          <p:attrName>style.visibility</p:attrName>
                                        </p:attrNameLst>
                                      </p:cBhvr>
                                      <p:to>
                                        <p:strVal val="visible"/>
                                      </p:to>
                                    </p:set>
                                    <p:anim calcmode="lin" valueType="num">
                                      <p:cBhvr>
                                        <p:cTn id="113" dur="500" fill="hold"/>
                                        <p:tgtEl>
                                          <p:spTgt spid="137282"/>
                                        </p:tgtEl>
                                        <p:attrNameLst>
                                          <p:attrName>ppt_w</p:attrName>
                                        </p:attrNameLst>
                                      </p:cBhvr>
                                      <p:tavLst>
                                        <p:tav tm="0">
                                          <p:val>
                                            <p:fltVal val="0"/>
                                          </p:val>
                                        </p:tav>
                                        <p:tav tm="100000">
                                          <p:val>
                                            <p:strVal val="#ppt_w"/>
                                          </p:val>
                                        </p:tav>
                                      </p:tavLst>
                                    </p:anim>
                                    <p:anim calcmode="lin" valueType="num">
                                      <p:cBhvr>
                                        <p:cTn id="114" dur="500" fill="hold"/>
                                        <p:tgtEl>
                                          <p:spTgt spid="137282"/>
                                        </p:tgtEl>
                                        <p:attrNameLst>
                                          <p:attrName>ppt_h</p:attrName>
                                        </p:attrNameLst>
                                      </p:cBhvr>
                                      <p:tavLst>
                                        <p:tav tm="0">
                                          <p:val>
                                            <p:fltVal val="0"/>
                                          </p:val>
                                        </p:tav>
                                        <p:tav tm="100000">
                                          <p:val>
                                            <p:strVal val="#ppt_h"/>
                                          </p:val>
                                        </p:tav>
                                      </p:tavLst>
                                    </p:anim>
                                    <p:anim calcmode="lin" valueType="num">
                                      <p:cBhvr>
                                        <p:cTn id="115" dur="500" fill="hold"/>
                                        <p:tgtEl>
                                          <p:spTgt spid="137282"/>
                                        </p:tgtEl>
                                        <p:attrNameLst>
                                          <p:attrName>style.rotation</p:attrName>
                                        </p:attrNameLst>
                                      </p:cBhvr>
                                      <p:tavLst>
                                        <p:tav tm="0">
                                          <p:val>
                                            <p:fltVal val="360"/>
                                          </p:val>
                                        </p:tav>
                                        <p:tav tm="100000">
                                          <p:val>
                                            <p:fltVal val="0"/>
                                          </p:val>
                                        </p:tav>
                                      </p:tavLst>
                                    </p:anim>
                                    <p:animEffect transition="in" filter="fade">
                                      <p:cBhvr>
                                        <p:cTn id="116" dur="500"/>
                                        <p:tgtEl>
                                          <p:spTgt spid="137282"/>
                                        </p:tgtEl>
                                      </p:cBhvr>
                                    </p:animEffect>
                                  </p:childTnLst>
                                </p:cTn>
                              </p:par>
                            </p:childTnLst>
                          </p:cTn>
                        </p:par>
                        <p:par>
                          <p:cTn id="117" fill="hold" nodeType="afterGroup">
                            <p:stCondLst>
                              <p:cond delay="4500"/>
                            </p:stCondLst>
                            <p:childTnLst>
                              <p:par>
                                <p:cTn id="118" presetID="49" presetClass="entr" presetSubtype="0" decel="100000" fill="hold" grpId="0" nodeType="afterEffect">
                                  <p:stCondLst>
                                    <p:cond delay="0"/>
                                  </p:stCondLst>
                                  <p:childTnLst>
                                    <p:set>
                                      <p:cBhvr>
                                        <p:cTn id="119" dur="1" fill="hold">
                                          <p:stCondLst>
                                            <p:cond delay="0"/>
                                          </p:stCondLst>
                                        </p:cTn>
                                        <p:tgtEl>
                                          <p:spTgt spid="137283"/>
                                        </p:tgtEl>
                                        <p:attrNameLst>
                                          <p:attrName>style.visibility</p:attrName>
                                        </p:attrNameLst>
                                      </p:cBhvr>
                                      <p:to>
                                        <p:strVal val="visible"/>
                                      </p:to>
                                    </p:set>
                                    <p:anim calcmode="lin" valueType="num">
                                      <p:cBhvr>
                                        <p:cTn id="120" dur="500" fill="hold"/>
                                        <p:tgtEl>
                                          <p:spTgt spid="137283"/>
                                        </p:tgtEl>
                                        <p:attrNameLst>
                                          <p:attrName>ppt_w</p:attrName>
                                        </p:attrNameLst>
                                      </p:cBhvr>
                                      <p:tavLst>
                                        <p:tav tm="0">
                                          <p:val>
                                            <p:fltVal val="0"/>
                                          </p:val>
                                        </p:tav>
                                        <p:tav tm="100000">
                                          <p:val>
                                            <p:strVal val="#ppt_w"/>
                                          </p:val>
                                        </p:tav>
                                      </p:tavLst>
                                    </p:anim>
                                    <p:anim calcmode="lin" valueType="num">
                                      <p:cBhvr>
                                        <p:cTn id="121" dur="500" fill="hold"/>
                                        <p:tgtEl>
                                          <p:spTgt spid="137283"/>
                                        </p:tgtEl>
                                        <p:attrNameLst>
                                          <p:attrName>ppt_h</p:attrName>
                                        </p:attrNameLst>
                                      </p:cBhvr>
                                      <p:tavLst>
                                        <p:tav tm="0">
                                          <p:val>
                                            <p:fltVal val="0"/>
                                          </p:val>
                                        </p:tav>
                                        <p:tav tm="100000">
                                          <p:val>
                                            <p:strVal val="#ppt_h"/>
                                          </p:val>
                                        </p:tav>
                                      </p:tavLst>
                                    </p:anim>
                                    <p:anim calcmode="lin" valueType="num">
                                      <p:cBhvr>
                                        <p:cTn id="122" dur="500" fill="hold"/>
                                        <p:tgtEl>
                                          <p:spTgt spid="137283"/>
                                        </p:tgtEl>
                                        <p:attrNameLst>
                                          <p:attrName>style.rotation</p:attrName>
                                        </p:attrNameLst>
                                      </p:cBhvr>
                                      <p:tavLst>
                                        <p:tav tm="0">
                                          <p:val>
                                            <p:fltVal val="360"/>
                                          </p:val>
                                        </p:tav>
                                        <p:tav tm="100000">
                                          <p:val>
                                            <p:fltVal val="0"/>
                                          </p:val>
                                        </p:tav>
                                      </p:tavLst>
                                    </p:anim>
                                    <p:animEffect transition="in" filter="fade">
                                      <p:cBhvr>
                                        <p:cTn id="123" dur="500"/>
                                        <p:tgtEl>
                                          <p:spTgt spid="13728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9" presetClass="exit" presetSubtype="0" accel="100000" fill="hold" nodeType="clickEffect">
                                  <p:stCondLst>
                                    <p:cond delay="0"/>
                                  </p:stCondLst>
                                  <p:childTnLst>
                                    <p:anim calcmode="lin" valueType="num">
                                      <p:cBhvr>
                                        <p:cTn id="127" dur="500"/>
                                        <p:tgtEl>
                                          <p:spTgt spid="137277"/>
                                        </p:tgtEl>
                                        <p:attrNameLst>
                                          <p:attrName>ppt_w</p:attrName>
                                        </p:attrNameLst>
                                      </p:cBhvr>
                                      <p:tavLst>
                                        <p:tav tm="0">
                                          <p:val>
                                            <p:strVal val="ppt_w"/>
                                          </p:val>
                                        </p:tav>
                                        <p:tav tm="100000">
                                          <p:val>
                                            <p:fltVal val="0"/>
                                          </p:val>
                                        </p:tav>
                                      </p:tavLst>
                                    </p:anim>
                                    <p:anim calcmode="lin" valueType="num">
                                      <p:cBhvr>
                                        <p:cTn id="128" dur="500"/>
                                        <p:tgtEl>
                                          <p:spTgt spid="137277"/>
                                        </p:tgtEl>
                                        <p:attrNameLst>
                                          <p:attrName>ppt_h</p:attrName>
                                        </p:attrNameLst>
                                      </p:cBhvr>
                                      <p:tavLst>
                                        <p:tav tm="0">
                                          <p:val>
                                            <p:strVal val="ppt_h"/>
                                          </p:val>
                                        </p:tav>
                                        <p:tav tm="100000">
                                          <p:val>
                                            <p:fltVal val="0"/>
                                          </p:val>
                                        </p:tav>
                                      </p:tavLst>
                                    </p:anim>
                                    <p:anim calcmode="lin" valueType="num">
                                      <p:cBhvr>
                                        <p:cTn id="129" dur="500"/>
                                        <p:tgtEl>
                                          <p:spTgt spid="137277"/>
                                        </p:tgtEl>
                                        <p:attrNameLst>
                                          <p:attrName>style.rotation</p:attrName>
                                        </p:attrNameLst>
                                      </p:cBhvr>
                                      <p:tavLst>
                                        <p:tav tm="0">
                                          <p:val>
                                            <p:fltVal val="0"/>
                                          </p:val>
                                        </p:tav>
                                        <p:tav tm="100000">
                                          <p:val>
                                            <p:fltVal val="360"/>
                                          </p:val>
                                        </p:tav>
                                      </p:tavLst>
                                    </p:anim>
                                    <p:animEffect transition="out" filter="fade">
                                      <p:cBhvr>
                                        <p:cTn id="130" dur="500"/>
                                        <p:tgtEl>
                                          <p:spTgt spid="137277"/>
                                        </p:tgtEl>
                                      </p:cBhvr>
                                    </p:animEffect>
                                    <p:set>
                                      <p:cBhvr>
                                        <p:cTn id="131" dur="1" fill="hold">
                                          <p:stCondLst>
                                            <p:cond delay="499"/>
                                          </p:stCondLst>
                                        </p:cTn>
                                        <p:tgtEl>
                                          <p:spTgt spid="137277"/>
                                        </p:tgtEl>
                                        <p:attrNameLst>
                                          <p:attrName>style.visibility</p:attrName>
                                        </p:attrNameLst>
                                      </p:cBhvr>
                                      <p:to>
                                        <p:strVal val="hidden"/>
                                      </p:to>
                                    </p:set>
                                  </p:childTnLst>
                                </p:cTn>
                              </p:par>
                            </p:childTnLst>
                          </p:cTn>
                        </p:par>
                        <p:par>
                          <p:cTn id="132" fill="hold" nodeType="afterGroup">
                            <p:stCondLst>
                              <p:cond delay="500"/>
                            </p:stCondLst>
                            <p:childTnLst>
                              <p:par>
                                <p:cTn id="133" presetID="49" presetClass="exit" presetSubtype="0" accel="100000" fill="hold" nodeType="afterEffect">
                                  <p:stCondLst>
                                    <p:cond delay="0"/>
                                  </p:stCondLst>
                                  <p:childTnLst>
                                    <p:anim calcmode="lin" valueType="num">
                                      <p:cBhvr>
                                        <p:cTn id="134" dur="500"/>
                                        <p:tgtEl>
                                          <p:spTgt spid="137279"/>
                                        </p:tgtEl>
                                        <p:attrNameLst>
                                          <p:attrName>ppt_w</p:attrName>
                                        </p:attrNameLst>
                                      </p:cBhvr>
                                      <p:tavLst>
                                        <p:tav tm="0">
                                          <p:val>
                                            <p:strVal val="ppt_w"/>
                                          </p:val>
                                        </p:tav>
                                        <p:tav tm="100000">
                                          <p:val>
                                            <p:fltVal val="0"/>
                                          </p:val>
                                        </p:tav>
                                      </p:tavLst>
                                    </p:anim>
                                    <p:anim calcmode="lin" valueType="num">
                                      <p:cBhvr>
                                        <p:cTn id="135" dur="500"/>
                                        <p:tgtEl>
                                          <p:spTgt spid="137279"/>
                                        </p:tgtEl>
                                        <p:attrNameLst>
                                          <p:attrName>ppt_h</p:attrName>
                                        </p:attrNameLst>
                                      </p:cBhvr>
                                      <p:tavLst>
                                        <p:tav tm="0">
                                          <p:val>
                                            <p:strVal val="ppt_h"/>
                                          </p:val>
                                        </p:tav>
                                        <p:tav tm="100000">
                                          <p:val>
                                            <p:fltVal val="0"/>
                                          </p:val>
                                        </p:tav>
                                      </p:tavLst>
                                    </p:anim>
                                    <p:anim calcmode="lin" valueType="num">
                                      <p:cBhvr>
                                        <p:cTn id="136" dur="500"/>
                                        <p:tgtEl>
                                          <p:spTgt spid="137279"/>
                                        </p:tgtEl>
                                        <p:attrNameLst>
                                          <p:attrName>style.rotation</p:attrName>
                                        </p:attrNameLst>
                                      </p:cBhvr>
                                      <p:tavLst>
                                        <p:tav tm="0">
                                          <p:val>
                                            <p:fltVal val="0"/>
                                          </p:val>
                                        </p:tav>
                                        <p:tav tm="100000">
                                          <p:val>
                                            <p:fltVal val="360"/>
                                          </p:val>
                                        </p:tav>
                                      </p:tavLst>
                                    </p:anim>
                                    <p:animEffect transition="out" filter="fade">
                                      <p:cBhvr>
                                        <p:cTn id="137" dur="500"/>
                                        <p:tgtEl>
                                          <p:spTgt spid="137279"/>
                                        </p:tgtEl>
                                      </p:cBhvr>
                                    </p:animEffect>
                                    <p:set>
                                      <p:cBhvr>
                                        <p:cTn id="138" dur="1" fill="hold">
                                          <p:stCondLst>
                                            <p:cond delay="499"/>
                                          </p:stCondLst>
                                        </p:cTn>
                                        <p:tgtEl>
                                          <p:spTgt spid="137279"/>
                                        </p:tgtEl>
                                        <p:attrNameLst>
                                          <p:attrName>style.visibility</p:attrName>
                                        </p:attrNameLst>
                                      </p:cBhvr>
                                      <p:to>
                                        <p:strVal val="hidden"/>
                                      </p:to>
                                    </p:set>
                                  </p:childTnLst>
                                </p:cTn>
                              </p:par>
                            </p:childTnLst>
                          </p:cTn>
                        </p:par>
                        <p:par>
                          <p:cTn id="139" fill="hold" nodeType="afterGroup">
                            <p:stCondLst>
                              <p:cond delay="1000"/>
                            </p:stCondLst>
                            <p:childTnLst>
                              <p:par>
                                <p:cTn id="140" presetID="49" presetClass="exit" presetSubtype="0" accel="100000" fill="hold" grpId="1" nodeType="afterEffect">
                                  <p:stCondLst>
                                    <p:cond delay="0"/>
                                  </p:stCondLst>
                                  <p:childTnLst>
                                    <p:anim calcmode="lin" valueType="num">
                                      <p:cBhvr>
                                        <p:cTn id="141" dur="500"/>
                                        <p:tgtEl>
                                          <p:spTgt spid="137280"/>
                                        </p:tgtEl>
                                        <p:attrNameLst>
                                          <p:attrName>ppt_w</p:attrName>
                                        </p:attrNameLst>
                                      </p:cBhvr>
                                      <p:tavLst>
                                        <p:tav tm="0">
                                          <p:val>
                                            <p:strVal val="ppt_w"/>
                                          </p:val>
                                        </p:tav>
                                        <p:tav tm="100000">
                                          <p:val>
                                            <p:fltVal val="0"/>
                                          </p:val>
                                        </p:tav>
                                      </p:tavLst>
                                    </p:anim>
                                    <p:anim calcmode="lin" valueType="num">
                                      <p:cBhvr>
                                        <p:cTn id="142" dur="500"/>
                                        <p:tgtEl>
                                          <p:spTgt spid="137280"/>
                                        </p:tgtEl>
                                        <p:attrNameLst>
                                          <p:attrName>ppt_h</p:attrName>
                                        </p:attrNameLst>
                                      </p:cBhvr>
                                      <p:tavLst>
                                        <p:tav tm="0">
                                          <p:val>
                                            <p:strVal val="ppt_h"/>
                                          </p:val>
                                        </p:tav>
                                        <p:tav tm="100000">
                                          <p:val>
                                            <p:fltVal val="0"/>
                                          </p:val>
                                        </p:tav>
                                      </p:tavLst>
                                    </p:anim>
                                    <p:anim calcmode="lin" valueType="num">
                                      <p:cBhvr>
                                        <p:cTn id="143" dur="500"/>
                                        <p:tgtEl>
                                          <p:spTgt spid="137280"/>
                                        </p:tgtEl>
                                        <p:attrNameLst>
                                          <p:attrName>style.rotation</p:attrName>
                                        </p:attrNameLst>
                                      </p:cBhvr>
                                      <p:tavLst>
                                        <p:tav tm="0">
                                          <p:val>
                                            <p:fltVal val="0"/>
                                          </p:val>
                                        </p:tav>
                                        <p:tav tm="100000">
                                          <p:val>
                                            <p:fltVal val="360"/>
                                          </p:val>
                                        </p:tav>
                                      </p:tavLst>
                                    </p:anim>
                                    <p:animEffect transition="out" filter="fade">
                                      <p:cBhvr>
                                        <p:cTn id="144" dur="500"/>
                                        <p:tgtEl>
                                          <p:spTgt spid="137280"/>
                                        </p:tgtEl>
                                      </p:cBhvr>
                                    </p:animEffect>
                                    <p:set>
                                      <p:cBhvr>
                                        <p:cTn id="145" dur="1" fill="hold">
                                          <p:stCondLst>
                                            <p:cond delay="499"/>
                                          </p:stCondLst>
                                        </p:cTn>
                                        <p:tgtEl>
                                          <p:spTgt spid="137280"/>
                                        </p:tgtEl>
                                        <p:attrNameLst>
                                          <p:attrName>style.visibility</p:attrName>
                                        </p:attrNameLst>
                                      </p:cBhvr>
                                      <p:to>
                                        <p:strVal val="hidden"/>
                                      </p:to>
                                    </p:set>
                                  </p:childTnLst>
                                </p:cTn>
                              </p:par>
                            </p:childTnLst>
                          </p:cTn>
                        </p:par>
                        <p:par>
                          <p:cTn id="146" fill="hold" nodeType="afterGroup">
                            <p:stCondLst>
                              <p:cond delay="1500"/>
                            </p:stCondLst>
                            <p:childTnLst>
                              <p:par>
                                <p:cTn id="147" presetID="49" presetClass="exit" presetSubtype="0" accel="100000" fill="hold" nodeType="afterEffect">
                                  <p:stCondLst>
                                    <p:cond delay="0"/>
                                  </p:stCondLst>
                                  <p:childTnLst>
                                    <p:anim calcmode="lin" valueType="num">
                                      <p:cBhvr>
                                        <p:cTn id="148" dur="500"/>
                                        <p:tgtEl>
                                          <p:spTgt spid="137281"/>
                                        </p:tgtEl>
                                        <p:attrNameLst>
                                          <p:attrName>ppt_w</p:attrName>
                                        </p:attrNameLst>
                                      </p:cBhvr>
                                      <p:tavLst>
                                        <p:tav tm="0">
                                          <p:val>
                                            <p:strVal val="ppt_w"/>
                                          </p:val>
                                        </p:tav>
                                        <p:tav tm="100000">
                                          <p:val>
                                            <p:fltVal val="0"/>
                                          </p:val>
                                        </p:tav>
                                      </p:tavLst>
                                    </p:anim>
                                    <p:anim calcmode="lin" valueType="num">
                                      <p:cBhvr>
                                        <p:cTn id="149" dur="500"/>
                                        <p:tgtEl>
                                          <p:spTgt spid="137281"/>
                                        </p:tgtEl>
                                        <p:attrNameLst>
                                          <p:attrName>ppt_h</p:attrName>
                                        </p:attrNameLst>
                                      </p:cBhvr>
                                      <p:tavLst>
                                        <p:tav tm="0">
                                          <p:val>
                                            <p:strVal val="ppt_h"/>
                                          </p:val>
                                        </p:tav>
                                        <p:tav tm="100000">
                                          <p:val>
                                            <p:fltVal val="0"/>
                                          </p:val>
                                        </p:tav>
                                      </p:tavLst>
                                    </p:anim>
                                    <p:anim calcmode="lin" valueType="num">
                                      <p:cBhvr>
                                        <p:cTn id="150" dur="500"/>
                                        <p:tgtEl>
                                          <p:spTgt spid="137281"/>
                                        </p:tgtEl>
                                        <p:attrNameLst>
                                          <p:attrName>style.rotation</p:attrName>
                                        </p:attrNameLst>
                                      </p:cBhvr>
                                      <p:tavLst>
                                        <p:tav tm="0">
                                          <p:val>
                                            <p:fltVal val="0"/>
                                          </p:val>
                                        </p:tav>
                                        <p:tav tm="100000">
                                          <p:val>
                                            <p:fltVal val="360"/>
                                          </p:val>
                                        </p:tav>
                                      </p:tavLst>
                                    </p:anim>
                                    <p:animEffect transition="out" filter="fade">
                                      <p:cBhvr>
                                        <p:cTn id="151" dur="500"/>
                                        <p:tgtEl>
                                          <p:spTgt spid="137281"/>
                                        </p:tgtEl>
                                      </p:cBhvr>
                                    </p:animEffect>
                                    <p:set>
                                      <p:cBhvr>
                                        <p:cTn id="152" dur="1" fill="hold">
                                          <p:stCondLst>
                                            <p:cond delay="499"/>
                                          </p:stCondLst>
                                        </p:cTn>
                                        <p:tgtEl>
                                          <p:spTgt spid="137281"/>
                                        </p:tgtEl>
                                        <p:attrNameLst>
                                          <p:attrName>style.visibility</p:attrName>
                                        </p:attrNameLst>
                                      </p:cBhvr>
                                      <p:to>
                                        <p:strVal val="hidden"/>
                                      </p:to>
                                    </p:set>
                                  </p:childTnLst>
                                </p:cTn>
                              </p:par>
                            </p:childTnLst>
                          </p:cTn>
                        </p:par>
                        <p:par>
                          <p:cTn id="153" fill="hold" nodeType="afterGroup">
                            <p:stCondLst>
                              <p:cond delay="2000"/>
                            </p:stCondLst>
                            <p:childTnLst>
                              <p:par>
                                <p:cTn id="154" presetID="49" presetClass="exit" presetSubtype="0" accel="100000" fill="hold" nodeType="afterEffect">
                                  <p:stCondLst>
                                    <p:cond delay="0"/>
                                  </p:stCondLst>
                                  <p:childTnLst>
                                    <p:anim calcmode="lin" valueType="num">
                                      <p:cBhvr>
                                        <p:cTn id="155" dur="500"/>
                                        <p:tgtEl>
                                          <p:spTgt spid="137282"/>
                                        </p:tgtEl>
                                        <p:attrNameLst>
                                          <p:attrName>ppt_w</p:attrName>
                                        </p:attrNameLst>
                                      </p:cBhvr>
                                      <p:tavLst>
                                        <p:tav tm="0">
                                          <p:val>
                                            <p:strVal val="ppt_w"/>
                                          </p:val>
                                        </p:tav>
                                        <p:tav tm="100000">
                                          <p:val>
                                            <p:fltVal val="0"/>
                                          </p:val>
                                        </p:tav>
                                      </p:tavLst>
                                    </p:anim>
                                    <p:anim calcmode="lin" valueType="num">
                                      <p:cBhvr>
                                        <p:cTn id="156" dur="500"/>
                                        <p:tgtEl>
                                          <p:spTgt spid="137282"/>
                                        </p:tgtEl>
                                        <p:attrNameLst>
                                          <p:attrName>ppt_h</p:attrName>
                                        </p:attrNameLst>
                                      </p:cBhvr>
                                      <p:tavLst>
                                        <p:tav tm="0">
                                          <p:val>
                                            <p:strVal val="ppt_h"/>
                                          </p:val>
                                        </p:tav>
                                        <p:tav tm="100000">
                                          <p:val>
                                            <p:fltVal val="0"/>
                                          </p:val>
                                        </p:tav>
                                      </p:tavLst>
                                    </p:anim>
                                    <p:anim calcmode="lin" valueType="num">
                                      <p:cBhvr>
                                        <p:cTn id="157" dur="500"/>
                                        <p:tgtEl>
                                          <p:spTgt spid="137282"/>
                                        </p:tgtEl>
                                        <p:attrNameLst>
                                          <p:attrName>style.rotation</p:attrName>
                                        </p:attrNameLst>
                                      </p:cBhvr>
                                      <p:tavLst>
                                        <p:tav tm="0">
                                          <p:val>
                                            <p:fltVal val="0"/>
                                          </p:val>
                                        </p:tav>
                                        <p:tav tm="100000">
                                          <p:val>
                                            <p:fltVal val="360"/>
                                          </p:val>
                                        </p:tav>
                                      </p:tavLst>
                                    </p:anim>
                                    <p:animEffect transition="out" filter="fade">
                                      <p:cBhvr>
                                        <p:cTn id="158" dur="500"/>
                                        <p:tgtEl>
                                          <p:spTgt spid="137282"/>
                                        </p:tgtEl>
                                      </p:cBhvr>
                                    </p:animEffect>
                                    <p:set>
                                      <p:cBhvr>
                                        <p:cTn id="159" dur="1" fill="hold">
                                          <p:stCondLst>
                                            <p:cond delay="499"/>
                                          </p:stCondLst>
                                        </p:cTn>
                                        <p:tgtEl>
                                          <p:spTgt spid="137282"/>
                                        </p:tgtEl>
                                        <p:attrNameLst>
                                          <p:attrName>style.visibility</p:attrName>
                                        </p:attrNameLst>
                                      </p:cBhvr>
                                      <p:to>
                                        <p:strVal val="hidden"/>
                                      </p:to>
                                    </p:set>
                                  </p:childTnLst>
                                </p:cTn>
                              </p:par>
                            </p:childTnLst>
                          </p:cTn>
                        </p:par>
                        <p:par>
                          <p:cTn id="160" fill="hold" nodeType="afterGroup">
                            <p:stCondLst>
                              <p:cond delay="2500"/>
                            </p:stCondLst>
                            <p:childTnLst>
                              <p:par>
                                <p:cTn id="161" presetID="49" presetClass="exit" presetSubtype="0" accel="100000" fill="hold" grpId="1" nodeType="afterEffect">
                                  <p:stCondLst>
                                    <p:cond delay="0"/>
                                  </p:stCondLst>
                                  <p:childTnLst>
                                    <p:anim calcmode="lin" valueType="num">
                                      <p:cBhvr>
                                        <p:cTn id="162" dur="500"/>
                                        <p:tgtEl>
                                          <p:spTgt spid="137283"/>
                                        </p:tgtEl>
                                        <p:attrNameLst>
                                          <p:attrName>ppt_w</p:attrName>
                                        </p:attrNameLst>
                                      </p:cBhvr>
                                      <p:tavLst>
                                        <p:tav tm="0">
                                          <p:val>
                                            <p:strVal val="ppt_w"/>
                                          </p:val>
                                        </p:tav>
                                        <p:tav tm="100000">
                                          <p:val>
                                            <p:fltVal val="0"/>
                                          </p:val>
                                        </p:tav>
                                      </p:tavLst>
                                    </p:anim>
                                    <p:anim calcmode="lin" valueType="num">
                                      <p:cBhvr>
                                        <p:cTn id="163" dur="500"/>
                                        <p:tgtEl>
                                          <p:spTgt spid="137283"/>
                                        </p:tgtEl>
                                        <p:attrNameLst>
                                          <p:attrName>ppt_h</p:attrName>
                                        </p:attrNameLst>
                                      </p:cBhvr>
                                      <p:tavLst>
                                        <p:tav tm="0">
                                          <p:val>
                                            <p:strVal val="ppt_h"/>
                                          </p:val>
                                        </p:tav>
                                        <p:tav tm="100000">
                                          <p:val>
                                            <p:fltVal val="0"/>
                                          </p:val>
                                        </p:tav>
                                      </p:tavLst>
                                    </p:anim>
                                    <p:anim calcmode="lin" valueType="num">
                                      <p:cBhvr>
                                        <p:cTn id="164" dur="500"/>
                                        <p:tgtEl>
                                          <p:spTgt spid="137283"/>
                                        </p:tgtEl>
                                        <p:attrNameLst>
                                          <p:attrName>style.rotation</p:attrName>
                                        </p:attrNameLst>
                                      </p:cBhvr>
                                      <p:tavLst>
                                        <p:tav tm="0">
                                          <p:val>
                                            <p:fltVal val="0"/>
                                          </p:val>
                                        </p:tav>
                                        <p:tav tm="100000">
                                          <p:val>
                                            <p:fltVal val="360"/>
                                          </p:val>
                                        </p:tav>
                                      </p:tavLst>
                                    </p:anim>
                                    <p:animEffect transition="out" filter="fade">
                                      <p:cBhvr>
                                        <p:cTn id="165" dur="500"/>
                                        <p:tgtEl>
                                          <p:spTgt spid="137283"/>
                                        </p:tgtEl>
                                      </p:cBhvr>
                                    </p:animEffect>
                                    <p:set>
                                      <p:cBhvr>
                                        <p:cTn id="166" dur="1" fill="hold">
                                          <p:stCondLst>
                                            <p:cond delay="499"/>
                                          </p:stCondLst>
                                        </p:cTn>
                                        <p:tgtEl>
                                          <p:spTgt spid="137283"/>
                                        </p:tgtEl>
                                        <p:attrNameLst>
                                          <p:attrName>style.visibility</p:attrName>
                                        </p:attrNameLst>
                                      </p:cBhvr>
                                      <p:to>
                                        <p:strVal val="hidden"/>
                                      </p:to>
                                    </p:set>
                                  </p:childTnLst>
                                </p:cTn>
                              </p:par>
                            </p:childTnLst>
                          </p:cTn>
                        </p:par>
                        <p:par>
                          <p:cTn id="167" fill="hold" nodeType="afterGroup">
                            <p:stCondLst>
                              <p:cond delay="3000"/>
                            </p:stCondLst>
                            <p:childTnLst>
                              <p:par>
                                <p:cTn id="168" presetID="12" presetClass="exit" presetSubtype="4" fill="hold" grpId="1" nodeType="afterEffect">
                                  <p:stCondLst>
                                    <p:cond delay="0"/>
                                  </p:stCondLst>
                                  <p:childTnLst>
                                    <p:animEffect transition="out" filter="slide(fromBottom)">
                                      <p:cBhvr>
                                        <p:cTn id="169" dur="500"/>
                                        <p:tgtEl>
                                          <p:spTgt spid="137276"/>
                                        </p:tgtEl>
                                      </p:cBhvr>
                                    </p:animEffect>
                                    <p:set>
                                      <p:cBhvr>
                                        <p:cTn id="170" dur="1" fill="hold">
                                          <p:stCondLst>
                                            <p:cond delay="499"/>
                                          </p:stCondLst>
                                        </p:cTn>
                                        <p:tgtEl>
                                          <p:spTgt spid="137276"/>
                                        </p:tgtEl>
                                        <p:attrNameLst>
                                          <p:attrName>style.visibility</p:attrName>
                                        </p:attrNameLst>
                                      </p:cBhvr>
                                      <p:to>
                                        <p:strVal val="hidden"/>
                                      </p:to>
                                    </p:set>
                                  </p:childTnLst>
                                </p:cTn>
                              </p:par>
                            </p:childTnLst>
                          </p:cTn>
                        </p:par>
                        <p:par>
                          <p:cTn id="171" fill="hold" nodeType="afterGroup">
                            <p:stCondLst>
                              <p:cond delay="3500"/>
                            </p:stCondLst>
                            <p:childTnLst>
                              <p:par>
                                <p:cTn id="172" presetID="12" presetClass="entr" presetSubtype="4" fill="hold" grpId="0" nodeType="afterEffect">
                                  <p:stCondLst>
                                    <p:cond delay="0"/>
                                  </p:stCondLst>
                                  <p:childTnLst>
                                    <p:set>
                                      <p:cBhvr>
                                        <p:cTn id="173" dur="1" fill="hold">
                                          <p:stCondLst>
                                            <p:cond delay="0"/>
                                          </p:stCondLst>
                                        </p:cTn>
                                        <p:tgtEl>
                                          <p:spTgt spid="137284"/>
                                        </p:tgtEl>
                                        <p:attrNameLst>
                                          <p:attrName>style.visibility</p:attrName>
                                        </p:attrNameLst>
                                      </p:cBhvr>
                                      <p:to>
                                        <p:strVal val="visible"/>
                                      </p:to>
                                    </p:set>
                                    <p:animEffect transition="in" filter="slide(fromBottom)">
                                      <p:cBhvr>
                                        <p:cTn id="174" dur="500"/>
                                        <p:tgtEl>
                                          <p:spTgt spid="137284"/>
                                        </p:tgtEl>
                                      </p:cBhvr>
                                    </p:animEffect>
                                  </p:childTnLst>
                                </p:cTn>
                              </p:par>
                            </p:childTnLst>
                          </p:cTn>
                        </p:par>
                        <p:par>
                          <p:cTn id="175" fill="hold" nodeType="afterGroup">
                            <p:stCondLst>
                              <p:cond delay="4000"/>
                            </p:stCondLst>
                            <p:childTnLst>
                              <p:par>
                                <p:cTn id="176" presetID="49" presetClass="entr" presetSubtype="0" decel="100000" fill="hold" grpId="0" nodeType="afterEffect">
                                  <p:stCondLst>
                                    <p:cond delay="0"/>
                                  </p:stCondLst>
                                  <p:childTnLst>
                                    <p:set>
                                      <p:cBhvr>
                                        <p:cTn id="177" dur="1" fill="hold">
                                          <p:stCondLst>
                                            <p:cond delay="0"/>
                                          </p:stCondLst>
                                        </p:cTn>
                                        <p:tgtEl>
                                          <p:spTgt spid="137285"/>
                                        </p:tgtEl>
                                        <p:attrNameLst>
                                          <p:attrName>style.visibility</p:attrName>
                                        </p:attrNameLst>
                                      </p:cBhvr>
                                      <p:to>
                                        <p:strVal val="visible"/>
                                      </p:to>
                                    </p:set>
                                    <p:anim calcmode="lin" valueType="num">
                                      <p:cBhvr>
                                        <p:cTn id="178" dur="500" fill="hold"/>
                                        <p:tgtEl>
                                          <p:spTgt spid="137285"/>
                                        </p:tgtEl>
                                        <p:attrNameLst>
                                          <p:attrName>ppt_w</p:attrName>
                                        </p:attrNameLst>
                                      </p:cBhvr>
                                      <p:tavLst>
                                        <p:tav tm="0">
                                          <p:val>
                                            <p:fltVal val="0"/>
                                          </p:val>
                                        </p:tav>
                                        <p:tav tm="100000">
                                          <p:val>
                                            <p:strVal val="#ppt_w"/>
                                          </p:val>
                                        </p:tav>
                                      </p:tavLst>
                                    </p:anim>
                                    <p:anim calcmode="lin" valueType="num">
                                      <p:cBhvr>
                                        <p:cTn id="179" dur="500" fill="hold"/>
                                        <p:tgtEl>
                                          <p:spTgt spid="137285"/>
                                        </p:tgtEl>
                                        <p:attrNameLst>
                                          <p:attrName>ppt_h</p:attrName>
                                        </p:attrNameLst>
                                      </p:cBhvr>
                                      <p:tavLst>
                                        <p:tav tm="0">
                                          <p:val>
                                            <p:fltVal val="0"/>
                                          </p:val>
                                        </p:tav>
                                        <p:tav tm="100000">
                                          <p:val>
                                            <p:strVal val="#ppt_h"/>
                                          </p:val>
                                        </p:tav>
                                      </p:tavLst>
                                    </p:anim>
                                    <p:anim calcmode="lin" valueType="num">
                                      <p:cBhvr>
                                        <p:cTn id="180" dur="500" fill="hold"/>
                                        <p:tgtEl>
                                          <p:spTgt spid="137285"/>
                                        </p:tgtEl>
                                        <p:attrNameLst>
                                          <p:attrName>style.rotation</p:attrName>
                                        </p:attrNameLst>
                                      </p:cBhvr>
                                      <p:tavLst>
                                        <p:tav tm="0">
                                          <p:val>
                                            <p:fltVal val="360"/>
                                          </p:val>
                                        </p:tav>
                                        <p:tav tm="100000">
                                          <p:val>
                                            <p:fltVal val="0"/>
                                          </p:val>
                                        </p:tav>
                                      </p:tavLst>
                                    </p:anim>
                                    <p:animEffect transition="in" filter="fade">
                                      <p:cBhvr>
                                        <p:cTn id="181" dur="500"/>
                                        <p:tgtEl>
                                          <p:spTgt spid="137285"/>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49" presetClass="exit" presetSubtype="0" accel="100000" fill="hold" grpId="1" nodeType="clickEffect">
                                  <p:stCondLst>
                                    <p:cond delay="0"/>
                                  </p:stCondLst>
                                  <p:childTnLst>
                                    <p:anim calcmode="lin" valueType="num">
                                      <p:cBhvr>
                                        <p:cTn id="185" dur="500"/>
                                        <p:tgtEl>
                                          <p:spTgt spid="137285"/>
                                        </p:tgtEl>
                                        <p:attrNameLst>
                                          <p:attrName>ppt_w</p:attrName>
                                        </p:attrNameLst>
                                      </p:cBhvr>
                                      <p:tavLst>
                                        <p:tav tm="0">
                                          <p:val>
                                            <p:strVal val="ppt_w"/>
                                          </p:val>
                                        </p:tav>
                                        <p:tav tm="100000">
                                          <p:val>
                                            <p:fltVal val="0"/>
                                          </p:val>
                                        </p:tav>
                                      </p:tavLst>
                                    </p:anim>
                                    <p:anim calcmode="lin" valueType="num">
                                      <p:cBhvr>
                                        <p:cTn id="186" dur="500"/>
                                        <p:tgtEl>
                                          <p:spTgt spid="137285"/>
                                        </p:tgtEl>
                                        <p:attrNameLst>
                                          <p:attrName>ppt_h</p:attrName>
                                        </p:attrNameLst>
                                      </p:cBhvr>
                                      <p:tavLst>
                                        <p:tav tm="0">
                                          <p:val>
                                            <p:strVal val="ppt_h"/>
                                          </p:val>
                                        </p:tav>
                                        <p:tav tm="100000">
                                          <p:val>
                                            <p:fltVal val="0"/>
                                          </p:val>
                                        </p:tav>
                                      </p:tavLst>
                                    </p:anim>
                                    <p:anim calcmode="lin" valueType="num">
                                      <p:cBhvr>
                                        <p:cTn id="187" dur="500"/>
                                        <p:tgtEl>
                                          <p:spTgt spid="137285"/>
                                        </p:tgtEl>
                                        <p:attrNameLst>
                                          <p:attrName>style.rotation</p:attrName>
                                        </p:attrNameLst>
                                      </p:cBhvr>
                                      <p:tavLst>
                                        <p:tav tm="0">
                                          <p:val>
                                            <p:fltVal val="0"/>
                                          </p:val>
                                        </p:tav>
                                        <p:tav tm="100000">
                                          <p:val>
                                            <p:fltVal val="360"/>
                                          </p:val>
                                        </p:tav>
                                      </p:tavLst>
                                    </p:anim>
                                    <p:animEffect transition="out" filter="fade">
                                      <p:cBhvr>
                                        <p:cTn id="188" dur="500"/>
                                        <p:tgtEl>
                                          <p:spTgt spid="137285"/>
                                        </p:tgtEl>
                                      </p:cBhvr>
                                    </p:animEffect>
                                    <p:set>
                                      <p:cBhvr>
                                        <p:cTn id="189" dur="1" fill="hold">
                                          <p:stCondLst>
                                            <p:cond delay="499"/>
                                          </p:stCondLst>
                                        </p:cTn>
                                        <p:tgtEl>
                                          <p:spTgt spid="137285"/>
                                        </p:tgtEl>
                                        <p:attrNameLst>
                                          <p:attrName>style.visibility</p:attrName>
                                        </p:attrNameLst>
                                      </p:cBhvr>
                                      <p:to>
                                        <p:strVal val="hidden"/>
                                      </p:to>
                                    </p:set>
                                  </p:childTnLst>
                                </p:cTn>
                              </p:par>
                            </p:childTnLst>
                          </p:cTn>
                        </p:par>
                        <p:par>
                          <p:cTn id="190" fill="hold" nodeType="afterGroup">
                            <p:stCondLst>
                              <p:cond delay="500"/>
                            </p:stCondLst>
                            <p:childTnLst>
                              <p:par>
                                <p:cTn id="191" presetID="12" presetClass="exit" presetSubtype="4" fill="hold" grpId="1" nodeType="afterEffect">
                                  <p:stCondLst>
                                    <p:cond delay="0"/>
                                  </p:stCondLst>
                                  <p:childTnLst>
                                    <p:animEffect transition="out" filter="slide(fromBottom)">
                                      <p:cBhvr>
                                        <p:cTn id="192" dur="500"/>
                                        <p:tgtEl>
                                          <p:spTgt spid="137284"/>
                                        </p:tgtEl>
                                      </p:cBhvr>
                                    </p:animEffect>
                                    <p:set>
                                      <p:cBhvr>
                                        <p:cTn id="193" dur="1" fill="hold">
                                          <p:stCondLst>
                                            <p:cond delay="499"/>
                                          </p:stCondLst>
                                        </p:cTn>
                                        <p:tgtEl>
                                          <p:spTgt spid="137284"/>
                                        </p:tgtEl>
                                        <p:attrNameLst>
                                          <p:attrName>style.visibility</p:attrName>
                                        </p:attrNameLst>
                                      </p:cBhvr>
                                      <p:to>
                                        <p:strVal val="hidden"/>
                                      </p:to>
                                    </p:set>
                                  </p:childTnLst>
                                </p:cTn>
                              </p:par>
                            </p:childTnLst>
                          </p:cTn>
                        </p:par>
                        <p:par>
                          <p:cTn id="194" fill="hold" nodeType="afterGroup">
                            <p:stCondLst>
                              <p:cond delay="1000"/>
                            </p:stCondLst>
                            <p:childTnLst>
                              <p:par>
                                <p:cTn id="195" presetID="12" presetClass="entr" presetSubtype="4" fill="hold" grpId="0" nodeType="afterEffect">
                                  <p:stCondLst>
                                    <p:cond delay="0"/>
                                  </p:stCondLst>
                                  <p:childTnLst>
                                    <p:set>
                                      <p:cBhvr>
                                        <p:cTn id="196" dur="1" fill="hold">
                                          <p:stCondLst>
                                            <p:cond delay="0"/>
                                          </p:stCondLst>
                                        </p:cTn>
                                        <p:tgtEl>
                                          <p:spTgt spid="137286"/>
                                        </p:tgtEl>
                                        <p:attrNameLst>
                                          <p:attrName>style.visibility</p:attrName>
                                        </p:attrNameLst>
                                      </p:cBhvr>
                                      <p:to>
                                        <p:strVal val="visible"/>
                                      </p:to>
                                    </p:set>
                                    <p:animEffect transition="in" filter="slide(fromBottom)">
                                      <p:cBhvr>
                                        <p:cTn id="197" dur="500"/>
                                        <p:tgtEl>
                                          <p:spTgt spid="13728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47" presetClass="exit" presetSubtype="0" fill="hold" grpId="0" nodeType="clickEffect">
                                  <p:stCondLst>
                                    <p:cond delay="0"/>
                                  </p:stCondLst>
                                  <p:childTnLst>
                                    <p:animEffect transition="out" filter="fade">
                                      <p:cBhvr>
                                        <p:cTn id="201" dur="1000"/>
                                        <p:tgtEl>
                                          <p:spTgt spid="137223"/>
                                        </p:tgtEl>
                                      </p:cBhvr>
                                    </p:animEffect>
                                    <p:anim calcmode="lin" valueType="num">
                                      <p:cBhvr>
                                        <p:cTn id="202" dur="1000"/>
                                        <p:tgtEl>
                                          <p:spTgt spid="137223"/>
                                        </p:tgtEl>
                                        <p:attrNameLst>
                                          <p:attrName>ppt_x</p:attrName>
                                        </p:attrNameLst>
                                      </p:cBhvr>
                                      <p:tavLst>
                                        <p:tav tm="0">
                                          <p:val>
                                            <p:strVal val="ppt_x"/>
                                          </p:val>
                                        </p:tav>
                                        <p:tav tm="100000">
                                          <p:val>
                                            <p:strVal val="ppt_x"/>
                                          </p:val>
                                        </p:tav>
                                      </p:tavLst>
                                    </p:anim>
                                    <p:anim calcmode="lin" valueType="num">
                                      <p:cBhvr>
                                        <p:cTn id="203" dur="1000"/>
                                        <p:tgtEl>
                                          <p:spTgt spid="137223"/>
                                        </p:tgtEl>
                                        <p:attrNameLst>
                                          <p:attrName>ppt_y</p:attrName>
                                        </p:attrNameLst>
                                      </p:cBhvr>
                                      <p:tavLst>
                                        <p:tav tm="0">
                                          <p:val>
                                            <p:strVal val="ppt_y"/>
                                          </p:val>
                                        </p:tav>
                                        <p:tav tm="100000">
                                          <p:val>
                                            <p:strVal val="ppt_y-.1"/>
                                          </p:val>
                                        </p:tav>
                                      </p:tavLst>
                                    </p:anim>
                                    <p:set>
                                      <p:cBhvr>
                                        <p:cTn id="204" dur="1" fill="hold">
                                          <p:stCondLst>
                                            <p:cond delay="999"/>
                                          </p:stCondLst>
                                        </p:cTn>
                                        <p:tgtEl>
                                          <p:spTgt spid="137223"/>
                                        </p:tgtEl>
                                        <p:attrNameLst>
                                          <p:attrName>style.visibility</p:attrName>
                                        </p:attrNameLst>
                                      </p:cBhvr>
                                      <p:to>
                                        <p:strVal val="hidden"/>
                                      </p:to>
                                    </p:set>
                                  </p:childTnLst>
                                </p:cTn>
                              </p:par>
                              <p:par>
                                <p:cTn id="205" presetID="47" presetClass="exit" presetSubtype="0" fill="hold" grpId="0" nodeType="withEffect">
                                  <p:stCondLst>
                                    <p:cond delay="0"/>
                                  </p:stCondLst>
                                  <p:childTnLst>
                                    <p:animEffect transition="out" filter="fade">
                                      <p:cBhvr>
                                        <p:cTn id="206" dur="1000"/>
                                        <p:tgtEl>
                                          <p:spTgt spid="137224"/>
                                        </p:tgtEl>
                                      </p:cBhvr>
                                    </p:animEffect>
                                    <p:anim calcmode="lin" valueType="num">
                                      <p:cBhvr>
                                        <p:cTn id="207" dur="1000"/>
                                        <p:tgtEl>
                                          <p:spTgt spid="137224"/>
                                        </p:tgtEl>
                                        <p:attrNameLst>
                                          <p:attrName>ppt_x</p:attrName>
                                        </p:attrNameLst>
                                      </p:cBhvr>
                                      <p:tavLst>
                                        <p:tav tm="0">
                                          <p:val>
                                            <p:strVal val="ppt_x"/>
                                          </p:val>
                                        </p:tav>
                                        <p:tav tm="100000">
                                          <p:val>
                                            <p:strVal val="ppt_x"/>
                                          </p:val>
                                        </p:tav>
                                      </p:tavLst>
                                    </p:anim>
                                    <p:anim calcmode="lin" valueType="num">
                                      <p:cBhvr>
                                        <p:cTn id="208" dur="1000"/>
                                        <p:tgtEl>
                                          <p:spTgt spid="137224"/>
                                        </p:tgtEl>
                                        <p:attrNameLst>
                                          <p:attrName>ppt_y</p:attrName>
                                        </p:attrNameLst>
                                      </p:cBhvr>
                                      <p:tavLst>
                                        <p:tav tm="0">
                                          <p:val>
                                            <p:strVal val="ppt_y"/>
                                          </p:val>
                                        </p:tav>
                                        <p:tav tm="100000">
                                          <p:val>
                                            <p:strVal val="ppt_y-.1"/>
                                          </p:val>
                                        </p:tav>
                                      </p:tavLst>
                                    </p:anim>
                                    <p:set>
                                      <p:cBhvr>
                                        <p:cTn id="209" dur="1" fill="hold">
                                          <p:stCondLst>
                                            <p:cond delay="999"/>
                                          </p:stCondLst>
                                        </p:cTn>
                                        <p:tgtEl>
                                          <p:spTgt spid="137224"/>
                                        </p:tgtEl>
                                        <p:attrNameLst>
                                          <p:attrName>style.visibility</p:attrName>
                                        </p:attrNameLst>
                                      </p:cBhvr>
                                      <p:to>
                                        <p:strVal val="hidden"/>
                                      </p:to>
                                    </p:set>
                                  </p:childTnLst>
                                </p:cTn>
                              </p:par>
                              <p:par>
                                <p:cTn id="210" presetID="47" presetClass="exit" presetSubtype="0" fill="hold" grpId="0" nodeType="withEffect">
                                  <p:stCondLst>
                                    <p:cond delay="0"/>
                                  </p:stCondLst>
                                  <p:childTnLst>
                                    <p:animEffect transition="out" filter="fade">
                                      <p:cBhvr>
                                        <p:cTn id="211" dur="1000"/>
                                        <p:tgtEl>
                                          <p:spTgt spid="137232"/>
                                        </p:tgtEl>
                                      </p:cBhvr>
                                    </p:animEffect>
                                    <p:anim calcmode="lin" valueType="num">
                                      <p:cBhvr>
                                        <p:cTn id="212" dur="1000"/>
                                        <p:tgtEl>
                                          <p:spTgt spid="137232"/>
                                        </p:tgtEl>
                                        <p:attrNameLst>
                                          <p:attrName>ppt_x</p:attrName>
                                        </p:attrNameLst>
                                      </p:cBhvr>
                                      <p:tavLst>
                                        <p:tav tm="0">
                                          <p:val>
                                            <p:strVal val="ppt_x"/>
                                          </p:val>
                                        </p:tav>
                                        <p:tav tm="100000">
                                          <p:val>
                                            <p:strVal val="ppt_x"/>
                                          </p:val>
                                        </p:tav>
                                      </p:tavLst>
                                    </p:anim>
                                    <p:anim calcmode="lin" valueType="num">
                                      <p:cBhvr>
                                        <p:cTn id="213" dur="1000"/>
                                        <p:tgtEl>
                                          <p:spTgt spid="137232"/>
                                        </p:tgtEl>
                                        <p:attrNameLst>
                                          <p:attrName>ppt_y</p:attrName>
                                        </p:attrNameLst>
                                      </p:cBhvr>
                                      <p:tavLst>
                                        <p:tav tm="0">
                                          <p:val>
                                            <p:strVal val="ppt_y"/>
                                          </p:val>
                                        </p:tav>
                                        <p:tav tm="100000">
                                          <p:val>
                                            <p:strVal val="ppt_y-.1"/>
                                          </p:val>
                                        </p:tav>
                                      </p:tavLst>
                                    </p:anim>
                                    <p:set>
                                      <p:cBhvr>
                                        <p:cTn id="214" dur="1" fill="hold">
                                          <p:stCondLst>
                                            <p:cond delay="999"/>
                                          </p:stCondLst>
                                        </p:cTn>
                                        <p:tgtEl>
                                          <p:spTgt spid="137232"/>
                                        </p:tgtEl>
                                        <p:attrNameLst>
                                          <p:attrName>style.visibility</p:attrName>
                                        </p:attrNameLst>
                                      </p:cBhvr>
                                      <p:to>
                                        <p:strVal val="hidden"/>
                                      </p:to>
                                    </p:set>
                                  </p:childTnLst>
                                </p:cTn>
                              </p:par>
                              <p:par>
                                <p:cTn id="215" presetID="47" presetClass="exit" presetSubtype="0" fill="hold" grpId="0" nodeType="withEffect">
                                  <p:stCondLst>
                                    <p:cond delay="0"/>
                                  </p:stCondLst>
                                  <p:childTnLst>
                                    <p:animEffect transition="out" filter="fade">
                                      <p:cBhvr>
                                        <p:cTn id="216" dur="1000"/>
                                        <p:tgtEl>
                                          <p:spTgt spid="137236"/>
                                        </p:tgtEl>
                                      </p:cBhvr>
                                    </p:animEffect>
                                    <p:anim calcmode="lin" valueType="num">
                                      <p:cBhvr>
                                        <p:cTn id="217" dur="1000"/>
                                        <p:tgtEl>
                                          <p:spTgt spid="137236"/>
                                        </p:tgtEl>
                                        <p:attrNameLst>
                                          <p:attrName>ppt_x</p:attrName>
                                        </p:attrNameLst>
                                      </p:cBhvr>
                                      <p:tavLst>
                                        <p:tav tm="0">
                                          <p:val>
                                            <p:strVal val="ppt_x"/>
                                          </p:val>
                                        </p:tav>
                                        <p:tav tm="100000">
                                          <p:val>
                                            <p:strVal val="ppt_x"/>
                                          </p:val>
                                        </p:tav>
                                      </p:tavLst>
                                    </p:anim>
                                    <p:anim calcmode="lin" valueType="num">
                                      <p:cBhvr>
                                        <p:cTn id="218" dur="1000"/>
                                        <p:tgtEl>
                                          <p:spTgt spid="137236"/>
                                        </p:tgtEl>
                                        <p:attrNameLst>
                                          <p:attrName>ppt_y</p:attrName>
                                        </p:attrNameLst>
                                      </p:cBhvr>
                                      <p:tavLst>
                                        <p:tav tm="0">
                                          <p:val>
                                            <p:strVal val="ppt_y"/>
                                          </p:val>
                                        </p:tav>
                                        <p:tav tm="100000">
                                          <p:val>
                                            <p:strVal val="ppt_y-.1"/>
                                          </p:val>
                                        </p:tav>
                                      </p:tavLst>
                                    </p:anim>
                                    <p:set>
                                      <p:cBhvr>
                                        <p:cTn id="219" dur="1" fill="hold">
                                          <p:stCondLst>
                                            <p:cond delay="999"/>
                                          </p:stCondLst>
                                        </p:cTn>
                                        <p:tgtEl>
                                          <p:spTgt spid="137236"/>
                                        </p:tgtEl>
                                        <p:attrNameLst>
                                          <p:attrName>style.visibility</p:attrName>
                                        </p:attrNameLst>
                                      </p:cBhvr>
                                      <p:to>
                                        <p:strVal val="hidden"/>
                                      </p:to>
                                    </p:set>
                                  </p:childTnLst>
                                </p:cTn>
                              </p:par>
                            </p:childTnLst>
                          </p:cTn>
                        </p:par>
                        <p:par>
                          <p:cTn id="220" fill="hold" nodeType="afterGroup">
                            <p:stCondLst>
                              <p:cond delay="1000"/>
                            </p:stCondLst>
                            <p:childTnLst>
                              <p:par>
                                <p:cTn id="221" presetID="12" presetClass="entr" presetSubtype="1" fill="hold" grpId="0" nodeType="afterEffect">
                                  <p:stCondLst>
                                    <p:cond delay="0"/>
                                  </p:stCondLst>
                                  <p:childTnLst>
                                    <p:set>
                                      <p:cBhvr>
                                        <p:cTn id="222" dur="1" fill="hold">
                                          <p:stCondLst>
                                            <p:cond delay="0"/>
                                          </p:stCondLst>
                                        </p:cTn>
                                        <p:tgtEl>
                                          <p:spTgt spid="137243"/>
                                        </p:tgtEl>
                                        <p:attrNameLst>
                                          <p:attrName>style.visibility</p:attrName>
                                        </p:attrNameLst>
                                      </p:cBhvr>
                                      <p:to>
                                        <p:strVal val="visible"/>
                                      </p:to>
                                    </p:set>
                                    <p:animEffect transition="in" filter="slide(fromTop)">
                                      <p:cBhvr>
                                        <p:cTn id="223" dur="500"/>
                                        <p:tgtEl>
                                          <p:spTgt spid="137243"/>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47" presetClass="exit" presetSubtype="0" fill="hold" grpId="0" nodeType="clickEffect">
                                  <p:stCondLst>
                                    <p:cond delay="0"/>
                                  </p:stCondLst>
                                  <p:childTnLst>
                                    <p:animEffect transition="out" filter="fade">
                                      <p:cBhvr>
                                        <p:cTn id="227" dur="1000"/>
                                        <p:tgtEl>
                                          <p:spTgt spid="137221"/>
                                        </p:tgtEl>
                                      </p:cBhvr>
                                    </p:animEffect>
                                    <p:anim calcmode="lin" valueType="num">
                                      <p:cBhvr>
                                        <p:cTn id="228" dur="1000"/>
                                        <p:tgtEl>
                                          <p:spTgt spid="137221"/>
                                        </p:tgtEl>
                                        <p:attrNameLst>
                                          <p:attrName>ppt_x</p:attrName>
                                        </p:attrNameLst>
                                      </p:cBhvr>
                                      <p:tavLst>
                                        <p:tav tm="0">
                                          <p:val>
                                            <p:strVal val="ppt_x"/>
                                          </p:val>
                                        </p:tav>
                                        <p:tav tm="100000">
                                          <p:val>
                                            <p:strVal val="ppt_x"/>
                                          </p:val>
                                        </p:tav>
                                      </p:tavLst>
                                    </p:anim>
                                    <p:anim calcmode="lin" valueType="num">
                                      <p:cBhvr>
                                        <p:cTn id="229" dur="1000"/>
                                        <p:tgtEl>
                                          <p:spTgt spid="137221"/>
                                        </p:tgtEl>
                                        <p:attrNameLst>
                                          <p:attrName>ppt_y</p:attrName>
                                        </p:attrNameLst>
                                      </p:cBhvr>
                                      <p:tavLst>
                                        <p:tav tm="0">
                                          <p:val>
                                            <p:strVal val="ppt_y"/>
                                          </p:val>
                                        </p:tav>
                                        <p:tav tm="100000">
                                          <p:val>
                                            <p:strVal val="ppt_y-.1"/>
                                          </p:val>
                                        </p:tav>
                                      </p:tavLst>
                                    </p:anim>
                                    <p:set>
                                      <p:cBhvr>
                                        <p:cTn id="230" dur="1" fill="hold">
                                          <p:stCondLst>
                                            <p:cond delay="999"/>
                                          </p:stCondLst>
                                        </p:cTn>
                                        <p:tgtEl>
                                          <p:spTgt spid="137221"/>
                                        </p:tgtEl>
                                        <p:attrNameLst>
                                          <p:attrName>style.visibility</p:attrName>
                                        </p:attrNameLst>
                                      </p:cBhvr>
                                      <p:to>
                                        <p:strVal val="hidden"/>
                                      </p:to>
                                    </p:set>
                                  </p:childTnLst>
                                </p:cTn>
                              </p:par>
                              <p:par>
                                <p:cTn id="231" presetID="47" presetClass="exit" presetSubtype="0" fill="hold" grpId="0" nodeType="withEffect">
                                  <p:stCondLst>
                                    <p:cond delay="0"/>
                                  </p:stCondLst>
                                  <p:childTnLst>
                                    <p:animEffect transition="out" filter="fade">
                                      <p:cBhvr>
                                        <p:cTn id="232" dur="1000"/>
                                        <p:tgtEl>
                                          <p:spTgt spid="137233"/>
                                        </p:tgtEl>
                                      </p:cBhvr>
                                    </p:animEffect>
                                    <p:anim calcmode="lin" valueType="num">
                                      <p:cBhvr>
                                        <p:cTn id="233" dur="1000"/>
                                        <p:tgtEl>
                                          <p:spTgt spid="137233"/>
                                        </p:tgtEl>
                                        <p:attrNameLst>
                                          <p:attrName>ppt_x</p:attrName>
                                        </p:attrNameLst>
                                      </p:cBhvr>
                                      <p:tavLst>
                                        <p:tav tm="0">
                                          <p:val>
                                            <p:strVal val="ppt_x"/>
                                          </p:val>
                                        </p:tav>
                                        <p:tav tm="100000">
                                          <p:val>
                                            <p:strVal val="ppt_x"/>
                                          </p:val>
                                        </p:tav>
                                      </p:tavLst>
                                    </p:anim>
                                    <p:anim calcmode="lin" valueType="num">
                                      <p:cBhvr>
                                        <p:cTn id="234" dur="1000"/>
                                        <p:tgtEl>
                                          <p:spTgt spid="137233"/>
                                        </p:tgtEl>
                                        <p:attrNameLst>
                                          <p:attrName>ppt_y</p:attrName>
                                        </p:attrNameLst>
                                      </p:cBhvr>
                                      <p:tavLst>
                                        <p:tav tm="0">
                                          <p:val>
                                            <p:strVal val="ppt_y"/>
                                          </p:val>
                                        </p:tav>
                                        <p:tav tm="100000">
                                          <p:val>
                                            <p:strVal val="ppt_y-.1"/>
                                          </p:val>
                                        </p:tav>
                                      </p:tavLst>
                                    </p:anim>
                                    <p:set>
                                      <p:cBhvr>
                                        <p:cTn id="235" dur="1" fill="hold">
                                          <p:stCondLst>
                                            <p:cond delay="999"/>
                                          </p:stCondLst>
                                        </p:cTn>
                                        <p:tgtEl>
                                          <p:spTgt spid="137233"/>
                                        </p:tgtEl>
                                        <p:attrNameLst>
                                          <p:attrName>style.visibility</p:attrName>
                                        </p:attrNameLst>
                                      </p:cBhvr>
                                      <p:to>
                                        <p:strVal val="hidden"/>
                                      </p:to>
                                    </p:set>
                                  </p:childTnLst>
                                </p:cTn>
                              </p:par>
                            </p:childTnLst>
                          </p:cTn>
                        </p:par>
                        <p:par>
                          <p:cTn id="236" fill="hold" nodeType="afterGroup">
                            <p:stCondLst>
                              <p:cond delay="1000"/>
                            </p:stCondLst>
                            <p:childTnLst>
                              <p:par>
                                <p:cTn id="237" presetID="12" presetClass="entr" presetSubtype="1" fill="hold" grpId="0" nodeType="afterEffect">
                                  <p:stCondLst>
                                    <p:cond delay="0"/>
                                  </p:stCondLst>
                                  <p:childTnLst>
                                    <p:set>
                                      <p:cBhvr>
                                        <p:cTn id="238" dur="1" fill="hold">
                                          <p:stCondLst>
                                            <p:cond delay="0"/>
                                          </p:stCondLst>
                                        </p:cTn>
                                        <p:tgtEl>
                                          <p:spTgt spid="137244"/>
                                        </p:tgtEl>
                                        <p:attrNameLst>
                                          <p:attrName>style.visibility</p:attrName>
                                        </p:attrNameLst>
                                      </p:cBhvr>
                                      <p:to>
                                        <p:strVal val="visible"/>
                                      </p:to>
                                    </p:set>
                                    <p:animEffect transition="in" filter="slide(fromTop)">
                                      <p:cBhvr>
                                        <p:cTn id="239" dur="500"/>
                                        <p:tgtEl>
                                          <p:spTgt spid="137244"/>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47" presetClass="exit" presetSubtype="0" fill="hold" grpId="0" nodeType="clickEffect">
                                  <p:stCondLst>
                                    <p:cond delay="0"/>
                                  </p:stCondLst>
                                  <p:childTnLst>
                                    <p:animEffect transition="out" filter="fade">
                                      <p:cBhvr>
                                        <p:cTn id="243" dur="1000"/>
                                        <p:tgtEl>
                                          <p:spTgt spid="137230"/>
                                        </p:tgtEl>
                                      </p:cBhvr>
                                    </p:animEffect>
                                    <p:anim calcmode="lin" valueType="num">
                                      <p:cBhvr>
                                        <p:cTn id="244" dur="1000"/>
                                        <p:tgtEl>
                                          <p:spTgt spid="137230"/>
                                        </p:tgtEl>
                                        <p:attrNameLst>
                                          <p:attrName>ppt_x</p:attrName>
                                        </p:attrNameLst>
                                      </p:cBhvr>
                                      <p:tavLst>
                                        <p:tav tm="0">
                                          <p:val>
                                            <p:strVal val="ppt_x"/>
                                          </p:val>
                                        </p:tav>
                                        <p:tav tm="100000">
                                          <p:val>
                                            <p:strVal val="ppt_x"/>
                                          </p:val>
                                        </p:tav>
                                      </p:tavLst>
                                    </p:anim>
                                    <p:anim calcmode="lin" valueType="num">
                                      <p:cBhvr>
                                        <p:cTn id="245" dur="1000"/>
                                        <p:tgtEl>
                                          <p:spTgt spid="137230"/>
                                        </p:tgtEl>
                                        <p:attrNameLst>
                                          <p:attrName>ppt_y</p:attrName>
                                        </p:attrNameLst>
                                      </p:cBhvr>
                                      <p:tavLst>
                                        <p:tav tm="0">
                                          <p:val>
                                            <p:strVal val="ppt_y"/>
                                          </p:val>
                                        </p:tav>
                                        <p:tav tm="100000">
                                          <p:val>
                                            <p:strVal val="ppt_y-.1"/>
                                          </p:val>
                                        </p:tav>
                                      </p:tavLst>
                                    </p:anim>
                                    <p:set>
                                      <p:cBhvr>
                                        <p:cTn id="246" dur="1" fill="hold">
                                          <p:stCondLst>
                                            <p:cond delay="999"/>
                                          </p:stCondLst>
                                        </p:cTn>
                                        <p:tgtEl>
                                          <p:spTgt spid="137230"/>
                                        </p:tgtEl>
                                        <p:attrNameLst>
                                          <p:attrName>style.visibility</p:attrName>
                                        </p:attrNameLst>
                                      </p:cBhvr>
                                      <p:to>
                                        <p:strVal val="hidden"/>
                                      </p:to>
                                    </p:set>
                                  </p:childTnLst>
                                </p:cTn>
                              </p:par>
                              <p:par>
                                <p:cTn id="247" presetID="47" presetClass="exit" presetSubtype="0" fill="hold" grpId="0" nodeType="withEffect">
                                  <p:stCondLst>
                                    <p:cond delay="0"/>
                                  </p:stCondLst>
                                  <p:childTnLst>
                                    <p:animEffect transition="out" filter="fade">
                                      <p:cBhvr>
                                        <p:cTn id="248" dur="1000"/>
                                        <p:tgtEl>
                                          <p:spTgt spid="137237"/>
                                        </p:tgtEl>
                                      </p:cBhvr>
                                    </p:animEffect>
                                    <p:anim calcmode="lin" valueType="num">
                                      <p:cBhvr>
                                        <p:cTn id="249" dur="1000"/>
                                        <p:tgtEl>
                                          <p:spTgt spid="137237"/>
                                        </p:tgtEl>
                                        <p:attrNameLst>
                                          <p:attrName>ppt_x</p:attrName>
                                        </p:attrNameLst>
                                      </p:cBhvr>
                                      <p:tavLst>
                                        <p:tav tm="0">
                                          <p:val>
                                            <p:strVal val="ppt_x"/>
                                          </p:val>
                                        </p:tav>
                                        <p:tav tm="100000">
                                          <p:val>
                                            <p:strVal val="ppt_x"/>
                                          </p:val>
                                        </p:tav>
                                      </p:tavLst>
                                    </p:anim>
                                    <p:anim calcmode="lin" valueType="num">
                                      <p:cBhvr>
                                        <p:cTn id="250" dur="1000"/>
                                        <p:tgtEl>
                                          <p:spTgt spid="137237"/>
                                        </p:tgtEl>
                                        <p:attrNameLst>
                                          <p:attrName>ppt_y</p:attrName>
                                        </p:attrNameLst>
                                      </p:cBhvr>
                                      <p:tavLst>
                                        <p:tav tm="0">
                                          <p:val>
                                            <p:strVal val="ppt_y"/>
                                          </p:val>
                                        </p:tav>
                                        <p:tav tm="100000">
                                          <p:val>
                                            <p:strVal val="ppt_y-.1"/>
                                          </p:val>
                                        </p:tav>
                                      </p:tavLst>
                                    </p:anim>
                                    <p:set>
                                      <p:cBhvr>
                                        <p:cTn id="251" dur="1" fill="hold">
                                          <p:stCondLst>
                                            <p:cond delay="999"/>
                                          </p:stCondLst>
                                        </p:cTn>
                                        <p:tgtEl>
                                          <p:spTgt spid="137237"/>
                                        </p:tgtEl>
                                        <p:attrNameLst>
                                          <p:attrName>style.visibility</p:attrName>
                                        </p:attrNameLst>
                                      </p:cBhvr>
                                      <p:to>
                                        <p:strVal val="hidden"/>
                                      </p:to>
                                    </p:set>
                                  </p:childTnLst>
                                </p:cTn>
                              </p:par>
                              <p:par>
                                <p:cTn id="252" presetID="47" presetClass="exit" presetSubtype="0" fill="hold" grpId="0" nodeType="withEffect">
                                  <p:stCondLst>
                                    <p:cond delay="0"/>
                                  </p:stCondLst>
                                  <p:childTnLst>
                                    <p:animEffect transition="out" filter="fade">
                                      <p:cBhvr>
                                        <p:cTn id="253" dur="1000"/>
                                        <p:tgtEl>
                                          <p:spTgt spid="137241"/>
                                        </p:tgtEl>
                                      </p:cBhvr>
                                    </p:animEffect>
                                    <p:anim calcmode="lin" valueType="num">
                                      <p:cBhvr>
                                        <p:cTn id="254" dur="1000"/>
                                        <p:tgtEl>
                                          <p:spTgt spid="137241"/>
                                        </p:tgtEl>
                                        <p:attrNameLst>
                                          <p:attrName>ppt_x</p:attrName>
                                        </p:attrNameLst>
                                      </p:cBhvr>
                                      <p:tavLst>
                                        <p:tav tm="0">
                                          <p:val>
                                            <p:strVal val="ppt_x"/>
                                          </p:val>
                                        </p:tav>
                                        <p:tav tm="100000">
                                          <p:val>
                                            <p:strVal val="ppt_x"/>
                                          </p:val>
                                        </p:tav>
                                      </p:tavLst>
                                    </p:anim>
                                    <p:anim calcmode="lin" valueType="num">
                                      <p:cBhvr>
                                        <p:cTn id="255" dur="1000"/>
                                        <p:tgtEl>
                                          <p:spTgt spid="137241"/>
                                        </p:tgtEl>
                                        <p:attrNameLst>
                                          <p:attrName>ppt_y</p:attrName>
                                        </p:attrNameLst>
                                      </p:cBhvr>
                                      <p:tavLst>
                                        <p:tav tm="0">
                                          <p:val>
                                            <p:strVal val="ppt_y"/>
                                          </p:val>
                                        </p:tav>
                                        <p:tav tm="100000">
                                          <p:val>
                                            <p:strVal val="ppt_y-.1"/>
                                          </p:val>
                                        </p:tav>
                                      </p:tavLst>
                                    </p:anim>
                                    <p:set>
                                      <p:cBhvr>
                                        <p:cTn id="256" dur="1" fill="hold">
                                          <p:stCondLst>
                                            <p:cond delay="999"/>
                                          </p:stCondLst>
                                        </p:cTn>
                                        <p:tgtEl>
                                          <p:spTgt spid="137241"/>
                                        </p:tgtEl>
                                        <p:attrNameLst>
                                          <p:attrName>style.visibility</p:attrName>
                                        </p:attrNameLst>
                                      </p:cBhvr>
                                      <p:to>
                                        <p:strVal val="hidden"/>
                                      </p:to>
                                    </p:set>
                                  </p:childTnLst>
                                </p:cTn>
                              </p:par>
                            </p:childTnLst>
                          </p:cTn>
                        </p:par>
                        <p:par>
                          <p:cTn id="257" fill="hold" nodeType="afterGroup">
                            <p:stCondLst>
                              <p:cond delay="1000"/>
                            </p:stCondLst>
                            <p:childTnLst>
                              <p:par>
                                <p:cTn id="258" presetID="47" presetClass="entr" presetSubtype="0" fill="hold" grpId="0" nodeType="afterEffect">
                                  <p:stCondLst>
                                    <p:cond delay="0"/>
                                  </p:stCondLst>
                                  <p:childTnLst>
                                    <p:set>
                                      <p:cBhvr>
                                        <p:cTn id="259" dur="1" fill="hold">
                                          <p:stCondLst>
                                            <p:cond delay="0"/>
                                          </p:stCondLst>
                                        </p:cTn>
                                        <p:tgtEl>
                                          <p:spTgt spid="137255"/>
                                        </p:tgtEl>
                                        <p:attrNameLst>
                                          <p:attrName>style.visibility</p:attrName>
                                        </p:attrNameLst>
                                      </p:cBhvr>
                                      <p:to>
                                        <p:strVal val="visible"/>
                                      </p:to>
                                    </p:set>
                                    <p:animEffect transition="in" filter="fade">
                                      <p:cBhvr>
                                        <p:cTn id="260" dur="1000"/>
                                        <p:tgtEl>
                                          <p:spTgt spid="137255"/>
                                        </p:tgtEl>
                                      </p:cBhvr>
                                    </p:animEffect>
                                    <p:anim calcmode="lin" valueType="num">
                                      <p:cBhvr>
                                        <p:cTn id="261" dur="1000" fill="hold"/>
                                        <p:tgtEl>
                                          <p:spTgt spid="137255"/>
                                        </p:tgtEl>
                                        <p:attrNameLst>
                                          <p:attrName>ppt_x</p:attrName>
                                        </p:attrNameLst>
                                      </p:cBhvr>
                                      <p:tavLst>
                                        <p:tav tm="0">
                                          <p:val>
                                            <p:strVal val="#ppt_x"/>
                                          </p:val>
                                        </p:tav>
                                        <p:tav tm="100000">
                                          <p:val>
                                            <p:strVal val="#ppt_x"/>
                                          </p:val>
                                        </p:tav>
                                      </p:tavLst>
                                    </p:anim>
                                    <p:anim calcmode="lin" valueType="num">
                                      <p:cBhvr>
                                        <p:cTn id="262" dur="1000" fill="hold"/>
                                        <p:tgtEl>
                                          <p:spTgt spid="137255"/>
                                        </p:tgtEl>
                                        <p:attrNameLst>
                                          <p:attrName>ppt_y</p:attrName>
                                        </p:attrNameLst>
                                      </p:cBhvr>
                                      <p:tavLst>
                                        <p:tav tm="0">
                                          <p:val>
                                            <p:strVal val="#ppt_y-.1"/>
                                          </p:val>
                                        </p:tav>
                                        <p:tav tm="100000">
                                          <p:val>
                                            <p:strVal val="#ppt_y"/>
                                          </p:val>
                                        </p:tav>
                                      </p:tavLst>
                                    </p:anim>
                                  </p:childTnLst>
                                </p:cTn>
                              </p:par>
                            </p:childTnLst>
                          </p:cTn>
                        </p:par>
                        <p:par>
                          <p:cTn id="263" fill="hold" nodeType="afterGroup">
                            <p:stCondLst>
                              <p:cond delay="2000"/>
                            </p:stCondLst>
                            <p:childTnLst>
                              <p:par>
                                <p:cTn id="264" presetID="12" presetClass="entr" presetSubtype="1" fill="hold" grpId="0" nodeType="afterEffect">
                                  <p:stCondLst>
                                    <p:cond delay="0"/>
                                  </p:stCondLst>
                                  <p:childTnLst>
                                    <p:set>
                                      <p:cBhvr>
                                        <p:cTn id="265" dur="1" fill="hold">
                                          <p:stCondLst>
                                            <p:cond delay="0"/>
                                          </p:stCondLst>
                                        </p:cTn>
                                        <p:tgtEl>
                                          <p:spTgt spid="137245"/>
                                        </p:tgtEl>
                                        <p:attrNameLst>
                                          <p:attrName>style.visibility</p:attrName>
                                        </p:attrNameLst>
                                      </p:cBhvr>
                                      <p:to>
                                        <p:strVal val="visible"/>
                                      </p:to>
                                    </p:set>
                                    <p:animEffect transition="in" filter="slide(fromTop)">
                                      <p:cBhvr>
                                        <p:cTn id="266" dur="500"/>
                                        <p:tgtEl>
                                          <p:spTgt spid="137245"/>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47" presetClass="exit" presetSubtype="0" fill="hold" grpId="1" nodeType="clickEffect">
                                  <p:stCondLst>
                                    <p:cond delay="0"/>
                                  </p:stCondLst>
                                  <p:childTnLst>
                                    <p:animEffect transition="out" filter="fade">
                                      <p:cBhvr>
                                        <p:cTn id="270" dur="1000"/>
                                        <p:tgtEl>
                                          <p:spTgt spid="137255"/>
                                        </p:tgtEl>
                                      </p:cBhvr>
                                    </p:animEffect>
                                    <p:anim calcmode="lin" valueType="num">
                                      <p:cBhvr>
                                        <p:cTn id="271" dur="1000"/>
                                        <p:tgtEl>
                                          <p:spTgt spid="137255"/>
                                        </p:tgtEl>
                                        <p:attrNameLst>
                                          <p:attrName>ppt_x</p:attrName>
                                        </p:attrNameLst>
                                      </p:cBhvr>
                                      <p:tavLst>
                                        <p:tav tm="0">
                                          <p:val>
                                            <p:strVal val="ppt_x"/>
                                          </p:val>
                                        </p:tav>
                                        <p:tav tm="100000">
                                          <p:val>
                                            <p:strVal val="ppt_x"/>
                                          </p:val>
                                        </p:tav>
                                      </p:tavLst>
                                    </p:anim>
                                    <p:anim calcmode="lin" valueType="num">
                                      <p:cBhvr>
                                        <p:cTn id="272" dur="1000"/>
                                        <p:tgtEl>
                                          <p:spTgt spid="137255"/>
                                        </p:tgtEl>
                                        <p:attrNameLst>
                                          <p:attrName>ppt_y</p:attrName>
                                        </p:attrNameLst>
                                      </p:cBhvr>
                                      <p:tavLst>
                                        <p:tav tm="0">
                                          <p:val>
                                            <p:strVal val="ppt_y"/>
                                          </p:val>
                                        </p:tav>
                                        <p:tav tm="100000">
                                          <p:val>
                                            <p:strVal val="ppt_y-.1"/>
                                          </p:val>
                                        </p:tav>
                                      </p:tavLst>
                                    </p:anim>
                                    <p:set>
                                      <p:cBhvr>
                                        <p:cTn id="273" dur="1" fill="hold">
                                          <p:stCondLst>
                                            <p:cond delay="999"/>
                                          </p:stCondLst>
                                        </p:cTn>
                                        <p:tgtEl>
                                          <p:spTgt spid="137255"/>
                                        </p:tgtEl>
                                        <p:attrNameLst>
                                          <p:attrName>style.visibility</p:attrName>
                                        </p:attrNameLst>
                                      </p:cBhvr>
                                      <p:to>
                                        <p:strVal val="hidden"/>
                                      </p:to>
                                    </p:set>
                                  </p:childTnLst>
                                </p:cTn>
                              </p:par>
                              <p:par>
                                <p:cTn id="274" presetID="47" presetClass="exit" presetSubtype="0" fill="hold" grpId="0" nodeType="withEffect">
                                  <p:stCondLst>
                                    <p:cond delay="0"/>
                                  </p:stCondLst>
                                  <p:childTnLst>
                                    <p:animEffect transition="out" filter="fade">
                                      <p:cBhvr>
                                        <p:cTn id="275" dur="1000"/>
                                        <p:tgtEl>
                                          <p:spTgt spid="137239"/>
                                        </p:tgtEl>
                                      </p:cBhvr>
                                    </p:animEffect>
                                    <p:anim calcmode="lin" valueType="num">
                                      <p:cBhvr>
                                        <p:cTn id="276" dur="1000"/>
                                        <p:tgtEl>
                                          <p:spTgt spid="137239"/>
                                        </p:tgtEl>
                                        <p:attrNameLst>
                                          <p:attrName>ppt_x</p:attrName>
                                        </p:attrNameLst>
                                      </p:cBhvr>
                                      <p:tavLst>
                                        <p:tav tm="0">
                                          <p:val>
                                            <p:strVal val="ppt_x"/>
                                          </p:val>
                                        </p:tav>
                                        <p:tav tm="100000">
                                          <p:val>
                                            <p:strVal val="ppt_x"/>
                                          </p:val>
                                        </p:tav>
                                      </p:tavLst>
                                    </p:anim>
                                    <p:anim calcmode="lin" valueType="num">
                                      <p:cBhvr>
                                        <p:cTn id="277" dur="1000"/>
                                        <p:tgtEl>
                                          <p:spTgt spid="137239"/>
                                        </p:tgtEl>
                                        <p:attrNameLst>
                                          <p:attrName>ppt_y</p:attrName>
                                        </p:attrNameLst>
                                      </p:cBhvr>
                                      <p:tavLst>
                                        <p:tav tm="0">
                                          <p:val>
                                            <p:strVal val="ppt_y"/>
                                          </p:val>
                                        </p:tav>
                                        <p:tav tm="100000">
                                          <p:val>
                                            <p:strVal val="ppt_y-.1"/>
                                          </p:val>
                                        </p:tav>
                                      </p:tavLst>
                                    </p:anim>
                                    <p:set>
                                      <p:cBhvr>
                                        <p:cTn id="278" dur="1" fill="hold">
                                          <p:stCondLst>
                                            <p:cond delay="999"/>
                                          </p:stCondLst>
                                        </p:cTn>
                                        <p:tgtEl>
                                          <p:spTgt spid="137239"/>
                                        </p:tgtEl>
                                        <p:attrNameLst>
                                          <p:attrName>style.visibility</p:attrName>
                                        </p:attrNameLst>
                                      </p:cBhvr>
                                      <p:to>
                                        <p:strVal val="hidden"/>
                                      </p:to>
                                    </p:set>
                                  </p:childTnLst>
                                </p:cTn>
                              </p:par>
                              <p:par>
                                <p:cTn id="279" presetID="47" presetClass="exit" presetSubtype="0" fill="hold" grpId="0" nodeType="withEffect">
                                  <p:stCondLst>
                                    <p:cond delay="0"/>
                                  </p:stCondLst>
                                  <p:childTnLst>
                                    <p:animEffect transition="out" filter="fade">
                                      <p:cBhvr>
                                        <p:cTn id="280" dur="1000"/>
                                        <p:tgtEl>
                                          <p:spTgt spid="137227"/>
                                        </p:tgtEl>
                                      </p:cBhvr>
                                    </p:animEffect>
                                    <p:anim calcmode="lin" valueType="num">
                                      <p:cBhvr>
                                        <p:cTn id="281" dur="1000"/>
                                        <p:tgtEl>
                                          <p:spTgt spid="137227"/>
                                        </p:tgtEl>
                                        <p:attrNameLst>
                                          <p:attrName>ppt_x</p:attrName>
                                        </p:attrNameLst>
                                      </p:cBhvr>
                                      <p:tavLst>
                                        <p:tav tm="0">
                                          <p:val>
                                            <p:strVal val="ppt_x"/>
                                          </p:val>
                                        </p:tav>
                                        <p:tav tm="100000">
                                          <p:val>
                                            <p:strVal val="ppt_x"/>
                                          </p:val>
                                        </p:tav>
                                      </p:tavLst>
                                    </p:anim>
                                    <p:anim calcmode="lin" valueType="num">
                                      <p:cBhvr>
                                        <p:cTn id="282" dur="1000"/>
                                        <p:tgtEl>
                                          <p:spTgt spid="137227"/>
                                        </p:tgtEl>
                                        <p:attrNameLst>
                                          <p:attrName>ppt_y</p:attrName>
                                        </p:attrNameLst>
                                      </p:cBhvr>
                                      <p:tavLst>
                                        <p:tav tm="0">
                                          <p:val>
                                            <p:strVal val="ppt_y"/>
                                          </p:val>
                                        </p:tav>
                                        <p:tav tm="100000">
                                          <p:val>
                                            <p:strVal val="ppt_y-.1"/>
                                          </p:val>
                                        </p:tav>
                                      </p:tavLst>
                                    </p:anim>
                                    <p:set>
                                      <p:cBhvr>
                                        <p:cTn id="283" dur="1" fill="hold">
                                          <p:stCondLst>
                                            <p:cond delay="999"/>
                                          </p:stCondLst>
                                        </p:cTn>
                                        <p:tgtEl>
                                          <p:spTgt spid="137227"/>
                                        </p:tgtEl>
                                        <p:attrNameLst>
                                          <p:attrName>style.visibility</p:attrName>
                                        </p:attrNameLst>
                                      </p:cBhvr>
                                      <p:to>
                                        <p:strVal val="hidden"/>
                                      </p:to>
                                    </p:set>
                                  </p:childTnLst>
                                </p:cTn>
                              </p:par>
                              <p:par>
                                <p:cTn id="284" presetID="47" presetClass="exit" presetSubtype="0" fill="hold" grpId="0" nodeType="withEffect">
                                  <p:stCondLst>
                                    <p:cond delay="0"/>
                                  </p:stCondLst>
                                  <p:childTnLst>
                                    <p:animEffect transition="out" filter="fade">
                                      <p:cBhvr>
                                        <p:cTn id="285" dur="1000"/>
                                        <p:tgtEl>
                                          <p:spTgt spid="137234"/>
                                        </p:tgtEl>
                                      </p:cBhvr>
                                    </p:animEffect>
                                    <p:anim calcmode="lin" valueType="num">
                                      <p:cBhvr>
                                        <p:cTn id="286" dur="1000"/>
                                        <p:tgtEl>
                                          <p:spTgt spid="137234"/>
                                        </p:tgtEl>
                                        <p:attrNameLst>
                                          <p:attrName>ppt_x</p:attrName>
                                        </p:attrNameLst>
                                      </p:cBhvr>
                                      <p:tavLst>
                                        <p:tav tm="0">
                                          <p:val>
                                            <p:strVal val="ppt_x"/>
                                          </p:val>
                                        </p:tav>
                                        <p:tav tm="100000">
                                          <p:val>
                                            <p:strVal val="ppt_x"/>
                                          </p:val>
                                        </p:tav>
                                      </p:tavLst>
                                    </p:anim>
                                    <p:anim calcmode="lin" valueType="num">
                                      <p:cBhvr>
                                        <p:cTn id="287" dur="1000"/>
                                        <p:tgtEl>
                                          <p:spTgt spid="137234"/>
                                        </p:tgtEl>
                                        <p:attrNameLst>
                                          <p:attrName>ppt_y</p:attrName>
                                        </p:attrNameLst>
                                      </p:cBhvr>
                                      <p:tavLst>
                                        <p:tav tm="0">
                                          <p:val>
                                            <p:strVal val="ppt_y"/>
                                          </p:val>
                                        </p:tav>
                                        <p:tav tm="100000">
                                          <p:val>
                                            <p:strVal val="ppt_y-.1"/>
                                          </p:val>
                                        </p:tav>
                                      </p:tavLst>
                                    </p:anim>
                                    <p:set>
                                      <p:cBhvr>
                                        <p:cTn id="288" dur="1" fill="hold">
                                          <p:stCondLst>
                                            <p:cond delay="999"/>
                                          </p:stCondLst>
                                        </p:cTn>
                                        <p:tgtEl>
                                          <p:spTgt spid="137234"/>
                                        </p:tgtEl>
                                        <p:attrNameLst>
                                          <p:attrName>style.visibility</p:attrName>
                                        </p:attrNameLst>
                                      </p:cBhvr>
                                      <p:to>
                                        <p:strVal val="hidden"/>
                                      </p:to>
                                    </p:set>
                                  </p:childTnLst>
                                </p:cTn>
                              </p:par>
                              <p:par>
                                <p:cTn id="289" presetID="47" presetClass="exit" presetSubtype="0" fill="hold" grpId="0" nodeType="withEffect">
                                  <p:stCondLst>
                                    <p:cond delay="0"/>
                                  </p:stCondLst>
                                  <p:childTnLst>
                                    <p:animEffect transition="out" filter="fade">
                                      <p:cBhvr>
                                        <p:cTn id="290" dur="1000"/>
                                        <p:tgtEl>
                                          <p:spTgt spid="137226"/>
                                        </p:tgtEl>
                                      </p:cBhvr>
                                    </p:animEffect>
                                    <p:anim calcmode="lin" valueType="num">
                                      <p:cBhvr>
                                        <p:cTn id="291" dur="1000"/>
                                        <p:tgtEl>
                                          <p:spTgt spid="137226"/>
                                        </p:tgtEl>
                                        <p:attrNameLst>
                                          <p:attrName>ppt_x</p:attrName>
                                        </p:attrNameLst>
                                      </p:cBhvr>
                                      <p:tavLst>
                                        <p:tav tm="0">
                                          <p:val>
                                            <p:strVal val="ppt_x"/>
                                          </p:val>
                                        </p:tav>
                                        <p:tav tm="100000">
                                          <p:val>
                                            <p:strVal val="ppt_x"/>
                                          </p:val>
                                        </p:tav>
                                      </p:tavLst>
                                    </p:anim>
                                    <p:anim calcmode="lin" valueType="num">
                                      <p:cBhvr>
                                        <p:cTn id="292" dur="1000"/>
                                        <p:tgtEl>
                                          <p:spTgt spid="137226"/>
                                        </p:tgtEl>
                                        <p:attrNameLst>
                                          <p:attrName>ppt_y</p:attrName>
                                        </p:attrNameLst>
                                      </p:cBhvr>
                                      <p:tavLst>
                                        <p:tav tm="0">
                                          <p:val>
                                            <p:strVal val="ppt_y"/>
                                          </p:val>
                                        </p:tav>
                                        <p:tav tm="100000">
                                          <p:val>
                                            <p:strVal val="ppt_y-.1"/>
                                          </p:val>
                                        </p:tav>
                                      </p:tavLst>
                                    </p:anim>
                                    <p:set>
                                      <p:cBhvr>
                                        <p:cTn id="293" dur="1" fill="hold">
                                          <p:stCondLst>
                                            <p:cond delay="999"/>
                                          </p:stCondLst>
                                        </p:cTn>
                                        <p:tgtEl>
                                          <p:spTgt spid="137226"/>
                                        </p:tgtEl>
                                        <p:attrNameLst>
                                          <p:attrName>style.visibility</p:attrName>
                                        </p:attrNameLst>
                                      </p:cBhvr>
                                      <p:to>
                                        <p:strVal val="hidden"/>
                                      </p:to>
                                    </p:set>
                                  </p:childTnLst>
                                </p:cTn>
                              </p:par>
                            </p:childTnLst>
                          </p:cTn>
                        </p:par>
                        <p:par>
                          <p:cTn id="294" fill="hold" nodeType="afterGroup">
                            <p:stCondLst>
                              <p:cond delay="1000"/>
                            </p:stCondLst>
                            <p:childTnLst>
                              <p:par>
                                <p:cTn id="295" presetID="12" presetClass="entr" presetSubtype="1" fill="hold" grpId="0" nodeType="afterEffect">
                                  <p:stCondLst>
                                    <p:cond delay="0"/>
                                  </p:stCondLst>
                                  <p:childTnLst>
                                    <p:set>
                                      <p:cBhvr>
                                        <p:cTn id="296" dur="1" fill="hold">
                                          <p:stCondLst>
                                            <p:cond delay="0"/>
                                          </p:stCondLst>
                                        </p:cTn>
                                        <p:tgtEl>
                                          <p:spTgt spid="137250"/>
                                        </p:tgtEl>
                                        <p:attrNameLst>
                                          <p:attrName>style.visibility</p:attrName>
                                        </p:attrNameLst>
                                      </p:cBhvr>
                                      <p:to>
                                        <p:strVal val="visible"/>
                                      </p:to>
                                    </p:set>
                                    <p:animEffect transition="in" filter="slide(fromTop)">
                                      <p:cBhvr>
                                        <p:cTn id="297" dur="500"/>
                                        <p:tgtEl>
                                          <p:spTgt spid="137250"/>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47" presetClass="exit" presetSubtype="0" fill="hold" grpId="0" nodeType="clickEffect">
                                  <p:stCondLst>
                                    <p:cond delay="0"/>
                                  </p:stCondLst>
                                  <p:childTnLst>
                                    <p:animEffect transition="out" filter="fade">
                                      <p:cBhvr>
                                        <p:cTn id="301" dur="1000"/>
                                        <p:tgtEl>
                                          <p:spTgt spid="137229"/>
                                        </p:tgtEl>
                                      </p:cBhvr>
                                    </p:animEffect>
                                    <p:anim calcmode="lin" valueType="num">
                                      <p:cBhvr>
                                        <p:cTn id="302" dur="1000"/>
                                        <p:tgtEl>
                                          <p:spTgt spid="137229"/>
                                        </p:tgtEl>
                                        <p:attrNameLst>
                                          <p:attrName>ppt_x</p:attrName>
                                        </p:attrNameLst>
                                      </p:cBhvr>
                                      <p:tavLst>
                                        <p:tav tm="0">
                                          <p:val>
                                            <p:strVal val="ppt_x"/>
                                          </p:val>
                                        </p:tav>
                                        <p:tav tm="100000">
                                          <p:val>
                                            <p:strVal val="ppt_x"/>
                                          </p:val>
                                        </p:tav>
                                      </p:tavLst>
                                    </p:anim>
                                    <p:anim calcmode="lin" valueType="num">
                                      <p:cBhvr>
                                        <p:cTn id="303" dur="1000"/>
                                        <p:tgtEl>
                                          <p:spTgt spid="137229"/>
                                        </p:tgtEl>
                                        <p:attrNameLst>
                                          <p:attrName>ppt_y</p:attrName>
                                        </p:attrNameLst>
                                      </p:cBhvr>
                                      <p:tavLst>
                                        <p:tav tm="0">
                                          <p:val>
                                            <p:strVal val="ppt_y"/>
                                          </p:val>
                                        </p:tav>
                                        <p:tav tm="100000">
                                          <p:val>
                                            <p:strVal val="ppt_y-.1"/>
                                          </p:val>
                                        </p:tav>
                                      </p:tavLst>
                                    </p:anim>
                                    <p:set>
                                      <p:cBhvr>
                                        <p:cTn id="304" dur="1" fill="hold">
                                          <p:stCondLst>
                                            <p:cond delay="999"/>
                                          </p:stCondLst>
                                        </p:cTn>
                                        <p:tgtEl>
                                          <p:spTgt spid="137229"/>
                                        </p:tgtEl>
                                        <p:attrNameLst>
                                          <p:attrName>style.visibility</p:attrName>
                                        </p:attrNameLst>
                                      </p:cBhvr>
                                      <p:to>
                                        <p:strVal val="hidden"/>
                                      </p:to>
                                    </p:set>
                                  </p:childTnLst>
                                </p:cTn>
                              </p:par>
                              <p:par>
                                <p:cTn id="305" presetID="47" presetClass="exit" presetSubtype="0" fill="hold" grpId="0" nodeType="withEffect">
                                  <p:stCondLst>
                                    <p:cond delay="0"/>
                                  </p:stCondLst>
                                  <p:childTnLst>
                                    <p:animEffect transition="out" filter="fade">
                                      <p:cBhvr>
                                        <p:cTn id="306" dur="1000"/>
                                        <p:tgtEl>
                                          <p:spTgt spid="137238"/>
                                        </p:tgtEl>
                                      </p:cBhvr>
                                    </p:animEffect>
                                    <p:anim calcmode="lin" valueType="num">
                                      <p:cBhvr>
                                        <p:cTn id="307" dur="1000"/>
                                        <p:tgtEl>
                                          <p:spTgt spid="137238"/>
                                        </p:tgtEl>
                                        <p:attrNameLst>
                                          <p:attrName>ppt_x</p:attrName>
                                        </p:attrNameLst>
                                      </p:cBhvr>
                                      <p:tavLst>
                                        <p:tav tm="0">
                                          <p:val>
                                            <p:strVal val="ppt_x"/>
                                          </p:val>
                                        </p:tav>
                                        <p:tav tm="100000">
                                          <p:val>
                                            <p:strVal val="ppt_x"/>
                                          </p:val>
                                        </p:tav>
                                      </p:tavLst>
                                    </p:anim>
                                    <p:anim calcmode="lin" valueType="num">
                                      <p:cBhvr>
                                        <p:cTn id="308" dur="1000"/>
                                        <p:tgtEl>
                                          <p:spTgt spid="137238"/>
                                        </p:tgtEl>
                                        <p:attrNameLst>
                                          <p:attrName>ppt_y</p:attrName>
                                        </p:attrNameLst>
                                      </p:cBhvr>
                                      <p:tavLst>
                                        <p:tav tm="0">
                                          <p:val>
                                            <p:strVal val="ppt_y"/>
                                          </p:val>
                                        </p:tav>
                                        <p:tav tm="100000">
                                          <p:val>
                                            <p:strVal val="ppt_y-.1"/>
                                          </p:val>
                                        </p:tav>
                                      </p:tavLst>
                                    </p:anim>
                                    <p:set>
                                      <p:cBhvr>
                                        <p:cTn id="309" dur="1" fill="hold">
                                          <p:stCondLst>
                                            <p:cond delay="999"/>
                                          </p:stCondLst>
                                        </p:cTn>
                                        <p:tgtEl>
                                          <p:spTgt spid="137238"/>
                                        </p:tgtEl>
                                        <p:attrNameLst>
                                          <p:attrName>style.visibility</p:attrName>
                                        </p:attrNameLst>
                                      </p:cBhvr>
                                      <p:to>
                                        <p:strVal val="hidden"/>
                                      </p:to>
                                    </p:set>
                                  </p:childTnLst>
                                </p:cTn>
                              </p:par>
                              <p:par>
                                <p:cTn id="310" presetID="47" presetClass="exit" presetSubtype="0" fill="hold" grpId="0" nodeType="withEffect">
                                  <p:stCondLst>
                                    <p:cond delay="0"/>
                                  </p:stCondLst>
                                  <p:childTnLst>
                                    <p:animEffect transition="out" filter="fade">
                                      <p:cBhvr>
                                        <p:cTn id="311" dur="1000"/>
                                        <p:tgtEl>
                                          <p:spTgt spid="137240"/>
                                        </p:tgtEl>
                                      </p:cBhvr>
                                    </p:animEffect>
                                    <p:anim calcmode="lin" valueType="num">
                                      <p:cBhvr>
                                        <p:cTn id="312" dur="1000"/>
                                        <p:tgtEl>
                                          <p:spTgt spid="137240"/>
                                        </p:tgtEl>
                                        <p:attrNameLst>
                                          <p:attrName>ppt_x</p:attrName>
                                        </p:attrNameLst>
                                      </p:cBhvr>
                                      <p:tavLst>
                                        <p:tav tm="0">
                                          <p:val>
                                            <p:strVal val="ppt_x"/>
                                          </p:val>
                                        </p:tav>
                                        <p:tav tm="100000">
                                          <p:val>
                                            <p:strVal val="ppt_x"/>
                                          </p:val>
                                        </p:tav>
                                      </p:tavLst>
                                    </p:anim>
                                    <p:anim calcmode="lin" valueType="num">
                                      <p:cBhvr>
                                        <p:cTn id="313" dur="1000"/>
                                        <p:tgtEl>
                                          <p:spTgt spid="137240"/>
                                        </p:tgtEl>
                                        <p:attrNameLst>
                                          <p:attrName>ppt_y</p:attrName>
                                        </p:attrNameLst>
                                      </p:cBhvr>
                                      <p:tavLst>
                                        <p:tav tm="0">
                                          <p:val>
                                            <p:strVal val="ppt_y"/>
                                          </p:val>
                                        </p:tav>
                                        <p:tav tm="100000">
                                          <p:val>
                                            <p:strVal val="ppt_y-.1"/>
                                          </p:val>
                                        </p:tav>
                                      </p:tavLst>
                                    </p:anim>
                                    <p:set>
                                      <p:cBhvr>
                                        <p:cTn id="314" dur="1" fill="hold">
                                          <p:stCondLst>
                                            <p:cond delay="999"/>
                                          </p:stCondLst>
                                        </p:cTn>
                                        <p:tgtEl>
                                          <p:spTgt spid="137240"/>
                                        </p:tgtEl>
                                        <p:attrNameLst>
                                          <p:attrName>style.visibility</p:attrName>
                                        </p:attrNameLst>
                                      </p:cBhvr>
                                      <p:to>
                                        <p:strVal val="hidden"/>
                                      </p:to>
                                    </p:set>
                                  </p:childTnLst>
                                </p:cTn>
                              </p:par>
                            </p:childTnLst>
                          </p:cTn>
                        </p:par>
                        <p:par>
                          <p:cTn id="315" fill="hold" nodeType="afterGroup">
                            <p:stCondLst>
                              <p:cond delay="1000"/>
                            </p:stCondLst>
                            <p:childTnLst>
                              <p:par>
                                <p:cTn id="316" presetID="47" presetClass="entr" presetSubtype="0" fill="hold" grpId="0" nodeType="afterEffect">
                                  <p:stCondLst>
                                    <p:cond delay="0"/>
                                  </p:stCondLst>
                                  <p:childTnLst>
                                    <p:set>
                                      <p:cBhvr>
                                        <p:cTn id="317" dur="1" fill="hold">
                                          <p:stCondLst>
                                            <p:cond delay="0"/>
                                          </p:stCondLst>
                                        </p:cTn>
                                        <p:tgtEl>
                                          <p:spTgt spid="137256"/>
                                        </p:tgtEl>
                                        <p:attrNameLst>
                                          <p:attrName>style.visibility</p:attrName>
                                        </p:attrNameLst>
                                      </p:cBhvr>
                                      <p:to>
                                        <p:strVal val="visible"/>
                                      </p:to>
                                    </p:set>
                                    <p:animEffect transition="in" filter="fade">
                                      <p:cBhvr>
                                        <p:cTn id="318" dur="1000"/>
                                        <p:tgtEl>
                                          <p:spTgt spid="137256"/>
                                        </p:tgtEl>
                                      </p:cBhvr>
                                    </p:animEffect>
                                    <p:anim calcmode="lin" valueType="num">
                                      <p:cBhvr>
                                        <p:cTn id="319" dur="1000" fill="hold"/>
                                        <p:tgtEl>
                                          <p:spTgt spid="137256"/>
                                        </p:tgtEl>
                                        <p:attrNameLst>
                                          <p:attrName>ppt_x</p:attrName>
                                        </p:attrNameLst>
                                      </p:cBhvr>
                                      <p:tavLst>
                                        <p:tav tm="0">
                                          <p:val>
                                            <p:strVal val="#ppt_x"/>
                                          </p:val>
                                        </p:tav>
                                        <p:tav tm="100000">
                                          <p:val>
                                            <p:strVal val="#ppt_x"/>
                                          </p:val>
                                        </p:tav>
                                      </p:tavLst>
                                    </p:anim>
                                    <p:anim calcmode="lin" valueType="num">
                                      <p:cBhvr>
                                        <p:cTn id="320" dur="1000" fill="hold"/>
                                        <p:tgtEl>
                                          <p:spTgt spid="137256"/>
                                        </p:tgtEl>
                                        <p:attrNameLst>
                                          <p:attrName>ppt_y</p:attrName>
                                        </p:attrNameLst>
                                      </p:cBhvr>
                                      <p:tavLst>
                                        <p:tav tm="0">
                                          <p:val>
                                            <p:strVal val="#ppt_y-.1"/>
                                          </p:val>
                                        </p:tav>
                                        <p:tav tm="100000">
                                          <p:val>
                                            <p:strVal val="#ppt_y"/>
                                          </p:val>
                                        </p:tav>
                                      </p:tavLst>
                                    </p:anim>
                                  </p:childTnLst>
                                </p:cTn>
                              </p:par>
                            </p:childTnLst>
                          </p:cTn>
                        </p:par>
                        <p:par>
                          <p:cTn id="321" fill="hold" nodeType="afterGroup">
                            <p:stCondLst>
                              <p:cond delay="2000"/>
                            </p:stCondLst>
                            <p:childTnLst>
                              <p:par>
                                <p:cTn id="322" presetID="12" presetClass="entr" presetSubtype="1" fill="hold" grpId="0" nodeType="afterEffect">
                                  <p:stCondLst>
                                    <p:cond delay="0"/>
                                  </p:stCondLst>
                                  <p:childTnLst>
                                    <p:set>
                                      <p:cBhvr>
                                        <p:cTn id="323" dur="1" fill="hold">
                                          <p:stCondLst>
                                            <p:cond delay="0"/>
                                          </p:stCondLst>
                                        </p:cTn>
                                        <p:tgtEl>
                                          <p:spTgt spid="137253"/>
                                        </p:tgtEl>
                                        <p:attrNameLst>
                                          <p:attrName>style.visibility</p:attrName>
                                        </p:attrNameLst>
                                      </p:cBhvr>
                                      <p:to>
                                        <p:strVal val="visible"/>
                                      </p:to>
                                    </p:set>
                                    <p:animEffect transition="in" filter="slide(fromTop)">
                                      <p:cBhvr>
                                        <p:cTn id="324" dur="500"/>
                                        <p:tgtEl>
                                          <p:spTgt spid="137253"/>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47" presetClass="exit" presetSubtype="0" fill="hold" grpId="0" nodeType="clickEffect">
                                  <p:stCondLst>
                                    <p:cond delay="0"/>
                                  </p:stCondLst>
                                  <p:childTnLst>
                                    <p:animEffect transition="out" filter="fade">
                                      <p:cBhvr>
                                        <p:cTn id="328" dur="1000"/>
                                        <p:tgtEl>
                                          <p:spTgt spid="137225"/>
                                        </p:tgtEl>
                                      </p:cBhvr>
                                    </p:animEffect>
                                    <p:anim calcmode="lin" valueType="num">
                                      <p:cBhvr>
                                        <p:cTn id="329" dur="1000"/>
                                        <p:tgtEl>
                                          <p:spTgt spid="137225"/>
                                        </p:tgtEl>
                                        <p:attrNameLst>
                                          <p:attrName>ppt_x</p:attrName>
                                        </p:attrNameLst>
                                      </p:cBhvr>
                                      <p:tavLst>
                                        <p:tav tm="0">
                                          <p:val>
                                            <p:strVal val="ppt_x"/>
                                          </p:val>
                                        </p:tav>
                                        <p:tav tm="100000">
                                          <p:val>
                                            <p:strVal val="ppt_x"/>
                                          </p:val>
                                        </p:tav>
                                      </p:tavLst>
                                    </p:anim>
                                    <p:anim calcmode="lin" valueType="num">
                                      <p:cBhvr>
                                        <p:cTn id="330" dur="1000"/>
                                        <p:tgtEl>
                                          <p:spTgt spid="137225"/>
                                        </p:tgtEl>
                                        <p:attrNameLst>
                                          <p:attrName>ppt_y</p:attrName>
                                        </p:attrNameLst>
                                      </p:cBhvr>
                                      <p:tavLst>
                                        <p:tav tm="0">
                                          <p:val>
                                            <p:strVal val="ppt_y"/>
                                          </p:val>
                                        </p:tav>
                                        <p:tav tm="100000">
                                          <p:val>
                                            <p:strVal val="ppt_y-.1"/>
                                          </p:val>
                                        </p:tav>
                                      </p:tavLst>
                                    </p:anim>
                                    <p:set>
                                      <p:cBhvr>
                                        <p:cTn id="331" dur="1" fill="hold">
                                          <p:stCondLst>
                                            <p:cond delay="999"/>
                                          </p:stCondLst>
                                        </p:cTn>
                                        <p:tgtEl>
                                          <p:spTgt spid="137225"/>
                                        </p:tgtEl>
                                        <p:attrNameLst>
                                          <p:attrName>style.visibility</p:attrName>
                                        </p:attrNameLst>
                                      </p:cBhvr>
                                      <p:to>
                                        <p:strVal val="hidden"/>
                                      </p:to>
                                    </p:set>
                                  </p:childTnLst>
                                </p:cTn>
                              </p:par>
                              <p:par>
                                <p:cTn id="332" presetID="47" presetClass="exit" presetSubtype="0" fill="hold" grpId="0" nodeType="withEffect">
                                  <p:stCondLst>
                                    <p:cond delay="0"/>
                                  </p:stCondLst>
                                  <p:childTnLst>
                                    <p:animEffect transition="out" filter="fade">
                                      <p:cBhvr>
                                        <p:cTn id="333" dur="1000"/>
                                        <p:tgtEl>
                                          <p:spTgt spid="137235"/>
                                        </p:tgtEl>
                                      </p:cBhvr>
                                    </p:animEffect>
                                    <p:anim calcmode="lin" valueType="num">
                                      <p:cBhvr>
                                        <p:cTn id="334" dur="1000"/>
                                        <p:tgtEl>
                                          <p:spTgt spid="137235"/>
                                        </p:tgtEl>
                                        <p:attrNameLst>
                                          <p:attrName>ppt_x</p:attrName>
                                        </p:attrNameLst>
                                      </p:cBhvr>
                                      <p:tavLst>
                                        <p:tav tm="0">
                                          <p:val>
                                            <p:strVal val="ppt_x"/>
                                          </p:val>
                                        </p:tav>
                                        <p:tav tm="100000">
                                          <p:val>
                                            <p:strVal val="ppt_x"/>
                                          </p:val>
                                        </p:tav>
                                      </p:tavLst>
                                    </p:anim>
                                    <p:anim calcmode="lin" valueType="num">
                                      <p:cBhvr>
                                        <p:cTn id="335" dur="1000"/>
                                        <p:tgtEl>
                                          <p:spTgt spid="137235"/>
                                        </p:tgtEl>
                                        <p:attrNameLst>
                                          <p:attrName>ppt_y</p:attrName>
                                        </p:attrNameLst>
                                      </p:cBhvr>
                                      <p:tavLst>
                                        <p:tav tm="0">
                                          <p:val>
                                            <p:strVal val="ppt_y"/>
                                          </p:val>
                                        </p:tav>
                                        <p:tav tm="100000">
                                          <p:val>
                                            <p:strVal val="ppt_y-.1"/>
                                          </p:val>
                                        </p:tav>
                                      </p:tavLst>
                                    </p:anim>
                                    <p:set>
                                      <p:cBhvr>
                                        <p:cTn id="336" dur="1" fill="hold">
                                          <p:stCondLst>
                                            <p:cond delay="999"/>
                                          </p:stCondLst>
                                        </p:cTn>
                                        <p:tgtEl>
                                          <p:spTgt spid="137235"/>
                                        </p:tgtEl>
                                        <p:attrNameLst>
                                          <p:attrName>style.visibility</p:attrName>
                                        </p:attrNameLst>
                                      </p:cBhvr>
                                      <p:to>
                                        <p:strVal val="hidden"/>
                                      </p:to>
                                    </p:set>
                                  </p:childTnLst>
                                </p:cTn>
                              </p:par>
                              <p:par>
                                <p:cTn id="337" presetID="47" presetClass="exit" presetSubtype="0" fill="hold" grpId="0" nodeType="withEffect">
                                  <p:stCondLst>
                                    <p:cond delay="0"/>
                                  </p:stCondLst>
                                  <p:childTnLst>
                                    <p:animEffect transition="out" filter="fade">
                                      <p:cBhvr>
                                        <p:cTn id="338" dur="1000"/>
                                        <p:tgtEl>
                                          <p:spTgt spid="137228"/>
                                        </p:tgtEl>
                                      </p:cBhvr>
                                    </p:animEffect>
                                    <p:anim calcmode="lin" valueType="num">
                                      <p:cBhvr>
                                        <p:cTn id="339" dur="1000"/>
                                        <p:tgtEl>
                                          <p:spTgt spid="137228"/>
                                        </p:tgtEl>
                                        <p:attrNameLst>
                                          <p:attrName>ppt_x</p:attrName>
                                        </p:attrNameLst>
                                      </p:cBhvr>
                                      <p:tavLst>
                                        <p:tav tm="0">
                                          <p:val>
                                            <p:strVal val="ppt_x"/>
                                          </p:val>
                                        </p:tav>
                                        <p:tav tm="100000">
                                          <p:val>
                                            <p:strVal val="ppt_x"/>
                                          </p:val>
                                        </p:tav>
                                      </p:tavLst>
                                    </p:anim>
                                    <p:anim calcmode="lin" valueType="num">
                                      <p:cBhvr>
                                        <p:cTn id="340" dur="1000"/>
                                        <p:tgtEl>
                                          <p:spTgt spid="137228"/>
                                        </p:tgtEl>
                                        <p:attrNameLst>
                                          <p:attrName>ppt_y</p:attrName>
                                        </p:attrNameLst>
                                      </p:cBhvr>
                                      <p:tavLst>
                                        <p:tav tm="0">
                                          <p:val>
                                            <p:strVal val="ppt_y"/>
                                          </p:val>
                                        </p:tav>
                                        <p:tav tm="100000">
                                          <p:val>
                                            <p:strVal val="ppt_y-.1"/>
                                          </p:val>
                                        </p:tav>
                                      </p:tavLst>
                                    </p:anim>
                                    <p:set>
                                      <p:cBhvr>
                                        <p:cTn id="341" dur="1" fill="hold">
                                          <p:stCondLst>
                                            <p:cond delay="999"/>
                                          </p:stCondLst>
                                        </p:cTn>
                                        <p:tgtEl>
                                          <p:spTgt spid="137228"/>
                                        </p:tgtEl>
                                        <p:attrNameLst>
                                          <p:attrName>style.visibility</p:attrName>
                                        </p:attrNameLst>
                                      </p:cBhvr>
                                      <p:to>
                                        <p:strVal val="hidden"/>
                                      </p:to>
                                    </p:set>
                                  </p:childTnLst>
                                </p:cTn>
                              </p:par>
                              <p:par>
                                <p:cTn id="342" presetID="47" presetClass="exit" presetSubtype="0" fill="hold" grpId="0" nodeType="withEffect">
                                  <p:stCondLst>
                                    <p:cond delay="0"/>
                                  </p:stCondLst>
                                  <p:childTnLst>
                                    <p:animEffect transition="out" filter="fade">
                                      <p:cBhvr>
                                        <p:cTn id="343" dur="1000"/>
                                        <p:tgtEl>
                                          <p:spTgt spid="137242"/>
                                        </p:tgtEl>
                                      </p:cBhvr>
                                    </p:animEffect>
                                    <p:anim calcmode="lin" valueType="num">
                                      <p:cBhvr>
                                        <p:cTn id="344" dur="1000"/>
                                        <p:tgtEl>
                                          <p:spTgt spid="137242"/>
                                        </p:tgtEl>
                                        <p:attrNameLst>
                                          <p:attrName>ppt_x</p:attrName>
                                        </p:attrNameLst>
                                      </p:cBhvr>
                                      <p:tavLst>
                                        <p:tav tm="0">
                                          <p:val>
                                            <p:strVal val="ppt_x"/>
                                          </p:val>
                                        </p:tav>
                                        <p:tav tm="100000">
                                          <p:val>
                                            <p:strVal val="ppt_x"/>
                                          </p:val>
                                        </p:tav>
                                      </p:tavLst>
                                    </p:anim>
                                    <p:anim calcmode="lin" valueType="num">
                                      <p:cBhvr>
                                        <p:cTn id="345" dur="1000"/>
                                        <p:tgtEl>
                                          <p:spTgt spid="137242"/>
                                        </p:tgtEl>
                                        <p:attrNameLst>
                                          <p:attrName>ppt_y</p:attrName>
                                        </p:attrNameLst>
                                      </p:cBhvr>
                                      <p:tavLst>
                                        <p:tav tm="0">
                                          <p:val>
                                            <p:strVal val="ppt_y"/>
                                          </p:val>
                                        </p:tav>
                                        <p:tav tm="100000">
                                          <p:val>
                                            <p:strVal val="ppt_y-.1"/>
                                          </p:val>
                                        </p:tav>
                                      </p:tavLst>
                                    </p:anim>
                                    <p:set>
                                      <p:cBhvr>
                                        <p:cTn id="346" dur="1" fill="hold">
                                          <p:stCondLst>
                                            <p:cond delay="999"/>
                                          </p:stCondLst>
                                        </p:cTn>
                                        <p:tgtEl>
                                          <p:spTgt spid="137242"/>
                                        </p:tgtEl>
                                        <p:attrNameLst>
                                          <p:attrName>style.visibility</p:attrName>
                                        </p:attrNameLst>
                                      </p:cBhvr>
                                      <p:to>
                                        <p:strVal val="hidden"/>
                                      </p:to>
                                    </p:set>
                                  </p:childTnLst>
                                </p:cTn>
                              </p:par>
                              <p:par>
                                <p:cTn id="347" presetID="47" presetClass="exit" presetSubtype="0" fill="hold" grpId="1" nodeType="withEffect">
                                  <p:stCondLst>
                                    <p:cond delay="0"/>
                                  </p:stCondLst>
                                  <p:childTnLst>
                                    <p:animEffect transition="out" filter="fade">
                                      <p:cBhvr>
                                        <p:cTn id="348" dur="1000"/>
                                        <p:tgtEl>
                                          <p:spTgt spid="137256"/>
                                        </p:tgtEl>
                                      </p:cBhvr>
                                    </p:animEffect>
                                    <p:anim calcmode="lin" valueType="num">
                                      <p:cBhvr>
                                        <p:cTn id="349" dur="1000"/>
                                        <p:tgtEl>
                                          <p:spTgt spid="137256"/>
                                        </p:tgtEl>
                                        <p:attrNameLst>
                                          <p:attrName>ppt_x</p:attrName>
                                        </p:attrNameLst>
                                      </p:cBhvr>
                                      <p:tavLst>
                                        <p:tav tm="0">
                                          <p:val>
                                            <p:strVal val="ppt_x"/>
                                          </p:val>
                                        </p:tav>
                                        <p:tav tm="100000">
                                          <p:val>
                                            <p:strVal val="ppt_x"/>
                                          </p:val>
                                        </p:tav>
                                      </p:tavLst>
                                    </p:anim>
                                    <p:anim calcmode="lin" valueType="num">
                                      <p:cBhvr>
                                        <p:cTn id="350" dur="1000"/>
                                        <p:tgtEl>
                                          <p:spTgt spid="137256"/>
                                        </p:tgtEl>
                                        <p:attrNameLst>
                                          <p:attrName>ppt_y</p:attrName>
                                        </p:attrNameLst>
                                      </p:cBhvr>
                                      <p:tavLst>
                                        <p:tav tm="0">
                                          <p:val>
                                            <p:strVal val="ppt_y"/>
                                          </p:val>
                                        </p:tav>
                                        <p:tav tm="100000">
                                          <p:val>
                                            <p:strVal val="ppt_y-.1"/>
                                          </p:val>
                                        </p:tav>
                                      </p:tavLst>
                                    </p:anim>
                                    <p:set>
                                      <p:cBhvr>
                                        <p:cTn id="351" dur="1" fill="hold">
                                          <p:stCondLst>
                                            <p:cond delay="999"/>
                                          </p:stCondLst>
                                        </p:cTn>
                                        <p:tgtEl>
                                          <p:spTgt spid="137256"/>
                                        </p:tgtEl>
                                        <p:attrNameLst>
                                          <p:attrName>style.visibility</p:attrName>
                                        </p:attrNameLst>
                                      </p:cBhvr>
                                      <p:to>
                                        <p:strVal val="hidden"/>
                                      </p:to>
                                    </p:set>
                                  </p:childTnLst>
                                </p:cTn>
                              </p:par>
                            </p:childTnLst>
                          </p:cTn>
                        </p:par>
                        <p:par>
                          <p:cTn id="352" fill="hold" nodeType="afterGroup">
                            <p:stCondLst>
                              <p:cond delay="1000"/>
                            </p:stCondLst>
                            <p:childTnLst>
                              <p:par>
                                <p:cTn id="353" presetID="12" presetClass="entr" presetSubtype="1" fill="hold" grpId="0" nodeType="afterEffect">
                                  <p:stCondLst>
                                    <p:cond delay="0"/>
                                  </p:stCondLst>
                                  <p:childTnLst>
                                    <p:set>
                                      <p:cBhvr>
                                        <p:cTn id="354" dur="1" fill="hold">
                                          <p:stCondLst>
                                            <p:cond delay="0"/>
                                          </p:stCondLst>
                                        </p:cTn>
                                        <p:tgtEl>
                                          <p:spTgt spid="137254"/>
                                        </p:tgtEl>
                                        <p:attrNameLst>
                                          <p:attrName>style.visibility</p:attrName>
                                        </p:attrNameLst>
                                      </p:cBhvr>
                                      <p:to>
                                        <p:strVal val="visible"/>
                                      </p:to>
                                    </p:set>
                                    <p:animEffect transition="in" filter="slide(fromTop)">
                                      <p:cBhvr>
                                        <p:cTn id="355" dur="500"/>
                                        <p:tgtEl>
                                          <p:spTgt spid="137254"/>
                                        </p:tgtEl>
                                      </p:cBhvr>
                                    </p:animEffec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47" presetClass="exit" presetSubtype="0" fill="hold" grpId="0" nodeType="clickEffect">
                                  <p:stCondLst>
                                    <p:cond delay="0"/>
                                  </p:stCondLst>
                                  <p:childTnLst>
                                    <p:animEffect transition="out" filter="fade">
                                      <p:cBhvr>
                                        <p:cTn id="359" dur="1000"/>
                                        <p:tgtEl>
                                          <p:spTgt spid="137222"/>
                                        </p:tgtEl>
                                      </p:cBhvr>
                                    </p:animEffect>
                                    <p:anim calcmode="lin" valueType="num">
                                      <p:cBhvr>
                                        <p:cTn id="360" dur="1000"/>
                                        <p:tgtEl>
                                          <p:spTgt spid="137222"/>
                                        </p:tgtEl>
                                        <p:attrNameLst>
                                          <p:attrName>ppt_x</p:attrName>
                                        </p:attrNameLst>
                                      </p:cBhvr>
                                      <p:tavLst>
                                        <p:tav tm="0">
                                          <p:val>
                                            <p:strVal val="ppt_x"/>
                                          </p:val>
                                        </p:tav>
                                        <p:tav tm="100000">
                                          <p:val>
                                            <p:strVal val="ppt_x"/>
                                          </p:val>
                                        </p:tav>
                                      </p:tavLst>
                                    </p:anim>
                                    <p:anim calcmode="lin" valueType="num">
                                      <p:cBhvr>
                                        <p:cTn id="361" dur="1000"/>
                                        <p:tgtEl>
                                          <p:spTgt spid="137222"/>
                                        </p:tgtEl>
                                        <p:attrNameLst>
                                          <p:attrName>ppt_y</p:attrName>
                                        </p:attrNameLst>
                                      </p:cBhvr>
                                      <p:tavLst>
                                        <p:tav tm="0">
                                          <p:val>
                                            <p:strVal val="ppt_y"/>
                                          </p:val>
                                        </p:tav>
                                        <p:tav tm="100000">
                                          <p:val>
                                            <p:strVal val="ppt_y-.1"/>
                                          </p:val>
                                        </p:tav>
                                      </p:tavLst>
                                    </p:anim>
                                    <p:set>
                                      <p:cBhvr>
                                        <p:cTn id="362" dur="1" fill="hold">
                                          <p:stCondLst>
                                            <p:cond delay="999"/>
                                          </p:stCondLst>
                                        </p:cTn>
                                        <p:tgtEl>
                                          <p:spTgt spid="137222"/>
                                        </p:tgtEl>
                                        <p:attrNameLst>
                                          <p:attrName>style.visibility</p:attrName>
                                        </p:attrNameLst>
                                      </p:cBhvr>
                                      <p:to>
                                        <p:strVal val="hidden"/>
                                      </p:to>
                                    </p:set>
                                  </p:childTnLst>
                                </p:cTn>
                              </p:par>
                              <p:par>
                                <p:cTn id="363" presetID="47" presetClass="exit" presetSubtype="0" fill="hold" grpId="0" nodeType="withEffect">
                                  <p:stCondLst>
                                    <p:cond delay="0"/>
                                  </p:stCondLst>
                                  <p:childTnLst>
                                    <p:animEffect transition="out" filter="fade">
                                      <p:cBhvr>
                                        <p:cTn id="364" dur="1000"/>
                                        <p:tgtEl>
                                          <p:spTgt spid="137231"/>
                                        </p:tgtEl>
                                      </p:cBhvr>
                                    </p:animEffect>
                                    <p:anim calcmode="lin" valueType="num">
                                      <p:cBhvr>
                                        <p:cTn id="365" dur="1000"/>
                                        <p:tgtEl>
                                          <p:spTgt spid="137231"/>
                                        </p:tgtEl>
                                        <p:attrNameLst>
                                          <p:attrName>ppt_x</p:attrName>
                                        </p:attrNameLst>
                                      </p:cBhvr>
                                      <p:tavLst>
                                        <p:tav tm="0">
                                          <p:val>
                                            <p:strVal val="ppt_x"/>
                                          </p:val>
                                        </p:tav>
                                        <p:tav tm="100000">
                                          <p:val>
                                            <p:strVal val="ppt_x"/>
                                          </p:val>
                                        </p:tav>
                                      </p:tavLst>
                                    </p:anim>
                                    <p:anim calcmode="lin" valueType="num">
                                      <p:cBhvr>
                                        <p:cTn id="366" dur="1000"/>
                                        <p:tgtEl>
                                          <p:spTgt spid="137231"/>
                                        </p:tgtEl>
                                        <p:attrNameLst>
                                          <p:attrName>ppt_y</p:attrName>
                                        </p:attrNameLst>
                                      </p:cBhvr>
                                      <p:tavLst>
                                        <p:tav tm="0">
                                          <p:val>
                                            <p:strVal val="ppt_y"/>
                                          </p:val>
                                        </p:tav>
                                        <p:tav tm="100000">
                                          <p:val>
                                            <p:strVal val="ppt_y-.1"/>
                                          </p:val>
                                        </p:tav>
                                      </p:tavLst>
                                    </p:anim>
                                    <p:set>
                                      <p:cBhvr>
                                        <p:cTn id="367" dur="1" fill="hold">
                                          <p:stCondLst>
                                            <p:cond delay="999"/>
                                          </p:stCondLst>
                                        </p:cTn>
                                        <p:tgtEl>
                                          <p:spTgt spid="137231"/>
                                        </p:tgtEl>
                                        <p:attrNameLst>
                                          <p:attrName>style.visibility</p:attrName>
                                        </p:attrNameLst>
                                      </p:cBhvr>
                                      <p:to>
                                        <p:strVal val="hidden"/>
                                      </p:to>
                                    </p:set>
                                  </p:childTnLst>
                                </p:cTn>
                              </p:par>
                            </p:childTnLst>
                          </p:cTn>
                        </p:par>
                        <p:par>
                          <p:cTn id="368" fill="hold" nodeType="afterGroup">
                            <p:stCondLst>
                              <p:cond delay="1000"/>
                            </p:stCondLst>
                            <p:childTnLst>
                              <p:par>
                                <p:cTn id="369" presetID="12" presetClass="entr" presetSubtype="1" fill="hold" grpId="0" nodeType="afterEffect">
                                  <p:stCondLst>
                                    <p:cond delay="0"/>
                                  </p:stCondLst>
                                  <p:childTnLst>
                                    <p:set>
                                      <p:cBhvr>
                                        <p:cTn id="370" dur="1" fill="hold">
                                          <p:stCondLst>
                                            <p:cond delay="0"/>
                                          </p:stCondLst>
                                        </p:cTn>
                                        <p:tgtEl>
                                          <p:spTgt spid="137248"/>
                                        </p:tgtEl>
                                        <p:attrNameLst>
                                          <p:attrName>style.visibility</p:attrName>
                                        </p:attrNameLst>
                                      </p:cBhvr>
                                      <p:to>
                                        <p:strVal val="visible"/>
                                      </p:to>
                                    </p:set>
                                    <p:animEffect transition="in" filter="slide(fromTop)">
                                      <p:cBhvr>
                                        <p:cTn id="371" dur="500"/>
                                        <p:tgtEl>
                                          <p:spTgt spid="137248"/>
                                        </p:tgtEl>
                                      </p:cBhvr>
                                    </p:animEffect>
                                  </p:childTnLst>
                                </p:cTn>
                              </p:par>
                            </p:childTnLst>
                          </p:cTn>
                        </p:par>
                      </p:childTnLst>
                    </p:cTn>
                  </p:par>
                  <p:par>
                    <p:cTn id="372" fill="hold" nodeType="clickPar">
                      <p:stCondLst>
                        <p:cond delay="indefinite"/>
                      </p:stCondLst>
                      <p:childTnLst>
                        <p:par>
                          <p:cTn id="373" fill="hold" nodeType="withGroup">
                            <p:stCondLst>
                              <p:cond delay="0"/>
                            </p:stCondLst>
                            <p:childTnLst>
                              <p:par>
                                <p:cTn id="374" presetID="12" presetClass="entr" presetSubtype="1" fill="hold" grpId="0" nodeType="clickEffect">
                                  <p:stCondLst>
                                    <p:cond delay="0"/>
                                  </p:stCondLst>
                                  <p:childTnLst>
                                    <p:set>
                                      <p:cBhvr>
                                        <p:cTn id="375" dur="1" fill="hold">
                                          <p:stCondLst>
                                            <p:cond delay="0"/>
                                          </p:stCondLst>
                                        </p:cTn>
                                        <p:tgtEl>
                                          <p:spTgt spid="137247"/>
                                        </p:tgtEl>
                                        <p:attrNameLst>
                                          <p:attrName>style.visibility</p:attrName>
                                        </p:attrNameLst>
                                      </p:cBhvr>
                                      <p:to>
                                        <p:strVal val="visible"/>
                                      </p:to>
                                    </p:set>
                                    <p:animEffect transition="in" filter="slide(fromTop)">
                                      <p:cBhvr>
                                        <p:cTn id="376" dur="500"/>
                                        <p:tgtEl>
                                          <p:spTgt spid="137247"/>
                                        </p:tgtEl>
                                      </p:cBhvr>
                                    </p:animEffec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12" presetClass="entr" presetSubtype="1" fill="hold" grpId="0" nodeType="clickEffect">
                                  <p:stCondLst>
                                    <p:cond delay="0"/>
                                  </p:stCondLst>
                                  <p:childTnLst>
                                    <p:set>
                                      <p:cBhvr>
                                        <p:cTn id="380" dur="1" fill="hold">
                                          <p:stCondLst>
                                            <p:cond delay="0"/>
                                          </p:stCondLst>
                                        </p:cTn>
                                        <p:tgtEl>
                                          <p:spTgt spid="137251"/>
                                        </p:tgtEl>
                                        <p:attrNameLst>
                                          <p:attrName>style.visibility</p:attrName>
                                        </p:attrNameLst>
                                      </p:cBhvr>
                                      <p:to>
                                        <p:strVal val="visible"/>
                                      </p:to>
                                    </p:set>
                                    <p:animEffect transition="in" filter="slide(fromTop)">
                                      <p:cBhvr>
                                        <p:cTn id="381" dur="500"/>
                                        <p:tgtEl>
                                          <p:spTgt spid="137251"/>
                                        </p:tgtEl>
                                      </p:cBhvr>
                                    </p:animEffect>
                                  </p:childTnLst>
                                </p:cTn>
                              </p:par>
                            </p:childTnLst>
                          </p:cTn>
                        </p:par>
                        <p:par>
                          <p:cTn id="382" fill="hold" nodeType="afterGroup">
                            <p:stCondLst>
                              <p:cond delay="500"/>
                            </p:stCondLst>
                            <p:childTnLst>
                              <p:par>
                                <p:cTn id="383" presetID="9" presetClass="entr" presetSubtype="0" fill="hold" grpId="0" nodeType="afterEffect">
                                  <p:stCondLst>
                                    <p:cond delay="0"/>
                                  </p:stCondLst>
                                  <p:childTnLst>
                                    <p:set>
                                      <p:cBhvr>
                                        <p:cTn id="384" dur="1" fill="hold">
                                          <p:stCondLst>
                                            <p:cond delay="0"/>
                                          </p:stCondLst>
                                        </p:cTn>
                                        <p:tgtEl>
                                          <p:spTgt spid="137252"/>
                                        </p:tgtEl>
                                        <p:attrNameLst>
                                          <p:attrName>style.visibility</p:attrName>
                                        </p:attrNameLst>
                                      </p:cBhvr>
                                      <p:to>
                                        <p:strVal val="visible"/>
                                      </p:to>
                                    </p:set>
                                    <p:animEffect transition="in" filter="dissolve">
                                      <p:cBhvr>
                                        <p:cTn id="385" dur="500"/>
                                        <p:tgtEl>
                                          <p:spTgt spid="137252"/>
                                        </p:tgtEl>
                                      </p:cBhvr>
                                    </p:animEffect>
                                  </p:childTnLst>
                                </p:cTn>
                              </p:par>
                            </p:childTnLst>
                          </p:cTn>
                        </p:par>
                        <p:par>
                          <p:cTn id="386" fill="hold" nodeType="afterGroup">
                            <p:stCondLst>
                              <p:cond delay="1000"/>
                            </p:stCondLst>
                            <p:childTnLst>
                              <p:par>
                                <p:cTn id="387" presetID="12" presetClass="exit" presetSubtype="4" fill="hold" grpId="1" nodeType="afterEffect">
                                  <p:stCondLst>
                                    <p:cond delay="0"/>
                                  </p:stCondLst>
                                  <p:childTnLst>
                                    <p:animEffect transition="out" filter="slide(fromBottom)">
                                      <p:cBhvr>
                                        <p:cTn id="388" dur="500"/>
                                        <p:tgtEl>
                                          <p:spTgt spid="137286"/>
                                        </p:tgtEl>
                                      </p:cBhvr>
                                    </p:animEffect>
                                    <p:set>
                                      <p:cBhvr>
                                        <p:cTn id="389" dur="1" fill="hold">
                                          <p:stCondLst>
                                            <p:cond delay="499"/>
                                          </p:stCondLst>
                                        </p:cTn>
                                        <p:tgtEl>
                                          <p:spTgt spid="137286"/>
                                        </p:tgtEl>
                                        <p:attrNameLst>
                                          <p:attrName>style.visibility</p:attrName>
                                        </p:attrNameLst>
                                      </p:cBhvr>
                                      <p:to>
                                        <p:strVal val="hidden"/>
                                      </p:to>
                                    </p:set>
                                  </p:childTnLst>
                                </p:cTn>
                              </p:par>
                            </p:childTnLst>
                          </p:cTn>
                        </p:par>
                        <p:par>
                          <p:cTn id="390" fill="hold" nodeType="afterGroup">
                            <p:stCondLst>
                              <p:cond delay="1500"/>
                            </p:stCondLst>
                            <p:childTnLst>
                              <p:par>
                                <p:cTn id="391" presetID="12" presetClass="entr" presetSubtype="4" fill="hold" grpId="0" nodeType="afterEffect">
                                  <p:stCondLst>
                                    <p:cond delay="0"/>
                                  </p:stCondLst>
                                  <p:childTnLst>
                                    <p:set>
                                      <p:cBhvr>
                                        <p:cTn id="392" dur="1" fill="hold">
                                          <p:stCondLst>
                                            <p:cond delay="0"/>
                                          </p:stCondLst>
                                        </p:cTn>
                                        <p:tgtEl>
                                          <p:spTgt spid="137287"/>
                                        </p:tgtEl>
                                        <p:attrNameLst>
                                          <p:attrName>style.visibility</p:attrName>
                                        </p:attrNameLst>
                                      </p:cBhvr>
                                      <p:to>
                                        <p:strVal val="visible"/>
                                      </p:to>
                                    </p:set>
                                    <p:animEffect transition="in" filter="slide(fromBottom)">
                                      <p:cBhvr>
                                        <p:cTn id="393" dur="500"/>
                                        <p:tgtEl>
                                          <p:spTgt spid="137287"/>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137288"/>
                                        </p:tgtEl>
                                        <p:attrNameLst>
                                          <p:attrName>style.visibility</p:attrName>
                                        </p:attrNameLst>
                                      </p:cBhvr>
                                      <p:to>
                                        <p:strVal val="visible"/>
                                      </p:to>
                                    </p:set>
                                    <p:animEffect transition="in" filter="dissolve">
                                      <p:cBhvr>
                                        <p:cTn id="398" dur="500"/>
                                        <p:tgtEl>
                                          <p:spTgt spid="137288"/>
                                        </p:tgtEl>
                                      </p:cBhvr>
                                    </p:animEffect>
                                  </p:childTnLst>
                                </p:cTn>
                              </p:par>
                            </p:childTnLst>
                          </p:cTn>
                        </p:par>
                        <p:par>
                          <p:cTn id="399" fill="hold" nodeType="afterGroup">
                            <p:stCondLst>
                              <p:cond delay="500"/>
                            </p:stCondLst>
                            <p:childTnLst>
                              <p:par>
                                <p:cTn id="400" presetID="12" presetClass="entr" presetSubtype="1" fill="hold" grpId="0" nodeType="afterEffect">
                                  <p:stCondLst>
                                    <p:cond delay="0"/>
                                  </p:stCondLst>
                                  <p:childTnLst>
                                    <p:set>
                                      <p:cBhvr>
                                        <p:cTn id="401" dur="1" fill="hold">
                                          <p:stCondLst>
                                            <p:cond delay="0"/>
                                          </p:stCondLst>
                                        </p:cTn>
                                        <p:tgtEl>
                                          <p:spTgt spid="137257"/>
                                        </p:tgtEl>
                                        <p:attrNameLst>
                                          <p:attrName>style.visibility</p:attrName>
                                        </p:attrNameLst>
                                      </p:cBhvr>
                                      <p:to>
                                        <p:strVal val="visible"/>
                                      </p:to>
                                    </p:set>
                                    <p:animEffect transition="in" filter="slide(fromTop)">
                                      <p:cBhvr>
                                        <p:cTn id="402" dur="500"/>
                                        <p:tgtEl>
                                          <p:spTgt spid="137257"/>
                                        </p:tgtEl>
                                      </p:cBhvr>
                                    </p:animEffect>
                                  </p:childTnLst>
                                </p:cTn>
                              </p:par>
                            </p:childTnLst>
                          </p:cTn>
                        </p:par>
                      </p:childTnLst>
                    </p:cTn>
                  </p:par>
                  <p:par>
                    <p:cTn id="403" fill="hold" nodeType="clickPar">
                      <p:stCondLst>
                        <p:cond delay="indefinite"/>
                      </p:stCondLst>
                      <p:childTnLst>
                        <p:par>
                          <p:cTn id="404" fill="hold" nodeType="withGroup">
                            <p:stCondLst>
                              <p:cond delay="0"/>
                            </p:stCondLst>
                            <p:childTnLst>
                              <p:par>
                                <p:cTn id="405" presetID="9" presetClass="exit" presetSubtype="0" fill="hold" grpId="1" nodeType="clickEffect">
                                  <p:stCondLst>
                                    <p:cond delay="0"/>
                                  </p:stCondLst>
                                  <p:childTnLst>
                                    <p:animEffect transition="out" filter="dissolve">
                                      <p:cBhvr>
                                        <p:cTn id="406" dur="500"/>
                                        <p:tgtEl>
                                          <p:spTgt spid="137288"/>
                                        </p:tgtEl>
                                      </p:cBhvr>
                                    </p:animEffect>
                                    <p:set>
                                      <p:cBhvr>
                                        <p:cTn id="407" dur="1" fill="hold">
                                          <p:stCondLst>
                                            <p:cond delay="499"/>
                                          </p:stCondLst>
                                        </p:cTn>
                                        <p:tgtEl>
                                          <p:spTgt spid="137288"/>
                                        </p:tgtEl>
                                        <p:attrNameLst>
                                          <p:attrName>style.visibility</p:attrName>
                                        </p:attrNameLst>
                                      </p:cBhvr>
                                      <p:to>
                                        <p:strVal val="hidden"/>
                                      </p:to>
                                    </p:set>
                                  </p:childTnLst>
                                </p:cTn>
                              </p:par>
                            </p:childTnLst>
                          </p:cTn>
                        </p:par>
                        <p:par>
                          <p:cTn id="408" fill="hold" nodeType="afterGroup">
                            <p:stCondLst>
                              <p:cond delay="500"/>
                            </p:stCondLst>
                            <p:childTnLst>
                              <p:par>
                                <p:cTn id="409" presetID="9" presetClass="entr" presetSubtype="0" fill="hold" grpId="0" nodeType="afterEffect">
                                  <p:stCondLst>
                                    <p:cond delay="0"/>
                                  </p:stCondLst>
                                  <p:childTnLst>
                                    <p:set>
                                      <p:cBhvr>
                                        <p:cTn id="410" dur="1" fill="hold">
                                          <p:stCondLst>
                                            <p:cond delay="0"/>
                                          </p:stCondLst>
                                        </p:cTn>
                                        <p:tgtEl>
                                          <p:spTgt spid="137289"/>
                                        </p:tgtEl>
                                        <p:attrNameLst>
                                          <p:attrName>style.visibility</p:attrName>
                                        </p:attrNameLst>
                                      </p:cBhvr>
                                      <p:to>
                                        <p:strVal val="visible"/>
                                      </p:to>
                                    </p:set>
                                    <p:animEffect transition="in" filter="dissolve">
                                      <p:cBhvr>
                                        <p:cTn id="411" dur="500"/>
                                        <p:tgtEl>
                                          <p:spTgt spid="137289"/>
                                        </p:tgtEl>
                                      </p:cBhvr>
                                    </p:animEffect>
                                  </p:childTnLst>
                                </p:cTn>
                              </p:par>
                            </p:childTnLst>
                          </p:cTn>
                        </p:par>
                        <p:par>
                          <p:cTn id="412" fill="hold" nodeType="afterGroup">
                            <p:stCondLst>
                              <p:cond delay="1000"/>
                            </p:stCondLst>
                            <p:childTnLst>
                              <p:par>
                                <p:cTn id="413" presetID="12" presetClass="entr" presetSubtype="1" fill="hold" grpId="0" nodeType="afterEffect">
                                  <p:stCondLst>
                                    <p:cond delay="0"/>
                                  </p:stCondLst>
                                  <p:childTnLst>
                                    <p:set>
                                      <p:cBhvr>
                                        <p:cTn id="414" dur="1" fill="hold">
                                          <p:stCondLst>
                                            <p:cond delay="0"/>
                                          </p:stCondLst>
                                        </p:cTn>
                                        <p:tgtEl>
                                          <p:spTgt spid="137258"/>
                                        </p:tgtEl>
                                        <p:attrNameLst>
                                          <p:attrName>style.visibility</p:attrName>
                                        </p:attrNameLst>
                                      </p:cBhvr>
                                      <p:to>
                                        <p:strVal val="visible"/>
                                      </p:to>
                                    </p:set>
                                    <p:animEffect transition="in" filter="slide(fromTop)">
                                      <p:cBhvr>
                                        <p:cTn id="415" dur="500"/>
                                        <p:tgtEl>
                                          <p:spTgt spid="137258"/>
                                        </p:tgtEl>
                                      </p:cBhvr>
                                    </p:animEffect>
                                  </p:childTnLst>
                                </p:cTn>
                              </p:par>
                            </p:childTnLst>
                          </p:cTn>
                        </p:par>
                      </p:childTnLst>
                    </p:cTn>
                  </p:par>
                  <p:par>
                    <p:cTn id="416" fill="hold" nodeType="clickPar">
                      <p:stCondLst>
                        <p:cond delay="indefinite"/>
                      </p:stCondLst>
                      <p:childTnLst>
                        <p:par>
                          <p:cTn id="417" fill="hold" nodeType="withGroup">
                            <p:stCondLst>
                              <p:cond delay="0"/>
                            </p:stCondLst>
                            <p:childTnLst>
                              <p:par>
                                <p:cTn id="418" presetID="9" presetClass="exit" presetSubtype="0" fill="hold" grpId="1" nodeType="clickEffect">
                                  <p:stCondLst>
                                    <p:cond delay="0"/>
                                  </p:stCondLst>
                                  <p:childTnLst>
                                    <p:animEffect transition="out" filter="dissolve">
                                      <p:cBhvr>
                                        <p:cTn id="419" dur="500"/>
                                        <p:tgtEl>
                                          <p:spTgt spid="137289"/>
                                        </p:tgtEl>
                                      </p:cBhvr>
                                    </p:animEffect>
                                    <p:set>
                                      <p:cBhvr>
                                        <p:cTn id="420" dur="1" fill="hold">
                                          <p:stCondLst>
                                            <p:cond delay="499"/>
                                          </p:stCondLst>
                                        </p:cTn>
                                        <p:tgtEl>
                                          <p:spTgt spid="137289"/>
                                        </p:tgtEl>
                                        <p:attrNameLst>
                                          <p:attrName>style.visibility</p:attrName>
                                        </p:attrNameLst>
                                      </p:cBhvr>
                                      <p:to>
                                        <p:strVal val="hidden"/>
                                      </p:to>
                                    </p:set>
                                  </p:childTnLst>
                                </p:cTn>
                              </p:par>
                            </p:childTnLst>
                          </p:cTn>
                        </p:par>
                        <p:par>
                          <p:cTn id="421" fill="hold" nodeType="afterGroup">
                            <p:stCondLst>
                              <p:cond delay="500"/>
                            </p:stCondLst>
                            <p:childTnLst>
                              <p:par>
                                <p:cTn id="422" presetID="9" presetClass="entr" presetSubtype="0" fill="hold" grpId="0" nodeType="afterEffect">
                                  <p:stCondLst>
                                    <p:cond delay="0"/>
                                  </p:stCondLst>
                                  <p:childTnLst>
                                    <p:set>
                                      <p:cBhvr>
                                        <p:cTn id="423" dur="1" fill="hold">
                                          <p:stCondLst>
                                            <p:cond delay="0"/>
                                          </p:stCondLst>
                                        </p:cTn>
                                        <p:tgtEl>
                                          <p:spTgt spid="137290"/>
                                        </p:tgtEl>
                                        <p:attrNameLst>
                                          <p:attrName>style.visibility</p:attrName>
                                        </p:attrNameLst>
                                      </p:cBhvr>
                                      <p:to>
                                        <p:strVal val="visible"/>
                                      </p:to>
                                    </p:set>
                                    <p:animEffect transition="in" filter="dissolve">
                                      <p:cBhvr>
                                        <p:cTn id="424" dur="500"/>
                                        <p:tgtEl>
                                          <p:spTgt spid="137290"/>
                                        </p:tgtEl>
                                      </p:cBhvr>
                                    </p:animEffect>
                                  </p:childTnLst>
                                </p:cTn>
                              </p:par>
                            </p:childTnLst>
                          </p:cTn>
                        </p:par>
                        <p:par>
                          <p:cTn id="425" fill="hold" nodeType="afterGroup">
                            <p:stCondLst>
                              <p:cond delay="1000"/>
                            </p:stCondLst>
                            <p:childTnLst>
                              <p:par>
                                <p:cTn id="426" presetID="12" presetClass="entr" presetSubtype="1" fill="hold" grpId="0" nodeType="afterEffect">
                                  <p:stCondLst>
                                    <p:cond delay="0"/>
                                  </p:stCondLst>
                                  <p:childTnLst>
                                    <p:set>
                                      <p:cBhvr>
                                        <p:cTn id="427" dur="1" fill="hold">
                                          <p:stCondLst>
                                            <p:cond delay="0"/>
                                          </p:stCondLst>
                                        </p:cTn>
                                        <p:tgtEl>
                                          <p:spTgt spid="137259"/>
                                        </p:tgtEl>
                                        <p:attrNameLst>
                                          <p:attrName>style.visibility</p:attrName>
                                        </p:attrNameLst>
                                      </p:cBhvr>
                                      <p:to>
                                        <p:strVal val="visible"/>
                                      </p:to>
                                    </p:set>
                                    <p:animEffect transition="in" filter="slide(fromTop)">
                                      <p:cBhvr>
                                        <p:cTn id="428" dur="500"/>
                                        <p:tgtEl>
                                          <p:spTgt spid="137259"/>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9" presetClass="exit" presetSubtype="0" fill="hold" grpId="1" nodeType="clickEffect">
                                  <p:stCondLst>
                                    <p:cond delay="0"/>
                                  </p:stCondLst>
                                  <p:childTnLst>
                                    <p:animEffect transition="out" filter="dissolve">
                                      <p:cBhvr>
                                        <p:cTn id="432" dur="500"/>
                                        <p:tgtEl>
                                          <p:spTgt spid="137290"/>
                                        </p:tgtEl>
                                      </p:cBhvr>
                                    </p:animEffect>
                                    <p:set>
                                      <p:cBhvr>
                                        <p:cTn id="433" dur="1" fill="hold">
                                          <p:stCondLst>
                                            <p:cond delay="499"/>
                                          </p:stCondLst>
                                        </p:cTn>
                                        <p:tgtEl>
                                          <p:spTgt spid="137290"/>
                                        </p:tgtEl>
                                        <p:attrNameLst>
                                          <p:attrName>style.visibility</p:attrName>
                                        </p:attrNameLst>
                                      </p:cBhvr>
                                      <p:to>
                                        <p:strVal val="hidden"/>
                                      </p:to>
                                    </p:set>
                                  </p:childTnLst>
                                </p:cTn>
                              </p:par>
                            </p:childTnLst>
                          </p:cTn>
                        </p:par>
                        <p:par>
                          <p:cTn id="434" fill="hold" nodeType="afterGroup">
                            <p:stCondLst>
                              <p:cond delay="500"/>
                            </p:stCondLst>
                            <p:childTnLst>
                              <p:par>
                                <p:cTn id="435" presetID="9" presetClass="entr" presetSubtype="0" fill="hold" grpId="0" nodeType="afterEffect">
                                  <p:stCondLst>
                                    <p:cond delay="0"/>
                                  </p:stCondLst>
                                  <p:childTnLst>
                                    <p:set>
                                      <p:cBhvr>
                                        <p:cTn id="436" dur="1" fill="hold">
                                          <p:stCondLst>
                                            <p:cond delay="0"/>
                                          </p:stCondLst>
                                        </p:cTn>
                                        <p:tgtEl>
                                          <p:spTgt spid="137293"/>
                                        </p:tgtEl>
                                        <p:attrNameLst>
                                          <p:attrName>style.visibility</p:attrName>
                                        </p:attrNameLst>
                                      </p:cBhvr>
                                      <p:to>
                                        <p:strVal val="visible"/>
                                      </p:to>
                                    </p:set>
                                    <p:animEffect transition="in" filter="dissolve">
                                      <p:cBhvr>
                                        <p:cTn id="437" dur="500"/>
                                        <p:tgtEl>
                                          <p:spTgt spid="137293"/>
                                        </p:tgtEl>
                                      </p:cBhvr>
                                    </p:animEffect>
                                  </p:childTnLst>
                                </p:cTn>
                              </p:par>
                            </p:childTnLst>
                          </p:cTn>
                        </p:par>
                        <p:par>
                          <p:cTn id="438" fill="hold" nodeType="afterGroup">
                            <p:stCondLst>
                              <p:cond delay="1000"/>
                            </p:stCondLst>
                            <p:childTnLst>
                              <p:par>
                                <p:cTn id="439" presetID="12" presetClass="entr" presetSubtype="1" fill="hold" grpId="0" nodeType="afterEffect">
                                  <p:stCondLst>
                                    <p:cond delay="0"/>
                                  </p:stCondLst>
                                  <p:childTnLst>
                                    <p:set>
                                      <p:cBhvr>
                                        <p:cTn id="440" dur="1" fill="hold">
                                          <p:stCondLst>
                                            <p:cond delay="0"/>
                                          </p:stCondLst>
                                        </p:cTn>
                                        <p:tgtEl>
                                          <p:spTgt spid="137262"/>
                                        </p:tgtEl>
                                        <p:attrNameLst>
                                          <p:attrName>style.visibility</p:attrName>
                                        </p:attrNameLst>
                                      </p:cBhvr>
                                      <p:to>
                                        <p:strVal val="visible"/>
                                      </p:to>
                                    </p:set>
                                    <p:animEffect transition="in" filter="slide(fromTop)">
                                      <p:cBhvr>
                                        <p:cTn id="441" dur="500"/>
                                        <p:tgtEl>
                                          <p:spTgt spid="137262"/>
                                        </p:tgtEl>
                                      </p:cBhvr>
                                    </p:animEffec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9" presetClass="exit" presetSubtype="0" fill="hold" grpId="1" nodeType="clickEffect">
                                  <p:stCondLst>
                                    <p:cond delay="0"/>
                                  </p:stCondLst>
                                  <p:childTnLst>
                                    <p:animEffect transition="out" filter="dissolve">
                                      <p:cBhvr>
                                        <p:cTn id="445" dur="500"/>
                                        <p:tgtEl>
                                          <p:spTgt spid="137293"/>
                                        </p:tgtEl>
                                      </p:cBhvr>
                                    </p:animEffect>
                                    <p:set>
                                      <p:cBhvr>
                                        <p:cTn id="446" dur="1" fill="hold">
                                          <p:stCondLst>
                                            <p:cond delay="499"/>
                                          </p:stCondLst>
                                        </p:cTn>
                                        <p:tgtEl>
                                          <p:spTgt spid="137293"/>
                                        </p:tgtEl>
                                        <p:attrNameLst>
                                          <p:attrName>style.visibility</p:attrName>
                                        </p:attrNameLst>
                                      </p:cBhvr>
                                      <p:to>
                                        <p:strVal val="hidden"/>
                                      </p:to>
                                    </p:set>
                                  </p:childTnLst>
                                </p:cTn>
                              </p:par>
                            </p:childTnLst>
                          </p:cTn>
                        </p:par>
                        <p:par>
                          <p:cTn id="447" fill="hold" nodeType="afterGroup">
                            <p:stCondLst>
                              <p:cond delay="500"/>
                            </p:stCondLst>
                            <p:childTnLst>
                              <p:par>
                                <p:cTn id="448" presetID="9" presetClass="entr" presetSubtype="0" fill="hold" grpId="0" nodeType="afterEffect">
                                  <p:stCondLst>
                                    <p:cond delay="0"/>
                                  </p:stCondLst>
                                  <p:childTnLst>
                                    <p:set>
                                      <p:cBhvr>
                                        <p:cTn id="449" dur="1" fill="hold">
                                          <p:stCondLst>
                                            <p:cond delay="0"/>
                                          </p:stCondLst>
                                        </p:cTn>
                                        <p:tgtEl>
                                          <p:spTgt spid="137296"/>
                                        </p:tgtEl>
                                        <p:attrNameLst>
                                          <p:attrName>style.visibility</p:attrName>
                                        </p:attrNameLst>
                                      </p:cBhvr>
                                      <p:to>
                                        <p:strVal val="visible"/>
                                      </p:to>
                                    </p:set>
                                    <p:animEffect transition="in" filter="dissolve">
                                      <p:cBhvr>
                                        <p:cTn id="450" dur="500"/>
                                        <p:tgtEl>
                                          <p:spTgt spid="137296"/>
                                        </p:tgtEl>
                                      </p:cBhvr>
                                    </p:animEffect>
                                  </p:childTnLst>
                                </p:cTn>
                              </p:par>
                            </p:childTnLst>
                          </p:cTn>
                        </p:par>
                        <p:par>
                          <p:cTn id="451" fill="hold" nodeType="afterGroup">
                            <p:stCondLst>
                              <p:cond delay="1000"/>
                            </p:stCondLst>
                            <p:childTnLst>
                              <p:par>
                                <p:cTn id="452" presetID="12" presetClass="entr" presetSubtype="1" fill="hold" grpId="0" nodeType="afterEffect">
                                  <p:stCondLst>
                                    <p:cond delay="0"/>
                                  </p:stCondLst>
                                  <p:childTnLst>
                                    <p:set>
                                      <p:cBhvr>
                                        <p:cTn id="453" dur="1" fill="hold">
                                          <p:stCondLst>
                                            <p:cond delay="0"/>
                                          </p:stCondLst>
                                        </p:cTn>
                                        <p:tgtEl>
                                          <p:spTgt spid="137265"/>
                                        </p:tgtEl>
                                        <p:attrNameLst>
                                          <p:attrName>style.visibility</p:attrName>
                                        </p:attrNameLst>
                                      </p:cBhvr>
                                      <p:to>
                                        <p:strVal val="visible"/>
                                      </p:to>
                                    </p:set>
                                    <p:animEffect transition="in" filter="slide(fromTop)">
                                      <p:cBhvr>
                                        <p:cTn id="454" dur="500"/>
                                        <p:tgtEl>
                                          <p:spTgt spid="137265"/>
                                        </p:tgtEl>
                                      </p:cBhvr>
                                    </p:animEffect>
                                  </p:childTnLst>
                                </p:cTn>
                              </p:par>
                            </p:childTnLst>
                          </p:cTn>
                        </p:par>
                      </p:childTnLst>
                    </p:cTn>
                  </p:par>
                  <p:par>
                    <p:cTn id="455" fill="hold" nodeType="clickPar">
                      <p:stCondLst>
                        <p:cond delay="indefinite"/>
                      </p:stCondLst>
                      <p:childTnLst>
                        <p:par>
                          <p:cTn id="456" fill="hold" nodeType="withGroup">
                            <p:stCondLst>
                              <p:cond delay="0"/>
                            </p:stCondLst>
                            <p:childTnLst>
                              <p:par>
                                <p:cTn id="457" presetID="9" presetClass="exit" presetSubtype="0" fill="hold" grpId="1" nodeType="clickEffect">
                                  <p:stCondLst>
                                    <p:cond delay="0"/>
                                  </p:stCondLst>
                                  <p:childTnLst>
                                    <p:animEffect transition="out" filter="dissolve">
                                      <p:cBhvr>
                                        <p:cTn id="458" dur="500"/>
                                        <p:tgtEl>
                                          <p:spTgt spid="137296"/>
                                        </p:tgtEl>
                                      </p:cBhvr>
                                    </p:animEffect>
                                    <p:set>
                                      <p:cBhvr>
                                        <p:cTn id="459" dur="1" fill="hold">
                                          <p:stCondLst>
                                            <p:cond delay="499"/>
                                          </p:stCondLst>
                                        </p:cTn>
                                        <p:tgtEl>
                                          <p:spTgt spid="137296"/>
                                        </p:tgtEl>
                                        <p:attrNameLst>
                                          <p:attrName>style.visibility</p:attrName>
                                        </p:attrNameLst>
                                      </p:cBhvr>
                                      <p:to>
                                        <p:strVal val="hidden"/>
                                      </p:to>
                                    </p:set>
                                  </p:childTnLst>
                                </p:cTn>
                              </p:par>
                            </p:childTnLst>
                          </p:cTn>
                        </p:par>
                        <p:par>
                          <p:cTn id="460" fill="hold" nodeType="afterGroup">
                            <p:stCondLst>
                              <p:cond delay="500"/>
                            </p:stCondLst>
                            <p:childTnLst>
                              <p:par>
                                <p:cTn id="461" presetID="9" presetClass="entr" presetSubtype="0" fill="hold" grpId="0" nodeType="afterEffect">
                                  <p:stCondLst>
                                    <p:cond delay="0"/>
                                  </p:stCondLst>
                                  <p:childTnLst>
                                    <p:set>
                                      <p:cBhvr>
                                        <p:cTn id="462" dur="1" fill="hold">
                                          <p:stCondLst>
                                            <p:cond delay="0"/>
                                          </p:stCondLst>
                                        </p:cTn>
                                        <p:tgtEl>
                                          <p:spTgt spid="137297"/>
                                        </p:tgtEl>
                                        <p:attrNameLst>
                                          <p:attrName>style.visibility</p:attrName>
                                        </p:attrNameLst>
                                      </p:cBhvr>
                                      <p:to>
                                        <p:strVal val="visible"/>
                                      </p:to>
                                    </p:set>
                                    <p:animEffect transition="in" filter="dissolve">
                                      <p:cBhvr>
                                        <p:cTn id="463" dur="500"/>
                                        <p:tgtEl>
                                          <p:spTgt spid="137297"/>
                                        </p:tgtEl>
                                      </p:cBhvr>
                                    </p:animEffect>
                                  </p:childTnLst>
                                </p:cTn>
                              </p:par>
                            </p:childTnLst>
                          </p:cTn>
                        </p:par>
                        <p:par>
                          <p:cTn id="464" fill="hold" nodeType="afterGroup">
                            <p:stCondLst>
                              <p:cond delay="1000"/>
                            </p:stCondLst>
                            <p:childTnLst>
                              <p:par>
                                <p:cTn id="465" presetID="12" presetClass="entr" presetSubtype="1" fill="hold" grpId="0" nodeType="afterEffect">
                                  <p:stCondLst>
                                    <p:cond delay="0"/>
                                  </p:stCondLst>
                                  <p:childTnLst>
                                    <p:set>
                                      <p:cBhvr>
                                        <p:cTn id="466" dur="1" fill="hold">
                                          <p:stCondLst>
                                            <p:cond delay="0"/>
                                          </p:stCondLst>
                                        </p:cTn>
                                        <p:tgtEl>
                                          <p:spTgt spid="137266"/>
                                        </p:tgtEl>
                                        <p:attrNameLst>
                                          <p:attrName>style.visibility</p:attrName>
                                        </p:attrNameLst>
                                      </p:cBhvr>
                                      <p:to>
                                        <p:strVal val="visible"/>
                                      </p:to>
                                    </p:set>
                                    <p:animEffect transition="in" filter="slide(fromTop)">
                                      <p:cBhvr>
                                        <p:cTn id="467" dur="500"/>
                                        <p:tgtEl>
                                          <p:spTgt spid="137266"/>
                                        </p:tgtEl>
                                      </p:cBhvr>
                                    </p:animEffect>
                                  </p:childTnLst>
                                </p:cTn>
                              </p:par>
                            </p:childTnLst>
                          </p:cTn>
                        </p:par>
                      </p:childTnLst>
                    </p:cTn>
                  </p:par>
                  <p:par>
                    <p:cTn id="468" fill="hold" nodeType="clickPar">
                      <p:stCondLst>
                        <p:cond delay="indefinite"/>
                      </p:stCondLst>
                      <p:childTnLst>
                        <p:par>
                          <p:cTn id="469" fill="hold" nodeType="withGroup">
                            <p:stCondLst>
                              <p:cond delay="0"/>
                            </p:stCondLst>
                            <p:childTnLst>
                              <p:par>
                                <p:cTn id="470" presetID="9" presetClass="exit" presetSubtype="0" fill="hold" grpId="1" nodeType="clickEffect">
                                  <p:stCondLst>
                                    <p:cond delay="0"/>
                                  </p:stCondLst>
                                  <p:childTnLst>
                                    <p:animEffect transition="out" filter="dissolve">
                                      <p:cBhvr>
                                        <p:cTn id="471" dur="500"/>
                                        <p:tgtEl>
                                          <p:spTgt spid="137297"/>
                                        </p:tgtEl>
                                      </p:cBhvr>
                                    </p:animEffect>
                                    <p:set>
                                      <p:cBhvr>
                                        <p:cTn id="472" dur="1" fill="hold">
                                          <p:stCondLst>
                                            <p:cond delay="499"/>
                                          </p:stCondLst>
                                        </p:cTn>
                                        <p:tgtEl>
                                          <p:spTgt spid="137297"/>
                                        </p:tgtEl>
                                        <p:attrNameLst>
                                          <p:attrName>style.visibility</p:attrName>
                                        </p:attrNameLst>
                                      </p:cBhvr>
                                      <p:to>
                                        <p:strVal val="hidden"/>
                                      </p:to>
                                    </p:set>
                                  </p:childTnLst>
                                </p:cTn>
                              </p:par>
                            </p:childTnLst>
                          </p:cTn>
                        </p:par>
                        <p:par>
                          <p:cTn id="473" fill="hold" nodeType="afterGroup">
                            <p:stCondLst>
                              <p:cond delay="500"/>
                            </p:stCondLst>
                            <p:childTnLst>
                              <p:par>
                                <p:cTn id="474" presetID="9" presetClass="entr" presetSubtype="0" fill="hold" nodeType="afterEffect">
                                  <p:stCondLst>
                                    <p:cond delay="0"/>
                                  </p:stCondLst>
                                  <p:childTnLst>
                                    <p:set>
                                      <p:cBhvr>
                                        <p:cTn id="475" dur="1" fill="hold">
                                          <p:stCondLst>
                                            <p:cond delay="0"/>
                                          </p:stCondLst>
                                        </p:cTn>
                                        <p:tgtEl>
                                          <p:spTgt spid="137292"/>
                                        </p:tgtEl>
                                        <p:attrNameLst>
                                          <p:attrName>style.visibility</p:attrName>
                                        </p:attrNameLst>
                                      </p:cBhvr>
                                      <p:to>
                                        <p:strVal val="visible"/>
                                      </p:to>
                                    </p:set>
                                    <p:animEffect transition="in" filter="dissolve">
                                      <p:cBhvr>
                                        <p:cTn id="476" dur="500"/>
                                        <p:tgtEl>
                                          <p:spTgt spid="137292"/>
                                        </p:tgtEl>
                                      </p:cBhvr>
                                    </p:animEffect>
                                  </p:childTnLst>
                                </p:cTn>
                              </p:par>
                            </p:childTnLst>
                          </p:cTn>
                        </p:par>
                        <p:par>
                          <p:cTn id="477" fill="hold" nodeType="afterGroup">
                            <p:stCondLst>
                              <p:cond delay="1000"/>
                            </p:stCondLst>
                            <p:childTnLst>
                              <p:par>
                                <p:cTn id="478" presetID="12" presetClass="entr" presetSubtype="1" fill="hold" grpId="0" nodeType="afterEffect">
                                  <p:stCondLst>
                                    <p:cond delay="0"/>
                                  </p:stCondLst>
                                  <p:childTnLst>
                                    <p:set>
                                      <p:cBhvr>
                                        <p:cTn id="479" dur="1" fill="hold">
                                          <p:stCondLst>
                                            <p:cond delay="0"/>
                                          </p:stCondLst>
                                        </p:cTn>
                                        <p:tgtEl>
                                          <p:spTgt spid="137261"/>
                                        </p:tgtEl>
                                        <p:attrNameLst>
                                          <p:attrName>style.visibility</p:attrName>
                                        </p:attrNameLst>
                                      </p:cBhvr>
                                      <p:to>
                                        <p:strVal val="visible"/>
                                      </p:to>
                                    </p:set>
                                    <p:animEffect transition="in" filter="slide(fromTop)">
                                      <p:cBhvr>
                                        <p:cTn id="480" dur="500"/>
                                        <p:tgtEl>
                                          <p:spTgt spid="137261"/>
                                        </p:tgtEl>
                                      </p:cBhvr>
                                    </p:animEffect>
                                  </p:childTnLst>
                                </p:cTn>
                              </p:par>
                            </p:childTnLst>
                          </p:cTn>
                        </p:par>
                      </p:childTnLst>
                    </p:cTn>
                  </p:par>
                  <p:par>
                    <p:cTn id="481" fill="hold" nodeType="clickPar">
                      <p:stCondLst>
                        <p:cond delay="indefinite"/>
                      </p:stCondLst>
                      <p:childTnLst>
                        <p:par>
                          <p:cTn id="482" fill="hold" nodeType="withGroup">
                            <p:stCondLst>
                              <p:cond delay="0"/>
                            </p:stCondLst>
                            <p:childTnLst>
                              <p:par>
                                <p:cTn id="483" presetID="9" presetClass="exit" presetSubtype="0" fill="hold" nodeType="clickEffect">
                                  <p:stCondLst>
                                    <p:cond delay="0"/>
                                  </p:stCondLst>
                                  <p:childTnLst>
                                    <p:animEffect transition="out" filter="dissolve">
                                      <p:cBhvr>
                                        <p:cTn id="484" dur="500"/>
                                        <p:tgtEl>
                                          <p:spTgt spid="137292"/>
                                        </p:tgtEl>
                                      </p:cBhvr>
                                    </p:animEffect>
                                    <p:set>
                                      <p:cBhvr>
                                        <p:cTn id="485" dur="1" fill="hold">
                                          <p:stCondLst>
                                            <p:cond delay="499"/>
                                          </p:stCondLst>
                                        </p:cTn>
                                        <p:tgtEl>
                                          <p:spTgt spid="137292"/>
                                        </p:tgtEl>
                                        <p:attrNameLst>
                                          <p:attrName>style.visibility</p:attrName>
                                        </p:attrNameLst>
                                      </p:cBhvr>
                                      <p:to>
                                        <p:strVal val="hidden"/>
                                      </p:to>
                                    </p:set>
                                  </p:childTnLst>
                                </p:cTn>
                              </p:par>
                            </p:childTnLst>
                          </p:cTn>
                        </p:par>
                        <p:par>
                          <p:cTn id="486" fill="hold" nodeType="afterGroup">
                            <p:stCondLst>
                              <p:cond delay="1000"/>
                            </p:stCondLst>
                            <p:childTnLst>
                              <p:par>
                                <p:cTn id="487" presetID="9" presetClass="entr" presetSubtype="0" fill="hold" grpId="0" nodeType="afterEffect">
                                  <p:stCondLst>
                                    <p:cond delay="0"/>
                                  </p:stCondLst>
                                  <p:childTnLst>
                                    <p:set>
                                      <p:cBhvr>
                                        <p:cTn id="488" dur="1" fill="hold">
                                          <p:stCondLst>
                                            <p:cond delay="0"/>
                                          </p:stCondLst>
                                        </p:cTn>
                                        <p:tgtEl>
                                          <p:spTgt spid="137291"/>
                                        </p:tgtEl>
                                        <p:attrNameLst>
                                          <p:attrName>style.visibility</p:attrName>
                                        </p:attrNameLst>
                                      </p:cBhvr>
                                      <p:to>
                                        <p:strVal val="visible"/>
                                      </p:to>
                                    </p:set>
                                    <p:animEffect transition="in" filter="dissolve">
                                      <p:cBhvr>
                                        <p:cTn id="489" dur="500"/>
                                        <p:tgtEl>
                                          <p:spTgt spid="137291"/>
                                        </p:tgtEl>
                                      </p:cBhvr>
                                    </p:animEffect>
                                  </p:childTnLst>
                                </p:cTn>
                              </p:par>
                            </p:childTnLst>
                          </p:cTn>
                        </p:par>
                        <p:par>
                          <p:cTn id="490" fill="hold" nodeType="afterGroup">
                            <p:stCondLst>
                              <p:cond delay="1500"/>
                            </p:stCondLst>
                            <p:childTnLst>
                              <p:par>
                                <p:cTn id="491" presetID="12" presetClass="entr" presetSubtype="1" fill="hold" grpId="0" nodeType="afterEffect">
                                  <p:stCondLst>
                                    <p:cond delay="0"/>
                                  </p:stCondLst>
                                  <p:childTnLst>
                                    <p:set>
                                      <p:cBhvr>
                                        <p:cTn id="492" dur="1" fill="hold">
                                          <p:stCondLst>
                                            <p:cond delay="0"/>
                                          </p:stCondLst>
                                        </p:cTn>
                                        <p:tgtEl>
                                          <p:spTgt spid="137260"/>
                                        </p:tgtEl>
                                        <p:attrNameLst>
                                          <p:attrName>style.visibility</p:attrName>
                                        </p:attrNameLst>
                                      </p:cBhvr>
                                      <p:to>
                                        <p:strVal val="visible"/>
                                      </p:to>
                                    </p:set>
                                    <p:animEffect transition="in" filter="slide(fromTop)">
                                      <p:cBhvr>
                                        <p:cTn id="493" dur="500"/>
                                        <p:tgtEl>
                                          <p:spTgt spid="137260"/>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xit" presetSubtype="0" fill="hold" nodeType="clickEffect">
                                  <p:stCondLst>
                                    <p:cond delay="0"/>
                                  </p:stCondLst>
                                  <p:childTnLst>
                                    <p:animEffect transition="out" filter="dissolve">
                                      <p:cBhvr>
                                        <p:cTn id="497" dur="500"/>
                                        <p:tgtEl>
                                          <p:spTgt spid="137291"/>
                                        </p:tgtEl>
                                      </p:cBhvr>
                                    </p:animEffect>
                                    <p:set>
                                      <p:cBhvr>
                                        <p:cTn id="498" dur="1" fill="hold">
                                          <p:stCondLst>
                                            <p:cond delay="499"/>
                                          </p:stCondLst>
                                        </p:cTn>
                                        <p:tgtEl>
                                          <p:spTgt spid="137291"/>
                                        </p:tgtEl>
                                        <p:attrNameLst>
                                          <p:attrName>style.visibility</p:attrName>
                                        </p:attrNameLst>
                                      </p:cBhvr>
                                      <p:to>
                                        <p:strVal val="hidden"/>
                                      </p:to>
                                    </p:set>
                                  </p:childTnLst>
                                </p:cTn>
                              </p:par>
                            </p:childTnLst>
                          </p:cTn>
                        </p:par>
                        <p:par>
                          <p:cTn id="499" fill="hold" nodeType="afterGroup">
                            <p:stCondLst>
                              <p:cond delay="500"/>
                            </p:stCondLst>
                            <p:childTnLst>
                              <p:par>
                                <p:cTn id="500" presetID="9" presetClass="entr" presetSubtype="0" fill="hold" grpId="0" nodeType="afterEffect">
                                  <p:stCondLst>
                                    <p:cond delay="0"/>
                                  </p:stCondLst>
                                  <p:childTnLst>
                                    <p:set>
                                      <p:cBhvr>
                                        <p:cTn id="501" dur="1" fill="hold">
                                          <p:stCondLst>
                                            <p:cond delay="0"/>
                                          </p:stCondLst>
                                        </p:cTn>
                                        <p:tgtEl>
                                          <p:spTgt spid="137294"/>
                                        </p:tgtEl>
                                        <p:attrNameLst>
                                          <p:attrName>style.visibility</p:attrName>
                                        </p:attrNameLst>
                                      </p:cBhvr>
                                      <p:to>
                                        <p:strVal val="visible"/>
                                      </p:to>
                                    </p:set>
                                    <p:animEffect transition="in" filter="dissolve">
                                      <p:cBhvr>
                                        <p:cTn id="502" dur="500"/>
                                        <p:tgtEl>
                                          <p:spTgt spid="137294"/>
                                        </p:tgtEl>
                                      </p:cBhvr>
                                    </p:animEffect>
                                  </p:childTnLst>
                                </p:cTn>
                              </p:par>
                            </p:childTnLst>
                          </p:cTn>
                        </p:par>
                        <p:par>
                          <p:cTn id="503" fill="hold" nodeType="afterGroup">
                            <p:stCondLst>
                              <p:cond delay="1000"/>
                            </p:stCondLst>
                            <p:childTnLst>
                              <p:par>
                                <p:cTn id="504" presetID="12" presetClass="entr" presetSubtype="1" fill="hold" grpId="0" nodeType="afterEffect">
                                  <p:stCondLst>
                                    <p:cond delay="0"/>
                                  </p:stCondLst>
                                  <p:childTnLst>
                                    <p:set>
                                      <p:cBhvr>
                                        <p:cTn id="505" dur="1" fill="hold">
                                          <p:stCondLst>
                                            <p:cond delay="0"/>
                                          </p:stCondLst>
                                        </p:cTn>
                                        <p:tgtEl>
                                          <p:spTgt spid="137263"/>
                                        </p:tgtEl>
                                        <p:attrNameLst>
                                          <p:attrName>style.visibility</p:attrName>
                                        </p:attrNameLst>
                                      </p:cBhvr>
                                      <p:to>
                                        <p:strVal val="visible"/>
                                      </p:to>
                                    </p:set>
                                    <p:animEffect transition="in" filter="slide(fromTop)">
                                      <p:cBhvr>
                                        <p:cTn id="506" dur="500"/>
                                        <p:tgtEl>
                                          <p:spTgt spid="137263"/>
                                        </p:tgtEl>
                                      </p:cBhvr>
                                    </p:animEffect>
                                  </p:childTnLst>
                                </p:cTn>
                              </p:par>
                            </p:childTnLst>
                          </p:cTn>
                        </p:par>
                      </p:childTnLst>
                    </p:cTn>
                  </p:par>
                  <p:par>
                    <p:cTn id="507" fill="hold" nodeType="clickPar">
                      <p:stCondLst>
                        <p:cond delay="indefinite"/>
                      </p:stCondLst>
                      <p:childTnLst>
                        <p:par>
                          <p:cTn id="508" fill="hold" nodeType="withGroup">
                            <p:stCondLst>
                              <p:cond delay="0"/>
                            </p:stCondLst>
                            <p:childTnLst>
                              <p:par>
                                <p:cTn id="509" presetID="9" presetClass="exit" presetSubtype="0" fill="hold" grpId="1" nodeType="clickEffect">
                                  <p:stCondLst>
                                    <p:cond delay="0"/>
                                  </p:stCondLst>
                                  <p:childTnLst>
                                    <p:animEffect transition="out" filter="dissolve">
                                      <p:cBhvr>
                                        <p:cTn id="510" dur="500"/>
                                        <p:tgtEl>
                                          <p:spTgt spid="137294"/>
                                        </p:tgtEl>
                                      </p:cBhvr>
                                    </p:animEffect>
                                    <p:set>
                                      <p:cBhvr>
                                        <p:cTn id="511" dur="1" fill="hold">
                                          <p:stCondLst>
                                            <p:cond delay="499"/>
                                          </p:stCondLst>
                                        </p:cTn>
                                        <p:tgtEl>
                                          <p:spTgt spid="137294"/>
                                        </p:tgtEl>
                                        <p:attrNameLst>
                                          <p:attrName>style.visibility</p:attrName>
                                        </p:attrNameLst>
                                      </p:cBhvr>
                                      <p:to>
                                        <p:strVal val="hidden"/>
                                      </p:to>
                                    </p:set>
                                  </p:childTnLst>
                                </p:cTn>
                              </p:par>
                            </p:childTnLst>
                          </p:cTn>
                        </p:par>
                        <p:par>
                          <p:cTn id="512" fill="hold" nodeType="afterGroup">
                            <p:stCondLst>
                              <p:cond delay="500"/>
                            </p:stCondLst>
                            <p:childTnLst>
                              <p:par>
                                <p:cTn id="513" presetID="12" presetClass="exit" presetSubtype="4" fill="hold" grpId="1" nodeType="afterEffect">
                                  <p:stCondLst>
                                    <p:cond delay="0"/>
                                  </p:stCondLst>
                                  <p:childTnLst>
                                    <p:animEffect transition="out" filter="slide(fromBottom)">
                                      <p:cBhvr>
                                        <p:cTn id="514" dur="500"/>
                                        <p:tgtEl>
                                          <p:spTgt spid="137287"/>
                                        </p:tgtEl>
                                      </p:cBhvr>
                                    </p:animEffect>
                                    <p:set>
                                      <p:cBhvr>
                                        <p:cTn id="515" dur="1" fill="hold">
                                          <p:stCondLst>
                                            <p:cond delay="499"/>
                                          </p:stCondLst>
                                        </p:cTn>
                                        <p:tgtEl>
                                          <p:spTgt spid="1372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P spid="137222" grpId="0" animBg="1"/>
      <p:bldP spid="137223" grpId="0" animBg="1"/>
      <p:bldP spid="137224" grpId="0" animBg="1"/>
      <p:bldP spid="137225" grpId="0" animBg="1"/>
      <p:bldP spid="137226" grpId="0" animBg="1"/>
      <p:bldP spid="137227" grpId="0" animBg="1"/>
      <p:bldP spid="137228" grpId="0" animBg="1"/>
      <p:bldP spid="137229" grpId="0" animBg="1"/>
      <p:bldP spid="137230" grpId="0" animBg="1"/>
      <p:bldP spid="137231" grpId="0" animBg="1"/>
      <p:bldP spid="137232" grpId="0" animBg="1"/>
      <p:bldP spid="137233" grpId="0" animBg="1"/>
      <p:bldP spid="137234" grpId="0" animBg="1"/>
      <p:bldP spid="137235" grpId="0" animBg="1"/>
      <p:bldP spid="137236" grpId="0" animBg="1"/>
      <p:bldP spid="137237" grpId="0" animBg="1"/>
      <p:bldP spid="137238" grpId="0" animBg="1"/>
      <p:bldP spid="137239" grpId="0" animBg="1"/>
      <p:bldP spid="137240" grpId="0" animBg="1"/>
      <p:bldP spid="137241" grpId="0" animBg="1"/>
      <p:bldP spid="137242" grpId="0" animBg="1"/>
      <p:bldP spid="137243" grpId="0"/>
      <p:bldP spid="137244" grpId="0"/>
      <p:bldP spid="137245" grpId="0"/>
      <p:bldP spid="137247" grpId="0"/>
      <p:bldP spid="137248" grpId="0"/>
      <p:bldP spid="137250" grpId="0"/>
      <p:bldP spid="137251" grpId="0"/>
      <p:bldP spid="137252" grpId="0" animBg="1"/>
      <p:bldP spid="137253" grpId="0"/>
      <p:bldP spid="137254" grpId="0"/>
      <p:bldP spid="137255" grpId="0" animBg="1"/>
      <p:bldP spid="137255" grpId="1" animBg="1"/>
      <p:bldP spid="137256" grpId="0" animBg="1"/>
      <p:bldP spid="137256" grpId="1" animBg="1"/>
      <p:bldP spid="137257" grpId="0"/>
      <p:bldP spid="137258" grpId="0"/>
      <p:bldP spid="137259" grpId="0"/>
      <p:bldP spid="137260" grpId="0"/>
      <p:bldP spid="137261" grpId="0"/>
      <p:bldP spid="137262" grpId="0"/>
      <p:bldP spid="137263" grpId="0"/>
      <p:bldP spid="137265" grpId="0"/>
      <p:bldP spid="137266" grpId="0"/>
      <p:bldP spid="137268" grpId="0" animBg="1"/>
      <p:bldP spid="137268" grpId="1" animBg="1"/>
      <p:bldP spid="137270" grpId="0" animBg="1"/>
      <p:bldP spid="137270" grpId="1" animBg="1"/>
      <p:bldP spid="137274" grpId="0" animBg="1"/>
      <p:bldP spid="137274" grpId="1" animBg="1"/>
      <p:bldP spid="137285" grpId="0" animBg="1"/>
      <p:bldP spid="137285" grpId="1" animBg="1"/>
      <p:bldP spid="137286" grpId="0" animBg="1"/>
      <p:bldP spid="137286" grpId="1" animBg="1"/>
      <p:bldP spid="137287" grpId="0" animBg="1"/>
      <p:bldP spid="137287" grpId="1" animBg="1"/>
      <p:bldP spid="137288" grpId="0" animBg="1"/>
      <p:bldP spid="137288" grpId="1" animBg="1"/>
      <p:bldP spid="137289" grpId="0" animBg="1"/>
      <p:bldP spid="137289" grpId="1" animBg="1"/>
      <p:bldP spid="137290" grpId="0" animBg="1"/>
      <p:bldP spid="137290" grpId="1" animBg="1"/>
      <p:bldP spid="137291" grpId="0" animBg="1"/>
      <p:bldP spid="137293" grpId="0" animBg="1"/>
      <p:bldP spid="137293" grpId="1" animBg="1"/>
      <p:bldP spid="137294" grpId="0" animBg="1"/>
      <p:bldP spid="137294" grpId="1" animBg="1"/>
      <p:bldP spid="137296" grpId="0" animBg="1"/>
      <p:bldP spid="137296" grpId="1" animBg="1"/>
      <p:bldP spid="137297" grpId="0" animBg="1"/>
      <p:bldP spid="137297" grpId="1" animBg="1"/>
      <p:bldP spid="137267" grpId="0" animBg="1"/>
      <p:bldP spid="137267" grpId="1" animBg="1"/>
      <p:bldP spid="137272" grpId="0" animBg="1"/>
      <p:bldP spid="137272" grpId="1" animBg="1"/>
      <p:bldP spid="137276" grpId="0" animBg="1"/>
      <p:bldP spid="137276" grpId="1" animBg="1"/>
      <p:bldP spid="137280" grpId="0" animBg="1"/>
      <p:bldP spid="137280" grpId="1" animBg="1"/>
      <p:bldP spid="137283" grpId="0" animBg="1"/>
      <p:bldP spid="137283" grpId="1" animBg="1"/>
      <p:bldP spid="137284" grpId="0" animBg="1"/>
      <p:bldP spid="13728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CAC5639B-CF21-4E56-B752-43D0DD0FBF48}"/>
              </a:ext>
            </a:extLst>
          </p:cNvPr>
          <p:cNvSpPr>
            <a:spLocks noChangeArrowheads="1"/>
          </p:cNvSpPr>
          <p:nvPr/>
        </p:nvSpPr>
        <p:spPr bwMode="auto">
          <a:xfrm>
            <a:off x="555625" y="1150938"/>
            <a:ext cx="240030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5.</a:t>
            </a:r>
            <a:r>
              <a:rPr lang="zh-CN" altLang="en-US">
                <a:solidFill>
                  <a:schemeClr val="tx2"/>
                </a:solidFill>
              </a:rPr>
              <a:t>代码优化</a:t>
            </a:r>
          </a:p>
        </p:txBody>
      </p:sp>
      <p:sp>
        <p:nvSpPr>
          <p:cNvPr id="138244" name="Rectangle 4">
            <a:extLst>
              <a:ext uri="{FF2B5EF4-FFF2-40B4-BE49-F238E27FC236}">
                <a16:creationId xmlns:a16="http://schemas.microsoft.com/office/drawing/2014/main" id="{5CBDE58B-6EA3-40F1-9BD0-5E5FC27237D9}"/>
              </a:ext>
            </a:extLst>
          </p:cNvPr>
          <p:cNvSpPr>
            <a:spLocks noChangeArrowheads="1"/>
          </p:cNvSpPr>
          <p:nvPr/>
        </p:nvSpPr>
        <p:spPr bwMode="auto">
          <a:xfrm>
            <a:off x="406400"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任务</a:t>
            </a:r>
          </a:p>
        </p:txBody>
      </p:sp>
      <p:sp>
        <p:nvSpPr>
          <p:cNvPr id="138245" name="Rectangle 5">
            <a:extLst>
              <a:ext uri="{FF2B5EF4-FFF2-40B4-BE49-F238E27FC236}">
                <a16:creationId xmlns:a16="http://schemas.microsoft.com/office/drawing/2014/main" id="{428BDB61-2672-4C87-B03C-9B0BBF8EBE69}"/>
              </a:ext>
            </a:extLst>
          </p:cNvPr>
          <p:cNvSpPr>
            <a:spLocks noChangeArrowheads="1"/>
          </p:cNvSpPr>
          <p:nvPr/>
        </p:nvSpPr>
        <p:spPr bwMode="auto">
          <a:xfrm>
            <a:off x="339725" y="3392488"/>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所做转换</a:t>
            </a:r>
          </a:p>
        </p:txBody>
      </p:sp>
      <p:sp>
        <p:nvSpPr>
          <p:cNvPr id="138246" name="Rectangle 6">
            <a:extLst>
              <a:ext uri="{FF2B5EF4-FFF2-40B4-BE49-F238E27FC236}">
                <a16:creationId xmlns:a16="http://schemas.microsoft.com/office/drawing/2014/main" id="{23DD64BF-979B-4724-94C4-C54D69DB9819}"/>
              </a:ext>
            </a:extLst>
          </p:cNvPr>
          <p:cNvSpPr>
            <a:spLocks noChangeArrowheads="1"/>
          </p:cNvSpPr>
          <p:nvPr/>
        </p:nvSpPr>
        <p:spPr bwMode="auto">
          <a:xfrm>
            <a:off x="447675" y="4981575"/>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依据</a:t>
            </a:r>
          </a:p>
        </p:txBody>
      </p:sp>
      <p:sp>
        <p:nvSpPr>
          <p:cNvPr id="138247" name="Rectangle 7">
            <a:extLst>
              <a:ext uri="{FF2B5EF4-FFF2-40B4-BE49-F238E27FC236}">
                <a16:creationId xmlns:a16="http://schemas.microsoft.com/office/drawing/2014/main" id="{BAF30F18-D74D-48C0-80F5-1DC22B369F1A}"/>
              </a:ext>
            </a:extLst>
          </p:cNvPr>
          <p:cNvSpPr>
            <a:spLocks noChangeArrowheads="1"/>
          </p:cNvSpPr>
          <p:nvPr/>
        </p:nvSpPr>
        <p:spPr bwMode="auto">
          <a:xfrm>
            <a:off x="777875" y="5648325"/>
            <a:ext cx="30861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程序等价变换规则</a:t>
            </a:r>
          </a:p>
        </p:txBody>
      </p:sp>
      <p:sp>
        <p:nvSpPr>
          <p:cNvPr id="138248" name="Rectangle 8">
            <a:extLst>
              <a:ext uri="{FF2B5EF4-FFF2-40B4-BE49-F238E27FC236}">
                <a16:creationId xmlns:a16="http://schemas.microsoft.com/office/drawing/2014/main" id="{5C5BA39C-E3F0-4F46-BD2E-5630885B79A8}"/>
              </a:ext>
            </a:extLst>
          </p:cNvPr>
          <p:cNvSpPr>
            <a:spLocks noChangeArrowheads="1"/>
          </p:cNvSpPr>
          <p:nvPr/>
        </p:nvSpPr>
        <p:spPr bwMode="auto">
          <a:xfrm>
            <a:off x="3721100" y="4930775"/>
            <a:ext cx="29368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主要理论基础</a:t>
            </a:r>
          </a:p>
        </p:txBody>
      </p:sp>
      <p:sp>
        <p:nvSpPr>
          <p:cNvPr id="138249" name="Rectangle 9">
            <a:extLst>
              <a:ext uri="{FF2B5EF4-FFF2-40B4-BE49-F238E27FC236}">
                <a16:creationId xmlns:a16="http://schemas.microsoft.com/office/drawing/2014/main" id="{42AE5DED-FE49-4D79-919A-CB14A79138F3}"/>
              </a:ext>
            </a:extLst>
          </p:cNvPr>
          <p:cNvSpPr>
            <a:spLocks noChangeArrowheads="1"/>
          </p:cNvSpPr>
          <p:nvPr/>
        </p:nvSpPr>
        <p:spPr bwMode="auto">
          <a:xfrm>
            <a:off x="6545263" y="5583238"/>
            <a:ext cx="20193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数据流方程</a:t>
            </a:r>
          </a:p>
        </p:txBody>
      </p:sp>
      <p:sp>
        <p:nvSpPr>
          <p:cNvPr id="138250" name="Rectangle 10">
            <a:extLst>
              <a:ext uri="{FF2B5EF4-FFF2-40B4-BE49-F238E27FC236}">
                <a16:creationId xmlns:a16="http://schemas.microsoft.com/office/drawing/2014/main" id="{83DE1C4C-FB40-4391-8EF0-125ECD6E0698}"/>
              </a:ext>
            </a:extLst>
          </p:cNvPr>
          <p:cNvSpPr>
            <a:spLocks noChangeArrowheads="1"/>
          </p:cNvSpPr>
          <p:nvPr/>
        </p:nvSpPr>
        <p:spPr bwMode="auto">
          <a:xfrm>
            <a:off x="1412875" y="4110038"/>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a:t>
            </a:r>
          </a:p>
        </p:txBody>
      </p:sp>
      <p:sp>
        <p:nvSpPr>
          <p:cNvPr id="138251" name="Rectangle 11">
            <a:extLst>
              <a:ext uri="{FF2B5EF4-FFF2-40B4-BE49-F238E27FC236}">
                <a16:creationId xmlns:a16="http://schemas.microsoft.com/office/drawing/2014/main" id="{DEA0E487-1CE4-4F5F-A179-A6A8731D8B92}"/>
              </a:ext>
            </a:extLst>
          </p:cNvPr>
          <p:cNvSpPr>
            <a:spLocks noChangeArrowheads="1"/>
          </p:cNvSpPr>
          <p:nvPr/>
        </p:nvSpPr>
        <p:spPr bwMode="auto">
          <a:xfrm>
            <a:off x="5160963" y="4060825"/>
            <a:ext cx="3441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中间代码（优化后）</a:t>
            </a:r>
          </a:p>
        </p:txBody>
      </p:sp>
      <p:sp>
        <p:nvSpPr>
          <p:cNvPr id="138252" name="Line 12">
            <a:extLst>
              <a:ext uri="{FF2B5EF4-FFF2-40B4-BE49-F238E27FC236}">
                <a16:creationId xmlns:a16="http://schemas.microsoft.com/office/drawing/2014/main" id="{F1621838-BDC1-41C2-81AD-DBFBE8077936}"/>
              </a:ext>
            </a:extLst>
          </p:cNvPr>
          <p:cNvSpPr>
            <a:spLocks noChangeShapeType="1"/>
          </p:cNvSpPr>
          <p:nvPr/>
        </p:nvSpPr>
        <p:spPr bwMode="auto">
          <a:xfrm flipV="1">
            <a:off x="3119438" y="4343400"/>
            <a:ext cx="1974850" cy="20638"/>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253" name="Rectangle 13">
            <a:extLst>
              <a:ext uri="{FF2B5EF4-FFF2-40B4-BE49-F238E27FC236}">
                <a16:creationId xmlns:a16="http://schemas.microsoft.com/office/drawing/2014/main" id="{15A7F024-F20C-4BE9-8FF8-5A501135E619}"/>
              </a:ext>
            </a:extLst>
          </p:cNvPr>
          <p:cNvSpPr>
            <a:spLocks noChangeArrowheads="1"/>
          </p:cNvSpPr>
          <p:nvPr/>
        </p:nvSpPr>
        <p:spPr bwMode="auto">
          <a:xfrm>
            <a:off x="1701800" y="1800225"/>
            <a:ext cx="6988175" cy="1430338"/>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对于代码（主要是中间代码）进行加工变换，以期能够产生更为高效（省时间和空间）的目标代码　。</a:t>
            </a:r>
          </a:p>
        </p:txBody>
      </p:sp>
      <p:sp>
        <p:nvSpPr>
          <p:cNvPr id="138254" name="Line 14">
            <a:extLst>
              <a:ext uri="{FF2B5EF4-FFF2-40B4-BE49-F238E27FC236}">
                <a16:creationId xmlns:a16="http://schemas.microsoft.com/office/drawing/2014/main" id="{6A65331F-C367-4FCF-A900-25681B268774}"/>
              </a:ext>
            </a:extLst>
          </p:cNvPr>
          <p:cNvSpPr>
            <a:spLocks noChangeShapeType="1"/>
          </p:cNvSpPr>
          <p:nvPr/>
        </p:nvSpPr>
        <p:spPr bwMode="auto">
          <a:xfrm flipV="1">
            <a:off x="3925888" y="5900738"/>
            <a:ext cx="2589212" cy="20637"/>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WordArt 2">
            <a:extLst>
              <a:ext uri="{FF2B5EF4-FFF2-40B4-BE49-F238E27FC236}">
                <a16:creationId xmlns:a16="http://schemas.microsoft.com/office/drawing/2014/main" id="{68A7A451-E086-40C9-A069-654E36B2D5A5}"/>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dissolve">
                                      <p:cBhvr>
                                        <p:cTn id="7" dur="500"/>
                                        <p:tgtEl>
                                          <p:spTgt spid="138244"/>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38253"/>
                                        </p:tgtEl>
                                        <p:attrNameLst>
                                          <p:attrName>style.visibility</p:attrName>
                                        </p:attrNameLst>
                                      </p:cBhvr>
                                      <p:to>
                                        <p:strVal val="visible"/>
                                      </p:to>
                                    </p:set>
                                    <p:animEffect transition="in" filter="slide(fromTop)">
                                      <p:cBhvr>
                                        <p:cTn id="11" dur="500"/>
                                        <p:tgtEl>
                                          <p:spTgt spid="1382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8245"/>
                                        </p:tgtEl>
                                        <p:attrNameLst>
                                          <p:attrName>style.visibility</p:attrName>
                                        </p:attrNameLst>
                                      </p:cBhvr>
                                      <p:to>
                                        <p:strVal val="visible"/>
                                      </p:to>
                                    </p:set>
                                    <p:animEffect transition="in" filter="dissolve">
                                      <p:cBhvr>
                                        <p:cTn id="16" dur="500"/>
                                        <p:tgtEl>
                                          <p:spTgt spid="138245"/>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38250"/>
                                        </p:tgtEl>
                                        <p:attrNameLst>
                                          <p:attrName>style.visibility</p:attrName>
                                        </p:attrNameLst>
                                      </p:cBhvr>
                                      <p:to>
                                        <p:strVal val="visible"/>
                                      </p:to>
                                    </p:set>
                                    <p:animEffect transition="in" filter="slide(fromTop)">
                                      <p:cBhvr>
                                        <p:cTn id="20" dur="500"/>
                                        <p:tgtEl>
                                          <p:spTgt spid="138250"/>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8252"/>
                                        </p:tgtEl>
                                        <p:attrNameLst>
                                          <p:attrName>style.visibility</p:attrName>
                                        </p:attrNameLst>
                                      </p:cBhvr>
                                      <p:to>
                                        <p:strVal val="visible"/>
                                      </p:to>
                                    </p:set>
                                    <p:animEffect transition="in" filter="slide(fromLeft)">
                                      <p:cBhvr>
                                        <p:cTn id="24" dur="500"/>
                                        <p:tgtEl>
                                          <p:spTgt spid="138252"/>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38251"/>
                                        </p:tgtEl>
                                        <p:attrNameLst>
                                          <p:attrName>style.visibility</p:attrName>
                                        </p:attrNameLst>
                                      </p:cBhvr>
                                      <p:to>
                                        <p:strVal val="visible"/>
                                      </p:to>
                                    </p:set>
                                    <p:animEffect transition="in" filter="slide(fromTop)">
                                      <p:cBhvr>
                                        <p:cTn id="28" dur="500"/>
                                        <p:tgtEl>
                                          <p:spTgt spid="1382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8246"/>
                                        </p:tgtEl>
                                        <p:attrNameLst>
                                          <p:attrName>style.visibility</p:attrName>
                                        </p:attrNameLst>
                                      </p:cBhvr>
                                      <p:to>
                                        <p:strVal val="visible"/>
                                      </p:to>
                                    </p:set>
                                    <p:animEffect transition="in" filter="dissolve">
                                      <p:cBhvr>
                                        <p:cTn id="33" dur="500"/>
                                        <p:tgtEl>
                                          <p:spTgt spid="138246"/>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138247"/>
                                        </p:tgtEl>
                                        <p:attrNameLst>
                                          <p:attrName>style.visibility</p:attrName>
                                        </p:attrNameLst>
                                      </p:cBhvr>
                                      <p:to>
                                        <p:strVal val="visible"/>
                                      </p:to>
                                    </p:set>
                                    <p:animEffect transition="in" filter="slide(fromTop)">
                                      <p:cBhvr>
                                        <p:cTn id="37" dur="500"/>
                                        <p:tgtEl>
                                          <p:spTgt spid="138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8248"/>
                                        </p:tgtEl>
                                        <p:attrNameLst>
                                          <p:attrName>style.visibility</p:attrName>
                                        </p:attrNameLst>
                                      </p:cBhvr>
                                      <p:to>
                                        <p:strVal val="visible"/>
                                      </p:to>
                                    </p:set>
                                    <p:animEffect transition="in" filter="dissolve">
                                      <p:cBhvr>
                                        <p:cTn id="42" dur="500"/>
                                        <p:tgtEl>
                                          <p:spTgt spid="138248"/>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38249"/>
                                        </p:tgtEl>
                                        <p:attrNameLst>
                                          <p:attrName>style.visibility</p:attrName>
                                        </p:attrNameLst>
                                      </p:cBhvr>
                                      <p:to>
                                        <p:strVal val="visible"/>
                                      </p:to>
                                    </p:set>
                                    <p:animEffect transition="in" filter="slide(fromTop)">
                                      <p:cBhvr>
                                        <p:cTn id="46" dur="500"/>
                                        <p:tgtEl>
                                          <p:spTgt spid="138249"/>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38254"/>
                                        </p:tgtEl>
                                        <p:attrNameLst>
                                          <p:attrName>style.visibility</p:attrName>
                                        </p:attrNameLst>
                                      </p:cBhvr>
                                      <p:to>
                                        <p:strVal val="visible"/>
                                      </p:to>
                                    </p:set>
                                    <p:animEffect transition="in" filter="slide(fromLeft)">
                                      <p:cBhvr>
                                        <p:cTn id="50" dur="500"/>
                                        <p:tgtEl>
                                          <p:spTgt spid="13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138247" grpId="0" animBg="1"/>
      <p:bldP spid="138248" grpId="0"/>
      <p:bldP spid="138249" grpId="0" animBg="1"/>
      <p:bldP spid="138250" grpId="0" animBg="1"/>
      <p:bldP spid="138251" grpId="0" animBg="1"/>
      <p:bldP spid="1382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7883020D-BE71-41C9-A992-22495278CF0D}"/>
              </a:ext>
            </a:extLst>
          </p:cNvPr>
          <p:cNvSpPr>
            <a:spLocks noChangeArrowheads="1"/>
          </p:cNvSpPr>
          <p:nvPr/>
        </p:nvSpPr>
        <p:spPr bwMode="auto">
          <a:xfrm>
            <a:off x="406400" y="1733550"/>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示例</a:t>
            </a:r>
          </a:p>
        </p:txBody>
      </p:sp>
      <p:sp>
        <p:nvSpPr>
          <p:cNvPr id="27651" name="Rectangle 5">
            <a:extLst>
              <a:ext uri="{FF2B5EF4-FFF2-40B4-BE49-F238E27FC236}">
                <a16:creationId xmlns:a16="http://schemas.microsoft.com/office/drawing/2014/main" id="{5A138AFE-531A-4774-BB32-34B91C452591}"/>
              </a:ext>
            </a:extLst>
          </p:cNvPr>
          <p:cNvSpPr>
            <a:spLocks noChangeArrowheads="1"/>
          </p:cNvSpPr>
          <p:nvPr/>
        </p:nvSpPr>
        <p:spPr bwMode="auto">
          <a:xfrm>
            <a:off x="5741988" y="2341563"/>
            <a:ext cx="17240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(1) K := 1</a:t>
            </a:r>
          </a:p>
        </p:txBody>
      </p:sp>
      <p:sp>
        <p:nvSpPr>
          <p:cNvPr id="27652" name="Rectangle 6">
            <a:extLst>
              <a:ext uri="{FF2B5EF4-FFF2-40B4-BE49-F238E27FC236}">
                <a16:creationId xmlns:a16="http://schemas.microsoft.com/office/drawing/2014/main" id="{6E19A221-4599-42FF-B386-4022A073A93E}"/>
              </a:ext>
            </a:extLst>
          </p:cNvPr>
          <p:cNvSpPr>
            <a:spLocks noChangeArrowheads="1"/>
          </p:cNvSpPr>
          <p:nvPr/>
        </p:nvSpPr>
        <p:spPr bwMode="auto">
          <a:xfrm>
            <a:off x="5713413" y="2790825"/>
            <a:ext cx="34178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(2) if 100&lt;K goto (9)</a:t>
            </a:r>
          </a:p>
        </p:txBody>
      </p:sp>
      <p:sp>
        <p:nvSpPr>
          <p:cNvPr id="27653" name="Rectangle 7">
            <a:extLst>
              <a:ext uri="{FF2B5EF4-FFF2-40B4-BE49-F238E27FC236}">
                <a16:creationId xmlns:a16="http://schemas.microsoft.com/office/drawing/2014/main" id="{67201FB5-888E-473C-862E-338827745188}"/>
              </a:ext>
            </a:extLst>
          </p:cNvPr>
          <p:cNvSpPr>
            <a:spLocks noChangeArrowheads="1"/>
          </p:cNvSpPr>
          <p:nvPr/>
        </p:nvSpPr>
        <p:spPr bwMode="auto">
          <a:xfrm>
            <a:off x="5718175" y="3281363"/>
            <a:ext cx="2597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(3) T</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 10 * K</a:t>
            </a:r>
          </a:p>
        </p:txBody>
      </p:sp>
      <p:sp>
        <p:nvSpPr>
          <p:cNvPr id="27654" name="Rectangle 8">
            <a:extLst>
              <a:ext uri="{FF2B5EF4-FFF2-40B4-BE49-F238E27FC236}">
                <a16:creationId xmlns:a16="http://schemas.microsoft.com/office/drawing/2014/main" id="{0A1F635B-07A0-47F8-878E-6FAD60742C24}"/>
              </a:ext>
            </a:extLst>
          </p:cNvPr>
          <p:cNvSpPr>
            <a:spLocks noChangeArrowheads="1"/>
          </p:cNvSpPr>
          <p:nvPr/>
        </p:nvSpPr>
        <p:spPr bwMode="auto">
          <a:xfrm>
            <a:off x="5711825" y="5551488"/>
            <a:ext cx="2012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(8) goto (2)</a:t>
            </a:r>
          </a:p>
        </p:txBody>
      </p:sp>
      <p:sp>
        <p:nvSpPr>
          <p:cNvPr id="27655" name="Rectangle 9">
            <a:extLst>
              <a:ext uri="{FF2B5EF4-FFF2-40B4-BE49-F238E27FC236}">
                <a16:creationId xmlns:a16="http://schemas.microsoft.com/office/drawing/2014/main" id="{3BD18CAA-3FA8-41F3-92CD-E90C6B3677B3}"/>
              </a:ext>
            </a:extLst>
          </p:cNvPr>
          <p:cNvSpPr>
            <a:spLocks noChangeArrowheads="1"/>
          </p:cNvSpPr>
          <p:nvPr/>
        </p:nvSpPr>
        <p:spPr bwMode="auto">
          <a:xfrm>
            <a:off x="5718175" y="5108575"/>
            <a:ext cx="2317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(7) K := K + 1</a:t>
            </a:r>
          </a:p>
        </p:txBody>
      </p:sp>
      <p:sp>
        <p:nvSpPr>
          <p:cNvPr id="27656" name="Rectangle 10">
            <a:extLst>
              <a:ext uri="{FF2B5EF4-FFF2-40B4-BE49-F238E27FC236}">
                <a16:creationId xmlns:a16="http://schemas.microsoft.com/office/drawing/2014/main" id="{B6024B5B-49D9-40D0-A4E1-5FE17B612D34}"/>
              </a:ext>
            </a:extLst>
          </p:cNvPr>
          <p:cNvSpPr>
            <a:spLocks noChangeArrowheads="1"/>
          </p:cNvSpPr>
          <p:nvPr/>
        </p:nvSpPr>
        <p:spPr bwMode="auto">
          <a:xfrm>
            <a:off x="5718175" y="3741738"/>
            <a:ext cx="24431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(4) M := I + T</a:t>
            </a:r>
            <a:r>
              <a:rPr lang="en-US" altLang="zh-CN" sz="2400" b="1" baseline="-25000">
                <a:solidFill>
                  <a:schemeClr val="hlink"/>
                </a:solidFill>
                <a:latin typeface="楷体_GB2312" pitchFamily="49" charset="-122"/>
                <a:ea typeface="楷体_GB2312" pitchFamily="49" charset="-122"/>
              </a:rPr>
              <a:t>1</a:t>
            </a:r>
            <a:endParaRPr lang="en-US" altLang="zh-CN" sz="2400" b="1">
              <a:solidFill>
                <a:schemeClr val="hlink"/>
              </a:solidFill>
              <a:latin typeface="楷体_GB2312" pitchFamily="49" charset="-122"/>
              <a:ea typeface="楷体_GB2312" pitchFamily="49" charset="-122"/>
            </a:endParaRPr>
          </a:p>
        </p:txBody>
      </p:sp>
      <p:sp>
        <p:nvSpPr>
          <p:cNvPr id="27657" name="Rectangle 11">
            <a:extLst>
              <a:ext uri="{FF2B5EF4-FFF2-40B4-BE49-F238E27FC236}">
                <a16:creationId xmlns:a16="http://schemas.microsoft.com/office/drawing/2014/main" id="{0A26DBAB-A768-4DCA-867F-5B81771CB0E5}"/>
              </a:ext>
            </a:extLst>
          </p:cNvPr>
          <p:cNvSpPr>
            <a:spLocks noChangeArrowheads="1"/>
          </p:cNvSpPr>
          <p:nvPr/>
        </p:nvSpPr>
        <p:spPr bwMode="auto">
          <a:xfrm>
            <a:off x="5716588" y="5937250"/>
            <a:ext cx="641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(9)</a:t>
            </a:r>
          </a:p>
        </p:txBody>
      </p:sp>
      <p:sp>
        <p:nvSpPr>
          <p:cNvPr id="27658" name="Rectangle 12">
            <a:extLst>
              <a:ext uri="{FF2B5EF4-FFF2-40B4-BE49-F238E27FC236}">
                <a16:creationId xmlns:a16="http://schemas.microsoft.com/office/drawing/2014/main" id="{78EA524B-24CB-4811-8610-828FA96A2C21}"/>
              </a:ext>
            </a:extLst>
          </p:cNvPr>
          <p:cNvSpPr>
            <a:spLocks noChangeArrowheads="1"/>
          </p:cNvSpPr>
          <p:nvPr/>
        </p:nvSpPr>
        <p:spPr bwMode="auto">
          <a:xfrm>
            <a:off x="5743575" y="4229100"/>
            <a:ext cx="2571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(5) T</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 10 * K</a:t>
            </a:r>
          </a:p>
        </p:txBody>
      </p:sp>
      <p:sp>
        <p:nvSpPr>
          <p:cNvPr id="27659" name="Rectangle 13">
            <a:extLst>
              <a:ext uri="{FF2B5EF4-FFF2-40B4-BE49-F238E27FC236}">
                <a16:creationId xmlns:a16="http://schemas.microsoft.com/office/drawing/2014/main" id="{5E8ADF5D-5009-4B90-B309-2A7D07F348F0}"/>
              </a:ext>
            </a:extLst>
          </p:cNvPr>
          <p:cNvSpPr>
            <a:spLocks noChangeArrowheads="1"/>
          </p:cNvSpPr>
          <p:nvPr/>
        </p:nvSpPr>
        <p:spPr bwMode="auto">
          <a:xfrm>
            <a:off x="5710238" y="4627563"/>
            <a:ext cx="24431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(6) N := J + T</a:t>
            </a:r>
            <a:r>
              <a:rPr lang="en-US" altLang="zh-CN" sz="2400" b="1" baseline="-25000">
                <a:solidFill>
                  <a:schemeClr val="hlink"/>
                </a:solidFill>
                <a:latin typeface="楷体_GB2312" pitchFamily="49" charset="-122"/>
                <a:ea typeface="楷体_GB2312" pitchFamily="49" charset="-122"/>
              </a:rPr>
              <a:t>2</a:t>
            </a:r>
            <a:endParaRPr lang="en-US" altLang="zh-CN" sz="2400" b="1">
              <a:solidFill>
                <a:schemeClr val="hlink"/>
              </a:solidFill>
              <a:latin typeface="楷体_GB2312" pitchFamily="49" charset="-122"/>
              <a:ea typeface="楷体_GB2312" pitchFamily="49" charset="-122"/>
            </a:endParaRPr>
          </a:p>
        </p:txBody>
      </p:sp>
      <p:sp>
        <p:nvSpPr>
          <p:cNvPr id="139278" name="Rectangle 14">
            <a:extLst>
              <a:ext uri="{FF2B5EF4-FFF2-40B4-BE49-F238E27FC236}">
                <a16:creationId xmlns:a16="http://schemas.microsoft.com/office/drawing/2014/main" id="{91B6BE97-8F98-41C1-8F7F-229AE7345DEE}"/>
              </a:ext>
            </a:extLst>
          </p:cNvPr>
          <p:cNvSpPr>
            <a:spLocks noChangeArrowheads="1"/>
          </p:cNvSpPr>
          <p:nvPr/>
        </p:nvSpPr>
        <p:spPr bwMode="auto">
          <a:xfrm>
            <a:off x="1643063" y="3270250"/>
            <a:ext cx="17240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(3) K := 1</a:t>
            </a:r>
          </a:p>
        </p:txBody>
      </p:sp>
      <p:sp>
        <p:nvSpPr>
          <p:cNvPr id="139279" name="Rectangle 15">
            <a:extLst>
              <a:ext uri="{FF2B5EF4-FFF2-40B4-BE49-F238E27FC236}">
                <a16:creationId xmlns:a16="http://schemas.microsoft.com/office/drawing/2014/main" id="{FCEE03EF-F4D5-4175-89BC-52C3B3C85BA6}"/>
              </a:ext>
            </a:extLst>
          </p:cNvPr>
          <p:cNvSpPr>
            <a:spLocks noChangeArrowheads="1"/>
          </p:cNvSpPr>
          <p:nvPr/>
        </p:nvSpPr>
        <p:spPr bwMode="auto">
          <a:xfrm>
            <a:off x="1635125" y="3781425"/>
            <a:ext cx="34178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(4) if 100&lt;K goto (9)</a:t>
            </a:r>
          </a:p>
        </p:txBody>
      </p:sp>
      <p:sp>
        <p:nvSpPr>
          <p:cNvPr id="139281" name="Rectangle 17">
            <a:extLst>
              <a:ext uri="{FF2B5EF4-FFF2-40B4-BE49-F238E27FC236}">
                <a16:creationId xmlns:a16="http://schemas.microsoft.com/office/drawing/2014/main" id="{3FA1BB57-5DDE-433C-905C-D6328FF23E1D}"/>
              </a:ext>
            </a:extLst>
          </p:cNvPr>
          <p:cNvSpPr>
            <a:spLocks noChangeArrowheads="1"/>
          </p:cNvSpPr>
          <p:nvPr/>
        </p:nvSpPr>
        <p:spPr bwMode="auto">
          <a:xfrm>
            <a:off x="1654175" y="5543550"/>
            <a:ext cx="2012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(8) goto (4)</a:t>
            </a:r>
          </a:p>
        </p:txBody>
      </p:sp>
      <p:sp>
        <p:nvSpPr>
          <p:cNvPr id="139282" name="Rectangle 18">
            <a:extLst>
              <a:ext uri="{FF2B5EF4-FFF2-40B4-BE49-F238E27FC236}">
                <a16:creationId xmlns:a16="http://schemas.microsoft.com/office/drawing/2014/main" id="{FCC32F5D-3139-42ED-9262-CFCCCD343A67}"/>
              </a:ext>
            </a:extLst>
          </p:cNvPr>
          <p:cNvSpPr>
            <a:spLocks noChangeArrowheads="1"/>
          </p:cNvSpPr>
          <p:nvPr/>
        </p:nvSpPr>
        <p:spPr bwMode="auto">
          <a:xfrm>
            <a:off x="1628775" y="5121275"/>
            <a:ext cx="2339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(7) K := K + 1</a:t>
            </a:r>
          </a:p>
        </p:txBody>
      </p:sp>
      <p:sp>
        <p:nvSpPr>
          <p:cNvPr id="139284" name="Rectangle 20">
            <a:extLst>
              <a:ext uri="{FF2B5EF4-FFF2-40B4-BE49-F238E27FC236}">
                <a16:creationId xmlns:a16="http://schemas.microsoft.com/office/drawing/2014/main" id="{C3001364-7DFE-43E0-A485-630D99E7E909}"/>
              </a:ext>
            </a:extLst>
          </p:cNvPr>
          <p:cNvSpPr>
            <a:spLocks noChangeArrowheads="1"/>
          </p:cNvSpPr>
          <p:nvPr/>
        </p:nvSpPr>
        <p:spPr bwMode="auto">
          <a:xfrm>
            <a:off x="1657350" y="5929313"/>
            <a:ext cx="6461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(9)</a:t>
            </a:r>
          </a:p>
        </p:txBody>
      </p:sp>
      <p:sp>
        <p:nvSpPr>
          <p:cNvPr id="139287" name="Rectangle 23">
            <a:extLst>
              <a:ext uri="{FF2B5EF4-FFF2-40B4-BE49-F238E27FC236}">
                <a16:creationId xmlns:a16="http://schemas.microsoft.com/office/drawing/2014/main" id="{688659F2-40CA-4CE3-BB3D-CABD2F261B93}"/>
              </a:ext>
            </a:extLst>
          </p:cNvPr>
          <p:cNvSpPr>
            <a:spLocks noChangeArrowheads="1"/>
          </p:cNvSpPr>
          <p:nvPr/>
        </p:nvSpPr>
        <p:spPr bwMode="auto">
          <a:xfrm>
            <a:off x="5765800" y="3225800"/>
            <a:ext cx="2571750" cy="457200"/>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(3) T</a:t>
            </a:r>
            <a:r>
              <a:rPr lang="en-US" altLang="zh-CN" sz="2400" b="1" baseline="-25000">
                <a:solidFill>
                  <a:schemeClr val="bg1"/>
                </a:solidFill>
                <a:latin typeface="楷体_GB2312" pitchFamily="49" charset="-122"/>
                <a:ea typeface="楷体_GB2312" pitchFamily="49" charset="-122"/>
              </a:rPr>
              <a:t>1</a:t>
            </a:r>
            <a:r>
              <a:rPr lang="en-US" altLang="zh-CN" sz="2400" b="1">
                <a:solidFill>
                  <a:schemeClr val="bg1"/>
                </a:solidFill>
                <a:latin typeface="楷体_GB2312" pitchFamily="49" charset="-122"/>
                <a:ea typeface="楷体_GB2312" pitchFamily="49" charset="-122"/>
              </a:rPr>
              <a:t> := 10 * K</a:t>
            </a:r>
          </a:p>
        </p:txBody>
      </p:sp>
      <p:sp>
        <p:nvSpPr>
          <p:cNvPr id="139288" name="Rectangle 24">
            <a:extLst>
              <a:ext uri="{FF2B5EF4-FFF2-40B4-BE49-F238E27FC236}">
                <a16:creationId xmlns:a16="http://schemas.microsoft.com/office/drawing/2014/main" id="{D80A29AC-0B60-4EFE-8BD1-72C6A2E8AA73}"/>
              </a:ext>
            </a:extLst>
          </p:cNvPr>
          <p:cNvSpPr>
            <a:spLocks noChangeArrowheads="1"/>
          </p:cNvSpPr>
          <p:nvPr/>
        </p:nvSpPr>
        <p:spPr bwMode="auto">
          <a:xfrm>
            <a:off x="5764213" y="3686175"/>
            <a:ext cx="2557462" cy="457200"/>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(4) M := I + T</a:t>
            </a:r>
            <a:r>
              <a:rPr lang="en-US" altLang="zh-CN" sz="2400" b="1" baseline="-25000">
                <a:solidFill>
                  <a:schemeClr val="bg1"/>
                </a:solidFill>
                <a:latin typeface="楷体_GB2312" pitchFamily="49" charset="-122"/>
                <a:ea typeface="楷体_GB2312" pitchFamily="49" charset="-122"/>
              </a:rPr>
              <a:t>1</a:t>
            </a:r>
            <a:endParaRPr lang="en-US" altLang="zh-CN" sz="2400" b="1">
              <a:solidFill>
                <a:schemeClr val="bg1"/>
              </a:solidFill>
              <a:latin typeface="楷体_GB2312" pitchFamily="49" charset="-122"/>
              <a:ea typeface="楷体_GB2312" pitchFamily="49" charset="-122"/>
            </a:endParaRPr>
          </a:p>
        </p:txBody>
      </p:sp>
      <p:sp>
        <p:nvSpPr>
          <p:cNvPr id="139289" name="Rectangle 25">
            <a:extLst>
              <a:ext uri="{FF2B5EF4-FFF2-40B4-BE49-F238E27FC236}">
                <a16:creationId xmlns:a16="http://schemas.microsoft.com/office/drawing/2014/main" id="{DEC0B037-DC49-40AA-94EA-1346C504C9AD}"/>
              </a:ext>
            </a:extLst>
          </p:cNvPr>
          <p:cNvSpPr>
            <a:spLocks noChangeArrowheads="1"/>
          </p:cNvSpPr>
          <p:nvPr/>
        </p:nvSpPr>
        <p:spPr bwMode="auto">
          <a:xfrm>
            <a:off x="1646238" y="2441575"/>
            <a:ext cx="1708150" cy="457200"/>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(1) M := I</a:t>
            </a:r>
          </a:p>
        </p:txBody>
      </p:sp>
      <p:sp>
        <p:nvSpPr>
          <p:cNvPr id="139290" name="Rectangle 26">
            <a:extLst>
              <a:ext uri="{FF2B5EF4-FFF2-40B4-BE49-F238E27FC236}">
                <a16:creationId xmlns:a16="http://schemas.microsoft.com/office/drawing/2014/main" id="{66F5C757-3266-4B50-8EFD-55C75D2CDBB2}"/>
              </a:ext>
            </a:extLst>
          </p:cNvPr>
          <p:cNvSpPr>
            <a:spLocks noChangeArrowheads="1"/>
          </p:cNvSpPr>
          <p:nvPr/>
        </p:nvSpPr>
        <p:spPr bwMode="auto">
          <a:xfrm>
            <a:off x="1658938" y="4267200"/>
            <a:ext cx="2622550" cy="457200"/>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(5) M := M + 10 </a:t>
            </a:r>
          </a:p>
        </p:txBody>
      </p:sp>
      <p:sp>
        <p:nvSpPr>
          <p:cNvPr id="139291" name="Rectangle 27">
            <a:extLst>
              <a:ext uri="{FF2B5EF4-FFF2-40B4-BE49-F238E27FC236}">
                <a16:creationId xmlns:a16="http://schemas.microsoft.com/office/drawing/2014/main" id="{35328F20-6229-4006-BDD5-046907932CA9}"/>
              </a:ext>
            </a:extLst>
          </p:cNvPr>
          <p:cNvSpPr>
            <a:spLocks noChangeArrowheads="1"/>
          </p:cNvSpPr>
          <p:nvPr/>
        </p:nvSpPr>
        <p:spPr bwMode="auto">
          <a:xfrm>
            <a:off x="5757863" y="4173538"/>
            <a:ext cx="2571750" cy="457200"/>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(5) T</a:t>
            </a:r>
            <a:r>
              <a:rPr lang="en-US" altLang="zh-CN" sz="2400" b="1" baseline="-25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 := 10 * K</a:t>
            </a:r>
          </a:p>
        </p:txBody>
      </p:sp>
      <p:sp>
        <p:nvSpPr>
          <p:cNvPr id="139292" name="Rectangle 28">
            <a:extLst>
              <a:ext uri="{FF2B5EF4-FFF2-40B4-BE49-F238E27FC236}">
                <a16:creationId xmlns:a16="http://schemas.microsoft.com/office/drawing/2014/main" id="{8ABA522F-0125-4DE7-9ECB-1DDB7669DF5C}"/>
              </a:ext>
            </a:extLst>
          </p:cNvPr>
          <p:cNvSpPr>
            <a:spLocks noChangeArrowheads="1"/>
          </p:cNvSpPr>
          <p:nvPr/>
        </p:nvSpPr>
        <p:spPr bwMode="auto">
          <a:xfrm>
            <a:off x="5756275" y="4633913"/>
            <a:ext cx="2598738" cy="457200"/>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楷体_GB2312" pitchFamily="49" charset="-122"/>
                <a:ea typeface="楷体_GB2312" pitchFamily="49" charset="-122"/>
              </a:rPr>
              <a:t>(6) N := J + T</a:t>
            </a:r>
            <a:r>
              <a:rPr lang="en-US" altLang="zh-CN" sz="2400" b="1" baseline="-25000">
                <a:solidFill>
                  <a:srgbClr val="000000"/>
                </a:solidFill>
                <a:latin typeface="楷体_GB2312" pitchFamily="49" charset="-122"/>
                <a:ea typeface="楷体_GB2312" pitchFamily="49" charset="-122"/>
              </a:rPr>
              <a:t>2</a:t>
            </a:r>
            <a:endParaRPr lang="en-US" altLang="zh-CN" sz="2400" b="1">
              <a:solidFill>
                <a:srgbClr val="000000"/>
              </a:solidFill>
              <a:latin typeface="楷体_GB2312" pitchFamily="49" charset="-122"/>
              <a:ea typeface="楷体_GB2312" pitchFamily="49" charset="-122"/>
            </a:endParaRPr>
          </a:p>
        </p:txBody>
      </p:sp>
      <p:sp>
        <p:nvSpPr>
          <p:cNvPr id="139293" name="Rectangle 29">
            <a:extLst>
              <a:ext uri="{FF2B5EF4-FFF2-40B4-BE49-F238E27FC236}">
                <a16:creationId xmlns:a16="http://schemas.microsoft.com/office/drawing/2014/main" id="{899C9D4C-D8D5-4064-B8DF-2A4A55C7C7D8}"/>
              </a:ext>
            </a:extLst>
          </p:cNvPr>
          <p:cNvSpPr>
            <a:spLocks noChangeArrowheads="1"/>
          </p:cNvSpPr>
          <p:nvPr/>
        </p:nvSpPr>
        <p:spPr bwMode="auto">
          <a:xfrm>
            <a:off x="1651000" y="2890838"/>
            <a:ext cx="1743075" cy="457200"/>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(2) N := J</a:t>
            </a:r>
          </a:p>
        </p:txBody>
      </p:sp>
      <p:sp>
        <p:nvSpPr>
          <p:cNvPr id="139294" name="Rectangle 30">
            <a:extLst>
              <a:ext uri="{FF2B5EF4-FFF2-40B4-BE49-F238E27FC236}">
                <a16:creationId xmlns:a16="http://schemas.microsoft.com/office/drawing/2014/main" id="{46031DC2-73F0-44B2-AA5D-342B4E056365}"/>
              </a:ext>
            </a:extLst>
          </p:cNvPr>
          <p:cNvSpPr>
            <a:spLocks noChangeArrowheads="1"/>
          </p:cNvSpPr>
          <p:nvPr/>
        </p:nvSpPr>
        <p:spPr bwMode="auto">
          <a:xfrm>
            <a:off x="1644650" y="4716463"/>
            <a:ext cx="2649538" cy="457200"/>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000000"/>
                </a:solidFill>
                <a:latin typeface="楷体_GB2312" pitchFamily="49" charset="-122"/>
                <a:ea typeface="楷体_GB2312" pitchFamily="49" charset="-122"/>
              </a:rPr>
              <a:t>(6) N := N + 10</a:t>
            </a:r>
          </a:p>
        </p:txBody>
      </p:sp>
      <p:sp>
        <p:nvSpPr>
          <p:cNvPr id="139295" name="Rectangle 31">
            <a:extLst>
              <a:ext uri="{FF2B5EF4-FFF2-40B4-BE49-F238E27FC236}">
                <a16:creationId xmlns:a16="http://schemas.microsoft.com/office/drawing/2014/main" id="{A2F5174B-ED30-4231-B7A0-B7247ED48CFC}"/>
              </a:ext>
            </a:extLst>
          </p:cNvPr>
          <p:cNvSpPr>
            <a:spLocks noChangeArrowheads="1"/>
          </p:cNvSpPr>
          <p:nvPr/>
        </p:nvSpPr>
        <p:spPr bwMode="auto">
          <a:xfrm>
            <a:off x="5780088" y="2347913"/>
            <a:ext cx="1708150" cy="457200"/>
          </a:xfrm>
          <a:prstGeom prst="rect">
            <a:avLst/>
          </a:prstGeom>
          <a:solidFill>
            <a:srgbClr val="66FF33"/>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(1) K := 1</a:t>
            </a:r>
          </a:p>
        </p:txBody>
      </p:sp>
      <p:sp>
        <p:nvSpPr>
          <p:cNvPr id="139296" name="Rectangle 32">
            <a:extLst>
              <a:ext uri="{FF2B5EF4-FFF2-40B4-BE49-F238E27FC236}">
                <a16:creationId xmlns:a16="http://schemas.microsoft.com/office/drawing/2014/main" id="{0554439D-7017-4F63-AD45-DE6E213F3E24}"/>
              </a:ext>
            </a:extLst>
          </p:cNvPr>
          <p:cNvSpPr>
            <a:spLocks noChangeArrowheads="1"/>
          </p:cNvSpPr>
          <p:nvPr/>
        </p:nvSpPr>
        <p:spPr bwMode="auto">
          <a:xfrm>
            <a:off x="5780088" y="2797175"/>
            <a:ext cx="3384550" cy="457200"/>
          </a:xfrm>
          <a:prstGeom prst="rect">
            <a:avLst/>
          </a:prstGeom>
          <a:solidFill>
            <a:srgbClr val="66FF33"/>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(2) if 100&lt;K goto (9)</a:t>
            </a:r>
          </a:p>
        </p:txBody>
      </p:sp>
      <p:sp>
        <p:nvSpPr>
          <p:cNvPr id="139297" name="Rectangle 33">
            <a:extLst>
              <a:ext uri="{FF2B5EF4-FFF2-40B4-BE49-F238E27FC236}">
                <a16:creationId xmlns:a16="http://schemas.microsoft.com/office/drawing/2014/main" id="{AAA20270-4719-4EEE-BD3A-EEA231E8C157}"/>
              </a:ext>
            </a:extLst>
          </p:cNvPr>
          <p:cNvSpPr>
            <a:spLocks noChangeArrowheads="1"/>
          </p:cNvSpPr>
          <p:nvPr/>
        </p:nvSpPr>
        <p:spPr bwMode="auto">
          <a:xfrm>
            <a:off x="5762625" y="5537200"/>
            <a:ext cx="2012950" cy="457200"/>
          </a:xfrm>
          <a:prstGeom prst="rect">
            <a:avLst/>
          </a:prstGeom>
          <a:solidFill>
            <a:srgbClr val="66FF33"/>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(8) goto (2)</a:t>
            </a:r>
          </a:p>
        </p:txBody>
      </p:sp>
      <p:sp>
        <p:nvSpPr>
          <p:cNvPr id="139298" name="Rectangle 34">
            <a:extLst>
              <a:ext uri="{FF2B5EF4-FFF2-40B4-BE49-F238E27FC236}">
                <a16:creationId xmlns:a16="http://schemas.microsoft.com/office/drawing/2014/main" id="{6753318A-0DD0-433C-8D9C-904B54EB474A}"/>
              </a:ext>
            </a:extLst>
          </p:cNvPr>
          <p:cNvSpPr>
            <a:spLocks noChangeArrowheads="1"/>
          </p:cNvSpPr>
          <p:nvPr/>
        </p:nvSpPr>
        <p:spPr bwMode="auto">
          <a:xfrm>
            <a:off x="5768975" y="5094288"/>
            <a:ext cx="2317750" cy="457200"/>
          </a:xfrm>
          <a:prstGeom prst="rect">
            <a:avLst/>
          </a:prstGeom>
          <a:solidFill>
            <a:srgbClr val="66FF33"/>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(7) K := K + 1</a:t>
            </a:r>
          </a:p>
        </p:txBody>
      </p:sp>
      <p:sp>
        <p:nvSpPr>
          <p:cNvPr id="139299" name="Rectangle 35">
            <a:extLst>
              <a:ext uri="{FF2B5EF4-FFF2-40B4-BE49-F238E27FC236}">
                <a16:creationId xmlns:a16="http://schemas.microsoft.com/office/drawing/2014/main" id="{60791F86-AC0C-47DF-B488-CA30B809A24A}"/>
              </a:ext>
            </a:extLst>
          </p:cNvPr>
          <p:cNvSpPr>
            <a:spLocks noChangeArrowheads="1"/>
          </p:cNvSpPr>
          <p:nvPr/>
        </p:nvSpPr>
        <p:spPr bwMode="auto">
          <a:xfrm>
            <a:off x="5767388" y="5922963"/>
            <a:ext cx="641350" cy="457200"/>
          </a:xfrm>
          <a:prstGeom prst="rect">
            <a:avLst/>
          </a:prstGeom>
          <a:solidFill>
            <a:srgbClr val="66FF33"/>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rgbClr val="000000"/>
                </a:solidFill>
                <a:latin typeface="楷体_GB2312" pitchFamily="49" charset="-122"/>
                <a:ea typeface="楷体_GB2312" pitchFamily="49" charset="-122"/>
              </a:rPr>
              <a:t>(9)</a:t>
            </a:r>
          </a:p>
        </p:txBody>
      </p:sp>
      <p:sp>
        <p:nvSpPr>
          <p:cNvPr id="32" name="WordArt 2">
            <a:extLst>
              <a:ext uri="{FF2B5EF4-FFF2-40B4-BE49-F238E27FC236}">
                <a16:creationId xmlns:a16="http://schemas.microsoft.com/office/drawing/2014/main" id="{3E056A59-3E87-4FC7-8987-4DBC6D4F16C7}"/>
              </a:ext>
            </a:extLst>
          </p:cNvPr>
          <p:cNvSpPr>
            <a:spLocks noChangeArrowheads="1" noChangeShapeType="1" noTextEdit="1"/>
          </p:cNvSpPr>
          <p:nvPr/>
        </p:nvSpPr>
        <p:spPr bwMode="auto">
          <a:xfrm>
            <a:off x="342107" y="428761"/>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95"/>
                                        </p:tgtEl>
                                        <p:attrNameLst>
                                          <p:attrName>style.visibility</p:attrName>
                                        </p:attrNameLst>
                                      </p:cBhvr>
                                      <p:to>
                                        <p:strVal val="visible"/>
                                      </p:to>
                                    </p:set>
                                    <p:animEffect transition="in" filter="dissolve">
                                      <p:cBhvr>
                                        <p:cTn id="7" dur="500"/>
                                        <p:tgtEl>
                                          <p:spTgt spid="1392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9296"/>
                                        </p:tgtEl>
                                        <p:attrNameLst>
                                          <p:attrName>style.visibility</p:attrName>
                                        </p:attrNameLst>
                                      </p:cBhvr>
                                      <p:to>
                                        <p:strVal val="visible"/>
                                      </p:to>
                                    </p:set>
                                    <p:animEffect transition="in" filter="dissolve">
                                      <p:cBhvr>
                                        <p:cTn id="11" dur="500"/>
                                        <p:tgtEl>
                                          <p:spTgt spid="13929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39278"/>
                                        </p:tgtEl>
                                        <p:attrNameLst>
                                          <p:attrName>style.visibility</p:attrName>
                                        </p:attrNameLst>
                                      </p:cBhvr>
                                      <p:to>
                                        <p:strVal val="visible"/>
                                      </p:to>
                                    </p:set>
                                    <p:animEffect transition="in" filter="slide(fromTop)">
                                      <p:cBhvr>
                                        <p:cTn id="15" dur="500"/>
                                        <p:tgtEl>
                                          <p:spTgt spid="139278"/>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139279"/>
                                        </p:tgtEl>
                                        <p:attrNameLst>
                                          <p:attrName>style.visibility</p:attrName>
                                        </p:attrNameLst>
                                      </p:cBhvr>
                                      <p:to>
                                        <p:strVal val="visible"/>
                                      </p:to>
                                    </p:set>
                                    <p:animEffect transition="in" filter="slide(fromTop)">
                                      <p:cBhvr>
                                        <p:cTn id="19" dur="500"/>
                                        <p:tgtEl>
                                          <p:spTgt spid="13927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1" nodeType="clickEffect">
                                  <p:stCondLst>
                                    <p:cond delay="0"/>
                                  </p:stCondLst>
                                  <p:childTnLst>
                                    <p:animEffect transition="out" filter="dissolve">
                                      <p:cBhvr>
                                        <p:cTn id="23" dur="500"/>
                                        <p:tgtEl>
                                          <p:spTgt spid="139295"/>
                                        </p:tgtEl>
                                      </p:cBhvr>
                                    </p:animEffect>
                                    <p:set>
                                      <p:cBhvr>
                                        <p:cTn id="24" dur="1" fill="hold">
                                          <p:stCondLst>
                                            <p:cond delay="499"/>
                                          </p:stCondLst>
                                        </p:cTn>
                                        <p:tgtEl>
                                          <p:spTgt spid="139295"/>
                                        </p:tgtEl>
                                        <p:attrNameLst>
                                          <p:attrName>style.visibility</p:attrName>
                                        </p:attrNameLst>
                                      </p:cBhvr>
                                      <p:to>
                                        <p:strVal val="hidden"/>
                                      </p:to>
                                    </p:set>
                                  </p:childTnLst>
                                </p:cTn>
                              </p:par>
                            </p:childTnLst>
                          </p:cTn>
                        </p:par>
                        <p:par>
                          <p:cTn id="25" fill="hold" nodeType="afterGroup">
                            <p:stCondLst>
                              <p:cond delay="500"/>
                            </p:stCondLst>
                            <p:childTnLst>
                              <p:par>
                                <p:cTn id="26" presetID="9" presetClass="exit" presetSubtype="0" fill="hold" grpId="1" nodeType="afterEffect">
                                  <p:stCondLst>
                                    <p:cond delay="0"/>
                                  </p:stCondLst>
                                  <p:childTnLst>
                                    <p:animEffect transition="out" filter="dissolve">
                                      <p:cBhvr>
                                        <p:cTn id="27" dur="500"/>
                                        <p:tgtEl>
                                          <p:spTgt spid="139296"/>
                                        </p:tgtEl>
                                      </p:cBhvr>
                                    </p:animEffect>
                                    <p:set>
                                      <p:cBhvr>
                                        <p:cTn id="28" dur="1" fill="hold">
                                          <p:stCondLst>
                                            <p:cond delay="499"/>
                                          </p:stCondLst>
                                        </p:cTn>
                                        <p:tgtEl>
                                          <p:spTgt spid="139296"/>
                                        </p:tgtEl>
                                        <p:attrNameLst>
                                          <p:attrName>style.visibility</p:attrName>
                                        </p:attrNameLst>
                                      </p:cBhvr>
                                      <p:to>
                                        <p:strVal val="hidden"/>
                                      </p:to>
                                    </p:se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39287"/>
                                        </p:tgtEl>
                                        <p:attrNameLst>
                                          <p:attrName>style.visibility</p:attrName>
                                        </p:attrNameLst>
                                      </p:cBhvr>
                                      <p:to>
                                        <p:strVal val="visible"/>
                                      </p:to>
                                    </p:set>
                                    <p:animEffect transition="in" filter="dissolve">
                                      <p:cBhvr>
                                        <p:cTn id="32" dur="500"/>
                                        <p:tgtEl>
                                          <p:spTgt spid="139287"/>
                                        </p:tgtEl>
                                      </p:cBhvr>
                                    </p:animEffect>
                                  </p:childTnLst>
                                </p:cTn>
                              </p:par>
                            </p:childTnLst>
                          </p:cTn>
                        </p:par>
                        <p:par>
                          <p:cTn id="33" fill="hold" nodeType="afterGroup">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139288"/>
                                        </p:tgtEl>
                                        <p:attrNameLst>
                                          <p:attrName>style.visibility</p:attrName>
                                        </p:attrNameLst>
                                      </p:cBhvr>
                                      <p:to>
                                        <p:strVal val="visible"/>
                                      </p:to>
                                    </p:set>
                                    <p:animEffect transition="in" filter="dissolve">
                                      <p:cBhvr>
                                        <p:cTn id="36" dur="500"/>
                                        <p:tgtEl>
                                          <p:spTgt spid="139288"/>
                                        </p:tgtEl>
                                      </p:cBhvr>
                                    </p:animEffect>
                                  </p:childTnLst>
                                </p:cTn>
                              </p:par>
                            </p:childTnLst>
                          </p:cTn>
                        </p:par>
                        <p:par>
                          <p:cTn id="37" fill="hold" nodeType="afterGroup">
                            <p:stCondLst>
                              <p:cond delay="2000"/>
                            </p:stCondLst>
                            <p:childTnLst>
                              <p:par>
                                <p:cTn id="38" presetID="12" presetClass="entr" presetSubtype="1" fill="hold" grpId="0" nodeType="afterEffect">
                                  <p:stCondLst>
                                    <p:cond delay="0"/>
                                  </p:stCondLst>
                                  <p:childTnLst>
                                    <p:set>
                                      <p:cBhvr>
                                        <p:cTn id="39" dur="1" fill="hold">
                                          <p:stCondLst>
                                            <p:cond delay="0"/>
                                          </p:stCondLst>
                                        </p:cTn>
                                        <p:tgtEl>
                                          <p:spTgt spid="139289"/>
                                        </p:tgtEl>
                                        <p:attrNameLst>
                                          <p:attrName>style.visibility</p:attrName>
                                        </p:attrNameLst>
                                      </p:cBhvr>
                                      <p:to>
                                        <p:strVal val="visible"/>
                                      </p:to>
                                    </p:set>
                                    <p:animEffect transition="in" filter="slide(fromTop)">
                                      <p:cBhvr>
                                        <p:cTn id="40" dur="500"/>
                                        <p:tgtEl>
                                          <p:spTgt spid="139289"/>
                                        </p:tgtEl>
                                      </p:cBhvr>
                                    </p:animEffect>
                                  </p:childTnLst>
                                </p:cTn>
                              </p:par>
                            </p:childTnLst>
                          </p:cTn>
                        </p:par>
                        <p:par>
                          <p:cTn id="41" fill="hold" nodeType="afterGroup">
                            <p:stCondLst>
                              <p:cond delay="2500"/>
                            </p:stCondLst>
                            <p:childTnLst>
                              <p:par>
                                <p:cTn id="42" presetID="12" presetClass="entr" presetSubtype="1" fill="hold" grpId="0" nodeType="afterEffect">
                                  <p:stCondLst>
                                    <p:cond delay="0"/>
                                  </p:stCondLst>
                                  <p:childTnLst>
                                    <p:set>
                                      <p:cBhvr>
                                        <p:cTn id="43" dur="1" fill="hold">
                                          <p:stCondLst>
                                            <p:cond delay="0"/>
                                          </p:stCondLst>
                                        </p:cTn>
                                        <p:tgtEl>
                                          <p:spTgt spid="139290"/>
                                        </p:tgtEl>
                                        <p:attrNameLst>
                                          <p:attrName>style.visibility</p:attrName>
                                        </p:attrNameLst>
                                      </p:cBhvr>
                                      <p:to>
                                        <p:strVal val="visible"/>
                                      </p:to>
                                    </p:set>
                                    <p:animEffect transition="in" filter="slide(fromTop)">
                                      <p:cBhvr>
                                        <p:cTn id="44" dur="500"/>
                                        <p:tgtEl>
                                          <p:spTgt spid="13929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9291"/>
                                        </p:tgtEl>
                                        <p:attrNameLst>
                                          <p:attrName>style.visibility</p:attrName>
                                        </p:attrNameLst>
                                      </p:cBhvr>
                                      <p:to>
                                        <p:strVal val="visible"/>
                                      </p:to>
                                    </p:set>
                                    <p:animEffect transition="in" filter="dissolve">
                                      <p:cBhvr>
                                        <p:cTn id="49" dur="500"/>
                                        <p:tgtEl>
                                          <p:spTgt spid="139291"/>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9292"/>
                                        </p:tgtEl>
                                        <p:attrNameLst>
                                          <p:attrName>style.visibility</p:attrName>
                                        </p:attrNameLst>
                                      </p:cBhvr>
                                      <p:to>
                                        <p:strVal val="visible"/>
                                      </p:to>
                                    </p:set>
                                    <p:animEffect transition="in" filter="dissolve">
                                      <p:cBhvr>
                                        <p:cTn id="53" dur="500"/>
                                        <p:tgtEl>
                                          <p:spTgt spid="139292"/>
                                        </p:tgtEl>
                                      </p:cBhvr>
                                    </p:animEffect>
                                  </p:childTnLst>
                                </p:cTn>
                              </p:par>
                            </p:childTnLst>
                          </p:cTn>
                        </p:par>
                        <p:par>
                          <p:cTn id="54" fill="hold" nodeType="afterGroup">
                            <p:stCondLst>
                              <p:cond delay="1000"/>
                            </p:stCondLst>
                            <p:childTnLst>
                              <p:par>
                                <p:cTn id="55" presetID="12" presetClass="entr" presetSubtype="1" fill="hold" grpId="0" nodeType="afterEffect">
                                  <p:stCondLst>
                                    <p:cond delay="0"/>
                                  </p:stCondLst>
                                  <p:childTnLst>
                                    <p:set>
                                      <p:cBhvr>
                                        <p:cTn id="56" dur="1" fill="hold">
                                          <p:stCondLst>
                                            <p:cond delay="0"/>
                                          </p:stCondLst>
                                        </p:cTn>
                                        <p:tgtEl>
                                          <p:spTgt spid="139293"/>
                                        </p:tgtEl>
                                        <p:attrNameLst>
                                          <p:attrName>style.visibility</p:attrName>
                                        </p:attrNameLst>
                                      </p:cBhvr>
                                      <p:to>
                                        <p:strVal val="visible"/>
                                      </p:to>
                                    </p:set>
                                    <p:animEffect transition="in" filter="slide(fromTop)">
                                      <p:cBhvr>
                                        <p:cTn id="57" dur="500"/>
                                        <p:tgtEl>
                                          <p:spTgt spid="139293"/>
                                        </p:tgtEl>
                                      </p:cBhvr>
                                    </p:animEffect>
                                  </p:childTnLst>
                                </p:cTn>
                              </p:par>
                            </p:childTnLst>
                          </p:cTn>
                        </p:par>
                        <p:par>
                          <p:cTn id="58" fill="hold" nodeType="afterGroup">
                            <p:stCondLst>
                              <p:cond delay="1500"/>
                            </p:stCondLst>
                            <p:childTnLst>
                              <p:par>
                                <p:cTn id="59" presetID="12" presetClass="entr" presetSubtype="1" fill="hold" grpId="0" nodeType="afterEffect">
                                  <p:stCondLst>
                                    <p:cond delay="0"/>
                                  </p:stCondLst>
                                  <p:childTnLst>
                                    <p:set>
                                      <p:cBhvr>
                                        <p:cTn id="60" dur="1" fill="hold">
                                          <p:stCondLst>
                                            <p:cond delay="0"/>
                                          </p:stCondLst>
                                        </p:cTn>
                                        <p:tgtEl>
                                          <p:spTgt spid="139294"/>
                                        </p:tgtEl>
                                        <p:attrNameLst>
                                          <p:attrName>style.visibility</p:attrName>
                                        </p:attrNameLst>
                                      </p:cBhvr>
                                      <p:to>
                                        <p:strVal val="visible"/>
                                      </p:to>
                                    </p:set>
                                    <p:animEffect transition="in" filter="slide(fromTop)">
                                      <p:cBhvr>
                                        <p:cTn id="61" dur="500"/>
                                        <p:tgtEl>
                                          <p:spTgt spid="13929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39298"/>
                                        </p:tgtEl>
                                        <p:attrNameLst>
                                          <p:attrName>style.visibility</p:attrName>
                                        </p:attrNameLst>
                                      </p:cBhvr>
                                      <p:to>
                                        <p:strVal val="visible"/>
                                      </p:to>
                                    </p:set>
                                    <p:animEffect transition="in" filter="dissolve">
                                      <p:cBhvr>
                                        <p:cTn id="66" dur="500"/>
                                        <p:tgtEl>
                                          <p:spTgt spid="139298"/>
                                        </p:tgtEl>
                                      </p:cBhvr>
                                    </p:animEffect>
                                  </p:child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139297"/>
                                        </p:tgtEl>
                                        <p:attrNameLst>
                                          <p:attrName>style.visibility</p:attrName>
                                        </p:attrNameLst>
                                      </p:cBhvr>
                                      <p:to>
                                        <p:strVal val="visible"/>
                                      </p:to>
                                    </p:set>
                                    <p:animEffect transition="in" filter="dissolve">
                                      <p:cBhvr>
                                        <p:cTn id="70" dur="500"/>
                                        <p:tgtEl>
                                          <p:spTgt spid="139297"/>
                                        </p:tgtEl>
                                      </p:cBhvr>
                                    </p:animEffect>
                                  </p:childTnLst>
                                </p:cTn>
                              </p:par>
                            </p:childTnLst>
                          </p:cTn>
                        </p:par>
                        <p:par>
                          <p:cTn id="71" fill="hold" nodeType="afterGroup">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139299"/>
                                        </p:tgtEl>
                                        <p:attrNameLst>
                                          <p:attrName>style.visibility</p:attrName>
                                        </p:attrNameLst>
                                      </p:cBhvr>
                                      <p:to>
                                        <p:strVal val="visible"/>
                                      </p:to>
                                    </p:set>
                                    <p:animEffect transition="in" filter="dissolve">
                                      <p:cBhvr>
                                        <p:cTn id="74" dur="500"/>
                                        <p:tgtEl>
                                          <p:spTgt spid="139299"/>
                                        </p:tgtEl>
                                      </p:cBhvr>
                                    </p:animEffect>
                                  </p:childTnLst>
                                </p:cTn>
                              </p:par>
                            </p:childTnLst>
                          </p:cTn>
                        </p:par>
                        <p:par>
                          <p:cTn id="75" fill="hold" nodeType="afterGroup">
                            <p:stCondLst>
                              <p:cond delay="1500"/>
                            </p:stCondLst>
                            <p:childTnLst>
                              <p:par>
                                <p:cTn id="76" presetID="12" presetClass="entr" presetSubtype="1" fill="hold" grpId="0" nodeType="afterEffect">
                                  <p:stCondLst>
                                    <p:cond delay="0"/>
                                  </p:stCondLst>
                                  <p:childTnLst>
                                    <p:set>
                                      <p:cBhvr>
                                        <p:cTn id="77" dur="1" fill="hold">
                                          <p:stCondLst>
                                            <p:cond delay="0"/>
                                          </p:stCondLst>
                                        </p:cTn>
                                        <p:tgtEl>
                                          <p:spTgt spid="139282"/>
                                        </p:tgtEl>
                                        <p:attrNameLst>
                                          <p:attrName>style.visibility</p:attrName>
                                        </p:attrNameLst>
                                      </p:cBhvr>
                                      <p:to>
                                        <p:strVal val="visible"/>
                                      </p:to>
                                    </p:set>
                                    <p:animEffect transition="in" filter="slide(fromTop)">
                                      <p:cBhvr>
                                        <p:cTn id="78" dur="500"/>
                                        <p:tgtEl>
                                          <p:spTgt spid="139282"/>
                                        </p:tgtEl>
                                      </p:cBhvr>
                                    </p:animEffect>
                                  </p:childTnLst>
                                </p:cTn>
                              </p:par>
                            </p:childTnLst>
                          </p:cTn>
                        </p:par>
                        <p:par>
                          <p:cTn id="79" fill="hold" nodeType="afterGroup">
                            <p:stCondLst>
                              <p:cond delay="2000"/>
                            </p:stCondLst>
                            <p:childTnLst>
                              <p:par>
                                <p:cTn id="80" presetID="12" presetClass="entr" presetSubtype="1" fill="hold" grpId="0" nodeType="afterEffect">
                                  <p:stCondLst>
                                    <p:cond delay="0"/>
                                  </p:stCondLst>
                                  <p:childTnLst>
                                    <p:set>
                                      <p:cBhvr>
                                        <p:cTn id="81" dur="1" fill="hold">
                                          <p:stCondLst>
                                            <p:cond delay="0"/>
                                          </p:stCondLst>
                                        </p:cTn>
                                        <p:tgtEl>
                                          <p:spTgt spid="139281"/>
                                        </p:tgtEl>
                                        <p:attrNameLst>
                                          <p:attrName>style.visibility</p:attrName>
                                        </p:attrNameLst>
                                      </p:cBhvr>
                                      <p:to>
                                        <p:strVal val="visible"/>
                                      </p:to>
                                    </p:set>
                                    <p:animEffect transition="in" filter="slide(fromTop)">
                                      <p:cBhvr>
                                        <p:cTn id="82" dur="500"/>
                                        <p:tgtEl>
                                          <p:spTgt spid="139281"/>
                                        </p:tgtEl>
                                      </p:cBhvr>
                                    </p:animEffect>
                                  </p:childTnLst>
                                </p:cTn>
                              </p:par>
                            </p:childTnLst>
                          </p:cTn>
                        </p:par>
                        <p:par>
                          <p:cTn id="83" fill="hold" nodeType="afterGroup">
                            <p:stCondLst>
                              <p:cond delay="2500"/>
                            </p:stCondLst>
                            <p:childTnLst>
                              <p:par>
                                <p:cTn id="84" presetID="12" presetClass="entr" presetSubtype="1" fill="hold" grpId="0" nodeType="afterEffect">
                                  <p:stCondLst>
                                    <p:cond delay="0"/>
                                  </p:stCondLst>
                                  <p:childTnLst>
                                    <p:set>
                                      <p:cBhvr>
                                        <p:cTn id="85" dur="1" fill="hold">
                                          <p:stCondLst>
                                            <p:cond delay="0"/>
                                          </p:stCondLst>
                                        </p:cTn>
                                        <p:tgtEl>
                                          <p:spTgt spid="139284"/>
                                        </p:tgtEl>
                                        <p:attrNameLst>
                                          <p:attrName>style.visibility</p:attrName>
                                        </p:attrNameLst>
                                      </p:cBhvr>
                                      <p:to>
                                        <p:strVal val="visible"/>
                                      </p:to>
                                    </p:set>
                                    <p:animEffect transition="in" filter="slide(fromTop)">
                                      <p:cBhvr>
                                        <p:cTn id="86" dur="500"/>
                                        <p:tgtEl>
                                          <p:spTgt spid="13928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xit" presetSubtype="0" fill="hold" grpId="1" nodeType="clickEffect">
                                  <p:stCondLst>
                                    <p:cond delay="0"/>
                                  </p:stCondLst>
                                  <p:childTnLst>
                                    <p:animEffect transition="out" filter="dissolve">
                                      <p:cBhvr>
                                        <p:cTn id="90" dur="500"/>
                                        <p:tgtEl>
                                          <p:spTgt spid="139298"/>
                                        </p:tgtEl>
                                      </p:cBhvr>
                                    </p:animEffect>
                                    <p:set>
                                      <p:cBhvr>
                                        <p:cTn id="91" dur="1" fill="hold">
                                          <p:stCondLst>
                                            <p:cond delay="499"/>
                                          </p:stCondLst>
                                        </p:cTn>
                                        <p:tgtEl>
                                          <p:spTgt spid="139298"/>
                                        </p:tgtEl>
                                        <p:attrNameLst>
                                          <p:attrName>style.visibility</p:attrName>
                                        </p:attrNameLst>
                                      </p:cBhvr>
                                      <p:to>
                                        <p:strVal val="hidden"/>
                                      </p:to>
                                    </p:set>
                                  </p:childTnLst>
                                </p:cTn>
                              </p:par>
                            </p:childTnLst>
                          </p:cTn>
                        </p:par>
                        <p:par>
                          <p:cTn id="92" fill="hold" nodeType="afterGroup">
                            <p:stCondLst>
                              <p:cond delay="500"/>
                            </p:stCondLst>
                            <p:childTnLst>
                              <p:par>
                                <p:cTn id="93" presetID="9" presetClass="exit" presetSubtype="0" fill="hold" grpId="1" nodeType="afterEffect">
                                  <p:stCondLst>
                                    <p:cond delay="0"/>
                                  </p:stCondLst>
                                  <p:childTnLst>
                                    <p:animEffect transition="out" filter="dissolve">
                                      <p:cBhvr>
                                        <p:cTn id="94" dur="500"/>
                                        <p:tgtEl>
                                          <p:spTgt spid="139297"/>
                                        </p:tgtEl>
                                      </p:cBhvr>
                                    </p:animEffect>
                                    <p:set>
                                      <p:cBhvr>
                                        <p:cTn id="95" dur="1" fill="hold">
                                          <p:stCondLst>
                                            <p:cond delay="499"/>
                                          </p:stCondLst>
                                        </p:cTn>
                                        <p:tgtEl>
                                          <p:spTgt spid="139297"/>
                                        </p:tgtEl>
                                        <p:attrNameLst>
                                          <p:attrName>style.visibility</p:attrName>
                                        </p:attrNameLst>
                                      </p:cBhvr>
                                      <p:to>
                                        <p:strVal val="hidden"/>
                                      </p:to>
                                    </p:set>
                                  </p:childTnLst>
                                </p:cTn>
                              </p:par>
                            </p:childTnLst>
                          </p:cTn>
                        </p:par>
                        <p:par>
                          <p:cTn id="96" fill="hold" nodeType="afterGroup">
                            <p:stCondLst>
                              <p:cond delay="1000"/>
                            </p:stCondLst>
                            <p:childTnLst>
                              <p:par>
                                <p:cTn id="97" presetID="9" presetClass="exit" presetSubtype="0" fill="hold" grpId="1" nodeType="afterEffect">
                                  <p:stCondLst>
                                    <p:cond delay="0"/>
                                  </p:stCondLst>
                                  <p:childTnLst>
                                    <p:animEffect transition="out" filter="dissolve">
                                      <p:cBhvr>
                                        <p:cTn id="98" dur="500"/>
                                        <p:tgtEl>
                                          <p:spTgt spid="139299"/>
                                        </p:tgtEl>
                                      </p:cBhvr>
                                    </p:animEffect>
                                    <p:set>
                                      <p:cBhvr>
                                        <p:cTn id="99" dur="1" fill="hold">
                                          <p:stCondLst>
                                            <p:cond delay="499"/>
                                          </p:stCondLst>
                                        </p:cTn>
                                        <p:tgtEl>
                                          <p:spTgt spid="1392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8" grpId="0"/>
      <p:bldP spid="139279" grpId="0"/>
      <p:bldP spid="139281" grpId="0"/>
      <p:bldP spid="139282" grpId="0"/>
      <p:bldP spid="139284" grpId="0"/>
      <p:bldP spid="139287" grpId="0" animBg="1"/>
      <p:bldP spid="139288" grpId="0" animBg="1"/>
      <p:bldP spid="139289" grpId="0" animBg="1"/>
      <p:bldP spid="139290" grpId="0" animBg="1"/>
      <p:bldP spid="139291" grpId="0" animBg="1"/>
      <p:bldP spid="139292" grpId="0" animBg="1"/>
      <p:bldP spid="139293" grpId="0" animBg="1"/>
      <p:bldP spid="139294" grpId="0" animBg="1"/>
      <p:bldP spid="139295" grpId="0" animBg="1"/>
      <p:bldP spid="139295" grpId="1" animBg="1"/>
      <p:bldP spid="139296" grpId="0" animBg="1"/>
      <p:bldP spid="139296" grpId="1" animBg="1"/>
      <p:bldP spid="139297" grpId="0" animBg="1"/>
      <p:bldP spid="139297" grpId="1" animBg="1"/>
      <p:bldP spid="139298" grpId="0" animBg="1"/>
      <p:bldP spid="139298" grpId="1" animBg="1"/>
      <p:bldP spid="139299" grpId="0" animBg="1"/>
      <p:bldP spid="13929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a:extLst>
              <a:ext uri="{FF2B5EF4-FFF2-40B4-BE49-F238E27FC236}">
                <a16:creationId xmlns:a16="http://schemas.microsoft.com/office/drawing/2014/main" id="{E00B224D-2DB3-4693-BF91-3536CD7F4659}"/>
              </a:ext>
            </a:extLst>
          </p:cNvPr>
          <p:cNvSpPr>
            <a:spLocks noChangeArrowheads="1"/>
          </p:cNvSpPr>
          <p:nvPr/>
        </p:nvSpPr>
        <p:spPr bwMode="auto">
          <a:xfrm>
            <a:off x="317500" y="1077913"/>
            <a:ext cx="300990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6.</a:t>
            </a:r>
            <a:r>
              <a:rPr lang="zh-CN" altLang="en-US">
                <a:solidFill>
                  <a:schemeClr val="tx2"/>
                </a:solidFill>
              </a:rPr>
              <a:t>目标代码生成</a:t>
            </a:r>
          </a:p>
        </p:txBody>
      </p:sp>
      <p:sp>
        <p:nvSpPr>
          <p:cNvPr id="140292" name="Rectangle 4">
            <a:extLst>
              <a:ext uri="{FF2B5EF4-FFF2-40B4-BE49-F238E27FC236}">
                <a16:creationId xmlns:a16="http://schemas.microsoft.com/office/drawing/2014/main" id="{D145A945-AC33-4380-B3A6-9372C2EC597C}"/>
              </a:ext>
            </a:extLst>
          </p:cNvPr>
          <p:cNvSpPr>
            <a:spLocks noChangeArrowheads="1"/>
          </p:cNvSpPr>
          <p:nvPr/>
        </p:nvSpPr>
        <p:spPr bwMode="auto">
          <a:xfrm>
            <a:off x="471488" y="1622425"/>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任务</a:t>
            </a:r>
          </a:p>
        </p:txBody>
      </p:sp>
      <p:sp>
        <p:nvSpPr>
          <p:cNvPr id="140293" name="Rectangle 5">
            <a:extLst>
              <a:ext uri="{FF2B5EF4-FFF2-40B4-BE49-F238E27FC236}">
                <a16:creationId xmlns:a16="http://schemas.microsoft.com/office/drawing/2014/main" id="{FED80F2F-8FB2-45BB-995B-F9389A70C076}"/>
              </a:ext>
            </a:extLst>
          </p:cNvPr>
          <p:cNvSpPr>
            <a:spLocks noChangeArrowheads="1"/>
          </p:cNvSpPr>
          <p:nvPr/>
        </p:nvSpPr>
        <p:spPr bwMode="auto">
          <a:xfrm>
            <a:off x="392113" y="4049713"/>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所做转换</a:t>
            </a:r>
          </a:p>
        </p:txBody>
      </p:sp>
      <p:sp>
        <p:nvSpPr>
          <p:cNvPr id="140294" name="Rectangle 6">
            <a:extLst>
              <a:ext uri="{FF2B5EF4-FFF2-40B4-BE49-F238E27FC236}">
                <a16:creationId xmlns:a16="http://schemas.microsoft.com/office/drawing/2014/main" id="{3729E2FF-ED3B-4414-9E0D-35CE7EB0890F}"/>
              </a:ext>
            </a:extLst>
          </p:cNvPr>
          <p:cNvSpPr>
            <a:spLocks noChangeArrowheads="1"/>
          </p:cNvSpPr>
          <p:nvPr/>
        </p:nvSpPr>
        <p:spPr bwMode="auto">
          <a:xfrm>
            <a:off x="593725" y="5418138"/>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依据</a:t>
            </a:r>
          </a:p>
        </p:txBody>
      </p:sp>
      <p:sp>
        <p:nvSpPr>
          <p:cNvPr id="140295" name="Rectangle 7">
            <a:extLst>
              <a:ext uri="{FF2B5EF4-FFF2-40B4-BE49-F238E27FC236}">
                <a16:creationId xmlns:a16="http://schemas.microsoft.com/office/drawing/2014/main" id="{551B746D-A1E7-4FF9-850D-EE81A3320F5F}"/>
              </a:ext>
            </a:extLst>
          </p:cNvPr>
          <p:cNvSpPr>
            <a:spLocks noChangeArrowheads="1"/>
          </p:cNvSpPr>
          <p:nvPr/>
        </p:nvSpPr>
        <p:spPr bwMode="auto">
          <a:xfrm>
            <a:off x="2214563" y="5672138"/>
            <a:ext cx="41529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硬件体系结构、指令系统</a:t>
            </a:r>
          </a:p>
        </p:txBody>
      </p:sp>
      <p:sp>
        <p:nvSpPr>
          <p:cNvPr id="140298" name="Rectangle 10">
            <a:extLst>
              <a:ext uri="{FF2B5EF4-FFF2-40B4-BE49-F238E27FC236}">
                <a16:creationId xmlns:a16="http://schemas.microsoft.com/office/drawing/2014/main" id="{10A71330-2FC1-4AC0-A95B-19B107247185}"/>
              </a:ext>
            </a:extLst>
          </p:cNvPr>
          <p:cNvSpPr>
            <a:spLocks noChangeArrowheads="1"/>
          </p:cNvSpPr>
          <p:nvPr/>
        </p:nvSpPr>
        <p:spPr bwMode="auto">
          <a:xfrm>
            <a:off x="2582863" y="45815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a:t>
            </a:r>
          </a:p>
        </p:txBody>
      </p:sp>
      <p:sp>
        <p:nvSpPr>
          <p:cNvPr id="140299" name="Rectangle 11">
            <a:extLst>
              <a:ext uri="{FF2B5EF4-FFF2-40B4-BE49-F238E27FC236}">
                <a16:creationId xmlns:a16="http://schemas.microsoft.com/office/drawing/2014/main" id="{FDD49389-A1B0-466A-9640-5D7D6E75CD14}"/>
              </a:ext>
            </a:extLst>
          </p:cNvPr>
          <p:cNvSpPr>
            <a:spLocks noChangeArrowheads="1"/>
          </p:cNvSpPr>
          <p:nvPr/>
        </p:nvSpPr>
        <p:spPr bwMode="auto">
          <a:xfrm>
            <a:off x="6207125" y="455295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目标代码</a:t>
            </a:r>
          </a:p>
        </p:txBody>
      </p:sp>
      <p:sp>
        <p:nvSpPr>
          <p:cNvPr id="140300" name="Line 12">
            <a:extLst>
              <a:ext uri="{FF2B5EF4-FFF2-40B4-BE49-F238E27FC236}">
                <a16:creationId xmlns:a16="http://schemas.microsoft.com/office/drawing/2014/main" id="{1F37F2CE-053C-4CE5-B4DD-9DAFC5B6781D}"/>
              </a:ext>
            </a:extLst>
          </p:cNvPr>
          <p:cNvSpPr>
            <a:spLocks noChangeShapeType="1"/>
          </p:cNvSpPr>
          <p:nvPr/>
        </p:nvSpPr>
        <p:spPr bwMode="auto">
          <a:xfrm flipV="1">
            <a:off x="4270375" y="4835525"/>
            <a:ext cx="1935163" cy="2063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0301" name="Rectangle 13">
            <a:extLst>
              <a:ext uri="{FF2B5EF4-FFF2-40B4-BE49-F238E27FC236}">
                <a16:creationId xmlns:a16="http://schemas.microsoft.com/office/drawing/2014/main" id="{72ED0E61-1E02-4DA2-A397-EC220C8A2D17}"/>
              </a:ext>
            </a:extLst>
          </p:cNvPr>
          <p:cNvSpPr>
            <a:spLocks noChangeArrowheads="1"/>
          </p:cNvSpPr>
          <p:nvPr/>
        </p:nvSpPr>
        <p:spPr bwMode="auto">
          <a:xfrm>
            <a:off x="1684338" y="2176463"/>
            <a:ext cx="7204075" cy="484187"/>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将中间代码变换成特定机器上的低级语言代码</a:t>
            </a:r>
          </a:p>
        </p:txBody>
      </p:sp>
      <p:sp>
        <p:nvSpPr>
          <p:cNvPr id="140302" name="Rectangle 14">
            <a:extLst>
              <a:ext uri="{FF2B5EF4-FFF2-40B4-BE49-F238E27FC236}">
                <a16:creationId xmlns:a16="http://schemas.microsoft.com/office/drawing/2014/main" id="{C4AC8A89-C986-46C4-B85F-737D4E4B9211}"/>
              </a:ext>
            </a:extLst>
          </p:cNvPr>
          <p:cNvSpPr>
            <a:spLocks noChangeArrowheads="1"/>
          </p:cNvSpPr>
          <p:nvPr/>
        </p:nvSpPr>
        <p:spPr bwMode="auto">
          <a:xfrm>
            <a:off x="439738" y="2836863"/>
            <a:ext cx="23177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rgbClr val="FF0000"/>
                </a:solidFill>
                <a:latin typeface="楷体_GB2312" pitchFamily="49" charset="-122"/>
                <a:ea typeface="楷体_GB2312" pitchFamily="49" charset="-122"/>
              </a:rPr>
              <a:t>目标代码形式</a:t>
            </a:r>
          </a:p>
        </p:txBody>
      </p:sp>
      <p:sp>
        <p:nvSpPr>
          <p:cNvPr id="140303" name="Rectangle 15">
            <a:extLst>
              <a:ext uri="{FF2B5EF4-FFF2-40B4-BE49-F238E27FC236}">
                <a16:creationId xmlns:a16="http://schemas.microsoft.com/office/drawing/2014/main" id="{CE20E5C2-A902-4824-B8DB-230C8565912B}"/>
              </a:ext>
            </a:extLst>
          </p:cNvPr>
          <p:cNvSpPr>
            <a:spLocks noChangeArrowheads="1"/>
          </p:cNvSpPr>
          <p:nvPr/>
        </p:nvSpPr>
        <p:spPr bwMode="auto">
          <a:xfrm>
            <a:off x="2271713" y="3492500"/>
            <a:ext cx="5894387" cy="484188"/>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latin typeface="楷体_GB2312" pitchFamily="49" charset="-122"/>
                <a:ea typeface="楷体_GB2312" pitchFamily="49" charset="-122"/>
              </a:rPr>
              <a:t>绝对指令、可重定位指令、汇编指令</a:t>
            </a:r>
          </a:p>
        </p:txBody>
      </p:sp>
      <p:sp>
        <p:nvSpPr>
          <p:cNvPr id="14" name="WordArt 2">
            <a:extLst>
              <a:ext uri="{FF2B5EF4-FFF2-40B4-BE49-F238E27FC236}">
                <a16:creationId xmlns:a16="http://schemas.microsoft.com/office/drawing/2014/main" id="{F9D41B23-C9A1-4ECF-AAA2-338A849BFC47}"/>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dissolve">
                                      <p:cBhvr>
                                        <p:cTn id="7" dur="500"/>
                                        <p:tgtEl>
                                          <p:spTgt spid="140292"/>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40301"/>
                                        </p:tgtEl>
                                        <p:attrNameLst>
                                          <p:attrName>style.visibility</p:attrName>
                                        </p:attrNameLst>
                                      </p:cBhvr>
                                      <p:to>
                                        <p:strVal val="visible"/>
                                      </p:to>
                                    </p:set>
                                    <p:animEffect transition="in" filter="slide(fromTop)">
                                      <p:cBhvr>
                                        <p:cTn id="11" dur="500"/>
                                        <p:tgtEl>
                                          <p:spTgt spid="1403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0302"/>
                                        </p:tgtEl>
                                        <p:attrNameLst>
                                          <p:attrName>style.visibility</p:attrName>
                                        </p:attrNameLst>
                                      </p:cBhvr>
                                      <p:to>
                                        <p:strVal val="visible"/>
                                      </p:to>
                                    </p:set>
                                    <p:animEffect transition="in" filter="dissolve">
                                      <p:cBhvr>
                                        <p:cTn id="16" dur="500"/>
                                        <p:tgtEl>
                                          <p:spTgt spid="140302"/>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40303"/>
                                        </p:tgtEl>
                                        <p:attrNameLst>
                                          <p:attrName>style.visibility</p:attrName>
                                        </p:attrNameLst>
                                      </p:cBhvr>
                                      <p:to>
                                        <p:strVal val="visible"/>
                                      </p:to>
                                    </p:set>
                                    <p:animEffect transition="in" filter="slide(fromTop)">
                                      <p:cBhvr>
                                        <p:cTn id="20" dur="500"/>
                                        <p:tgtEl>
                                          <p:spTgt spid="14030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0293"/>
                                        </p:tgtEl>
                                        <p:attrNameLst>
                                          <p:attrName>style.visibility</p:attrName>
                                        </p:attrNameLst>
                                      </p:cBhvr>
                                      <p:to>
                                        <p:strVal val="visible"/>
                                      </p:to>
                                    </p:set>
                                    <p:animEffect transition="in" filter="dissolve">
                                      <p:cBhvr>
                                        <p:cTn id="25" dur="500"/>
                                        <p:tgtEl>
                                          <p:spTgt spid="140293"/>
                                        </p:tgtEl>
                                      </p:cBhvr>
                                    </p:animEffect>
                                  </p:childTnLst>
                                </p:cTn>
                              </p:par>
                            </p:childTnLst>
                          </p:cTn>
                        </p:par>
                        <p:par>
                          <p:cTn id="26" fill="hold" nodeType="afterGroup">
                            <p:stCondLst>
                              <p:cond delay="500"/>
                            </p:stCondLst>
                            <p:childTnLst>
                              <p:par>
                                <p:cTn id="27" presetID="12" presetClass="entr" presetSubtype="1" fill="hold" grpId="0" nodeType="afterEffect">
                                  <p:stCondLst>
                                    <p:cond delay="0"/>
                                  </p:stCondLst>
                                  <p:childTnLst>
                                    <p:set>
                                      <p:cBhvr>
                                        <p:cTn id="28" dur="1" fill="hold">
                                          <p:stCondLst>
                                            <p:cond delay="0"/>
                                          </p:stCondLst>
                                        </p:cTn>
                                        <p:tgtEl>
                                          <p:spTgt spid="140298"/>
                                        </p:tgtEl>
                                        <p:attrNameLst>
                                          <p:attrName>style.visibility</p:attrName>
                                        </p:attrNameLst>
                                      </p:cBhvr>
                                      <p:to>
                                        <p:strVal val="visible"/>
                                      </p:to>
                                    </p:set>
                                    <p:animEffect transition="in" filter="slide(fromTop)">
                                      <p:cBhvr>
                                        <p:cTn id="29" dur="500"/>
                                        <p:tgtEl>
                                          <p:spTgt spid="140298"/>
                                        </p:tgtEl>
                                      </p:cBhvr>
                                    </p:animEffect>
                                  </p:childTnLst>
                                </p:cTn>
                              </p:par>
                            </p:childTnLst>
                          </p:cTn>
                        </p:par>
                        <p:par>
                          <p:cTn id="30" fill="hold" nodeType="afterGroup">
                            <p:stCondLst>
                              <p:cond delay="1000"/>
                            </p:stCondLst>
                            <p:childTnLst>
                              <p:par>
                                <p:cTn id="31" presetID="12" presetClass="entr" presetSubtype="8" fill="hold" nodeType="afterEffect">
                                  <p:stCondLst>
                                    <p:cond delay="0"/>
                                  </p:stCondLst>
                                  <p:childTnLst>
                                    <p:set>
                                      <p:cBhvr>
                                        <p:cTn id="32" dur="1" fill="hold">
                                          <p:stCondLst>
                                            <p:cond delay="0"/>
                                          </p:stCondLst>
                                        </p:cTn>
                                        <p:tgtEl>
                                          <p:spTgt spid="140300"/>
                                        </p:tgtEl>
                                        <p:attrNameLst>
                                          <p:attrName>style.visibility</p:attrName>
                                        </p:attrNameLst>
                                      </p:cBhvr>
                                      <p:to>
                                        <p:strVal val="visible"/>
                                      </p:to>
                                    </p:set>
                                    <p:animEffect transition="in" filter="slide(fromLeft)">
                                      <p:cBhvr>
                                        <p:cTn id="33" dur="500"/>
                                        <p:tgtEl>
                                          <p:spTgt spid="140300"/>
                                        </p:tgtEl>
                                      </p:cBhvr>
                                    </p:animEffect>
                                  </p:childTnLst>
                                </p:cTn>
                              </p:par>
                            </p:childTnLst>
                          </p:cTn>
                        </p:par>
                        <p:par>
                          <p:cTn id="34" fill="hold" nodeType="afterGroup">
                            <p:stCondLst>
                              <p:cond delay="1500"/>
                            </p:stCondLst>
                            <p:childTnLst>
                              <p:par>
                                <p:cTn id="35" presetID="12" presetClass="entr" presetSubtype="1" fill="hold" grpId="0" nodeType="afterEffect">
                                  <p:stCondLst>
                                    <p:cond delay="0"/>
                                  </p:stCondLst>
                                  <p:childTnLst>
                                    <p:set>
                                      <p:cBhvr>
                                        <p:cTn id="36" dur="1" fill="hold">
                                          <p:stCondLst>
                                            <p:cond delay="0"/>
                                          </p:stCondLst>
                                        </p:cTn>
                                        <p:tgtEl>
                                          <p:spTgt spid="140299"/>
                                        </p:tgtEl>
                                        <p:attrNameLst>
                                          <p:attrName>style.visibility</p:attrName>
                                        </p:attrNameLst>
                                      </p:cBhvr>
                                      <p:to>
                                        <p:strVal val="visible"/>
                                      </p:to>
                                    </p:set>
                                    <p:animEffect transition="in" filter="slide(fromTop)">
                                      <p:cBhvr>
                                        <p:cTn id="37" dur="500"/>
                                        <p:tgtEl>
                                          <p:spTgt spid="1402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0294"/>
                                        </p:tgtEl>
                                        <p:attrNameLst>
                                          <p:attrName>style.visibility</p:attrName>
                                        </p:attrNameLst>
                                      </p:cBhvr>
                                      <p:to>
                                        <p:strVal val="visible"/>
                                      </p:to>
                                    </p:set>
                                    <p:animEffect transition="in" filter="dissolve">
                                      <p:cBhvr>
                                        <p:cTn id="42" dur="500"/>
                                        <p:tgtEl>
                                          <p:spTgt spid="140294"/>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40295"/>
                                        </p:tgtEl>
                                        <p:attrNameLst>
                                          <p:attrName>style.visibility</p:attrName>
                                        </p:attrNameLst>
                                      </p:cBhvr>
                                      <p:to>
                                        <p:strVal val="visible"/>
                                      </p:to>
                                    </p:set>
                                    <p:animEffect transition="in" filter="slide(fromTop)">
                                      <p:cBhvr>
                                        <p:cTn id="46"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3" grpId="0"/>
      <p:bldP spid="140294" grpId="0"/>
      <p:bldP spid="140295" grpId="0" animBg="1"/>
      <p:bldP spid="140298" grpId="0" animBg="1"/>
      <p:bldP spid="140299" grpId="0" animBg="1"/>
      <p:bldP spid="140301" grpId="0" animBg="1"/>
      <p:bldP spid="140302" grpId="0"/>
      <p:bldP spid="14030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id="{1111E493-7163-4438-B261-9EB988ADAB45}"/>
              </a:ext>
            </a:extLst>
          </p:cNvPr>
          <p:cNvSpPr>
            <a:spLocks noChangeArrowheads="1"/>
          </p:cNvSpPr>
          <p:nvPr/>
        </p:nvSpPr>
        <p:spPr bwMode="auto">
          <a:xfrm>
            <a:off x="555625" y="1150938"/>
            <a:ext cx="3235325"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6.</a:t>
            </a:r>
            <a:r>
              <a:rPr lang="zh-CN" altLang="en-US">
                <a:solidFill>
                  <a:schemeClr val="tx2"/>
                </a:solidFill>
              </a:rPr>
              <a:t>目标代码生成</a:t>
            </a:r>
          </a:p>
        </p:txBody>
      </p:sp>
      <p:sp>
        <p:nvSpPr>
          <p:cNvPr id="141330" name="Rectangle 18">
            <a:extLst>
              <a:ext uri="{FF2B5EF4-FFF2-40B4-BE49-F238E27FC236}">
                <a16:creationId xmlns:a16="http://schemas.microsoft.com/office/drawing/2014/main" id="{14E81984-D152-4530-9ADC-E53F89F0F5BD}"/>
              </a:ext>
            </a:extLst>
          </p:cNvPr>
          <p:cNvSpPr>
            <a:spLocks noChangeArrowheads="1"/>
          </p:cNvSpPr>
          <p:nvPr/>
        </p:nvSpPr>
        <p:spPr bwMode="auto">
          <a:xfrm>
            <a:off x="2020888" y="2378075"/>
            <a:ext cx="13652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LD R</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I</a:t>
            </a:r>
          </a:p>
        </p:txBody>
      </p:sp>
      <p:sp>
        <p:nvSpPr>
          <p:cNvPr id="141331" name="Rectangle 19">
            <a:extLst>
              <a:ext uri="{FF2B5EF4-FFF2-40B4-BE49-F238E27FC236}">
                <a16:creationId xmlns:a16="http://schemas.microsoft.com/office/drawing/2014/main" id="{5248048C-E7C0-496B-9A68-E967742D6D3C}"/>
              </a:ext>
            </a:extLst>
          </p:cNvPr>
          <p:cNvSpPr>
            <a:spLocks noChangeArrowheads="1"/>
          </p:cNvSpPr>
          <p:nvPr/>
        </p:nvSpPr>
        <p:spPr bwMode="auto">
          <a:xfrm>
            <a:off x="1420813" y="5487988"/>
            <a:ext cx="1930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L</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ST R</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M</a:t>
            </a:r>
          </a:p>
        </p:txBody>
      </p:sp>
      <p:sp>
        <p:nvSpPr>
          <p:cNvPr id="141342" name="Rectangle 30">
            <a:extLst>
              <a:ext uri="{FF2B5EF4-FFF2-40B4-BE49-F238E27FC236}">
                <a16:creationId xmlns:a16="http://schemas.microsoft.com/office/drawing/2014/main" id="{B204EAF1-6ED6-4790-91D1-1754C4422C33}"/>
              </a:ext>
            </a:extLst>
          </p:cNvPr>
          <p:cNvSpPr>
            <a:spLocks noChangeArrowheads="1"/>
          </p:cNvSpPr>
          <p:nvPr/>
        </p:nvSpPr>
        <p:spPr bwMode="auto">
          <a:xfrm>
            <a:off x="2025650" y="2757488"/>
            <a:ext cx="13652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LD R</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J</a:t>
            </a:r>
          </a:p>
        </p:txBody>
      </p:sp>
      <p:sp>
        <p:nvSpPr>
          <p:cNvPr id="141343" name="Rectangle 31">
            <a:extLst>
              <a:ext uri="{FF2B5EF4-FFF2-40B4-BE49-F238E27FC236}">
                <a16:creationId xmlns:a16="http://schemas.microsoft.com/office/drawing/2014/main" id="{12DB174F-0D83-4FC9-B285-782A8385985E}"/>
              </a:ext>
            </a:extLst>
          </p:cNvPr>
          <p:cNvSpPr>
            <a:spLocks noChangeArrowheads="1"/>
          </p:cNvSpPr>
          <p:nvPr/>
        </p:nvSpPr>
        <p:spPr bwMode="auto">
          <a:xfrm>
            <a:off x="2019300" y="5807075"/>
            <a:ext cx="13652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ST R</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N</a:t>
            </a:r>
          </a:p>
        </p:txBody>
      </p:sp>
      <p:sp>
        <p:nvSpPr>
          <p:cNvPr id="141344" name="Rectangle 32">
            <a:extLst>
              <a:ext uri="{FF2B5EF4-FFF2-40B4-BE49-F238E27FC236}">
                <a16:creationId xmlns:a16="http://schemas.microsoft.com/office/drawing/2014/main" id="{5BFE2AD9-6963-46B3-BA97-D4EDB25B3E7A}"/>
              </a:ext>
            </a:extLst>
          </p:cNvPr>
          <p:cNvSpPr>
            <a:spLocks noChangeArrowheads="1"/>
          </p:cNvSpPr>
          <p:nvPr/>
        </p:nvSpPr>
        <p:spPr bwMode="auto">
          <a:xfrm>
            <a:off x="2009775" y="3095625"/>
            <a:ext cx="13652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LD R</a:t>
            </a:r>
            <a:r>
              <a:rPr lang="en-US" altLang="zh-CN" sz="2400" b="1" baseline="-25000">
                <a:solidFill>
                  <a:schemeClr val="hlink"/>
                </a:solidFill>
                <a:latin typeface="楷体_GB2312" pitchFamily="49" charset="-122"/>
                <a:ea typeface="楷体_GB2312" pitchFamily="49" charset="-122"/>
              </a:rPr>
              <a:t>0</a:t>
            </a:r>
            <a:r>
              <a:rPr lang="en-US" altLang="zh-CN" sz="2400" b="1">
                <a:solidFill>
                  <a:schemeClr val="hlink"/>
                </a:solidFill>
                <a:latin typeface="楷体_GB2312" pitchFamily="49" charset="-122"/>
                <a:ea typeface="楷体_GB2312" pitchFamily="49" charset="-122"/>
              </a:rPr>
              <a:t>, 1</a:t>
            </a:r>
          </a:p>
        </p:txBody>
      </p:sp>
      <p:sp>
        <p:nvSpPr>
          <p:cNvPr id="141345" name="Rectangle 33">
            <a:extLst>
              <a:ext uri="{FF2B5EF4-FFF2-40B4-BE49-F238E27FC236}">
                <a16:creationId xmlns:a16="http://schemas.microsoft.com/office/drawing/2014/main" id="{3AB2E522-9D73-4059-9D23-6D6D2404353B}"/>
              </a:ext>
            </a:extLst>
          </p:cNvPr>
          <p:cNvSpPr>
            <a:spLocks noChangeArrowheads="1"/>
          </p:cNvSpPr>
          <p:nvPr/>
        </p:nvSpPr>
        <p:spPr bwMode="auto">
          <a:xfrm>
            <a:off x="1409700" y="3462338"/>
            <a:ext cx="23923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L</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CMP 100, R</a:t>
            </a:r>
            <a:r>
              <a:rPr lang="en-US" altLang="zh-CN" sz="2400" b="1" baseline="-25000">
                <a:solidFill>
                  <a:schemeClr val="hlink"/>
                </a:solidFill>
                <a:latin typeface="楷体_GB2312" pitchFamily="49" charset="-122"/>
                <a:ea typeface="楷体_GB2312" pitchFamily="49" charset="-122"/>
              </a:rPr>
              <a:t>0</a:t>
            </a:r>
          </a:p>
        </p:txBody>
      </p:sp>
      <p:sp>
        <p:nvSpPr>
          <p:cNvPr id="141346" name="Rectangle 34">
            <a:extLst>
              <a:ext uri="{FF2B5EF4-FFF2-40B4-BE49-F238E27FC236}">
                <a16:creationId xmlns:a16="http://schemas.microsoft.com/office/drawing/2014/main" id="{642BC52A-9027-4AE5-9E5C-733817FE30B2}"/>
              </a:ext>
            </a:extLst>
          </p:cNvPr>
          <p:cNvSpPr>
            <a:spLocks noChangeArrowheads="1"/>
          </p:cNvSpPr>
          <p:nvPr/>
        </p:nvSpPr>
        <p:spPr bwMode="auto">
          <a:xfrm>
            <a:off x="2005013" y="3808413"/>
            <a:ext cx="10572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J&lt;  L</a:t>
            </a:r>
            <a:r>
              <a:rPr lang="en-US" altLang="zh-CN" sz="2400" b="1" baseline="-25000">
                <a:solidFill>
                  <a:schemeClr val="hlink"/>
                </a:solidFill>
                <a:latin typeface="楷体_GB2312" pitchFamily="49" charset="-122"/>
                <a:ea typeface="楷体_GB2312" pitchFamily="49" charset="-122"/>
              </a:rPr>
              <a:t>2</a:t>
            </a:r>
          </a:p>
        </p:txBody>
      </p:sp>
      <p:sp>
        <p:nvSpPr>
          <p:cNvPr id="141348" name="Rectangle 36">
            <a:extLst>
              <a:ext uri="{FF2B5EF4-FFF2-40B4-BE49-F238E27FC236}">
                <a16:creationId xmlns:a16="http://schemas.microsoft.com/office/drawing/2014/main" id="{E367C31F-93C7-4DF4-A96D-217F5C42A0EA}"/>
              </a:ext>
            </a:extLst>
          </p:cNvPr>
          <p:cNvSpPr>
            <a:spLocks noChangeArrowheads="1"/>
          </p:cNvSpPr>
          <p:nvPr/>
        </p:nvSpPr>
        <p:spPr bwMode="auto">
          <a:xfrm>
            <a:off x="2001838" y="4132263"/>
            <a:ext cx="1673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ADD R</a:t>
            </a:r>
            <a:r>
              <a:rPr lang="en-US" altLang="zh-CN" sz="2400" b="1" baseline="-25000">
                <a:solidFill>
                  <a:schemeClr val="hlink"/>
                </a:solidFill>
                <a:latin typeface="楷体_GB2312" pitchFamily="49" charset="-122"/>
                <a:ea typeface="楷体_GB2312" pitchFamily="49" charset="-122"/>
              </a:rPr>
              <a:t>1</a:t>
            </a:r>
            <a:r>
              <a:rPr lang="en-US" altLang="zh-CN" sz="2400" b="1">
                <a:solidFill>
                  <a:schemeClr val="hlink"/>
                </a:solidFill>
                <a:latin typeface="楷体_GB2312" pitchFamily="49" charset="-122"/>
                <a:ea typeface="楷体_GB2312" pitchFamily="49" charset="-122"/>
              </a:rPr>
              <a:t>, 10</a:t>
            </a:r>
          </a:p>
        </p:txBody>
      </p:sp>
      <p:sp>
        <p:nvSpPr>
          <p:cNvPr id="141349" name="Rectangle 37">
            <a:extLst>
              <a:ext uri="{FF2B5EF4-FFF2-40B4-BE49-F238E27FC236}">
                <a16:creationId xmlns:a16="http://schemas.microsoft.com/office/drawing/2014/main" id="{2E2CC1BD-0907-4256-9DD2-4DA16EAE9206}"/>
              </a:ext>
            </a:extLst>
          </p:cNvPr>
          <p:cNvSpPr>
            <a:spLocks noChangeArrowheads="1"/>
          </p:cNvSpPr>
          <p:nvPr/>
        </p:nvSpPr>
        <p:spPr bwMode="auto">
          <a:xfrm>
            <a:off x="1993900" y="4495800"/>
            <a:ext cx="1673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ADD R</a:t>
            </a:r>
            <a:r>
              <a:rPr lang="en-US" altLang="zh-CN" sz="2400" b="1" baseline="-25000">
                <a:solidFill>
                  <a:schemeClr val="hlink"/>
                </a:solidFill>
                <a:latin typeface="楷体_GB2312" pitchFamily="49" charset="-122"/>
                <a:ea typeface="楷体_GB2312" pitchFamily="49" charset="-122"/>
              </a:rPr>
              <a:t>2</a:t>
            </a:r>
            <a:r>
              <a:rPr lang="en-US" altLang="zh-CN" sz="2400" b="1">
                <a:solidFill>
                  <a:schemeClr val="hlink"/>
                </a:solidFill>
                <a:latin typeface="楷体_GB2312" pitchFamily="49" charset="-122"/>
                <a:ea typeface="楷体_GB2312" pitchFamily="49" charset="-122"/>
              </a:rPr>
              <a:t>, 10</a:t>
            </a:r>
          </a:p>
        </p:txBody>
      </p:sp>
      <p:sp>
        <p:nvSpPr>
          <p:cNvPr id="141350" name="Rectangle 38">
            <a:extLst>
              <a:ext uri="{FF2B5EF4-FFF2-40B4-BE49-F238E27FC236}">
                <a16:creationId xmlns:a16="http://schemas.microsoft.com/office/drawing/2014/main" id="{61A09C55-6A12-4B10-A9BA-DF82EA1A8F8C}"/>
              </a:ext>
            </a:extLst>
          </p:cNvPr>
          <p:cNvSpPr>
            <a:spLocks noChangeArrowheads="1"/>
          </p:cNvSpPr>
          <p:nvPr/>
        </p:nvSpPr>
        <p:spPr bwMode="auto">
          <a:xfrm>
            <a:off x="1998663" y="4821238"/>
            <a:ext cx="151923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ADD R</a:t>
            </a:r>
            <a:r>
              <a:rPr lang="en-US" altLang="zh-CN" sz="2400" b="1" baseline="-25000">
                <a:solidFill>
                  <a:schemeClr val="hlink"/>
                </a:solidFill>
                <a:latin typeface="楷体_GB2312" pitchFamily="49" charset="-122"/>
                <a:ea typeface="楷体_GB2312" pitchFamily="49" charset="-122"/>
              </a:rPr>
              <a:t>0</a:t>
            </a:r>
            <a:r>
              <a:rPr lang="en-US" altLang="zh-CN" sz="2400" b="1">
                <a:solidFill>
                  <a:schemeClr val="hlink"/>
                </a:solidFill>
                <a:latin typeface="楷体_GB2312" pitchFamily="49" charset="-122"/>
                <a:ea typeface="楷体_GB2312" pitchFamily="49" charset="-122"/>
              </a:rPr>
              <a:t>, 1</a:t>
            </a:r>
          </a:p>
        </p:txBody>
      </p:sp>
      <p:sp>
        <p:nvSpPr>
          <p:cNvPr id="141351" name="Rectangle 39">
            <a:extLst>
              <a:ext uri="{FF2B5EF4-FFF2-40B4-BE49-F238E27FC236}">
                <a16:creationId xmlns:a16="http://schemas.microsoft.com/office/drawing/2014/main" id="{77F6B745-29AC-4A94-A48F-A0E2D076C42D}"/>
              </a:ext>
            </a:extLst>
          </p:cNvPr>
          <p:cNvSpPr>
            <a:spLocks noChangeArrowheads="1"/>
          </p:cNvSpPr>
          <p:nvPr/>
        </p:nvSpPr>
        <p:spPr bwMode="auto">
          <a:xfrm>
            <a:off x="2017713" y="5149850"/>
            <a:ext cx="10572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J   L</a:t>
            </a:r>
            <a:r>
              <a:rPr lang="en-US" altLang="zh-CN" sz="2400" b="1" baseline="-25000">
                <a:solidFill>
                  <a:schemeClr val="hlink"/>
                </a:solidFill>
                <a:latin typeface="楷体_GB2312" pitchFamily="49" charset="-122"/>
                <a:ea typeface="楷体_GB2312" pitchFamily="49" charset="-122"/>
              </a:rPr>
              <a:t>1</a:t>
            </a:r>
          </a:p>
        </p:txBody>
      </p:sp>
      <p:sp>
        <p:nvSpPr>
          <p:cNvPr id="29710" name="Rectangle 40">
            <a:extLst>
              <a:ext uri="{FF2B5EF4-FFF2-40B4-BE49-F238E27FC236}">
                <a16:creationId xmlns:a16="http://schemas.microsoft.com/office/drawing/2014/main" id="{3599FF9D-01C2-43DB-A660-BF476D502867}"/>
              </a:ext>
            </a:extLst>
          </p:cNvPr>
          <p:cNvSpPr>
            <a:spLocks noChangeArrowheads="1"/>
          </p:cNvSpPr>
          <p:nvPr/>
        </p:nvSpPr>
        <p:spPr bwMode="auto">
          <a:xfrm>
            <a:off x="406400" y="1733550"/>
            <a:ext cx="1306513"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b="1">
                <a:solidFill>
                  <a:srgbClr val="FF0000"/>
                </a:solidFill>
                <a:latin typeface="楷体_GB2312" pitchFamily="49" charset="-122"/>
                <a:ea typeface="楷体_GB2312" pitchFamily="49" charset="-122"/>
              </a:rPr>
              <a:t>示例</a:t>
            </a:r>
          </a:p>
        </p:txBody>
      </p:sp>
      <p:sp>
        <p:nvSpPr>
          <p:cNvPr id="29711" name="Rectangle 53">
            <a:extLst>
              <a:ext uri="{FF2B5EF4-FFF2-40B4-BE49-F238E27FC236}">
                <a16:creationId xmlns:a16="http://schemas.microsoft.com/office/drawing/2014/main" id="{F20BB910-AD73-4964-AED7-AE5A56843476}"/>
              </a:ext>
            </a:extLst>
          </p:cNvPr>
          <p:cNvSpPr>
            <a:spLocks noChangeArrowheads="1"/>
          </p:cNvSpPr>
          <p:nvPr/>
        </p:nvSpPr>
        <p:spPr bwMode="auto">
          <a:xfrm>
            <a:off x="4959350" y="5491163"/>
            <a:ext cx="20129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(8) goto (4)</a:t>
            </a:r>
          </a:p>
        </p:txBody>
      </p:sp>
      <p:sp>
        <p:nvSpPr>
          <p:cNvPr id="29712" name="Rectangle 54">
            <a:extLst>
              <a:ext uri="{FF2B5EF4-FFF2-40B4-BE49-F238E27FC236}">
                <a16:creationId xmlns:a16="http://schemas.microsoft.com/office/drawing/2014/main" id="{263E0CE3-E0A6-418C-8C5B-9C68BA723003}"/>
              </a:ext>
            </a:extLst>
          </p:cNvPr>
          <p:cNvSpPr>
            <a:spLocks noChangeArrowheads="1"/>
          </p:cNvSpPr>
          <p:nvPr/>
        </p:nvSpPr>
        <p:spPr bwMode="auto">
          <a:xfrm>
            <a:off x="4965700" y="5048250"/>
            <a:ext cx="23177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(7) K := K + 1</a:t>
            </a:r>
          </a:p>
        </p:txBody>
      </p:sp>
      <p:sp>
        <p:nvSpPr>
          <p:cNvPr id="29713" name="Rectangle 55">
            <a:extLst>
              <a:ext uri="{FF2B5EF4-FFF2-40B4-BE49-F238E27FC236}">
                <a16:creationId xmlns:a16="http://schemas.microsoft.com/office/drawing/2014/main" id="{FA107A43-829B-465C-9E1F-3BC0CDABB99F}"/>
              </a:ext>
            </a:extLst>
          </p:cNvPr>
          <p:cNvSpPr>
            <a:spLocks noChangeArrowheads="1"/>
          </p:cNvSpPr>
          <p:nvPr/>
        </p:nvSpPr>
        <p:spPr bwMode="auto">
          <a:xfrm>
            <a:off x="4959350" y="2373313"/>
            <a:ext cx="170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(1) M := I</a:t>
            </a:r>
          </a:p>
        </p:txBody>
      </p:sp>
      <p:sp>
        <p:nvSpPr>
          <p:cNvPr id="29714" name="Rectangle 56">
            <a:extLst>
              <a:ext uri="{FF2B5EF4-FFF2-40B4-BE49-F238E27FC236}">
                <a16:creationId xmlns:a16="http://schemas.microsoft.com/office/drawing/2014/main" id="{971CFD49-ACB8-4EBB-84D6-DA76561969E6}"/>
              </a:ext>
            </a:extLst>
          </p:cNvPr>
          <p:cNvSpPr>
            <a:spLocks noChangeArrowheads="1"/>
          </p:cNvSpPr>
          <p:nvPr/>
        </p:nvSpPr>
        <p:spPr bwMode="auto">
          <a:xfrm>
            <a:off x="4964113" y="5876925"/>
            <a:ext cx="6413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(9)</a:t>
            </a:r>
          </a:p>
        </p:txBody>
      </p:sp>
      <p:sp>
        <p:nvSpPr>
          <p:cNvPr id="29715" name="Rectangle 57">
            <a:extLst>
              <a:ext uri="{FF2B5EF4-FFF2-40B4-BE49-F238E27FC236}">
                <a16:creationId xmlns:a16="http://schemas.microsoft.com/office/drawing/2014/main" id="{709CF863-097B-46EF-AC42-6408B1CAF55E}"/>
              </a:ext>
            </a:extLst>
          </p:cNvPr>
          <p:cNvSpPr>
            <a:spLocks noChangeArrowheads="1"/>
          </p:cNvSpPr>
          <p:nvPr/>
        </p:nvSpPr>
        <p:spPr bwMode="auto">
          <a:xfrm>
            <a:off x="4959350" y="4625975"/>
            <a:ext cx="2470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(6) N := N + 10</a:t>
            </a:r>
          </a:p>
        </p:txBody>
      </p:sp>
      <p:sp>
        <p:nvSpPr>
          <p:cNvPr id="29716" name="Rectangle 50">
            <a:extLst>
              <a:ext uri="{FF2B5EF4-FFF2-40B4-BE49-F238E27FC236}">
                <a16:creationId xmlns:a16="http://schemas.microsoft.com/office/drawing/2014/main" id="{C0F3294C-212F-40BA-9B14-F4E4528FDD7A}"/>
              </a:ext>
            </a:extLst>
          </p:cNvPr>
          <p:cNvSpPr>
            <a:spLocks noChangeArrowheads="1"/>
          </p:cNvSpPr>
          <p:nvPr/>
        </p:nvSpPr>
        <p:spPr bwMode="auto">
          <a:xfrm>
            <a:off x="4956175" y="3279775"/>
            <a:ext cx="170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(3) K := 1</a:t>
            </a:r>
          </a:p>
        </p:txBody>
      </p:sp>
      <p:sp>
        <p:nvSpPr>
          <p:cNvPr id="29717" name="Rectangle 58">
            <a:extLst>
              <a:ext uri="{FF2B5EF4-FFF2-40B4-BE49-F238E27FC236}">
                <a16:creationId xmlns:a16="http://schemas.microsoft.com/office/drawing/2014/main" id="{D26CAD9E-C52C-4C59-AB63-8892159C4B20}"/>
              </a:ext>
            </a:extLst>
          </p:cNvPr>
          <p:cNvSpPr>
            <a:spLocks noChangeArrowheads="1"/>
          </p:cNvSpPr>
          <p:nvPr/>
        </p:nvSpPr>
        <p:spPr bwMode="auto">
          <a:xfrm>
            <a:off x="4951413" y="2822575"/>
            <a:ext cx="170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(2) N := J</a:t>
            </a:r>
          </a:p>
        </p:txBody>
      </p:sp>
      <p:sp>
        <p:nvSpPr>
          <p:cNvPr id="29718" name="Rectangle 52">
            <a:extLst>
              <a:ext uri="{FF2B5EF4-FFF2-40B4-BE49-F238E27FC236}">
                <a16:creationId xmlns:a16="http://schemas.microsoft.com/office/drawing/2014/main" id="{72B30C80-4573-4757-94A3-5DDE2078725B}"/>
              </a:ext>
            </a:extLst>
          </p:cNvPr>
          <p:cNvSpPr>
            <a:spLocks noChangeArrowheads="1"/>
          </p:cNvSpPr>
          <p:nvPr/>
        </p:nvSpPr>
        <p:spPr bwMode="auto">
          <a:xfrm>
            <a:off x="4953000" y="4157663"/>
            <a:ext cx="26225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(5) M := M + 10 </a:t>
            </a:r>
          </a:p>
        </p:txBody>
      </p:sp>
      <p:sp>
        <p:nvSpPr>
          <p:cNvPr id="29719" name="Rectangle 51">
            <a:extLst>
              <a:ext uri="{FF2B5EF4-FFF2-40B4-BE49-F238E27FC236}">
                <a16:creationId xmlns:a16="http://schemas.microsoft.com/office/drawing/2014/main" id="{5E57364D-15EC-4B7E-9EDB-E84C3AD9E883}"/>
              </a:ext>
            </a:extLst>
          </p:cNvPr>
          <p:cNvSpPr>
            <a:spLocks noChangeArrowheads="1"/>
          </p:cNvSpPr>
          <p:nvPr/>
        </p:nvSpPr>
        <p:spPr bwMode="auto">
          <a:xfrm>
            <a:off x="4975225" y="3730625"/>
            <a:ext cx="33845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hlink"/>
                </a:solidFill>
                <a:latin typeface="楷体_GB2312" pitchFamily="49" charset="-122"/>
                <a:ea typeface="楷体_GB2312" pitchFamily="49" charset="-122"/>
              </a:rPr>
              <a:t>(4) if 100&lt;K goto (9)</a:t>
            </a:r>
          </a:p>
        </p:txBody>
      </p:sp>
      <p:sp>
        <p:nvSpPr>
          <p:cNvPr id="141359" name="Rectangle 47">
            <a:extLst>
              <a:ext uri="{FF2B5EF4-FFF2-40B4-BE49-F238E27FC236}">
                <a16:creationId xmlns:a16="http://schemas.microsoft.com/office/drawing/2014/main" id="{6D91C625-5C51-4CF3-AF42-57E6BC996C0F}"/>
              </a:ext>
            </a:extLst>
          </p:cNvPr>
          <p:cNvSpPr>
            <a:spLocks noChangeArrowheads="1"/>
          </p:cNvSpPr>
          <p:nvPr/>
        </p:nvSpPr>
        <p:spPr bwMode="auto">
          <a:xfrm>
            <a:off x="5013325" y="5883275"/>
            <a:ext cx="6413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(9)</a:t>
            </a:r>
          </a:p>
        </p:txBody>
      </p:sp>
      <p:sp>
        <p:nvSpPr>
          <p:cNvPr id="141371" name="Rectangle 59">
            <a:extLst>
              <a:ext uri="{FF2B5EF4-FFF2-40B4-BE49-F238E27FC236}">
                <a16:creationId xmlns:a16="http://schemas.microsoft.com/office/drawing/2014/main" id="{ED7C3642-A432-44D2-8E08-0AC7C25975A1}"/>
              </a:ext>
            </a:extLst>
          </p:cNvPr>
          <p:cNvSpPr>
            <a:spLocks noChangeArrowheads="1"/>
          </p:cNvSpPr>
          <p:nvPr/>
        </p:nvSpPr>
        <p:spPr bwMode="auto">
          <a:xfrm>
            <a:off x="5008563" y="5497513"/>
            <a:ext cx="20129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(8) goto (4)</a:t>
            </a:r>
          </a:p>
        </p:txBody>
      </p:sp>
      <p:sp>
        <p:nvSpPr>
          <p:cNvPr id="141372" name="Rectangle 60">
            <a:extLst>
              <a:ext uri="{FF2B5EF4-FFF2-40B4-BE49-F238E27FC236}">
                <a16:creationId xmlns:a16="http://schemas.microsoft.com/office/drawing/2014/main" id="{E664EC1D-868C-42EB-90F3-CFCD11CAFBDC}"/>
              </a:ext>
            </a:extLst>
          </p:cNvPr>
          <p:cNvSpPr>
            <a:spLocks noChangeArrowheads="1"/>
          </p:cNvSpPr>
          <p:nvPr/>
        </p:nvSpPr>
        <p:spPr bwMode="auto">
          <a:xfrm>
            <a:off x="5014913" y="5054600"/>
            <a:ext cx="2317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(7) K := K + 1</a:t>
            </a:r>
          </a:p>
        </p:txBody>
      </p:sp>
      <p:sp>
        <p:nvSpPr>
          <p:cNvPr id="141373" name="Rectangle 61">
            <a:extLst>
              <a:ext uri="{FF2B5EF4-FFF2-40B4-BE49-F238E27FC236}">
                <a16:creationId xmlns:a16="http://schemas.microsoft.com/office/drawing/2014/main" id="{0704FE47-961A-4164-8638-60DEBB839588}"/>
              </a:ext>
            </a:extLst>
          </p:cNvPr>
          <p:cNvSpPr>
            <a:spLocks noChangeArrowheads="1"/>
          </p:cNvSpPr>
          <p:nvPr/>
        </p:nvSpPr>
        <p:spPr bwMode="auto">
          <a:xfrm>
            <a:off x="5008563" y="2379663"/>
            <a:ext cx="17081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(1) M := I</a:t>
            </a:r>
          </a:p>
        </p:txBody>
      </p:sp>
      <p:sp>
        <p:nvSpPr>
          <p:cNvPr id="141374" name="Rectangle 62">
            <a:extLst>
              <a:ext uri="{FF2B5EF4-FFF2-40B4-BE49-F238E27FC236}">
                <a16:creationId xmlns:a16="http://schemas.microsoft.com/office/drawing/2014/main" id="{F8D22481-B422-4A48-94F3-6FAA6E26C220}"/>
              </a:ext>
            </a:extLst>
          </p:cNvPr>
          <p:cNvSpPr>
            <a:spLocks noChangeArrowheads="1"/>
          </p:cNvSpPr>
          <p:nvPr/>
        </p:nvSpPr>
        <p:spPr bwMode="auto">
          <a:xfrm>
            <a:off x="5008563" y="4632325"/>
            <a:ext cx="24701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(6) N := N + 10</a:t>
            </a:r>
          </a:p>
        </p:txBody>
      </p:sp>
      <p:sp>
        <p:nvSpPr>
          <p:cNvPr id="141375" name="Rectangle 63">
            <a:extLst>
              <a:ext uri="{FF2B5EF4-FFF2-40B4-BE49-F238E27FC236}">
                <a16:creationId xmlns:a16="http://schemas.microsoft.com/office/drawing/2014/main" id="{44C4C878-CD52-48B6-BD07-9D54B2E76C10}"/>
              </a:ext>
            </a:extLst>
          </p:cNvPr>
          <p:cNvSpPr>
            <a:spLocks noChangeArrowheads="1"/>
          </p:cNvSpPr>
          <p:nvPr/>
        </p:nvSpPr>
        <p:spPr bwMode="auto">
          <a:xfrm>
            <a:off x="5026025" y="3286125"/>
            <a:ext cx="17081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(3) K := 1</a:t>
            </a:r>
          </a:p>
        </p:txBody>
      </p:sp>
      <p:sp>
        <p:nvSpPr>
          <p:cNvPr id="141376" name="Rectangle 64">
            <a:extLst>
              <a:ext uri="{FF2B5EF4-FFF2-40B4-BE49-F238E27FC236}">
                <a16:creationId xmlns:a16="http://schemas.microsoft.com/office/drawing/2014/main" id="{28A8576B-3AB1-46BD-8106-E492104A8149}"/>
              </a:ext>
            </a:extLst>
          </p:cNvPr>
          <p:cNvSpPr>
            <a:spLocks noChangeArrowheads="1"/>
          </p:cNvSpPr>
          <p:nvPr/>
        </p:nvSpPr>
        <p:spPr bwMode="auto">
          <a:xfrm>
            <a:off x="5021263" y="2828925"/>
            <a:ext cx="17081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(2) N := J</a:t>
            </a:r>
          </a:p>
        </p:txBody>
      </p:sp>
      <p:sp>
        <p:nvSpPr>
          <p:cNvPr id="141377" name="Rectangle 65">
            <a:extLst>
              <a:ext uri="{FF2B5EF4-FFF2-40B4-BE49-F238E27FC236}">
                <a16:creationId xmlns:a16="http://schemas.microsoft.com/office/drawing/2014/main" id="{81E6C43D-5EBC-42E7-931F-151DB03E6F88}"/>
              </a:ext>
            </a:extLst>
          </p:cNvPr>
          <p:cNvSpPr>
            <a:spLocks noChangeArrowheads="1"/>
          </p:cNvSpPr>
          <p:nvPr/>
        </p:nvSpPr>
        <p:spPr bwMode="auto">
          <a:xfrm>
            <a:off x="5026025" y="3735388"/>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(4) if 100&lt;K goto (9)</a:t>
            </a:r>
          </a:p>
        </p:txBody>
      </p:sp>
      <p:sp>
        <p:nvSpPr>
          <p:cNvPr id="141378" name="Rectangle 66">
            <a:extLst>
              <a:ext uri="{FF2B5EF4-FFF2-40B4-BE49-F238E27FC236}">
                <a16:creationId xmlns:a16="http://schemas.microsoft.com/office/drawing/2014/main" id="{89B3B3F8-42B8-4401-B5FF-57C1FD3FD1BA}"/>
              </a:ext>
            </a:extLst>
          </p:cNvPr>
          <p:cNvSpPr>
            <a:spLocks noChangeArrowheads="1"/>
          </p:cNvSpPr>
          <p:nvPr/>
        </p:nvSpPr>
        <p:spPr bwMode="auto">
          <a:xfrm>
            <a:off x="5022850" y="4184650"/>
            <a:ext cx="2622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solidFill>
                  <a:schemeClr val="bg1"/>
                </a:solidFill>
                <a:latin typeface="楷体_GB2312" pitchFamily="49" charset="-122"/>
                <a:ea typeface="楷体_GB2312" pitchFamily="49" charset="-122"/>
              </a:rPr>
              <a:t>(5) M := M + 10 </a:t>
            </a:r>
          </a:p>
        </p:txBody>
      </p:sp>
      <p:sp>
        <p:nvSpPr>
          <p:cNvPr id="34" name="WordArt 2">
            <a:extLst>
              <a:ext uri="{FF2B5EF4-FFF2-40B4-BE49-F238E27FC236}">
                <a16:creationId xmlns:a16="http://schemas.microsoft.com/office/drawing/2014/main" id="{5FD75555-8308-4277-B664-E187E18B9E2F}"/>
              </a:ext>
            </a:extLst>
          </p:cNvPr>
          <p:cNvSpPr>
            <a:spLocks noChangeArrowheads="1" noChangeShapeType="1" noTextEdit="1"/>
          </p:cNvSpPr>
          <p:nvPr/>
        </p:nvSpPr>
        <p:spPr bwMode="auto">
          <a:xfrm>
            <a:off x="420688" y="573088"/>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1.2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编译过程概述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73"/>
                                        </p:tgtEl>
                                        <p:attrNameLst>
                                          <p:attrName>style.visibility</p:attrName>
                                        </p:attrNameLst>
                                      </p:cBhvr>
                                      <p:to>
                                        <p:strVal val="visible"/>
                                      </p:to>
                                    </p:set>
                                    <p:animEffect transition="in" filter="dissolve">
                                      <p:cBhvr>
                                        <p:cTn id="7" dur="500"/>
                                        <p:tgtEl>
                                          <p:spTgt spid="141373"/>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41330"/>
                                        </p:tgtEl>
                                        <p:attrNameLst>
                                          <p:attrName>style.visibility</p:attrName>
                                        </p:attrNameLst>
                                      </p:cBhvr>
                                      <p:to>
                                        <p:strVal val="visible"/>
                                      </p:to>
                                    </p:set>
                                    <p:animEffect transition="in" filter="slide(fromTop)">
                                      <p:cBhvr>
                                        <p:cTn id="11" dur="500"/>
                                        <p:tgtEl>
                                          <p:spTgt spid="1413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grpId="1" nodeType="clickEffect">
                                  <p:stCondLst>
                                    <p:cond delay="0"/>
                                  </p:stCondLst>
                                  <p:childTnLst>
                                    <p:animEffect transition="out" filter="dissolve">
                                      <p:cBhvr>
                                        <p:cTn id="15" dur="500"/>
                                        <p:tgtEl>
                                          <p:spTgt spid="141373"/>
                                        </p:tgtEl>
                                      </p:cBhvr>
                                    </p:animEffect>
                                    <p:set>
                                      <p:cBhvr>
                                        <p:cTn id="16" dur="1" fill="hold">
                                          <p:stCondLst>
                                            <p:cond delay="499"/>
                                          </p:stCondLst>
                                        </p:cTn>
                                        <p:tgtEl>
                                          <p:spTgt spid="141373"/>
                                        </p:tgtEl>
                                        <p:attrNameLst>
                                          <p:attrName>style.visibility</p:attrName>
                                        </p:attrNameLst>
                                      </p:cBhvr>
                                      <p:to>
                                        <p:strVal val="hidden"/>
                                      </p:to>
                                    </p:se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41376"/>
                                        </p:tgtEl>
                                        <p:attrNameLst>
                                          <p:attrName>style.visibility</p:attrName>
                                        </p:attrNameLst>
                                      </p:cBhvr>
                                      <p:to>
                                        <p:strVal val="visible"/>
                                      </p:to>
                                    </p:set>
                                    <p:animEffect transition="in" filter="dissolve">
                                      <p:cBhvr>
                                        <p:cTn id="20" dur="500"/>
                                        <p:tgtEl>
                                          <p:spTgt spid="141376"/>
                                        </p:tgtEl>
                                      </p:cBhvr>
                                    </p:animEffect>
                                  </p:childTnLst>
                                </p:cTn>
                              </p:par>
                            </p:childTnLst>
                          </p:cTn>
                        </p:par>
                        <p:par>
                          <p:cTn id="21" fill="hold" nodeType="afterGroup">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141342"/>
                                        </p:tgtEl>
                                        <p:attrNameLst>
                                          <p:attrName>style.visibility</p:attrName>
                                        </p:attrNameLst>
                                      </p:cBhvr>
                                      <p:to>
                                        <p:strVal val="visible"/>
                                      </p:to>
                                    </p:set>
                                    <p:animEffect transition="in" filter="slide(fromTop)">
                                      <p:cBhvr>
                                        <p:cTn id="24" dur="500"/>
                                        <p:tgtEl>
                                          <p:spTgt spid="1413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xit" presetSubtype="0" fill="hold" grpId="1" nodeType="clickEffect">
                                  <p:stCondLst>
                                    <p:cond delay="0"/>
                                  </p:stCondLst>
                                  <p:childTnLst>
                                    <p:animEffect transition="out" filter="dissolve">
                                      <p:cBhvr>
                                        <p:cTn id="28" dur="500"/>
                                        <p:tgtEl>
                                          <p:spTgt spid="141376"/>
                                        </p:tgtEl>
                                      </p:cBhvr>
                                    </p:animEffect>
                                    <p:set>
                                      <p:cBhvr>
                                        <p:cTn id="29" dur="1" fill="hold">
                                          <p:stCondLst>
                                            <p:cond delay="499"/>
                                          </p:stCondLst>
                                        </p:cTn>
                                        <p:tgtEl>
                                          <p:spTgt spid="141376"/>
                                        </p:tgtEl>
                                        <p:attrNameLst>
                                          <p:attrName>style.visibility</p:attrName>
                                        </p:attrNameLst>
                                      </p:cBhvr>
                                      <p:to>
                                        <p:strVal val="hidden"/>
                                      </p:to>
                                    </p:se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41375"/>
                                        </p:tgtEl>
                                        <p:attrNameLst>
                                          <p:attrName>style.visibility</p:attrName>
                                        </p:attrNameLst>
                                      </p:cBhvr>
                                      <p:to>
                                        <p:strVal val="visible"/>
                                      </p:to>
                                    </p:set>
                                    <p:animEffect transition="in" filter="dissolve">
                                      <p:cBhvr>
                                        <p:cTn id="33" dur="500"/>
                                        <p:tgtEl>
                                          <p:spTgt spid="141375"/>
                                        </p:tgtEl>
                                      </p:cBhvr>
                                    </p:animEffect>
                                  </p:childTnLst>
                                </p:cTn>
                              </p:par>
                            </p:childTnLst>
                          </p:cTn>
                        </p:par>
                        <p:par>
                          <p:cTn id="34" fill="hold" nodeType="afterGroup">
                            <p:stCondLst>
                              <p:cond delay="1000"/>
                            </p:stCondLst>
                            <p:childTnLst>
                              <p:par>
                                <p:cTn id="35" presetID="12" presetClass="entr" presetSubtype="1" fill="hold" grpId="0" nodeType="afterEffect">
                                  <p:stCondLst>
                                    <p:cond delay="0"/>
                                  </p:stCondLst>
                                  <p:childTnLst>
                                    <p:set>
                                      <p:cBhvr>
                                        <p:cTn id="36" dur="1" fill="hold">
                                          <p:stCondLst>
                                            <p:cond delay="0"/>
                                          </p:stCondLst>
                                        </p:cTn>
                                        <p:tgtEl>
                                          <p:spTgt spid="141344"/>
                                        </p:tgtEl>
                                        <p:attrNameLst>
                                          <p:attrName>style.visibility</p:attrName>
                                        </p:attrNameLst>
                                      </p:cBhvr>
                                      <p:to>
                                        <p:strVal val="visible"/>
                                      </p:to>
                                    </p:set>
                                    <p:animEffect transition="in" filter="slide(fromTop)">
                                      <p:cBhvr>
                                        <p:cTn id="37" dur="500"/>
                                        <p:tgtEl>
                                          <p:spTgt spid="1413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1" nodeType="clickEffect">
                                  <p:stCondLst>
                                    <p:cond delay="0"/>
                                  </p:stCondLst>
                                  <p:childTnLst>
                                    <p:animEffect transition="out" filter="dissolve">
                                      <p:cBhvr>
                                        <p:cTn id="41" dur="500"/>
                                        <p:tgtEl>
                                          <p:spTgt spid="141375"/>
                                        </p:tgtEl>
                                      </p:cBhvr>
                                    </p:animEffect>
                                    <p:set>
                                      <p:cBhvr>
                                        <p:cTn id="42" dur="1" fill="hold">
                                          <p:stCondLst>
                                            <p:cond delay="499"/>
                                          </p:stCondLst>
                                        </p:cTn>
                                        <p:tgtEl>
                                          <p:spTgt spid="141375"/>
                                        </p:tgtEl>
                                        <p:attrNameLst>
                                          <p:attrName>style.visibility</p:attrName>
                                        </p:attrNameLst>
                                      </p:cBhvr>
                                      <p:to>
                                        <p:strVal val="hidden"/>
                                      </p:to>
                                    </p:se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41377"/>
                                        </p:tgtEl>
                                        <p:attrNameLst>
                                          <p:attrName>style.visibility</p:attrName>
                                        </p:attrNameLst>
                                      </p:cBhvr>
                                      <p:to>
                                        <p:strVal val="visible"/>
                                      </p:to>
                                    </p:set>
                                    <p:animEffect transition="in" filter="dissolve">
                                      <p:cBhvr>
                                        <p:cTn id="46" dur="500"/>
                                        <p:tgtEl>
                                          <p:spTgt spid="141377"/>
                                        </p:tgtEl>
                                      </p:cBhvr>
                                    </p:animEffect>
                                  </p:childTnLst>
                                </p:cTn>
                              </p:par>
                            </p:childTnLst>
                          </p:cTn>
                        </p:par>
                        <p:par>
                          <p:cTn id="47" fill="hold" nodeType="afterGroup">
                            <p:stCondLst>
                              <p:cond delay="1000"/>
                            </p:stCondLst>
                            <p:childTnLst>
                              <p:par>
                                <p:cTn id="48" presetID="12" presetClass="entr" presetSubtype="1" fill="hold" grpId="0" nodeType="afterEffect">
                                  <p:stCondLst>
                                    <p:cond delay="0"/>
                                  </p:stCondLst>
                                  <p:childTnLst>
                                    <p:set>
                                      <p:cBhvr>
                                        <p:cTn id="49" dur="1" fill="hold">
                                          <p:stCondLst>
                                            <p:cond delay="0"/>
                                          </p:stCondLst>
                                        </p:cTn>
                                        <p:tgtEl>
                                          <p:spTgt spid="141345"/>
                                        </p:tgtEl>
                                        <p:attrNameLst>
                                          <p:attrName>style.visibility</p:attrName>
                                        </p:attrNameLst>
                                      </p:cBhvr>
                                      <p:to>
                                        <p:strVal val="visible"/>
                                      </p:to>
                                    </p:set>
                                    <p:animEffect transition="in" filter="slide(fromTop)">
                                      <p:cBhvr>
                                        <p:cTn id="50" dur="500"/>
                                        <p:tgtEl>
                                          <p:spTgt spid="141345"/>
                                        </p:tgtEl>
                                      </p:cBhvr>
                                    </p:animEffect>
                                  </p:childTnLst>
                                </p:cTn>
                              </p:par>
                            </p:childTnLst>
                          </p:cTn>
                        </p:par>
                        <p:par>
                          <p:cTn id="51" fill="hold" nodeType="afterGroup">
                            <p:stCondLst>
                              <p:cond delay="1500"/>
                            </p:stCondLst>
                            <p:childTnLst>
                              <p:par>
                                <p:cTn id="52" presetID="12" presetClass="entr" presetSubtype="1" fill="hold" grpId="0" nodeType="afterEffect">
                                  <p:stCondLst>
                                    <p:cond delay="0"/>
                                  </p:stCondLst>
                                  <p:childTnLst>
                                    <p:set>
                                      <p:cBhvr>
                                        <p:cTn id="53" dur="1" fill="hold">
                                          <p:stCondLst>
                                            <p:cond delay="0"/>
                                          </p:stCondLst>
                                        </p:cTn>
                                        <p:tgtEl>
                                          <p:spTgt spid="141346"/>
                                        </p:tgtEl>
                                        <p:attrNameLst>
                                          <p:attrName>style.visibility</p:attrName>
                                        </p:attrNameLst>
                                      </p:cBhvr>
                                      <p:to>
                                        <p:strVal val="visible"/>
                                      </p:to>
                                    </p:set>
                                    <p:animEffect transition="in" filter="slide(fromTop)">
                                      <p:cBhvr>
                                        <p:cTn id="54" dur="500"/>
                                        <p:tgtEl>
                                          <p:spTgt spid="1413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xit" presetSubtype="0" fill="hold" grpId="1" nodeType="clickEffect">
                                  <p:stCondLst>
                                    <p:cond delay="0"/>
                                  </p:stCondLst>
                                  <p:childTnLst>
                                    <p:animEffect transition="out" filter="dissolve">
                                      <p:cBhvr>
                                        <p:cTn id="58" dur="500"/>
                                        <p:tgtEl>
                                          <p:spTgt spid="141377"/>
                                        </p:tgtEl>
                                      </p:cBhvr>
                                    </p:animEffect>
                                    <p:set>
                                      <p:cBhvr>
                                        <p:cTn id="59" dur="1" fill="hold">
                                          <p:stCondLst>
                                            <p:cond delay="499"/>
                                          </p:stCondLst>
                                        </p:cTn>
                                        <p:tgtEl>
                                          <p:spTgt spid="141377"/>
                                        </p:tgtEl>
                                        <p:attrNameLst>
                                          <p:attrName>style.visibility</p:attrName>
                                        </p:attrNameLst>
                                      </p:cBhvr>
                                      <p:to>
                                        <p:strVal val="hidden"/>
                                      </p:to>
                                    </p:set>
                                  </p:childTnLst>
                                </p:cTn>
                              </p:par>
                            </p:childTnLst>
                          </p:cTn>
                        </p:par>
                        <p:par>
                          <p:cTn id="60" fill="hold" nodeType="afterGroup">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141378"/>
                                        </p:tgtEl>
                                        <p:attrNameLst>
                                          <p:attrName>style.visibility</p:attrName>
                                        </p:attrNameLst>
                                      </p:cBhvr>
                                      <p:to>
                                        <p:strVal val="visible"/>
                                      </p:to>
                                    </p:set>
                                    <p:animEffect transition="in" filter="dissolve">
                                      <p:cBhvr>
                                        <p:cTn id="63" dur="500"/>
                                        <p:tgtEl>
                                          <p:spTgt spid="141378"/>
                                        </p:tgtEl>
                                      </p:cBhvr>
                                    </p:animEffect>
                                  </p:childTnLst>
                                </p:cTn>
                              </p:par>
                            </p:childTnLst>
                          </p:cTn>
                        </p:par>
                        <p:par>
                          <p:cTn id="64" fill="hold" nodeType="afterGroup">
                            <p:stCondLst>
                              <p:cond delay="1000"/>
                            </p:stCondLst>
                            <p:childTnLst>
                              <p:par>
                                <p:cTn id="65" presetID="12" presetClass="entr" presetSubtype="1" fill="hold" grpId="0" nodeType="afterEffect">
                                  <p:stCondLst>
                                    <p:cond delay="0"/>
                                  </p:stCondLst>
                                  <p:childTnLst>
                                    <p:set>
                                      <p:cBhvr>
                                        <p:cTn id="66" dur="1" fill="hold">
                                          <p:stCondLst>
                                            <p:cond delay="0"/>
                                          </p:stCondLst>
                                        </p:cTn>
                                        <p:tgtEl>
                                          <p:spTgt spid="141348"/>
                                        </p:tgtEl>
                                        <p:attrNameLst>
                                          <p:attrName>style.visibility</p:attrName>
                                        </p:attrNameLst>
                                      </p:cBhvr>
                                      <p:to>
                                        <p:strVal val="visible"/>
                                      </p:to>
                                    </p:set>
                                    <p:animEffect transition="in" filter="slide(fromTop)">
                                      <p:cBhvr>
                                        <p:cTn id="67" dur="500"/>
                                        <p:tgtEl>
                                          <p:spTgt spid="1413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xit" presetSubtype="0" fill="hold" grpId="1" nodeType="clickEffect">
                                  <p:stCondLst>
                                    <p:cond delay="0"/>
                                  </p:stCondLst>
                                  <p:childTnLst>
                                    <p:animEffect transition="out" filter="dissolve">
                                      <p:cBhvr>
                                        <p:cTn id="71" dur="500"/>
                                        <p:tgtEl>
                                          <p:spTgt spid="141378"/>
                                        </p:tgtEl>
                                      </p:cBhvr>
                                    </p:animEffect>
                                    <p:set>
                                      <p:cBhvr>
                                        <p:cTn id="72" dur="1" fill="hold">
                                          <p:stCondLst>
                                            <p:cond delay="499"/>
                                          </p:stCondLst>
                                        </p:cTn>
                                        <p:tgtEl>
                                          <p:spTgt spid="141378"/>
                                        </p:tgtEl>
                                        <p:attrNameLst>
                                          <p:attrName>style.visibility</p:attrName>
                                        </p:attrNameLst>
                                      </p:cBhvr>
                                      <p:to>
                                        <p:strVal val="hidden"/>
                                      </p:to>
                                    </p:se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141374"/>
                                        </p:tgtEl>
                                        <p:attrNameLst>
                                          <p:attrName>style.visibility</p:attrName>
                                        </p:attrNameLst>
                                      </p:cBhvr>
                                      <p:to>
                                        <p:strVal val="visible"/>
                                      </p:to>
                                    </p:set>
                                    <p:animEffect transition="in" filter="dissolve">
                                      <p:cBhvr>
                                        <p:cTn id="76" dur="500"/>
                                        <p:tgtEl>
                                          <p:spTgt spid="141374"/>
                                        </p:tgtEl>
                                      </p:cBhvr>
                                    </p:animEffect>
                                  </p:childTnLst>
                                </p:cTn>
                              </p:par>
                            </p:childTnLst>
                          </p:cTn>
                        </p:par>
                        <p:par>
                          <p:cTn id="77" fill="hold" nodeType="afterGroup">
                            <p:stCondLst>
                              <p:cond delay="1000"/>
                            </p:stCondLst>
                            <p:childTnLst>
                              <p:par>
                                <p:cTn id="78" presetID="12" presetClass="entr" presetSubtype="1" fill="hold" grpId="0" nodeType="afterEffect">
                                  <p:stCondLst>
                                    <p:cond delay="0"/>
                                  </p:stCondLst>
                                  <p:childTnLst>
                                    <p:set>
                                      <p:cBhvr>
                                        <p:cTn id="79" dur="1" fill="hold">
                                          <p:stCondLst>
                                            <p:cond delay="0"/>
                                          </p:stCondLst>
                                        </p:cTn>
                                        <p:tgtEl>
                                          <p:spTgt spid="141349"/>
                                        </p:tgtEl>
                                        <p:attrNameLst>
                                          <p:attrName>style.visibility</p:attrName>
                                        </p:attrNameLst>
                                      </p:cBhvr>
                                      <p:to>
                                        <p:strVal val="visible"/>
                                      </p:to>
                                    </p:set>
                                    <p:animEffect transition="in" filter="slide(fromTop)">
                                      <p:cBhvr>
                                        <p:cTn id="80" dur="500"/>
                                        <p:tgtEl>
                                          <p:spTgt spid="14134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xit" presetSubtype="0" fill="hold" grpId="1" nodeType="clickEffect">
                                  <p:stCondLst>
                                    <p:cond delay="0"/>
                                  </p:stCondLst>
                                  <p:childTnLst>
                                    <p:animEffect transition="out" filter="dissolve">
                                      <p:cBhvr>
                                        <p:cTn id="84" dur="500"/>
                                        <p:tgtEl>
                                          <p:spTgt spid="141374"/>
                                        </p:tgtEl>
                                      </p:cBhvr>
                                    </p:animEffect>
                                    <p:set>
                                      <p:cBhvr>
                                        <p:cTn id="85" dur="1" fill="hold">
                                          <p:stCondLst>
                                            <p:cond delay="499"/>
                                          </p:stCondLst>
                                        </p:cTn>
                                        <p:tgtEl>
                                          <p:spTgt spid="141374"/>
                                        </p:tgtEl>
                                        <p:attrNameLst>
                                          <p:attrName>style.visibility</p:attrName>
                                        </p:attrNameLst>
                                      </p:cBhvr>
                                      <p:to>
                                        <p:strVal val="hidden"/>
                                      </p:to>
                                    </p:se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141372"/>
                                        </p:tgtEl>
                                        <p:attrNameLst>
                                          <p:attrName>style.visibility</p:attrName>
                                        </p:attrNameLst>
                                      </p:cBhvr>
                                      <p:to>
                                        <p:strVal val="visible"/>
                                      </p:to>
                                    </p:set>
                                    <p:animEffect transition="in" filter="dissolve">
                                      <p:cBhvr>
                                        <p:cTn id="89" dur="500"/>
                                        <p:tgtEl>
                                          <p:spTgt spid="141372"/>
                                        </p:tgtEl>
                                      </p:cBhvr>
                                    </p:animEffect>
                                  </p:childTnLst>
                                </p:cTn>
                              </p:par>
                            </p:childTnLst>
                          </p:cTn>
                        </p:par>
                        <p:par>
                          <p:cTn id="90" fill="hold" nodeType="afterGroup">
                            <p:stCondLst>
                              <p:cond delay="1000"/>
                            </p:stCondLst>
                            <p:childTnLst>
                              <p:par>
                                <p:cTn id="91" presetID="12" presetClass="entr" presetSubtype="1" fill="hold" grpId="0" nodeType="afterEffect">
                                  <p:stCondLst>
                                    <p:cond delay="0"/>
                                  </p:stCondLst>
                                  <p:childTnLst>
                                    <p:set>
                                      <p:cBhvr>
                                        <p:cTn id="92" dur="1" fill="hold">
                                          <p:stCondLst>
                                            <p:cond delay="0"/>
                                          </p:stCondLst>
                                        </p:cTn>
                                        <p:tgtEl>
                                          <p:spTgt spid="141350"/>
                                        </p:tgtEl>
                                        <p:attrNameLst>
                                          <p:attrName>style.visibility</p:attrName>
                                        </p:attrNameLst>
                                      </p:cBhvr>
                                      <p:to>
                                        <p:strVal val="visible"/>
                                      </p:to>
                                    </p:set>
                                    <p:animEffect transition="in" filter="slide(fromTop)">
                                      <p:cBhvr>
                                        <p:cTn id="93" dur="500"/>
                                        <p:tgtEl>
                                          <p:spTgt spid="14135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xit" presetSubtype="0" fill="hold" grpId="1" nodeType="clickEffect">
                                  <p:stCondLst>
                                    <p:cond delay="0"/>
                                  </p:stCondLst>
                                  <p:childTnLst>
                                    <p:animEffect transition="out" filter="dissolve">
                                      <p:cBhvr>
                                        <p:cTn id="97" dur="500"/>
                                        <p:tgtEl>
                                          <p:spTgt spid="141372"/>
                                        </p:tgtEl>
                                      </p:cBhvr>
                                    </p:animEffect>
                                    <p:set>
                                      <p:cBhvr>
                                        <p:cTn id="98" dur="1" fill="hold">
                                          <p:stCondLst>
                                            <p:cond delay="499"/>
                                          </p:stCondLst>
                                        </p:cTn>
                                        <p:tgtEl>
                                          <p:spTgt spid="141372"/>
                                        </p:tgtEl>
                                        <p:attrNameLst>
                                          <p:attrName>style.visibility</p:attrName>
                                        </p:attrNameLst>
                                      </p:cBhvr>
                                      <p:to>
                                        <p:strVal val="hidden"/>
                                      </p:to>
                                    </p:set>
                                  </p:childTnLst>
                                </p:cTn>
                              </p:par>
                            </p:childTnLst>
                          </p:cTn>
                        </p:par>
                        <p:par>
                          <p:cTn id="99" fill="hold" nodeType="afterGroup">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141371"/>
                                        </p:tgtEl>
                                        <p:attrNameLst>
                                          <p:attrName>style.visibility</p:attrName>
                                        </p:attrNameLst>
                                      </p:cBhvr>
                                      <p:to>
                                        <p:strVal val="visible"/>
                                      </p:to>
                                    </p:set>
                                    <p:animEffect transition="in" filter="dissolve">
                                      <p:cBhvr>
                                        <p:cTn id="102" dur="500"/>
                                        <p:tgtEl>
                                          <p:spTgt spid="141371"/>
                                        </p:tgtEl>
                                      </p:cBhvr>
                                    </p:animEffect>
                                  </p:childTnLst>
                                </p:cTn>
                              </p:par>
                            </p:childTnLst>
                          </p:cTn>
                        </p:par>
                        <p:par>
                          <p:cTn id="103" fill="hold" nodeType="afterGroup">
                            <p:stCondLst>
                              <p:cond delay="1000"/>
                            </p:stCondLst>
                            <p:childTnLst>
                              <p:par>
                                <p:cTn id="104" presetID="12" presetClass="entr" presetSubtype="1" fill="hold" grpId="0" nodeType="afterEffect">
                                  <p:stCondLst>
                                    <p:cond delay="0"/>
                                  </p:stCondLst>
                                  <p:childTnLst>
                                    <p:set>
                                      <p:cBhvr>
                                        <p:cTn id="105" dur="1" fill="hold">
                                          <p:stCondLst>
                                            <p:cond delay="0"/>
                                          </p:stCondLst>
                                        </p:cTn>
                                        <p:tgtEl>
                                          <p:spTgt spid="141351"/>
                                        </p:tgtEl>
                                        <p:attrNameLst>
                                          <p:attrName>style.visibility</p:attrName>
                                        </p:attrNameLst>
                                      </p:cBhvr>
                                      <p:to>
                                        <p:strVal val="visible"/>
                                      </p:to>
                                    </p:set>
                                    <p:animEffect transition="in" filter="slide(fromTop)">
                                      <p:cBhvr>
                                        <p:cTn id="106" dur="500"/>
                                        <p:tgtEl>
                                          <p:spTgt spid="14135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xit" presetSubtype="0" fill="hold" grpId="1" nodeType="clickEffect">
                                  <p:stCondLst>
                                    <p:cond delay="0"/>
                                  </p:stCondLst>
                                  <p:childTnLst>
                                    <p:animEffect transition="out" filter="dissolve">
                                      <p:cBhvr>
                                        <p:cTn id="110" dur="500"/>
                                        <p:tgtEl>
                                          <p:spTgt spid="141371"/>
                                        </p:tgtEl>
                                      </p:cBhvr>
                                    </p:animEffect>
                                    <p:set>
                                      <p:cBhvr>
                                        <p:cTn id="111" dur="1" fill="hold">
                                          <p:stCondLst>
                                            <p:cond delay="499"/>
                                          </p:stCondLst>
                                        </p:cTn>
                                        <p:tgtEl>
                                          <p:spTgt spid="141371"/>
                                        </p:tgtEl>
                                        <p:attrNameLst>
                                          <p:attrName>style.visibility</p:attrName>
                                        </p:attrNameLst>
                                      </p:cBhvr>
                                      <p:to>
                                        <p:strVal val="hidden"/>
                                      </p:to>
                                    </p:set>
                                  </p:childTnLst>
                                </p:cTn>
                              </p:par>
                            </p:childTnLst>
                          </p:cTn>
                        </p:par>
                        <p:par>
                          <p:cTn id="112" fill="hold" nodeType="afterGroup">
                            <p:stCondLst>
                              <p:cond delay="500"/>
                            </p:stCondLst>
                            <p:childTnLst>
                              <p:par>
                                <p:cTn id="113" presetID="9" presetClass="entr" presetSubtype="0" fill="hold" grpId="0" nodeType="afterEffect">
                                  <p:stCondLst>
                                    <p:cond delay="0"/>
                                  </p:stCondLst>
                                  <p:childTnLst>
                                    <p:set>
                                      <p:cBhvr>
                                        <p:cTn id="114" dur="1" fill="hold">
                                          <p:stCondLst>
                                            <p:cond delay="0"/>
                                          </p:stCondLst>
                                        </p:cTn>
                                        <p:tgtEl>
                                          <p:spTgt spid="141359"/>
                                        </p:tgtEl>
                                        <p:attrNameLst>
                                          <p:attrName>style.visibility</p:attrName>
                                        </p:attrNameLst>
                                      </p:cBhvr>
                                      <p:to>
                                        <p:strVal val="visible"/>
                                      </p:to>
                                    </p:set>
                                    <p:animEffect transition="in" filter="dissolve">
                                      <p:cBhvr>
                                        <p:cTn id="115" dur="500"/>
                                        <p:tgtEl>
                                          <p:spTgt spid="141359"/>
                                        </p:tgtEl>
                                      </p:cBhvr>
                                    </p:animEffect>
                                  </p:childTnLst>
                                </p:cTn>
                              </p:par>
                            </p:childTnLst>
                          </p:cTn>
                        </p:par>
                        <p:par>
                          <p:cTn id="116" fill="hold" nodeType="afterGroup">
                            <p:stCondLst>
                              <p:cond delay="1000"/>
                            </p:stCondLst>
                            <p:childTnLst>
                              <p:par>
                                <p:cTn id="117" presetID="12" presetClass="entr" presetSubtype="1" fill="hold" grpId="0" nodeType="afterEffect">
                                  <p:stCondLst>
                                    <p:cond delay="0"/>
                                  </p:stCondLst>
                                  <p:childTnLst>
                                    <p:set>
                                      <p:cBhvr>
                                        <p:cTn id="118" dur="1" fill="hold">
                                          <p:stCondLst>
                                            <p:cond delay="0"/>
                                          </p:stCondLst>
                                        </p:cTn>
                                        <p:tgtEl>
                                          <p:spTgt spid="141331"/>
                                        </p:tgtEl>
                                        <p:attrNameLst>
                                          <p:attrName>style.visibility</p:attrName>
                                        </p:attrNameLst>
                                      </p:cBhvr>
                                      <p:to>
                                        <p:strVal val="visible"/>
                                      </p:to>
                                    </p:set>
                                    <p:animEffect transition="in" filter="slide(fromTop)">
                                      <p:cBhvr>
                                        <p:cTn id="119" dur="500"/>
                                        <p:tgtEl>
                                          <p:spTgt spid="141331"/>
                                        </p:tgtEl>
                                      </p:cBhvr>
                                    </p:animEffect>
                                  </p:childTnLst>
                                </p:cTn>
                              </p:par>
                            </p:childTnLst>
                          </p:cTn>
                        </p:par>
                        <p:par>
                          <p:cTn id="120" fill="hold" nodeType="afterGroup">
                            <p:stCondLst>
                              <p:cond delay="1500"/>
                            </p:stCondLst>
                            <p:childTnLst>
                              <p:par>
                                <p:cTn id="121" presetID="12" presetClass="entr" presetSubtype="1" fill="hold" grpId="0" nodeType="afterEffect">
                                  <p:stCondLst>
                                    <p:cond delay="0"/>
                                  </p:stCondLst>
                                  <p:childTnLst>
                                    <p:set>
                                      <p:cBhvr>
                                        <p:cTn id="122" dur="1" fill="hold">
                                          <p:stCondLst>
                                            <p:cond delay="0"/>
                                          </p:stCondLst>
                                        </p:cTn>
                                        <p:tgtEl>
                                          <p:spTgt spid="141343"/>
                                        </p:tgtEl>
                                        <p:attrNameLst>
                                          <p:attrName>style.visibility</p:attrName>
                                        </p:attrNameLst>
                                      </p:cBhvr>
                                      <p:to>
                                        <p:strVal val="visible"/>
                                      </p:to>
                                    </p:set>
                                    <p:animEffect transition="in" filter="slide(fromTop)">
                                      <p:cBhvr>
                                        <p:cTn id="123" dur="500"/>
                                        <p:tgtEl>
                                          <p:spTgt spid="14134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xit" presetSubtype="0" fill="hold" grpId="1" nodeType="clickEffect">
                                  <p:stCondLst>
                                    <p:cond delay="0"/>
                                  </p:stCondLst>
                                  <p:childTnLst>
                                    <p:animEffect transition="out" filter="dissolve">
                                      <p:cBhvr>
                                        <p:cTn id="127" dur="500"/>
                                        <p:tgtEl>
                                          <p:spTgt spid="141359"/>
                                        </p:tgtEl>
                                      </p:cBhvr>
                                    </p:animEffect>
                                    <p:set>
                                      <p:cBhvr>
                                        <p:cTn id="128" dur="1" fill="hold">
                                          <p:stCondLst>
                                            <p:cond delay="499"/>
                                          </p:stCondLst>
                                        </p:cTn>
                                        <p:tgtEl>
                                          <p:spTgt spid="1413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0" grpId="0"/>
      <p:bldP spid="141331" grpId="0"/>
      <p:bldP spid="141342" grpId="0"/>
      <p:bldP spid="141343" grpId="0"/>
      <p:bldP spid="141344" grpId="0"/>
      <p:bldP spid="141345" grpId="0"/>
      <p:bldP spid="141346" grpId="0"/>
      <p:bldP spid="141348" grpId="0"/>
      <p:bldP spid="141349" grpId="0"/>
      <p:bldP spid="141350" grpId="0"/>
      <p:bldP spid="141351" grpId="0"/>
      <p:bldP spid="141359" grpId="0" animBg="1"/>
      <p:bldP spid="141359" grpId="1" animBg="1"/>
      <p:bldP spid="141371" grpId="0" animBg="1"/>
      <p:bldP spid="141371" grpId="1" animBg="1"/>
      <p:bldP spid="141372" grpId="0" animBg="1"/>
      <p:bldP spid="141372" grpId="1" animBg="1"/>
      <p:bldP spid="141373" grpId="0" animBg="1"/>
      <p:bldP spid="141373" grpId="1" animBg="1"/>
      <p:bldP spid="141374" grpId="0" animBg="1"/>
      <p:bldP spid="141374" grpId="1" animBg="1"/>
      <p:bldP spid="141375" grpId="0" animBg="1"/>
      <p:bldP spid="141375" grpId="1" animBg="1"/>
      <p:bldP spid="141376" grpId="0" animBg="1"/>
      <p:bldP spid="141376" grpId="1" animBg="1"/>
      <p:bldP spid="141377" grpId="0" animBg="1"/>
      <p:bldP spid="141377" grpId="1" animBg="1"/>
      <p:bldP spid="141378" grpId="0" animBg="1"/>
      <p:bldP spid="1413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WordArt 2">
            <a:extLst>
              <a:ext uri="{FF2B5EF4-FFF2-40B4-BE49-F238E27FC236}">
                <a16:creationId xmlns:a16="http://schemas.microsoft.com/office/drawing/2014/main" id="{ECD709A7-2296-436A-BF79-1C459B72D4D7}"/>
              </a:ext>
            </a:extLst>
          </p:cNvPr>
          <p:cNvSpPr>
            <a:spLocks noChangeArrowheads="1" noChangeShapeType="1" noTextEdit="1"/>
          </p:cNvSpPr>
          <p:nvPr/>
        </p:nvSpPr>
        <p:spPr bwMode="auto">
          <a:xfrm>
            <a:off x="269875" y="1724025"/>
            <a:ext cx="3213100" cy="1163638"/>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编译程序</a:t>
            </a:r>
          </a:p>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    的结构</a:t>
            </a:r>
          </a:p>
        </p:txBody>
      </p:sp>
      <p:sp>
        <p:nvSpPr>
          <p:cNvPr id="142345" name="Rectangle 9">
            <a:extLst>
              <a:ext uri="{FF2B5EF4-FFF2-40B4-BE49-F238E27FC236}">
                <a16:creationId xmlns:a16="http://schemas.microsoft.com/office/drawing/2014/main" id="{48E23B39-0E0A-4DF5-A8AD-ECD9B0223202}"/>
              </a:ext>
            </a:extLst>
          </p:cNvPr>
          <p:cNvSpPr>
            <a:spLocks noChangeArrowheads="1"/>
          </p:cNvSpPr>
          <p:nvPr/>
        </p:nvSpPr>
        <p:spPr bwMode="auto">
          <a:xfrm>
            <a:off x="488950" y="3541713"/>
            <a:ext cx="2792413"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1.</a:t>
            </a:r>
            <a:r>
              <a:rPr lang="zh-CN" altLang="en-US">
                <a:solidFill>
                  <a:schemeClr val="tx2"/>
                </a:solidFill>
              </a:rPr>
              <a:t>编译程序总框</a:t>
            </a:r>
          </a:p>
        </p:txBody>
      </p:sp>
      <p:sp>
        <p:nvSpPr>
          <p:cNvPr id="142351" name="Rectangle 15">
            <a:extLst>
              <a:ext uri="{FF2B5EF4-FFF2-40B4-BE49-F238E27FC236}">
                <a16:creationId xmlns:a16="http://schemas.microsoft.com/office/drawing/2014/main" id="{54E3B49A-DAD5-460C-8528-B96274A1573D}"/>
              </a:ext>
            </a:extLst>
          </p:cNvPr>
          <p:cNvSpPr>
            <a:spLocks noChangeArrowheads="1"/>
          </p:cNvSpPr>
          <p:nvPr/>
        </p:nvSpPr>
        <p:spPr bwMode="auto">
          <a:xfrm>
            <a:off x="4081463" y="771525"/>
            <a:ext cx="692150" cy="5273675"/>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en-US" altLang="zh-CN" sz="4000" b="1">
              <a:solidFill>
                <a:srgbClr val="000000"/>
              </a:solidFill>
              <a:latin typeface="楷体_GB2312" pitchFamily="49" charset="-122"/>
              <a:ea typeface="楷体_GB2312" pitchFamily="49" charset="-122"/>
            </a:endParaRP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表</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格</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管</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理</a:t>
            </a:r>
          </a:p>
          <a:p>
            <a:pPr algn="ctr" eaLnBrk="1" hangingPunct="1">
              <a:spcBef>
                <a:spcPct val="50000"/>
              </a:spcBef>
              <a:buFontTx/>
              <a:buNone/>
            </a:pPr>
            <a:endParaRPr lang="en-US" altLang="zh-CN" sz="4000" b="1">
              <a:solidFill>
                <a:srgbClr val="000000"/>
              </a:solidFill>
              <a:latin typeface="楷体_GB2312" pitchFamily="49" charset="-122"/>
              <a:ea typeface="楷体_GB2312" pitchFamily="49" charset="-122"/>
            </a:endParaRPr>
          </a:p>
        </p:txBody>
      </p:sp>
      <p:sp>
        <p:nvSpPr>
          <p:cNvPr id="142352" name="Rectangle 16">
            <a:extLst>
              <a:ext uri="{FF2B5EF4-FFF2-40B4-BE49-F238E27FC236}">
                <a16:creationId xmlns:a16="http://schemas.microsoft.com/office/drawing/2014/main" id="{23FB6589-4E0C-4B69-B3D6-9C1FEF2BEFC5}"/>
              </a:ext>
            </a:extLst>
          </p:cNvPr>
          <p:cNvSpPr>
            <a:spLocks noChangeArrowheads="1"/>
          </p:cNvSpPr>
          <p:nvPr/>
        </p:nvSpPr>
        <p:spPr bwMode="auto">
          <a:xfrm>
            <a:off x="5530850" y="881063"/>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词法分析</a:t>
            </a:r>
          </a:p>
        </p:txBody>
      </p:sp>
      <p:sp>
        <p:nvSpPr>
          <p:cNvPr id="142353" name="Rectangle 17">
            <a:extLst>
              <a:ext uri="{FF2B5EF4-FFF2-40B4-BE49-F238E27FC236}">
                <a16:creationId xmlns:a16="http://schemas.microsoft.com/office/drawing/2014/main" id="{469A558D-3C9D-40A1-B769-8630FA7DA126}"/>
              </a:ext>
            </a:extLst>
          </p:cNvPr>
          <p:cNvSpPr>
            <a:spLocks noChangeArrowheads="1"/>
          </p:cNvSpPr>
          <p:nvPr/>
        </p:nvSpPr>
        <p:spPr bwMode="auto">
          <a:xfrm>
            <a:off x="5526088" y="193675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语法分析</a:t>
            </a:r>
          </a:p>
        </p:txBody>
      </p:sp>
      <p:sp>
        <p:nvSpPr>
          <p:cNvPr id="142354" name="Rectangle 18">
            <a:extLst>
              <a:ext uri="{FF2B5EF4-FFF2-40B4-BE49-F238E27FC236}">
                <a16:creationId xmlns:a16="http://schemas.microsoft.com/office/drawing/2014/main" id="{553AAAF7-BFE7-483C-A2F6-F1DC67FF06CB}"/>
              </a:ext>
            </a:extLst>
          </p:cNvPr>
          <p:cNvSpPr>
            <a:spLocks noChangeArrowheads="1"/>
          </p:cNvSpPr>
          <p:nvPr/>
        </p:nvSpPr>
        <p:spPr bwMode="auto">
          <a:xfrm>
            <a:off x="5189538" y="3048000"/>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中间代码生成</a:t>
            </a:r>
          </a:p>
        </p:txBody>
      </p:sp>
      <p:sp>
        <p:nvSpPr>
          <p:cNvPr id="142355" name="Rectangle 19">
            <a:extLst>
              <a:ext uri="{FF2B5EF4-FFF2-40B4-BE49-F238E27FC236}">
                <a16:creationId xmlns:a16="http://schemas.microsoft.com/office/drawing/2014/main" id="{517A7AB4-E70A-4E11-95A7-3925FEF4CAC6}"/>
              </a:ext>
            </a:extLst>
          </p:cNvPr>
          <p:cNvSpPr>
            <a:spLocks noChangeArrowheads="1"/>
          </p:cNvSpPr>
          <p:nvPr/>
        </p:nvSpPr>
        <p:spPr bwMode="auto">
          <a:xfrm>
            <a:off x="5545138" y="41751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代码优化</a:t>
            </a:r>
          </a:p>
        </p:txBody>
      </p:sp>
      <p:sp>
        <p:nvSpPr>
          <p:cNvPr id="142356" name="Rectangle 20">
            <a:extLst>
              <a:ext uri="{FF2B5EF4-FFF2-40B4-BE49-F238E27FC236}">
                <a16:creationId xmlns:a16="http://schemas.microsoft.com/office/drawing/2014/main" id="{70539925-14D9-40E9-9A61-151A7264D810}"/>
              </a:ext>
            </a:extLst>
          </p:cNvPr>
          <p:cNvSpPr>
            <a:spLocks noChangeArrowheads="1"/>
          </p:cNvSpPr>
          <p:nvPr/>
        </p:nvSpPr>
        <p:spPr bwMode="auto">
          <a:xfrm>
            <a:off x="5324475" y="5365750"/>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目标代码生成</a:t>
            </a:r>
          </a:p>
        </p:txBody>
      </p:sp>
      <p:sp>
        <p:nvSpPr>
          <p:cNvPr id="142365" name="Rectangle 29">
            <a:extLst>
              <a:ext uri="{FF2B5EF4-FFF2-40B4-BE49-F238E27FC236}">
                <a16:creationId xmlns:a16="http://schemas.microsoft.com/office/drawing/2014/main" id="{F85AA060-7848-4835-BF0D-F259EF8BECFC}"/>
              </a:ext>
            </a:extLst>
          </p:cNvPr>
          <p:cNvSpPr>
            <a:spLocks noChangeArrowheads="1"/>
          </p:cNvSpPr>
          <p:nvPr/>
        </p:nvSpPr>
        <p:spPr bwMode="auto">
          <a:xfrm>
            <a:off x="6602413" y="376238"/>
            <a:ext cx="1098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源程序</a:t>
            </a:r>
          </a:p>
        </p:txBody>
      </p:sp>
      <p:sp>
        <p:nvSpPr>
          <p:cNvPr id="142366" name="Rectangle 30">
            <a:extLst>
              <a:ext uri="{FF2B5EF4-FFF2-40B4-BE49-F238E27FC236}">
                <a16:creationId xmlns:a16="http://schemas.microsoft.com/office/drawing/2014/main" id="{B8BFA664-8D6F-4DFB-BD02-6999B0E0AE32}"/>
              </a:ext>
            </a:extLst>
          </p:cNvPr>
          <p:cNvSpPr>
            <a:spLocks noChangeArrowheads="1"/>
          </p:cNvSpPr>
          <p:nvPr/>
        </p:nvSpPr>
        <p:spPr bwMode="auto">
          <a:xfrm>
            <a:off x="6572250" y="1470025"/>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单词符号</a:t>
            </a:r>
          </a:p>
        </p:txBody>
      </p:sp>
      <p:sp>
        <p:nvSpPr>
          <p:cNvPr id="142367" name="Rectangle 31">
            <a:extLst>
              <a:ext uri="{FF2B5EF4-FFF2-40B4-BE49-F238E27FC236}">
                <a16:creationId xmlns:a16="http://schemas.microsoft.com/office/drawing/2014/main" id="{14B48511-390E-4F72-9C74-BE9260441EEA}"/>
              </a:ext>
            </a:extLst>
          </p:cNvPr>
          <p:cNvSpPr>
            <a:spLocks noChangeArrowheads="1"/>
          </p:cNvSpPr>
          <p:nvPr/>
        </p:nvSpPr>
        <p:spPr bwMode="auto">
          <a:xfrm>
            <a:off x="6578600" y="3675063"/>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中间代码</a:t>
            </a:r>
          </a:p>
        </p:txBody>
      </p:sp>
      <p:sp>
        <p:nvSpPr>
          <p:cNvPr id="142368" name="Rectangle 32">
            <a:extLst>
              <a:ext uri="{FF2B5EF4-FFF2-40B4-BE49-F238E27FC236}">
                <a16:creationId xmlns:a16="http://schemas.microsoft.com/office/drawing/2014/main" id="{1B6D40BA-76ED-440F-9BC0-CCD6B918056D}"/>
              </a:ext>
            </a:extLst>
          </p:cNvPr>
          <p:cNvSpPr>
            <a:spLocks noChangeArrowheads="1"/>
          </p:cNvSpPr>
          <p:nvPr/>
        </p:nvSpPr>
        <p:spPr bwMode="auto">
          <a:xfrm>
            <a:off x="6550025" y="2565400"/>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语法单位</a:t>
            </a:r>
          </a:p>
        </p:txBody>
      </p:sp>
      <p:sp>
        <p:nvSpPr>
          <p:cNvPr id="142369" name="Rectangle 33">
            <a:extLst>
              <a:ext uri="{FF2B5EF4-FFF2-40B4-BE49-F238E27FC236}">
                <a16:creationId xmlns:a16="http://schemas.microsoft.com/office/drawing/2014/main" id="{40B446B6-1B15-4D6E-9179-89EC1F94409E}"/>
              </a:ext>
            </a:extLst>
          </p:cNvPr>
          <p:cNvSpPr>
            <a:spLocks noChangeArrowheads="1"/>
          </p:cNvSpPr>
          <p:nvPr/>
        </p:nvSpPr>
        <p:spPr bwMode="auto">
          <a:xfrm>
            <a:off x="6596063" y="6008688"/>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目标代码</a:t>
            </a:r>
          </a:p>
        </p:txBody>
      </p:sp>
      <p:sp>
        <p:nvSpPr>
          <p:cNvPr id="142383" name="Rectangle 47">
            <a:extLst>
              <a:ext uri="{FF2B5EF4-FFF2-40B4-BE49-F238E27FC236}">
                <a16:creationId xmlns:a16="http://schemas.microsoft.com/office/drawing/2014/main" id="{2A0D593F-6257-4476-B544-6D2458109373}"/>
              </a:ext>
            </a:extLst>
          </p:cNvPr>
          <p:cNvSpPr>
            <a:spLocks noChangeArrowheads="1"/>
          </p:cNvSpPr>
          <p:nvPr/>
        </p:nvSpPr>
        <p:spPr bwMode="auto">
          <a:xfrm>
            <a:off x="6562725" y="4827588"/>
            <a:ext cx="1403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楷体_GB2312" pitchFamily="49" charset="-122"/>
                <a:ea typeface="楷体_GB2312" pitchFamily="49" charset="-122"/>
              </a:rPr>
              <a:t>中间代码</a:t>
            </a:r>
          </a:p>
        </p:txBody>
      </p:sp>
      <p:sp>
        <p:nvSpPr>
          <p:cNvPr id="142384" name="Rectangle 48">
            <a:extLst>
              <a:ext uri="{FF2B5EF4-FFF2-40B4-BE49-F238E27FC236}">
                <a16:creationId xmlns:a16="http://schemas.microsoft.com/office/drawing/2014/main" id="{1F060CBC-11FB-42A2-9B26-3B8D154FE250}"/>
              </a:ext>
            </a:extLst>
          </p:cNvPr>
          <p:cNvSpPr>
            <a:spLocks noChangeArrowheads="1"/>
          </p:cNvSpPr>
          <p:nvPr/>
        </p:nvSpPr>
        <p:spPr bwMode="auto">
          <a:xfrm>
            <a:off x="8224838" y="793750"/>
            <a:ext cx="692150" cy="5273675"/>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en-US" altLang="zh-CN" sz="4000" b="1">
              <a:solidFill>
                <a:srgbClr val="000000"/>
              </a:solidFill>
              <a:latin typeface="楷体_GB2312" pitchFamily="49" charset="-122"/>
              <a:ea typeface="楷体_GB2312" pitchFamily="49" charset="-122"/>
            </a:endParaRP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出</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错</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处</a:t>
            </a:r>
          </a:p>
          <a:p>
            <a:pPr algn="ctr" eaLnBrk="1" hangingPunct="1">
              <a:spcBef>
                <a:spcPct val="50000"/>
              </a:spcBef>
              <a:buFontTx/>
              <a:buNone/>
            </a:pPr>
            <a:r>
              <a:rPr lang="zh-CN" altLang="en-US" sz="4000" b="1">
                <a:solidFill>
                  <a:srgbClr val="000000"/>
                </a:solidFill>
                <a:latin typeface="楷体_GB2312" pitchFamily="49" charset="-122"/>
                <a:ea typeface="楷体_GB2312" pitchFamily="49" charset="-122"/>
              </a:rPr>
              <a:t>理</a:t>
            </a:r>
          </a:p>
          <a:p>
            <a:pPr algn="ctr" eaLnBrk="1" hangingPunct="1">
              <a:spcBef>
                <a:spcPct val="50000"/>
              </a:spcBef>
              <a:buFontTx/>
              <a:buNone/>
            </a:pPr>
            <a:endParaRPr lang="en-US" altLang="zh-CN" sz="4000" b="1">
              <a:solidFill>
                <a:srgbClr val="000000"/>
              </a:solidFill>
              <a:latin typeface="楷体_GB2312" pitchFamily="49" charset="-122"/>
              <a:ea typeface="楷体_GB2312" pitchFamily="49" charset="-122"/>
            </a:endParaRPr>
          </a:p>
        </p:txBody>
      </p:sp>
      <p:sp>
        <p:nvSpPr>
          <p:cNvPr id="142385" name="Line 49">
            <a:extLst>
              <a:ext uri="{FF2B5EF4-FFF2-40B4-BE49-F238E27FC236}">
                <a16:creationId xmlns:a16="http://schemas.microsoft.com/office/drawing/2014/main" id="{11D647A5-4806-484D-923E-74008C84C559}"/>
              </a:ext>
            </a:extLst>
          </p:cNvPr>
          <p:cNvSpPr>
            <a:spLocks noChangeShapeType="1"/>
          </p:cNvSpPr>
          <p:nvPr/>
        </p:nvSpPr>
        <p:spPr bwMode="auto">
          <a:xfrm flipH="1">
            <a:off x="4751388" y="1112838"/>
            <a:ext cx="735012"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86" name="Line 50">
            <a:extLst>
              <a:ext uri="{FF2B5EF4-FFF2-40B4-BE49-F238E27FC236}">
                <a16:creationId xmlns:a16="http://schemas.microsoft.com/office/drawing/2014/main" id="{1119B81C-2F85-4387-8D35-78DE790D0EAA}"/>
              </a:ext>
            </a:extLst>
          </p:cNvPr>
          <p:cNvSpPr>
            <a:spLocks noChangeShapeType="1"/>
          </p:cNvSpPr>
          <p:nvPr/>
        </p:nvSpPr>
        <p:spPr bwMode="auto">
          <a:xfrm flipH="1">
            <a:off x="4772025" y="5645150"/>
            <a:ext cx="517525"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87" name="Line 51">
            <a:extLst>
              <a:ext uri="{FF2B5EF4-FFF2-40B4-BE49-F238E27FC236}">
                <a16:creationId xmlns:a16="http://schemas.microsoft.com/office/drawing/2014/main" id="{B7A3B693-DFA2-4768-8FAA-12CA48839099}"/>
              </a:ext>
            </a:extLst>
          </p:cNvPr>
          <p:cNvSpPr>
            <a:spLocks noChangeShapeType="1"/>
          </p:cNvSpPr>
          <p:nvPr/>
        </p:nvSpPr>
        <p:spPr bwMode="auto">
          <a:xfrm flipH="1" flipV="1">
            <a:off x="4751388" y="3360738"/>
            <a:ext cx="417512"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88" name="Line 52">
            <a:extLst>
              <a:ext uri="{FF2B5EF4-FFF2-40B4-BE49-F238E27FC236}">
                <a16:creationId xmlns:a16="http://schemas.microsoft.com/office/drawing/2014/main" id="{11934295-7705-4BB6-9DE4-23B97DE7A810}"/>
              </a:ext>
            </a:extLst>
          </p:cNvPr>
          <p:cNvSpPr>
            <a:spLocks noChangeShapeType="1"/>
          </p:cNvSpPr>
          <p:nvPr/>
        </p:nvSpPr>
        <p:spPr bwMode="auto">
          <a:xfrm flipH="1">
            <a:off x="4752975" y="4452938"/>
            <a:ext cx="735013"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89" name="Line 53">
            <a:extLst>
              <a:ext uri="{FF2B5EF4-FFF2-40B4-BE49-F238E27FC236}">
                <a16:creationId xmlns:a16="http://schemas.microsoft.com/office/drawing/2014/main" id="{0DD786ED-6DC0-4354-BAFC-3852B63EA51D}"/>
              </a:ext>
            </a:extLst>
          </p:cNvPr>
          <p:cNvSpPr>
            <a:spLocks noChangeShapeType="1"/>
          </p:cNvSpPr>
          <p:nvPr/>
        </p:nvSpPr>
        <p:spPr bwMode="auto">
          <a:xfrm flipH="1">
            <a:off x="4751388" y="2211388"/>
            <a:ext cx="735012"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0" name="Line 54">
            <a:extLst>
              <a:ext uri="{FF2B5EF4-FFF2-40B4-BE49-F238E27FC236}">
                <a16:creationId xmlns:a16="http://schemas.microsoft.com/office/drawing/2014/main" id="{5F7B7E7D-E3F4-49A0-A4CF-1AE877CDEF28}"/>
              </a:ext>
            </a:extLst>
          </p:cNvPr>
          <p:cNvSpPr>
            <a:spLocks noChangeShapeType="1"/>
          </p:cNvSpPr>
          <p:nvPr/>
        </p:nvSpPr>
        <p:spPr bwMode="auto">
          <a:xfrm flipH="1">
            <a:off x="7196138" y="1133475"/>
            <a:ext cx="992187"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1" name="Line 55">
            <a:extLst>
              <a:ext uri="{FF2B5EF4-FFF2-40B4-BE49-F238E27FC236}">
                <a16:creationId xmlns:a16="http://schemas.microsoft.com/office/drawing/2014/main" id="{98493B16-3300-497F-AC6E-8B54BE423745}"/>
              </a:ext>
            </a:extLst>
          </p:cNvPr>
          <p:cNvSpPr>
            <a:spLocks noChangeShapeType="1"/>
          </p:cNvSpPr>
          <p:nvPr/>
        </p:nvSpPr>
        <p:spPr bwMode="auto">
          <a:xfrm flipH="1">
            <a:off x="7713663" y="5627688"/>
            <a:ext cx="493712"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2" name="Line 56">
            <a:extLst>
              <a:ext uri="{FF2B5EF4-FFF2-40B4-BE49-F238E27FC236}">
                <a16:creationId xmlns:a16="http://schemas.microsoft.com/office/drawing/2014/main" id="{680471A1-955A-47ED-88FE-6FD1EBA8A0ED}"/>
              </a:ext>
            </a:extLst>
          </p:cNvPr>
          <p:cNvSpPr>
            <a:spLocks noChangeShapeType="1"/>
          </p:cNvSpPr>
          <p:nvPr/>
        </p:nvSpPr>
        <p:spPr bwMode="auto">
          <a:xfrm flipH="1" flipV="1">
            <a:off x="7575550" y="3321050"/>
            <a:ext cx="593725" cy="20638"/>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3" name="Line 57">
            <a:extLst>
              <a:ext uri="{FF2B5EF4-FFF2-40B4-BE49-F238E27FC236}">
                <a16:creationId xmlns:a16="http://schemas.microsoft.com/office/drawing/2014/main" id="{915F0AD6-4028-43C3-BB95-C575503D0146}"/>
              </a:ext>
            </a:extLst>
          </p:cNvPr>
          <p:cNvSpPr>
            <a:spLocks noChangeShapeType="1"/>
          </p:cNvSpPr>
          <p:nvPr/>
        </p:nvSpPr>
        <p:spPr bwMode="auto">
          <a:xfrm flipH="1">
            <a:off x="7216775" y="4435475"/>
            <a:ext cx="992188"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4" name="Line 58">
            <a:extLst>
              <a:ext uri="{FF2B5EF4-FFF2-40B4-BE49-F238E27FC236}">
                <a16:creationId xmlns:a16="http://schemas.microsoft.com/office/drawing/2014/main" id="{955491F0-6445-4062-B6C5-BA1C095AD41E}"/>
              </a:ext>
            </a:extLst>
          </p:cNvPr>
          <p:cNvSpPr>
            <a:spLocks noChangeShapeType="1"/>
          </p:cNvSpPr>
          <p:nvPr/>
        </p:nvSpPr>
        <p:spPr bwMode="auto">
          <a:xfrm flipH="1">
            <a:off x="7216775" y="2189163"/>
            <a:ext cx="992188" cy="0"/>
          </a:xfrm>
          <a:prstGeom prst="line">
            <a:avLst/>
          </a:prstGeom>
          <a:noFill/>
          <a:ln w="5715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5" name="Line 59">
            <a:extLst>
              <a:ext uri="{FF2B5EF4-FFF2-40B4-BE49-F238E27FC236}">
                <a16:creationId xmlns:a16="http://schemas.microsoft.com/office/drawing/2014/main" id="{F30523F1-979C-4685-B3BC-0D4B55B7B1F8}"/>
              </a:ext>
            </a:extLst>
          </p:cNvPr>
          <p:cNvSpPr>
            <a:spLocks noChangeShapeType="1"/>
          </p:cNvSpPr>
          <p:nvPr/>
        </p:nvSpPr>
        <p:spPr bwMode="auto">
          <a:xfrm>
            <a:off x="6281738" y="436563"/>
            <a:ext cx="19050" cy="4572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6" name="Line 60">
            <a:extLst>
              <a:ext uri="{FF2B5EF4-FFF2-40B4-BE49-F238E27FC236}">
                <a16:creationId xmlns:a16="http://schemas.microsoft.com/office/drawing/2014/main" id="{F4CB552D-C020-42F8-8F5D-03E4C669722D}"/>
              </a:ext>
            </a:extLst>
          </p:cNvPr>
          <p:cNvSpPr>
            <a:spLocks noChangeShapeType="1"/>
          </p:cNvSpPr>
          <p:nvPr/>
        </p:nvSpPr>
        <p:spPr bwMode="auto">
          <a:xfrm>
            <a:off x="6321425" y="1490663"/>
            <a:ext cx="19050" cy="417512"/>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7" name="Line 61">
            <a:extLst>
              <a:ext uri="{FF2B5EF4-FFF2-40B4-BE49-F238E27FC236}">
                <a16:creationId xmlns:a16="http://schemas.microsoft.com/office/drawing/2014/main" id="{8037BF99-233D-472D-B2CC-D747456D4694}"/>
              </a:ext>
            </a:extLst>
          </p:cNvPr>
          <p:cNvSpPr>
            <a:spLocks noChangeShapeType="1"/>
          </p:cNvSpPr>
          <p:nvPr/>
        </p:nvSpPr>
        <p:spPr bwMode="auto">
          <a:xfrm>
            <a:off x="6340475" y="2544763"/>
            <a:ext cx="20638" cy="47625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8" name="Line 62">
            <a:extLst>
              <a:ext uri="{FF2B5EF4-FFF2-40B4-BE49-F238E27FC236}">
                <a16:creationId xmlns:a16="http://schemas.microsoft.com/office/drawing/2014/main" id="{F70507A6-6AB4-402D-A0EF-9A1C552225F1}"/>
              </a:ext>
            </a:extLst>
          </p:cNvPr>
          <p:cNvSpPr>
            <a:spLocks noChangeShapeType="1"/>
          </p:cNvSpPr>
          <p:nvPr/>
        </p:nvSpPr>
        <p:spPr bwMode="auto">
          <a:xfrm flipH="1">
            <a:off x="6361113" y="3657600"/>
            <a:ext cx="19050" cy="5175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399" name="Line 63">
            <a:extLst>
              <a:ext uri="{FF2B5EF4-FFF2-40B4-BE49-F238E27FC236}">
                <a16:creationId xmlns:a16="http://schemas.microsoft.com/office/drawing/2014/main" id="{263F6528-3052-4BF4-BF82-0D35C2FD611D}"/>
              </a:ext>
            </a:extLst>
          </p:cNvPr>
          <p:cNvSpPr>
            <a:spLocks noChangeShapeType="1"/>
          </p:cNvSpPr>
          <p:nvPr/>
        </p:nvSpPr>
        <p:spPr bwMode="auto">
          <a:xfrm flipH="1">
            <a:off x="6362700" y="4751388"/>
            <a:ext cx="19050" cy="5556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400" name="Line 64">
            <a:extLst>
              <a:ext uri="{FF2B5EF4-FFF2-40B4-BE49-F238E27FC236}">
                <a16:creationId xmlns:a16="http://schemas.microsoft.com/office/drawing/2014/main" id="{D5185E64-9185-4E95-9126-00DA75609884}"/>
              </a:ext>
            </a:extLst>
          </p:cNvPr>
          <p:cNvSpPr>
            <a:spLocks noChangeShapeType="1"/>
          </p:cNvSpPr>
          <p:nvPr/>
        </p:nvSpPr>
        <p:spPr bwMode="auto">
          <a:xfrm flipH="1">
            <a:off x="6338888" y="5943600"/>
            <a:ext cx="0" cy="623888"/>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65"/>
                                        </p:tgtEl>
                                        <p:attrNameLst>
                                          <p:attrName>style.visibility</p:attrName>
                                        </p:attrNameLst>
                                      </p:cBhvr>
                                      <p:to>
                                        <p:strVal val="visible"/>
                                      </p:to>
                                    </p:set>
                                    <p:animEffect transition="in" filter="dissolve">
                                      <p:cBhvr>
                                        <p:cTn id="7" dur="500"/>
                                        <p:tgtEl>
                                          <p:spTgt spid="142365"/>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42395"/>
                                        </p:tgtEl>
                                        <p:attrNameLst>
                                          <p:attrName>style.visibility</p:attrName>
                                        </p:attrNameLst>
                                      </p:cBhvr>
                                      <p:to>
                                        <p:strVal val="visible"/>
                                      </p:to>
                                    </p:set>
                                    <p:animEffect transition="in" filter="slide(fromTop)">
                                      <p:cBhvr>
                                        <p:cTn id="11" dur="500"/>
                                        <p:tgtEl>
                                          <p:spTgt spid="14239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2352"/>
                                        </p:tgtEl>
                                        <p:attrNameLst>
                                          <p:attrName>style.visibility</p:attrName>
                                        </p:attrNameLst>
                                      </p:cBhvr>
                                      <p:to>
                                        <p:strVal val="visible"/>
                                      </p:to>
                                    </p:set>
                                    <p:animEffect transition="in" filter="dissolve">
                                      <p:cBhvr>
                                        <p:cTn id="15" dur="500"/>
                                        <p:tgtEl>
                                          <p:spTgt spid="14235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42366"/>
                                        </p:tgtEl>
                                        <p:attrNameLst>
                                          <p:attrName>style.visibility</p:attrName>
                                        </p:attrNameLst>
                                      </p:cBhvr>
                                      <p:to>
                                        <p:strVal val="visible"/>
                                      </p:to>
                                    </p:set>
                                    <p:animEffect transition="in" filter="dissolve">
                                      <p:cBhvr>
                                        <p:cTn id="19" dur="500"/>
                                        <p:tgtEl>
                                          <p:spTgt spid="142366"/>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142396"/>
                                        </p:tgtEl>
                                        <p:attrNameLst>
                                          <p:attrName>style.visibility</p:attrName>
                                        </p:attrNameLst>
                                      </p:cBhvr>
                                      <p:to>
                                        <p:strVal val="visible"/>
                                      </p:to>
                                    </p:set>
                                    <p:animEffect transition="in" filter="slide(fromTop)">
                                      <p:cBhvr>
                                        <p:cTn id="23" dur="500"/>
                                        <p:tgtEl>
                                          <p:spTgt spid="142396"/>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42353"/>
                                        </p:tgtEl>
                                        <p:attrNameLst>
                                          <p:attrName>style.visibility</p:attrName>
                                        </p:attrNameLst>
                                      </p:cBhvr>
                                      <p:to>
                                        <p:strVal val="visible"/>
                                      </p:to>
                                    </p:set>
                                    <p:animEffect transition="in" filter="dissolve">
                                      <p:cBhvr>
                                        <p:cTn id="27" dur="500"/>
                                        <p:tgtEl>
                                          <p:spTgt spid="142353"/>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42368"/>
                                        </p:tgtEl>
                                        <p:attrNameLst>
                                          <p:attrName>style.visibility</p:attrName>
                                        </p:attrNameLst>
                                      </p:cBhvr>
                                      <p:to>
                                        <p:strVal val="visible"/>
                                      </p:to>
                                    </p:set>
                                    <p:animEffect transition="in" filter="dissolve">
                                      <p:cBhvr>
                                        <p:cTn id="31" dur="500"/>
                                        <p:tgtEl>
                                          <p:spTgt spid="142368"/>
                                        </p:tgtEl>
                                      </p:cBhvr>
                                    </p:animEffect>
                                  </p:childTnLst>
                                </p:cTn>
                              </p:par>
                            </p:childTnLst>
                          </p:cTn>
                        </p:par>
                        <p:par>
                          <p:cTn id="32" fill="hold" nodeType="afterGroup">
                            <p:stCondLst>
                              <p:cond delay="3500"/>
                            </p:stCondLst>
                            <p:childTnLst>
                              <p:par>
                                <p:cTn id="33" presetID="12" presetClass="entr" presetSubtype="1" fill="hold" nodeType="afterEffect">
                                  <p:stCondLst>
                                    <p:cond delay="0"/>
                                  </p:stCondLst>
                                  <p:childTnLst>
                                    <p:set>
                                      <p:cBhvr>
                                        <p:cTn id="34" dur="1" fill="hold">
                                          <p:stCondLst>
                                            <p:cond delay="0"/>
                                          </p:stCondLst>
                                        </p:cTn>
                                        <p:tgtEl>
                                          <p:spTgt spid="142397"/>
                                        </p:tgtEl>
                                        <p:attrNameLst>
                                          <p:attrName>style.visibility</p:attrName>
                                        </p:attrNameLst>
                                      </p:cBhvr>
                                      <p:to>
                                        <p:strVal val="visible"/>
                                      </p:to>
                                    </p:set>
                                    <p:animEffect transition="in" filter="slide(fromTop)">
                                      <p:cBhvr>
                                        <p:cTn id="35" dur="500"/>
                                        <p:tgtEl>
                                          <p:spTgt spid="142397"/>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42354"/>
                                        </p:tgtEl>
                                        <p:attrNameLst>
                                          <p:attrName>style.visibility</p:attrName>
                                        </p:attrNameLst>
                                      </p:cBhvr>
                                      <p:to>
                                        <p:strVal val="visible"/>
                                      </p:to>
                                    </p:set>
                                    <p:animEffect transition="in" filter="dissolve">
                                      <p:cBhvr>
                                        <p:cTn id="39" dur="500"/>
                                        <p:tgtEl>
                                          <p:spTgt spid="142354"/>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42367"/>
                                        </p:tgtEl>
                                        <p:attrNameLst>
                                          <p:attrName>style.visibility</p:attrName>
                                        </p:attrNameLst>
                                      </p:cBhvr>
                                      <p:to>
                                        <p:strVal val="visible"/>
                                      </p:to>
                                    </p:set>
                                    <p:animEffect transition="in" filter="dissolve">
                                      <p:cBhvr>
                                        <p:cTn id="43" dur="500"/>
                                        <p:tgtEl>
                                          <p:spTgt spid="142367"/>
                                        </p:tgtEl>
                                      </p:cBhvr>
                                    </p:animEffect>
                                  </p:childTnLst>
                                </p:cTn>
                              </p:par>
                            </p:childTnLst>
                          </p:cTn>
                        </p:par>
                        <p:par>
                          <p:cTn id="44" fill="hold" nodeType="afterGroup">
                            <p:stCondLst>
                              <p:cond delay="5000"/>
                            </p:stCondLst>
                            <p:childTnLst>
                              <p:par>
                                <p:cTn id="45" presetID="12" presetClass="entr" presetSubtype="1" fill="hold" nodeType="afterEffect">
                                  <p:stCondLst>
                                    <p:cond delay="0"/>
                                  </p:stCondLst>
                                  <p:childTnLst>
                                    <p:set>
                                      <p:cBhvr>
                                        <p:cTn id="46" dur="1" fill="hold">
                                          <p:stCondLst>
                                            <p:cond delay="0"/>
                                          </p:stCondLst>
                                        </p:cTn>
                                        <p:tgtEl>
                                          <p:spTgt spid="142398"/>
                                        </p:tgtEl>
                                        <p:attrNameLst>
                                          <p:attrName>style.visibility</p:attrName>
                                        </p:attrNameLst>
                                      </p:cBhvr>
                                      <p:to>
                                        <p:strVal val="visible"/>
                                      </p:to>
                                    </p:set>
                                    <p:animEffect transition="in" filter="slide(fromTop)">
                                      <p:cBhvr>
                                        <p:cTn id="47" dur="500"/>
                                        <p:tgtEl>
                                          <p:spTgt spid="142398"/>
                                        </p:tgtEl>
                                      </p:cBhvr>
                                    </p:animEffect>
                                  </p:childTnLst>
                                </p:cTn>
                              </p:par>
                            </p:childTnLst>
                          </p:cTn>
                        </p:par>
                        <p:par>
                          <p:cTn id="48" fill="hold" nodeType="afterGroup">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42355"/>
                                        </p:tgtEl>
                                        <p:attrNameLst>
                                          <p:attrName>style.visibility</p:attrName>
                                        </p:attrNameLst>
                                      </p:cBhvr>
                                      <p:to>
                                        <p:strVal val="visible"/>
                                      </p:to>
                                    </p:set>
                                    <p:animEffect transition="in" filter="dissolve">
                                      <p:cBhvr>
                                        <p:cTn id="51" dur="500"/>
                                        <p:tgtEl>
                                          <p:spTgt spid="142355"/>
                                        </p:tgtEl>
                                      </p:cBhvr>
                                    </p:animEffect>
                                  </p:childTnLst>
                                </p:cTn>
                              </p:par>
                            </p:childTnLst>
                          </p:cTn>
                        </p:par>
                        <p:par>
                          <p:cTn id="52" fill="hold" nodeType="afterGroup">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142383"/>
                                        </p:tgtEl>
                                        <p:attrNameLst>
                                          <p:attrName>style.visibility</p:attrName>
                                        </p:attrNameLst>
                                      </p:cBhvr>
                                      <p:to>
                                        <p:strVal val="visible"/>
                                      </p:to>
                                    </p:set>
                                    <p:animEffect transition="in" filter="dissolve">
                                      <p:cBhvr>
                                        <p:cTn id="55" dur="500"/>
                                        <p:tgtEl>
                                          <p:spTgt spid="142383"/>
                                        </p:tgtEl>
                                      </p:cBhvr>
                                    </p:animEffect>
                                  </p:childTnLst>
                                </p:cTn>
                              </p:par>
                            </p:childTnLst>
                          </p:cTn>
                        </p:par>
                        <p:par>
                          <p:cTn id="56" fill="hold" nodeType="afterGroup">
                            <p:stCondLst>
                              <p:cond delay="6500"/>
                            </p:stCondLst>
                            <p:childTnLst>
                              <p:par>
                                <p:cTn id="57" presetID="12" presetClass="entr" presetSubtype="1" fill="hold" nodeType="afterEffect">
                                  <p:stCondLst>
                                    <p:cond delay="0"/>
                                  </p:stCondLst>
                                  <p:childTnLst>
                                    <p:set>
                                      <p:cBhvr>
                                        <p:cTn id="58" dur="1" fill="hold">
                                          <p:stCondLst>
                                            <p:cond delay="0"/>
                                          </p:stCondLst>
                                        </p:cTn>
                                        <p:tgtEl>
                                          <p:spTgt spid="142399"/>
                                        </p:tgtEl>
                                        <p:attrNameLst>
                                          <p:attrName>style.visibility</p:attrName>
                                        </p:attrNameLst>
                                      </p:cBhvr>
                                      <p:to>
                                        <p:strVal val="visible"/>
                                      </p:to>
                                    </p:set>
                                    <p:animEffect transition="in" filter="slide(fromTop)">
                                      <p:cBhvr>
                                        <p:cTn id="59" dur="500"/>
                                        <p:tgtEl>
                                          <p:spTgt spid="142399"/>
                                        </p:tgtEl>
                                      </p:cBhvr>
                                    </p:animEffect>
                                  </p:childTnLst>
                                </p:cTn>
                              </p:par>
                            </p:childTnLst>
                          </p:cTn>
                        </p:par>
                        <p:par>
                          <p:cTn id="60" fill="hold" nodeType="afterGroup">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142356"/>
                                        </p:tgtEl>
                                        <p:attrNameLst>
                                          <p:attrName>style.visibility</p:attrName>
                                        </p:attrNameLst>
                                      </p:cBhvr>
                                      <p:to>
                                        <p:strVal val="visible"/>
                                      </p:to>
                                    </p:set>
                                    <p:animEffect transition="in" filter="dissolve">
                                      <p:cBhvr>
                                        <p:cTn id="63" dur="500"/>
                                        <p:tgtEl>
                                          <p:spTgt spid="142356"/>
                                        </p:tgtEl>
                                      </p:cBhvr>
                                    </p:animEffect>
                                  </p:childTnLst>
                                </p:cTn>
                              </p:par>
                            </p:childTnLst>
                          </p:cTn>
                        </p:par>
                        <p:par>
                          <p:cTn id="64" fill="hold" nodeType="afterGroup">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142369"/>
                                        </p:tgtEl>
                                        <p:attrNameLst>
                                          <p:attrName>style.visibility</p:attrName>
                                        </p:attrNameLst>
                                      </p:cBhvr>
                                      <p:to>
                                        <p:strVal val="visible"/>
                                      </p:to>
                                    </p:set>
                                    <p:animEffect transition="in" filter="dissolve">
                                      <p:cBhvr>
                                        <p:cTn id="67" dur="500"/>
                                        <p:tgtEl>
                                          <p:spTgt spid="142369"/>
                                        </p:tgtEl>
                                      </p:cBhvr>
                                    </p:animEffect>
                                  </p:childTnLst>
                                </p:cTn>
                              </p:par>
                            </p:childTnLst>
                          </p:cTn>
                        </p:par>
                        <p:par>
                          <p:cTn id="68" fill="hold" nodeType="afterGroup">
                            <p:stCondLst>
                              <p:cond delay="8000"/>
                            </p:stCondLst>
                            <p:childTnLst>
                              <p:par>
                                <p:cTn id="69" presetID="12" presetClass="entr" presetSubtype="1" fill="hold" nodeType="afterEffect">
                                  <p:stCondLst>
                                    <p:cond delay="0"/>
                                  </p:stCondLst>
                                  <p:childTnLst>
                                    <p:set>
                                      <p:cBhvr>
                                        <p:cTn id="70" dur="1" fill="hold">
                                          <p:stCondLst>
                                            <p:cond delay="0"/>
                                          </p:stCondLst>
                                        </p:cTn>
                                        <p:tgtEl>
                                          <p:spTgt spid="142400"/>
                                        </p:tgtEl>
                                        <p:attrNameLst>
                                          <p:attrName>style.visibility</p:attrName>
                                        </p:attrNameLst>
                                      </p:cBhvr>
                                      <p:to>
                                        <p:strVal val="visible"/>
                                      </p:to>
                                    </p:set>
                                    <p:animEffect transition="in" filter="slide(fromTop)">
                                      <p:cBhvr>
                                        <p:cTn id="71" dur="500"/>
                                        <p:tgtEl>
                                          <p:spTgt spid="14240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142351"/>
                                        </p:tgtEl>
                                        <p:attrNameLst>
                                          <p:attrName>style.visibility</p:attrName>
                                        </p:attrNameLst>
                                      </p:cBhvr>
                                      <p:to>
                                        <p:strVal val="visible"/>
                                      </p:to>
                                    </p:set>
                                    <p:animEffect transition="in" filter="slide(fromLeft)">
                                      <p:cBhvr>
                                        <p:cTn id="76" dur="500"/>
                                        <p:tgtEl>
                                          <p:spTgt spid="142351"/>
                                        </p:tgtEl>
                                      </p:cBhvr>
                                    </p:animEffect>
                                  </p:childTnLst>
                                </p:cTn>
                              </p:par>
                            </p:childTnLst>
                          </p:cTn>
                        </p:par>
                        <p:par>
                          <p:cTn id="77" fill="hold" nodeType="afterGroup">
                            <p:stCondLst>
                              <p:cond delay="500"/>
                            </p:stCondLst>
                            <p:childTnLst>
                              <p:par>
                                <p:cTn id="78" presetID="12" presetClass="entr" presetSubtype="8" fill="hold" nodeType="afterEffect">
                                  <p:stCondLst>
                                    <p:cond delay="0"/>
                                  </p:stCondLst>
                                  <p:childTnLst>
                                    <p:set>
                                      <p:cBhvr>
                                        <p:cTn id="79" dur="1" fill="hold">
                                          <p:stCondLst>
                                            <p:cond delay="0"/>
                                          </p:stCondLst>
                                        </p:cTn>
                                        <p:tgtEl>
                                          <p:spTgt spid="142385"/>
                                        </p:tgtEl>
                                        <p:attrNameLst>
                                          <p:attrName>style.visibility</p:attrName>
                                        </p:attrNameLst>
                                      </p:cBhvr>
                                      <p:to>
                                        <p:strVal val="visible"/>
                                      </p:to>
                                    </p:set>
                                    <p:animEffect transition="in" filter="slide(fromLeft)">
                                      <p:cBhvr>
                                        <p:cTn id="80" dur="500"/>
                                        <p:tgtEl>
                                          <p:spTgt spid="142385"/>
                                        </p:tgtEl>
                                      </p:cBhvr>
                                    </p:animEffect>
                                  </p:childTnLst>
                                </p:cTn>
                              </p:par>
                              <p:par>
                                <p:cTn id="81" presetID="12" presetClass="entr" presetSubtype="8" fill="hold" nodeType="withEffect">
                                  <p:stCondLst>
                                    <p:cond delay="0"/>
                                  </p:stCondLst>
                                  <p:childTnLst>
                                    <p:set>
                                      <p:cBhvr>
                                        <p:cTn id="82" dur="1" fill="hold">
                                          <p:stCondLst>
                                            <p:cond delay="0"/>
                                          </p:stCondLst>
                                        </p:cTn>
                                        <p:tgtEl>
                                          <p:spTgt spid="142386"/>
                                        </p:tgtEl>
                                        <p:attrNameLst>
                                          <p:attrName>style.visibility</p:attrName>
                                        </p:attrNameLst>
                                      </p:cBhvr>
                                      <p:to>
                                        <p:strVal val="visible"/>
                                      </p:to>
                                    </p:set>
                                    <p:animEffect transition="in" filter="slide(fromLeft)">
                                      <p:cBhvr>
                                        <p:cTn id="83" dur="500"/>
                                        <p:tgtEl>
                                          <p:spTgt spid="142386"/>
                                        </p:tgtEl>
                                      </p:cBhvr>
                                    </p:animEffect>
                                  </p:childTnLst>
                                </p:cTn>
                              </p:par>
                              <p:par>
                                <p:cTn id="84" presetID="12" presetClass="entr" presetSubtype="8" fill="hold" nodeType="withEffect">
                                  <p:stCondLst>
                                    <p:cond delay="0"/>
                                  </p:stCondLst>
                                  <p:childTnLst>
                                    <p:set>
                                      <p:cBhvr>
                                        <p:cTn id="85" dur="1" fill="hold">
                                          <p:stCondLst>
                                            <p:cond delay="0"/>
                                          </p:stCondLst>
                                        </p:cTn>
                                        <p:tgtEl>
                                          <p:spTgt spid="142387"/>
                                        </p:tgtEl>
                                        <p:attrNameLst>
                                          <p:attrName>style.visibility</p:attrName>
                                        </p:attrNameLst>
                                      </p:cBhvr>
                                      <p:to>
                                        <p:strVal val="visible"/>
                                      </p:to>
                                    </p:set>
                                    <p:animEffect transition="in" filter="slide(fromLeft)">
                                      <p:cBhvr>
                                        <p:cTn id="86" dur="500"/>
                                        <p:tgtEl>
                                          <p:spTgt spid="142387"/>
                                        </p:tgtEl>
                                      </p:cBhvr>
                                    </p:animEffect>
                                  </p:childTnLst>
                                </p:cTn>
                              </p:par>
                              <p:par>
                                <p:cTn id="87" presetID="12" presetClass="entr" presetSubtype="8" fill="hold" nodeType="withEffect">
                                  <p:stCondLst>
                                    <p:cond delay="0"/>
                                  </p:stCondLst>
                                  <p:childTnLst>
                                    <p:set>
                                      <p:cBhvr>
                                        <p:cTn id="88" dur="1" fill="hold">
                                          <p:stCondLst>
                                            <p:cond delay="0"/>
                                          </p:stCondLst>
                                        </p:cTn>
                                        <p:tgtEl>
                                          <p:spTgt spid="142388"/>
                                        </p:tgtEl>
                                        <p:attrNameLst>
                                          <p:attrName>style.visibility</p:attrName>
                                        </p:attrNameLst>
                                      </p:cBhvr>
                                      <p:to>
                                        <p:strVal val="visible"/>
                                      </p:to>
                                    </p:set>
                                    <p:animEffect transition="in" filter="slide(fromLeft)">
                                      <p:cBhvr>
                                        <p:cTn id="89" dur="500"/>
                                        <p:tgtEl>
                                          <p:spTgt spid="142388"/>
                                        </p:tgtEl>
                                      </p:cBhvr>
                                    </p:animEffect>
                                  </p:childTnLst>
                                </p:cTn>
                              </p:par>
                              <p:par>
                                <p:cTn id="90" presetID="12" presetClass="entr" presetSubtype="8" fill="hold" nodeType="withEffect">
                                  <p:stCondLst>
                                    <p:cond delay="0"/>
                                  </p:stCondLst>
                                  <p:childTnLst>
                                    <p:set>
                                      <p:cBhvr>
                                        <p:cTn id="91" dur="1" fill="hold">
                                          <p:stCondLst>
                                            <p:cond delay="0"/>
                                          </p:stCondLst>
                                        </p:cTn>
                                        <p:tgtEl>
                                          <p:spTgt spid="142389"/>
                                        </p:tgtEl>
                                        <p:attrNameLst>
                                          <p:attrName>style.visibility</p:attrName>
                                        </p:attrNameLst>
                                      </p:cBhvr>
                                      <p:to>
                                        <p:strVal val="visible"/>
                                      </p:to>
                                    </p:set>
                                    <p:animEffect transition="in" filter="slide(fromLeft)">
                                      <p:cBhvr>
                                        <p:cTn id="92" dur="500"/>
                                        <p:tgtEl>
                                          <p:spTgt spid="14238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grpId="0" nodeType="clickEffect">
                                  <p:stCondLst>
                                    <p:cond delay="0"/>
                                  </p:stCondLst>
                                  <p:childTnLst>
                                    <p:set>
                                      <p:cBhvr>
                                        <p:cTn id="96" dur="1" fill="hold">
                                          <p:stCondLst>
                                            <p:cond delay="0"/>
                                          </p:stCondLst>
                                        </p:cTn>
                                        <p:tgtEl>
                                          <p:spTgt spid="142384"/>
                                        </p:tgtEl>
                                        <p:attrNameLst>
                                          <p:attrName>style.visibility</p:attrName>
                                        </p:attrNameLst>
                                      </p:cBhvr>
                                      <p:to>
                                        <p:strVal val="visible"/>
                                      </p:to>
                                    </p:set>
                                    <p:animEffect transition="in" filter="slide(fromRight)">
                                      <p:cBhvr>
                                        <p:cTn id="97" dur="500"/>
                                        <p:tgtEl>
                                          <p:spTgt spid="142384"/>
                                        </p:tgtEl>
                                      </p:cBhvr>
                                    </p:animEffect>
                                  </p:childTnLst>
                                </p:cTn>
                              </p:par>
                            </p:childTnLst>
                          </p:cTn>
                        </p:par>
                        <p:par>
                          <p:cTn id="98" fill="hold" nodeType="afterGroup">
                            <p:stCondLst>
                              <p:cond delay="500"/>
                            </p:stCondLst>
                            <p:childTnLst>
                              <p:par>
                                <p:cTn id="99" presetID="12" presetClass="entr" presetSubtype="2" fill="hold" nodeType="afterEffect">
                                  <p:stCondLst>
                                    <p:cond delay="0"/>
                                  </p:stCondLst>
                                  <p:childTnLst>
                                    <p:set>
                                      <p:cBhvr>
                                        <p:cTn id="100" dur="1" fill="hold">
                                          <p:stCondLst>
                                            <p:cond delay="0"/>
                                          </p:stCondLst>
                                        </p:cTn>
                                        <p:tgtEl>
                                          <p:spTgt spid="142390"/>
                                        </p:tgtEl>
                                        <p:attrNameLst>
                                          <p:attrName>style.visibility</p:attrName>
                                        </p:attrNameLst>
                                      </p:cBhvr>
                                      <p:to>
                                        <p:strVal val="visible"/>
                                      </p:to>
                                    </p:set>
                                    <p:animEffect transition="in" filter="slide(fromRight)">
                                      <p:cBhvr>
                                        <p:cTn id="101" dur="500"/>
                                        <p:tgtEl>
                                          <p:spTgt spid="142390"/>
                                        </p:tgtEl>
                                      </p:cBhvr>
                                    </p:animEffect>
                                  </p:childTnLst>
                                </p:cTn>
                              </p:par>
                              <p:par>
                                <p:cTn id="102" presetID="12" presetClass="entr" presetSubtype="2" fill="hold" nodeType="withEffect">
                                  <p:stCondLst>
                                    <p:cond delay="0"/>
                                  </p:stCondLst>
                                  <p:childTnLst>
                                    <p:set>
                                      <p:cBhvr>
                                        <p:cTn id="103" dur="1" fill="hold">
                                          <p:stCondLst>
                                            <p:cond delay="0"/>
                                          </p:stCondLst>
                                        </p:cTn>
                                        <p:tgtEl>
                                          <p:spTgt spid="142391"/>
                                        </p:tgtEl>
                                        <p:attrNameLst>
                                          <p:attrName>style.visibility</p:attrName>
                                        </p:attrNameLst>
                                      </p:cBhvr>
                                      <p:to>
                                        <p:strVal val="visible"/>
                                      </p:to>
                                    </p:set>
                                    <p:animEffect transition="in" filter="slide(fromRight)">
                                      <p:cBhvr>
                                        <p:cTn id="104" dur="500"/>
                                        <p:tgtEl>
                                          <p:spTgt spid="142391"/>
                                        </p:tgtEl>
                                      </p:cBhvr>
                                    </p:animEffect>
                                  </p:childTnLst>
                                </p:cTn>
                              </p:par>
                              <p:par>
                                <p:cTn id="105" presetID="12" presetClass="entr" presetSubtype="2" fill="hold" nodeType="withEffect">
                                  <p:stCondLst>
                                    <p:cond delay="0"/>
                                  </p:stCondLst>
                                  <p:childTnLst>
                                    <p:set>
                                      <p:cBhvr>
                                        <p:cTn id="106" dur="1" fill="hold">
                                          <p:stCondLst>
                                            <p:cond delay="0"/>
                                          </p:stCondLst>
                                        </p:cTn>
                                        <p:tgtEl>
                                          <p:spTgt spid="142392"/>
                                        </p:tgtEl>
                                        <p:attrNameLst>
                                          <p:attrName>style.visibility</p:attrName>
                                        </p:attrNameLst>
                                      </p:cBhvr>
                                      <p:to>
                                        <p:strVal val="visible"/>
                                      </p:to>
                                    </p:set>
                                    <p:animEffect transition="in" filter="slide(fromRight)">
                                      <p:cBhvr>
                                        <p:cTn id="107" dur="500"/>
                                        <p:tgtEl>
                                          <p:spTgt spid="142392"/>
                                        </p:tgtEl>
                                      </p:cBhvr>
                                    </p:animEffect>
                                  </p:childTnLst>
                                </p:cTn>
                              </p:par>
                              <p:par>
                                <p:cTn id="108" presetID="12" presetClass="entr" presetSubtype="2" fill="hold" nodeType="withEffect">
                                  <p:stCondLst>
                                    <p:cond delay="0"/>
                                  </p:stCondLst>
                                  <p:childTnLst>
                                    <p:set>
                                      <p:cBhvr>
                                        <p:cTn id="109" dur="1" fill="hold">
                                          <p:stCondLst>
                                            <p:cond delay="0"/>
                                          </p:stCondLst>
                                        </p:cTn>
                                        <p:tgtEl>
                                          <p:spTgt spid="142393"/>
                                        </p:tgtEl>
                                        <p:attrNameLst>
                                          <p:attrName>style.visibility</p:attrName>
                                        </p:attrNameLst>
                                      </p:cBhvr>
                                      <p:to>
                                        <p:strVal val="visible"/>
                                      </p:to>
                                    </p:set>
                                    <p:animEffect transition="in" filter="slide(fromRight)">
                                      <p:cBhvr>
                                        <p:cTn id="110" dur="500"/>
                                        <p:tgtEl>
                                          <p:spTgt spid="142393"/>
                                        </p:tgtEl>
                                      </p:cBhvr>
                                    </p:animEffect>
                                  </p:childTnLst>
                                </p:cTn>
                              </p:par>
                              <p:par>
                                <p:cTn id="111" presetID="12" presetClass="entr" presetSubtype="2" fill="hold" nodeType="withEffect">
                                  <p:stCondLst>
                                    <p:cond delay="0"/>
                                  </p:stCondLst>
                                  <p:childTnLst>
                                    <p:set>
                                      <p:cBhvr>
                                        <p:cTn id="112" dur="1" fill="hold">
                                          <p:stCondLst>
                                            <p:cond delay="0"/>
                                          </p:stCondLst>
                                        </p:cTn>
                                        <p:tgtEl>
                                          <p:spTgt spid="142394"/>
                                        </p:tgtEl>
                                        <p:attrNameLst>
                                          <p:attrName>style.visibility</p:attrName>
                                        </p:attrNameLst>
                                      </p:cBhvr>
                                      <p:to>
                                        <p:strVal val="visible"/>
                                      </p:to>
                                    </p:set>
                                    <p:animEffect transition="in" filter="slide(fromRight)">
                                      <p:cBhvr>
                                        <p:cTn id="113" dur="500"/>
                                        <p:tgtEl>
                                          <p:spTgt spid="14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animBg="1"/>
      <p:bldP spid="142352" grpId="0" animBg="1"/>
      <p:bldP spid="142353" grpId="0" animBg="1"/>
      <p:bldP spid="142354" grpId="0" animBg="1"/>
      <p:bldP spid="142355" grpId="0" animBg="1"/>
      <p:bldP spid="142356" grpId="0" animBg="1"/>
      <p:bldP spid="142365" grpId="0"/>
      <p:bldP spid="142366" grpId="0"/>
      <p:bldP spid="142367" grpId="0"/>
      <p:bldP spid="142368" grpId="0"/>
      <p:bldP spid="142369" grpId="0"/>
      <p:bldP spid="142383" grpId="0"/>
      <p:bldP spid="1423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5EE68-9ED5-497C-8995-E1CD3686C9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BAA29AF-FD9F-44DF-AE93-E30FF76ABCC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F9BD8EE-AABB-40C1-9D23-537DB28492E5}"/>
              </a:ext>
            </a:extLst>
          </p:cNvPr>
          <p:cNvPicPr>
            <a:picLocks noChangeAspect="1"/>
          </p:cNvPicPr>
          <p:nvPr/>
        </p:nvPicPr>
        <p:blipFill>
          <a:blip r:embed="rId2"/>
          <a:stretch>
            <a:fillRect/>
          </a:stretch>
        </p:blipFill>
        <p:spPr>
          <a:xfrm>
            <a:off x="0" y="1039973"/>
            <a:ext cx="9144000" cy="4778054"/>
          </a:xfrm>
          <a:prstGeom prst="rect">
            <a:avLst/>
          </a:prstGeom>
        </p:spPr>
      </p:pic>
      <p:sp>
        <p:nvSpPr>
          <p:cNvPr id="7" name="箭头: 右 6">
            <a:extLst>
              <a:ext uri="{FF2B5EF4-FFF2-40B4-BE49-F238E27FC236}">
                <a16:creationId xmlns:a16="http://schemas.microsoft.com/office/drawing/2014/main" id="{019D807F-43A6-4699-B87F-392C5DC2166F}"/>
              </a:ext>
            </a:extLst>
          </p:cNvPr>
          <p:cNvSpPr/>
          <p:nvPr/>
        </p:nvSpPr>
        <p:spPr bwMode="auto">
          <a:xfrm rot="11068685">
            <a:off x="4211960" y="3501008"/>
            <a:ext cx="1296144" cy="1440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9306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234669BC-288F-4781-AB06-0AD7FB5A75D4}"/>
              </a:ext>
            </a:extLst>
          </p:cNvPr>
          <p:cNvSpPr txBox="1">
            <a:spLocks noChangeArrowheads="1"/>
          </p:cNvSpPr>
          <p:nvPr/>
        </p:nvSpPr>
        <p:spPr bwMode="auto">
          <a:xfrm>
            <a:off x="633413" y="527050"/>
            <a:ext cx="75707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ea typeface="楷体_GB2312" pitchFamily="49" charset="-122"/>
              </a:rPr>
              <a:t>在上列五个阶段中都要做两件事：</a:t>
            </a:r>
          </a:p>
          <a:p>
            <a:pPr eaLnBrk="1" hangingPunct="1">
              <a:lnSpc>
                <a:spcPct val="60000"/>
              </a:lnSpc>
              <a:spcBef>
                <a:spcPct val="50000"/>
              </a:spcBef>
              <a:buFontTx/>
              <a:buNone/>
            </a:pPr>
            <a:r>
              <a:rPr lang="zh-CN" altLang="en-US" sz="2400">
                <a:ea typeface="楷体_GB2312" pitchFamily="49" charset="-122"/>
              </a:rPr>
              <a:t>（1）符号表处理；（2）出错处理；</a:t>
            </a:r>
          </a:p>
          <a:p>
            <a:pPr eaLnBrk="1" hangingPunct="1">
              <a:lnSpc>
                <a:spcPct val="60000"/>
              </a:lnSpc>
              <a:spcBef>
                <a:spcPct val="50000"/>
              </a:spcBef>
              <a:buFontTx/>
              <a:buNone/>
            </a:pPr>
            <a:r>
              <a:rPr lang="zh-CN" altLang="en-US" sz="2400">
                <a:ea typeface="楷体_GB2312" pitchFamily="49" charset="-122"/>
              </a:rPr>
              <a:t>所以编译程序中都要包括符号表处理和出错处理两部分</a:t>
            </a:r>
          </a:p>
        </p:txBody>
      </p:sp>
      <p:grpSp>
        <p:nvGrpSpPr>
          <p:cNvPr id="31747" name="Group 3">
            <a:extLst>
              <a:ext uri="{FF2B5EF4-FFF2-40B4-BE49-F238E27FC236}">
                <a16:creationId xmlns:a16="http://schemas.microsoft.com/office/drawing/2014/main" id="{921F0AA7-69C6-4EB7-83A1-BA17E0925115}"/>
              </a:ext>
            </a:extLst>
          </p:cNvPr>
          <p:cNvGrpSpPr>
            <a:grpSpLocks/>
          </p:cNvGrpSpPr>
          <p:nvPr/>
        </p:nvGrpSpPr>
        <p:grpSpPr bwMode="auto">
          <a:xfrm>
            <a:off x="314325" y="3883025"/>
            <a:ext cx="8677275" cy="2530475"/>
            <a:chOff x="0" y="2506"/>
            <a:chExt cx="5684" cy="1594"/>
          </a:xfrm>
        </p:grpSpPr>
        <p:sp>
          <p:nvSpPr>
            <p:cNvPr id="31752" name="Text Box 4">
              <a:extLst>
                <a:ext uri="{FF2B5EF4-FFF2-40B4-BE49-F238E27FC236}">
                  <a16:creationId xmlns:a16="http://schemas.microsoft.com/office/drawing/2014/main" id="{E191DA1C-E2CE-44CE-9A46-7829A47B9BAD}"/>
                </a:ext>
              </a:extLst>
            </p:cNvPr>
            <p:cNvSpPr txBox="1">
              <a:spLocks noChangeArrowheads="1"/>
            </p:cNvSpPr>
            <p:nvPr/>
          </p:nvSpPr>
          <p:spPr bwMode="auto">
            <a:xfrm>
              <a:off x="0" y="2506"/>
              <a:ext cx="5684"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ea typeface="楷体_GB2312" pitchFamily="49" charset="-122"/>
                </a:rPr>
                <a:t>             出错处理</a:t>
              </a:r>
              <a:endParaRPr lang="zh-CN" altLang="en-US" sz="2400" dirty="0">
                <a:solidFill>
                  <a:srgbClr val="FF66CC"/>
                </a:solidFill>
                <a:ea typeface="楷体_GB2312" pitchFamily="49" charset="-122"/>
              </a:endParaRPr>
            </a:p>
            <a:p>
              <a:pPr eaLnBrk="1" hangingPunct="1">
                <a:spcBef>
                  <a:spcPct val="50000"/>
                </a:spcBef>
                <a:buFontTx/>
                <a:buNone/>
              </a:pPr>
              <a:r>
                <a:rPr lang="zh-CN" altLang="en-US" sz="2400" dirty="0">
                  <a:ea typeface="楷体_GB2312" pitchFamily="49" charset="-122"/>
                </a:rPr>
                <a:t>     规模较大的源程序难免有多种错误，编译程序必须要有出错处理的功能。即能诊查出错误，并能报告用户错误性质和位置，以便用户修改源程序。出错处理能力的优劣是衡量编译程序质量好坏的一个重要指标。</a:t>
              </a:r>
            </a:p>
            <a:p>
              <a:pPr eaLnBrk="1" hangingPunct="1">
                <a:lnSpc>
                  <a:spcPct val="60000"/>
                </a:lnSpc>
                <a:spcBef>
                  <a:spcPct val="50000"/>
                </a:spcBef>
                <a:buFontTx/>
                <a:buNone/>
              </a:pPr>
              <a:endParaRPr lang="zh-CN" altLang="en-US" sz="2400" dirty="0">
                <a:ea typeface="楷体_GB2312" pitchFamily="49" charset="-122"/>
              </a:endParaRPr>
            </a:p>
          </p:txBody>
        </p:sp>
        <p:sp>
          <p:nvSpPr>
            <p:cNvPr id="92165" name="AutoShape 5">
              <a:extLst>
                <a:ext uri="{FF2B5EF4-FFF2-40B4-BE49-F238E27FC236}">
                  <a16:creationId xmlns:a16="http://schemas.microsoft.com/office/drawing/2014/main" id="{CBB27A82-B73C-4A55-A44A-474BF1C156AD}"/>
                </a:ext>
              </a:extLst>
            </p:cNvPr>
            <p:cNvSpPr>
              <a:spLocks noChangeArrowheads="1"/>
            </p:cNvSpPr>
            <p:nvPr/>
          </p:nvSpPr>
          <p:spPr bwMode="auto">
            <a:xfrm>
              <a:off x="443" y="2602"/>
              <a:ext cx="188" cy="158"/>
            </a:xfrm>
            <a:prstGeom prst="star5">
              <a:avLst/>
            </a:prstGeom>
            <a:solidFill>
              <a:srgbClr val="0000FF"/>
            </a:solidFill>
            <a:ln w="12700">
              <a:noFill/>
              <a:miter lim="800000"/>
              <a:headEnd/>
              <a:tailEnd/>
            </a:ln>
            <a:effectLst/>
          </p:spPr>
          <p:txBody>
            <a:bodyPr wrap="none" anchor="ctr"/>
            <a:lstStyle/>
            <a:p>
              <a:pPr algn="ctr" eaLnBrk="1" hangingPunct="1">
                <a:defRPr/>
              </a:pPr>
              <a:endParaRPr lang="zh-CN" altLang="en-US">
                <a:ea typeface="楷体_GB2312" pitchFamily="49" charset="-122"/>
              </a:endParaRPr>
            </a:p>
          </p:txBody>
        </p:sp>
      </p:grpSp>
      <p:grpSp>
        <p:nvGrpSpPr>
          <p:cNvPr id="31748" name="Group 6">
            <a:extLst>
              <a:ext uri="{FF2B5EF4-FFF2-40B4-BE49-F238E27FC236}">
                <a16:creationId xmlns:a16="http://schemas.microsoft.com/office/drawing/2014/main" id="{84E22BB8-1B10-4517-9D62-003104922B66}"/>
              </a:ext>
            </a:extLst>
          </p:cNvPr>
          <p:cNvGrpSpPr>
            <a:grpSpLocks/>
          </p:cNvGrpSpPr>
          <p:nvPr/>
        </p:nvGrpSpPr>
        <p:grpSpPr bwMode="auto">
          <a:xfrm>
            <a:off x="207963" y="1901825"/>
            <a:ext cx="8767762" cy="1938338"/>
            <a:chOff x="0" y="1219"/>
            <a:chExt cx="5771" cy="1221"/>
          </a:xfrm>
        </p:grpSpPr>
        <p:sp>
          <p:nvSpPr>
            <p:cNvPr id="31750" name="Text Box 7">
              <a:extLst>
                <a:ext uri="{FF2B5EF4-FFF2-40B4-BE49-F238E27FC236}">
                  <a16:creationId xmlns:a16="http://schemas.microsoft.com/office/drawing/2014/main" id="{B3BBFF5B-1A42-4404-9B7B-0037432FCD0F}"/>
                </a:ext>
              </a:extLst>
            </p:cNvPr>
            <p:cNvSpPr txBox="1">
              <a:spLocks noChangeArrowheads="1"/>
            </p:cNvSpPr>
            <p:nvPr/>
          </p:nvSpPr>
          <p:spPr bwMode="auto">
            <a:xfrm>
              <a:off x="0" y="1219"/>
              <a:ext cx="5771"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2400" dirty="0">
                  <a:ea typeface="楷体_GB2312" pitchFamily="49" charset="-122"/>
                </a:rPr>
                <a:t>             符号表处理</a:t>
              </a:r>
            </a:p>
            <a:p>
              <a:pPr eaLnBrk="1" hangingPunct="1">
                <a:lnSpc>
                  <a:spcPct val="90000"/>
                </a:lnSpc>
                <a:spcBef>
                  <a:spcPct val="50000"/>
                </a:spcBef>
                <a:buFontTx/>
                <a:buNone/>
              </a:pPr>
              <a:r>
                <a:rPr lang="zh-CN" altLang="en-US" sz="2400" dirty="0">
                  <a:ea typeface="楷体_GB2312" pitchFamily="49" charset="-122"/>
                </a:rPr>
                <a:t>        在整个编译过程中始终都要贯穿着建表（填表）和查表的工作。即要及时的把源程序中的信息和编译过程中所产生的信息登记在符号表中，而在随后的编译过程中同时又要不断的查找这些表格中的信息。</a:t>
              </a:r>
            </a:p>
          </p:txBody>
        </p:sp>
        <p:sp>
          <p:nvSpPr>
            <p:cNvPr id="92168" name="AutoShape 8">
              <a:extLst>
                <a:ext uri="{FF2B5EF4-FFF2-40B4-BE49-F238E27FC236}">
                  <a16:creationId xmlns:a16="http://schemas.microsoft.com/office/drawing/2014/main" id="{9D00F35C-760F-45CE-8D55-C20C725F7AA1}"/>
                </a:ext>
              </a:extLst>
            </p:cNvPr>
            <p:cNvSpPr>
              <a:spLocks noChangeArrowheads="1"/>
            </p:cNvSpPr>
            <p:nvPr/>
          </p:nvSpPr>
          <p:spPr bwMode="auto">
            <a:xfrm>
              <a:off x="448" y="1258"/>
              <a:ext cx="188" cy="158"/>
            </a:xfrm>
            <a:prstGeom prst="star5">
              <a:avLst/>
            </a:prstGeom>
            <a:solidFill>
              <a:srgbClr val="0000FF"/>
            </a:solidFill>
            <a:ln w="12700">
              <a:noFill/>
              <a:miter lim="800000"/>
              <a:headEnd/>
              <a:tailEnd/>
            </a:ln>
            <a:effectLst/>
          </p:spPr>
          <p:txBody>
            <a:bodyPr wrap="none" anchor="ctr"/>
            <a:lstStyle/>
            <a:p>
              <a:pPr algn="ctr" eaLnBrk="1" hangingPunct="1">
                <a:defRPr/>
              </a:pPr>
              <a:endParaRPr lang="zh-CN" altLang="en-US">
                <a:ea typeface="楷体_GB2312" pitchFamily="49" charset="-122"/>
              </a:endParaRPr>
            </a:p>
          </p:txBody>
        </p:sp>
      </p:grpSp>
      <p:sp>
        <p:nvSpPr>
          <p:cNvPr id="31749" name="AutoShape 9">
            <a:hlinkClick r:id="rId2" action="ppaction://hlinksldjump" highlightClick="1"/>
            <a:extLst>
              <a:ext uri="{FF2B5EF4-FFF2-40B4-BE49-F238E27FC236}">
                <a16:creationId xmlns:a16="http://schemas.microsoft.com/office/drawing/2014/main" id="{BD05A04C-D37B-4481-AE71-05EC29EBFB15}"/>
              </a:ext>
            </a:extLst>
          </p:cNvPr>
          <p:cNvSpPr>
            <a:spLocks noChangeArrowheads="1"/>
          </p:cNvSpPr>
          <p:nvPr/>
        </p:nvSpPr>
        <p:spPr bwMode="auto">
          <a:xfrm>
            <a:off x="8697913" y="0"/>
            <a:ext cx="446087" cy="461963"/>
          </a:xfrm>
          <a:prstGeom prst="actionButtonReturn">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Tree>
    <p:extLst>
      <p:ext uri="{BB962C8B-B14F-4D97-AF65-F5344CB8AC3E}">
        <p14:creationId xmlns:p14="http://schemas.microsoft.com/office/powerpoint/2010/main" val="3143792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WordArt 2">
            <a:extLst>
              <a:ext uri="{FF2B5EF4-FFF2-40B4-BE49-F238E27FC236}">
                <a16:creationId xmlns:a16="http://schemas.microsoft.com/office/drawing/2014/main" id="{2F0BE4CF-D57A-4274-9106-47339B989E57}"/>
              </a:ext>
            </a:extLst>
          </p:cNvPr>
          <p:cNvSpPr>
            <a:spLocks noChangeArrowheads="1" noChangeShapeType="1" noTextEdit="1"/>
          </p:cNvSpPr>
          <p:nvPr/>
        </p:nvSpPr>
        <p:spPr bwMode="auto">
          <a:xfrm>
            <a:off x="485775" y="890588"/>
            <a:ext cx="4316413"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编译程序的结构</a:t>
            </a:r>
          </a:p>
        </p:txBody>
      </p:sp>
      <p:sp>
        <p:nvSpPr>
          <p:cNvPr id="144387" name="Rectangle 3">
            <a:extLst>
              <a:ext uri="{FF2B5EF4-FFF2-40B4-BE49-F238E27FC236}">
                <a16:creationId xmlns:a16="http://schemas.microsoft.com/office/drawing/2014/main" id="{E199AB99-D22D-4F50-AD10-21623F68230F}"/>
              </a:ext>
            </a:extLst>
          </p:cNvPr>
          <p:cNvSpPr>
            <a:spLocks noChangeArrowheads="1"/>
          </p:cNvSpPr>
          <p:nvPr/>
        </p:nvSpPr>
        <p:spPr bwMode="auto">
          <a:xfrm>
            <a:off x="655638" y="1730375"/>
            <a:ext cx="341630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2.</a:t>
            </a:r>
            <a:r>
              <a:rPr lang="zh-CN" altLang="en-US">
                <a:solidFill>
                  <a:schemeClr val="tx2"/>
                </a:solidFill>
              </a:rPr>
              <a:t>表格与表格管理</a:t>
            </a:r>
          </a:p>
        </p:txBody>
      </p:sp>
      <p:grpSp>
        <p:nvGrpSpPr>
          <p:cNvPr id="144477" name="Group 93">
            <a:extLst>
              <a:ext uri="{FF2B5EF4-FFF2-40B4-BE49-F238E27FC236}">
                <a16:creationId xmlns:a16="http://schemas.microsoft.com/office/drawing/2014/main" id="{52750B03-2401-4E91-B00C-FBD16C43BA8A}"/>
              </a:ext>
            </a:extLst>
          </p:cNvPr>
          <p:cNvGrpSpPr>
            <a:grpSpLocks/>
          </p:cNvGrpSpPr>
          <p:nvPr/>
        </p:nvGrpSpPr>
        <p:grpSpPr bwMode="auto">
          <a:xfrm>
            <a:off x="725488" y="2530475"/>
            <a:ext cx="6675437" cy="847725"/>
            <a:chOff x="450" y="1344"/>
            <a:chExt cx="4585" cy="816"/>
          </a:xfrm>
        </p:grpSpPr>
        <p:graphicFrame>
          <p:nvGraphicFramePr>
            <p:cNvPr id="22539" name="Object 94">
              <a:extLst>
                <a:ext uri="{FF2B5EF4-FFF2-40B4-BE49-F238E27FC236}">
                  <a16:creationId xmlns:a16="http://schemas.microsoft.com/office/drawing/2014/main" id="{A697327E-D5BB-4E9A-B518-A82D1EB6C0D8}"/>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6367" name="Image" r:id="rId3" imgW="7580952" imgH="2768254" progId="Photoshop.Image.7">
                    <p:embed/>
                  </p:oleObj>
                </mc:Choice>
                <mc:Fallback>
                  <p:oleObj name="Image" r:id="rId3" imgW="7580952" imgH="2768254" progId="Photoshop.Image.7">
                    <p:embed/>
                    <p:pic>
                      <p:nvPicPr>
                        <p:cNvPr id="22539" name="Object 94">
                          <a:extLst>
                            <a:ext uri="{FF2B5EF4-FFF2-40B4-BE49-F238E27FC236}">
                              <a16:creationId xmlns:a16="http://schemas.microsoft.com/office/drawing/2014/main" id="{A697327E-D5BB-4E9A-B518-A82D1EB6C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479" name="Rectangle 95">
              <a:extLst>
                <a:ext uri="{FF2B5EF4-FFF2-40B4-BE49-F238E27FC236}">
                  <a16:creationId xmlns:a16="http://schemas.microsoft.com/office/drawing/2014/main" id="{24FEF611-CF59-4A80-99FD-59973961DDE5}"/>
                </a:ext>
              </a:extLst>
            </p:cNvPr>
            <p:cNvSpPr>
              <a:spLocks noChangeArrowheads="1"/>
            </p:cNvSpPr>
            <p:nvPr/>
          </p:nvSpPr>
          <p:spPr bwMode="auto">
            <a:xfrm>
              <a:off x="658" y="1482"/>
              <a:ext cx="4352"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编译各阶段均须</a:t>
              </a:r>
              <a:r>
                <a:rPr lang="zh-CN" altLang="en-US" sz="2400">
                  <a:solidFill>
                    <a:srgbClr val="FF3300"/>
                  </a:solidFill>
                  <a:latin typeface="宋体" panose="02010600030101010101" pitchFamily="2" charset="-122"/>
                  <a:ea typeface="宋体" panose="02010600030101010101" pitchFamily="2" charset="-122"/>
                </a:rPr>
                <a:t>维持表格</a:t>
              </a:r>
              <a:r>
                <a:rPr lang="zh-CN" altLang="en-US" sz="2400" b="0">
                  <a:solidFill>
                    <a:schemeClr val="tx2"/>
                  </a:solidFill>
                  <a:latin typeface="宋体" panose="02010600030101010101" pitchFamily="2" charset="-122"/>
                  <a:ea typeface="宋体" panose="02010600030101010101" pitchFamily="2" charset="-122"/>
                </a:rPr>
                <a:t>并进行</a:t>
              </a:r>
              <a:r>
                <a:rPr lang="zh-CN" altLang="en-US" sz="2400">
                  <a:solidFill>
                    <a:srgbClr val="FF3300"/>
                  </a:solidFill>
                  <a:latin typeface="宋体" panose="02010600030101010101" pitchFamily="2" charset="-122"/>
                  <a:ea typeface="宋体" panose="02010600030101010101" pitchFamily="2" charset="-122"/>
                </a:rPr>
                <a:t>表格管理</a:t>
              </a:r>
            </a:p>
          </p:txBody>
        </p:sp>
      </p:grpSp>
      <p:grpSp>
        <p:nvGrpSpPr>
          <p:cNvPr id="144480" name="Group 96">
            <a:extLst>
              <a:ext uri="{FF2B5EF4-FFF2-40B4-BE49-F238E27FC236}">
                <a16:creationId xmlns:a16="http://schemas.microsoft.com/office/drawing/2014/main" id="{7AE92B2B-97A5-4890-98B3-B884E9BC345B}"/>
              </a:ext>
            </a:extLst>
          </p:cNvPr>
          <p:cNvGrpSpPr>
            <a:grpSpLocks/>
          </p:cNvGrpSpPr>
          <p:nvPr/>
        </p:nvGrpSpPr>
        <p:grpSpPr bwMode="auto">
          <a:xfrm>
            <a:off x="722313" y="3713163"/>
            <a:ext cx="6940550" cy="819150"/>
            <a:chOff x="450" y="1344"/>
            <a:chExt cx="4585" cy="816"/>
          </a:xfrm>
        </p:grpSpPr>
        <p:graphicFrame>
          <p:nvGraphicFramePr>
            <p:cNvPr id="22537" name="Object 97">
              <a:extLst>
                <a:ext uri="{FF2B5EF4-FFF2-40B4-BE49-F238E27FC236}">
                  <a16:creationId xmlns:a16="http://schemas.microsoft.com/office/drawing/2014/main" id="{9C40DE26-4D13-426C-910F-98D69747ED8F}"/>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6368" name="Image" r:id="rId5" imgW="7580952" imgH="2768254" progId="Photoshop.Image.7">
                    <p:embed/>
                  </p:oleObj>
                </mc:Choice>
                <mc:Fallback>
                  <p:oleObj name="Image" r:id="rId5" imgW="7580952" imgH="2768254" progId="Photoshop.Image.7">
                    <p:embed/>
                    <p:pic>
                      <p:nvPicPr>
                        <p:cNvPr id="22537" name="Object 97">
                          <a:extLst>
                            <a:ext uri="{FF2B5EF4-FFF2-40B4-BE49-F238E27FC236}">
                              <a16:creationId xmlns:a16="http://schemas.microsoft.com/office/drawing/2014/main" id="{9C40DE26-4D13-426C-910F-98D69747E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482" name="Rectangle 98">
              <a:extLst>
                <a:ext uri="{FF2B5EF4-FFF2-40B4-BE49-F238E27FC236}">
                  <a16:creationId xmlns:a16="http://schemas.microsoft.com/office/drawing/2014/main" id="{D7F0D935-DFA4-495F-A2AA-C84844A3AA73}"/>
                </a:ext>
              </a:extLst>
            </p:cNvPr>
            <p:cNvSpPr>
              <a:spLocks noChangeArrowheads="1"/>
            </p:cNvSpPr>
            <p:nvPr/>
          </p:nvSpPr>
          <p:spPr bwMode="auto">
            <a:xfrm>
              <a:off x="656" y="1483"/>
              <a:ext cx="4354" cy="45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dirty="0">
                  <a:solidFill>
                    <a:schemeClr val="tx2"/>
                  </a:solidFill>
                  <a:latin typeface="宋体" panose="02010600030101010101" pitchFamily="2" charset="-122"/>
                  <a:ea typeface="宋体" panose="02010600030101010101" pitchFamily="2" charset="-122"/>
                </a:rPr>
                <a:t>建表的</a:t>
              </a:r>
              <a:r>
                <a:rPr lang="zh-CN" altLang="en-US" sz="2400" dirty="0">
                  <a:solidFill>
                    <a:srgbClr val="0000FF"/>
                  </a:solidFill>
                  <a:latin typeface="宋体" panose="02010600030101010101" pitchFamily="2" charset="-122"/>
                  <a:ea typeface="宋体" panose="02010600030101010101" pitchFamily="2" charset="-122"/>
                </a:rPr>
                <a:t>技术支持</a:t>
              </a:r>
              <a:r>
                <a:rPr lang="zh-CN" altLang="en-US" sz="2400" b="0" dirty="0">
                  <a:solidFill>
                    <a:schemeClr val="tx2"/>
                  </a:solidFill>
                  <a:latin typeface="宋体" panose="02010600030101010101" pitchFamily="2" charset="-122"/>
                  <a:ea typeface="宋体" panose="02010600030101010101" pitchFamily="2" charset="-122"/>
                </a:rPr>
                <a:t>是</a:t>
              </a:r>
              <a:r>
                <a:rPr lang="zh-CN" altLang="en-US" sz="2400" dirty="0">
                  <a:solidFill>
                    <a:srgbClr val="0000FF"/>
                  </a:solidFill>
                  <a:latin typeface="宋体" panose="02010600030101010101" pitchFamily="2" charset="-122"/>
                  <a:ea typeface="宋体" panose="02010600030101010101" pitchFamily="2" charset="-122"/>
                </a:rPr>
                <a:t>数据结构</a:t>
              </a:r>
            </a:p>
          </p:txBody>
        </p:sp>
      </p:grpSp>
      <p:grpSp>
        <p:nvGrpSpPr>
          <p:cNvPr id="144483" name="Group 99">
            <a:extLst>
              <a:ext uri="{FF2B5EF4-FFF2-40B4-BE49-F238E27FC236}">
                <a16:creationId xmlns:a16="http://schemas.microsoft.com/office/drawing/2014/main" id="{BEF47531-0748-4EFD-ACF6-DB9D5B79FFD7}"/>
              </a:ext>
            </a:extLst>
          </p:cNvPr>
          <p:cNvGrpSpPr>
            <a:grpSpLocks/>
          </p:cNvGrpSpPr>
          <p:nvPr/>
        </p:nvGrpSpPr>
        <p:grpSpPr bwMode="auto">
          <a:xfrm>
            <a:off x="725488" y="4826000"/>
            <a:ext cx="7354887" cy="1217613"/>
            <a:chOff x="450" y="1344"/>
            <a:chExt cx="4585" cy="816"/>
          </a:xfrm>
        </p:grpSpPr>
        <p:graphicFrame>
          <p:nvGraphicFramePr>
            <p:cNvPr id="22535" name="Object 100">
              <a:extLst>
                <a:ext uri="{FF2B5EF4-FFF2-40B4-BE49-F238E27FC236}">
                  <a16:creationId xmlns:a16="http://schemas.microsoft.com/office/drawing/2014/main" id="{564FBF70-6949-447D-8D52-6D5B98ACEF0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6369" name="Image" r:id="rId6" imgW="7580952" imgH="2768254" progId="Photoshop.Image.7">
                    <p:embed/>
                  </p:oleObj>
                </mc:Choice>
                <mc:Fallback>
                  <p:oleObj name="Image" r:id="rId6" imgW="7580952" imgH="2768254" progId="Photoshop.Image.7">
                    <p:embed/>
                    <p:pic>
                      <p:nvPicPr>
                        <p:cNvPr id="22535" name="Object 100">
                          <a:extLst>
                            <a:ext uri="{FF2B5EF4-FFF2-40B4-BE49-F238E27FC236}">
                              <a16:creationId xmlns:a16="http://schemas.microsoft.com/office/drawing/2014/main" id="{564FBF70-6949-447D-8D52-6D5B98ACE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485" name="Rectangle 101">
              <a:extLst>
                <a:ext uri="{FF2B5EF4-FFF2-40B4-BE49-F238E27FC236}">
                  <a16:creationId xmlns:a16="http://schemas.microsoft.com/office/drawing/2014/main" id="{967B22E5-A9CB-4715-9782-D4E3492056D8}"/>
                </a:ext>
              </a:extLst>
            </p:cNvPr>
            <p:cNvSpPr>
              <a:spLocks noChangeArrowheads="1"/>
            </p:cNvSpPr>
            <p:nvPr/>
          </p:nvSpPr>
          <p:spPr bwMode="auto">
            <a:xfrm>
              <a:off x="656" y="1483"/>
              <a:ext cx="4354" cy="55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dirty="0">
                  <a:solidFill>
                    <a:schemeClr val="tx2"/>
                  </a:solidFill>
                  <a:latin typeface="宋体" panose="02010600030101010101" pitchFamily="2" charset="-122"/>
                  <a:ea typeface="宋体" panose="02010600030101010101" pitchFamily="2" charset="-122"/>
                </a:rPr>
                <a:t>表格的</a:t>
              </a:r>
              <a:r>
                <a:rPr lang="zh-CN" altLang="en-US" sz="2400" dirty="0">
                  <a:solidFill>
                    <a:srgbClr val="FF3300"/>
                  </a:solidFill>
                  <a:latin typeface="宋体" panose="02010600030101010101" pitchFamily="2" charset="-122"/>
                  <a:ea typeface="宋体" panose="02010600030101010101" pitchFamily="2" charset="-122"/>
                </a:rPr>
                <a:t>分类、结构、处理方法</a:t>
              </a:r>
              <a:r>
                <a:rPr lang="zh-CN" altLang="en-US" sz="2400" b="0" dirty="0">
                  <a:solidFill>
                    <a:schemeClr val="tx2"/>
                  </a:solidFill>
                  <a:latin typeface="宋体" panose="02010600030101010101" pitchFamily="2" charset="-122"/>
                  <a:ea typeface="宋体" panose="02010600030101010101" pitchFamily="2" charset="-122"/>
                </a:rPr>
                <a:t>决定于</a:t>
              </a:r>
              <a:r>
                <a:rPr lang="zh-CN" altLang="en-US" sz="2400" dirty="0">
                  <a:solidFill>
                    <a:srgbClr val="0000FF"/>
                  </a:solidFill>
                  <a:latin typeface="宋体" panose="02010600030101010101" pitchFamily="2" charset="-122"/>
                  <a:ea typeface="宋体" panose="02010600030101010101" pitchFamily="2" charset="-122"/>
                </a:rPr>
                <a:t>语言</a:t>
              </a:r>
              <a:r>
                <a:rPr lang="zh-CN" altLang="en-US" sz="2400" b="0" dirty="0">
                  <a:solidFill>
                    <a:schemeClr val="tx2"/>
                  </a:solidFill>
                  <a:latin typeface="宋体" panose="02010600030101010101" pitchFamily="2" charset="-122"/>
                  <a:ea typeface="宋体" panose="02010600030101010101" pitchFamily="2" charset="-122"/>
                </a:rPr>
                <a:t>及</a:t>
              </a:r>
              <a:r>
                <a:rPr lang="zh-CN" altLang="en-US" sz="2400" dirty="0">
                  <a:solidFill>
                    <a:srgbClr val="0000FF"/>
                  </a:solidFill>
                  <a:latin typeface="宋体" panose="02010600030101010101" pitchFamily="2" charset="-122"/>
                  <a:ea typeface="宋体" panose="02010600030101010101" pitchFamily="2" charset="-122"/>
                </a:rPr>
                <a:t>机器</a:t>
              </a:r>
              <a:r>
                <a:rPr lang="zh-CN" altLang="en-US" sz="2400" b="0" dirty="0">
                  <a:solidFill>
                    <a:schemeClr val="tx2"/>
                  </a:solidFill>
                  <a:latin typeface="宋体" panose="02010600030101010101" pitchFamily="2" charset="-122"/>
                  <a:ea typeface="宋体" panose="02010600030101010101" pitchFamily="2" charset="-122"/>
                </a:rPr>
                <a:t>，还有</a:t>
              </a:r>
              <a:r>
                <a:rPr lang="zh-CN" altLang="en-US" sz="2400" dirty="0">
                  <a:solidFill>
                    <a:srgbClr val="0000FF"/>
                  </a:solidFill>
                  <a:latin typeface="宋体" panose="02010600030101010101" pitchFamily="2" charset="-122"/>
                  <a:ea typeface="宋体" panose="02010600030101010101" pitchFamily="2" charset="-122"/>
                </a:rPr>
                <a:t>优化措施</a:t>
              </a:r>
            </a:p>
          </p:txBody>
        </p:sp>
      </p:grpSp>
    </p:spTree>
    <p:extLst>
      <p:ext uri="{BB962C8B-B14F-4D97-AF65-F5344CB8AC3E}">
        <p14:creationId xmlns:p14="http://schemas.microsoft.com/office/powerpoint/2010/main" val="14091126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4477"/>
                                        </p:tgtEl>
                                        <p:attrNameLst>
                                          <p:attrName>style.visibility</p:attrName>
                                        </p:attrNameLst>
                                      </p:cBhvr>
                                      <p:to>
                                        <p:strVal val="visible"/>
                                      </p:to>
                                    </p:set>
                                    <p:animEffect transition="in" filter="strips(downRight)">
                                      <p:cBhvr>
                                        <p:cTn id="7" dur="500"/>
                                        <p:tgtEl>
                                          <p:spTgt spid="144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4480"/>
                                        </p:tgtEl>
                                        <p:attrNameLst>
                                          <p:attrName>style.visibility</p:attrName>
                                        </p:attrNameLst>
                                      </p:cBhvr>
                                      <p:to>
                                        <p:strVal val="visible"/>
                                      </p:to>
                                    </p:set>
                                    <p:animEffect transition="in" filter="strips(downRight)">
                                      <p:cBhvr>
                                        <p:cTn id="12" dur="500"/>
                                        <p:tgtEl>
                                          <p:spTgt spid="144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4483"/>
                                        </p:tgtEl>
                                        <p:attrNameLst>
                                          <p:attrName>style.visibility</p:attrName>
                                        </p:attrNameLst>
                                      </p:cBhvr>
                                      <p:to>
                                        <p:strVal val="visible"/>
                                      </p:to>
                                    </p:set>
                                    <p:animEffect transition="in" filter="strips(downRight)">
                                      <p:cBhvr>
                                        <p:cTn id="17" dur="500"/>
                                        <p:tgtEl>
                                          <p:spTgt spid="14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WordArt 2">
            <a:extLst>
              <a:ext uri="{FF2B5EF4-FFF2-40B4-BE49-F238E27FC236}">
                <a16:creationId xmlns:a16="http://schemas.microsoft.com/office/drawing/2014/main" id="{1700DBC8-A654-449E-8E97-8D644330942B}"/>
              </a:ext>
            </a:extLst>
          </p:cNvPr>
          <p:cNvSpPr>
            <a:spLocks noChangeArrowheads="1" noChangeShapeType="1" noTextEdit="1"/>
          </p:cNvSpPr>
          <p:nvPr/>
        </p:nvSpPr>
        <p:spPr bwMode="auto">
          <a:xfrm>
            <a:off x="485775" y="581025"/>
            <a:ext cx="4316413"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编译程序的结构</a:t>
            </a:r>
          </a:p>
        </p:txBody>
      </p:sp>
      <p:sp>
        <p:nvSpPr>
          <p:cNvPr id="149507" name="Rectangle 3">
            <a:extLst>
              <a:ext uri="{FF2B5EF4-FFF2-40B4-BE49-F238E27FC236}">
                <a16:creationId xmlns:a16="http://schemas.microsoft.com/office/drawing/2014/main" id="{3522DD13-BDEC-4143-9A64-ADA62EAFDB92}"/>
              </a:ext>
            </a:extLst>
          </p:cNvPr>
          <p:cNvSpPr>
            <a:spLocks noChangeArrowheads="1"/>
          </p:cNvSpPr>
          <p:nvPr/>
        </p:nvSpPr>
        <p:spPr bwMode="auto">
          <a:xfrm>
            <a:off x="633413" y="1254125"/>
            <a:ext cx="341630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2.</a:t>
            </a:r>
            <a:r>
              <a:rPr lang="zh-CN" altLang="en-US">
                <a:solidFill>
                  <a:schemeClr val="tx2"/>
                </a:solidFill>
              </a:rPr>
              <a:t>表格与表格管理</a:t>
            </a:r>
          </a:p>
        </p:txBody>
      </p:sp>
      <p:grpSp>
        <p:nvGrpSpPr>
          <p:cNvPr id="149508" name="Group 4">
            <a:extLst>
              <a:ext uri="{FF2B5EF4-FFF2-40B4-BE49-F238E27FC236}">
                <a16:creationId xmlns:a16="http://schemas.microsoft.com/office/drawing/2014/main" id="{42D5FE0F-F164-479B-8416-5FA1755F2C56}"/>
              </a:ext>
            </a:extLst>
          </p:cNvPr>
          <p:cNvGrpSpPr>
            <a:grpSpLocks/>
          </p:cNvGrpSpPr>
          <p:nvPr/>
        </p:nvGrpSpPr>
        <p:grpSpPr bwMode="auto">
          <a:xfrm>
            <a:off x="352425" y="1906588"/>
            <a:ext cx="3952875" cy="598487"/>
            <a:chOff x="450" y="1344"/>
            <a:chExt cx="4585" cy="816"/>
          </a:xfrm>
        </p:grpSpPr>
        <p:graphicFrame>
          <p:nvGraphicFramePr>
            <p:cNvPr id="23602" name="Object 5">
              <a:extLst>
                <a:ext uri="{FF2B5EF4-FFF2-40B4-BE49-F238E27FC236}">
                  <a16:creationId xmlns:a16="http://schemas.microsoft.com/office/drawing/2014/main" id="{87ECE0F6-BA7F-45D6-9686-2EE8F0327E48}"/>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86" name="Image" r:id="rId3" imgW="7580952" imgH="2768254" progId="Photoshop.Image.7">
                    <p:embed/>
                  </p:oleObj>
                </mc:Choice>
                <mc:Fallback>
                  <p:oleObj name="Image" r:id="rId3" imgW="7580952" imgH="2768254" progId="Photoshop.Image.7">
                    <p:embed/>
                    <p:pic>
                      <p:nvPicPr>
                        <p:cNvPr id="23602" name="Object 5">
                          <a:extLst>
                            <a:ext uri="{FF2B5EF4-FFF2-40B4-BE49-F238E27FC236}">
                              <a16:creationId xmlns:a16="http://schemas.microsoft.com/office/drawing/2014/main" id="{87ECE0F6-BA7F-45D6-9686-2EE8F0327E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0" name="Rectangle 6">
              <a:extLst>
                <a:ext uri="{FF2B5EF4-FFF2-40B4-BE49-F238E27FC236}">
                  <a16:creationId xmlns:a16="http://schemas.microsoft.com/office/drawing/2014/main" id="{96C30F81-D654-42A9-B9B6-C02AB9317F30}"/>
                </a:ext>
              </a:extLst>
            </p:cNvPr>
            <p:cNvSpPr>
              <a:spLocks noChangeArrowheads="1"/>
            </p:cNvSpPr>
            <p:nvPr/>
          </p:nvSpPr>
          <p:spPr bwMode="auto">
            <a:xfrm>
              <a:off x="658" y="1483"/>
              <a:ext cx="4351" cy="6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编译程序涉及的表格有：</a:t>
              </a:r>
            </a:p>
          </p:txBody>
        </p:sp>
      </p:grpSp>
      <p:grpSp>
        <p:nvGrpSpPr>
          <p:cNvPr id="149511" name="Group 7">
            <a:extLst>
              <a:ext uri="{FF2B5EF4-FFF2-40B4-BE49-F238E27FC236}">
                <a16:creationId xmlns:a16="http://schemas.microsoft.com/office/drawing/2014/main" id="{5A4AF2AA-C0F2-4DFB-9EA6-95D431F2FF74}"/>
              </a:ext>
            </a:extLst>
          </p:cNvPr>
          <p:cNvGrpSpPr>
            <a:grpSpLocks/>
          </p:cNvGrpSpPr>
          <p:nvPr/>
        </p:nvGrpSpPr>
        <p:grpSpPr bwMode="auto">
          <a:xfrm>
            <a:off x="1879600" y="2717800"/>
            <a:ext cx="1668463" cy="603250"/>
            <a:chOff x="450" y="1344"/>
            <a:chExt cx="4585" cy="816"/>
          </a:xfrm>
        </p:grpSpPr>
        <p:graphicFrame>
          <p:nvGraphicFramePr>
            <p:cNvPr id="23600" name="Object 8">
              <a:extLst>
                <a:ext uri="{FF2B5EF4-FFF2-40B4-BE49-F238E27FC236}">
                  <a16:creationId xmlns:a16="http://schemas.microsoft.com/office/drawing/2014/main" id="{4972F398-6382-45A1-A841-4FBF8E78D06B}"/>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87" name="Image" r:id="rId5" imgW="7580952" imgH="2768254" progId="Photoshop.Image.7">
                    <p:embed/>
                  </p:oleObj>
                </mc:Choice>
                <mc:Fallback>
                  <p:oleObj name="Image" r:id="rId5" imgW="7580952" imgH="2768254" progId="Photoshop.Image.7">
                    <p:embed/>
                    <p:pic>
                      <p:nvPicPr>
                        <p:cNvPr id="23600" name="Object 8">
                          <a:extLst>
                            <a:ext uri="{FF2B5EF4-FFF2-40B4-BE49-F238E27FC236}">
                              <a16:creationId xmlns:a16="http://schemas.microsoft.com/office/drawing/2014/main" id="{4972F398-6382-45A1-A841-4FBF8E78D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3" name="Rectangle 9">
              <a:extLst>
                <a:ext uri="{FF2B5EF4-FFF2-40B4-BE49-F238E27FC236}">
                  <a16:creationId xmlns:a16="http://schemas.microsoft.com/office/drawing/2014/main" id="{7CC60D06-DF74-426F-9F10-A1A808D25411}"/>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符号名表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14" name="Group 10">
            <a:extLst>
              <a:ext uri="{FF2B5EF4-FFF2-40B4-BE49-F238E27FC236}">
                <a16:creationId xmlns:a16="http://schemas.microsoft.com/office/drawing/2014/main" id="{1FE9103F-401E-44B1-94FA-CE460E5EABCE}"/>
              </a:ext>
            </a:extLst>
          </p:cNvPr>
          <p:cNvGrpSpPr>
            <a:grpSpLocks/>
          </p:cNvGrpSpPr>
          <p:nvPr/>
        </p:nvGrpSpPr>
        <p:grpSpPr bwMode="auto">
          <a:xfrm>
            <a:off x="4346575" y="2690813"/>
            <a:ext cx="3559175" cy="1624012"/>
            <a:chOff x="450" y="1344"/>
            <a:chExt cx="4585" cy="816"/>
          </a:xfrm>
        </p:grpSpPr>
        <p:graphicFrame>
          <p:nvGraphicFramePr>
            <p:cNvPr id="23598" name="Object 11">
              <a:extLst>
                <a:ext uri="{FF2B5EF4-FFF2-40B4-BE49-F238E27FC236}">
                  <a16:creationId xmlns:a16="http://schemas.microsoft.com/office/drawing/2014/main" id="{BE8C00AA-D05D-470E-8FF4-2EA86326C09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88" name="Image" r:id="rId6" imgW="7580952" imgH="2768254" progId="Photoshop.Image.7">
                    <p:embed/>
                  </p:oleObj>
                </mc:Choice>
                <mc:Fallback>
                  <p:oleObj name="Image" r:id="rId6" imgW="7580952" imgH="2768254" progId="Photoshop.Image.7">
                    <p:embed/>
                    <p:pic>
                      <p:nvPicPr>
                        <p:cNvPr id="23598" name="Object 11">
                          <a:extLst>
                            <a:ext uri="{FF2B5EF4-FFF2-40B4-BE49-F238E27FC236}">
                              <a16:creationId xmlns:a16="http://schemas.microsoft.com/office/drawing/2014/main" id="{BE8C00AA-D05D-470E-8FF4-2EA86326C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6" name="Rectangle 12">
              <a:extLst>
                <a:ext uri="{FF2B5EF4-FFF2-40B4-BE49-F238E27FC236}">
                  <a16:creationId xmlns:a16="http://schemas.microsoft.com/office/drawing/2014/main" id="{85DC099B-6ADB-4E8A-9EAF-025E1B2DB469}"/>
                </a:ext>
              </a:extLst>
            </p:cNvPr>
            <p:cNvSpPr>
              <a:spLocks noChangeArrowheads="1"/>
            </p:cNvSpPr>
            <p:nvPr/>
          </p:nvSpPr>
          <p:spPr bwMode="auto">
            <a:xfrm>
              <a:off x="659" y="1484"/>
              <a:ext cx="4352" cy="597"/>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常量名、变量名、数组名、过程名、 性质、 引用、定义</a:t>
              </a:r>
            </a:p>
          </p:txBody>
        </p:sp>
      </p:grpSp>
      <p:grpSp>
        <p:nvGrpSpPr>
          <p:cNvPr id="149517" name="Group 13">
            <a:extLst>
              <a:ext uri="{FF2B5EF4-FFF2-40B4-BE49-F238E27FC236}">
                <a16:creationId xmlns:a16="http://schemas.microsoft.com/office/drawing/2014/main" id="{42CAE942-5041-4282-96BA-03D7C1870840}"/>
              </a:ext>
            </a:extLst>
          </p:cNvPr>
          <p:cNvGrpSpPr>
            <a:grpSpLocks/>
          </p:cNvGrpSpPr>
          <p:nvPr/>
        </p:nvGrpSpPr>
        <p:grpSpPr bwMode="auto">
          <a:xfrm>
            <a:off x="1912938" y="3455988"/>
            <a:ext cx="1668462" cy="603250"/>
            <a:chOff x="450" y="1344"/>
            <a:chExt cx="4585" cy="816"/>
          </a:xfrm>
        </p:grpSpPr>
        <p:graphicFrame>
          <p:nvGraphicFramePr>
            <p:cNvPr id="23596" name="Object 14">
              <a:extLst>
                <a:ext uri="{FF2B5EF4-FFF2-40B4-BE49-F238E27FC236}">
                  <a16:creationId xmlns:a16="http://schemas.microsoft.com/office/drawing/2014/main" id="{73717BE1-5FF5-4B40-8CCD-4E27986E31C8}"/>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89" name="Image" r:id="rId7" imgW="7580952" imgH="2768254" progId="Photoshop.Image.7">
                    <p:embed/>
                  </p:oleObj>
                </mc:Choice>
                <mc:Fallback>
                  <p:oleObj name="Image" r:id="rId7" imgW="7580952" imgH="2768254" progId="Photoshop.Image.7">
                    <p:embed/>
                    <p:pic>
                      <p:nvPicPr>
                        <p:cNvPr id="23596" name="Object 14">
                          <a:extLst>
                            <a:ext uri="{FF2B5EF4-FFF2-40B4-BE49-F238E27FC236}">
                              <a16:creationId xmlns:a16="http://schemas.microsoft.com/office/drawing/2014/main" id="{73717BE1-5FF5-4B40-8CCD-4E27986E3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9" name="Rectangle 15">
              <a:extLst>
                <a:ext uri="{FF2B5EF4-FFF2-40B4-BE49-F238E27FC236}">
                  <a16:creationId xmlns:a16="http://schemas.microsoft.com/office/drawing/2014/main" id="{B09B8B34-B88A-48CC-938A-5D68974574DB}"/>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常数表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20" name="Group 16">
            <a:extLst>
              <a:ext uri="{FF2B5EF4-FFF2-40B4-BE49-F238E27FC236}">
                <a16:creationId xmlns:a16="http://schemas.microsoft.com/office/drawing/2014/main" id="{C6B9E6E2-039A-49F7-BA1B-E8B5B08C1F67}"/>
              </a:ext>
            </a:extLst>
          </p:cNvPr>
          <p:cNvGrpSpPr>
            <a:grpSpLocks/>
          </p:cNvGrpSpPr>
          <p:nvPr/>
        </p:nvGrpSpPr>
        <p:grpSpPr bwMode="auto">
          <a:xfrm>
            <a:off x="1906588" y="4113213"/>
            <a:ext cx="1668462" cy="603250"/>
            <a:chOff x="450" y="1344"/>
            <a:chExt cx="4585" cy="816"/>
          </a:xfrm>
        </p:grpSpPr>
        <p:graphicFrame>
          <p:nvGraphicFramePr>
            <p:cNvPr id="23594" name="Object 17">
              <a:extLst>
                <a:ext uri="{FF2B5EF4-FFF2-40B4-BE49-F238E27FC236}">
                  <a16:creationId xmlns:a16="http://schemas.microsoft.com/office/drawing/2014/main" id="{0C662CE9-0C2C-46A9-B3F8-0C26567AA3EC}"/>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0" name="Image" r:id="rId8" imgW="7580952" imgH="2768254" progId="Photoshop.Image.7">
                    <p:embed/>
                  </p:oleObj>
                </mc:Choice>
                <mc:Fallback>
                  <p:oleObj name="Image" r:id="rId8" imgW="7580952" imgH="2768254" progId="Photoshop.Image.7">
                    <p:embed/>
                    <p:pic>
                      <p:nvPicPr>
                        <p:cNvPr id="23594" name="Object 17">
                          <a:extLst>
                            <a:ext uri="{FF2B5EF4-FFF2-40B4-BE49-F238E27FC236}">
                              <a16:creationId xmlns:a16="http://schemas.microsoft.com/office/drawing/2014/main" id="{0C662CE9-0C2C-46A9-B3F8-0C26567AA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22" name="Rectangle 18">
              <a:extLst>
                <a:ext uri="{FF2B5EF4-FFF2-40B4-BE49-F238E27FC236}">
                  <a16:creationId xmlns:a16="http://schemas.microsoft.com/office/drawing/2014/main" id="{F4AB62CF-54A7-4E5E-9540-3F63D5816B9C}"/>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标号表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23" name="Group 19">
            <a:extLst>
              <a:ext uri="{FF2B5EF4-FFF2-40B4-BE49-F238E27FC236}">
                <a16:creationId xmlns:a16="http://schemas.microsoft.com/office/drawing/2014/main" id="{A26556EA-4019-4731-8122-85EB5C9FE34C}"/>
              </a:ext>
            </a:extLst>
          </p:cNvPr>
          <p:cNvGrpSpPr>
            <a:grpSpLocks/>
          </p:cNvGrpSpPr>
          <p:nvPr/>
        </p:nvGrpSpPr>
        <p:grpSpPr bwMode="auto">
          <a:xfrm>
            <a:off x="1898650" y="4811713"/>
            <a:ext cx="1668463" cy="603250"/>
            <a:chOff x="450" y="1344"/>
            <a:chExt cx="4585" cy="816"/>
          </a:xfrm>
        </p:grpSpPr>
        <p:graphicFrame>
          <p:nvGraphicFramePr>
            <p:cNvPr id="23592" name="Object 20">
              <a:extLst>
                <a:ext uri="{FF2B5EF4-FFF2-40B4-BE49-F238E27FC236}">
                  <a16:creationId xmlns:a16="http://schemas.microsoft.com/office/drawing/2014/main" id="{8374607D-17C2-4C1C-A217-4AEFA1578CC3}"/>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1" name="Image" r:id="rId9" imgW="7580952" imgH="2768254" progId="Photoshop.Image.7">
                    <p:embed/>
                  </p:oleObj>
                </mc:Choice>
                <mc:Fallback>
                  <p:oleObj name="Image" r:id="rId9" imgW="7580952" imgH="2768254" progId="Photoshop.Image.7">
                    <p:embed/>
                    <p:pic>
                      <p:nvPicPr>
                        <p:cNvPr id="23592" name="Object 20">
                          <a:extLst>
                            <a:ext uri="{FF2B5EF4-FFF2-40B4-BE49-F238E27FC236}">
                              <a16:creationId xmlns:a16="http://schemas.microsoft.com/office/drawing/2014/main" id="{8374607D-17C2-4C1C-A217-4AEFA1578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25" name="Rectangle 21">
              <a:extLst>
                <a:ext uri="{FF2B5EF4-FFF2-40B4-BE49-F238E27FC236}">
                  <a16:creationId xmlns:a16="http://schemas.microsoft.com/office/drawing/2014/main" id="{271EBE56-24F1-4732-8559-2B005A8BB5E4}"/>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入口名表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26" name="Group 22">
            <a:extLst>
              <a:ext uri="{FF2B5EF4-FFF2-40B4-BE49-F238E27FC236}">
                <a16:creationId xmlns:a16="http://schemas.microsoft.com/office/drawing/2014/main" id="{E01BD78B-E972-4CEF-8C83-32172AA6A486}"/>
              </a:ext>
            </a:extLst>
          </p:cNvPr>
          <p:cNvGrpSpPr>
            <a:grpSpLocks/>
          </p:cNvGrpSpPr>
          <p:nvPr/>
        </p:nvGrpSpPr>
        <p:grpSpPr bwMode="auto">
          <a:xfrm>
            <a:off x="1746250" y="5575300"/>
            <a:ext cx="1939925" cy="603250"/>
            <a:chOff x="450" y="1344"/>
            <a:chExt cx="4585" cy="816"/>
          </a:xfrm>
        </p:grpSpPr>
        <p:graphicFrame>
          <p:nvGraphicFramePr>
            <p:cNvPr id="23590" name="Object 23">
              <a:extLst>
                <a:ext uri="{FF2B5EF4-FFF2-40B4-BE49-F238E27FC236}">
                  <a16:creationId xmlns:a16="http://schemas.microsoft.com/office/drawing/2014/main" id="{5CC6FC28-8239-4A5F-A7E8-0CD2A54A353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2" name="Image" r:id="rId10" imgW="7580952" imgH="2768254" progId="Photoshop.Image.7">
                    <p:embed/>
                  </p:oleObj>
                </mc:Choice>
                <mc:Fallback>
                  <p:oleObj name="Image" r:id="rId10" imgW="7580952" imgH="2768254" progId="Photoshop.Image.7">
                    <p:embed/>
                    <p:pic>
                      <p:nvPicPr>
                        <p:cNvPr id="23590" name="Object 23">
                          <a:extLst>
                            <a:ext uri="{FF2B5EF4-FFF2-40B4-BE49-F238E27FC236}">
                              <a16:creationId xmlns:a16="http://schemas.microsoft.com/office/drawing/2014/main" id="{5CC6FC28-8239-4A5F-A7E8-0CD2A54A3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28" name="Rectangle 24">
              <a:extLst>
                <a:ext uri="{FF2B5EF4-FFF2-40B4-BE49-F238E27FC236}">
                  <a16:creationId xmlns:a16="http://schemas.microsoft.com/office/drawing/2014/main" id="{E32BD03C-D5FA-4388-9D5B-26A97564BB89}"/>
                </a:ext>
              </a:extLst>
            </p:cNvPr>
            <p:cNvSpPr>
              <a:spLocks noChangeArrowheads="1"/>
            </p:cNvSpPr>
            <p:nvPr/>
          </p:nvSpPr>
          <p:spPr bwMode="auto">
            <a:xfrm>
              <a:off x="660"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过程引用表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29" name="Group 25">
            <a:extLst>
              <a:ext uri="{FF2B5EF4-FFF2-40B4-BE49-F238E27FC236}">
                <a16:creationId xmlns:a16="http://schemas.microsoft.com/office/drawing/2014/main" id="{BA41BCAE-35E1-494D-89F9-79F058D10671}"/>
              </a:ext>
            </a:extLst>
          </p:cNvPr>
          <p:cNvGrpSpPr>
            <a:grpSpLocks/>
          </p:cNvGrpSpPr>
          <p:nvPr/>
        </p:nvGrpSpPr>
        <p:grpSpPr bwMode="auto">
          <a:xfrm>
            <a:off x="4359275" y="3265488"/>
            <a:ext cx="2852738" cy="793750"/>
            <a:chOff x="450" y="1344"/>
            <a:chExt cx="4585" cy="816"/>
          </a:xfrm>
        </p:grpSpPr>
        <p:graphicFrame>
          <p:nvGraphicFramePr>
            <p:cNvPr id="23588" name="Object 26">
              <a:extLst>
                <a:ext uri="{FF2B5EF4-FFF2-40B4-BE49-F238E27FC236}">
                  <a16:creationId xmlns:a16="http://schemas.microsoft.com/office/drawing/2014/main" id="{08B4F321-241F-4C6F-A895-769C0DEEE1CD}"/>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3" name="Image" r:id="rId11" imgW="7580952" imgH="2768254" progId="Photoshop.Image.7">
                    <p:embed/>
                  </p:oleObj>
                </mc:Choice>
                <mc:Fallback>
                  <p:oleObj name="Image" r:id="rId11" imgW="7580952" imgH="2768254" progId="Photoshop.Image.7">
                    <p:embed/>
                    <p:pic>
                      <p:nvPicPr>
                        <p:cNvPr id="23588" name="Object 26">
                          <a:extLst>
                            <a:ext uri="{FF2B5EF4-FFF2-40B4-BE49-F238E27FC236}">
                              <a16:creationId xmlns:a16="http://schemas.microsoft.com/office/drawing/2014/main" id="{08B4F321-241F-4C6F-A895-769C0DEEE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31" name="Rectangle 27">
              <a:extLst>
                <a:ext uri="{FF2B5EF4-FFF2-40B4-BE49-F238E27FC236}">
                  <a16:creationId xmlns:a16="http://schemas.microsoft.com/office/drawing/2014/main" id="{381EEDE8-154A-40C6-98AA-768C5FC2EC97}"/>
                </a:ext>
              </a:extLst>
            </p:cNvPr>
            <p:cNvSpPr>
              <a:spLocks noChangeArrowheads="1"/>
            </p:cNvSpPr>
            <p:nvPr/>
          </p:nvSpPr>
          <p:spPr bwMode="auto">
            <a:xfrm>
              <a:off x="659" y="1484"/>
              <a:ext cx="4350" cy="47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各种类型常数的值</a:t>
              </a:r>
            </a:p>
          </p:txBody>
        </p:sp>
      </p:grpSp>
      <p:grpSp>
        <p:nvGrpSpPr>
          <p:cNvPr id="149532" name="Group 28">
            <a:extLst>
              <a:ext uri="{FF2B5EF4-FFF2-40B4-BE49-F238E27FC236}">
                <a16:creationId xmlns:a16="http://schemas.microsoft.com/office/drawing/2014/main" id="{D807466E-6E11-44E1-9FBB-DAA05CE497F3}"/>
              </a:ext>
            </a:extLst>
          </p:cNvPr>
          <p:cNvGrpSpPr>
            <a:grpSpLocks/>
          </p:cNvGrpSpPr>
          <p:nvPr/>
        </p:nvGrpSpPr>
        <p:grpSpPr bwMode="auto">
          <a:xfrm>
            <a:off x="4330700" y="3963988"/>
            <a:ext cx="3787775" cy="793750"/>
            <a:chOff x="450" y="1344"/>
            <a:chExt cx="4585" cy="816"/>
          </a:xfrm>
        </p:grpSpPr>
        <p:graphicFrame>
          <p:nvGraphicFramePr>
            <p:cNvPr id="23586" name="Object 29">
              <a:extLst>
                <a:ext uri="{FF2B5EF4-FFF2-40B4-BE49-F238E27FC236}">
                  <a16:creationId xmlns:a16="http://schemas.microsoft.com/office/drawing/2014/main" id="{D6A9AE55-CE94-47FE-96F8-F41CAFA3D1C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4" name="Image" r:id="rId12" imgW="7580952" imgH="2768254" progId="Photoshop.Image.7">
                    <p:embed/>
                  </p:oleObj>
                </mc:Choice>
                <mc:Fallback>
                  <p:oleObj name="Image" r:id="rId12" imgW="7580952" imgH="2768254" progId="Photoshop.Image.7">
                    <p:embed/>
                    <p:pic>
                      <p:nvPicPr>
                        <p:cNvPr id="23586" name="Object 29">
                          <a:extLst>
                            <a:ext uri="{FF2B5EF4-FFF2-40B4-BE49-F238E27FC236}">
                              <a16:creationId xmlns:a16="http://schemas.microsoft.com/office/drawing/2014/main" id="{D6A9AE55-CE94-47FE-96F8-F41CAFA3D1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34" name="Rectangle 30">
              <a:extLst>
                <a:ext uri="{FF2B5EF4-FFF2-40B4-BE49-F238E27FC236}">
                  <a16:creationId xmlns:a16="http://schemas.microsoft.com/office/drawing/2014/main" id="{1DA537FA-9B9F-4E63-9510-467219CFCDC9}"/>
                </a:ext>
              </a:extLst>
            </p:cNvPr>
            <p:cNvSpPr>
              <a:spLocks noChangeArrowheads="1"/>
            </p:cNvSpPr>
            <p:nvPr/>
          </p:nvSpPr>
          <p:spPr bwMode="auto">
            <a:xfrm>
              <a:off x="659" y="1484"/>
              <a:ext cx="4349" cy="47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标号的定义和引用情况</a:t>
              </a:r>
            </a:p>
          </p:txBody>
        </p:sp>
      </p:grpSp>
      <p:grpSp>
        <p:nvGrpSpPr>
          <p:cNvPr id="149535" name="Group 31">
            <a:extLst>
              <a:ext uri="{FF2B5EF4-FFF2-40B4-BE49-F238E27FC236}">
                <a16:creationId xmlns:a16="http://schemas.microsoft.com/office/drawing/2014/main" id="{C737812B-607B-4AF5-8668-D0C694A68623}"/>
              </a:ext>
            </a:extLst>
          </p:cNvPr>
          <p:cNvGrpSpPr>
            <a:grpSpLocks/>
          </p:cNvGrpSpPr>
          <p:nvPr/>
        </p:nvGrpSpPr>
        <p:grpSpPr bwMode="auto">
          <a:xfrm>
            <a:off x="4343400" y="4683125"/>
            <a:ext cx="3787775" cy="793750"/>
            <a:chOff x="450" y="1344"/>
            <a:chExt cx="4585" cy="816"/>
          </a:xfrm>
        </p:grpSpPr>
        <p:graphicFrame>
          <p:nvGraphicFramePr>
            <p:cNvPr id="23584" name="Object 32">
              <a:extLst>
                <a:ext uri="{FF2B5EF4-FFF2-40B4-BE49-F238E27FC236}">
                  <a16:creationId xmlns:a16="http://schemas.microsoft.com/office/drawing/2014/main" id="{54107BB3-95BF-427F-84C9-20676DE3E388}"/>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5" name="Image" r:id="rId13" imgW="7580952" imgH="2768254" progId="Photoshop.Image.7">
                    <p:embed/>
                  </p:oleObj>
                </mc:Choice>
                <mc:Fallback>
                  <p:oleObj name="Image" r:id="rId13" imgW="7580952" imgH="2768254" progId="Photoshop.Image.7">
                    <p:embed/>
                    <p:pic>
                      <p:nvPicPr>
                        <p:cNvPr id="23584" name="Object 32">
                          <a:extLst>
                            <a:ext uri="{FF2B5EF4-FFF2-40B4-BE49-F238E27FC236}">
                              <a16:creationId xmlns:a16="http://schemas.microsoft.com/office/drawing/2014/main" id="{54107BB3-95BF-427F-84C9-20676DE3E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37" name="Rectangle 33">
              <a:extLst>
                <a:ext uri="{FF2B5EF4-FFF2-40B4-BE49-F238E27FC236}">
                  <a16:creationId xmlns:a16="http://schemas.microsoft.com/office/drawing/2014/main" id="{FE69BB81-D0B9-4912-B5BE-FC04113CEF37}"/>
                </a:ext>
              </a:extLst>
            </p:cNvPr>
            <p:cNvSpPr>
              <a:spLocks noChangeArrowheads="1"/>
            </p:cNvSpPr>
            <p:nvPr/>
          </p:nvSpPr>
          <p:spPr bwMode="auto">
            <a:xfrm>
              <a:off x="659" y="1484"/>
              <a:ext cx="4349" cy="47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过程的入口名和入口位置</a:t>
              </a:r>
            </a:p>
          </p:txBody>
        </p:sp>
      </p:grpSp>
      <p:grpSp>
        <p:nvGrpSpPr>
          <p:cNvPr id="149538" name="Group 34">
            <a:extLst>
              <a:ext uri="{FF2B5EF4-FFF2-40B4-BE49-F238E27FC236}">
                <a16:creationId xmlns:a16="http://schemas.microsoft.com/office/drawing/2014/main" id="{F60E0045-7F7F-487E-B700-EC340810094A}"/>
              </a:ext>
            </a:extLst>
          </p:cNvPr>
          <p:cNvGrpSpPr>
            <a:grpSpLocks/>
          </p:cNvGrpSpPr>
          <p:nvPr/>
        </p:nvGrpSpPr>
        <p:grpSpPr bwMode="auto">
          <a:xfrm>
            <a:off x="4335463" y="5362575"/>
            <a:ext cx="4183062" cy="793750"/>
            <a:chOff x="450" y="1344"/>
            <a:chExt cx="4585" cy="816"/>
          </a:xfrm>
        </p:grpSpPr>
        <p:graphicFrame>
          <p:nvGraphicFramePr>
            <p:cNvPr id="23582" name="Object 35">
              <a:extLst>
                <a:ext uri="{FF2B5EF4-FFF2-40B4-BE49-F238E27FC236}">
                  <a16:creationId xmlns:a16="http://schemas.microsoft.com/office/drawing/2014/main" id="{7290C9D7-F539-49FD-A93B-B651495CBBD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6" name="Image" r:id="rId14" imgW="7580952" imgH="2768254" progId="Photoshop.Image.7">
                    <p:embed/>
                  </p:oleObj>
                </mc:Choice>
                <mc:Fallback>
                  <p:oleObj name="Image" r:id="rId14" imgW="7580952" imgH="2768254" progId="Photoshop.Image.7">
                    <p:embed/>
                    <p:pic>
                      <p:nvPicPr>
                        <p:cNvPr id="23582" name="Object 35">
                          <a:extLst>
                            <a:ext uri="{FF2B5EF4-FFF2-40B4-BE49-F238E27FC236}">
                              <a16:creationId xmlns:a16="http://schemas.microsoft.com/office/drawing/2014/main" id="{7290C9D7-F539-49FD-A93B-B651495CB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40" name="Rectangle 36">
              <a:extLst>
                <a:ext uri="{FF2B5EF4-FFF2-40B4-BE49-F238E27FC236}">
                  <a16:creationId xmlns:a16="http://schemas.microsoft.com/office/drawing/2014/main" id="{FC17D2E7-8068-4E6E-83D6-19302926A76B}"/>
                </a:ext>
              </a:extLst>
            </p:cNvPr>
            <p:cNvSpPr>
              <a:spLocks noChangeArrowheads="1"/>
            </p:cNvSpPr>
            <p:nvPr/>
          </p:nvSpPr>
          <p:spPr bwMode="auto">
            <a:xfrm>
              <a:off x="659" y="1484"/>
              <a:ext cx="4348" cy="47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b="0">
                  <a:solidFill>
                    <a:schemeClr val="tx2"/>
                  </a:solidFill>
                  <a:latin typeface="宋体" panose="02010600030101010101" pitchFamily="2" charset="-122"/>
                  <a:ea typeface="宋体" panose="02010600030101010101" pitchFamily="2" charset="-122"/>
                </a:rPr>
                <a:t>外部过程的名字、引用位置</a:t>
              </a:r>
            </a:p>
          </p:txBody>
        </p:sp>
      </p:grpSp>
      <p:grpSp>
        <p:nvGrpSpPr>
          <p:cNvPr id="149541" name="Group 37">
            <a:extLst>
              <a:ext uri="{FF2B5EF4-FFF2-40B4-BE49-F238E27FC236}">
                <a16:creationId xmlns:a16="http://schemas.microsoft.com/office/drawing/2014/main" id="{8281895D-464D-4AE7-A05D-46ACA2B12146}"/>
              </a:ext>
            </a:extLst>
          </p:cNvPr>
          <p:cNvGrpSpPr>
            <a:grpSpLocks/>
          </p:cNvGrpSpPr>
          <p:nvPr/>
        </p:nvGrpSpPr>
        <p:grpSpPr bwMode="auto">
          <a:xfrm>
            <a:off x="5170488" y="2709863"/>
            <a:ext cx="1668462" cy="603250"/>
            <a:chOff x="450" y="1344"/>
            <a:chExt cx="4585" cy="816"/>
          </a:xfrm>
        </p:grpSpPr>
        <p:graphicFrame>
          <p:nvGraphicFramePr>
            <p:cNvPr id="23580" name="Object 38">
              <a:extLst>
                <a:ext uri="{FF2B5EF4-FFF2-40B4-BE49-F238E27FC236}">
                  <a16:creationId xmlns:a16="http://schemas.microsoft.com/office/drawing/2014/main" id="{9EAF862A-2A2A-450D-AF45-7410F2CA3C2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7" name="Image" r:id="rId15" imgW="7580952" imgH="2768254" progId="Photoshop.Image.7">
                    <p:embed/>
                  </p:oleObj>
                </mc:Choice>
                <mc:Fallback>
                  <p:oleObj name="Image" r:id="rId15" imgW="7580952" imgH="2768254" progId="Photoshop.Image.7">
                    <p:embed/>
                    <p:pic>
                      <p:nvPicPr>
                        <p:cNvPr id="23580" name="Object 38">
                          <a:extLst>
                            <a:ext uri="{FF2B5EF4-FFF2-40B4-BE49-F238E27FC236}">
                              <a16:creationId xmlns:a16="http://schemas.microsoft.com/office/drawing/2014/main" id="{9EAF862A-2A2A-450D-AF45-7410F2CA3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43" name="Rectangle 39">
              <a:extLst>
                <a:ext uri="{FF2B5EF4-FFF2-40B4-BE49-F238E27FC236}">
                  <a16:creationId xmlns:a16="http://schemas.microsoft.com/office/drawing/2014/main" id="{88A0F3AF-56B8-40D4-AA97-11B946909E3D}"/>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循环表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44" name="Group 40">
            <a:extLst>
              <a:ext uri="{FF2B5EF4-FFF2-40B4-BE49-F238E27FC236}">
                <a16:creationId xmlns:a16="http://schemas.microsoft.com/office/drawing/2014/main" id="{B95019DD-0118-4EC3-80BC-FE538CDB97DA}"/>
              </a:ext>
            </a:extLst>
          </p:cNvPr>
          <p:cNvGrpSpPr>
            <a:grpSpLocks/>
          </p:cNvGrpSpPr>
          <p:nvPr/>
        </p:nvGrpSpPr>
        <p:grpSpPr bwMode="auto">
          <a:xfrm>
            <a:off x="5203825" y="3448050"/>
            <a:ext cx="1668463" cy="603250"/>
            <a:chOff x="450" y="1344"/>
            <a:chExt cx="4585" cy="816"/>
          </a:xfrm>
        </p:grpSpPr>
        <p:graphicFrame>
          <p:nvGraphicFramePr>
            <p:cNvPr id="23578" name="Object 41">
              <a:extLst>
                <a:ext uri="{FF2B5EF4-FFF2-40B4-BE49-F238E27FC236}">
                  <a16:creationId xmlns:a16="http://schemas.microsoft.com/office/drawing/2014/main" id="{31616AF7-4F3F-4B05-82AA-FDD37416C59D}"/>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8" name="Image" r:id="rId16" imgW="7580952" imgH="2768254" progId="Photoshop.Image.7">
                    <p:embed/>
                  </p:oleObj>
                </mc:Choice>
                <mc:Fallback>
                  <p:oleObj name="Image" r:id="rId16" imgW="7580952" imgH="2768254" progId="Photoshop.Image.7">
                    <p:embed/>
                    <p:pic>
                      <p:nvPicPr>
                        <p:cNvPr id="23578" name="Object 41">
                          <a:extLst>
                            <a:ext uri="{FF2B5EF4-FFF2-40B4-BE49-F238E27FC236}">
                              <a16:creationId xmlns:a16="http://schemas.microsoft.com/office/drawing/2014/main" id="{31616AF7-4F3F-4B05-82AA-FDD37416C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46" name="Rectangle 42">
              <a:extLst>
                <a:ext uri="{FF2B5EF4-FFF2-40B4-BE49-F238E27FC236}">
                  <a16:creationId xmlns:a16="http://schemas.microsoft.com/office/drawing/2014/main" id="{CE712658-991E-47DD-8628-21D278424F87}"/>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等价名表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47" name="Group 43">
            <a:extLst>
              <a:ext uri="{FF2B5EF4-FFF2-40B4-BE49-F238E27FC236}">
                <a16:creationId xmlns:a16="http://schemas.microsoft.com/office/drawing/2014/main" id="{3B944AA3-686D-41A9-8DBE-D8B1CE2593E0}"/>
              </a:ext>
            </a:extLst>
          </p:cNvPr>
          <p:cNvGrpSpPr>
            <a:grpSpLocks/>
          </p:cNvGrpSpPr>
          <p:nvPr/>
        </p:nvGrpSpPr>
        <p:grpSpPr bwMode="auto">
          <a:xfrm>
            <a:off x="5197475" y="4105275"/>
            <a:ext cx="1668463" cy="603250"/>
            <a:chOff x="450" y="1344"/>
            <a:chExt cx="4585" cy="816"/>
          </a:xfrm>
        </p:grpSpPr>
        <p:graphicFrame>
          <p:nvGraphicFramePr>
            <p:cNvPr id="23576" name="Object 44">
              <a:extLst>
                <a:ext uri="{FF2B5EF4-FFF2-40B4-BE49-F238E27FC236}">
                  <a16:creationId xmlns:a16="http://schemas.microsoft.com/office/drawing/2014/main" id="{937A9E51-CEED-4F7C-A2B4-1DA232C943CC}"/>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599" name="Image" r:id="rId17" imgW="7580952" imgH="2768254" progId="Photoshop.Image.7">
                    <p:embed/>
                  </p:oleObj>
                </mc:Choice>
                <mc:Fallback>
                  <p:oleObj name="Image" r:id="rId17" imgW="7580952" imgH="2768254" progId="Photoshop.Image.7">
                    <p:embed/>
                    <p:pic>
                      <p:nvPicPr>
                        <p:cNvPr id="23576" name="Object 44">
                          <a:extLst>
                            <a:ext uri="{FF2B5EF4-FFF2-40B4-BE49-F238E27FC236}">
                              <a16:creationId xmlns:a16="http://schemas.microsoft.com/office/drawing/2014/main" id="{937A9E51-CEED-4F7C-A2B4-1DA232C94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49" name="Rectangle 45">
              <a:extLst>
                <a:ext uri="{FF2B5EF4-FFF2-40B4-BE49-F238E27FC236}">
                  <a16:creationId xmlns:a16="http://schemas.microsoft.com/office/drawing/2014/main" id="{292841DA-5980-41C3-AB6E-7BDC0BC689FF}"/>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公用链表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50" name="Group 46">
            <a:extLst>
              <a:ext uri="{FF2B5EF4-FFF2-40B4-BE49-F238E27FC236}">
                <a16:creationId xmlns:a16="http://schemas.microsoft.com/office/drawing/2014/main" id="{9B4C04DC-75A0-4AA2-80B4-260408D26E47}"/>
              </a:ext>
            </a:extLst>
          </p:cNvPr>
          <p:cNvGrpSpPr>
            <a:grpSpLocks/>
          </p:cNvGrpSpPr>
          <p:nvPr/>
        </p:nvGrpSpPr>
        <p:grpSpPr bwMode="auto">
          <a:xfrm>
            <a:off x="5189538" y="4803775"/>
            <a:ext cx="1668462" cy="603250"/>
            <a:chOff x="450" y="1344"/>
            <a:chExt cx="4585" cy="816"/>
          </a:xfrm>
        </p:grpSpPr>
        <p:graphicFrame>
          <p:nvGraphicFramePr>
            <p:cNvPr id="23574" name="Object 47">
              <a:extLst>
                <a:ext uri="{FF2B5EF4-FFF2-40B4-BE49-F238E27FC236}">
                  <a16:creationId xmlns:a16="http://schemas.microsoft.com/office/drawing/2014/main" id="{D8BAD57D-BFDF-44D1-8D1C-29C15D02A9CF}"/>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600" name="Image" r:id="rId18" imgW="7580952" imgH="2768254" progId="Photoshop.Image.7">
                    <p:embed/>
                  </p:oleObj>
                </mc:Choice>
                <mc:Fallback>
                  <p:oleObj name="Image" r:id="rId18" imgW="7580952" imgH="2768254" progId="Photoshop.Image.7">
                    <p:embed/>
                    <p:pic>
                      <p:nvPicPr>
                        <p:cNvPr id="23574" name="Object 47">
                          <a:extLst>
                            <a:ext uri="{FF2B5EF4-FFF2-40B4-BE49-F238E27FC236}">
                              <a16:creationId xmlns:a16="http://schemas.microsoft.com/office/drawing/2014/main" id="{D8BAD57D-BFDF-44D1-8D1C-29C15D02A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52" name="Rectangle 48">
              <a:extLst>
                <a:ext uri="{FF2B5EF4-FFF2-40B4-BE49-F238E27FC236}">
                  <a16:creationId xmlns:a16="http://schemas.microsoft.com/office/drawing/2014/main" id="{146A4831-ACC1-443E-B416-9784A84EA596}"/>
                </a:ext>
              </a:extLst>
            </p:cNvPr>
            <p:cNvSpPr>
              <a:spLocks noChangeArrowheads="1"/>
            </p:cNvSpPr>
            <p:nvPr/>
          </p:nvSpPr>
          <p:spPr bwMode="auto">
            <a:xfrm>
              <a:off x="659"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格式表</a:t>
              </a:r>
              <a:endParaRPr lang="zh-CN" altLang="en-US" sz="2400" b="0">
                <a:solidFill>
                  <a:schemeClr val="tx2"/>
                </a:solidFill>
                <a:latin typeface="宋体" panose="02010600030101010101" pitchFamily="2" charset="-122"/>
                <a:ea typeface="宋体" panose="02010600030101010101" pitchFamily="2" charset="-122"/>
              </a:endParaRPr>
            </a:p>
          </p:txBody>
        </p:sp>
      </p:grpSp>
      <p:grpSp>
        <p:nvGrpSpPr>
          <p:cNvPr id="149553" name="Group 49">
            <a:extLst>
              <a:ext uri="{FF2B5EF4-FFF2-40B4-BE49-F238E27FC236}">
                <a16:creationId xmlns:a16="http://schemas.microsoft.com/office/drawing/2014/main" id="{DF29AADC-3A26-455D-A11B-4AAA60CCA2BE}"/>
              </a:ext>
            </a:extLst>
          </p:cNvPr>
          <p:cNvGrpSpPr>
            <a:grpSpLocks/>
          </p:cNvGrpSpPr>
          <p:nvPr/>
        </p:nvGrpSpPr>
        <p:grpSpPr bwMode="auto">
          <a:xfrm>
            <a:off x="5037138" y="5567363"/>
            <a:ext cx="1939925" cy="603250"/>
            <a:chOff x="450" y="1344"/>
            <a:chExt cx="4585" cy="816"/>
          </a:xfrm>
        </p:grpSpPr>
        <p:graphicFrame>
          <p:nvGraphicFramePr>
            <p:cNvPr id="23572" name="Object 50">
              <a:extLst>
                <a:ext uri="{FF2B5EF4-FFF2-40B4-BE49-F238E27FC236}">
                  <a16:creationId xmlns:a16="http://schemas.microsoft.com/office/drawing/2014/main" id="{63F53A27-82E5-45DB-9974-705E2FDDF56C}"/>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7601" name="Image" r:id="rId19" imgW="7580952" imgH="2768254" progId="Photoshop.Image.7">
                    <p:embed/>
                  </p:oleObj>
                </mc:Choice>
                <mc:Fallback>
                  <p:oleObj name="Image" r:id="rId19" imgW="7580952" imgH="2768254" progId="Photoshop.Image.7">
                    <p:embed/>
                    <p:pic>
                      <p:nvPicPr>
                        <p:cNvPr id="23572" name="Object 50">
                          <a:extLst>
                            <a:ext uri="{FF2B5EF4-FFF2-40B4-BE49-F238E27FC236}">
                              <a16:creationId xmlns:a16="http://schemas.microsoft.com/office/drawing/2014/main" id="{63F53A27-82E5-45DB-9974-705E2FDDF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55" name="Rectangle 51">
              <a:extLst>
                <a:ext uri="{FF2B5EF4-FFF2-40B4-BE49-F238E27FC236}">
                  <a16:creationId xmlns:a16="http://schemas.microsoft.com/office/drawing/2014/main" id="{1D00D22F-30ED-407C-8D7C-1C36381F68F8}"/>
                </a:ext>
              </a:extLst>
            </p:cNvPr>
            <p:cNvSpPr>
              <a:spLocks noChangeArrowheads="1"/>
            </p:cNvSpPr>
            <p:nvPr/>
          </p:nvSpPr>
          <p:spPr bwMode="auto">
            <a:xfrm>
              <a:off x="660" y="1484"/>
              <a:ext cx="4349" cy="61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solidFill>
                    <a:srgbClr val="FF3300"/>
                  </a:solidFill>
                  <a:latin typeface="宋体" panose="02010600030101010101" pitchFamily="2" charset="-122"/>
                  <a:ea typeface="宋体" panose="02010600030101010101" pitchFamily="2" charset="-122"/>
                </a:rPr>
                <a:t>中间代码表</a:t>
              </a:r>
              <a:endParaRPr lang="zh-CN" altLang="en-US" sz="2400" b="0">
                <a:solidFill>
                  <a:schemeClr val="tx2"/>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398288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strips(downRight)">
                                      <p:cBhvr>
                                        <p:cTn id="7" dur="500"/>
                                        <p:tgtEl>
                                          <p:spTgt spid="149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9511"/>
                                        </p:tgtEl>
                                        <p:attrNameLst>
                                          <p:attrName>style.visibility</p:attrName>
                                        </p:attrNameLst>
                                      </p:cBhvr>
                                      <p:to>
                                        <p:strVal val="visible"/>
                                      </p:to>
                                    </p:set>
                                    <p:animEffect transition="in" filter="strips(downRight)">
                                      <p:cBhvr>
                                        <p:cTn id="12" dur="500"/>
                                        <p:tgtEl>
                                          <p:spTgt spid="149511"/>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49514"/>
                                        </p:tgtEl>
                                        <p:attrNameLst>
                                          <p:attrName>style.visibility</p:attrName>
                                        </p:attrNameLst>
                                      </p:cBhvr>
                                      <p:to>
                                        <p:strVal val="visible"/>
                                      </p:to>
                                    </p:set>
                                    <p:animEffect transition="in" filter="strips(downRight)">
                                      <p:cBhvr>
                                        <p:cTn id="16" dur="500"/>
                                        <p:tgtEl>
                                          <p:spTgt spid="1495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nodeType="clickEffect">
                                  <p:stCondLst>
                                    <p:cond delay="0"/>
                                  </p:stCondLst>
                                  <p:childTnLst>
                                    <p:animEffect transition="out" filter="dissolve">
                                      <p:cBhvr>
                                        <p:cTn id="20" dur="500"/>
                                        <p:tgtEl>
                                          <p:spTgt spid="149514"/>
                                        </p:tgtEl>
                                      </p:cBhvr>
                                    </p:animEffect>
                                    <p:set>
                                      <p:cBhvr>
                                        <p:cTn id="21" dur="1" fill="hold">
                                          <p:stCondLst>
                                            <p:cond delay="499"/>
                                          </p:stCondLst>
                                        </p:cTn>
                                        <p:tgtEl>
                                          <p:spTgt spid="149514"/>
                                        </p:tgtEl>
                                        <p:attrNameLst>
                                          <p:attrName>style.visibility</p:attrName>
                                        </p:attrNameLst>
                                      </p:cBhvr>
                                      <p:to>
                                        <p:strVal val="hidden"/>
                                      </p:to>
                                    </p:se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149517"/>
                                        </p:tgtEl>
                                        <p:attrNameLst>
                                          <p:attrName>style.visibility</p:attrName>
                                        </p:attrNameLst>
                                      </p:cBhvr>
                                      <p:to>
                                        <p:strVal val="visible"/>
                                      </p:to>
                                    </p:set>
                                    <p:animEffect transition="in" filter="strips(downRight)">
                                      <p:cBhvr>
                                        <p:cTn id="25" dur="500"/>
                                        <p:tgtEl>
                                          <p:spTgt spid="149517"/>
                                        </p:tgtEl>
                                      </p:cBhvr>
                                    </p:animEffect>
                                  </p:childTnLst>
                                </p:cTn>
                              </p:par>
                            </p:childTnLst>
                          </p:cTn>
                        </p:par>
                        <p:par>
                          <p:cTn id="26" fill="hold" nodeType="afterGroup">
                            <p:stCondLst>
                              <p:cond delay="1000"/>
                            </p:stCondLst>
                            <p:childTnLst>
                              <p:par>
                                <p:cTn id="27" presetID="18" presetClass="entr" presetSubtype="6" fill="hold" nodeType="afterEffect">
                                  <p:stCondLst>
                                    <p:cond delay="0"/>
                                  </p:stCondLst>
                                  <p:childTnLst>
                                    <p:set>
                                      <p:cBhvr>
                                        <p:cTn id="28" dur="1" fill="hold">
                                          <p:stCondLst>
                                            <p:cond delay="0"/>
                                          </p:stCondLst>
                                        </p:cTn>
                                        <p:tgtEl>
                                          <p:spTgt spid="149529"/>
                                        </p:tgtEl>
                                        <p:attrNameLst>
                                          <p:attrName>style.visibility</p:attrName>
                                        </p:attrNameLst>
                                      </p:cBhvr>
                                      <p:to>
                                        <p:strVal val="visible"/>
                                      </p:to>
                                    </p:set>
                                    <p:animEffect transition="in" filter="strips(downRight)">
                                      <p:cBhvr>
                                        <p:cTn id="29" dur="500"/>
                                        <p:tgtEl>
                                          <p:spTgt spid="1495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nodeType="clickEffect">
                                  <p:stCondLst>
                                    <p:cond delay="0"/>
                                  </p:stCondLst>
                                  <p:childTnLst>
                                    <p:animEffect transition="out" filter="dissolve">
                                      <p:cBhvr>
                                        <p:cTn id="33" dur="500"/>
                                        <p:tgtEl>
                                          <p:spTgt spid="149529"/>
                                        </p:tgtEl>
                                      </p:cBhvr>
                                    </p:animEffect>
                                    <p:set>
                                      <p:cBhvr>
                                        <p:cTn id="34" dur="1" fill="hold">
                                          <p:stCondLst>
                                            <p:cond delay="499"/>
                                          </p:stCondLst>
                                        </p:cTn>
                                        <p:tgtEl>
                                          <p:spTgt spid="149529"/>
                                        </p:tgtEl>
                                        <p:attrNameLst>
                                          <p:attrName>style.visibility</p:attrName>
                                        </p:attrNameLst>
                                      </p:cBhvr>
                                      <p:to>
                                        <p:strVal val="hidden"/>
                                      </p:to>
                                    </p:set>
                                  </p:childTnLst>
                                </p:cTn>
                              </p:par>
                            </p:childTnLst>
                          </p:cTn>
                        </p:par>
                        <p:par>
                          <p:cTn id="35" fill="hold" nodeType="afterGroup">
                            <p:stCondLst>
                              <p:cond delay="500"/>
                            </p:stCondLst>
                            <p:childTnLst>
                              <p:par>
                                <p:cTn id="36" presetID="18" presetClass="entr" presetSubtype="6" fill="hold" nodeType="afterEffect">
                                  <p:stCondLst>
                                    <p:cond delay="0"/>
                                  </p:stCondLst>
                                  <p:childTnLst>
                                    <p:set>
                                      <p:cBhvr>
                                        <p:cTn id="37" dur="1" fill="hold">
                                          <p:stCondLst>
                                            <p:cond delay="0"/>
                                          </p:stCondLst>
                                        </p:cTn>
                                        <p:tgtEl>
                                          <p:spTgt spid="149520"/>
                                        </p:tgtEl>
                                        <p:attrNameLst>
                                          <p:attrName>style.visibility</p:attrName>
                                        </p:attrNameLst>
                                      </p:cBhvr>
                                      <p:to>
                                        <p:strVal val="visible"/>
                                      </p:to>
                                    </p:set>
                                    <p:animEffect transition="in" filter="strips(downRight)">
                                      <p:cBhvr>
                                        <p:cTn id="38" dur="500"/>
                                        <p:tgtEl>
                                          <p:spTgt spid="149520"/>
                                        </p:tgtEl>
                                      </p:cBhvr>
                                    </p:animEffect>
                                  </p:childTnLst>
                                </p:cTn>
                              </p:par>
                            </p:childTnLst>
                          </p:cTn>
                        </p:par>
                        <p:par>
                          <p:cTn id="39" fill="hold" nodeType="afterGroup">
                            <p:stCondLst>
                              <p:cond delay="1000"/>
                            </p:stCondLst>
                            <p:childTnLst>
                              <p:par>
                                <p:cTn id="40" presetID="18" presetClass="entr" presetSubtype="6" fill="hold" nodeType="afterEffect">
                                  <p:stCondLst>
                                    <p:cond delay="0"/>
                                  </p:stCondLst>
                                  <p:childTnLst>
                                    <p:set>
                                      <p:cBhvr>
                                        <p:cTn id="41" dur="1" fill="hold">
                                          <p:stCondLst>
                                            <p:cond delay="0"/>
                                          </p:stCondLst>
                                        </p:cTn>
                                        <p:tgtEl>
                                          <p:spTgt spid="149532"/>
                                        </p:tgtEl>
                                        <p:attrNameLst>
                                          <p:attrName>style.visibility</p:attrName>
                                        </p:attrNameLst>
                                      </p:cBhvr>
                                      <p:to>
                                        <p:strVal val="visible"/>
                                      </p:to>
                                    </p:set>
                                    <p:animEffect transition="in" filter="strips(downRight)">
                                      <p:cBhvr>
                                        <p:cTn id="42" dur="500"/>
                                        <p:tgtEl>
                                          <p:spTgt spid="1495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49532"/>
                                        </p:tgtEl>
                                      </p:cBhvr>
                                    </p:animEffect>
                                    <p:set>
                                      <p:cBhvr>
                                        <p:cTn id="47" dur="1" fill="hold">
                                          <p:stCondLst>
                                            <p:cond delay="499"/>
                                          </p:stCondLst>
                                        </p:cTn>
                                        <p:tgtEl>
                                          <p:spTgt spid="149532"/>
                                        </p:tgtEl>
                                        <p:attrNameLst>
                                          <p:attrName>style.visibility</p:attrName>
                                        </p:attrNameLst>
                                      </p:cBhvr>
                                      <p:to>
                                        <p:strVal val="hidden"/>
                                      </p:to>
                                    </p:set>
                                  </p:childTnLst>
                                </p:cTn>
                              </p:par>
                            </p:childTnLst>
                          </p:cTn>
                        </p:par>
                        <p:par>
                          <p:cTn id="48" fill="hold" nodeType="afterGroup">
                            <p:stCondLst>
                              <p:cond delay="500"/>
                            </p:stCondLst>
                            <p:childTnLst>
                              <p:par>
                                <p:cTn id="49" presetID="18" presetClass="entr" presetSubtype="6" fill="hold" nodeType="afterEffect">
                                  <p:stCondLst>
                                    <p:cond delay="0"/>
                                  </p:stCondLst>
                                  <p:childTnLst>
                                    <p:set>
                                      <p:cBhvr>
                                        <p:cTn id="50" dur="1" fill="hold">
                                          <p:stCondLst>
                                            <p:cond delay="0"/>
                                          </p:stCondLst>
                                        </p:cTn>
                                        <p:tgtEl>
                                          <p:spTgt spid="149523"/>
                                        </p:tgtEl>
                                        <p:attrNameLst>
                                          <p:attrName>style.visibility</p:attrName>
                                        </p:attrNameLst>
                                      </p:cBhvr>
                                      <p:to>
                                        <p:strVal val="visible"/>
                                      </p:to>
                                    </p:set>
                                    <p:animEffect transition="in" filter="strips(downRight)">
                                      <p:cBhvr>
                                        <p:cTn id="51" dur="500"/>
                                        <p:tgtEl>
                                          <p:spTgt spid="149523"/>
                                        </p:tgtEl>
                                      </p:cBhvr>
                                    </p:animEffect>
                                  </p:childTnLst>
                                </p:cTn>
                              </p:par>
                            </p:childTnLst>
                          </p:cTn>
                        </p:par>
                        <p:par>
                          <p:cTn id="52" fill="hold" nodeType="afterGroup">
                            <p:stCondLst>
                              <p:cond delay="1000"/>
                            </p:stCondLst>
                            <p:childTnLst>
                              <p:par>
                                <p:cTn id="53" presetID="18" presetClass="entr" presetSubtype="6" fill="hold" nodeType="afterEffect">
                                  <p:stCondLst>
                                    <p:cond delay="0"/>
                                  </p:stCondLst>
                                  <p:childTnLst>
                                    <p:set>
                                      <p:cBhvr>
                                        <p:cTn id="54" dur="1" fill="hold">
                                          <p:stCondLst>
                                            <p:cond delay="0"/>
                                          </p:stCondLst>
                                        </p:cTn>
                                        <p:tgtEl>
                                          <p:spTgt spid="149535"/>
                                        </p:tgtEl>
                                        <p:attrNameLst>
                                          <p:attrName>style.visibility</p:attrName>
                                        </p:attrNameLst>
                                      </p:cBhvr>
                                      <p:to>
                                        <p:strVal val="visible"/>
                                      </p:to>
                                    </p:set>
                                    <p:animEffect transition="in" filter="strips(downRight)">
                                      <p:cBhvr>
                                        <p:cTn id="55" dur="500"/>
                                        <p:tgtEl>
                                          <p:spTgt spid="14953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xit" presetSubtype="0" fill="hold" nodeType="clickEffect">
                                  <p:stCondLst>
                                    <p:cond delay="0"/>
                                  </p:stCondLst>
                                  <p:childTnLst>
                                    <p:animEffect transition="out" filter="dissolve">
                                      <p:cBhvr>
                                        <p:cTn id="59" dur="500"/>
                                        <p:tgtEl>
                                          <p:spTgt spid="149535"/>
                                        </p:tgtEl>
                                      </p:cBhvr>
                                    </p:animEffect>
                                    <p:set>
                                      <p:cBhvr>
                                        <p:cTn id="60" dur="1" fill="hold">
                                          <p:stCondLst>
                                            <p:cond delay="499"/>
                                          </p:stCondLst>
                                        </p:cTn>
                                        <p:tgtEl>
                                          <p:spTgt spid="149535"/>
                                        </p:tgtEl>
                                        <p:attrNameLst>
                                          <p:attrName>style.visibility</p:attrName>
                                        </p:attrNameLst>
                                      </p:cBhvr>
                                      <p:to>
                                        <p:strVal val="hidden"/>
                                      </p:to>
                                    </p:set>
                                  </p:childTnLst>
                                </p:cTn>
                              </p:par>
                            </p:childTnLst>
                          </p:cTn>
                        </p:par>
                        <p:par>
                          <p:cTn id="61" fill="hold" nodeType="afterGroup">
                            <p:stCondLst>
                              <p:cond delay="500"/>
                            </p:stCondLst>
                            <p:childTnLst>
                              <p:par>
                                <p:cTn id="62" presetID="18" presetClass="entr" presetSubtype="6" fill="hold" nodeType="afterEffect">
                                  <p:stCondLst>
                                    <p:cond delay="0"/>
                                  </p:stCondLst>
                                  <p:childTnLst>
                                    <p:set>
                                      <p:cBhvr>
                                        <p:cTn id="63" dur="1" fill="hold">
                                          <p:stCondLst>
                                            <p:cond delay="0"/>
                                          </p:stCondLst>
                                        </p:cTn>
                                        <p:tgtEl>
                                          <p:spTgt spid="149526"/>
                                        </p:tgtEl>
                                        <p:attrNameLst>
                                          <p:attrName>style.visibility</p:attrName>
                                        </p:attrNameLst>
                                      </p:cBhvr>
                                      <p:to>
                                        <p:strVal val="visible"/>
                                      </p:to>
                                    </p:set>
                                    <p:animEffect transition="in" filter="strips(downRight)">
                                      <p:cBhvr>
                                        <p:cTn id="64" dur="500"/>
                                        <p:tgtEl>
                                          <p:spTgt spid="149526"/>
                                        </p:tgtEl>
                                      </p:cBhvr>
                                    </p:animEffect>
                                  </p:childTnLst>
                                </p:cTn>
                              </p:par>
                            </p:childTnLst>
                          </p:cTn>
                        </p:par>
                        <p:par>
                          <p:cTn id="65" fill="hold" nodeType="afterGroup">
                            <p:stCondLst>
                              <p:cond delay="1000"/>
                            </p:stCondLst>
                            <p:childTnLst>
                              <p:par>
                                <p:cTn id="66" presetID="18" presetClass="entr" presetSubtype="6" fill="hold" nodeType="afterEffect">
                                  <p:stCondLst>
                                    <p:cond delay="0"/>
                                  </p:stCondLst>
                                  <p:childTnLst>
                                    <p:set>
                                      <p:cBhvr>
                                        <p:cTn id="67" dur="1" fill="hold">
                                          <p:stCondLst>
                                            <p:cond delay="0"/>
                                          </p:stCondLst>
                                        </p:cTn>
                                        <p:tgtEl>
                                          <p:spTgt spid="149538"/>
                                        </p:tgtEl>
                                        <p:attrNameLst>
                                          <p:attrName>style.visibility</p:attrName>
                                        </p:attrNameLst>
                                      </p:cBhvr>
                                      <p:to>
                                        <p:strVal val="visible"/>
                                      </p:to>
                                    </p:set>
                                    <p:animEffect transition="in" filter="strips(downRight)">
                                      <p:cBhvr>
                                        <p:cTn id="68" dur="500"/>
                                        <p:tgtEl>
                                          <p:spTgt spid="1495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xit" presetSubtype="0" fill="hold" nodeType="clickEffect">
                                  <p:stCondLst>
                                    <p:cond delay="0"/>
                                  </p:stCondLst>
                                  <p:childTnLst>
                                    <p:animEffect transition="out" filter="dissolve">
                                      <p:cBhvr>
                                        <p:cTn id="72" dur="500"/>
                                        <p:tgtEl>
                                          <p:spTgt spid="149538"/>
                                        </p:tgtEl>
                                      </p:cBhvr>
                                    </p:animEffect>
                                    <p:set>
                                      <p:cBhvr>
                                        <p:cTn id="73" dur="1" fill="hold">
                                          <p:stCondLst>
                                            <p:cond delay="499"/>
                                          </p:stCondLst>
                                        </p:cTn>
                                        <p:tgtEl>
                                          <p:spTgt spid="149538"/>
                                        </p:tgtEl>
                                        <p:attrNameLst>
                                          <p:attrName>style.visibility</p:attrName>
                                        </p:attrNameLst>
                                      </p:cBhvr>
                                      <p:to>
                                        <p:strVal val="hidden"/>
                                      </p:to>
                                    </p:set>
                                  </p:childTnLst>
                                </p:cTn>
                              </p:par>
                            </p:childTnLst>
                          </p:cTn>
                        </p:par>
                        <p:par>
                          <p:cTn id="74" fill="hold" nodeType="afterGroup">
                            <p:stCondLst>
                              <p:cond delay="500"/>
                            </p:stCondLst>
                            <p:childTnLst>
                              <p:par>
                                <p:cTn id="75" presetID="18" presetClass="entr" presetSubtype="6" fill="hold" nodeType="afterEffect">
                                  <p:stCondLst>
                                    <p:cond delay="0"/>
                                  </p:stCondLst>
                                  <p:childTnLst>
                                    <p:set>
                                      <p:cBhvr>
                                        <p:cTn id="76" dur="1" fill="hold">
                                          <p:stCondLst>
                                            <p:cond delay="0"/>
                                          </p:stCondLst>
                                        </p:cTn>
                                        <p:tgtEl>
                                          <p:spTgt spid="149541"/>
                                        </p:tgtEl>
                                        <p:attrNameLst>
                                          <p:attrName>style.visibility</p:attrName>
                                        </p:attrNameLst>
                                      </p:cBhvr>
                                      <p:to>
                                        <p:strVal val="visible"/>
                                      </p:to>
                                    </p:set>
                                    <p:animEffect transition="in" filter="strips(downRight)">
                                      <p:cBhvr>
                                        <p:cTn id="77" dur="500"/>
                                        <p:tgtEl>
                                          <p:spTgt spid="149541"/>
                                        </p:tgtEl>
                                      </p:cBhvr>
                                    </p:animEffect>
                                  </p:childTnLst>
                                </p:cTn>
                              </p:par>
                            </p:childTnLst>
                          </p:cTn>
                        </p:par>
                        <p:par>
                          <p:cTn id="78" fill="hold" nodeType="afterGroup">
                            <p:stCondLst>
                              <p:cond delay="1000"/>
                            </p:stCondLst>
                            <p:childTnLst>
                              <p:par>
                                <p:cTn id="79" presetID="18" presetClass="entr" presetSubtype="6" fill="hold" nodeType="afterEffect">
                                  <p:stCondLst>
                                    <p:cond delay="0"/>
                                  </p:stCondLst>
                                  <p:childTnLst>
                                    <p:set>
                                      <p:cBhvr>
                                        <p:cTn id="80" dur="1" fill="hold">
                                          <p:stCondLst>
                                            <p:cond delay="0"/>
                                          </p:stCondLst>
                                        </p:cTn>
                                        <p:tgtEl>
                                          <p:spTgt spid="149544"/>
                                        </p:tgtEl>
                                        <p:attrNameLst>
                                          <p:attrName>style.visibility</p:attrName>
                                        </p:attrNameLst>
                                      </p:cBhvr>
                                      <p:to>
                                        <p:strVal val="visible"/>
                                      </p:to>
                                    </p:set>
                                    <p:animEffect transition="in" filter="strips(downRight)">
                                      <p:cBhvr>
                                        <p:cTn id="81" dur="500"/>
                                        <p:tgtEl>
                                          <p:spTgt spid="149544"/>
                                        </p:tgtEl>
                                      </p:cBhvr>
                                    </p:animEffect>
                                  </p:childTnLst>
                                </p:cTn>
                              </p:par>
                            </p:childTnLst>
                          </p:cTn>
                        </p:par>
                        <p:par>
                          <p:cTn id="82" fill="hold" nodeType="afterGroup">
                            <p:stCondLst>
                              <p:cond delay="1500"/>
                            </p:stCondLst>
                            <p:childTnLst>
                              <p:par>
                                <p:cTn id="83" presetID="18" presetClass="entr" presetSubtype="6" fill="hold" nodeType="afterEffect">
                                  <p:stCondLst>
                                    <p:cond delay="0"/>
                                  </p:stCondLst>
                                  <p:childTnLst>
                                    <p:set>
                                      <p:cBhvr>
                                        <p:cTn id="84" dur="1" fill="hold">
                                          <p:stCondLst>
                                            <p:cond delay="0"/>
                                          </p:stCondLst>
                                        </p:cTn>
                                        <p:tgtEl>
                                          <p:spTgt spid="149547"/>
                                        </p:tgtEl>
                                        <p:attrNameLst>
                                          <p:attrName>style.visibility</p:attrName>
                                        </p:attrNameLst>
                                      </p:cBhvr>
                                      <p:to>
                                        <p:strVal val="visible"/>
                                      </p:to>
                                    </p:set>
                                    <p:animEffect transition="in" filter="strips(downRight)">
                                      <p:cBhvr>
                                        <p:cTn id="85" dur="500"/>
                                        <p:tgtEl>
                                          <p:spTgt spid="149547"/>
                                        </p:tgtEl>
                                      </p:cBhvr>
                                    </p:animEffect>
                                  </p:childTnLst>
                                </p:cTn>
                              </p:par>
                            </p:childTnLst>
                          </p:cTn>
                        </p:par>
                        <p:par>
                          <p:cTn id="86" fill="hold" nodeType="afterGroup">
                            <p:stCondLst>
                              <p:cond delay="2000"/>
                            </p:stCondLst>
                            <p:childTnLst>
                              <p:par>
                                <p:cTn id="87" presetID="18" presetClass="entr" presetSubtype="6" fill="hold" nodeType="afterEffect">
                                  <p:stCondLst>
                                    <p:cond delay="0"/>
                                  </p:stCondLst>
                                  <p:childTnLst>
                                    <p:set>
                                      <p:cBhvr>
                                        <p:cTn id="88" dur="1" fill="hold">
                                          <p:stCondLst>
                                            <p:cond delay="0"/>
                                          </p:stCondLst>
                                        </p:cTn>
                                        <p:tgtEl>
                                          <p:spTgt spid="149550"/>
                                        </p:tgtEl>
                                        <p:attrNameLst>
                                          <p:attrName>style.visibility</p:attrName>
                                        </p:attrNameLst>
                                      </p:cBhvr>
                                      <p:to>
                                        <p:strVal val="visible"/>
                                      </p:to>
                                    </p:set>
                                    <p:animEffect transition="in" filter="strips(downRight)">
                                      <p:cBhvr>
                                        <p:cTn id="89" dur="500"/>
                                        <p:tgtEl>
                                          <p:spTgt spid="149550"/>
                                        </p:tgtEl>
                                      </p:cBhvr>
                                    </p:animEffect>
                                  </p:childTnLst>
                                </p:cTn>
                              </p:par>
                            </p:childTnLst>
                          </p:cTn>
                        </p:par>
                        <p:par>
                          <p:cTn id="90" fill="hold" nodeType="afterGroup">
                            <p:stCondLst>
                              <p:cond delay="2500"/>
                            </p:stCondLst>
                            <p:childTnLst>
                              <p:par>
                                <p:cTn id="91" presetID="18" presetClass="entr" presetSubtype="6" fill="hold" nodeType="afterEffect">
                                  <p:stCondLst>
                                    <p:cond delay="0"/>
                                  </p:stCondLst>
                                  <p:childTnLst>
                                    <p:set>
                                      <p:cBhvr>
                                        <p:cTn id="92" dur="1" fill="hold">
                                          <p:stCondLst>
                                            <p:cond delay="0"/>
                                          </p:stCondLst>
                                        </p:cTn>
                                        <p:tgtEl>
                                          <p:spTgt spid="149553"/>
                                        </p:tgtEl>
                                        <p:attrNameLst>
                                          <p:attrName>style.visibility</p:attrName>
                                        </p:attrNameLst>
                                      </p:cBhvr>
                                      <p:to>
                                        <p:strVal val="visible"/>
                                      </p:to>
                                    </p:set>
                                    <p:animEffect transition="in" filter="strips(downRight)">
                                      <p:cBhvr>
                                        <p:cTn id="93" dur="500"/>
                                        <p:tgtEl>
                                          <p:spTgt spid="149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a:extLst>
              <a:ext uri="{FF2B5EF4-FFF2-40B4-BE49-F238E27FC236}">
                <a16:creationId xmlns:a16="http://schemas.microsoft.com/office/drawing/2014/main" id="{4FE19A04-2ECD-4350-8470-A240719CE632}"/>
              </a:ext>
            </a:extLst>
          </p:cNvPr>
          <p:cNvSpPr>
            <a:spLocks noChangeArrowheads="1" noChangeShapeType="1" noTextEdit="1"/>
          </p:cNvSpPr>
          <p:nvPr/>
        </p:nvSpPr>
        <p:spPr bwMode="auto">
          <a:xfrm>
            <a:off x="277813" y="639763"/>
            <a:ext cx="4316412"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编译程序的结构</a:t>
            </a:r>
          </a:p>
        </p:txBody>
      </p:sp>
      <p:sp>
        <p:nvSpPr>
          <p:cNvPr id="145411" name="Rectangle 3">
            <a:extLst>
              <a:ext uri="{FF2B5EF4-FFF2-40B4-BE49-F238E27FC236}">
                <a16:creationId xmlns:a16="http://schemas.microsoft.com/office/drawing/2014/main" id="{881974DA-57BD-41B1-9041-2E89DEC7036D}"/>
              </a:ext>
            </a:extLst>
          </p:cNvPr>
          <p:cNvSpPr>
            <a:spLocks noChangeArrowheads="1"/>
          </p:cNvSpPr>
          <p:nvPr/>
        </p:nvSpPr>
        <p:spPr bwMode="auto">
          <a:xfrm>
            <a:off x="425450" y="1312863"/>
            <a:ext cx="2792413"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3.</a:t>
            </a:r>
            <a:r>
              <a:rPr lang="zh-CN" altLang="en-US">
                <a:solidFill>
                  <a:schemeClr val="tx2"/>
                </a:solidFill>
              </a:rPr>
              <a:t>出错处理</a:t>
            </a:r>
          </a:p>
        </p:txBody>
      </p:sp>
      <p:grpSp>
        <p:nvGrpSpPr>
          <p:cNvPr id="145441" name="Group 33">
            <a:extLst>
              <a:ext uri="{FF2B5EF4-FFF2-40B4-BE49-F238E27FC236}">
                <a16:creationId xmlns:a16="http://schemas.microsoft.com/office/drawing/2014/main" id="{132254A8-B021-4C01-8B53-F8AF75455872}"/>
              </a:ext>
            </a:extLst>
          </p:cNvPr>
          <p:cNvGrpSpPr>
            <a:grpSpLocks/>
          </p:cNvGrpSpPr>
          <p:nvPr/>
        </p:nvGrpSpPr>
        <p:grpSpPr bwMode="auto">
          <a:xfrm>
            <a:off x="352425" y="1906588"/>
            <a:ext cx="3952875" cy="598487"/>
            <a:chOff x="450" y="1344"/>
            <a:chExt cx="4585" cy="816"/>
          </a:xfrm>
        </p:grpSpPr>
        <p:graphicFrame>
          <p:nvGraphicFramePr>
            <p:cNvPr id="32785" name="Object 34">
              <a:extLst>
                <a:ext uri="{FF2B5EF4-FFF2-40B4-BE49-F238E27FC236}">
                  <a16:creationId xmlns:a16="http://schemas.microsoft.com/office/drawing/2014/main" id="{85923507-BF06-4DA7-B5B6-95403191856F}"/>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2862" name="Image" r:id="rId3" imgW="7580952" imgH="2768254" progId="Photoshop.Image.7">
                    <p:embed/>
                  </p:oleObj>
                </mc:Choice>
                <mc:Fallback>
                  <p:oleObj name="Image" r:id="rId3" imgW="7580952" imgH="2768254" progId="Photoshop.Image.7">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43" name="Rectangle 35">
              <a:extLst>
                <a:ext uri="{FF2B5EF4-FFF2-40B4-BE49-F238E27FC236}">
                  <a16:creationId xmlns:a16="http://schemas.microsoft.com/office/drawing/2014/main" id="{CC81E415-8DEC-434C-9FC0-ACEB68A91192}"/>
                </a:ext>
              </a:extLst>
            </p:cNvPr>
            <p:cNvSpPr>
              <a:spLocks noChangeArrowheads="1"/>
            </p:cNvSpPr>
            <p:nvPr/>
          </p:nvSpPr>
          <p:spPr bwMode="auto">
            <a:xfrm>
              <a:off x="658" y="1483"/>
              <a:ext cx="4351" cy="6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一个好的编译程序应该：</a:t>
              </a:r>
            </a:p>
          </p:txBody>
        </p:sp>
      </p:grpSp>
      <p:grpSp>
        <p:nvGrpSpPr>
          <p:cNvPr id="145444" name="Group 36">
            <a:extLst>
              <a:ext uri="{FF2B5EF4-FFF2-40B4-BE49-F238E27FC236}">
                <a16:creationId xmlns:a16="http://schemas.microsoft.com/office/drawing/2014/main" id="{54E57E2F-D4DC-4205-B897-35EDA0628716}"/>
              </a:ext>
            </a:extLst>
          </p:cNvPr>
          <p:cNvGrpSpPr>
            <a:grpSpLocks/>
          </p:cNvGrpSpPr>
          <p:nvPr/>
        </p:nvGrpSpPr>
        <p:grpSpPr bwMode="auto">
          <a:xfrm>
            <a:off x="1350963" y="2738438"/>
            <a:ext cx="4722812" cy="577850"/>
            <a:chOff x="450" y="1344"/>
            <a:chExt cx="4585" cy="816"/>
          </a:xfrm>
        </p:grpSpPr>
        <p:graphicFrame>
          <p:nvGraphicFramePr>
            <p:cNvPr id="32783" name="Object 37">
              <a:extLst>
                <a:ext uri="{FF2B5EF4-FFF2-40B4-BE49-F238E27FC236}">
                  <a16:creationId xmlns:a16="http://schemas.microsoft.com/office/drawing/2014/main" id="{E77B7248-FB85-449E-919A-6C865CD639A6}"/>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2863" name="Image" r:id="rId5" imgW="7580952" imgH="2768254" progId="Photoshop.Image.7">
                    <p:embed/>
                  </p:oleObj>
                </mc:Choice>
                <mc:Fallback>
                  <p:oleObj name="Image" r:id="rId5" imgW="7580952" imgH="2768254" progId="Photoshop.Image.7">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46" name="Rectangle 38">
              <a:extLst>
                <a:ext uri="{FF2B5EF4-FFF2-40B4-BE49-F238E27FC236}">
                  <a16:creationId xmlns:a16="http://schemas.microsoft.com/office/drawing/2014/main" id="{A7828BDB-E314-43AF-8296-7A8D1DB28FE1}"/>
                </a:ext>
              </a:extLst>
            </p:cNvPr>
            <p:cNvSpPr>
              <a:spLocks noChangeArrowheads="1"/>
            </p:cNvSpPr>
            <p:nvPr/>
          </p:nvSpPr>
          <p:spPr bwMode="auto">
            <a:xfrm>
              <a:off x="658" y="1483"/>
              <a:ext cx="4352" cy="64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全        </a:t>
              </a:r>
              <a:r>
                <a:rPr lang="zh-CN" altLang="en-US">
                  <a:solidFill>
                    <a:schemeClr val="tx2"/>
                  </a:solidFill>
                  <a:latin typeface="宋体" panose="02010600030101010101" pitchFamily="2" charset="-122"/>
                </a:rPr>
                <a:t>最大限度发现错误</a:t>
              </a:r>
            </a:p>
          </p:txBody>
        </p:sp>
      </p:grpSp>
      <p:grpSp>
        <p:nvGrpSpPr>
          <p:cNvPr id="145447" name="Group 39">
            <a:extLst>
              <a:ext uri="{FF2B5EF4-FFF2-40B4-BE49-F238E27FC236}">
                <a16:creationId xmlns:a16="http://schemas.microsoft.com/office/drawing/2014/main" id="{E2C79C75-0A08-48D9-845A-0C147777C6CF}"/>
              </a:ext>
            </a:extLst>
          </p:cNvPr>
          <p:cNvGrpSpPr>
            <a:grpSpLocks/>
          </p:cNvGrpSpPr>
          <p:nvPr/>
        </p:nvGrpSpPr>
        <p:grpSpPr bwMode="auto">
          <a:xfrm>
            <a:off x="1341438" y="3581400"/>
            <a:ext cx="6364287" cy="577850"/>
            <a:chOff x="450" y="1344"/>
            <a:chExt cx="4585" cy="816"/>
          </a:xfrm>
        </p:grpSpPr>
        <p:graphicFrame>
          <p:nvGraphicFramePr>
            <p:cNvPr id="32781" name="Object 40">
              <a:extLst>
                <a:ext uri="{FF2B5EF4-FFF2-40B4-BE49-F238E27FC236}">
                  <a16:creationId xmlns:a16="http://schemas.microsoft.com/office/drawing/2014/main" id="{9E085514-D720-4E27-ACDF-E54B919275A2}"/>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2864" name="Image" r:id="rId6" imgW="7580952" imgH="2768254" progId="Photoshop.Image.7">
                    <p:embed/>
                  </p:oleObj>
                </mc:Choice>
                <mc:Fallback>
                  <p:oleObj name="Image" r:id="rId6" imgW="7580952" imgH="2768254" progId="Photoshop.Image.7">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49" name="Rectangle 41">
              <a:extLst>
                <a:ext uri="{FF2B5EF4-FFF2-40B4-BE49-F238E27FC236}">
                  <a16:creationId xmlns:a16="http://schemas.microsoft.com/office/drawing/2014/main" id="{C32F020C-5CF7-41A4-BBF2-13D6AA1C1ED2}"/>
                </a:ext>
              </a:extLst>
            </p:cNvPr>
            <p:cNvSpPr>
              <a:spLocks noChangeArrowheads="1"/>
            </p:cNvSpPr>
            <p:nvPr/>
          </p:nvSpPr>
          <p:spPr bwMode="auto">
            <a:xfrm>
              <a:off x="658" y="1481"/>
              <a:ext cx="4351" cy="64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准       </a:t>
              </a:r>
              <a:r>
                <a:rPr lang="zh-CN" altLang="en-US">
                  <a:solidFill>
                    <a:schemeClr val="tx2"/>
                  </a:solidFill>
                  <a:latin typeface="宋体" panose="02010600030101010101" pitchFamily="2" charset="-122"/>
                </a:rPr>
                <a:t>准确指出错误的性质和发生地点</a:t>
              </a:r>
            </a:p>
          </p:txBody>
        </p:sp>
      </p:grpSp>
      <p:grpSp>
        <p:nvGrpSpPr>
          <p:cNvPr id="145450" name="Group 42">
            <a:extLst>
              <a:ext uri="{FF2B5EF4-FFF2-40B4-BE49-F238E27FC236}">
                <a16:creationId xmlns:a16="http://schemas.microsoft.com/office/drawing/2014/main" id="{C75A86B0-4CEE-42B3-9CE2-283FA1C162DB}"/>
              </a:ext>
            </a:extLst>
          </p:cNvPr>
          <p:cNvGrpSpPr>
            <a:grpSpLocks/>
          </p:cNvGrpSpPr>
          <p:nvPr/>
        </p:nvGrpSpPr>
        <p:grpSpPr bwMode="auto">
          <a:xfrm>
            <a:off x="1330325" y="4362450"/>
            <a:ext cx="7402513" cy="598488"/>
            <a:chOff x="450" y="1344"/>
            <a:chExt cx="4585" cy="816"/>
          </a:xfrm>
        </p:grpSpPr>
        <p:graphicFrame>
          <p:nvGraphicFramePr>
            <p:cNvPr id="32779" name="Object 43">
              <a:extLst>
                <a:ext uri="{FF2B5EF4-FFF2-40B4-BE49-F238E27FC236}">
                  <a16:creationId xmlns:a16="http://schemas.microsoft.com/office/drawing/2014/main" id="{A7650285-8CC0-4A6F-B3E3-4C2D874AE9A6}"/>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2865" name="Image" r:id="rId7" imgW="7580952" imgH="2768254" progId="Photoshop.Image.7">
                    <p:embed/>
                  </p:oleObj>
                </mc:Choice>
                <mc:Fallback>
                  <p:oleObj name="Image" r:id="rId7" imgW="7580952" imgH="2768254" progId="Photoshop.Image.7">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52" name="Rectangle 44">
              <a:extLst>
                <a:ext uri="{FF2B5EF4-FFF2-40B4-BE49-F238E27FC236}">
                  <a16:creationId xmlns:a16="http://schemas.microsoft.com/office/drawing/2014/main" id="{7F351BED-8174-4060-9E08-1B0EC37A5508}"/>
                </a:ext>
              </a:extLst>
            </p:cNvPr>
            <p:cNvSpPr>
              <a:spLocks noChangeArrowheads="1"/>
            </p:cNvSpPr>
            <p:nvPr/>
          </p:nvSpPr>
          <p:spPr bwMode="auto">
            <a:xfrm>
              <a:off x="658" y="1483"/>
              <a:ext cx="4352" cy="6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局部化   </a:t>
              </a:r>
              <a:r>
                <a:rPr lang="zh-CN" altLang="en-US">
                  <a:solidFill>
                    <a:schemeClr val="tx2"/>
                  </a:solidFill>
                  <a:latin typeface="宋体" panose="02010600030101010101" pitchFamily="2" charset="-122"/>
                </a:rPr>
                <a:t>将错误的影响限制在尽可能小的范围内</a:t>
              </a:r>
            </a:p>
          </p:txBody>
        </p:sp>
      </p:grpSp>
      <p:grpSp>
        <p:nvGrpSpPr>
          <p:cNvPr id="145453" name="Group 45">
            <a:extLst>
              <a:ext uri="{FF2B5EF4-FFF2-40B4-BE49-F238E27FC236}">
                <a16:creationId xmlns:a16="http://schemas.microsoft.com/office/drawing/2014/main" id="{FC032E49-C85B-483E-B7B9-B96AE5F75EA3}"/>
              </a:ext>
            </a:extLst>
          </p:cNvPr>
          <p:cNvGrpSpPr>
            <a:grpSpLocks/>
          </p:cNvGrpSpPr>
          <p:nvPr/>
        </p:nvGrpSpPr>
        <p:grpSpPr bwMode="auto">
          <a:xfrm>
            <a:off x="309563" y="5414963"/>
            <a:ext cx="6675437" cy="660400"/>
            <a:chOff x="450" y="1344"/>
            <a:chExt cx="4585" cy="816"/>
          </a:xfrm>
        </p:grpSpPr>
        <p:graphicFrame>
          <p:nvGraphicFramePr>
            <p:cNvPr id="32777" name="Object 46">
              <a:extLst>
                <a:ext uri="{FF2B5EF4-FFF2-40B4-BE49-F238E27FC236}">
                  <a16:creationId xmlns:a16="http://schemas.microsoft.com/office/drawing/2014/main" id="{F08EF4D7-20A4-47CE-92F5-DC1CE0F095F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2866" name="Image" r:id="rId8" imgW="7580952" imgH="2768254" progId="Photoshop.Image.7">
                    <p:embed/>
                  </p:oleObj>
                </mc:Choice>
                <mc:Fallback>
                  <p:oleObj name="Image" r:id="rId8" imgW="7580952" imgH="2768254" progId="Photoshop.Image.7">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55" name="Rectangle 47">
              <a:extLst>
                <a:ext uri="{FF2B5EF4-FFF2-40B4-BE49-F238E27FC236}">
                  <a16:creationId xmlns:a16="http://schemas.microsoft.com/office/drawing/2014/main" id="{0A48AA9D-E620-4309-AE23-976199935EC4}"/>
                </a:ext>
              </a:extLst>
            </p:cNvPr>
            <p:cNvSpPr>
              <a:spLocks noChangeArrowheads="1"/>
            </p:cNvSpPr>
            <p:nvPr/>
          </p:nvSpPr>
          <p:spPr bwMode="auto">
            <a:xfrm>
              <a:off x="658" y="1481"/>
              <a:ext cx="4352" cy="56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若能</a:t>
              </a:r>
              <a:r>
                <a:rPr lang="zh-CN" altLang="en-US">
                  <a:solidFill>
                    <a:srgbClr val="FF3300"/>
                  </a:solidFill>
                  <a:latin typeface="宋体" panose="02010600030101010101" pitchFamily="2" charset="-122"/>
                </a:rPr>
                <a:t>自动校正错误</a:t>
              </a:r>
              <a:r>
                <a:rPr lang="zh-CN" altLang="en-US">
                  <a:solidFill>
                    <a:schemeClr val="tx2"/>
                  </a:solidFill>
                  <a:latin typeface="宋体" panose="02010600030101010101" pitchFamily="2" charset="-122"/>
                </a:rPr>
                <a:t>则更好，但其</a:t>
              </a:r>
              <a:r>
                <a:rPr lang="zh-CN" altLang="en-US">
                  <a:solidFill>
                    <a:srgbClr val="0000FF"/>
                  </a:solidFill>
                  <a:latin typeface="宋体" panose="02010600030101010101" pitchFamily="2" charset="-122"/>
                </a:rPr>
                <a:t>代价非常高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5441"/>
                                        </p:tgtEl>
                                        <p:attrNameLst>
                                          <p:attrName>style.visibility</p:attrName>
                                        </p:attrNameLst>
                                      </p:cBhvr>
                                      <p:to>
                                        <p:strVal val="visible"/>
                                      </p:to>
                                    </p:set>
                                    <p:animEffect transition="in" filter="strips(downRight)">
                                      <p:cBhvr>
                                        <p:cTn id="7" dur="500"/>
                                        <p:tgtEl>
                                          <p:spTgt spid="145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5444"/>
                                        </p:tgtEl>
                                        <p:attrNameLst>
                                          <p:attrName>style.visibility</p:attrName>
                                        </p:attrNameLst>
                                      </p:cBhvr>
                                      <p:to>
                                        <p:strVal val="visible"/>
                                      </p:to>
                                    </p:set>
                                    <p:animEffect transition="in" filter="strips(downRight)">
                                      <p:cBhvr>
                                        <p:cTn id="12" dur="500"/>
                                        <p:tgtEl>
                                          <p:spTgt spid="145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5447"/>
                                        </p:tgtEl>
                                        <p:attrNameLst>
                                          <p:attrName>style.visibility</p:attrName>
                                        </p:attrNameLst>
                                      </p:cBhvr>
                                      <p:to>
                                        <p:strVal val="visible"/>
                                      </p:to>
                                    </p:set>
                                    <p:animEffect transition="in" filter="strips(downRight)">
                                      <p:cBhvr>
                                        <p:cTn id="17" dur="500"/>
                                        <p:tgtEl>
                                          <p:spTgt spid="1454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45450"/>
                                        </p:tgtEl>
                                        <p:attrNameLst>
                                          <p:attrName>style.visibility</p:attrName>
                                        </p:attrNameLst>
                                      </p:cBhvr>
                                      <p:to>
                                        <p:strVal val="visible"/>
                                      </p:to>
                                    </p:set>
                                    <p:animEffect transition="in" filter="strips(downRight)">
                                      <p:cBhvr>
                                        <p:cTn id="22" dur="500"/>
                                        <p:tgtEl>
                                          <p:spTgt spid="145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45453"/>
                                        </p:tgtEl>
                                        <p:attrNameLst>
                                          <p:attrName>style.visibility</p:attrName>
                                        </p:attrNameLst>
                                      </p:cBhvr>
                                      <p:to>
                                        <p:strVal val="visible"/>
                                      </p:to>
                                    </p:set>
                                    <p:animEffect transition="in" filter="strips(downRight)">
                                      <p:cBhvr>
                                        <p:cTn id="27" dur="500"/>
                                        <p:tgtEl>
                                          <p:spTgt spid="14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WordArt 2">
            <a:extLst>
              <a:ext uri="{FF2B5EF4-FFF2-40B4-BE49-F238E27FC236}">
                <a16:creationId xmlns:a16="http://schemas.microsoft.com/office/drawing/2014/main" id="{5361024A-0887-4922-9C44-FBBBC06420D9}"/>
              </a:ext>
            </a:extLst>
          </p:cNvPr>
          <p:cNvSpPr>
            <a:spLocks noChangeArrowheads="1" noChangeShapeType="1" noTextEdit="1"/>
          </p:cNvSpPr>
          <p:nvPr/>
        </p:nvSpPr>
        <p:spPr bwMode="auto">
          <a:xfrm>
            <a:off x="277813" y="639763"/>
            <a:ext cx="4316412"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编译程序的结构</a:t>
            </a:r>
          </a:p>
        </p:txBody>
      </p:sp>
      <p:sp>
        <p:nvSpPr>
          <p:cNvPr id="147459" name="Rectangle 3">
            <a:extLst>
              <a:ext uri="{FF2B5EF4-FFF2-40B4-BE49-F238E27FC236}">
                <a16:creationId xmlns:a16="http://schemas.microsoft.com/office/drawing/2014/main" id="{85C1B096-467C-4798-8128-AE4491BB3102}"/>
              </a:ext>
            </a:extLst>
          </p:cNvPr>
          <p:cNvSpPr>
            <a:spLocks noChangeArrowheads="1"/>
          </p:cNvSpPr>
          <p:nvPr/>
        </p:nvSpPr>
        <p:spPr bwMode="auto">
          <a:xfrm>
            <a:off x="425450" y="1312863"/>
            <a:ext cx="2792413"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solidFill>
                  <a:schemeClr val="tx2"/>
                </a:solidFill>
              </a:rPr>
              <a:t>3.</a:t>
            </a:r>
            <a:r>
              <a:rPr lang="zh-CN" altLang="en-US" dirty="0">
                <a:solidFill>
                  <a:schemeClr val="tx2"/>
                </a:solidFill>
              </a:rPr>
              <a:t>出错处理</a:t>
            </a:r>
          </a:p>
        </p:txBody>
      </p:sp>
      <p:grpSp>
        <p:nvGrpSpPr>
          <p:cNvPr id="147471" name="Group 15">
            <a:extLst>
              <a:ext uri="{FF2B5EF4-FFF2-40B4-BE49-F238E27FC236}">
                <a16:creationId xmlns:a16="http://schemas.microsoft.com/office/drawing/2014/main" id="{4CE42FF5-1CD0-4669-B50A-FDE81DC91E0B}"/>
              </a:ext>
            </a:extLst>
          </p:cNvPr>
          <p:cNvGrpSpPr>
            <a:grpSpLocks/>
          </p:cNvGrpSpPr>
          <p:nvPr/>
        </p:nvGrpSpPr>
        <p:grpSpPr bwMode="auto">
          <a:xfrm>
            <a:off x="352425" y="2155825"/>
            <a:ext cx="4348163" cy="598488"/>
            <a:chOff x="450" y="1344"/>
            <a:chExt cx="4585" cy="816"/>
          </a:xfrm>
        </p:grpSpPr>
        <p:graphicFrame>
          <p:nvGraphicFramePr>
            <p:cNvPr id="33805" name="Object 16">
              <a:extLst>
                <a:ext uri="{FF2B5EF4-FFF2-40B4-BE49-F238E27FC236}">
                  <a16:creationId xmlns:a16="http://schemas.microsoft.com/office/drawing/2014/main" id="{A38AA1E1-84D1-44CF-8A6B-1C8755DB35FA}"/>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3852" name="Image" r:id="rId3" imgW="7580952" imgH="2768254" progId="Photoshop.Image.7">
                    <p:embed/>
                  </p:oleObj>
                </mc:Choice>
                <mc:Fallback>
                  <p:oleObj name="Image" r:id="rId3" imgW="7580952" imgH="2768254" progId="Photoshop.Image.7">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73" name="Rectangle 17">
              <a:extLst>
                <a:ext uri="{FF2B5EF4-FFF2-40B4-BE49-F238E27FC236}">
                  <a16:creationId xmlns:a16="http://schemas.microsoft.com/office/drawing/2014/main" id="{95F5CDB3-7A10-424B-8368-FB6F1D87CADC}"/>
                </a:ext>
              </a:extLst>
            </p:cNvPr>
            <p:cNvSpPr>
              <a:spLocks noChangeArrowheads="1"/>
            </p:cNvSpPr>
            <p:nvPr/>
          </p:nvSpPr>
          <p:spPr bwMode="auto">
            <a:xfrm>
              <a:off x="658" y="1483"/>
              <a:ext cx="4351" cy="6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源程序中的错误通常分为 ：</a:t>
              </a:r>
            </a:p>
          </p:txBody>
        </p:sp>
      </p:grpSp>
      <p:grpSp>
        <p:nvGrpSpPr>
          <p:cNvPr id="147474" name="Group 18">
            <a:extLst>
              <a:ext uri="{FF2B5EF4-FFF2-40B4-BE49-F238E27FC236}">
                <a16:creationId xmlns:a16="http://schemas.microsoft.com/office/drawing/2014/main" id="{6B38AF9A-9A86-4338-868F-0C4529B6621C}"/>
              </a:ext>
            </a:extLst>
          </p:cNvPr>
          <p:cNvGrpSpPr>
            <a:grpSpLocks/>
          </p:cNvGrpSpPr>
          <p:nvPr/>
        </p:nvGrpSpPr>
        <p:grpSpPr bwMode="auto">
          <a:xfrm>
            <a:off x="790575" y="3194050"/>
            <a:ext cx="7253288" cy="577850"/>
            <a:chOff x="450" y="1344"/>
            <a:chExt cx="4585" cy="816"/>
          </a:xfrm>
        </p:grpSpPr>
        <p:graphicFrame>
          <p:nvGraphicFramePr>
            <p:cNvPr id="33803" name="Object 19">
              <a:extLst>
                <a:ext uri="{FF2B5EF4-FFF2-40B4-BE49-F238E27FC236}">
                  <a16:creationId xmlns:a16="http://schemas.microsoft.com/office/drawing/2014/main" id="{AAAF0E65-4726-4C95-9098-8FBCD6C49C52}"/>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3853" name="Image" r:id="rId5" imgW="7580952" imgH="2768254" progId="Photoshop.Image.7">
                    <p:embed/>
                  </p:oleObj>
                </mc:Choice>
                <mc:Fallback>
                  <p:oleObj name="Image" r:id="rId5" imgW="7580952" imgH="2768254" progId="Photoshop.Image.7">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76" name="Rectangle 20">
              <a:extLst>
                <a:ext uri="{FF2B5EF4-FFF2-40B4-BE49-F238E27FC236}">
                  <a16:creationId xmlns:a16="http://schemas.microsoft.com/office/drawing/2014/main" id="{C61669A7-A4A8-478E-BD7E-50DA091682E9}"/>
                </a:ext>
              </a:extLst>
            </p:cNvPr>
            <p:cNvSpPr>
              <a:spLocks noChangeArrowheads="1"/>
            </p:cNvSpPr>
            <p:nvPr/>
          </p:nvSpPr>
          <p:spPr bwMode="auto">
            <a:xfrm>
              <a:off x="658" y="1483"/>
              <a:ext cx="4352" cy="64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语法错误   </a:t>
              </a:r>
              <a:r>
                <a:rPr lang="zh-CN" altLang="en-US">
                  <a:solidFill>
                    <a:schemeClr val="tx2"/>
                  </a:solidFill>
                  <a:latin typeface="宋体" panose="02010600030101010101" pitchFamily="2" charset="-122"/>
                </a:rPr>
                <a:t>不符合语法（或词法）规则的错误</a:t>
              </a:r>
            </a:p>
          </p:txBody>
        </p:sp>
      </p:grpSp>
      <p:grpSp>
        <p:nvGrpSpPr>
          <p:cNvPr id="147486" name="Group 30">
            <a:extLst>
              <a:ext uri="{FF2B5EF4-FFF2-40B4-BE49-F238E27FC236}">
                <a16:creationId xmlns:a16="http://schemas.microsoft.com/office/drawing/2014/main" id="{22934C1E-2062-4CEF-A61C-6CC04F2AE0F1}"/>
              </a:ext>
            </a:extLst>
          </p:cNvPr>
          <p:cNvGrpSpPr>
            <a:grpSpLocks/>
          </p:cNvGrpSpPr>
          <p:nvPr/>
        </p:nvGrpSpPr>
        <p:grpSpPr bwMode="auto">
          <a:xfrm>
            <a:off x="741363" y="4953000"/>
            <a:ext cx="7334250" cy="577850"/>
            <a:chOff x="450" y="1344"/>
            <a:chExt cx="4585" cy="816"/>
          </a:xfrm>
        </p:grpSpPr>
        <p:graphicFrame>
          <p:nvGraphicFramePr>
            <p:cNvPr id="33801" name="Object 31">
              <a:extLst>
                <a:ext uri="{FF2B5EF4-FFF2-40B4-BE49-F238E27FC236}">
                  <a16:creationId xmlns:a16="http://schemas.microsoft.com/office/drawing/2014/main" id="{524DB352-602F-48A9-8AB0-13F095E4F380}"/>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3854" name="Image" r:id="rId6" imgW="7580952" imgH="2768254" progId="Photoshop.Image.7">
                    <p:embed/>
                  </p:oleObj>
                </mc:Choice>
                <mc:Fallback>
                  <p:oleObj name="Image" r:id="rId6" imgW="7580952" imgH="2768254" progId="Photoshop.Image.7">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88" name="Rectangle 32">
              <a:extLst>
                <a:ext uri="{FF2B5EF4-FFF2-40B4-BE49-F238E27FC236}">
                  <a16:creationId xmlns:a16="http://schemas.microsoft.com/office/drawing/2014/main" id="{F46B9A51-CE5C-4A4C-852C-0D4CD5E7F975}"/>
                </a:ext>
              </a:extLst>
            </p:cNvPr>
            <p:cNvSpPr>
              <a:spLocks noChangeArrowheads="1"/>
            </p:cNvSpPr>
            <p:nvPr/>
          </p:nvSpPr>
          <p:spPr bwMode="auto">
            <a:xfrm>
              <a:off x="658" y="1483"/>
              <a:ext cx="4352" cy="64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语义错误   </a:t>
              </a:r>
              <a:r>
                <a:rPr lang="zh-CN" altLang="en-US">
                  <a:solidFill>
                    <a:schemeClr val="tx2"/>
                  </a:solidFill>
                  <a:latin typeface="宋体" panose="02010600030101010101" pitchFamily="2" charset="-122"/>
                </a:rPr>
                <a:t>不符合语义规则的错误</a:t>
              </a:r>
            </a:p>
          </p:txBody>
        </p:sp>
      </p:grpSp>
      <p:sp>
        <p:nvSpPr>
          <p:cNvPr id="147489" name="Rectangle 33">
            <a:extLst>
              <a:ext uri="{FF2B5EF4-FFF2-40B4-BE49-F238E27FC236}">
                <a16:creationId xmlns:a16="http://schemas.microsoft.com/office/drawing/2014/main" id="{16478ED3-540E-4707-BAF9-67D0B706CF27}"/>
              </a:ext>
            </a:extLst>
          </p:cNvPr>
          <p:cNvSpPr>
            <a:spLocks noChangeArrowheads="1"/>
          </p:cNvSpPr>
          <p:nvPr/>
        </p:nvSpPr>
        <p:spPr bwMode="auto">
          <a:xfrm>
            <a:off x="2774950" y="3798888"/>
            <a:ext cx="5219700" cy="576262"/>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solidFill>
                  <a:schemeClr val="bg1"/>
                </a:solidFill>
                <a:latin typeface="楷体_GB2312" pitchFamily="49" charset="-122"/>
                <a:ea typeface="楷体_GB2312" pitchFamily="49" charset="-122"/>
              </a:rPr>
              <a:t>单词拼写错误、括号不匹配 </a:t>
            </a:r>
            <a:r>
              <a:rPr lang="en-US" altLang="zh-CN" sz="2800">
                <a:solidFill>
                  <a:schemeClr val="bg1"/>
                </a:solidFill>
                <a:latin typeface="楷体_GB2312" pitchFamily="49" charset="-122"/>
                <a:ea typeface="楷体_GB2312" pitchFamily="49" charset="-122"/>
              </a:rPr>
              <a:t>...</a:t>
            </a:r>
          </a:p>
        </p:txBody>
      </p:sp>
      <p:sp>
        <p:nvSpPr>
          <p:cNvPr id="147490" name="Rectangle 34">
            <a:extLst>
              <a:ext uri="{FF2B5EF4-FFF2-40B4-BE49-F238E27FC236}">
                <a16:creationId xmlns:a16="http://schemas.microsoft.com/office/drawing/2014/main" id="{E8658F5B-062E-4716-A429-C04BEC50EE24}"/>
              </a:ext>
            </a:extLst>
          </p:cNvPr>
          <p:cNvSpPr>
            <a:spLocks noChangeArrowheads="1"/>
          </p:cNvSpPr>
          <p:nvPr/>
        </p:nvSpPr>
        <p:spPr bwMode="auto">
          <a:xfrm>
            <a:off x="1422400" y="5568950"/>
            <a:ext cx="6642100" cy="576263"/>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solidFill>
                  <a:schemeClr val="bg1"/>
                </a:solidFill>
                <a:latin typeface="楷体_GB2312" pitchFamily="49" charset="-122"/>
                <a:ea typeface="楷体_GB2312" pitchFamily="49" charset="-122"/>
              </a:rPr>
              <a:t>说明错误、作用域错误、类型不匹配 </a:t>
            </a:r>
            <a:r>
              <a:rPr lang="en-US" altLang="zh-CN" sz="2800">
                <a:solidFill>
                  <a:schemeClr val="bg1"/>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7471"/>
                                        </p:tgtEl>
                                        <p:attrNameLst>
                                          <p:attrName>style.visibility</p:attrName>
                                        </p:attrNameLst>
                                      </p:cBhvr>
                                      <p:to>
                                        <p:strVal val="visible"/>
                                      </p:to>
                                    </p:set>
                                    <p:animEffect transition="in" filter="strips(downRight)">
                                      <p:cBhvr>
                                        <p:cTn id="7" dur="500"/>
                                        <p:tgtEl>
                                          <p:spTgt spid="147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7474"/>
                                        </p:tgtEl>
                                        <p:attrNameLst>
                                          <p:attrName>style.visibility</p:attrName>
                                        </p:attrNameLst>
                                      </p:cBhvr>
                                      <p:to>
                                        <p:strVal val="visible"/>
                                      </p:to>
                                    </p:set>
                                    <p:animEffect transition="in" filter="strips(downRight)">
                                      <p:cBhvr>
                                        <p:cTn id="12" dur="500"/>
                                        <p:tgtEl>
                                          <p:spTgt spid="147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7489"/>
                                        </p:tgtEl>
                                        <p:attrNameLst>
                                          <p:attrName>style.visibility</p:attrName>
                                        </p:attrNameLst>
                                      </p:cBhvr>
                                      <p:to>
                                        <p:strVal val="visible"/>
                                      </p:to>
                                    </p:set>
                                    <p:animEffect transition="in" filter="slide(fromTop)">
                                      <p:cBhvr>
                                        <p:cTn id="17" dur="500"/>
                                        <p:tgtEl>
                                          <p:spTgt spid="147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47486"/>
                                        </p:tgtEl>
                                        <p:attrNameLst>
                                          <p:attrName>style.visibility</p:attrName>
                                        </p:attrNameLst>
                                      </p:cBhvr>
                                      <p:to>
                                        <p:strVal val="visible"/>
                                      </p:to>
                                    </p:set>
                                    <p:animEffect transition="in" filter="strips(downRight)">
                                      <p:cBhvr>
                                        <p:cTn id="22" dur="500"/>
                                        <p:tgtEl>
                                          <p:spTgt spid="147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47490"/>
                                        </p:tgtEl>
                                        <p:attrNameLst>
                                          <p:attrName>style.visibility</p:attrName>
                                        </p:attrNameLst>
                                      </p:cBhvr>
                                      <p:to>
                                        <p:strVal val="visible"/>
                                      </p:to>
                                    </p:set>
                                    <p:animEffect transition="in" filter="slide(fromTop)">
                                      <p:cBhvr>
                                        <p:cTn id="27" dur="500"/>
                                        <p:tgtEl>
                                          <p:spTgt spid="147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9" grpId="0" animBg="1"/>
      <p:bldP spid="1474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2DA7FC5-34EE-428B-B9AE-089AF2CD3FA9}"/>
              </a:ext>
            </a:extLst>
          </p:cNvPr>
          <p:cNvSpPr>
            <a:spLocks noGrp="1" noChangeArrowheads="1"/>
          </p:cNvSpPr>
          <p:nvPr>
            <p:ph type="title"/>
          </p:nvPr>
        </p:nvSpPr>
        <p:spPr>
          <a:xfrm>
            <a:off x="2133600" y="609600"/>
            <a:ext cx="3962400" cy="723900"/>
          </a:xfrm>
          <a:solidFill>
            <a:schemeClr val="hlink"/>
          </a:solidFill>
          <a:ln>
            <a:solidFill>
              <a:schemeClr val="bg2"/>
            </a:solidFill>
            <a:miter lim="800000"/>
            <a:headEnd/>
            <a:tailEnd/>
          </a:ln>
        </p:spPr>
        <p:txBody>
          <a:bodyPr/>
          <a:lstStyle/>
          <a:p>
            <a:pPr eaLnBrk="1" hangingPunct="1"/>
            <a:r>
              <a:rPr lang="zh-CN" altLang="en-US" sz="3200">
                <a:solidFill>
                  <a:srgbClr val="FF3300"/>
                </a:solidFill>
              </a:rPr>
              <a:t>源程序示例</a:t>
            </a:r>
            <a:endParaRPr lang="en-US" altLang="zh-CN" sz="3200">
              <a:solidFill>
                <a:srgbClr val="FF3300"/>
              </a:solidFill>
            </a:endParaRPr>
          </a:p>
        </p:txBody>
      </p:sp>
      <p:sp>
        <p:nvSpPr>
          <p:cNvPr id="41987" name="Rectangle 3">
            <a:extLst>
              <a:ext uri="{FF2B5EF4-FFF2-40B4-BE49-F238E27FC236}">
                <a16:creationId xmlns:a16="http://schemas.microsoft.com/office/drawing/2014/main" id="{5C4BD733-E8D0-4C41-8871-CCF1B7FCB36E}"/>
              </a:ext>
            </a:extLst>
          </p:cNvPr>
          <p:cNvSpPr>
            <a:spLocks noGrp="1" noChangeArrowheads="1"/>
          </p:cNvSpPr>
          <p:nvPr>
            <p:ph type="body" idx="1"/>
          </p:nvPr>
        </p:nvSpPr>
        <p:spPr>
          <a:xfrm>
            <a:off x="755650" y="1916113"/>
            <a:ext cx="7239000" cy="4114800"/>
          </a:xfrm>
          <a:solidFill>
            <a:schemeClr val="bg1"/>
          </a:solidFill>
          <a:ln>
            <a:solidFill>
              <a:schemeClr val="bg2"/>
            </a:solidFill>
            <a:miter lim="800000"/>
            <a:headEnd/>
            <a:tailEnd/>
          </a:ln>
        </p:spPr>
        <p:txBody>
          <a:bodyPr/>
          <a:lstStyle/>
          <a:p>
            <a:pPr eaLnBrk="1" hangingPunct="1"/>
            <a:r>
              <a:rPr lang="en-US" altLang="zh-CN" dirty="0">
                <a:solidFill>
                  <a:srgbClr val="FF3300"/>
                </a:solidFill>
              </a:rPr>
              <a:t>PROGRAM    m;</a:t>
            </a:r>
          </a:p>
          <a:p>
            <a:pPr eaLnBrk="1" hangingPunct="1"/>
            <a:r>
              <a:rPr lang="en-US" altLang="zh-CN" dirty="0">
                <a:solidFill>
                  <a:srgbClr val="FF3300"/>
                </a:solidFill>
              </a:rPr>
              <a:t>     VAR  </a:t>
            </a:r>
            <a:r>
              <a:rPr lang="en-US" altLang="zh-CN" dirty="0" err="1">
                <a:solidFill>
                  <a:srgbClr val="FF3300"/>
                </a:solidFill>
              </a:rPr>
              <a:t>a,b,c:real</a:t>
            </a:r>
            <a:r>
              <a:rPr lang="en-US" altLang="zh-CN" dirty="0">
                <a:solidFill>
                  <a:srgbClr val="FF3300"/>
                </a:solidFill>
              </a:rPr>
              <a:t>;</a:t>
            </a:r>
          </a:p>
          <a:p>
            <a:pPr eaLnBrk="1" hangingPunct="1"/>
            <a:r>
              <a:rPr lang="en-US" altLang="zh-CN" dirty="0">
                <a:solidFill>
                  <a:srgbClr val="FF3300"/>
                </a:solidFill>
              </a:rPr>
              <a:t>      BEGIN</a:t>
            </a:r>
          </a:p>
          <a:p>
            <a:pPr eaLnBrk="1" hangingPunct="1"/>
            <a:r>
              <a:rPr lang="en-US" altLang="zh-CN" dirty="0">
                <a:solidFill>
                  <a:srgbClr val="FF3300"/>
                </a:solidFill>
              </a:rPr>
              <a:t>            read(</a:t>
            </a:r>
            <a:r>
              <a:rPr lang="en-US" altLang="zh-CN" dirty="0" err="1">
                <a:solidFill>
                  <a:srgbClr val="FF3300"/>
                </a:solidFill>
              </a:rPr>
              <a:t>b,c</a:t>
            </a:r>
            <a:r>
              <a:rPr lang="en-US" altLang="zh-CN" dirty="0">
                <a:solidFill>
                  <a:srgbClr val="FF3300"/>
                </a:solidFill>
              </a:rPr>
              <a:t>);</a:t>
            </a:r>
          </a:p>
          <a:p>
            <a:pPr eaLnBrk="1" hangingPunct="1"/>
            <a:r>
              <a:rPr lang="en-US" altLang="zh-CN" dirty="0">
                <a:solidFill>
                  <a:srgbClr val="FF3300"/>
                </a:solidFill>
              </a:rPr>
              <a:t>            a:=b+c*60;</a:t>
            </a:r>
          </a:p>
          <a:p>
            <a:pPr eaLnBrk="1" hangingPunct="1"/>
            <a:r>
              <a:rPr lang="en-US" altLang="zh-CN" dirty="0">
                <a:solidFill>
                  <a:srgbClr val="FF3300"/>
                </a:solidFill>
              </a:rPr>
              <a:t>            write(a)</a:t>
            </a:r>
          </a:p>
          <a:p>
            <a:pPr eaLnBrk="1" hangingPunct="1"/>
            <a:r>
              <a:rPr lang="en-US" altLang="zh-CN" dirty="0">
                <a:solidFill>
                  <a:srgbClr val="FF3300"/>
                </a:solidFill>
              </a:rPr>
              <a:t>       END. </a:t>
            </a:r>
          </a:p>
        </p:txBody>
      </p:sp>
    </p:spTree>
    <p:extLst>
      <p:ext uri="{BB962C8B-B14F-4D97-AF65-F5344CB8AC3E}">
        <p14:creationId xmlns:p14="http://schemas.microsoft.com/office/powerpoint/2010/main" val="19347921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F7A23C-4FE7-4DAE-9333-52D8BC39A9D9}"/>
              </a:ext>
            </a:extLst>
          </p:cNvPr>
          <p:cNvSpPr>
            <a:spLocks noGrp="1" noChangeArrowheads="1"/>
          </p:cNvSpPr>
          <p:nvPr>
            <p:ph type="title"/>
          </p:nvPr>
        </p:nvSpPr>
        <p:spPr>
          <a:xfrm>
            <a:off x="1042988" y="549275"/>
            <a:ext cx="6629400" cy="762000"/>
          </a:xfrm>
          <a:solidFill>
            <a:schemeClr val="bg1"/>
          </a:solidFill>
          <a:ln>
            <a:solidFill>
              <a:schemeClr val="bg2"/>
            </a:solidFill>
            <a:miter lim="800000"/>
            <a:headEnd/>
            <a:tailEnd/>
          </a:ln>
        </p:spPr>
        <p:txBody>
          <a:bodyPr/>
          <a:lstStyle/>
          <a:p>
            <a:pPr eaLnBrk="1" hangingPunct="1"/>
            <a:r>
              <a:rPr lang="zh-CN" altLang="en-US" sz="3200">
                <a:solidFill>
                  <a:schemeClr val="bg2"/>
                </a:solidFill>
              </a:rPr>
              <a:t> </a:t>
            </a:r>
            <a:r>
              <a:rPr lang="zh-CN" altLang="en-US" sz="3200">
                <a:solidFill>
                  <a:srgbClr val="0000FF"/>
                </a:solidFill>
              </a:rPr>
              <a:t>经词法分析源程序被加工成单词流</a:t>
            </a:r>
          </a:p>
        </p:txBody>
      </p:sp>
      <p:sp>
        <p:nvSpPr>
          <p:cNvPr id="43011" name="Rectangle 3">
            <a:extLst>
              <a:ext uri="{FF2B5EF4-FFF2-40B4-BE49-F238E27FC236}">
                <a16:creationId xmlns:a16="http://schemas.microsoft.com/office/drawing/2014/main" id="{2144DBA9-058F-4C27-AC64-0A7C343AC65F}"/>
              </a:ext>
            </a:extLst>
          </p:cNvPr>
          <p:cNvSpPr>
            <a:spLocks noGrp="1" noChangeArrowheads="1"/>
          </p:cNvSpPr>
          <p:nvPr>
            <p:ph type="body" idx="1"/>
          </p:nvPr>
        </p:nvSpPr>
        <p:spPr>
          <a:xfrm>
            <a:off x="755650" y="1916113"/>
            <a:ext cx="7543800" cy="4114800"/>
          </a:xfrm>
          <a:solidFill>
            <a:schemeClr val="bg1"/>
          </a:solidFill>
          <a:ln>
            <a:solidFill>
              <a:schemeClr val="bg2"/>
            </a:solidFill>
            <a:miter lim="800000"/>
            <a:headEnd/>
            <a:tailEnd/>
          </a:ln>
        </p:spPr>
        <p:txBody>
          <a:bodyPr/>
          <a:lstStyle/>
          <a:p>
            <a:pPr eaLnBrk="1" hangingPunct="1">
              <a:spcBef>
                <a:spcPct val="10000"/>
              </a:spcBef>
            </a:pPr>
            <a:r>
              <a:rPr lang="zh-CN" altLang="en-US" sz="2800" dirty="0">
                <a:solidFill>
                  <a:srgbClr val="FF3300"/>
                </a:solidFill>
              </a:rPr>
              <a:t>&lt;保留字，</a:t>
            </a:r>
            <a:r>
              <a:rPr lang="en-US" altLang="zh-CN" sz="2800" dirty="0">
                <a:solidFill>
                  <a:srgbClr val="FF3300"/>
                </a:solidFill>
              </a:rPr>
              <a:t>PROGRAM&gt;   &lt;</a:t>
            </a:r>
            <a:r>
              <a:rPr lang="zh-CN" altLang="zh-CN" sz="2800" dirty="0">
                <a:solidFill>
                  <a:srgbClr val="FF3300"/>
                </a:solidFill>
              </a:rPr>
              <a:t>标识符，</a:t>
            </a:r>
            <a:r>
              <a:rPr lang="en-US" altLang="zh-CN" sz="2800" dirty="0">
                <a:solidFill>
                  <a:srgbClr val="FF3300"/>
                </a:solidFill>
              </a:rPr>
              <a:t>m&gt;</a:t>
            </a:r>
            <a:endParaRPr lang="zh-CN" altLang="zh-CN" sz="2800" dirty="0">
              <a:solidFill>
                <a:srgbClr val="FF3300"/>
              </a:solidFill>
            </a:endParaRPr>
          </a:p>
          <a:p>
            <a:pPr eaLnBrk="1" hangingPunct="1">
              <a:spcBef>
                <a:spcPct val="10000"/>
              </a:spcBef>
              <a:spcAft>
                <a:spcPct val="20000"/>
              </a:spcAft>
            </a:pPr>
            <a:r>
              <a:rPr lang="zh-CN" altLang="zh-CN" sz="2800" dirty="0">
                <a:solidFill>
                  <a:srgbClr val="FF3300"/>
                </a:solidFill>
              </a:rPr>
              <a:t>&lt;分隔符, ; &gt; &lt;</a:t>
            </a:r>
            <a:r>
              <a:rPr lang="zh-CN" altLang="en-US" sz="2800" dirty="0">
                <a:solidFill>
                  <a:srgbClr val="FF3300"/>
                </a:solidFill>
              </a:rPr>
              <a:t>保留字,</a:t>
            </a:r>
            <a:r>
              <a:rPr lang="en-US" altLang="zh-CN" sz="2800" dirty="0">
                <a:solidFill>
                  <a:srgbClr val="FF3300"/>
                </a:solidFill>
              </a:rPr>
              <a:t>VAR&gt;  &lt;</a:t>
            </a:r>
            <a:r>
              <a:rPr lang="zh-CN" altLang="zh-CN" sz="2800" dirty="0">
                <a:solidFill>
                  <a:srgbClr val="FF3300"/>
                </a:solidFill>
              </a:rPr>
              <a:t>标识符,a&gt;</a:t>
            </a:r>
          </a:p>
          <a:p>
            <a:pPr eaLnBrk="1" hangingPunct="1">
              <a:spcBef>
                <a:spcPct val="10000"/>
              </a:spcBef>
              <a:spcAft>
                <a:spcPct val="20000"/>
              </a:spcAft>
            </a:pPr>
            <a:r>
              <a:rPr lang="zh-CN" altLang="zh-CN" sz="2800" dirty="0">
                <a:solidFill>
                  <a:srgbClr val="FF3300"/>
                </a:solidFill>
              </a:rPr>
              <a:t>&lt;标识符,b&gt;   &lt;标识符,c&gt;    &lt;分隔符, : &gt;</a:t>
            </a:r>
          </a:p>
          <a:p>
            <a:pPr eaLnBrk="1" hangingPunct="1">
              <a:spcBef>
                <a:spcPct val="10000"/>
              </a:spcBef>
            </a:pPr>
            <a:r>
              <a:rPr lang="zh-CN" altLang="zh-CN" sz="2800" dirty="0">
                <a:solidFill>
                  <a:srgbClr val="FF3300"/>
                </a:solidFill>
              </a:rPr>
              <a:t>&lt;标识符, real&gt;    &lt;分隔符, ; &gt;</a:t>
            </a:r>
          </a:p>
          <a:p>
            <a:pPr eaLnBrk="1" hangingPunct="1">
              <a:spcBef>
                <a:spcPct val="10000"/>
              </a:spcBef>
            </a:pPr>
            <a:r>
              <a:rPr lang="zh-CN" altLang="zh-CN" sz="2800" dirty="0">
                <a:solidFill>
                  <a:srgbClr val="FF3300"/>
                </a:solidFill>
              </a:rPr>
              <a:t>&lt;</a:t>
            </a:r>
            <a:r>
              <a:rPr lang="zh-CN" altLang="en-US" sz="2800" dirty="0">
                <a:solidFill>
                  <a:srgbClr val="FF3300"/>
                </a:solidFill>
              </a:rPr>
              <a:t>保留字,</a:t>
            </a:r>
            <a:r>
              <a:rPr lang="zh-CN" altLang="zh-CN" sz="2800" dirty="0">
                <a:solidFill>
                  <a:srgbClr val="FF3300"/>
                </a:solidFill>
              </a:rPr>
              <a:t> </a:t>
            </a:r>
            <a:r>
              <a:rPr lang="en-US" altLang="zh-CN" sz="2800" dirty="0">
                <a:solidFill>
                  <a:srgbClr val="FF3300"/>
                </a:solidFill>
              </a:rPr>
              <a:t>BEGIN&gt;   …... &lt;</a:t>
            </a:r>
            <a:r>
              <a:rPr lang="zh-CN" altLang="zh-CN" sz="2800" dirty="0">
                <a:solidFill>
                  <a:srgbClr val="FF3300"/>
                </a:solidFill>
              </a:rPr>
              <a:t>标识符,a&gt;</a:t>
            </a:r>
          </a:p>
          <a:p>
            <a:pPr eaLnBrk="1" hangingPunct="1">
              <a:spcBef>
                <a:spcPct val="10000"/>
              </a:spcBef>
            </a:pPr>
            <a:r>
              <a:rPr lang="zh-CN" altLang="zh-CN" sz="2800" dirty="0">
                <a:solidFill>
                  <a:srgbClr val="FF3300"/>
                </a:solidFill>
              </a:rPr>
              <a:t>&lt; </a:t>
            </a:r>
            <a:r>
              <a:rPr lang="zh-CN" altLang="zh-CN" sz="2800" dirty="0">
                <a:solidFill>
                  <a:srgbClr val="FF3300"/>
                </a:solidFill>
                <a:latin typeface="宋体" panose="02010600030101010101" pitchFamily="2" charset="-122"/>
              </a:rPr>
              <a:t>算符</a:t>
            </a:r>
            <a:r>
              <a:rPr lang="zh-CN" altLang="zh-CN" sz="2800" dirty="0">
                <a:solidFill>
                  <a:srgbClr val="FF3300"/>
                </a:solidFill>
              </a:rPr>
              <a:t> , := &gt;  &lt;标识符,b&gt;   &lt; </a:t>
            </a:r>
            <a:r>
              <a:rPr lang="zh-CN" altLang="zh-CN" sz="2800" dirty="0">
                <a:solidFill>
                  <a:srgbClr val="FF3300"/>
                </a:solidFill>
                <a:latin typeface="宋体" panose="02010600030101010101" pitchFamily="2" charset="-122"/>
              </a:rPr>
              <a:t>算符</a:t>
            </a:r>
            <a:r>
              <a:rPr lang="zh-CN" altLang="zh-CN" sz="2800" dirty="0">
                <a:solidFill>
                  <a:srgbClr val="FF3300"/>
                </a:solidFill>
              </a:rPr>
              <a:t>, + &gt;  </a:t>
            </a:r>
          </a:p>
          <a:p>
            <a:pPr eaLnBrk="1" hangingPunct="1">
              <a:spcBef>
                <a:spcPct val="10000"/>
              </a:spcBef>
            </a:pPr>
            <a:r>
              <a:rPr lang="zh-CN" altLang="zh-CN" sz="2800" dirty="0">
                <a:solidFill>
                  <a:srgbClr val="FF3300"/>
                </a:solidFill>
              </a:rPr>
              <a:t>&lt;标识符,c&gt;  &lt;</a:t>
            </a:r>
            <a:r>
              <a:rPr lang="zh-CN" altLang="zh-CN" sz="2800" dirty="0">
                <a:solidFill>
                  <a:srgbClr val="FF3300"/>
                </a:solidFill>
                <a:latin typeface="宋体" panose="02010600030101010101" pitchFamily="2" charset="-122"/>
              </a:rPr>
              <a:t>算符</a:t>
            </a:r>
            <a:r>
              <a:rPr lang="zh-CN" altLang="zh-CN" sz="2800" dirty="0">
                <a:solidFill>
                  <a:srgbClr val="FF3300"/>
                </a:solidFill>
              </a:rPr>
              <a:t>,* &gt;   &lt;常数 ,60&gt;……</a:t>
            </a:r>
          </a:p>
          <a:p>
            <a:pPr eaLnBrk="1" hangingPunct="1">
              <a:spcBef>
                <a:spcPct val="10000"/>
              </a:spcBef>
            </a:pPr>
            <a:r>
              <a:rPr lang="zh-CN" altLang="zh-CN" sz="2800" dirty="0">
                <a:solidFill>
                  <a:srgbClr val="FF3300"/>
                </a:solidFill>
              </a:rPr>
              <a:t> &lt;</a:t>
            </a:r>
            <a:r>
              <a:rPr lang="zh-CN" altLang="en-US" sz="2800" dirty="0">
                <a:solidFill>
                  <a:srgbClr val="FF3300"/>
                </a:solidFill>
              </a:rPr>
              <a:t>保留字,   </a:t>
            </a:r>
            <a:r>
              <a:rPr lang="en-US" altLang="en-US" sz="2800" dirty="0">
                <a:solidFill>
                  <a:srgbClr val="FF3300"/>
                </a:solidFill>
              </a:rPr>
              <a:t>END</a:t>
            </a:r>
            <a:r>
              <a:rPr lang="zh-CN" altLang="zh-CN" sz="2800" dirty="0">
                <a:solidFill>
                  <a:srgbClr val="FF3300"/>
                </a:solidFill>
              </a:rPr>
              <a:t>&gt;   &lt;分隔符, . &gt;</a:t>
            </a:r>
            <a:endParaRPr lang="zh-CN" altLang="zh-CN" dirty="0">
              <a:solidFill>
                <a:srgbClr val="FF3300"/>
              </a:solidFill>
            </a:endParaRPr>
          </a:p>
        </p:txBody>
      </p:sp>
    </p:spTree>
    <p:extLst>
      <p:ext uri="{BB962C8B-B14F-4D97-AF65-F5344CB8AC3E}">
        <p14:creationId xmlns:p14="http://schemas.microsoft.com/office/powerpoint/2010/main" val="29686839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D33A174-4F36-48DF-8BC1-8707C3B33AA4}"/>
              </a:ext>
            </a:extLst>
          </p:cNvPr>
          <p:cNvSpPr>
            <a:spLocks noChangeArrowheads="1"/>
          </p:cNvSpPr>
          <p:nvPr/>
        </p:nvSpPr>
        <p:spPr bwMode="auto">
          <a:xfrm>
            <a:off x="3352800" y="914400"/>
            <a:ext cx="1905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bg2"/>
                </a:solidFill>
              </a:rPr>
              <a:t>赋值语句</a:t>
            </a:r>
          </a:p>
        </p:txBody>
      </p:sp>
      <p:sp>
        <p:nvSpPr>
          <p:cNvPr id="44035" name="Text Box 3">
            <a:extLst>
              <a:ext uri="{FF2B5EF4-FFF2-40B4-BE49-F238E27FC236}">
                <a16:creationId xmlns:a16="http://schemas.microsoft.com/office/drawing/2014/main" id="{8F3C9A0B-3F81-4369-AED0-A5C17A590A44}"/>
              </a:ext>
            </a:extLst>
          </p:cNvPr>
          <p:cNvSpPr txBox="1">
            <a:spLocks noChangeArrowheads="1"/>
          </p:cNvSpPr>
          <p:nvPr/>
        </p:nvSpPr>
        <p:spPr bwMode="auto">
          <a:xfrm>
            <a:off x="1828800" y="2057400"/>
            <a:ext cx="12192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bg2"/>
                </a:solidFill>
              </a:rPr>
              <a:t>变  量</a:t>
            </a:r>
          </a:p>
        </p:txBody>
      </p:sp>
      <p:sp>
        <p:nvSpPr>
          <p:cNvPr id="44036" name="Text Box 4">
            <a:extLst>
              <a:ext uri="{FF2B5EF4-FFF2-40B4-BE49-F238E27FC236}">
                <a16:creationId xmlns:a16="http://schemas.microsoft.com/office/drawing/2014/main" id="{E482AFDE-308B-4FCE-B0DC-24196E712E04}"/>
              </a:ext>
            </a:extLst>
          </p:cNvPr>
          <p:cNvSpPr txBox="1">
            <a:spLocks noChangeArrowheads="1"/>
          </p:cNvSpPr>
          <p:nvPr/>
        </p:nvSpPr>
        <p:spPr bwMode="auto">
          <a:xfrm>
            <a:off x="3505200" y="2057400"/>
            <a:ext cx="12954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 =</a:t>
            </a:r>
          </a:p>
        </p:txBody>
      </p:sp>
      <p:sp>
        <p:nvSpPr>
          <p:cNvPr id="44037" name="Text Box 5">
            <a:extLst>
              <a:ext uri="{FF2B5EF4-FFF2-40B4-BE49-F238E27FC236}">
                <a16:creationId xmlns:a16="http://schemas.microsoft.com/office/drawing/2014/main" id="{E9B3DBC1-4215-4527-AB1A-8177A051D395}"/>
              </a:ext>
            </a:extLst>
          </p:cNvPr>
          <p:cNvSpPr txBox="1">
            <a:spLocks noChangeArrowheads="1"/>
          </p:cNvSpPr>
          <p:nvPr/>
        </p:nvSpPr>
        <p:spPr bwMode="auto">
          <a:xfrm>
            <a:off x="5181600" y="2133600"/>
            <a:ext cx="1524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表达式</a:t>
            </a:r>
          </a:p>
        </p:txBody>
      </p:sp>
      <p:sp>
        <p:nvSpPr>
          <p:cNvPr id="44038" name="Line 6">
            <a:extLst>
              <a:ext uri="{FF2B5EF4-FFF2-40B4-BE49-F238E27FC236}">
                <a16:creationId xmlns:a16="http://schemas.microsoft.com/office/drawing/2014/main" id="{06D53381-C257-44AC-8671-70662272DDB8}"/>
              </a:ext>
            </a:extLst>
          </p:cNvPr>
          <p:cNvSpPr>
            <a:spLocks noChangeShapeType="1"/>
          </p:cNvSpPr>
          <p:nvPr/>
        </p:nvSpPr>
        <p:spPr bwMode="auto">
          <a:xfrm flipH="1">
            <a:off x="2743200" y="1447800"/>
            <a:ext cx="990600" cy="573088"/>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7">
            <a:extLst>
              <a:ext uri="{FF2B5EF4-FFF2-40B4-BE49-F238E27FC236}">
                <a16:creationId xmlns:a16="http://schemas.microsoft.com/office/drawing/2014/main" id="{81F863FC-9BA5-4E6B-981B-28C20B6A740B}"/>
              </a:ext>
            </a:extLst>
          </p:cNvPr>
          <p:cNvSpPr>
            <a:spLocks noChangeShapeType="1"/>
          </p:cNvSpPr>
          <p:nvPr/>
        </p:nvSpPr>
        <p:spPr bwMode="auto">
          <a:xfrm>
            <a:off x="4267200" y="1447800"/>
            <a:ext cx="0" cy="685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8">
            <a:extLst>
              <a:ext uri="{FF2B5EF4-FFF2-40B4-BE49-F238E27FC236}">
                <a16:creationId xmlns:a16="http://schemas.microsoft.com/office/drawing/2014/main" id="{4100692A-B2F9-4DCB-A727-013B1129ABC5}"/>
              </a:ext>
            </a:extLst>
          </p:cNvPr>
          <p:cNvSpPr>
            <a:spLocks noChangeShapeType="1"/>
          </p:cNvSpPr>
          <p:nvPr/>
        </p:nvSpPr>
        <p:spPr bwMode="auto">
          <a:xfrm>
            <a:off x="4800600" y="1371600"/>
            <a:ext cx="1219200" cy="70485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Text Box 9">
            <a:extLst>
              <a:ext uri="{FF2B5EF4-FFF2-40B4-BE49-F238E27FC236}">
                <a16:creationId xmlns:a16="http://schemas.microsoft.com/office/drawing/2014/main" id="{CDA820A2-A820-4D07-962B-03418AACF8E2}"/>
              </a:ext>
            </a:extLst>
          </p:cNvPr>
          <p:cNvSpPr txBox="1">
            <a:spLocks noChangeArrowheads="1"/>
          </p:cNvSpPr>
          <p:nvPr/>
        </p:nvSpPr>
        <p:spPr bwMode="auto">
          <a:xfrm>
            <a:off x="3581400" y="2895600"/>
            <a:ext cx="12954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表达式</a:t>
            </a:r>
          </a:p>
        </p:txBody>
      </p:sp>
      <p:sp>
        <p:nvSpPr>
          <p:cNvPr id="44042" name="Text Box 10">
            <a:extLst>
              <a:ext uri="{FF2B5EF4-FFF2-40B4-BE49-F238E27FC236}">
                <a16:creationId xmlns:a16="http://schemas.microsoft.com/office/drawing/2014/main" id="{5939F91F-76E9-495F-A921-8BB475AFD050}"/>
              </a:ext>
            </a:extLst>
          </p:cNvPr>
          <p:cNvSpPr txBox="1">
            <a:spLocks noChangeArrowheads="1"/>
          </p:cNvSpPr>
          <p:nvPr/>
        </p:nvSpPr>
        <p:spPr bwMode="auto">
          <a:xfrm>
            <a:off x="5334000" y="2971800"/>
            <a:ext cx="762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a:t>
            </a:r>
          </a:p>
        </p:txBody>
      </p:sp>
      <p:sp>
        <p:nvSpPr>
          <p:cNvPr id="44043" name="Text Box 11">
            <a:extLst>
              <a:ext uri="{FF2B5EF4-FFF2-40B4-BE49-F238E27FC236}">
                <a16:creationId xmlns:a16="http://schemas.microsoft.com/office/drawing/2014/main" id="{D06D0AA6-3577-4A33-81DA-813F0B98A216}"/>
              </a:ext>
            </a:extLst>
          </p:cNvPr>
          <p:cNvSpPr txBox="1">
            <a:spLocks noChangeArrowheads="1"/>
          </p:cNvSpPr>
          <p:nvPr/>
        </p:nvSpPr>
        <p:spPr bwMode="auto">
          <a:xfrm>
            <a:off x="6629400" y="2971800"/>
            <a:ext cx="1143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项</a:t>
            </a:r>
          </a:p>
        </p:txBody>
      </p:sp>
      <p:sp>
        <p:nvSpPr>
          <p:cNvPr id="44044" name="Text Box 12">
            <a:extLst>
              <a:ext uri="{FF2B5EF4-FFF2-40B4-BE49-F238E27FC236}">
                <a16:creationId xmlns:a16="http://schemas.microsoft.com/office/drawing/2014/main" id="{7F97D46F-3730-4974-A9BE-0F9FFF556986}"/>
              </a:ext>
            </a:extLst>
          </p:cNvPr>
          <p:cNvSpPr txBox="1">
            <a:spLocks noChangeArrowheads="1"/>
          </p:cNvSpPr>
          <p:nvPr/>
        </p:nvSpPr>
        <p:spPr bwMode="auto">
          <a:xfrm>
            <a:off x="3810000" y="3810000"/>
            <a:ext cx="9906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项</a:t>
            </a:r>
          </a:p>
        </p:txBody>
      </p:sp>
      <p:sp>
        <p:nvSpPr>
          <p:cNvPr id="44045" name="Text Box 13">
            <a:extLst>
              <a:ext uri="{FF2B5EF4-FFF2-40B4-BE49-F238E27FC236}">
                <a16:creationId xmlns:a16="http://schemas.microsoft.com/office/drawing/2014/main" id="{3760ABAA-4ED0-410C-8CBC-CE94F7FD766F}"/>
              </a:ext>
            </a:extLst>
          </p:cNvPr>
          <p:cNvSpPr txBox="1">
            <a:spLocks noChangeArrowheads="1"/>
          </p:cNvSpPr>
          <p:nvPr/>
        </p:nvSpPr>
        <p:spPr bwMode="auto">
          <a:xfrm>
            <a:off x="3886200" y="4648200"/>
            <a:ext cx="9906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因子</a:t>
            </a:r>
          </a:p>
        </p:txBody>
      </p:sp>
      <p:sp>
        <p:nvSpPr>
          <p:cNvPr id="44046" name="Text Box 14">
            <a:extLst>
              <a:ext uri="{FF2B5EF4-FFF2-40B4-BE49-F238E27FC236}">
                <a16:creationId xmlns:a16="http://schemas.microsoft.com/office/drawing/2014/main" id="{21895581-7CD8-4529-90F9-497EACB7EA31}"/>
              </a:ext>
            </a:extLst>
          </p:cNvPr>
          <p:cNvSpPr txBox="1">
            <a:spLocks noChangeArrowheads="1"/>
          </p:cNvSpPr>
          <p:nvPr/>
        </p:nvSpPr>
        <p:spPr bwMode="auto">
          <a:xfrm>
            <a:off x="3886200" y="5715000"/>
            <a:ext cx="1143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a:t>
            </a:r>
            <a:r>
              <a:rPr lang="en-US" altLang="zh-CN" sz="2800">
                <a:solidFill>
                  <a:schemeClr val="bg2"/>
                </a:solidFill>
              </a:rPr>
              <a:t>b</a:t>
            </a:r>
          </a:p>
        </p:txBody>
      </p:sp>
      <p:sp>
        <p:nvSpPr>
          <p:cNvPr id="44047" name="Text Box 15">
            <a:extLst>
              <a:ext uri="{FF2B5EF4-FFF2-40B4-BE49-F238E27FC236}">
                <a16:creationId xmlns:a16="http://schemas.microsoft.com/office/drawing/2014/main" id="{0666B776-4D28-47D9-A1E6-8D02EE05CD90}"/>
              </a:ext>
            </a:extLst>
          </p:cNvPr>
          <p:cNvSpPr txBox="1">
            <a:spLocks noChangeArrowheads="1"/>
          </p:cNvSpPr>
          <p:nvPr/>
        </p:nvSpPr>
        <p:spPr bwMode="auto">
          <a:xfrm>
            <a:off x="5257800" y="3886200"/>
            <a:ext cx="9906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项</a:t>
            </a:r>
          </a:p>
        </p:txBody>
      </p:sp>
      <p:sp>
        <p:nvSpPr>
          <p:cNvPr id="44048" name="Text Box 16">
            <a:extLst>
              <a:ext uri="{FF2B5EF4-FFF2-40B4-BE49-F238E27FC236}">
                <a16:creationId xmlns:a16="http://schemas.microsoft.com/office/drawing/2014/main" id="{F9B2FF86-9594-41AE-8B18-D35DAA251C3E}"/>
              </a:ext>
            </a:extLst>
          </p:cNvPr>
          <p:cNvSpPr txBox="1">
            <a:spLocks noChangeArrowheads="1"/>
          </p:cNvSpPr>
          <p:nvPr/>
        </p:nvSpPr>
        <p:spPr bwMode="auto">
          <a:xfrm>
            <a:off x="6477000" y="3886200"/>
            <a:ext cx="762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rPr>
              <a:t> *</a:t>
            </a:r>
          </a:p>
        </p:txBody>
      </p:sp>
      <p:sp>
        <p:nvSpPr>
          <p:cNvPr id="44049" name="Text Box 17">
            <a:extLst>
              <a:ext uri="{FF2B5EF4-FFF2-40B4-BE49-F238E27FC236}">
                <a16:creationId xmlns:a16="http://schemas.microsoft.com/office/drawing/2014/main" id="{702B8FA1-320D-47D4-B417-47976831CDDA}"/>
              </a:ext>
            </a:extLst>
          </p:cNvPr>
          <p:cNvSpPr txBox="1">
            <a:spLocks noChangeArrowheads="1"/>
          </p:cNvSpPr>
          <p:nvPr/>
        </p:nvSpPr>
        <p:spPr bwMode="auto">
          <a:xfrm>
            <a:off x="7924800" y="3810000"/>
            <a:ext cx="1219200" cy="1160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zh-CN" sz="2800"/>
          </a:p>
          <a:p>
            <a:pPr algn="l" eaLnBrk="1" hangingPunct="1">
              <a:spcBef>
                <a:spcPct val="50000"/>
              </a:spcBef>
            </a:pPr>
            <a:endParaRPr lang="zh-CN" altLang="zh-CN" sz="2800"/>
          </a:p>
        </p:txBody>
      </p:sp>
      <p:sp>
        <p:nvSpPr>
          <p:cNvPr id="44050" name="Text Box 18">
            <a:extLst>
              <a:ext uri="{FF2B5EF4-FFF2-40B4-BE49-F238E27FC236}">
                <a16:creationId xmlns:a16="http://schemas.microsoft.com/office/drawing/2014/main" id="{AAC58E5B-6943-46F2-9F1F-D7AF9C3F8718}"/>
              </a:ext>
            </a:extLst>
          </p:cNvPr>
          <p:cNvSpPr txBox="1">
            <a:spLocks noChangeArrowheads="1"/>
          </p:cNvSpPr>
          <p:nvPr/>
        </p:nvSpPr>
        <p:spPr bwMode="auto">
          <a:xfrm>
            <a:off x="7315200" y="3886200"/>
            <a:ext cx="12954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rPr>
              <a:t>  因子</a:t>
            </a:r>
          </a:p>
        </p:txBody>
      </p:sp>
      <p:sp>
        <p:nvSpPr>
          <p:cNvPr id="44051" name="Text Box 19">
            <a:extLst>
              <a:ext uri="{FF2B5EF4-FFF2-40B4-BE49-F238E27FC236}">
                <a16:creationId xmlns:a16="http://schemas.microsoft.com/office/drawing/2014/main" id="{C840EDA3-808D-445B-ADAA-3767CB4E0954}"/>
              </a:ext>
            </a:extLst>
          </p:cNvPr>
          <p:cNvSpPr txBox="1">
            <a:spLocks noChangeArrowheads="1"/>
          </p:cNvSpPr>
          <p:nvPr/>
        </p:nvSpPr>
        <p:spPr bwMode="auto">
          <a:xfrm>
            <a:off x="5334000" y="4724400"/>
            <a:ext cx="10668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rPr>
              <a:t>因子</a:t>
            </a:r>
          </a:p>
        </p:txBody>
      </p:sp>
      <p:sp>
        <p:nvSpPr>
          <p:cNvPr id="44052" name="Text Box 20">
            <a:extLst>
              <a:ext uri="{FF2B5EF4-FFF2-40B4-BE49-F238E27FC236}">
                <a16:creationId xmlns:a16="http://schemas.microsoft.com/office/drawing/2014/main" id="{8D00A996-9829-4219-9E31-1F7DAC91173E}"/>
              </a:ext>
            </a:extLst>
          </p:cNvPr>
          <p:cNvSpPr txBox="1">
            <a:spLocks noChangeArrowheads="1"/>
          </p:cNvSpPr>
          <p:nvPr/>
        </p:nvSpPr>
        <p:spPr bwMode="auto">
          <a:xfrm>
            <a:off x="5486400" y="5638800"/>
            <a:ext cx="9906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a:t>
            </a:r>
            <a:r>
              <a:rPr lang="en-US" altLang="en-US" sz="2800">
                <a:solidFill>
                  <a:schemeClr val="bg2"/>
                </a:solidFill>
              </a:rPr>
              <a:t>c</a:t>
            </a:r>
            <a:endParaRPr lang="en-US" altLang="zh-CN" sz="2800">
              <a:solidFill>
                <a:schemeClr val="bg2"/>
              </a:solidFill>
            </a:endParaRPr>
          </a:p>
        </p:txBody>
      </p:sp>
      <p:sp>
        <p:nvSpPr>
          <p:cNvPr id="44053" name="Text Box 21">
            <a:extLst>
              <a:ext uri="{FF2B5EF4-FFF2-40B4-BE49-F238E27FC236}">
                <a16:creationId xmlns:a16="http://schemas.microsoft.com/office/drawing/2014/main" id="{74997110-273C-4E69-A258-0FF7CC4B8409}"/>
              </a:ext>
            </a:extLst>
          </p:cNvPr>
          <p:cNvSpPr txBox="1">
            <a:spLocks noChangeArrowheads="1"/>
          </p:cNvSpPr>
          <p:nvPr/>
        </p:nvSpPr>
        <p:spPr bwMode="auto">
          <a:xfrm>
            <a:off x="7391400" y="4876800"/>
            <a:ext cx="12954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60</a:t>
            </a:r>
          </a:p>
        </p:txBody>
      </p:sp>
      <p:sp>
        <p:nvSpPr>
          <p:cNvPr id="44054" name="Line 22">
            <a:extLst>
              <a:ext uri="{FF2B5EF4-FFF2-40B4-BE49-F238E27FC236}">
                <a16:creationId xmlns:a16="http://schemas.microsoft.com/office/drawing/2014/main" id="{327120FB-57E9-4BD9-96A9-9A612F08E80F}"/>
              </a:ext>
            </a:extLst>
          </p:cNvPr>
          <p:cNvSpPr>
            <a:spLocks noChangeShapeType="1"/>
          </p:cNvSpPr>
          <p:nvPr/>
        </p:nvSpPr>
        <p:spPr bwMode="auto">
          <a:xfrm flipH="1">
            <a:off x="4343400" y="2590800"/>
            <a:ext cx="1219200" cy="325438"/>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3">
            <a:extLst>
              <a:ext uri="{FF2B5EF4-FFF2-40B4-BE49-F238E27FC236}">
                <a16:creationId xmlns:a16="http://schemas.microsoft.com/office/drawing/2014/main" id="{D2087403-0CD7-4E67-9E36-167491538C29}"/>
              </a:ext>
            </a:extLst>
          </p:cNvPr>
          <p:cNvSpPr>
            <a:spLocks noChangeShapeType="1"/>
          </p:cNvSpPr>
          <p:nvPr/>
        </p:nvSpPr>
        <p:spPr bwMode="auto">
          <a:xfrm flipH="1">
            <a:off x="5767388" y="2667000"/>
            <a:ext cx="176212"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4">
            <a:extLst>
              <a:ext uri="{FF2B5EF4-FFF2-40B4-BE49-F238E27FC236}">
                <a16:creationId xmlns:a16="http://schemas.microsoft.com/office/drawing/2014/main" id="{2567FEFE-52AD-4F7C-B14F-9BC59DDFE272}"/>
              </a:ext>
            </a:extLst>
          </p:cNvPr>
          <p:cNvSpPr>
            <a:spLocks noChangeShapeType="1"/>
          </p:cNvSpPr>
          <p:nvPr/>
        </p:nvSpPr>
        <p:spPr bwMode="auto">
          <a:xfrm>
            <a:off x="6324600" y="2590800"/>
            <a:ext cx="685800" cy="395288"/>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5">
            <a:extLst>
              <a:ext uri="{FF2B5EF4-FFF2-40B4-BE49-F238E27FC236}">
                <a16:creationId xmlns:a16="http://schemas.microsoft.com/office/drawing/2014/main" id="{A3D01622-8F77-405E-99E6-F5781867282D}"/>
              </a:ext>
            </a:extLst>
          </p:cNvPr>
          <p:cNvSpPr>
            <a:spLocks noChangeShapeType="1"/>
          </p:cNvSpPr>
          <p:nvPr/>
        </p:nvSpPr>
        <p:spPr bwMode="auto">
          <a:xfrm>
            <a:off x="4267200" y="3429000"/>
            <a:ext cx="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6">
            <a:extLst>
              <a:ext uri="{FF2B5EF4-FFF2-40B4-BE49-F238E27FC236}">
                <a16:creationId xmlns:a16="http://schemas.microsoft.com/office/drawing/2014/main" id="{627F2362-68EB-4AF4-8100-C8D4F7011568}"/>
              </a:ext>
            </a:extLst>
          </p:cNvPr>
          <p:cNvSpPr>
            <a:spLocks noChangeShapeType="1"/>
          </p:cNvSpPr>
          <p:nvPr/>
        </p:nvSpPr>
        <p:spPr bwMode="auto">
          <a:xfrm>
            <a:off x="4343400" y="4267200"/>
            <a:ext cx="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7">
            <a:extLst>
              <a:ext uri="{FF2B5EF4-FFF2-40B4-BE49-F238E27FC236}">
                <a16:creationId xmlns:a16="http://schemas.microsoft.com/office/drawing/2014/main" id="{6E9BE25F-BB23-4F10-AF81-DF9E27A82EDC}"/>
              </a:ext>
            </a:extLst>
          </p:cNvPr>
          <p:cNvSpPr>
            <a:spLocks noChangeShapeType="1"/>
          </p:cNvSpPr>
          <p:nvPr/>
        </p:nvSpPr>
        <p:spPr bwMode="auto">
          <a:xfrm>
            <a:off x="4419600" y="5105400"/>
            <a:ext cx="0" cy="6096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8">
            <a:extLst>
              <a:ext uri="{FF2B5EF4-FFF2-40B4-BE49-F238E27FC236}">
                <a16:creationId xmlns:a16="http://schemas.microsoft.com/office/drawing/2014/main" id="{74DA7D33-3882-4E62-892C-E7814B92B12E}"/>
              </a:ext>
            </a:extLst>
          </p:cNvPr>
          <p:cNvSpPr>
            <a:spLocks noChangeShapeType="1"/>
          </p:cNvSpPr>
          <p:nvPr/>
        </p:nvSpPr>
        <p:spPr bwMode="auto">
          <a:xfrm flipH="1">
            <a:off x="5562600" y="3429000"/>
            <a:ext cx="1295400" cy="347663"/>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9">
            <a:extLst>
              <a:ext uri="{FF2B5EF4-FFF2-40B4-BE49-F238E27FC236}">
                <a16:creationId xmlns:a16="http://schemas.microsoft.com/office/drawing/2014/main" id="{ACA9F24B-4A4A-48BD-AA1F-7E97A4D3DA55}"/>
              </a:ext>
            </a:extLst>
          </p:cNvPr>
          <p:cNvSpPr>
            <a:spLocks noChangeShapeType="1"/>
          </p:cNvSpPr>
          <p:nvPr/>
        </p:nvSpPr>
        <p:spPr bwMode="auto">
          <a:xfrm flipH="1">
            <a:off x="6858000" y="3505200"/>
            <a:ext cx="38100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30">
            <a:extLst>
              <a:ext uri="{FF2B5EF4-FFF2-40B4-BE49-F238E27FC236}">
                <a16:creationId xmlns:a16="http://schemas.microsoft.com/office/drawing/2014/main" id="{6D74AB81-75E4-4DA8-89FA-F8939CC01A94}"/>
              </a:ext>
            </a:extLst>
          </p:cNvPr>
          <p:cNvSpPr>
            <a:spLocks noChangeShapeType="1"/>
          </p:cNvSpPr>
          <p:nvPr/>
        </p:nvSpPr>
        <p:spPr bwMode="auto">
          <a:xfrm>
            <a:off x="7467600" y="3429000"/>
            <a:ext cx="457200" cy="457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1">
            <a:extLst>
              <a:ext uri="{FF2B5EF4-FFF2-40B4-BE49-F238E27FC236}">
                <a16:creationId xmlns:a16="http://schemas.microsoft.com/office/drawing/2014/main" id="{32DC9E71-212A-4451-A6B4-24C62C84F093}"/>
              </a:ext>
            </a:extLst>
          </p:cNvPr>
          <p:cNvSpPr>
            <a:spLocks noChangeShapeType="1"/>
          </p:cNvSpPr>
          <p:nvPr/>
        </p:nvSpPr>
        <p:spPr bwMode="auto">
          <a:xfrm>
            <a:off x="5791200" y="4419600"/>
            <a:ext cx="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Line 32">
            <a:extLst>
              <a:ext uri="{FF2B5EF4-FFF2-40B4-BE49-F238E27FC236}">
                <a16:creationId xmlns:a16="http://schemas.microsoft.com/office/drawing/2014/main" id="{D890EC65-D5ED-476E-B643-257B07300839}"/>
              </a:ext>
            </a:extLst>
          </p:cNvPr>
          <p:cNvSpPr>
            <a:spLocks noChangeShapeType="1"/>
          </p:cNvSpPr>
          <p:nvPr/>
        </p:nvSpPr>
        <p:spPr bwMode="auto">
          <a:xfrm>
            <a:off x="5867400" y="5257800"/>
            <a:ext cx="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33">
            <a:extLst>
              <a:ext uri="{FF2B5EF4-FFF2-40B4-BE49-F238E27FC236}">
                <a16:creationId xmlns:a16="http://schemas.microsoft.com/office/drawing/2014/main" id="{16BBA628-74D3-48A9-A40E-2A5890851202}"/>
              </a:ext>
            </a:extLst>
          </p:cNvPr>
          <p:cNvSpPr>
            <a:spLocks noChangeShapeType="1"/>
          </p:cNvSpPr>
          <p:nvPr/>
        </p:nvSpPr>
        <p:spPr bwMode="auto">
          <a:xfrm>
            <a:off x="7924800" y="4419600"/>
            <a:ext cx="0" cy="457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AutoShape 34">
            <a:hlinkClick r:id="" action="ppaction://hlinkshowjump?jump=nextslide" highlightClick="1"/>
            <a:extLst>
              <a:ext uri="{FF2B5EF4-FFF2-40B4-BE49-F238E27FC236}">
                <a16:creationId xmlns:a16="http://schemas.microsoft.com/office/drawing/2014/main" id="{91B57DF5-08C2-4784-9A0E-2DF04634BAE8}"/>
              </a:ext>
            </a:extLst>
          </p:cNvPr>
          <p:cNvSpPr>
            <a:spLocks noChangeArrowheads="1"/>
          </p:cNvSpPr>
          <p:nvPr/>
        </p:nvSpPr>
        <p:spPr bwMode="auto">
          <a:xfrm>
            <a:off x="7924800" y="5867400"/>
            <a:ext cx="609600" cy="609600"/>
          </a:xfrm>
          <a:prstGeom prst="actionButtonForwardNex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7" name="Text Box 35">
            <a:extLst>
              <a:ext uri="{FF2B5EF4-FFF2-40B4-BE49-F238E27FC236}">
                <a16:creationId xmlns:a16="http://schemas.microsoft.com/office/drawing/2014/main" id="{BF78D0D7-04C0-44A8-A105-493742AC69EF}"/>
              </a:ext>
            </a:extLst>
          </p:cNvPr>
          <p:cNvSpPr txBox="1">
            <a:spLocks noChangeArrowheads="1"/>
          </p:cNvSpPr>
          <p:nvPr/>
        </p:nvSpPr>
        <p:spPr bwMode="auto">
          <a:xfrm>
            <a:off x="1905000" y="2971800"/>
            <a:ext cx="1143000" cy="528638"/>
          </a:xfrm>
          <a:prstGeom prst="rect">
            <a:avLst/>
          </a:prstGeom>
          <a:solidFill>
            <a:schemeClr val="bg1"/>
          </a:solidFill>
          <a:ln w="9525">
            <a:solidFill>
              <a:schemeClr val="bg2"/>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    </a:t>
            </a:r>
            <a:r>
              <a:rPr lang="en-US" altLang="zh-CN" sz="2800">
                <a:solidFill>
                  <a:schemeClr val="bg2"/>
                </a:solidFill>
              </a:rPr>
              <a:t>a</a:t>
            </a:r>
          </a:p>
        </p:txBody>
      </p:sp>
      <p:sp>
        <p:nvSpPr>
          <p:cNvPr id="44068" name="Line 36">
            <a:extLst>
              <a:ext uri="{FF2B5EF4-FFF2-40B4-BE49-F238E27FC236}">
                <a16:creationId xmlns:a16="http://schemas.microsoft.com/office/drawing/2014/main" id="{A304301C-7DC2-4BA6-A5C6-E5D678732408}"/>
              </a:ext>
            </a:extLst>
          </p:cNvPr>
          <p:cNvSpPr>
            <a:spLocks noChangeShapeType="1"/>
          </p:cNvSpPr>
          <p:nvPr/>
        </p:nvSpPr>
        <p:spPr bwMode="auto">
          <a:xfrm>
            <a:off x="2362200" y="2590800"/>
            <a:ext cx="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Rectangle 37">
            <a:extLst>
              <a:ext uri="{FF2B5EF4-FFF2-40B4-BE49-F238E27FC236}">
                <a16:creationId xmlns:a16="http://schemas.microsoft.com/office/drawing/2014/main" id="{335A7631-D382-486F-BB43-A2804ED3BB85}"/>
              </a:ext>
            </a:extLst>
          </p:cNvPr>
          <p:cNvSpPr>
            <a:spLocks noGrp="1" noChangeArrowheads="1"/>
          </p:cNvSpPr>
          <p:nvPr>
            <p:ph type="title" idx="4294967295"/>
          </p:nvPr>
        </p:nvSpPr>
        <p:spPr>
          <a:xfrm>
            <a:off x="1752600" y="304800"/>
            <a:ext cx="6477000" cy="571500"/>
          </a:xfrm>
          <a:solidFill>
            <a:schemeClr val="bg1"/>
          </a:solidFill>
        </p:spPr>
        <p:txBody>
          <a:bodyPr/>
          <a:lstStyle/>
          <a:p>
            <a:pPr eaLnBrk="1" hangingPunct="1"/>
            <a:r>
              <a:rPr lang="zh-CN" altLang="en-US" sz="3200">
                <a:solidFill>
                  <a:srgbClr val="0000FF"/>
                </a:solidFill>
              </a:rPr>
              <a:t>赋值语句经语法分析生成分析树</a:t>
            </a:r>
            <a:endParaRPr lang="zh-CN" altLang="en-US">
              <a:solidFill>
                <a:srgbClr val="0000FF"/>
              </a:solidFill>
            </a:endParaRPr>
          </a:p>
        </p:txBody>
      </p:sp>
    </p:spTree>
    <p:extLst>
      <p:ext uri="{BB962C8B-B14F-4D97-AF65-F5344CB8AC3E}">
        <p14:creationId xmlns:p14="http://schemas.microsoft.com/office/powerpoint/2010/main" val="340633752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
            <a:extLst>
              <a:ext uri="{FF2B5EF4-FFF2-40B4-BE49-F238E27FC236}">
                <a16:creationId xmlns:a16="http://schemas.microsoft.com/office/drawing/2014/main" id="{D06361D5-1F8D-4788-ADBA-E4A3C7B9A89B}"/>
              </a:ext>
            </a:extLst>
          </p:cNvPr>
          <p:cNvSpPr>
            <a:spLocks noChangeArrowheads="1"/>
          </p:cNvSpPr>
          <p:nvPr/>
        </p:nvSpPr>
        <p:spPr bwMode="auto">
          <a:xfrm>
            <a:off x="2503488" y="1557338"/>
            <a:ext cx="1066800" cy="6096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bg2"/>
                </a:solidFill>
              </a:rPr>
              <a:t>:=</a:t>
            </a:r>
          </a:p>
        </p:txBody>
      </p:sp>
      <p:sp>
        <p:nvSpPr>
          <p:cNvPr id="45059" name="Oval 3">
            <a:extLst>
              <a:ext uri="{FF2B5EF4-FFF2-40B4-BE49-F238E27FC236}">
                <a16:creationId xmlns:a16="http://schemas.microsoft.com/office/drawing/2014/main" id="{1D454F0A-D6D2-4C92-8E78-CA24EF2FDE2D}"/>
              </a:ext>
            </a:extLst>
          </p:cNvPr>
          <p:cNvSpPr>
            <a:spLocks noChangeArrowheads="1"/>
          </p:cNvSpPr>
          <p:nvPr/>
        </p:nvSpPr>
        <p:spPr bwMode="auto">
          <a:xfrm>
            <a:off x="1296988" y="2284413"/>
            <a:ext cx="1066800" cy="6096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chemeClr val="bg2"/>
                </a:solidFill>
              </a:rPr>
              <a:t>a</a:t>
            </a:r>
          </a:p>
        </p:txBody>
      </p:sp>
      <p:sp>
        <p:nvSpPr>
          <p:cNvPr id="45060" name="Oval 4">
            <a:extLst>
              <a:ext uri="{FF2B5EF4-FFF2-40B4-BE49-F238E27FC236}">
                <a16:creationId xmlns:a16="http://schemas.microsoft.com/office/drawing/2014/main" id="{A177B547-A1D2-4E59-8628-3CC6CEB532C6}"/>
              </a:ext>
            </a:extLst>
          </p:cNvPr>
          <p:cNvSpPr>
            <a:spLocks noChangeArrowheads="1"/>
          </p:cNvSpPr>
          <p:nvPr/>
        </p:nvSpPr>
        <p:spPr bwMode="auto">
          <a:xfrm>
            <a:off x="3582988" y="2360613"/>
            <a:ext cx="1295400" cy="5334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bg2"/>
                </a:solidFill>
              </a:rPr>
              <a:t>+</a:t>
            </a:r>
          </a:p>
        </p:txBody>
      </p:sp>
      <p:sp>
        <p:nvSpPr>
          <p:cNvPr id="45061" name="Oval 5">
            <a:extLst>
              <a:ext uri="{FF2B5EF4-FFF2-40B4-BE49-F238E27FC236}">
                <a16:creationId xmlns:a16="http://schemas.microsoft.com/office/drawing/2014/main" id="{BA2E1907-742E-4FA4-918C-CEEE5AC55FED}"/>
              </a:ext>
            </a:extLst>
          </p:cNvPr>
          <p:cNvSpPr>
            <a:spLocks noChangeArrowheads="1"/>
          </p:cNvSpPr>
          <p:nvPr/>
        </p:nvSpPr>
        <p:spPr bwMode="auto">
          <a:xfrm>
            <a:off x="2439988" y="3351213"/>
            <a:ext cx="1219200" cy="5334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chemeClr val="bg2"/>
                </a:solidFill>
              </a:rPr>
              <a:t>b</a:t>
            </a:r>
          </a:p>
        </p:txBody>
      </p:sp>
      <p:sp>
        <p:nvSpPr>
          <p:cNvPr id="45062" name="Oval 6">
            <a:extLst>
              <a:ext uri="{FF2B5EF4-FFF2-40B4-BE49-F238E27FC236}">
                <a16:creationId xmlns:a16="http://schemas.microsoft.com/office/drawing/2014/main" id="{E599551B-755E-4361-A6B9-E2231926ABC5}"/>
              </a:ext>
            </a:extLst>
          </p:cNvPr>
          <p:cNvSpPr>
            <a:spLocks noChangeArrowheads="1"/>
          </p:cNvSpPr>
          <p:nvPr/>
        </p:nvSpPr>
        <p:spPr bwMode="auto">
          <a:xfrm>
            <a:off x="4725988" y="3122613"/>
            <a:ext cx="1371600" cy="6096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bg2"/>
                </a:solidFill>
              </a:rPr>
              <a:t>*</a:t>
            </a:r>
          </a:p>
        </p:txBody>
      </p:sp>
      <p:sp>
        <p:nvSpPr>
          <p:cNvPr id="45063" name="Oval 7">
            <a:extLst>
              <a:ext uri="{FF2B5EF4-FFF2-40B4-BE49-F238E27FC236}">
                <a16:creationId xmlns:a16="http://schemas.microsoft.com/office/drawing/2014/main" id="{AEDB756A-E3E6-4408-8FA7-25CF4C07029C}"/>
              </a:ext>
            </a:extLst>
          </p:cNvPr>
          <p:cNvSpPr>
            <a:spLocks noChangeArrowheads="1"/>
          </p:cNvSpPr>
          <p:nvPr/>
        </p:nvSpPr>
        <p:spPr bwMode="auto">
          <a:xfrm>
            <a:off x="3811588" y="4189413"/>
            <a:ext cx="1447800" cy="6096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chemeClr val="bg2"/>
                </a:solidFill>
              </a:rPr>
              <a:t>c</a:t>
            </a:r>
          </a:p>
        </p:txBody>
      </p:sp>
      <p:sp>
        <p:nvSpPr>
          <p:cNvPr id="45064" name="Oval 8">
            <a:extLst>
              <a:ext uri="{FF2B5EF4-FFF2-40B4-BE49-F238E27FC236}">
                <a16:creationId xmlns:a16="http://schemas.microsoft.com/office/drawing/2014/main" id="{A8B57ECB-1D1B-4865-AE38-7ACC4D4580FA}"/>
              </a:ext>
            </a:extLst>
          </p:cNvPr>
          <p:cNvSpPr>
            <a:spLocks noChangeArrowheads="1"/>
          </p:cNvSpPr>
          <p:nvPr/>
        </p:nvSpPr>
        <p:spPr bwMode="auto">
          <a:xfrm>
            <a:off x="5868988" y="3960813"/>
            <a:ext cx="1676400" cy="7620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bg2"/>
                </a:solidFill>
              </a:rPr>
              <a:t>inttoreal</a:t>
            </a:r>
            <a:endParaRPr lang="en-US" altLang="zh-CN" sz="2800">
              <a:solidFill>
                <a:schemeClr val="bg2"/>
              </a:solidFill>
            </a:endParaRPr>
          </a:p>
        </p:txBody>
      </p:sp>
      <p:sp>
        <p:nvSpPr>
          <p:cNvPr id="45065" name="Oval 9">
            <a:extLst>
              <a:ext uri="{FF2B5EF4-FFF2-40B4-BE49-F238E27FC236}">
                <a16:creationId xmlns:a16="http://schemas.microsoft.com/office/drawing/2014/main" id="{84380175-E027-46EF-8227-C2C7E357A043}"/>
              </a:ext>
            </a:extLst>
          </p:cNvPr>
          <p:cNvSpPr>
            <a:spLocks noChangeArrowheads="1"/>
          </p:cNvSpPr>
          <p:nvPr/>
        </p:nvSpPr>
        <p:spPr bwMode="auto">
          <a:xfrm>
            <a:off x="6097588" y="5027613"/>
            <a:ext cx="1600200" cy="609600"/>
          </a:xfrm>
          <a:prstGeom prst="ellipse">
            <a:avLst/>
          </a:prstGeom>
          <a:solidFill>
            <a:schemeClr val="bg1"/>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bg2"/>
                </a:solidFill>
              </a:rPr>
              <a:t>   60</a:t>
            </a:r>
          </a:p>
        </p:txBody>
      </p:sp>
      <p:sp>
        <p:nvSpPr>
          <p:cNvPr id="45066" name="Line 10">
            <a:extLst>
              <a:ext uri="{FF2B5EF4-FFF2-40B4-BE49-F238E27FC236}">
                <a16:creationId xmlns:a16="http://schemas.microsoft.com/office/drawing/2014/main" id="{227F63B0-89F2-4E40-A8B2-9B18D651EBBA}"/>
              </a:ext>
            </a:extLst>
          </p:cNvPr>
          <p:cNvSpPr>
            <a:spLocks noChangeShapeType="1"/>
          </p:cNvSpPr>
          <p:nvPr/>
        </p:nvSpPr>
        <p:spPr bwMode="auto">
          <a:xfrm flipH="1">
            <a:off x="2135188" y="2132013"/>
            <a:ext cx="685800" cy="18256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11">
            <a:extLst>
              <a:ext uri="{FF2B5EF4-FFF2-40B4-BE49-F238E27FC236}">
                <a16:creationId xmlns:a16="http://schemas.microsoft.com/office/drawing/2014/main" id="{5783CB0D-4BB7-475F-A6C4-13A3C7C0D674}"/>
              </a:ext>
            </a:extLst>
          </p:cNvPr>
          <p:cNvSpPr>
            <a:spLocks noChangeShapeType="1"/>
          </p:cNvSpPr>
          <p:nvPr/>
        </p:nvSpPr>
        <p:spPr bwMode="auto">
          <a:xfrm>
            <a:off x="3354388" y="2055813"/>
            <a:ext cx="609600" cy="35242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2">
            <a:extLst>
              <a:ext uri="{FF2B5EF4-FFF2-40B4-BE49-F238E27FC236}">
                <a16:creationId xmlns:a16="http://schemas.microsoft.com/office/drawing/2014/main" id="{C6254F73-6FE6-4D83-9A74-D4CD7DD7F8FC}"/>
              </a:ext>
            </a:extLst>
          </p:cNvPr>
          <p:cNvSpPr>
            <a:spLocks noChangeShapeType="1"/>
          </p:cNvSpPr>
          <p:nvPr/>
        </p:nvSpPr>
        <p:spPr bwMode="auto">
          <a:xfrm flipH="1">
            <a:off x="3354388" y="2894013"/>
            <a:ext cx="838200" cy="48418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3">
            <a:extLst>
              <a:ext uri="{FF2B5EF4-FFF2-40B4-BE49-F238E27FC236}">
                <a16:creationId xmlns:a16="http://schemas.microsoft.com/office/drawing/2014/main" id="{1DE34676-93D6-4A16-9BB7-20F0E580ACBC}"/>
              </a:ext>
            </a:extLst>
          </p:cNvPr>
          <p:cNvSpPr>
            <a:spLocks noChangeShapeType="1"/>
          </p:cNvSpPr>
          <p:nvPr/>
        </p:nvSpPr>
        <p:spPr bwMode="auto">
          <a:xfrm>
            <a:off x="4649788" y="2817813"/>
            <a:ext cx="457200" cy="26352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14">
            <a:extLst>
              <a:ext uri="{FF2B5EF4-FFF2-40B4-BE49-F238E27FC236}">
                <a16:creationId xmlns:a16="http://schemas.microsoft.com/office/drawing/2014/main" id="{BA60BA9A-33C1-4CED-AF7B-138DCCD4D16E}"/>
              </a:ext>
            </a:extLst>
          </p:cNvPr>
          <p:cNvSpPr>
            <a:spLocks noChangeShapeType="1"/>
          </p:cNvSpPr>
          <p:nvPr/>
        </p:nvSpPr>
        <p:spPr bwMode="auto">
          <a:xfrm flipH="1">
            <a:off x="4725988" y="3732213"/>
            <a:ext cx="457200" cy="457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5">
            <a:extLst>
              <a:ext uri="{FF2B5EF4-FFF2-40B4-BE49-F238E27FC236}">
                <a16:creationId xmlns:a16="http://schemas.microsoft.com/office/drawing/2014/main" id="{A3067983-82A8-46D4-8636-0CC97A2FAAA2}"/>
              </a:ext>
            </a:extLst>
          </p:cNvPr>
          <p:cNvSpPr>
            <a:spLocks noChangeShapeType="1"/>
          </p:cNvSpPr>
          <p:nvPr/>
        </p:nvSpPr>
        <p:spPr bwMode="auto">
          <a:xfrm>
            <a:off x="5868988" y="3656013"/>
            <a:ext cx="533400" cy="3079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Line 16">
            <a:extLst>
              <a:ext uri="{FF2B5EF4-FFF2-40B4-BE49-F238E27FC236}">
                <a16:creationId xmlns:a16="http://schemas.microsoft.com/office/drawing/2014/main" id="{1106D5CF-3A1C-4F0C-9646-568C8A01AAFE}"/>
              </a:ext>
            </a:extLst>
          </p:cNvPr>
          <p:cNvSpPr>
            <a:spLocks noChangeShapeType="1"/>
          </p:cNvSpPr>
          <p:nvPr/>
        </p:nvSpPr>
        <p:spPr bwMode="auto">
          <a:xfrm>
            <a:off x="6859588" y="4722813"/>
            <a:ext cx="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Rectangle 18">
            <a:extLst>
              <a:ext uri="{FF2B5EF4-FFF2-40B4-BE49-F238E27FC236}">
                <a16:creationId xmlns:a16="http://schemas.microsoft.com/office/drawing/2014/main" id="{5EA6D7D9-5358-47A3-8382-57935990A4DA}"/>
              </a:ext>
            </a:extLst>
          </p:cNvPr>
          <p:cNvSpPr>
            <a:spLocks noGrp="1" noChangeArrowheads="1"/>
          </p:cNvSpPr>
          <p:nvPr>
            <p:ph type="title" idx="4294967295"/>
          </p:nvPr>
        </p:nvSpPr>
        <p:spPr>
          <a:xfrm>
            <a:off x="1331913" y="404813"/>
            <a:ext cx="6172200" cy="647700"/>
          </a:xfrm>
          <a:solidFill>
            <a:schemeClr val="bg1"/>
          </a:solidFill>
        </p:spPr>
        <p:txBody>
          <a:bodyPr/>
          <a:lstStyle/>
          <a:p>
            <a:pPr eaLnBrk="1" hangingPunct="1"/>
            <a:r>
              <a:rPr lang="zh-CN" altLang="en-US" sz="3200">
                <a:solidFill>
                  <a:srgbClr val="0000FF"/>
                </a:solidFill>
              </a:rPr>
              <a:t>赋值语句经语义分析生成语法树</a:t>
            </a:r>
            <a:endParaRPr lang="zh-CN" altLang="en-US">
              <a:solidFill>
                <a:srgbClr val="0000FF"/>
              </a:solidFill>
            </a:endParaRPr>
          </a:p>
        </p:txBody>
      </p:sp>
    </p:spTree>
    <p:extLst>
      <p:ext uri="{BB962C8B-B14F-4D97-AF65-F5344CB8AC3E}">
        <p14:creationId xmlns:p14="http://schemas.microsoft.com/office/powerpoint/2010/main" val="17552652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220DAD4-1339-4F5D-BE34-E088D1F184BD}"/>
              </a:ext>
            </a:extLst>
          </p:cNvPr>
          <p:cNvSpPr>
            <a:spLocks noGrp="1" noChangeArrowheads="1"/>
          </p:cNvSpPr>
          <p:nvPr>
            <p:ph type="title"/>
          </p:nvPr>
        </p:nvSpPr>
        <p:spPr>
          <a:xfrm>
            <a:off x="2438400" y="723900"/>
            <a:ext cx="3581400" cy="762000"/>
          </a:xfrm>
          <a:solidFill>
            <a:schemeClr val="bg1"/>
          </a:solidFill>
          <a:ln>
            <a:solidFill>
              <a:schemeClr val="bg2"/>
            </a:solidFill>
            <a:miter lim="800000"/>
            <a:headEnd/>
            <a:tailEnd/>
          </a:ln>
        </p:spPr>
        <p:txBody>
          <a:bodyPr/>
          <a:lstStyle/>
          <a:p>
            <a:pPr eaLnBrk="1" hangingPunct="1"/>
            <a:r>
              <a:rPr lang="zh-CN" altLang="en-US" sz="3200">
                <a:solidFill>
                  <a:schemeClr val="bg2"/>
                </a:solidFill>
              </a:rPr>
              <a:t>    </a:t>
            </a:r>
            <a:r>
              <a:rPr lang="zh-CN" altLang="en-US" sz="3200">
                <a:solidFill>
                  <a:srgbClr val="0000FF"/>
                </a:solidFill>
              </a:rPr>
              <a:t>生成中间代码</a:t>
            </a:r>
          </a:p>
        </p:txBody>
      </p:sp>
      <p:sp>
        <p:nvSpPr>
          <p:cNvPr id="46083" name="Rectangle 3">
            <a:extLst>
              <a:ext uri="{FF2B5EF4-FFF2-40B4-BE49-F238E27FC236}">
                <a16:creationId xmlns:a16="http://schemas.microsoft.com/office/drawing/2014/main" id="{5014F383-6A05-401E-A75B-A983AE04C1E6}"/>
              </a:ext>
            </a:extLst>
          </p:cNvPr>
          <p:cNvSpPr>
            <a:spLocks noGrp="1" noChangeArrowheads="1"/>
          </p:cNvSpPr>
          <p:nvPr>
            <p:ph type="body" idx="1"/>
          </p:nvPr>
        </p:nvSpPr>
        <p:spPr>
          <a:xfrm>
            <a:off x="755650" y="1773238"/>
            <a:ext cx="7086600" cy="4267200"/>
          </a:xfrm>
          <a:solidFill>
            <a:schemeClr val="bg1"/>
          </a:solidFill>
          <a:ln>
            <a:solidFill>
              <a:schemeClr val="bg2"/>
            </a:solidFill>
            <a:miter lim="800000"/>
            <a:headEnd/>
            <a:tailEnd/>
          </a:ln>
        </p:spPr>
        <p:txBody>
          <a:bodyPr/>
          <a:lstStyle/>
          <a:p>
            <a:pPr eaLnBrk="1" hangingPunct="1"/>
            <a:endParaRPr lang="zh-CN" altLang="en-US" dirty="0">
              <a:solidFill>
                <a:srgbClr val="FF3300"/>
              </a:solidFill>
            </a:endParaRPr>
          </a:p>
          <a:p>
            <a:pPr eaLnBrk="1" hangingPunct="1"/>
            <a:r>
              <a:rPr lang="zh-CN" altLang="en-US" dirty="0">
                <a:solidFill>
                  <a:srgbClr val="FF3300"/>
                </a:solidFill>
              </a:rPr>
              <a:t> </a:t>
            </a:r>
            <a:r>
              <a:rPr lang="en-US" altLang="en-US" dirty="0">
                <a:solidFill>
                  <a:srgbClr val="FF3300"/>
                </a:solidFill>
              </a:rPr>
              <a:t>temp1:=</a:t>
            </a:r>
            <a:r>
              <a:rPr lang="en-US" altLang="en-US" dirty="0" err="1">
                <a:solidFill>
                  <a:srgbClr val="FF3300"/>
                </a:solidFill>
              </a:rPr>
              <a:t>inttoreal</a:t>
            </a:r>
            <a:r>
              <a:rPr lang="en-US" altLang="en-US" dirty="0">
                <a:solidFill>
                  <a:srgbClr val="FF3300"/>
                </a:solidFill>
              </a:rPr>
              <a:t>(60);</a:t>
            </a:r>
          </a:p>
          <a:p>
            <a:pPr eaLnBrk="1" hangingPunct="1"/>
            <a:r>
              <a:rPr lang="en-US" altLang="en-US" dirty="0">
                <a:solidFill>
                  <a:srgbClr val="FF3300"/>
                </a:solidFill>
              </a:rPr>
              <a:t>temp2:=c </a:t>
            </a:r>
            <a:r>
              <a:rPr lang="en-US" altLang="en-US" baseline="-20000" dirty="0">
                <a:solidFill>
                  <a:srgbClr val="FF3300"/>
                </a:solidFill>
              </a:rPr>
              <a:t>*  </a:t>
            </a:r>
            <a:r>
              <a:rPr lang="en-US" altLang="en-US" dirty="0">
                <a:solidFill>
                  <a:srgbClr val="FF3300"/>
                </a:solidFill>
              </a:rPr>
              <a:t>temp1;</a:t>
            </a:r>
          </a:p>
          <a:p>
            <a:pPr eaLnBrk="1" hangingPunct="1"/>
            <a:r>
              <a:rPr lang="en-US" altLang="en-US" dirty="0">
                <a:solidFill>
                  <a:srgbClr val="FF3300"/>
                </a:solidFill>
              </a:rPr>
              <a:t>temp3:=b +temp2;</a:t>
            </a:r>
          </a:p>
          <a:p>
            <a:pPr eaLnBrk="1" hangingPunct="1"/>
            <a:r>
              <a:rPr lang="en-US" altLang="en-US" dirty="0">
                <a:solidFill>
                  <a:srgbClr val="FF3300"/>
                </a:solidFill>
              </a:rPr>
              <a:t>a :=temp3;</a:t>
            </a:r>
            <a:endParaRPr lang="en-US" altLang="zh-CN" baseline="-20000" dirty="0">
              <a:solidFill>
                <a:srgbClr val="FF3300"/>
              </a:solidFill>
            </a:endParaRPr>
          </a:p>
        </p:txBody>
      </p:sp>
    </p:spTree>
    <p:extLst>
      <p:ext uri="{BB962C8B-B14F-4D97-AF65-F5344CB8AC3E}">
        <p14:creationId xmlns:p14="http://schemas.microsoft.com/office/powerpoint/2010/main" val="6769064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2BE0A7D4-E8AF-40B6-9075-09198C15B8FB}"/>
              </a:ext>
            </a:extLst>
          </p:cNvPr>
          <p:cNvSpPr>
            <a:spLocks noChangeArrowheads="1"/>
          </p:cNvSpPr>
          <p:nvPr/>
        </p:nvSpPr>
        <p:spPr bwMode="auto">
          <a:xfrm>
            <a:off x="3578225" y="381000"/>
            <a:ext cx="1816100" cy="579438"/>
          </a:xfrm>
          <a:prstGeom prst="rect">
            <a:avLst/>
          </a:prstGeom>
          <a:noFill/>
          <a:ln w="9525">
            <a:noFill/>
            <a:miter lim="800000"/>
            <a:headEnd/>
            <a:tailEnd/>
          </a:ln>
          <a:effectLst/>
        </p:spPr>
        <p:txBody>
          <a:bodyPr wrap="none">
            <a:spAutoFit/>
          </a:bodyPr>
          <a:lstStyle/>
          <a:p>
            <a:pPr>
              <a:defRPr/>
            </a:pPr>
            <a:r>
              <a:rPr lang="zh-CN" altLang="en-US" sz="3200" b="1" dirty="0">
                <a:solidFill>
                  <a:srgbClr val="FF0000"/>
                </a:solidFill>
                <a:effectLst>
                  <a:outerShdw blurRad="38100" dist="38100" dir="2700000" algn="tl">
                    <a:srgbClr val="C0C0C0"/>
                  </a:outerShdw>
                </a:effectLst>
                <a:ea typeface="仿宋_GB2312" pitchFamily="49" charset="-122"/>
              </a:rPr>
              <a:t>课程简介</a:t>
            </a:r>
          </a:p>
        </p:txBody>
      </p:sp>
      <p:sp>
        <p:nvSpPr>
          <p:cNvPr id="5123" name="Rectangle 7">
            <a:extLst>
              <a:ext uri="{FF2B5EF4-FFF2-40B4-BE49-F238E27FC236}">
                <a16:creationId xmlns:a16="http://schemas.microsoft.com/office/drawing/2014/main" id="{9D43E17F-F461-45E8-BDA2-65C6B0C7716C}"/>
              </a:ext>
            </a:extLst>
          </p:cNvPr>
          <p:cNvSpPr>
            <a:spLocks noGrp="1" noChangeArrowheads="1"/>
          </p:cNvSpPr>
          <p:nvPr>
            <p:ph type="body" idx="1"/>
          </p:nvPr>
        </p:nvSpPr>
        <p:spPr>
          <a:xfrm>
            <a:off x="457200" y="1219200"/>
            <a:ext cx="8305800" cy="4495800"/>
          </a:xfrm>
          <a:noFill/>
        </p:spPr>
        <p:txBody>
          <a:bodyPr/>
          <a:lstStyle/>
          <a:p>
            <a:pPr eaLnBrk="1" hangingPunct="1">
              <a:lnSpc>
                <a:spcPct val="110000"/>
              </a:lnSpc>
              <a:buFontTx/>
              <a:buNone/>
            </a:pPr>
            <a:r>
              <a:rPr lang="zh-CN" altLang="en-US" sz="2800" b="1">
                <a:solidFill>
                  <a:schemeClr val="accent2"/>
                </a:solidFill>
                <a:latin typeface="仿宋_GB2312" pitchFamily="49" charset="-122"/>
              </a:rPr>
              <a:t> </a:t>
            </a:r>
            <a:r>
              <a:rPr lang="zh-CN" altLang="en-US" sz="2800" b="1">
                <a:solidFill>
                  <a:schemeClr val="accent2"/>
                </a:solidFill>
                <a:latin typeface="楷体_GB2312" pitchFamily="49" charset="-122"/>
                <a:ea typeface="楷体_GB2312" pitchFamily="49" charset="-122"/>
              </a:rPr>
              <a:t>学时:</a:t>
            </a:r>
            <a:r>
              <a:rPr lang="en-US" altLang="zh-CN" sz="2800" b="1">
                <a:solidFill>
                  <a:schemeClr val="accent2"/>
                </a:solidFill>
                <a:latin typeface="楷体_GB2312" pitchFamily="49" charset="-122"/>
                <a:ea typeface="楷体_GB2312" pitchFamily="49" charset="-122"/>
              </a:rPr>
              <a:t>40+16</a:t>
            </a:r>
            <a:endParaRPr lang="zh-CN" altLang="en-US" sz="2800" b="1">
              <a:solidFill>
                <a:schemeClr val="accent2"/>
              </a:solidFill>
              <a:latin typeface="楷体_GB2312" pitchFamily="49" charset="-122"/>
              <a:ea typeface="楷体_GB2312" pitchFamily="49" charset="-122"/>
            </a:endParaRPr>
          </a:p>
          <a:p>
            <a:pPr eaLnBrk="1" hangingPunct="1">
              <a:lnSpc>
                <a:spcPct val="110000"/>
              </a:lnSpc>
              <a:buFontTx/>
              <a:buNone/>
            </a:pPr>
            <a:r>
              <a:rPr lang="zh-CN" altLang="en-US" sz="2800" b="1">
                <a:solidFill>
                  <a:schemeClr val="accent2"/>
                </a:solidFill>
                <a:latin typeface="楷体_GB2312" pitchFamily="49" charset="-122"/>
                <a:ea typeface="楷体_GB2312" pitchFamily="49" charset="-122"/>
              </a:rPr>
              <a:t> 分为两部分</a:t>
            </a:r>
            <a:r>
              <a:rPr lang="zh-CN" altLang="en-US" sz="1600" b="1">
                <a:solidFill>
                  <a:schemeClr val="accent2"/>
                </a:solidFill>
                <a:latin typeface="楷体_GB2312" pitchFamily="49" charset="-122"/>
                <a:ea typeface="楷体_GB2312" pitchFamily="49" charset="-122"/>
              </a:rPr>
              <a:t>:</a:t>
            </a:r>
            <a:endParaRPr lang="zh-CN" altLang="en-US" sz="1200" b="1">
              <a:solidFill>
                <a:schemeClr val="accent2"/>
              </a:solidFill>
              <a:latin typeface="楷体_GB2312" pitchFamily="49" charset="-122"/>
              <a:ea typeface="楷体_GB2312" pitchFamily="49" charset="-122"/>
            </a:endParaRPr>
          </a:p>
          <a:p>
            <a:pPr lvl="1" eaLnBrk="1" hangingPunct="1">
              <a:lnSpc>
                <a:spcPct val="110000"/>
              </a:lnSpc>
            </a:pPr>
            <a:r>
              <a:rPr lang="zh-CN" altLang="en-US" sz="2400" b="1">
                <a:latin typeface="楷体_GB2312" pitchFamily="49" charset="-122"/>
                <a:ea typeface="楷体_GB2312" pitchFamily="49" charset="-122"/>
              </a:rPr>
              <a:t>理论基础</a:t>
            </a:r>
            <a:r>
              <a:rPr lang="en-US" altLang="zh-CN" sz="2400" b="1">
                <a:latin typeface="楷体_GB2312" pitchFamily="49" charset="-122"/>
                <a:ea typeface="楷体_GB2312" pitchFamily="49" charset="-122"/>
              </a:rPr>
              <a:t>(40</a:t>
            </a:r>
            <a:r>
              <a:rPr lang="zh-CN" altLang="en-US" sz="2400" b="1">
                <a:latin typeface="楷体_GB2312" pitchFamily="49" charset="-122"/>
                <a:ea typeface="楷体_GB2312" pitchFamily="49" charset="-122"/>
              </a:rPr>
              <a:t>学时）:课堂教学（</a:t>
            </a:r>
            <a:r>
              <a:rPr lang="en-US" altLang="zh-CN" sz="2400" b="1">
                <a:latin typeface="楷体_GB2312" pitchFamily="49" charset="-122"/>
                <a:ea typeface="楷体_GB2312" pitchFamily="49" charset="-122"/>
              </a:rPr>
              <a:t>30%</a:t>
            </a:r>
            <a:r>
              <a:rPr lang="zh-CN" altLang="en-US" sz="2400" b="1">
                <a:latin typeface="楷体_GB2312" pitchFamily="49" charset="-122"/>
                <a:ea typeface="楷体_GB2312" pitchFamily="49" charset="-122"/>
              </a:rPr>
              <a:t>平时</a:t>
            </a:r>
            <a:r>
              <a:rPr lang="en-US" altLang="zh-CN" sz="2400" b="1">
                <a:latin typeface="楷体_GB2312" pitchFamily="49" charset="-122"/>
                <a:ea typeface="楷体_GB2312" pitchFamily="49" charset="-122"/>
              </a:rPr>
              <a:t>+70%</a:t>
            </a:r>
            <a:r>
              <a:rPr lang="zh-CN" altLang="en-US" sz="2400" b="1">
                <a:latin typeface="楷体_GB2312" pitchFamily="49" charset="-122"/>
                <a:ea typeface="楷体_GB2312" pitchFamily="49" charset="-122"/>
              </a:rPr>
              <a:t>闭卷考试）</a:t>
            </a:r>
          </a:p>
          <a:p>
            <a:pPr lvl="1" eaLnBrk="1" hangingPunct="1">
              <a:lnSpc>
                <a:spcPct val="110000"/>
              </a:lnSpc>
            </a:pPr>
            <a:r>
              <a:rPr lang="zh-CN" altLang="en-US" sz="2400" b="1">
                <a:latin typeface="楷体_GB2312" pitchFamily="49" charset="-122"/>
                <a:ea typeface="楷体_GB2312" pitchFamily="49" charset="-122"/>
              </a:rPr>
              <a:t>实践教学(16学时</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:实验教学（</a:t>
            </a:r>
            <a:r>
              <a:rPr lang="en-US" altLang="zh-CN" sz="2400" b="1">
                <a:latin typeface="楷体_GB2312" pitchFamily="49" charset="-122"/>
                <a:ea typeface="楷体_GB2312" pitchFamily="49" charset="-122"/>
              </a:rPr>
              <a:t>30%</a:t>
            </a:r>
            <a:r>
              <a:rPr lang="zh-CN" altLang="en-US" sz="2400" b="1">
                <a:latin typeface="楷体_GB2312" pitchFamily="49" charset="-122"/>
                <a:ea typeface="楷体_GB2312" pitchFamily="49" charset="-122"/>
              </a:rPr>
              <a:t>平时</a:t>
            </a:r>
            <a:r>
              <a:rPr lang="en-US" altLang="zh-CN" sz="2400" b="1">
                <a:latin typeface="楷体_GB2312" pitchFamily="49" charset="-122"/>
                <a:ea typeface="楷体_GB2312" pitchFamily="49" charset="-122"/>
              </a:rPr>
              <a:t>+70%</a:t>
            </a:r>
            <a:r>
              <a:rPr lang="zh-CN" altLang="en-US" sz="2400" b="1">
                <a:latin typeface="楷体_GB2312" pitchFamily="49" charset="-122"/>
                <a:ea typeface="楷体_GB2312" pitchFamily="49" charset="-122"/>
              </a:rPr>
              <a:t>实验成果）</a:t>
            </a:r>
            <a:endParaRPr lang="en-US" altLang="zh-CN" sz="2400" b="1">
              <a:latin typeface="楷体_GB2312" pitchFamily="49" charset="-122"/>
              <a:ea typeface="楷体_GB2312" pitchFamily="49" charset="-122"/>
            </a:endParaRPr>
          </a:p>
          <a:p>
            <a:pPr algn="just" eaLnBrk="1" hangingPunct="1">
              <a:lnSpc>
                <a:spcPct val="90000"/>
              </a:lnSpc>
              <a:buFontTx/>
              <a:buNone/>
            </a:pPr>
            <a:r>
              <a:rPr lang="zh-CN" altLang="en-US" sz="2800" b="1">
                <a:solidFill>
                  <a:schemeClr val="accent2"/>
                </a:solidFill>
                <a:latin typeface="楷体_GB2312" pitchFamily="49" charset="-122"/>
                <a:ea typeface="楷体_GB2312" pitchFamily="49" charset="-122"/>
              </a:rPr>
              <a:t> 课程要求</a:t>
            </a:r>
            <a:r>
              <a:rPr lang="zh-CN" altLang="en-US" sz="2800">
                <a:solidFill>
                  <a:schemeClr val="accent2"/>
                </a:solidFill>
                <a:latin typeface="楷体_GB2312" pitchFamily="49" charset="-122"/>
                <a:ea typeface="楷体_GB2312" pitchFamily="49" charset="-122"/>
              </a:rPr>
              <a:t>:</a:t>
            </a:r>
            <a:endParaRPr lang="zh-CN" altLang="en-US" sz="2800">
              <a:latin typeface="楷体_GB2312" pitchFamily="49" charset="-122"/>
              <a:ea typeface="楷体_GB2312" pitchFamily="49" charset="-122"/>
            </a:endParaRPr>
          </a:p>
          <a:p>
            <a:pPr algn="just" eaLnBrk="1" hangingPunct="1">
              <a:lnSpc>
                <a:spcPct val="110000"/>
              </a:lnSpc>
              <a:buFontTx/>
              <a:buNone/>
            </a:pPr>
            <a:r>
              <a:rPr lang="zh-CN" altLang="en-US" sz="2800">
                <a:latin typeface="楷体_GB2312" pitchFamily="49" charset="-122"/>
                <a:ea typeface="楷体_GB2312" pitchFamily="49" charset="-122"/>
              </a:rPr>
              <a:t>    </a:t>
            </a:r>
            <a:r>
              <a:rPr lang="zh-CN" altLang="en-US" sz="2400" b="1">
                <a:latin typeface="楷体_GB2312" pitchFamily="49" charset="-122"/>
                <a:ea typeface="楷体_GB2312" pitchFamily="49" charset="-122"/>
              </a:rPr>
              <a:t>掌握编译技术的基本理论、编译系统的构造（结构和机理）并进行编译程序相关部分的设计，加深对计算机高级语言的理解，在此基础上能够灵活运用所学技术解决实际问题</a:t>
            </a:r>
            <a:r>
              <a:rPr lang="zh-CN" altLang="en-US" sz="2400" b="1"/>
              <a:t>。</a:t>
            </a:r>
          </a:p>
          <a:p>
            <a:pPr lvl="1" eaLnBrk="1" hangingPunct="1">
              <a:lnSpc>
                <a:spcPct val="110000"/>
              </a:lnSpc>
            </a:pPr>
            <a:endParaRPr lang="zh-CN" altLang="en-US" sz="2400" b="1">
              <a:solidFill>
                <a:schemeClr val="accent2"/>
              </a:solidFill>
              <a:latin typeface="仿宋_GB2312" pitchFamily="49" charset="-122"/>
            </a:endParaRPr>
          </a:p>
        </p:txBody>
      </p:sp>
    </p:spTree>
    <p:extLst>
      <p:ext uri="{BB962C8B-B14F-4D97-AF65-F5344CB8AC3E}">
        <p14:creationId xmlns:p14="http://schemas.microsoft.com/office/powerpoint/2010/main" val="1960044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32ACBC3B-555B-4B31-B004-852801B44343}"/>
              </a:ext>
            </a:extLst>
          </p:cNvPr>
          <p:cNvSpPr txBox="1">
            <a:spLocks noChangeArrowheads="1"/>
          </p:cNvSpPr>
          <p:nvPr/>
        </p:nvSpPr>
        <p:spPr bwMode="auto">
          <a:xfrm>
            <a:off x="3352800" y="466725"/>
            <a:ext cx="2590800" cy="588963"/>
          </a:xfrm>
          <a:prstGeom prst="rect">
            <a:avLst/>
          </a:prstGeom>
          <a:solidFill>
            <a:schemeClr val="bg1"/>
          </a:solidFill>
          <a:ln w="9525">
            <a:solidFill>
              <a:schemeClr val="bg2"/>
            </a:solidFill>
            <a:miter lim="800000"/>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bg2"/>
                </a:solidFill>
              </a:rPr>
              <a:t> </a:t>
            </a:r>
            <a:r>
              <a:rPr lang="zh-CN" altLang="en-US" sz="3200">
                <a:solidFill>
                  <a:srgbClr val="0000FF"/>
                </a:solidFill>
              </a:rPr>
              <a:t>优     化</a:t>
            </a:r>
          </a:p>
        </p:txBody>
      </p:sp>
      <p:sp>
        <p:nvSpPr>
          <p:cNvPr id="47107" name="Rectangle 3">
            <a:extLst>
              <a:ext uri="{FF2B5EF4-FFF2-40B4-BE49-F238E27FC236}">
                <a16:creationId xmlns:a16="http://schemas.microsoft.com/office/drawing/2014/main" id="{A4359DEB-1420-4225-96A2-63C576362559}"/>
              </a:ext>
            </a:extLst>
          </p:cNvPr>
          <p:cNvSpPr>
            <a:spLocks noChangeArrowheads="1"/>
          </p:cNvSpPr>
          <p:nvPr/>
        </p:nvSpPr>
        <p:spPr bwMode="auto">
          <a:xfrm>
            <a:off x="2895600" y="1295400"/>
            <a:ext cx="3657600" cy="1295400"/>
          </a:xfrm>
          <a:prstGeom prst="rect">
            <a:avLst/>
          </a:prstGeom>
          <a:solidFill>
            <a:schemeClr val="bg1"/>
          </a:solidFill>
          <a:ln w="9525">
            <a:solidFill>
              <a:schemeClr val="bg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fontAlgn="ctr" hangingPunct="1"/>
            <a:r>
              <a:rPr lang="en-US" altLang="zh-CN" sz="3200">
                <a:solidFill>
                  <a:schemeClr val="bg2"/>
                </a:solidFill>
              </a:rPr>
              <a:t>Temp1 :=c *   60.0</a:t>
            </a:r>
          </a:p>
          <a:p>
            <a:pPr algn="l" eaLnBrk="1" fontAlgn="ctr" hangingPunct="1"/>
            <a:r>
              <a:rPr lang="en-US" altLang="zh-CN" sz="3200">
                <a:solidFill>
                  <a:schemeClr val="bg2"/>
                </a:solidFill>
              </a:rPr>
              <a:t>a  :=  b+temp1</a:t>
            </a:r>
          </a:p>
        </p:txBody>
      </p:sp>
      <p:sp>
        <p:nvSpPr>
          <p:cNvPr id="47108" name="Text Box 4">
            <a:extLst>
              <a:ext uri="{FF2B5EF4-FFF2-40B4-BE49-F238E27FC236}">
                <a16:creationId xmlns:a16="http://schemas.microsoft.com/office/drawing/2014/main" id="{154291E7-3F01-4AF1-96FA-42462634FE20}"/>
              </a:ext>
            </a:extLst>
          </p:cNvPr>
          <p:cNvSpPr txBox="1">
            <a:spLocks noChangeArrowheads="1"/>
          </p:cNvSpPr>
          <p:nvPr/>
        </p:nvSpPr>
        <p:spPr bwMode="auto">
          <a:xfrm>
            <a:off x="3092450" y="3124200"/>
            <a:ext cx="3003550" cy="588963"/>
          </a:xfrm>
          <a:prstGeom prst="rect">
            <a:avLst/>
          </a:prstGeom>
          <a:solidFill>
            <a:schemeClr val="bg1"/>
          </a:solidFill>
          <a:ln w="9525">
            <a:solidFill>
              <a:schemeClr val="bg2"/>
            </a:solidFill>
            <a:miter lim="800000"/>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FF"/>
                </a:solidFill>
              </a:rPr>
              <a:t>生成目标代码</a:t>
            </a:r>
          </a:p>
        </p:txBody>
      </p:sp>
      <p:sp>
        <p:nvSpPr>
          <p:cNvPr id="47109" name="Rectangle 5">
            <a:extLst>
              <a:ext uri="{FF2B5EF4-FFF2-40B4-BE49-F238E27FC236}">
                <a16:creationId xmlns:a16="http://schemas.microsoft.com/office/drawing/2014/main" id="{D4B53DD6-50E3-49D4-B514-6EB153DD58AD}"/>
              </a:ext>
            </a:extLst>
          </p:cNvPr>
          <p:cNvSpPr>
            <a:spLocks noChangeArrowheads="1"/>
          </p:cNvSpPr>
          <p:nvPr/>
        </p:nvSpPr>
        <p:spPr bwMode="auto">
          <a:xfrm>
            <a:off x="2743200" y="4038600"/>
            <a:ext cx="4191000" cy="2438400"/>
          </a:xfrm>
          <a:prstGeom prst="rect">
            <a:avLst/>
          </a:prstGeom>
          <a:solidFill>
            <a:schemeClr val="bg1"/>
          </a:solidFill>
          <a:ln w="9525">
            <a:solidFill>
              <a:schemeClr val="bg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bg2"/>
                </a:solidFill>
              </a:rPr>
              <a:t>  </a:t>
            </a:r>
            <a:r>
              <a:rPr lang="en-US" altLang="en-US" sz="3200" dirty="0" err="1">
                <a:solidFill>
                  <a:schemeClr val="bg2"/>
                </a:solidFill>
              </a:rPr>
              <a:t>movf</a:t>
            </a:r>
            <a:r>
              <a:rPr lang="en-US" altLang="en-US" sz="3200" dirty="0">
                <a:solidFill>
                  <a:schemeClr val="bg2"/>
                </a:solidFill>
              </a:rPr>
              <a:t>    c    ,     r2   ;</a:t>
            </a:r>
          </a:p>
          <a:p>
            <a:pPr algn="l" eaLnBrk="1" hangingPunct="1"/>
            <a:r>
              <a:rPr lang="en-US" altLang="en-US" sz="3200" dirty="0">
                <a:solidFill>
                  <a:schemeClr val="bg2"/>
                </a:solidFill>
              </a:rPr>
              <a:t>  </a:t>
            </a:r>
            <a:r>
              <a:rPr lang="en-US" altLang="en-US" sz="3200" dirty="0" err="1">
                <a:solidFill>
                  <a:schemeClr val="bg2"/>
                </a:solidFill>
              </a:rPr>
              <a:t>mulf</a:t>
            </a:r>
            <a:r>
              <a:rPr lang="en-US" altLang="en-US" sz="3200" dirty="0">
                <a:solidFill>
                  <a:schemeClr val="bg2"/>
                </a:solidFill>
              </a:rPr>
              <a:t>     #60.0  ,  r2  ;</a:t>
            </a:r>
          </a:p>
          <a:p>
            <a:pPr algn="l" eaLnBrk="1" hangingPunct="1"/>
            <a:r>
              <a:rPr lang="en-US" altLang="en-US" sz="3200" dirty="0">
                <a:solidFill>
                  <a:schemeClr val="bg2"/>
                </a:solidFill>
              </a:rPr>
              <a:t>  </a:t>
            </a:r>
            <a:r>
              <a:rPr lang="en-US" altLang="en-US" sz="3200" dirty="0" err="1">
                <a:solidFill>
                  <a:schemeClr val="bg2"/>
                </a:solidFill>
              </a:rPr>
              <a:t>movf</a:t>
            </a:r>
            <a:r>
              <a:rPr lang="en-US" altLang="en-US" sz="3200" dirty="0">
                <a:solidFill>
                  <a:schemeClr val="bg2"/>
                </a:solidFill>
              </a:rPr>
              <a:t>      b    ,     r1   ;</a:t>
            </a:r>
          </a:p>
          <a:p>
            <a:pPr algn="l" eaLnBrk="1" hangingPunct="1"/>
            <a:r>
              <a:rPr lang="en-US" altLang="en-US" sz="3200" dirty="0">
                <a:solidFill>
                  <a:schemeClr val="bg2"/>
                </a:solidFill>
              </a:rPr>
              <a:t>  </a:t>
            </a:r>
            <a:r>
              <a:rPr lang="en-US" altLang="en-US" sz="3200" dirty="0" err="1">
                <a:solidFill>
                  <a:schemeClr val="bg2"/>
                </a:solidFill>
              </a:rPr>
              <a:t>addf</a:t>
            </a:r>
            <a:r>
              <a:rPr lang="en-US" altLang="en-US" sz="3200" dirty="0">
                <a:solidFill>
                  <a:schemeClr val="bg2"/>
                </a:solidFill>
              </a:rPr>
              <a:t>     r2   ,     r1   ;</a:t>
            </a:r>
          </a:p>
          <a:p>
            <a:pPr algn="l" eaLnBrk="1" fontAlgn="b" hangingPunct="1"/>
            <a:r>
              <a:rPr lang="en-US" altLang="en-US" sz="3200" dirty="0">
                <a:solidFill>
                  <a:schemeClr val="bg2"/>
                </a:solidFill>
              </a:rPr>
              <a:t>  </a:t>
            </a:r>
            <a:r>
              <a:rPr lang="en-US" altLang="en-US" sz="3200" dirty="0" err="1">
                <a:solidFill>
                  <a:schemeClr val="bg2"/>
                </a:solidFill>
              </a:rPr>
              <a:t>movf</a:t>
            </a:r>
            <a:r>
              <a:rPr lang="en-US" altLang="en-US" sz="3200" dirty="0">
                <a:solidFill>
                  <a:schemeClr val="bg2"/>
                </a:solidFill>
              </a:rPr>
              <a:t>   r1   ,    a    ;</a:t>
            </a:r>
            <a:endParaRPr lang="en-US" altLang="zh-CN" sz="3200" dirty="0">
              <a:solidFill>
                <a:schemeClr val="bg2"/>
              </a:solidFill>
            </a:endParaRPr>
          </a:p>
        </p:txBody>
      </p:sp>
      <p:sp>
        <p:nvSpPr>
          <p:cNvPr id="47110" name="Line 6">
            <a:extLst>
              <a:ext uri="{FF2B5EF4-FFF2-40B4-BE49-F238E27FC236}">
                <a16:creationId xmlns:a16="http://schemas.microsoft.com/office/drawing/2014/main" id="{9DDBA1DA-B46A-4C41-99DC-258D39839088}"/>
              </a:ext>
            </a:extLst>
          </p:cNvPr>
          <p:cNvSpPr>
            <a:spLocks noChangeShapeType="1"/>
          </p:cNvSpPr>
          <p:nvPr/>
        </p:nvSpPr>
        <p:spPr bwMode="auto">
          <a:xfrm>
            <a:off x="4495800" y="0"/>
            <a:ext cx="0" cy="457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Line 7">
            <a:extLst>
              <a:ext uri="{FF2B5EF4-FFF2-40B4-BE49-F238E27FC236}">
                <a16:creationId xmlns:a16="http://schemas.microsoft.com/office/drawing/2014/main" id="{9D2B5FE3-77F2-4EC1-95F4-0D42362E36FF}"/>
              </a:ext>
            </a:extLst>
          </p:cNvPr>
          <p:cNvSpPr>
            <a:spLocks noChangeShapeType="1"/>
          </p:cNvSpPr>
          <p:nvPr/>
        </p:nvSpPr>
        <p:spPr bwMode="auto">
          <a:xfrm>
            <a:off x="4495800" y="990600"/>
            <a:ext cx="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Line 8">
            <a:extLst>
              <a:ext uri="{FF2B5EF4-FFF2-40B4-BE49-F238E27FC236}">
                <a16:creationId xmlns:a16="http://schemas.microsoft.com/office/drawing/2014/main" id="{A6C852C6-2879-4945-A4CE-39C057F7A4FA}"/>
              </a:ext>
            </a:extLst>
          </p:cNvPr>
          <p:cNvSpPr>
            <a:spLocks noChangeShapeType="1"/>
          </p:cNvSpPr>
          <p:nvPr/>
        </p:nvSpPr>
        <p:spPr bwMode="auto">
          <a:xfrm>
            <a:off x="4419600" y="2590800"/>
            <a:ext cx="0" cy="533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9">
            <a:extLst>
              <a:ext uri="{FF2B5EF4-FFF2-40B4-BE49-F238E27FC236}">
                <a16:creationId xmlns:a16="http://schemas.microsoft.com/office/drawing/2014/main" id="{33DE99CE-8A24-4454-975B-2AC2C6530E31}"/>
              </a:ext>
            </a:extLst>
          </p:cNvPr>
          <p:cNvSpPr>
            <a:spLocks noChangeShapeType="1"/>
          </p:cNvSpPr>
          <p:nvPr/>
        </p:nvSpPr>
        <p:spPr bwMode="auto">
          <a:xfrm>
            <a:off x="4419600" y="3733800"/>
            <a:ext cx="0" cy="3048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32655751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E655B81D-D56D-48EC-AF1C-9AFEAC397E8B}"/>
              </a:ext>
            </a:extLst>
          </p:cNvPr>
          <p:cNvSpPr>
            <a:spLocks noGrp="1" noChangeArrowheads="1"/>
          </p:cNvSpPr>
          <p:nvPr>
            <p:ph type="title"/>
          </p:nvPr>
        </p:nvSpPr>
        <p:spPr>
          <a:xfrm>
            <a:off x="2667000" y="723900"/>
            <a:ext cx="3657600" cy="685800"/>
          </a:xfrm>
          <a:solidFill>
            <a:schemeClr val="bg1"/>
          </a:solidFill>
          <a:ln>
            <a:solidFill>
              <a:schemeClr val="bg2"/>
            </a:solidFill>
            <a:miter lim="800000"/>
            <a:headEnd/>
            <a:tailEnd/>
          </a:ln>
        </p:spPr>
        <p:txBody>
          <a:bodyPr/>
          <a:lstStyle/>
          <a:p>
            <a:pPr eaLnBrk="1" hangingPunct="1"/>
            <a:r>
              <a:rPr lang="zh-CN" altLang="en-US" sz="3200">
                <a:solidFill>
                  <a:schemeClr val="bg2"/>
                </a:solidFill>
              </a:rPr>
              <a:t>  </a:t>
            </a:r>
            <a:r>
              <a:rPr lang="zh-CN" altLang="en-US" sz="3200">
                <a:solidFill>
                  <a:srgbClr val="0000FF"/>
                </a:solidFill>
              </a:rPr>
              <a:t>符号表</a:t>
            </a:r>
          </a:p>
        </p:txBody>
      </p:sp>
      <p:graphicFrame>
        <p:nvGraphicFramePr>
          <p:cNvPr id="2050" name="Object 3">
            <a:extLst>
              <a:ext uri="{FF2B5EF4-FFF2-40B4-BE49-F238E27FC236}">
                <a16:creationId xmlns:a16="http://schemas.microsoft.com/office/drawing/2014/main" id="{263C41A5-B5CC-41A3-B70A-D7D9B246C55D}"/>
              </a:ext>
            </a:extLst>
          </p:cNvPr>
          <p:cNvGraphicFramePr>
            <a:graphicFrameLocks noGrp="1" noChangeAspect="1"/>
          </p:cNvGraphicFramePr>
          <p:nvPr>
            <p:ph type="tbl" idx="1"/>
          </p:nvPr>
        </p:nvGraphicFramePr>
        <p:xfrm>
          <a:off x="3076575" y="5353050"/>
          <a:ext cx="727075" cy="246063"/>
        </p:xfrm>
        <a:graphic>
          <a:graphicData uri="http://schemas.openxmlformats.org/presentationml/2006/ole">
            <mc:AlternateContent xmlns:mc="http://schemas.openxmlformats.org/markup-compatibility/2006">
              <mc:Choice xmlns:v="urn:schemas-microsoft-com:vml" Requires="v">
                <p:oleObj spid="_x0000_s63499" name="文档" r:id="rId4" imgW="11796120" imgH="3985200" progId="Word.Document.8">
                  <p:embed/>
                </p:oleObj>
              </mc:Choice>
              <mc:Fallback>
                <p:oleObj name="文档" r:id="rId4" imgW="11796120" imgH="3985200" progId="Word.Document.8">
                  <p:embed/>
                  <p:pic>
                    <p:nvPicPr>
                      <p:cNvPr id="2050" name="Object 3">
                        <a:extLst>
                          <a:ext uri="{FF2B5EF4-FFF2-40B4-BE49-F238E27FC236}">
                            <a16:creationId xmlns:a16="http://schemas.microsoft.com/office/drawing/2014/main" id="{263C41A5-B5CC-41A3-B70A-D7D9B246C5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575" y="5353050"/>
                        <a:ext cx="727075" cy="246063"/>
                      </a:xfrm>
                      <a:prstGeom prst="rect">
                        <a:avLst/>
                      </a:prstGeom>
                      <a:solidFill>
                        <a:schemeClr val="bg1"/>
                      </a:solidFill>
                    </p:spPr>
                  </p:pic>
                </p:oleObj>
              </mc:Fallback>
            </mc:AlternateContent>
          </a:graphicData>
        </a:graphic>
      </p:graphicFrame>
      <p:graphicFrame>
        <p:nvGraphicFramePr>
          <p:cNvPr id="2051" name="Object 4">
            <a:extLst>
              <a:ext uri="{FF2B5EF4-FFF2-40B4-BE49-F238E27FC236}">
                <a16:creationId xmlns:a16="http://schemas.microsoft.com/office/drawing/2014/main" id="{4F6B4693-216A-4ACA-B275-6DD5D8A77893}"/>
              </a:ext>
            </a:extLst>
          </p:cNvPr>
          <p:cNvGraphicFramePr>
            <a:graphicFrameLocks noChangeAspect="1"/>
          </p:cNvGraphicFramePr>
          <p:nvPr/>
        </p:nvGraphicFramePr>
        <p:xfrm>
          <a:off x="5113338" y="3611563"/>
          <a:ext cx="2505075" cy="1200150"/>
        </p:xfrm>
        <a:graphic>
          <a:graphicData uri="http://schemas.openxmlformats.org/presentationml/2006/ole">
            <mc:AlternateContent xmlns:mc="http://schemas.openxmlformats.org/markup-compatibility/2006">
              <mc:Choice xmlns:v="urn:schemas-microsoft-com:vml" Requires="v">
                <p:oleObj spid="_x0000_s63500" name="图表" r:id="rId6" imgW="15559061" imgH="2699436" progId="MSGraph.Chart.8">
                  <p:embed followColorScheme="full"/>
                </p:oleObj>
              </mc:Choice>
              <mc:Fallback>
                <p:oleObj name="图表" r:id="rId6" imgW="15559061" imgH="2699436" progId="MSGraph.Chart.8">
                  <p:embed followColorScheme="full"/>
                  <p:pic>
                    <p:nvPicPr>
                      <p:cNvPr id="2051" name="Object 4">
                        <a:extLst>
                          <a:ext uri="{FF2B5EF4-FFF2-40B4-BE49-F238E27FC236}">
                            <a16:creationId xmlns:a16="http://schemas.microsoft.com/office/drawing/2014/main" id="{4F6B4693-216A-4ACA-B275-6DD5D8A77893}"/>
                          </a:ext>
                        </a:extLst>
                      </p:cNvPr>
                      <p:cNvPicPr>
                        <a:picLocks noChangeAspect="1" noChangeArrowheads="1"/>
                      </p:cNvPicPr>
                      <p:nvPr/>
                    </p:nvPicPr>
                    <p:blipFill>
                      <a:blip r:embed="rId7"/>
                      <a:srcRect/>
                      <a:stretch>
                        <a:fillRect/>
                      </a:stretch>
                    </p:blipFill>
                    <p:spPr bwMode="auto">
                      <a:xfrm>
                        <a:off x="5113338" y="3611563"/>
                        <a:ext cx="2505075" cy="12001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a:extLst>
              <a:ext uri="{FF2B5EF4-FFF2-40B4-BE49-F238E27FC236}">
                <a16:creationId xmlns:a16="http://schemas.microsoft.com/office/drawing/2014/main" id="{4FDE91F6-B2C5-460B-9510-623021C40535}"/>
              </a:ext>
            </a:extLst>
          </p:cNvPr>
          <p:cNvGraphicFramePr>
            <a:graphicFrameLocks noChangeAspect="1"/>
          </p:cNvGraphicFramePr>
          <p:nvPr/>
        </p:nvGraphicFramePr>
        <p:xfrm>
          <a:off x="827088" y="2276475"/>
          <a:ext cx="7310437" cy="3654425"/>
        </p:xfrm>
        <a:graphic>
          <a:graphicData uri="http://schemas.openxmlformats.org/presentationml/2006/ole">
            <mc:AlternateContent xmlns:mc="http://schemas.openxmlformats.org/markup-compatibility/2006">
              <mc:Choice xmlns:v="urn:schemas-microsoft-com:vml" Requires="v">
                <p:oleObj spid="_x0000_s63501" name="文档" r:id="rId8" imgW="7221960" imgH="3715560" progId="Word.Document.8">
                  <p:embed/>
                </p:oleObj>
              </mc:Choice>
              <mc:Fallback>
                <p:oleObj name="文档" r:id="rId8" imgW="7221960" imgH="3715560" progId="Word.Document.8">
                  <p:embed/>
                  <p:pic>
                    <p:nvPicPr>
                      <p:cNvPr id="2052" name="Object 5">
                        <a:extLst>
                          <a:ext uri="{FF2B5EF4-FFF2-40B4-BE49-F238E27FC236}">
                            <a16:creationId xmlns:a16="http://schemas.microsoft.com/office/drawing/2014/main" id="{4FDE91F6-B2C5-460B-9510-623021C405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276475"/>
                        <a:ext cx="7310437" cy="3654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AutoShape 6">
            <a:hlinkClick r:id="" action="ppaction://hlinkshowjump?jump=nextslide" highlightClick="1"/>
            <a:extLst>
              <a:ext uri="{FF2B5EF4-FFF2-40B4-BE49-F238E27FC236}">
                <a16:creationId xmlns:a16="http://schemas.microsoft.com/office/drawing/2014/main" id="{BAFD698A-BC90-4D11-AA5D-5C1C8077C468}"/>
              </a:ext>
            </a:extLst>
          </p:cNvPr>
          <p:cNvSpPr>
            <a:spLocks noChangeArrowheads="1"/>
          </p:cNvSpPr>
          <p:nvPr/>
        </p:nvSpPr>
        <p:spPr bwMode="auto">
          <a:xfrm>
            <a:off x="7772400" y="6096000"/>
            <a:ext cx="838200" cy="457200"/>
          </a:xfrm>
          <a:prstGeom prst="actionButtonForwardNex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560674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WordArt 2">
            <a:extLst>
              <a:ext uri="{FF2B5EF4-FFF2-40B4-BE49-F238E27FC236}">
                <a16:creationId xmlns:a16="http://schemas.microsoft.com/office/drawing/2014/main" id="{D26F50CB-B298-40D5-BFE0-EF5D4A5F2EA2}"/>
              </a:ext>
            </a:extLst>
          </p:cNvPr>
          <p:cNvSpPr>
            <a:spLocks noChangeArrowheads="1" noChangeShapeType="1" noTextEdit="1"/>
          </p:cNvSpPr>
          <p:nvPr/>
        </p:nvSpPr>
        <p:spPr bwMode="auto">
          <a:xfrm>
            <a:off x="423863" y="808038"/>
            <a:ext cx="2759075" cy="852487"/>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zh-CN" alt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三</a:t>
            </a:r>
            <a:r>
              <a:rPr lang="en-US" altLang="zh-CN"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a:t>
            </a:r>
            <a:r>
              <a:rPr lang="zh-CN" alt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编译程序</a:t>
            </a:r>
          </a:p>
          <a:p>
            <a:pPr algn="ctr" eaLnBrk="1" hangingPunct="1">
              <a:spcBef>
                <a:spcPct val="50000"/>
              </a:spcBef>
              <a:defRPr/>
            </a:pPr>
            <a:r>
              <a:rPr lang="zh-CN" alt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    的结构</a:t>
            </a:r>
          </a:p>
        </p:txBody>
      </p:sp>
      <p:sp>
        <p:nvSpPr>
          <p:cNvPr id="148483" name="Rectangle 3">
            <a:extLst>
              <a:ext uri="{FF2B5EF4-FFF2-40B4-BE49-F238E27FC236}">
                <a16:creationId xmlns:a16="http://schemas.microsoft.com/office/drawing/2014/main" id="{AE0FE529-05FC-49DF-B062-94A2E0523F73}"/>
              </a:ext>
            </a:extLst>
          </p:cNvPr>
          <p:cNvSpPr>
            <a:spLocks noChangeArrowheads="1"/>
          </p:cNvSpPr>
          <p:nvPr/>
        </p:nvSpPr>
        <p:spPr bwMode="auto">
          <a:xfrm>
            <a:off x="303213" y="2120900"/>
            <a:ext cx="144145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4.</a:t>
            </a:r>
            <a:r>
              <a:rPr lang="zh-CN" altLang="en-US">
                <a:solidFill>
                  <a:schemeClr val="tx2"/>
                </a:solidFill>
              </a:rPr>
              <a:t>遍 </a:t>
            </a:r>
          </a:p>
        </p:txBody>
      </p:sp>
      <p:grpSp>
        <p:nvGrpSpPr>
          <p:cNvPr id="148495" name="Group 15">
            <a:extLst>
              <a:ext uri="{FF2B5EF4-FFF2-40B4-BE49-F238E27FC236}">
                <a16:creationId xmlns:a16="http://schemas.microsoft.com/office/drawing/2014/main" id="{A8BC50F6-78A6-4753-8AD5-162207B98C5C}"/>
              </a:ext>
            </a:extLst>
          </p:cNvPr>
          <p:cNvGrpSpPr>
            <a:grpSpLocks/>
          </p:cNvGrpSpPr>
          <p:nvPr/>
        </p:nvGrpSpPr>
        <p:grpSpPr bwMode="auto">
          <a:xfrm>
            <a:off x="185738" y="2936875"/>
            <a:ext cx="3724275" cy="2670175"/>
            <a:chOff x="450" y="1344"/>
            <a:chExt cx="4585" cy="816"/>
          </a:xfrm>
        </p:grpSpPr>
        <p:graphicFrame>
          <p:nvGraphicFramePr>
            <p:cNvPr id="34836" name="Object 16">
              <a:extLst>
                <a:ext uri="{FF2B5EF4-FFF2-40B4-BE49-F238E27FC236}">
                  <a16:creationId xmlns:a16="http://schemas.microsoft.com/office/drawing/2014/main" id="{9DB71D0B-38A7-4295-A776-46DA32D1CCD5}"/>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4853" name="Image" r:id="rId3" imgW="7580952" imgH="2768254" progId="Photoshop.Image.7">
                    <p:embed/>
                  </p:oleObj>
                </mc:Choice>
                <mc:Fallback>
                  <p:oleObj name="Image" r:id="rId3" imgW="7580952" imgH="2768254" progId="Photoshop.Image.7">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497" name="Rectangle 17">
              <a:extLst>
                <a:ext uri="{FF2B5EF4-FFF2-40B4-BE49-F238E27FC236}">
                  <a16:creationId xmlns:a16="http://schemas.microsoft.com/office/drawing/2014/main" id="{591C4307-4EAE-4656-90ED-6A7EC5FA01ED}"/>
                </a:ext>
              </a:extLst>
            </p:cNvPr>
            <p:cNvSpPr>
              <a:spLocks noChangeArrowheads="1"/>
            </p:cNvSpPr>
            <p:nvPr/>
          </p:nvSpPr>
          <p:spPr bwMode="auto">
            <a:xfrm>
              <a:off x="657" y="1481"/>
              <a:ext cx="4352" cy="58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遍  </a:t>
              </a:r>
              <a:r>
                <a:rPr lang="zh-CN" altLang="en-US">
                  <a:solidFill>
                    <a:schemeClr val="tx2"/>
                  </a:solidFill>
                  <a:latin typeface="宋体" panose="02010600030101010101" pitchFamily="2" charset="-122"/>
                </a:rPr>
                <a:t>是对源程序或源程序的中间结果</a:t>
              </a:r>
              <a:r>
                <a:rPr lang="zh-CN" altLang="en-US">
                  <a:solidFill>
                    <a:srgbClr val="0000FF"/>
                  </a:solidFill>
                  <a:latin typeface="宋体" panose="02010600030101010101" pitchFamily="2" charset="-122"/>
                </a:rPr>
                <a:t>从头到尾扫描一次</a:t>
              </a:r>
              <a:r>
                <a:rPr lang="zh-CN" altLang="en-US">
                  <a:solidFill>
                    <a:schemeClr val="tx2"/>
                  </a:solidFill>
                  <a:latin typeface="宋体" panose="02010600030101010101" pitchFamily="2" charset="-122"/>
                </a:rPr>
                <a:t>，并作有关的</a:t>
              </a:r>
              <a:r>
                <a:rPr lang="zh-CN" altLang="en-US">
                  <a:solidFill>
                    <a:srgbClr val="0000FF"/>
                  </a:solidFill>
                  <a:latin typeface="宋体" panose="02010600030101010101" pitchFamily="2" charset="-122"/>
                </a:rPr>
                <a:t>加工处理</a:t>
              </a:r>
              <a:r>
                <a:rPr lang="zh-CN" altLang="en-US">
                  <a:solidFill>
                    <a:schemeClr val="tx2"/>
                  </a:solidFill>
                  <a:latin typeface="宋体" panose="02010600030101010101" pitchFamily="2" charset="-122"/>
                </a:rPr>
                <a:t>，</a:t>
              </a:r>
              <a:r>
                <a:rPr lang="zh-CN" altLang="en-US">
                  <a:solidFill>
                    <a:srgbClr val="0000FF"/>
                  </a:solidFill>
                  <a:latin typeface="宋体" panose="02010600030101010101" pitchFamily="2" charset="-122"/>
                </a:rPr>
                <a:t>生成新的中间结果或目标程序</a:t>
              </a:r>
              <a:r>
                <a:rPr lang="zh-CN" altLang="en-US">
                  <a:solidFill>
                    <a:schemeClr val="tx2"/>
                  </a:solidFill>
                  <a:latin typeface="宋体" panose="02010600030101010101" pitchFamily="2" charset="-122"/>
                </a:rPr>
                <a:t>。</a:t>
              </a:r>
            </a:p>
          </p:txBody>
        </p:sp>
      </p:grpSp>
      <p:sp>
        <p:nvSpPr>
          <p:cNvPr id="34821" name="Rectangle 18">
            <a:extLst>
              <a:ext uri="{FF2B5EF4-FFF2-40B4-BE49-F238E27FC236}">
                <a16:creationId xmlns:a16="http://schemas.microsoft.com/office/drawing/2014/main" id="{813D5C86-0117-4F9B-A6A5-8C3FC771F806}"/>
              </a:ext>
            </a:extLst>
          </p:cNvPr>
          <p:cNvSpPr>
            <a:spLocks noChangeArrowheads="1"/>
          </p:cNvSpPr>
          <p:nvPr/>
        </p:nvSpPr>
        <p:spPr bwMode="auto">
          <a:xfrm>
            <a:off x="6816725" y="820738"/>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词法分析</a:t>
            </a:r>
          </a:p>
        </p:txBody>
      </p:sp>
      <p:sp>
        <p:nvSpPr>
          <p:cNvPr id="34822" name="Rectangle 19">
            <a:extLst>
              <a:ext uri="{FF2B5EF4-FFF2-40B4-BE49-F238E27FC236}">
                <a16:creationId xmlns:a16="http://schemas.microsoft.com/office/drawing/2014/main" id="{DF851463-2683-4AEB-84A6-BA89DB678ABA}"/>
              </a:ext>
            </a:extLst>
          </p:cNvPr>
          <p:cNvSpPr>
            <a:spLocks noChangeArrowheads="1"/>
          </p:cNvSpPr>
          <p:nvPr/>
        </p:nvSpPr>
        <p:spPr bwMode="auto">
          <a:xfrm>
            <a:off x="6811963" y="18764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语法分析</a:t>
            </a:r>
          </a:p>
        </p:txBody>
      </p:sp>
      <p:sp>
        <p:nvSpPr>
          <p:cNvPr id="34823" name="Rectangle 20">
            <a:extLst>
              <a:ext uri="{FF2B5EF4-FFF2-40B4-BE49-F238E27FC236}">
                <a16:creationId xmlns:a16="http://schemas.microsoft.com/office/drawing/2014/main" id="{E5E154A8-ABF9-4F8B-BA5D-58DA4FF3725C}"/>
              </a:ext>
            </a:extLst>
          </p:cNvPr>
          <p:cNvSpPr>
            <a:spLocks noChangeArrowheads="1"/>
          </p:cNvSpPr>
          <p:nvPr/>
        </p:nvSpPr>
        <p:spPr bwMode="auto">
          <a:xfrm>
            <a:off x="6475413" y="2987675"/>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中间代码生成</a:t>
            </a:r>
          </a:p>
        </p:txBody>
      </p:sp>
      <p:sp>
        <p:nvSpPr>
          <p:cNvPr id="34824" name="Rectangle 21">
            <a:extLst>
              <a:ext uri="{FF2B5EF4-FFF2-40B4-BE49-F238E27FC236}">
                <a16:creationId xmlns:a16="http://schemas.microsoft.com/office/drawing/2014/main" id="{A75C8363-1739-4325-936A-A7A28AADFDAE}"/>
              </a:ext>
            </a:extLst>
          </p:cNvPr>
          <p:cNvSpPr>
            <a:spLocks noChangeArrowheads="1"/>
          </p:cNvSpPr>
          <p:nvPr/>
        </p:nvSpPr>
        <p:spPr bwMode="auto">
          <a:xfrm>
            <a:off x="6831013" y="4114800"/>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代码优化</a:t>
            </a:r>
          </a:p>
        </p:txBody>
      </p:sp>
      <p:sp>
        <p:nvSpPr>
          <p:cNvPr id="34825" name="Rectangle 22">
            <a:extLst>
              <a:ext uri="{FF2B5EF4-FFF2-40B4-BE49-F238E27FC236}">
                <a16:creationId xmlns:a16="http://schemas.microsoft.com/office/drawing/2014/main" id="{53E87070-A01E-44F5-BAEB-321357483B41}"/>
              </a:ext>
            </a:extLst>
          </p:cNvPr>
          <p:cNvSpPr>
            <a:spLocks noChangeArrowheads="1"/>
          </p:cNvSpPr>
          <p:nvPr/>
        </p:nvSpPr>
        <p:spPr bwMode="auto">
          <a:xfrm>
            <a:off x="6610350" y="5305425"/>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目标代码生成</a:t>
            </a:r>
          </a:p>
        </p:txBody>
      </p:sp>
      <p:sp>
        <p:nvSpPr>
          <p:cNvPr id="34826" name="Line 23">
            <a:extLst>
              <a:ext uri="{FF2B5EF4-FFF2-40B4-BE49-F238E27FC236}">
                <a16:creationId xmlns:a16="http://schemas.microsoft.com/office/drawing/2014/main" id="{A4DB13CF-E01C-469A-81A3-F5BA86ABAF10}"/>
              </a:ext>
            </a:extLst>
          </p:cNvPr>
          <p:cNvSpPr>
            <a:spLocks noChangeShapeType="1"/>
          </p:cNvSpPr>
          <p:nvPr/>
        </p:nvSpPr>
        <p:spPr bwMode="auto">
          <a:xfrm>
            <a:off x="7567613" y="376238"/>
            <a:ext cx="19050" cy="4572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7" name="Line 24">
            <a:extLst>
              <a:ext uri="{FF2B5EF4-FFF2-40B4-BE49-F238E27FC236}">
                <a16:creationId xmlns:a16="http://schemas.microsoft.com/office/drawing/2014/main" id="{727DA355-9CEC-4E30-A2AC-DCB85C75A76B}"/>
              </a:ext>
            </a:extLst>
          </p:cNvPr>
          <p:cNvSpPr>
            <a:spLocks noChangeShapeType="1"/>
          </p:cNvSpPr>
          <p:nvPr/>
        </p:nvSpPr>
        <p:spPr bwMode="auto">
          <a:xfrm>
            <a:off x="7607300" y="1430338"/>
            <a:ext cx="19050" cy="417512"/>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8" name="Line 25">
            <a:extLst>
              <a:ext uri="{FF2B5EF4-FFF2-40B4-BE49-F238E27FC236}">
                <a16:creationId xmlns:a16="http://schemas.microsoft.com/office/drawing/2014/main" id="{6E8E68D9-2F2A-4295-8E1B-D1BFF512CC04}"/>
              </a:ext>
            </a:extLst>
          </p:cNvPr>
          <p:cNvSpPr>
            <a:spLocks noChangeShapeType="1"/>
          </p:cNvSpPr>
          <p:nvPr/>
        </p:nvSpPr>
        <p:spPr bwMode="auto">
          <a:xfrm>
            <a:off x="7626350" y="2484438"/>
            <a:ext cx="20638" cy="47625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9" name="Line 26">
            <a:extLst>
              <a:ext uri="{FF2B5EF4-FFF2-40B4-BE49-F238E27FC236}">
                <a16:creationId xmlns:a16="http://schemas.microsoft.com/office/drawing/2014/main" id="{BAEC61A4-DC72-4671-B0FD-51EE3A16325B}"/>
              </a:ext>
            </a:extLst>
          </p:cNvPr>
          <p:cNvSpPr>
            <a:spLocks noChangeShapeType="1"/>
          </p:cNvSpPr>
          <p:nvPr/>
        </p:nvSpPr>
        <p:spPr bwMode="auto">
          <a:xfrm flipH="1">
            <a:off x="7646988" y="3597275"/>
            <a:ext cx="19050" cy="5175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30" name="Line 27">
            <a:extLst>
              <a:ext uri="{FF2B5EF4-FFF2-40B4-BE49-F238E27FC236}">
                <a16:creationId xmlns:a16="http://schemas.microsoft.com/office/drawing/2014/main" id="{1F4C0649-E67B-4CF7-8C8F-775A263C4BCA}"/>
              </a:ext>
            </a:extLst>
          </p:cNvPr>
          <p:cNvSpPr>
            <a:spLocks noChangeShapeType="1"/>
          </p:cNvSpPr>
          <p:nvPr/>
        </p:nvSpPr>
        <p:spPr bwMode="auto">
          <a:xfrm flipH="1">
            <a:off x="7648575" y="4691063"/>
            <a:ext cx="19050" cy="5556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31" name="Line 28">
            <a:extLst>
              <a:ext uri="{FF2B5EF4-FFF2-40B4-BE49-F238E27FC236}">
                <a16:creationId xmlns:a16="http://schemas.microsoft.com/office/drawing/2014/main" id="{3C537A51-CE57-4D01-ACC7-1AA29349ABF1}"/>
              </a:ext>
            </a:extLst>
          </p:cNvPr>
          <p:cNvSpPr>
            <a:spLocks noChangeShapeType="1"/>
          </p:cNvSpPr>
          <p:nvPr/>
        </p:nvSpPr>
        <p:spPr bwMode="auto">
          <a:xfrm flipH="1">
            <a:off x="7624763" y="5883275"/>
            <a:ext cx="0" cy="623888"/>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8509" name="Rectangle 29">
            <a:extLst>
              <a:ext uri="{FF2B5EF4-FFF2-40B4-BE49-F238E27FC236}">
                <a16:creationId xmlns:a16="http://schemas.microsoft.com/office/drawing/2014/main" id="{162FB459-E7EA-4617-A56A-6000167F57DA}"/>
              </a:ext>
            </a:extLst>
          </p:cNvPr>
          <p:cNvSpPr>
            <a:spLocks noChangeArrowheads="1"/>
          </p:cNvSpPr>
          <p:nvPr/>
        </p:nvSpPr>
        <p:spPr bwMode="auto">
          <a:xfrm>
            <a:off x="4094163" y="269875"/>
            <a:ext cx="4883150" cy="3367088"/>
          </a:xfrm>
          <a:prstGeom prst="rect">
            <a:avLst/>
          </a:prstGeom>
          <a:noFill/>
          <a:ln w="57150" algn="ctr">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0000"/>
                </a:solidFill>
                <a:latin typeface="楷体_GB2312" pitchFamily="49" charset="-122"/>
                <a:ea typeface="楷体_GB2312" pitchFamily="49" charset="-122"/>
              </a:rPr>
              <a:t>一遍</a:t>
            </a:r>
          </a:p>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a:p>
            <a:pPr eaLnBrk="1" hangingPunct="1">
              <a:spcBef>
                <a:spcPct val="50000"/>
              </a:spcBef>
              <a:buFontTx/>
              <a:buNone/>
            </a:pPr>
            <a:r>
              <a:rPr lang="zh-CN" altLang="en-US" sz="2000" b="1">
                <a:solidFill>
                  <a:srgbClr val="FF0000"/>
                </a:solidFill>
                <a:latin typeface="楷体_GB2312" pitchFamily="49" charset="-122"/>
                <a:ea typeface="楷体_GB2312" pitchFamily="49" charset="-122"/>
              </a:rPr>
              <a:t>语法分析器</a:t>
            </a:r>
          </a:p>
          <a:p>
            <a:pPr eaLnBrk="1" hangingPunct="1">
              <a:spcBef>
                <a:spcPct val="50000"/>
              </a:spcBef>
              <a:buFontTx/>
              <a:buNone/>
            </a:pPr>
            <a:r>
              <a:rPr lang="zh-CN" altLang="en-US" sz="2000" b="1">
                <a:solidFill>
                  <a:srgbClr val="FF0000"/>
                </a:solidFill>
                <a:latin typeface="楷体_GB2312" pitchFamily="49" charset="-122"/>
                <a:ea typeface="楷体_GB2312" pitchFamily="49" charset="-122"/>
              </a:rPr>
              <a:t>处于核心地位</a:t>
            </a:r>
          </a:p>
          <a:p>
            <a:pPr eaLnBrk="1" hangingPunct="1">
              <a:spcBef>
                <a:spcPct val="50000"/>
              </a:spcBef>
              <a:buFontTx/>
              <a:buNone/>
            </a:pPr>
            <a:endParaRPr lang="en-US" altLang="zh-CN" sz="2000">
              <a:solidFill>
                <a:srgbClr val="FF0000"/>
              </a:solidFill>
              <a:latin typeface="楷体_GB2312" pitchFamily="49" charset="-122"/>
              <a:ea typeface="楷体_GB2312" pitchFamily="49" charset="-122"/>
            </a:endParaRPr>
          </a:p>
        </p:txBody>
      </p:sp>
      <p:sp>
        <p:nvSpPr>
          <p:cNvPr id="148510" name="Rectangle 30">
            <a:extLst>
              <a:ext uri="{FF2B5EF4-FFF2-40B4-BE49-F238E27FC236}">
                <a16:creationId xmlns:a16="http://schemas.microsoft.com/office/drawing/2014/main" id="{DD6E96A2-06E4-4E6D-8D0A-50A7FD7A16D2}"/>
              </a:ext>
            </a:extLst>
          </p:cNvPr>
          <p:cNvSpPr>
            <a:spLocks noChangeArrowheads="1"/>
          </p:cNvSpPr>
          <p:nvPr/>
        </p:nvSpPr>
        <p:spPr bwMode="auto">
          <a:xfrm>
            <a:off x="4114800" y="3786188"/>
            <a:ext cx="4633913" cy="411162"/>
          </a:xfrm>
          <a:prstGeom prst="rect">
            <a:avLst/>
          </a:prstGeom>
          <a:noFill/>
          <a:ln w="57150" algn="ctr">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0000"/>
                </a:solidFill>
                <a:latin typeface="楷体_GB2312" pitchFamily="49" charset="-122"/>
                <a:ea typeface="楷体_GB2312" pitchFamily="49" charset="-122"/>
              </a:rPr>
              <a:t>一遍 局部优化</a:t>
            </a:r>
          </a:p>
        </p:txBody>
      </p:sp>
      <p:sp>
        <p:nvSpPr>
          <p:cNvPr id="148512" name="Rectangle 32">
            <a:extLst>
              <a:ext uri="{FF2B5EF4-FFF2-40B4-BE49-F238E27FC236}">
                <a16:creationId xmlns:a16="http://schemas.microsoft.com/office/drawing/2014/main" id="{9CC60313-8FE3-4B75-A8F2-E06ADC4CF324}"/>
              </a:ext>
            </a:extLst>
          </p:cNvPr>
          <p:cNvSpPr>
            <a:spLocks noChangeArrowheads="1"/>
          </p:cNvSpPr>
          <p:nvPr/>
        </p:nvSpPr>
        <p:spPr bwMode="auto">
          <a:xfrm>
            <a:off x="4140200" y="5235575"/>
            <a:ext cx="4962525" cy="909638"/>
          </a:xfrm>
          <a:prstGeom prst="rect">
            <a:avLst/>
          </a:prstGeom>
          <a:noFill/>
          <a:ln w="57150" algn="ctr">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0000"/>
                </a:solidFill>
                <a:latin typeface="楷体_GB2312" pitchFamily="49" charset="-122"/>
                <a:ea typeface="楷体_GB2312" pitchFamily="49" charset="-122"/>
              </a:rPr>
              <a:t>一遍</a:t>
            </a:r>
          </a:p>
        </p:txBody>
      </p:sp>
      <p:sp>
        <p:nvSpPr>
          <p:cNvPr id="148513" name="Rectangle 33">
            <a:extLst>
              <a:ext uri="{FF2B5EF4-FFF2-40B4-BE49-F238E27FC236}">
                <a16:creationId xmlns:a16="http://schemas.microsoft.com/office/drawing/2014/main" id="{C149BCE8-7D81-44FD-9899-27D689EECABF}"/>
              </a:ext>
            </a:extLst>
          </p:cNvPr>
          <p:cNvSpPr>
            <a:spLocks noChangeArrowheads="1"/>
          </p:cNvSpPr>
          <p:nvPr/>
        </p:nvSpPr>
        <p:spPr bwMode="auto">
          <a:xfrm>
            <a:off x="4129088" y="4610100"/>
            <a:ext cx="4633912" cy="411163"/>
          </a:xfrm>
          <a:prstGeom prst="rect">
            <a:avLst/>
          </a:prstGeom>
          <a:noFill/>
          <a:ln w="57150" algn="ctr">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0000"/>
                </a:solidFill>
                <a:latin typeface="楷体_GB2312" pitchFamily="49" charset="-122"/>
                <a:ea typeface="楷体_GB2312" pitchFamily="49" charset="-122"/>
              </a:rPr>
              <a:t>一遍 全局优化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8495"/>
                                        </p:tgtEl>
                                        <p:attrNameLst>
                                          <p:attrName>style.visibility</p:attrName>
                                        </p:attrNameLst>
                                      </p:cBhvr>
                                      <p:to>
                                        <p:strVal val="visible"/>
                                      </p:to>
                                    </p:set>
                                    <p:animEffect transition="in" filter="strips(downRight)">
                                      <p:cBhvr>
                                        <p:cTn id="7" dur="500"/>
                                        <p:tgtEl>
                                          <p:spTgt spid="148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8509"/>
                                        </p:tgtEl>
                                        <p:attrNameLst>
                                          <p:attrName>style.visibility</p:attrName>
                                        </p:attrNameLst>
                                      </p:cBhvr>
                                      <p:to>
                                        <p:strVal val="visible"/>
                                      </p:to>
                                    </p:set>
                                    <p:animEffect transition="in" filter="slide(fromTop)">
                                      <p:cBhvr>
                                        <p:cTn id="12" dur="500"/>
                                        <p:tgtEl>
                                          <p:spTgt spid="148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8510"/>
                                        </p:tgtEl>
                                        <p:attrNameLst>
                                          <p:attrName>style.visibility</p:attrName>
                                        </p:attrNameLst>
                                      </p:cBhvr>
                                      <p:to>
                                        <p:strVal val="visible"/>
                                      </p:to>
                                    </p:set>
                                    <p:animEffect transition="in" filter="slide(fromTop)">
                                      <p:cBhvr>
                                        <p:cTn id="17" dur="500"/>
                                        <p:tgtEl>
                                          <p:spTgt spid="148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48513"/>
                                        </p:tgtEl>
                                        <p:attrNameLst>
                                          <p:attrName>style.visibility</p:attrName>
                                        </p:attrNameLst>
                                      </p:cBhvr>
                                      <p:to>
                                        <p:strVal val="visible"/>
                                      </p:to>
                                    </p:set>
                                    <p:animEffect transition="in" filter="slide(fromTop)">
                                      <p:cBhvr>
                                        <p:cTn id="22" dur="500"/>
                                        <p:tgtEl>
                                          <p:spTgt spid="148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48512"/>
                                        </p:tgtEl>
                                        <p:attrNameLst>
                                          <p:attrName>style.visibility</p:attrName>
                                        </p:attrNameLst>
                                      </p:cBhvr>
                                      <p:to>
                                        <p:strVal val="visible"/>
                                      </p:to>
                                    </p:set>
                                    <p:animEffect transition="in" filter="slide(fromTop)">
                                      <p:cBhvr>
                                        <p:cTn id="27" dur="500"/>
                                        <p:tgtEl>
                                          <p:spTgt spid="148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9" grpId="0" animBg="1"/>
      <p:bldP spid="148510" grpId="0" animBg="1"/>
      <p:bldP spid="148512" grpId="0" animBg="1"/>
      <p:bldP spid="1485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49E1D472-1776-4B97-B8F8-50F69357F43D}"/>
              </a:ext>
            </a:extLst>
          </p:cNvPr>
          <p:cNvSpPr txBox="1">
            <a:spLocks noChangeArrowheads="1"/>
          </p:cNvSpPr>
          <p:nvPr/>
        </p:nvSpPr>
        <p:spPr bwMode="auto">
          <a:xfrm>
            <a:off x="285750" y="941536"/>
            <a:ext cx="8569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ea typeface="楷体_GB2312" pitchFamily="49" charset="-122"/>
              </a:rPr>
              <a:t>     遍</a:t>
            </a:r>
            <a:r>
              <a:rPr lang="zh-CN" altLang="en-US" sz="2400" dirty="0">
                <a:ea typeface="楷体_GB2312" pitchFamily="49" charset="-122"/>
              </a:rPr>
              <a:t>（</a:t>
            </a:r>
            <a:r>
              <a:rPr lang="en-US" altLang="zh-CN" sz="2400" dirty="0">
                <a:ea typeface="楷体_GB2312" pitchFamily="49" charset="-122"/>
              </a:rPr>
              <a:t>PASS）</a:t>
            </a:r>
          </a:p>
        </p:txBody>
      </p:sp>
      <p:grpSp>
        <p:nvGrpSpPr>
          <p:cNvPr id="35843" name="Group 3">
            <a:extLst>
              <a:ext uri="{FF2B5EF4-FFF2-40B4-BE49-F238E27FC236}">
                <a16:creationId xmlns:a16="http://schemas.microsoft.com/office/drawing/2014/main" id="{96F18D2D-19E8-4433-83AC-D52F9AF8BA45}"/>
              </a:ext>
            </a:extLst>
          </p:cNvPr>
          <p:cNvGrpSpPr>
            <a:grpSpLocks/>
          </p:cNvGrpSpPr>
          <p:nvPr/>
        </p:nvGrpSpPr>
        <p:grpSpPr bwMode="auto">
          <a:xfrm>
            <a:off x="315912" y="1795838"/>
            <a:ext cx="8469313" cy="2584450"/>
            <a:chOff x="210" y="1296"/>
            <a:chExt cx="5335" cy="1628"/>
          </a:xfrm>
        </p:grpSpPr>
        <p:grpSp>
          <p:nvGrpSpPr>
            <p:cNvPr id="35849" name="Group 4">
              <a:extLst>
                <a:ext uri="{FF2B5EF4-FFF2-40B4-BE49-F238E27FC236}">
                  <a16:creationId xmlns:a16="http://schemas.microsoft.com/office/drawing/2014/main" id="{390D1FED-3F61-4708-8FDD-3E24C47D7FF5}"/>
                </a:ext>
              </a:extLst>
            </p:cNvPr>
            <p:cNvGrpSpPr>
              <a:grpSpLocks/>
            </p:cNvGrpSpPr>
            <p:nvPr/>
          </p:nvGrpSpPr>
          <p:grpSpPr bwMode="auto">
            <a:xfrm>
              <a:off x="235" y="1296"/>
              <a:ext cx="5310" cy="1021"/>
              <a:chOff x="235" y="1709"/>
              <a:chExt cx="5310" cy="1088"/>
            </a:xfrm>
          </p:grpSpPr>
          <p:sp>
            <p:nvSpPr>
              <p:cNvPr id="35851" name="AutoShape 5">
                <a:extLst>
                  <a:ext uri="{FF2B5EF4-FFF2-40B4-BE49-F238E27FC236}">
                    <a16:creationId xmlns:a16="http://schemas.microsoft.com/office/drawing/2014/main" id="{697A1932-A028-473C-AE14-0A186B3CEE3E}"/>
                  </a:ext>
                </a:extLst>
              </p:cNvPr>
              <p:cNvSpPr>
                <a:spLocks noChangeArrowheads="1"/>
              </p:cNvSpPr>
              <p:nvPr/>
            </p:nvSpPr>
            <p:spPr bwMode="auto">
              <a:xfrm>
                <a:off x="235" y="1709"/>
                <a:ext cx="5310" cy="1088"/>
              </a:xfrm>
              <a:prstGeom prst="roundRect">
                <a:avLst>
                  <a:gd name="adj" fmla="val 3491"/>
                </a:avLst>
              </a:prstGeom>
              <a:solidFill>
                <a:schemeClr val="hlink">
                  <a:alpha val="50195"/>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                  第一遍		 第二遍</a:t>
                </a:r>
              </a:p>
              <a:p>
                <a:pPr eaLnBrk="1" hangingPunct="1">
                  <a:lnSpc>
                    <a:spcPct val="150000"/>
                  </a:lnSpc>
                  <a:spcBef>
                    <a:spcPct val="0"/>
                  </a:spcBef>
                  <a:buFontTx/>
                  <a:buNone/>
                </a:pPr>
                <a:r>
                  <a:rPr lang="zh-CN" altLang="en-US" sz="2400">
                    <a:ea typeface="楷体_GB2312" pitchFamily="49" charset="-122"/>
                  </a:rPr>
                  <a:t>						         ……</a:t>
                </a:r>
              </a:p>
              <a:p>
                <a:pPr eaLnBrk="1" hangingPunct="1">
                  <a:spcBef>
                    <a:spcPct val="0"/>
                  </a:spcBef>
                  <a:buFontTx/>
                  <a:buNone/>
                </a:pPr>
                <a:r>
                  <a:rPr lang="zh-CN" altLang="en-US" sz="2400">
                    <a:ea typeface="楷体_GB2312" pitchFamily="49" charset="-122"/>
                  </a:rPr>
                  <a:t>                                                                                </a:t>
                </a:r>
              </a:p>
              <a:p>
                <a:pPr eaLnBrk="1" hangingPunct="1">
                  <a:spcBef>
                    <a:spcPct val="0"/>
                  </a:spcBef>
                  <a:buFontTx/>
                  <a:buNone/>
                </a:pPr>
                <a:endParaRPr lang="zh-CN" altLang="en-US" sz="2400">
                  <a:ea typeface="楷体_GB2312" pitchFamily="49" charset="-122"/>
                </a:endParaRPr>
              </a:p>
            </p:txBody>
          </p:sp>
          <p:sp>
            <p:nvSpPr>
              <p:cNvPr id="35852" name="Rectangle 6">
                <a:extLst>
                  <a:ext uri="{FF2B5EF4-FFF2-40B4-BE49-F238E27FC236}">
                    <a16:creationId xmlns:a16="http://schemas.microsoft.com/office/drawing/2014/main" id="{F26D8093-9865-4F64-949D-6670B870084E}"/>
                  </a:ext>
                </a:extLst>
              </p:cNvPr>
              <p:cNvSpPr>
                <a:spLocks noChangeArrowheads="1"/>
              </p:cNvSpPr>
              <p:nvPr/>
            </p:nvSpPr>
            <p:spPr bwMode="auto">
              <a:xfrm>
                <a:off x="1945" y="2076"/>
                <a:ext cx="510" cy="4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S.P</a:t>
                </a:r>
              </a:p>
              <a:p>
                <a:pPr algn="ctr" eaLnBrk="1" hangingPunct="1">
                  <a:spcBef>
                    <a:spcPct val="0"/>
                  </a:spcBef>
                  <a:buFontTx/>
                  <a:buNone/>
                </a:pPr>
                <a:r>
                  <a:rPr lang="zh-CN" altLang="zh-CN" sz="2000">
                    <a:ea typeface="楷体_GB2312" pitchFamily="49" charset="-122"/>
                  </a:rPr>
                  <a:t>中间形式1</a:t>
                </a:r>
                <a:endParaRPr lang="zh-CN" altLang="en-US" sz="2400">
                  <a:ea typeface="楷体_GB2312" pitchFamily="49" charset="-122"/>
                </a:endParaRPr>
              </a:p>
            </p:txBody>
          </p:sp>
          <p:sp>
            <p:nvSpPr>
              <p:cNvPr id="35853" name="Rectangle 7">
                <a:extLst>
                  <a:ext uri="{FF2B5EF4-FFF2-40B4-BE49-F238E27FC236}">
                    <a16:creationId xmlns:a16="http://schemas.microsoft.com/office/drawing/2014/main" id="{37E28E77-15CD-4FAD-9EFD-902AA1751782}"/>
                  </a:ext>
                </a:extLst>
              </p:cNvPr>
              <p:cNvSpPr>
                <a:spLocks noChangeArrowheads="1"/>
              </p:cNvSpPr>
              <p:nvPr/>
            </p:nvSpPr>
            <p:spPr bwMode="auto">
              <a:xfrm>
                <a:off x="3466" y="2065"/>
                <a:ext cx="480" cy="45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S.P</a:t>
                </a:r>
              </a:p>
              <a:p>
                <a:pPr algn="ctr" eaLnBrk="1" hangingPunct="1">
                  <a:spcBef>
                    <a:spcPct val="0"/>
                  </a:spcBef>
                  <a:buFontTx/>
                  <a:buNone/>
                </a:pPr>
                <a:r>
                  <a:rPr lang="zh-CN" altLang="en-US" sz="2000">
                    <a:ea typeface="楷体_GB2312" pitchFamily="49" charset="-122"/>
                  </a:rPr>
                  <a:t>中间形式2</a:t>
                </a:r>
                <a:endParaRPr lang="zh-CN" altLang="en-US" sz="2400">
                  <a:ea typeface="楷体_GB2312" pitchFamily="49" charset="-122"/>
                </a:endParaRPr>
              </a:p>
            </p:txBody>
          </p:sp>
          <p:sp>
            <p:nvSpPr>
              <p:cNvPr id="35854" name="Rectangle 8">
                <a:extLst>
                  <a:ext uri="{FF2B5EF4-FFF2-40B4-BE49-F238E27FC236}">
                    <a16:creationId xmlns:a16="http://schemas.microsoft.com/office/drawing/2014/main" id="{E6B4D7D0-798D-4295-815A-09C7ABB8DE62}"/>
                  </a:ext>
                </a:extLst>
              </p:cNvPr>
              <p:cNvSpPr>
                <a:spLocks noChangeArrowheads="1"/>
              </p:cNvSpPr>
              <p:nvPr/>
            </p:nvSpPr>
            <p:spPr bwMode="auto">
              <a:xfrm>
                <a:off x="2691" y="2076"/>
                <a:ext cx="540" cy="4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C2</a:t>
                </a:r>
              </a:p>
            </p:txBody>
          </p:sp>
          <p:sp>
            <p:nvSpPr>
              <p:cNvPr id="35855" name="Rectangle 9">
                <a:extLst>
                  <a:ext uri="{FF2B5EF4-FFF2-40B4-BE49-F238E27FC236}">
                    <a16:creationId xmlns:a16="http://schemas.microsoft.com/office/drawing/2014/main" id="{FD4107DF-C5ED-47EB-A242-152F5DD635AD}"/>
                  </a:ext>
                </a:extLst>
              </p:cNvPr>
              <p:cNvSpPr>
                <a:spLocks noChangeArrowheads="1"/>
              </p:cNvSpPr>
              <p:nvPr/>
            </p:nvSpPr>
            <p:spPr bwMode="auto">
              <a:xfrm>
                <a:off x="1170" y="2076"/>
                <a:ext cx="540" cy="4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C1</a:t>
                </a:r>
              </a:p>
            </p:txBody>
          </p:sp>
          <p:sp>
            <p:nvSpPr>
              <p:cNvPr id="35856" name="Rectangle 10">
                <a:extLst>
                  <a:ext uri="{FF2B5EF4-FFF2-40B4-BE49-F238E27FC236}">
                    <a16:creationId xmlns:a16="http://schemas.microsoft.com/office/drawing/2014/main" id="{B1AB5D7E-2DA3-4E3B-AB1F-099B1C6B2341}"/>
                  </a:ext>
                </a:extLst>
              </p:cNvPr>
              <p:cNvSpPr>
                <a:spLocks noChangeArrowheads="1"/>
              </p:cNvSpPr>
              <p:nvPr/>
            </p:nvSpPr>
            <p:spPr bwMode="auto">
              <a:xfrm>
                <a:off x="380" y="2076"/>
                <a:ext cx="555" cy="4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S.P</a:t>
                </a:r>
              </a:p>
            </p:txBody>
          </p:sp>
          <p:sp>
            <p:nvSpPr>
              <p:cNvPr id="35857" name="Rectangle 11">
                <a:extLst>
                  <a:ext uri="{FF2B5EF4-FFF2-40B4-BE49-F238E27FC236}">
                    <a16:creationId xmlns:a16="http://schemas.microsoft.com/office/drawing/2014/main" id="{67ED9A24-21E5-4502-845A-5255BD826A0C}"/>
                  </a:ext>
                </a:extLst>
              </p:cNvPr>
              <p:cNvSpPr>
                <a:spLocks noChangeArrowheads="1"/>
              </p:cNvSpPr>
              <p:nvPr/>
            </p:nvSpPr>
            <p:spPr bwMode="auto">
              <a:xfrm>
                <a:off x="4847" y="2076"/>
                <a:ext cx="495" cy="427"/>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ea typeface="楷体_GB2312" pitchFamily="49" charset="-122"/>
                  </a:rPr>
                  <a:t>O.P</a:t>
                </a:r>
              </a:p>
            </p:txBody>
          </p:sp>
          <p:sp>
            <p:nvSpPr>
              <p:cNvPr id="35858" name="AutoShape 12">
                <a:extLst>
                  <a:ext uri="{FF2B5EF4-FFF2-40B4-BE49-F238E27FC236}">
                    <a16:creationId xmlns:a16="http://schemas.microsoft.com/office/drawing/2014/main" id="{AA32E36B-C4A6-4C73-AD80-B4D4B4B429C5}"/>
                  </a:ext>
                </a:extLst>
              </p:cNvPr>
              <p:cNvSpPr>
                <a:spLocks noChangeArrowheads="1"/>
              </p:cNvSpPr>
              <p:nvPr/>
            </p:nvSpPr>
            <p:spPr bwMode="auto">
              <a:xfrm>
                <a:off x="947" y="2211"/>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5859" name="AutoShape 13">
                <a:extLst>
                  <a:ext uri="{FF2B5EF4-FFF2-40B4-BE49-F238E27FC236}">
                    <a16:creationId xmlns:a16="http://schemas.microsoft.com/office/drawing/2014/main" id="{25A29486-9508-49E8-AB86-BF1560D8BFF1}"/>
                  </a:ext>
                </a:extLst>
              </p:cNvPr>
              <p:cNvSpPr>
                <a:spLocks noChangeArrowheads="1"/>
              </p:cNvSpPr>
              <p:nvPr/>
            </p:nvSpPr>
            <p:spPr bwMode="auto">
              <a:xfrm>
                <a:off x="1723" y="2211"/>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5860" name="AutoShape 14">
                <a:extLst>
                  <a:ext uri="{FF2B5EF4-FFF2-40B4-BE49-F238E27FC236}">
                    <a16:creationId xmlns:a16="http://schemas.microsoft.com/office/drawing/2014/main" id="{28CA484D-3EB8-4C97-AFBB-D8543D3A3BD0}"/>
                  </a:ext>
                </a:extLst>
              </p:cNvPr>
              <p:cNvSpPr>
                <a:spLocks noChangeArrowheads="1"/>
              </p:cNvSpPr>
              <p:nvPr/>
            </p:nvSpPr>
            <p:spPr bwMode="auto">
              <a:xfrm>
                <a:off x="2468" y="2211"/>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5861" name="AutoShape 15">
                <a:extLst>
                  <a:ext uri="{FF2B5EF4-FFF2-40B4-BE49-F238E27FC236}">
                    <a16:creationId xmlns:a16="http://schemas.microsoft.com/office/drawing/2014/main" id="{C5EB64C4-172D-4DDE-8E41-7AA15475FC0D}"/>
                  </a:ext>
                </a:extLst>
              </p:cNvPr>
              <p:cNvSpPr>
                <a:spLocks noChangeArrowheads="1"/>
              </p:cNvSpPr>
              <p:nvPr/>
            </p:nvSpPr>
            <p:spPr bwMode="auto">
              <a:xfrm>
                <a:off x="3243" y="2210"/>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5862" name="AutoShape 16">
                <a:extLst>
                  <a:ext uri="{FF2B5EF4-FFF2-40B4-BE49-F238E27FC236}">
                    <a16:creationId xmlns:a16="http://schemas.microsoft.com/office/drawing/2014/main" id="{55006ECE-CA03-48E1-B92F-663B3322A5B0}"/>
                  </a:ext>
                </a:extLst>
              </p:cNvPr>
              <p:cNvSpPr>
                <a:spLocks noChangeArrowheads="1"/>
              </p:cNvSpPr>
              <p:nvPr/>
            </p:nvSpPr>
            <p:spPr bwMode="auto">
              <a:xfrm>
                <a:off x="3959" y="2210"/>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5863" name="AutoShape 17">
                <a:extLst>
                  <a:ext uri="{FF2B5EF4-FFF2-40B4-BE49-F238E27FC236}">
                    <a16:creationId xmlns:a16="http://schemas.microsoft.com/office/drawing/2014/main" id="{686D8801-9E67-4369-9E43-7CE4A8166610}"/>
                  </a:ext>
                </a:extLst>
              </p:cNvPr>
              <p:cNvSpPr>
                <a:spLocks noChangeArrowheads="1"/>
              </p:cNvSpPr>
              <p:nvPr/>
            </p:nvSpPr>
            <p:spPr bwMode="auto">
              <a:xfrm>
                <a:off x="4596" y="2210"/>
                <a:ext cx="210" cy="158"/>
              </a:xfrm>
              <a:prstGeom prst="rightArrow">
                <a:avLst>
                  <a:gd name="adj1" fmla="val 50000"/>
                  <a:gd name="adj2" fmla="val 3322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grpSp>
        <p:sp>
          <p:nvSpPr>
            <p:cNvPr id="35850" name="Rectangle 18">
              <a:extLst>
                <a:ext uri="{FF2B5EF4-FFF2-40B4-BE49-F238E27FC236}">
                  <a16:creationId xmlns:a16="http://schemas.microsoft.com/office/drawing/2014/main" id="{5BB72ACC-CB00-4BEB-9BA5-FEFABE0C18E1}"/>
                </a:ext>
              </a:extLst>
            </p:cNvPr>
            <p:cNvSpPr>
              <a:spLocks noChangeArrowheads="1"/>
            </p:cNvSpPr>
            <p:nvPr/>
          </p:nvSpPr>
          <p:spPr bwMode="auto">
            <a:xfrm>
              <a:off x="210" y="2444"/>
              <a:ext cx="5216" cy="480"/>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仿宋_GB2312" pitchFamily="49" charset="-122"/>
                </a:rPr>
                <a:t>     </a:t>
              </a:r>
              <a:r>
                <a:rPr lang="zh-CN" altLang="en-US" sz="2400">
                  <a:ea typeface="楷体_GB2312" pitchFamily="49" charset="-122"/>
                </a:rPr>
                <a:t>上一遍的结果是下一遍的输入，最后一遍生成目标程序。</a:t>
              </a:r>
              <a:endParaRPr lang="zh-CN" altLang="en-US" sz="2800">
                <a:ea typeface="仿宋_GB2312" pitchFamily="49" charset="-122"/>
              </a:endParaRPr>
            </a:p>
          </p:txBody>
        </p:sp>
      </p:grpSp>
      <p:grpSp>
        <p:nvGrpSpPr>
          <p:cNvPr id="4" name="Group 19">
            <a:extLst>
              <a:ext uri="{FF2B5EF4-FFF2-40B4-BE49-F238E27FC236}">
                <a16:creationId xmlns:a16="http://schemas.microsoft.com/office/drawing/2014/main" id="{43C2E78C-E6E6-41AF-8DD7-EB827681AEA4}"/>
              </a:ext>
            </a:extLst>
          </p:cNvPr>
          <p:cNvGrpSpPr>
            <a:grpSpLocks/>
          </p:cNvGrpSpPr>
          <p:nvPr/>
        </p:nvGrpSpPr>
        <p:grpSpPr bwMode="auto">
          <a:xfrm>
            <a:off x="363538" y="4419600"/>
            <a:ext cx="8459787" cy="1828800"/>
            <a:chOff x="160" y="454"/>
            <a:chExt cx="5472" cy="1357"/>
          </a:xfrm>
        </p:grpSpPr>
        <p:sp>
          <p:nvSpPr>
            <p:cNvPr id="35845" name="Rectangle 20">
              <a:extLst>
                <a:ext uri="{FF2B5EF4-FFF2-40B4-BE49-F238E27FC236}">
                  <a16:creationId xmlns:a16="http://schemas.microsoft.com/office/drawing/2014/main" id="{3EB9DEE2-2332-4FFB-ACB2-9DA644F8FB0A}"/>
                </a:ext>
              </a:extLst>
            </p:cNvPr>
            <p:cNvSpPr>
              <a:spLocks noChangeArrowheads="1"/>
            </p:cNvSpPr>
            <p:nvPr/>
          </p:nvSpPr>
          <p:spPr bwMode="auto">
            <a:xfrm>
              <a:off x="160" y="797"/>
              <a:ext cx="5472" cy="1014"/>
            </a:xfrm>
            <a:prstGeom prst="rect">
              <a:avLst/>
            </a:prstGeom>
            <a:solidFill>
              <a:srgbClr val="D9E6E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00"/>
                  </a:solidFill>
                  <a:ea typeface="楷体_GB2312" pitchFamily="49" charset="-122"/>
                </a:rPr>
                <a:t>五个基本阶段</a:t>
              </a:r>
              <a:r>
                <a:rPr lang="zh-CN" altLang="en-US" sz="2400">
                  <a:ea typeface="楷体_GB2312" pitchFamily="49" charset="-122"/>
                </a:rPr>
                <a:t>：是将源程序翻译为目标程序在</a:t>
              </a:r>
              <a:r>
                <a:rPr lang="zh-CN" altLang="en-US" sz="2400" b="1">
                  <a:ea typeface="楷体_GB2312" pitchFamily="49" charset="-122"/>
                </a:rPr>
                <a:t>逻辑上</a:t>
              </a:r>
              <a:r>
                <a:rPr lang="zh-CN" altLang="en-US" sz="2400">
                  <a:ea typeface="楷体_GB2312" pitchFamily="49" charset="-122"/>
                </a:rPr>
                <a:t>要完成的</a:t>
              </a:r>
            </a:p>
            <a:p>
              <a:pPr eaLnBrk="1" hangingPunct="1">
                <a:spcBef>
                  <a:spcPct val="0"/>
                </a:spcBef>
                <a:buFontTx/>
                <a:buNone/>
              </a:pPr>
              <a:r>
                <a:rPr lang="zh-CN" altLang="en-US" sz="2400">
                  <a:ea typeface="楷体_GB2312" pitchFamily="49" charset="-122"/>
                </a:rPr>
                <a:t>                            工作。</a:t>
              </a:r>
            </a:p>
            <a:p>
              <a:pPr eaLnBrk="1" hangingPunct="1">
                <a:spcBef>
                  <a:spcPct val="0"/>
                </a:spcBef>
                <a:buFontTx/>
                <a:buNone/>
              </a:pPr>
              <a:r>
                <a:rPr lang="zh-CN" altLang="en-US" sz="2400">
                  <a:ea typeface="楷体_GB2312" pitchFamily="49" charset="-122"/>
                </a:rPr>
                <a:t> </a:t>
              </a:r>
              <a:r>
                <a:rPr lang="zh-CN" altLang="en-US" sz="2400">
                  <a:solidFill>
                    <a:srgbClr val="FF0000"/>
                  </a:solidFill>
                  <a:ea typeface="楷体_GB2312" pitchFamily="49" charset="-122"/>
                </a:rPr>
                <a:t>遍</a:t>
              </a:r>
              <a:r>
                <a:rPr lang="zh-CN" altLang="en-US" sz="2400">
                  <a:ea typeface="楷体_GB2312" pitchFamily="49" charset="-122"/>
                </a:rPr>
                <a:t>：是指完成上述5个基本阶段的工作，要经过多次扫描处理。</a:t>
              </a:r>
            </a:p>
            <a:p>
              <a:pPr eaLnBrk="1" hangingPunct="1">
                <a:spcBef>
                  <a:spcPct val="0"/>
                </a:spcBef>
                <a:buFontTx/>
                <a:buNone/>
              </a:pPr>
              <a:r>
                <a:rPr lang="zh-CN" altLang="en-US" sz="2400">
                  <a:ea typeface="楷体_GB2312" pitchFamily="49" charset="-122"/>
                </a:rPr>
                <a:t>         每一遍扫描可以完成一个或多个阶段的工作。</a:t>
              </a:r>
              <a:endParaRPr lang="zh-CN" altLang="en-US" sz="2800">
                <a:ea typeface="仿宋_GB2312" pitchFamily="49" charset="-122"/>
              </a:endParaRPr>
            </a:p>
          </p:txBody>
        </p:sp>
        <p:grpSp>
          <p:nvGrpSpPr>
            <p:cNvPr id="35846" name="Group 21">
              <a:extLst>
                <a:ext uri="{FF2B5EF4-FFF2-40B4-BE49-F238E27FC236}">
                  <a16:creationId xmlns:a16="http://schemas.microsoft.com/office/drawing/2014/main" id="{3466319A-80CC-4583-874F-437836AE01C4}"/>
                </a:ext>
              </a:extLst>
            </p:cNvPr>
            <p:cNvGrpSpPr>
              <a:grpSpLocks/>
            </p:cNvGrpSpPr>
            <p:nvPr/>
          </p:nvGrpSpPr>
          <p:grpSpPr bwMode="auto">
            <a:xfrm>
              <a:off x="375" y="454"/>
              <a:ext cx="2668" cy="339"/>
              <a:chOff x="375" y="622"/>
              <a:chExt cx="2668" cy="339"/>
            </a:xfrm>
          </p:grpSpPr>
          <p:sp>
            <p:nvSpPr>
              <p:cNvPr id="35847" name="Text Box 22">
                <a:extLst>
                  <a:ext uri="{FF2B5EF4-FFF2-40B4-BE49-F238E27FC236}">
                    <a16:creationId xmlns:a16="http://schemas.microsoft.com/office/drawing/2014/main" id="{831A97AC-0027-4C18-9EA3-EA78DFC54196}"/>
                  </a:ext>
                </a:extLst>
              </p:cNvPr>
              <p:cNvSpPr txBox="1">
                <a:spLocks noChangeArrowheads="1"/>
              </p:cNvSpPr>
              <p:nvPr/>
            </p:nvSpPr>
            <p:spPr bwMode="auto">
              <a:xfrm>
                <a:off x="558" y="622"/>
                <a:ext cx="248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0037E8"/>
                    </a:solidFill>
                    <a:ea typeface="楷体_GB2312" pitchFamily="49" charset="-122"/>
                  </a:rPr>
                  <a:t>要注意遍与基本阶段的区别</a:t>
                </a:r>
                <a:endParaRPr lang="zh-CN" altLang="en-US" sz="2400" b="1">
                  <a:solidFill>
                    <a:srgbClr val="0033CC"/>
                  </a:solidFill>
                  <a:ea typeface="楷体_GB2312" pitchFamily="49" charset="-122"/>
                </a:endParaRPr>
              </a:p>
            </p:txBody>
          </p:sp>
          <p:sp>
            <p:nvSpPr>
              <p:cNvPr id="96279" name="AutoShape 23">
                <a:extLst>
                  <a:ext uri="{FF2B5EF4-FFF2-40B4-BE49-F238E27FC236}">
                    <a16:creationId xmlns:a16="http://schemas.microsoft.com/office/drawing/2014/main" id="{95BE3FD6-3B59-4705-8FE7-7DE105AD2104}"/>
                  </a:ext>
                </a:extLst>
              </p:cNvPr>
              <p:cNvSpPr>
                <a:spLocks noChangeArrowheads="1"/>
              </p:cNvSpPr>
              <p:nvPr/>
            </p:nvSpPr>
            <p:spPr bwMode="auto">
              <a:xfrm>
                <a:off x="375" y="703"/>
                <a:ext cx="195" cy="180"/>
              </a:xfrm>
              <a:prstGeom prst="star5">
                <a:avLst/>
              </a:prstGeom>
              <a:solidFill>
                <a:srgbClr val="FF0000"/>
              </a:solidFill>
              <a:ln w="12700">
                <a:solidFill>
                  <a:srgbClr val="0033CC"/>
                </a:solidFill>
                <a:miter lim="800000"/>
                <a:headEnd/>
                <a:tailEnd/>
              </a:ln>
              <a:effectLst/>
            </p:spPr>
            <p:txBody>
              <a:bodyPr wrap="none" anchor="ctr"/>
              <a:lstStyle/>
              <a:p>
                <a:pPr algn="ctr" eaLnBrk="1" hangingPunct="1">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a:extLst>
              <a:ext uri="{FF2B5EF4-FFF2-40B4-BE49-F238E27FC236}">
                <a16:creationId xmlns:a16="http://schemas.microsoft.com/office/drawing/2014/main" id="{23632BEE-E32E-4A32-9F31-790C10666B89}"/>
              </a:ext>
            </a:extLst>
          </p:cNvPr>
          <p:cNvSpPr>
            <a:spLocks noGrp="1" noChangeArrowheads="1"/>
          </p:cNvSpPr>
          <p:nvPr>
            <p:ph idx="1"/>
          </p:nvPr>
        </p:nvSpPr>
        <p:spPr/>
        <p:txBody>
          <a:bodyPr/>
          <a:lstStyle/>
          <a:p>
            <a:pPr>
              <a:lnSpc>
                <a:spcPct val="150000"/>
              </a:lnSpc>
            </a:pPr>
            <a:r>
              <a:rPr lang="zh-CN" altLang="zh-CN" sz="2400">
                <a:ea typeface="楷体_GB2312" pitchFamily="49" charset="-122"/>
              </a:rPr>
              <a:t>将编译过程分</a:t>
            </a:r>
            <a:r>
              <a:rPr lang="zh-CN" altLang="en-US" sz="2400">
                <a:ea typeface="楷体_GB2312" pitchFamily="49" charset="-122"/>
              </a:rPr>
              <a:t>成</a:t>
            </a:r>
            <a:r>
              <a:rPr lang="zh-CN" altLang="zh-CN" sz="2400" b="1">
                <a:solidFill>
                  <a:srgbClr val="FF0000"/>
                </a:solidFill>
                <a:ea typeface="楷体_GB2312" pitchFamily="49" charset="-122"/>
              </a:rPr>
              <a:t>分析</a:t>
            </a:r>
            <a:r>
              <a:rPr lang="zh-CN" altLang="zh-CN" sz="2400">
                <a:ea typeface="楷体_GB2312" pitchFamily="49" charset="-122"/>
              </a:rPr>
              <a:t>和</a:t>
            </a:r>
            <a:r>
              <a:rPr lang="zh-CN" altLang="zh-CN" sz="2400" b="1">
                <a:solidFill>
                  <a:srgbClr val="FF0000"/>
                </a:solidFill>
                <a:ea typeface="楷体_GB2312" pitchFamily="49" charset="-122"/>
              </a:rPr>
              <a:t>综合</a:t>
            </a:r>
            <a:r>
              <a:rPr lang="zh-CN" altLang="zh-CN" sz="2400">
                <a:ea typeface="楷体_GB2312" pitchFamily="49" charset="-122"/>
              </a:rPr>
              <a:t>两个阶段（如图</a:t>
            </a:r>
            <a:r>
              <a:rPr lang="en-US" altLang="zh-CN" sz="2400">
                <a:ea typeface="楷体_GB2312" pitchFamily="49" charset="-122"/>
              </a:rPr>
              <a:t>1-5</a:t>
            </a:r>
            <a:r>
              <a:rPr lang="zh-CN" altLang="zh-CN" sz="2400">
                <a:ea typeface="楷体_GB2312" pitchFamily="49" charset="-122"/>
              </a:rPr>
              <a:t>所示）的观点认为，对源程序仅进行结构分析和语义分析的处理看做是分析部分，而将生成翻译代码及进一步对代码优化的处理看做是综合部分。</a:t>
            </a:r>
            <a:endParaRPr lang="zh-CN" altLang="en-US" sz="2400">
              <a:ea typeface="楷体_GB2312" pitchFamily="49" charset="-122"/>
            </a:endParaRPr>
          </a:p>
        </p:txBody>
      </p:sp>
      <p:sp>
        <p:nvSpPr>
          <p:cNvPr id="36867" name="Text Box 3">
            <a:extLst>
              <a:ext uri="{FF2B5EF4-FFF2-40B4-BE49-F238E27FC236}">
                <a16:creationId xmlns:a16="http://schemas.microsoft.com/office/drawing/2014/main" id="{95117E60-9585-4BE7-89E9-4B9C3B96E083}"/>
              </a:ext>
            </a:extLst>
          </p:cNvPr>
          <p:cNvSpPr txBox="1">
            <a:spLocks noChangeArrowheads="1"/>
          </p:cNvSpPr>
          <p:nvPr/>
        </p:nvSpPr>
        <p:spPr bwMode="auto">
          <a:xfrm>
            <a:off x="1042988" y="765175"/>
            <a:ext cx="1989137"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2800" b="1">
                <a:latin typeface="楷体_GB2312" pitchFamily="49" charset="-122"/>
                <a:ea typeface="楷体_GB2312" pitchFamily="49" charset="-122"/>
              </a:rPr>
              <a:t>分析和综合</a:t>
            </a:r>
            <a:endParaRPr lang="zh-CN" altLang="en-US" sz="2800">
              <a:latin typeface="黑体" panose="02010609060101010101" pitchFamily="49" charset="-122"/>
              <a:ea typeface="黑体" panose="02010609060101010101" pitchFamily="49" charset="-122"/>
            </a:endParaRPr>
          </a:p>
          <a:p>
            <a:pPr eaLnBrk="1" hangingPunct="1">
              <a:spcBef>
                <a:spcPct val="50000"/>
              </a:spcBef>
              <a:buFontTx/>
              <a:buNone/>
            </a:pPr>
            <a:r>
              <a:rPr lang="zh-CN" altLang="en-US" sz="2800">
                <a:ea typeface="楷体_GB2312" pitchFamily="49"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3">
            <a:extLst>
              <a:ext uri="{FF2B5EF4-FFF2-40B4-BE49-F238E27FC236}">
                <a16:creationId xmlns:a16="http://schemas.microsoft.com/office/drawing/2014/main" id="{848FB04B-63B1-423D-97E8-B7BC9BE90331}"/>
              </a:ext>
            </a:extLst>
          </p:cNvPr>
          <p:cNvSpPr txBox="1">
            <a:spLocks noChangeArrowheads="1"/>
          </p:cNvSpPr>
          <p:nvPr/>
        </p:nvSpPr>
        <p:spPr bwMode="auto">
          <a:xfrm>
            <a:off x="539750" y="506413"/>
            <a:ext cx="810895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2800" b="1">
                <a:latin typeface="楷体_GB2312" pitchFamily="49" charset="-122"/>
                <a:ea typeface="楷体_GB2312" pitchFamily="49" charset="-122"/>
              </a:rPr>
              <a:t>前端和后端</a:t>
            </a:r>
            <a:endParaRPr lang="zh-CN" altLang="en-US" sz="2800">
              <a:latin typeface="黑体" panose="02010609060101010101" pitchFamily="49" charset="-122"/>
              <a:ea typeface="黑体" panose="02010609060101010101" pitchFamily="49" charset="-122"/>
            </a:endParaRPr>
          </a:p>
          <a:p>
            <a:pPr eaLnBrk="1" hangingPunct="1">
              <a:spcBef>
                <a:spcPct val="50000"/>
              </a:spcBef>
              <a:buFontTx/>
              <a:buNone/>
            </a:pPr>
            <a:r>
              <a:rPr lang="zh-CN" altLang="en-US" sz="2400">
                <a:ea typeface="楷体_GB2312" pitchFamily="49" charset="-122"/>
              </a:rPr>
              <a:t>   根据编译程序各部分功能，将编译过程分成</a:t>
            </a:r>
            <a:r>
              <a:rPr lang="zh-CN" altLang="en-US" sz="2400">
                <a:solidFill>
                  <a:srgbClr val="0037E8"/>
                </a:solidFill>
                <a:ea typeface="楷体_GB2312" pitchFamily="49" charset="-122"/>
              </a:rPr>
              <a:t>前端</a:t>
            </a:r>
            <a:r>
              <a:rPr lang="zh-CN" altLang="en-US" sz="2400">
                <a:ea typeface="楷体_GB2312" pitchFamily="49" charset="-122"/>
              </a:rPr>
              <a:t>和</a:t>
            </a:r>
            <a:r>
              <a:rPr lang="zh-CN" altLang="en-US" sz="2400">
                <a:solidFill>
                  <a:srgbClr val="0037E8"/>
                </a:solidFill>
                <a:ea typeface="楷体_GB2312" pitchFamily="49" charset="-122"/>
              </a:rPr>
              <a:t>后端</a:t>
            </a:r>
            <a:r>
              <a:rPr lang="zh-CN" altLang="en-US" sz="2400">
                <a:ea typeface="楷体_GB2312" pitchFamily="49" charset="-122"/>
              </a:rPr>
              <a:t>。</a:t>
            </a:r>
          </a:p>
        </p:txBody>
      </p:sp>
      <p:grpSp>
        <p:nvGrpSpPr>
          <p:cNvPr id="2" name="Group 4">
            <a:extLst>
              <a:ext uri="{FF2B5EF4-FFF2-40B4-BE49-F238E27FC236}">
                <a16:creationId xmlns:a16="http://schemas.microsoft.com/office/drawing/2014/main" id="{C25E92BA-6A9C-4031-B9D9-70A4E334585A}"/>
              </a:ext>
            </a:extLst>
          </p:cNvPr>
          <p:cNvGrpSpPr>
            <a:grpSpLocks/>
          </p:cNvGrpSpPr>
          <p:nvPr/>
        </p:nvGrpSpPr>
        <p:grpSpPr bwMode="auto">
          <a:xfrm>
            <a:off x="444500" y="2066925"/>
            <a:ext cx="8364538" cy="4410075"/>
            <a:chOff x="280" y="1302"/>
            <a:chExt cx="5269" cy="2778"/>
          </a:xfrm>
        </p:grpSpPr>
        <p:grpSp>
          <p:nvGrpSpPr>
            <p:cNvPr id="37892" name="Group 5">
              <a:extLst>
                <a:ext uri="{FF2B5EF4-FFF2-40B4-BE49-F238E27FC236}">
                  <a16:creationId xmlns:a16="http://schemas.microsoft.com/office/drawing/2014/main" id="{C06F835B-6B2D-4DDA-830E-516932CB44FA}"/>
                </a:ext>
              </a:extLst>
            </p:cNvPr>
            <p:cNvGrpSpPr>
              <a:grpSpLocks/>
            </p:cNvGrpSpPr>
            <p:nvPr/>
          </p:nvGrpSpPr>
          <p:grpSpPr bwMode="auto">
            <a:xfrm>
              <a:off x="280" y="1302"/>
              <a:ext cx="5269" cy="2778"/>
              <a:chOff x="280" y="1302"/>
              <a:chExt cx="5269" cy="2778"/>
            </a:xfrm>
          </p:grpSpPr>
          <p:sp>
            <p:nvSpPr>
              <p:cNvPr id="37894" name="Rectangle 6">
                <a:extLst>
                  <a:ext uri="{FF2B5EF4-FFF2-40B4-BE49-F238E27FC236}">
                    <a16:creationId xmlns:a16="http://schemas.microsoft.com/office/drawing/2014/main" id="{A5F9647B-F144-4C13-981B-BEA11766A67C}"/>
                  </a:ext>
                </a:extLst>
              </p:cNvPr>
              <p:cNvSpPr>
                <a:spLocks noChangeArrowheads="1"/>
              </p:cNvSpPr>
              <p:nvPr/>
            </p:nvSpPr>
            <p:spPr bwMode="auto">
              <a:xfrm>
                <a:off x="280" y="1302"/>
                <a:ext cx="5269" cy="2244"/>
              </a:xfrm>
              <a:prstGeom prst="rect">
                <a:avLst/>
              </a:prstGeom>
              <a:solidFill>
                <a:srgbClr val="D9E6E6">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仿宋_GB2312" pitchFamily="49" charset="-122"/>
                  </a:rPr>
                  <a:t>   </a:t>
                </a:r>
                <a:r>
                  <a:rPr lang="zh-CN" altLang="en-US" sz="2400" b="1">
                    <a:solidFill>
                      <a:srgbClr val="0037E8"/>
                    </a:solidFill>
                    <a:latin typeface="楷体_GB2312" pitchFamily="49" charset="-122"/>
                    <a:ea typeface="楷体_GB2312" pitchFamily="49" charset="-122"/>
                  </a:rPr>
                  <a:t>前端</a:t>
                </a:r>
                <a:r>
                  <a:rPr lang="zh-CN" altLang="en-US" sz="2400">
                    <a:latin typeface="楷体_GB2312" pitchFamily="49" charset="-122"/>
                    <a:ea typeface="楷体_GB2312" pitchFamily="49" charset="-122"/>
                  </a:rPr>
                  <a:t>：通常将与</a:t>
                </a:r>
                <a:r>
                  <a:rPr lang="zh-CN" altLang="en-US" sz="2400">
                    <a:solidFill>
                      <a:schemeClr val="tx2"/>
                    </a:solidFill>
                    <a:latin typeface="楷体_GB2312" pitchFamily="49" charset="-122"/>
                    <a:ea typeface="楷体_GB2312" pitchFamily="49" charset="-122"/>
                  </a:rPr>
                  <a:t>源程序</a:t>
                </a:r>
                <a:r>
                  <a:rPr lang="zh-CN" altLang="en-US" sz="2400">
                    <a:latin typeface="楷体_GB2312" pitchFamily="49" charset="-122"/>
                    <a:ea typeface="楷体_GB2312" pitchFamily="49" charset="-122"/>
                  </a:rPr>
                  <a:t>有关的编译部分称为前端。</a:t>
                </a:r>
              </a:p>
              <a:p>
                <a:pPr eaLnBrk="1" hangingPunct="1">
                  <a:spcBef>
                    <a:spcPct val="0"/>
                  </a:spcBef>
                  <a:buFontTx/>
                  <a:buNone/>
                </a:pPr>
                <a:r>
                  <a:rPr lang="zh-CN" altLang="en-US" sz="2400">
                    <a:latin typeface="楷体_GB2312" pitchFamily="49" charset="-122"/>
                    <a:ea typeface="楷体_GB2312" pitchFamily="49" charset="-122"/>
                  </a:rPr>
                  <a:t> 词法分析、语法分析、语义分析、中间代码生成（优化）</a:t>
                </a:r>
              </a:p>
              <a:p>
                <a:pPr eaLnBrk="1" hangingPunct="1">
                  <a:spcBef>
                    <a:spcPct val="0"/>
                  </a:spcBef>
                  <a:buFontTx/>
                  <a:buNone/>
                </a:pPr>
                <a:r>
                  <a:rPr lang="zh-CN" altLang="en-US" sz="2400">
                    <a:latin typeface="楷体_GB2312" pitchFamily="49" charset="-122"/>
                    <a:ea typeface="楷体_GB2312" pitchFamily="49" charset="-122"/>
                  </a:rPr>
                  <a:t>                        -------</a:t>
                </a:r>
                <a:r>
                  <a:rPr lang="zh-CN" altLang="en-US" sz="2400">
                    <a:solidFill>
                      <a:srgbClr val="CC00CC"/>
                    </a:solidFill>
                    <a:latin typeface="楷体_GB2312" pitchFamily="49" charset="-122"/>
                    <a:ea typeface="楷体_GB2312" pitchFamily="49" charset="-122"/>
                  </a:rPr>
                  <a:t>分析部分</a:t>
                </a:r>
              </a:p>
              <a:p>
                <a:pPr eaLnBrk="1" hangingPunct="1">
                  <a:spcBef>
                    <a:spcPct val="0"/>
                  </a:spcBef>
                  <a:buFontTx/>
                  <a:buNone/>
                </a:pPr>
                <a:r>
                  <a:rPr lang="zh-CN" altLang="en-US" sz="2400">
                    <a:latin typeface="楷体_GB2312" pitchFamily="49" charset="-122"/>
                    <a:ea typeface="楷体_GB2312" pitchFamily="49" charset="-122"/>
                  </a:rPr>
                  <a:t>           特点：与</a:t>
                </a:r>
                <a:r>
                  <a:rPr lang="zh-CN" altLang="en-US" sz="2400">
                    <a:solidFill>
                      <a:srgbClr val="FF3300"/>
                    </a:solidFill>
                    <a:latin typeface="楷体_GB2312" pitchFamily="49" charset="-122"/>
                    <a:ea typeface="楷体_GB2312" pitchFamily="49" charset="-122"/>
                  </a:rPr>
                  <a:t>源语言本身</a:t>
                </a:r>
                <a:r>
                  <a:rPr lang="zh-CN" altLang="en-US" sz="2400">
                    <a:latin typeface="楷体_GB2312" pitchFamily="49" charset="-122"/>
                    <a:ea typeface="楷体_GB2312" pitchFamily="49" charset="-122"/>
                  </a:rPr>
                  <a:t>有关</a:t>
                </a:r>
              </a:p>
              <a:p>
                <a:pPr eaLnBrk="1" hangingPunct="1">
                  <a:spcBef>
                    <a:spcPct val="0"/>
                  </a:spcBef>
                  <a:buFontTx/>
                  <a:buNone/>
                </a:pPr>
                <a:endParaRPr lang="zh-CN" altLang="en-US" sz="2400">
                  <a:latin typeface="楷体_GB2312" pitchFamily="49" charset="-122"/>
                  <a:ea typeface="楷体_GB2312" pitchFamily="49" charset="-122"/>
                </a:endParaRPr>
              </a:p>
              <a:p>
                <a:pPr eaLnBrk="1" hangingPunct="1">
                  <a:spcBef>
                    <a:spcPct val="0"/>
                  </a:spcBef>
                  <a:buFontTx/>
                  <a:buNone/>
                </a:pPr>
                <a:r>
                  <a:rPr lang="zh-CN" altLang="en-US" sz="2400">
                    <a:latin typeface="楷体_GB2312" pitchFamily="49" charset="-122"/>
                    <a:ea typeface="楷体_GB2312" pitchFamily="49" charset="-122"/>
                  </a:rPr>
                  <a:t> </a:t>
                </a:r>
                <a:r>
                  <a:rPr lang="zh-CN" altLang="en-US" sz="2400" b="1">
                    <a:solidFill>
                      <a:srgbClr val="0037E8"/>
                    </a:solidFill>
                    <a:latin typeface="楷体_GB2312" pitchFamily="49" charset="-122"/>
                    <a:ea typeface="楷体_GB2312" pitchFamily="49" charset="-122"/>
                  </a:rPr>
                  <a:t>后端</a:t>
                </a:r>
                <a:r>
                  <a:rPr lang="zh-CN" altLang="en-US" sz="2400">
                    <a:latin typeface="楷体_GB2312" pitchFamily="49" charset="-122"/>
                    <a:ea typeface="楷体_GB2312" pitchFamily="49" charset="-122"/>
                  </a:rPr>
                  <a:t>：与</a:t>
                </a:r>
                <a:r>
                  <a:rPr lang="zh-CN" altLang="en-US" sz="2400">
                    <a:solidFill>
                      <a:schemeClr val="tx2"/>
                    </a:solidFill>
                    <a:latin typeface="楷体_GB2312" pitchFamily="49" charset="-122"/>
                    <a:ea typeface="楷体_GB2312" pitchFamily="49" charset="-122"/>
                  </a:rPr>
                  <a:t>目标机</a:t>
                </a:r>
                <a:r>
                  <a:rPr lang="zh-CN" altLang="en-US" sz="2400">
                    <a:latin typeface="楷体_GB2312" pitchFamily="49" charset="-122"/>
                    <a:ea typeface="楷体_GB2312" pitchFamily="49" charset="-122"/>
                  </a:rPr>
                  <a:t>有关的部分称为后端。</a:t>
                </a:r>
              </a:p>
              <a:p>
                <a:pPr eaLnBrk="1" hangingPunct="1">
                  <a:spcBef>
                    <a:spcPct val="0"/>
                  </a:spcBef>
                  <a:buFontTx/>
                  <a:buNone/>
                </a:pPr>
                <a:r>
                  <a:rPr lang="zh-CN" altLang="en-US" sz="2400">
                    <a:latin typeface="楷体_GB2312" pitchFamily="49" charset="-122"/>
                    <a:ea typeface="楷体_GB2312" pitchFamily="49" charset="-122"/>
                  </a:rPr>
                  <a:t>       目标代码生成、目标代码的优化</a:t>
                </a:r>
              </a:p>
              <a:p>
                <a:pPr eaLnBrk="1" hangingPunct="1">
                  <a:spcBef>
                    <a:spcPct val="0"/>
                  </a:spcBef>
                  <a:buFontTx/>
                  <a:buNone/>
                </a:pPr>
                <a:r>
                  <a:rPr lang="zh-CN" altLang="en-US" sz="2400">
                    <a:latin typeface="楷体_GB2312" pitchFamily="49" charset="-122"/>
                    <a:ea typeface="楷体_GB2312" pitchFamily="49" charset="-122"/>
                  </a:rPr>
                  <a:t>				-------</a:t>
                </a:r>
                <a:r>
                  <a:rPr lang="zh-CN" altLang="en-US" sz="2400">
                    <a:solidFill>
                      <a:srgbClr val="CC00CC"/>
                    </a:solidFill>
                    <a:latin typeface="楷体_GB2312" pitchFamily="49" charset="-122"/>
                    <a:ea typeface="楷体_GB2312" pitchFamily="49" charset="-122"/>
                  </a:rPr>
                  <a:t>综合部分</a:t>
                </a:r>
                <a:endParaRPr lang="zh-CN" altLang="en-US" sz="2400">
                  <a:latin typeface="楷体_GB2312" pitchFamily="49" charset="-122"/>
                  <a:ea typeface="楷体_GB2312" pitchFamily="49" charset="-122"/>
                </a:endParaRPr>
              </a:p>
              <a:p>
                <a:pPr eaLnBrk="1" hangingPunct="1">
                  <a:spcBef>
                    <a:spcPct val="0"/>
                  </a:spcBef>
                  <a:buFontTx/>
                  <a:buNone/>
                </a:pPr>
                <a:r>
                  <a:rPr lang="zh-CN" altLang="en-US" sz="2400">
                    <a:latin typeface="楷体_GB2312" pitchFamily="49" charset="-122"/>
                    <a:ea typeface="楷体_GB2312" pitchFamily="49" charset="-122"/>
                  </a:rPr>
                  <a:t>           特点：与</a:t>
                </a:r>
                <a:r>
                  <a:rPr lang="zh-CN" altLang="en-US" sz="2400">
                    <a:solidFill>
                      <a:srgbClr val="FF3300"/>
                    </a:solidFill>
                    <a:latin typeface="楷体_GB2312" pitchFamily="49" charset="-122"/>
                    <a:ea typeface="楷体_GB2312" pitchFamily="49" charset="-122"/>
                  </a:rPr>
                  <a:t>目标机</a:t>
                </a:r>
                <a:r>
                  <a:rPr lang="zh-CN" altLang="en-US" sz="2400">
                    <a:latin typeface="楷体_GB2312" pitchFamily="49" charset="-122"/>
                    <a:ea typeface="楷体_GB2312" pitchFamily="49" charset="-122"/>
                  </a:rPr>
                  <a:t>有关</a:t>
                </a:r>
                <a:endParaRPr lang="zh-CN" altLang="en-US" sz="2800">
                  <a:ea typeface="仿宋_GB2312" pitchFamily="49" charset="-122"/>
                </a:endParaRPr>
              </a:p>
            </p:txBody>
          </p:sp>
          <p:grpSp>
            <p:nvGrpSpPr>
              <p:cNvPr id="37895" name="Group 7">
                <a:extLst>
                  <a:ext uri="{FF2B5EF4-FFF2-40B4-BE49-F238E27FC236}">
                    <a16:creationId xmlns:a16="http://schemas.microsoft.com/office/drawing/2014/main" id="{1D1C0CB0-9777-4576-B107-3DE363C40120}"/>
                  </a:ext>
                </a:extLst>
              </p:cNvPr>
              <p:cNvGrpSpPr>
                <a:grpSpLocks/>
              </p:cNvGrpSpPr>
              <p:nvPr/>
            </p:nvGrpSpPr>
            <p:grpSpPr bwMode="auto">
              <a:xfrm>
                <a:off x="768" y="3631"/>
                <a:ext cx="4224" cy="449"/>
                <a:chOff x="768" y="3631"/>
                <a:chExt cx="4224" cy="449"/>
              </a:xfrm>
            </p:grpSpPr>
            <p:sp>
              <p:nvSpPr>
                <p:cNvPr id="37896" name="Rectangle 8">
                  <a:extLst>
                    <a:ext uri="{FF2B5EF4-FFF2-40B4-BE49-F238E27FC236}">
                      <a16:creationId xmlns:a16="http://schemas.microsoft.com/office/drawing/2014/main" id="{806496B7-D616-4AED-AE18-1995F6FE8CDA}"/>
                    </a:ext>
                  </a:extLst>
                </p:cNvPr>
                <p:cNvSpPr>
                  <a:spLocks noChangeArrowheads="1"/>
                </p:cNvSpPr>
                <p:nvPr/>
              </p:nvSpPr>
              <p:spPr bwMode="auto">
                <a:xfrm>
                  <a:off x="3300" y="3648"/>
                  <a:ext cx="540" cy="40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后端</a:t>
                  </a:r>
                </a:p>
              </p:txBody>
            </p:sp>
            <p:sp>
              <p:nvSpPr>
                <p:cNvPr id="37897" name="Rectangle 9">
                  <a:extLst>
                    <a:ext uri="{FF2B5EF4-FFF2-40B4-BE49-F238E27FC236}">
                      <a16:creationId xmlns:a16="http://schemas.microsoft.com/office/drawing/2014/main" id="{2E87CDCB-7299-4482-B636-04160637A90E}"/>
                    </a:ext>
                  </a:extLst>
                </p:cNvPr>
                <p:cNvSpPr>
                  <a:spLocks noChangeArrowheads="1"/>
                </p:cNvSpPr>
                <p:nvPr/>
              </p:nvSpPr>
              <p:spPr bwMode="auto">
                <a:xfrm>
                  <a:off x="1702" y="3648"/>
                  <a:ext cx="540" cy="40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前端</a:t>
                  </a:r>
                </a:p>
              </p:txBody>
            </p:sp>
            <p:sp>
              <p:nvSpPr>
                <p:cNvPr id="37898" name="Rectangle 10">
                  <a:extLst>
                    <a:ext uri="{FF2B5EF4-FFF2-40B4-BE49-F238E27FC236}">
                      <a16:creationId xmlns:a16="http://schemas.microsoft.com/office/drawing/2014/main" id="{418DCE97-0FB2-414F-989E-F0D43E267E6F}"/>
                    </a:ext>
                  </a:extLst>
                </p:cNvPr>
                <p:cNvSpPr>
                  <a:spLocks noChangeArrowheads="1"/>
                </p:cNvSpPr>
                <p:nvPr/>
              </p:nvSpPr>
              <p:spPr bwMode="auto">
                <a:xfrm>
                  <a:off x="768" y="3648"/>
                  <a:ext cx="55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源程序</a:t>
                  </a:r>
                </a:p>
              </p:txBody>
            </p:sp>
            <p:sp>
              <p:nvSpPr>
                <p:cNvPr id="37899" name="AutoShape 11">
                  <a:extLst>
                    <a:ext uri="{FF2B5EF4-FFF2-40B4-BE49-F238E27FC236}">
                      <a16:creationId xmlns:a16="http://schemas.microsoft.com/office/drawing/2014/main" id="{13470EF7-64A8-4674-BE7A-DC9B05FBD1B6}"/>
                    </a:ext>
                  </a:extLst>
                </p:cNvPr>
                <p:cNvSpPr>
                  <a:spLocks noChangeArrowheads="1"/>
                </p:cNvSpPr>
                <p:nvPr/>
              </p:nvSpPr>
              <p:spPr bwMode="auto">
                <a:xfrm>
                  <a:off x="1374" y="3775"/>
                  <a:ext cx="210" cy="148"/>
                </a:xfrm>
                <a:prstGeom prst="rightArrow">
                  <a:avLst>
                    <a:gd name="adj1" fmla="val 50000"/>
                    <a:gd name="adj2" fmla="val 35473"/>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7900" name="AutoShape 12">
                  <a:extLst>
                    <a:ext uri="{FF2B5EF4-FFF2-40B4-BE49-F238E27FC236}">
                      <a16:creationId xmlns:a16="http://schemas.microsoft.com/office/drawing/2014/main" id="{9BBD0EB3-15B0-41D8-882D-DB20E2A2147D}"/>
                    </a:ext>
                  </a:extLst>
                </p:cNvPr>
                <p:cNvSpPr>
                  <a:spLocks noChangeArrowheads="1"/>
                </p:cNvSpPr>
                <p:nvPr/>
              </p:nvSpPr>
              <p:spPr bwMode="auto">
                <a:xfrm>
                  <a:off x="2303" y="3792"/>
                  <a:ext cx="935" cy="113"/>
                </a:xfrm>
                <a:prstGeom prst="rightArrow">
                  <a:avLst>
                    <a:gd name="adj1" fmla="val 50000"/>
                    <a:gd name="adj2" fmla="val 206858"/>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sp>
              <p:nvSpPr>
                <p:cNvPr id="37901" name="Rectangle 13">
                  <a:extLst>
                    <a:ext uri="{FF2B5EF4-FFF2-40B4-BE49-F238E27FC236}">
                      <a16:creationId xmlns:a16="http://schemas.microsoft.com/office/drawing/2014/main" id="{918341D8-A0E0-4D03-BBBD-760153C542DC}"/>
                    </a:ext>
                  </a:extLst>
                </p:cNvPr>
                <p:cNvSpPr>
                  <a:spLocks noChangeArrowheads="1"/>
                </p:cNvSpPr>
                <p:nvPr/>
              </p:nvSpPr>
              <p:spPr bwMode="auto">
                <a:xfrm>
                  <a:off x="4224" y="3631"/>
                  <a:ext cx="76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目标程序</a:t>
                  </a:r>
                </a:p>
              </p:txBody>
            </p:sp>
            <p:sp>
              <p:nvSpPr>
                <p:cNvPr id="37902" name="AutoShape 14">
                  <a:extLst>
                    <a:ext uri="{FF2B5EF4-FFF2-40B4-BE49-F238E27FC236}">
                      <a16:creationId xmlns:a16="http://schemas.microsoft.com/office/drawing/2014/main" id="{767AB8C4-431A-4923-8D85-8166E28781B2}"/>
                    </a:ext>
                  </a:extLst>
                </p:cNvPr>
                <p:cNvSpPr>
                  <a:spLocks noChangeArrowheads="1"/>
                </p:cNvSpPr>
                <p:nvPr/>
              </p:nvSpPr>
              <p:spPr bwMode="auto">
                <a:xfrm>
                  <a:off x="3936" y="3792"/>
                  <a:ext cx="210" cy="148"/>
                </a:xfrm>
                <a:prstGeom prst="rightArrow">
                  <a:avLst>
                    <a:gd name="adj1" fmla="val 50000"/>
                    <a:gd name="adj2" fmla="val 35473"/>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p>
              </p:txBody>
            </p:sp>
          </p:grpSp>
        </p:grpSp>
        <p:sp>
          <p:nvSpPr>
            <p:cNvPr id="37893" name="Rectangle 15">
              <a:extLst>
                <a:ext uri="{FF2B5EF4-FFF2-40B4-BE49-F238E27FC236}">
                  <a16:creationId xmlns:a16="http://schemas.microsoft.com/office/drawing/2014/main" id="{44E9F0FE-6B4B-435A-A6EC-A75433C8EDCC}"/>
                </a:ext>
              </a:extLst>
            </p:cNvPr>
            <p:cNvSpPr>
              <a:spLocks noChangeArrowheads="1"/>
            </p:cNvSpPr>
            <p:nvPr/>
          </p:nvSpPr>
          <p:spPr bwMode="auto">
            <a:xfrm>
              <a:off x="2352" y="3456"/>
              <a:ext cx="76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ea typeface="楷体_GB2312" pitchFamily="49" charset="-122"/>
                </a:rPr>
                <a:t>中间代码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WordArt 2">
            <a:extLst>
              <a:ext uri="{FF2B5EF4-FFF2-40B4-BE49-F238E27FC236}">
                <a16:creationId xmlns:a16="http://schemas.microsoft.com/office/drawing/2014/main" id="{A9BCBB34-71E2-4B6A-8B30-76D278218624}"/>
              </a:ext>
            </a:extLst>
          </p:cNvPr>
          <p:cNvSpPr>
            <a:spLocks noChangeArrowheads="1" noChangeShapeType="1" noTextEdit="1"/>
          </p:cNvSpPr>
          <p:nvPr/>
        </p:nvSpPr>
        <p:spPr bwMode="auto">
          <a:xfrm>
            <a:off x="546100" y="908050"/>
            <a:ext cx="4316413" cy="457200"/>
          </a:xfrm>
          <a:prstGeom prst="rect">
            <a:avLst/>
          </a:prstGeom>
        </p:spPr>
        <p:txBody>
          <a:bodyPr wrap="none" fromWordArt="1">
            <a:prstTxWarp prst="textPlain">
              <a:avLst>
                <a:gd name="adj" fmla="val 50000"/>
              </a:avLst>
            </a:prstTxWarp>
          </a:bodyPr>
          <a:lstStyle/>
          <a:p>
            <a:pPr algn="ctr" eaLnBrk="1" hangingPunct="1">
              <a:spcBef>
                <a:spcPct val="50000"/>
              </a:spcBef>
              <a:defRPr/>
            </a:pPr>
            <a:r>
              <a:rPr lang="en-US" altLang="zh-CN"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  </a:t>
            </a:r>
            <a:r>
              <a:rPr lang="zh-CN" alt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宋体" panose="02010600030101010101" pitchFamily="2" charset="-122"/>
              </a:rPr>
              <a:t>编译程序的结构</a:t>
            </a:r>
          </a:p>
        </p:txBody>
      </p:sp>
      <p:sp>
        <p:nvSpPr>
          <p:cNvPr id="146435" name="Rectangle 3">
            <a:extLst>
              <a:ext uri="{FF2B5EF4-FFF2-40B4-BE49-F238E27FC236}">
                <a16:creationId xmlns:a16="http://schemas.microsoft.com/office/drawing/2014/main" id="{01F7B037-3309-4A90-A91A-F6CF9D499B81}"/>
              </a:ext>
            </a:extLst>
          </p:cNvPr>
          <p:cNvSpPr>
            <a:spLocks noChangeArrowheads="1"/>
          </p:cNvSpPr>
          <p:nvPr/>
        </p:nvSpPr>
        <p:spPr bwMode="auto">
          <a:xfrm>
            <a:off x="693738" y="1581150"/>
            <a:ext cx="3290887"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5.</a:t>
            </a:r>
            <a:r>
              <a:rPr lang="zh-CN" altLang="en-US">
                <a:solidFill>
                  <a:schemeClr val="tx2"/>
                </a:solidFill>
              </a:rPr>
              <a:t>编译前端与后端 </a:t>
            </a:r>
          </a:p>
        </p:txBody>
      </p:sp>
      <p:sp>
        <p:nvSpPr>
          <p:cNvPr id="38916" name="Rectangle 5">
            <a:extLst>
              <a:ext uri="{FF2B5EF4-FFF2-40B4-BE49-F238E27FC236}">
                <a16:creationId xmlns:a16="http://schemas.microsoft.com/office/drawing/2014/main" id="{17D320B2-B044-4021-B809-AB8946120B12}"/>
              </a:ext>
            </a:extLst>
          </p:cNvPr>
          <p:cNvSpPr>
            <a:spLocks noChangeArrowheads="1"/>
          </p:cNvSpPr>
          <p:nvPr/>
        </p:nvSpPr>
        <p:spPr bwMode="auto">
          <a:xfrm>
            <a:off x="6362700" y="820738"/>
            <a:ext cx="1663700" cy="576262"/>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词法分析</a:t>
            </a:r>
          </a:p>
        </p:txBody>
      </p:sp>
      <p:sp>
        <p:nvSpPr>
          <p:cNvPr id="38917" name="Rectangle 6">
            <a:extLst>
              <a:ext uri="{FF2B5EF4-FFF2-40B4-BE49-F238E27FC236}">
                <a16:creationId xmlns:a16="http://schemas.microsoft.com/office/drawing/2014/main" id="{0195847A-8E50-47D5-ABFD-82BB67754FCE}"/>
              </a:ext>
            </a:extLst>
          </p:cNvPr>
          <p:cNvSpPr>
            <a:spLocks noChangeArrowheads="1"/>
          </p:cNvSpPr>
          <p:nvPr/>
        </p:nvSpPr>
        <p:spPr bwMode="auto">
          <a:xfrm>
            <a:off x="6357938" y="1876425"/>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语法分析</a:t>
            </a:r>
          </a:p>
        </p:txBody>
      </p:sp>
      <p:sp>
        <p:nvSpPr>
          <p:cNvPr id="38918" name="Rectangle 7">
            <a:extLst>
              <a:ext uri="{FF2B5EF4-FFF2-40B4-BE49-F238E27FC236}">
                <a16:creationId xmlns:a16="http://schemas.microsoft.com/office/drawing/2014/main" id="{71AC6BED-2CDE-4718-8218-02E9D64A1D43}"/>
              </a:ext>
            </a:extLst>
          </p:cNvPr>
          <p:cNvSpPr>
            <a:spLocks noChangeArrowheads="1"/>
          </p:cNvSpPr>
          <p:nvPr/>
        </p:nvSpPr>
        <p:spPr bwMode="auto">
          <a:xfrm>
            <a:off x="6021388" y="2987675"/>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中间代码生成</a:t>
            </a:r>
          </a:p>
        </p:txBody>
      </p:sp>
      <p:sp>
        <p:nvSpPr>
          <p:cNvPr id="38919" name="Rectangle 8">
            <a:extLst>
              <a:ext uri="{FF2B5EF4-FFF2-40B4-BE49-F238E27FC236}">
                <a16:creationId xmlns:a16="http://schemas.microsoft.com/office/drawing/2014/main" id="{087D878E-DAF6-40AD-936A-63E6428AB101}"/>
              </a:ext>
            </a:extLst>
          </p:cNvPr>
          <p:cNvSpPr>
            <a:spLocks noChangeArrowheads="1"/>
          </p:cNvSpPr>
          <p:nvPr/>
        </p:nvSpPr>
        <p:spPr bwMode="auto">
          <a:xfrm>
            <a:off x="6376988" y="4094162"/>
            <a:ext cx="16637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代码优化</a:t>
            </a:r>
          </a:p>
        </p:txBody>
      </p:sp>
      <p:sp>
        <p:nvSpPr>
          <p:cNvPr id="38920" name="Rectangle 9">
            <a:extLst>
              <a:ext uri="{FF2B5EF4-FFF2-40B4-BE49-F238E27FC236}">
                <a16:creationId xmlns:a16="http://schemas.microsoft.com/office/drawing/2014/main" id="{B63A02ED-D748-49AF-AF99-7E08448FCEF8}"/>
              </a:ext>
            </a:extLst>
          </p:cNvPr>
          <p:cNvSpPr>
            <a:spLocks noChangeArrowheads="1"/>
          </p:cNvSpPr>
          <p:nvPr/>
        </p:nvSpPr>
        <p:spPr bwMode="auto">
          <a:xfrm>
            <a:off x="6156325" y="5305425"/>
            <a:ext cx="2374900" cy="576263"/>
          </a:xfrm>
          <a:prstGeom prst="rect">
            <a:avLst/>
          </a:prstGeom>
          <a:solidFill>
            <a:srgbClr val="0066FF"/>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solidFill>
                  <a:schemeClr val="bg1"/>
                </a:solidFill>
                <a:latin typeface="楷体_GB2312" pitchFamily="49" charset="-122"/>
                <a:ea typeface="楷体_GB2312" pitchFamily="49" charset="-122"/>
              </a:rPr>
              <a:t>目标代码生成</a:t>
            </a:r>
          </a:p>
        </p:txBody>
      </p:sp>
      <p:sp>
        <p:nvSpPr>
          <p:cNvPr id="38921" name="Line 27">
            <a:extLst>
              <a:ext uri="{FF2B5EF4-FFF2-40B4-BE49-F238E27FC236}">
                <a16:creationId xmlns:a16="http://schemas.microsoft.com/office/drawing/2014/main" id="{4BE714B6-903B-4334-9EE9-4069CF86D83F}"/>
              </a:ext>
            </a:extLst>
          </p:cNvPr>
          <p:cNvSpPr>
            <a:spLocks noChangeShapeType="1"/>
          </p:cNvSpPr>
          <p:nvPr/>
        </p:nvSpPr>
        <p:spPr bwMode="auto">
          <a:xfrm>
            <a:off x="7113588" y="376238"/>
            <a:ext cx="19050" cy="4572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2" name="Line 28">
            <a:extLst>
              <a:ext uri="{FF2B5EF4-FFF2-40B4-BE49-F238E27FC236}">
                <a16:creationId xmlns:a16="http://schemas.microsoft.com/office/drawing/2014/main" id="{9BF2216B-1ED8-471D-BA56-BE1EDAECFEE8}"/>
              </a:ext>
            </a:extLst>
          </p:cNvPr>
          <p:cNvSpPr>
            <a:spLocks noChangeShapeType="1"/>
          </p:cNvSpPr>
          <p:nvPr/>
        </p:nvSpPr>
        <p:spPr bwMode="auto">
          <a:xfrm>
            <a:off x="7153275" y="1430338"/>
            <a:ext cx="19050" cy="417512"/>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3" name="Line 29">
            <a:extLst>
              <a:ext uri="{FF2B5EF4-FFF2-40B4-BE49-F238E27FC236}">
                <a16:creationId xmlns:a16="http://schemas.microsoft.com/office/drawing/2014/main" id="{1B446DC9-A838-4673-8299-00C856C656B6}"/>
              </a:ext>
            </a:extLst>
          </p:cNvPr>
          <p:cNvSpPr>
            <a:spLocks noChangeShapeType="1"/>
          </p:cNvSpPr>
          <p:nvPr/>
        </p:nvSpPr>
        <p:spPr bwMode="auto">
          <a:xfrm>
            <a:off x="7172325" y="2484438"/>
            <a:ext cx="20638" cy="47625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4" name="Line 30">
            <a:extLst>
              <a:ext uri="{FF2B5EF4-FFF2-40B4-BE49-F238E27FC236}">
                <a16:creationId xmlns:a16="http://schemas.microsoft.com/office/drawing/2014/main" id="{BCB76C3B-2F20-4EFC-99A7-251D87A41880}"/>
              </a:ext>
            </a:extLst>
          </p:cNvPr>
          <p:cNvSpPr>
            <a:spLocks noChangeShapeType="1"/>
          </p:cNvSpPr>
          <p:nvPr/>
        </p:nvSpPr>
        <p:spPr bwMode="auto">
          <a:xfrm flipH="1">
            <a:off x="7192963" y="3597275"/>
            <a:ext cx="19050" cy="5175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5" name="Line 31">
            <a:extLst>
              <a:ext uri="{FF2B5EF4-FFF2-40B4-BE49-F238E27FC236}">
                <a16:creationId xmlns:a16="http://schemas.microsoft.com/office/drawing/2014/main" id="{4A28E240-77E9-4F90-8DA3-C0826B75416B}"/>
              </a:ext>
            </a:extLst>
          </p:cNvPr>
          <p:cNvSpPr>
            <a:spLocks noChangeShapeType="1"/>
          </p:cNvSpPr>
          <p:nvPr/>
        </p:nvSpPr>
        <p:spPr bwMode="auto">
          <a:xfrm flipH="1">
            <a:off x="7194550" y="4691063"/>
            <a:ext cx="19050" cy="5556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6" name="Line 32">
            <a:extLst>
              <a:ext uri="{FF2B5EF4-FFF2-40B4-BE49-F238E27FC236}">
                <a16:creationId xmlns:a16="http://schemas.microsoft.com/office/drawing/2014/main" id="{53C09952-352B-4BA5-9BFA-E3DA02BCCADB}"/>
              </a:ext>
            </a:extLst>
          </p:cNvPr>
          <p:cNvSpPr>
            <a:spLocks noChangeShapeType="1"/>
          </p:cNvSpPr>
          <p:nvPr/>
        </p:nvSpPr>
        <p:spPr bwMode="auto">
          <a:xfrm flipH="1">
            <a:off x="7170738" y="5883275"/>
            <a:ext cx="0" cy="623888"/>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6472" name="Rectangle 40">
            <a:extLst>
              <a:ext uri="{FF2B5EF4-FFF2-40B4-BE49-F238E27FC236}">
                <a16:creationId xmlns:a16="http://schemas.microsoft.com/office/drawing/2014/main" id="{8019D7E2-858B-4F00-B484-8FEBB5A92F9D}"/>
              </a:ext>
            </a:extLst>
          </p:cNvPr>
          <p:cNvSpPr>
            <a:spLocks noChangeArrowheads="1"/>
          </p:cNvSpPr>
          <p:nvPr/>
        </p:nvSpPr>
        <p:spPr bwMode="auto">
          <a:xfrm>
            <a:off x="5321990" y="475771"/>
            <a:ext cx="3511550" cy="3697288"/>
          </a:xfrm>
          <a:prstGeom prst="rect">
            <a:avLst/>
          </a:prstGeom>
          <a:noFill/>
          <a:ln w="57150" algn="ctr">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sp>
        <p:nvSpPr>
          <p:cNvPr id="146474" name="Rectangle 42">
            <a:extLst>
              <a:ext uri="{FF2B5EF4-FFF2-40B4-BE49-F238E27FC236}">
                <a16:creationId xmlns:a16="http://schemas.microsoft.com/office/drawing/2014/main" id="{64C27700-E14A-42CC-9C41-0BA1CEDBE58E}"/>
              </a:ext>
            </a:extLst>
          </p:cNvPr>
          <p:cNvSpPr>
            <a:spLocks noChangeArrowheads="1"/>
          </p:cNvSpPr>
          <p:nvPr/>
        </p:nvSpPr>
        <p:spPr bwMode="auto">
          <a:xfrm>
            <a:off x="5305531" y="4495006"/>
            <a:ext cx="3532188" cy="1620838"/>
          </a:xfrm>
          <a:prstGeom prst="rect">
            <a:avLst/>
          </a:prstGeom>
          <a:noFill/>
          <a:ln w="57150" algn="ctr">
            <a:solidFill>
              <a:srgbClr val="FF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b="1">
              <a:solidFill>
                <a:srgbClr val="FF0000"/>
              </a:solidFill>
              <a:latin typeface="楷体_GB2312" pitchFamily="49" charset="-122"/>
              <a:ea typeface="楷体_GB2312" pitchFamily="49" charset="-122"/>
            </a:endParaRPr>
          </a:p>
        </p:txBody>
      </p:sp>
      <p:grpSp>
        <p:nvGrpSpPr>
          <p:cNvPr id="146466" name="Group 34">
            <a:extLst>
              <a:ext uri="{FF2B5EF4-FFF2-40B4-BE49-F238E27FC236}">
                <a16:creationId xmlns:a16="http://schemas.microsoft.com/office/drawing/2014/main" id="{2EC0CE24-8D5C-41E3-8A93-A3087096C1B5}"/>
              </a:ext>
            </a:extLst>
          </p:cNvPr>
          <p:cNvGrpSpPr>
            <a:grpSpLocks/>
          </p:cNvGrpSpPr>
          <p:nvPr/>
        </p:nvGrpSpPr>
        <p:grpSpPr bwMode="auto">
          <a:xfrm>
            <a:off x="473075" y="2243138"/>
            <a:ext cx="4573588" cy="1773237"/>
            <a:chOff x="450" y="1344"/>
            <a:chExt cx="4585" cy="816"/>
          </a:xfrm>
        </p:grpSpPr>
        <p:graphicFrame>
          <p:nvGraphicFramePr>
            <p:cNvPr id="38933" name="Object 35">
              <a:extLst>
                <a:ext uri="{FF2B5EF4-FFF2-40B4-BE49-F238E27FC236}">
                  <a16:creationId xmlns:a16="http://schemas.microsoft.com/office/drawing/2014/main" id="{C826F48C-46AC-470E-8C37-FAF1E6D7671B}"/>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8969" name="Image" r:id="rId3" imgW="7580952" imgH="2768254" progId="Photoshop.Image.7">
                    <p:embed/>
                  </p:oleObj>
                </mc:Choice>
                <mc:Fallback>
                  <p:oleObj name="Image" r:id="rId3" imgW="7580952" imgH="2768254" progId="Photoshop.Image.7">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68" name="Rectangle 36">
              <a:extLst>
                <a:ext uri="{FF2B5EF4-FFF2-40B4-BE49-F238E27FC236}">
                  <a16:creationId xmlns:a16="http://schemas.microsoft.com/office/drawing/2014/main" id="{A9EAF376-F0F0-44BF-A345-1F5467D19319}"/>
                </a:ext>
              </a:extLst>
            </p:cNvPr>
            <p:cNvSpPr>
              <a:spLocks noChangeArrowheads="1"/>
            </p:cNvSpPr>
            <p:nvPr/>
          </p:nvSpPr>
          <p:spPr bwMode="auto">
            <a:xfrm>
              <a:off x="658" y="1481"/>
              <a:ext cx="4351" cy="63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编译前端</a:t>
              </a:r>
              <a:r>
                <a:rPr lang="zh-CN" altLang="en-US">
                  <a:solidFill>
                    <a:schemeClr val="tx2"/>
                  </a:solidFill>
                  <a:latin typeface="宋体" panose="02010600030101010101" pitchFamily="2" charset="-122"/>
                </a:rPr>
                <a:t>主要由</a:t>
              </a:r>
              <a:r>
                <a:rPr lang="zh-CN" altLang="en-US">
                  <a:solidFill>
                    <a:srgbClr val="0000FF"/>
                  </a:solidFill>
                  <a:latin typeface="宋体" panose="02010600030101010101" pitchFamily="2" charset="-122"/>
                </a:rPr>
                <a:t>与源语言有关</a:t>
              </a:r>
            </a:p>
            <a:p>
              <a:pPr eaLnBrk="1" hangingPunct="1">
                <a:spcBef>
                  <a:spcPct val="50000"/>
                </a:spcBef>
                <a:defRPr/>
              </a:pPr>
              <a:r>
                <a:rPr lang="zh-CN" altLang="en-US">
                  <a:solidFill>
                    <a:schemeClr val="tx2"/>
                  </a:solidFill>
                  <a:latin typeface="宋体" panose="02010600030101010101" pitchFamily="2" charset="-122"/>
                </a:rPr>
                <a:t>但</a:t>
              </a:r>
              <a:r>
                <a:rPr lang="zh-CN" altLang="en-US">
                  <a:solidFill>
                    <a:srgbClr val="0000FF"/>
                  </a:solidFill>
                  <a:latin typeface="宋体" panose="02010600030101010101" pitchFamily="2" charset="-122"/>
                </a:rPr>
                <a:t>与目标机无关</a:t>
              </a:r>
              <a:r>
                <a:rPr lang="zh-CN" altLang="en-US">
                  <a:solidFill>
                    <a:schemeClr val="tx2"/>
                  </a:solidFill>
                  <a:latin typeface="宋体" panose="02010600030101010101" pitchFamily="2" charset="-122"/>
                </a:rPr>
                <a:t>的那些部分组成</a:t>
              </a:r>
            </a:p>
          </p:txBody>
        </p:sp>
      </p:grpSp>
      <p:grpSp>
        <p:nvGrpSpPr>
          <p:cNvPr id="146469" name="Group 37">
            <a:extLst>
              <a:ext uri="{FF2B5EF4-FFF2-40B4-BE49-F238E27FC236}">
                <a16:creationId xmlns:a16="http://schemas.microsoft.com/office/drawing/2014/main" id="{D344BBBC-1E81-4EDD-9B12-2054E5358DA0}"/>
              </a:ext>
            </a:extLst>
          </p:cNvPr>
          <p:cNvGrpSpPr>
            <a:grpSpLocks/>
          </p:cNvGrpSpPr>
          <p:nvPr/>
        </p:nvGrpSpPr>
        <p:grpSpPr bwMode="auto">
          <a:xfrm>
            <a:off x="879475" y="4670425"/>
            <a:ext cx="3849688" cy="1458913"/>
            <a:chOff x="450" y="1344"/>
            <a:chExt cx="4585" cy="816"/>
          </a:xfrm>
        </p:grpSpPr>
        <p:graphicFrame>
          <p:nvGraphicFramePr>
            <p:cNvPr id="38931" name="Object 38">
              <a:extLst>
                <a:ext uri="{FF2B5EF4-FFF2-40B4-BE49-F238E27FC236}">
                  <a16:creationId xmlns:a16="http://schemas.microsoft.com/office/drawing/2014/main" id="{7A53EA2C-EDF3-41E7-978D-56C538FA548C}"/>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38970" name="Image" r:id="rId5" imgW="7580952" imgH="2768254" progId="Photoshop.Image.7">
                    <p:embed/>
                  </p:oleObj>
                </mc:Choice>
                <mc:Fallback>
                  <p:oleObj name="Image" r:id="rId5" imgW="7580952" imgH="2768254" progId="Photoshop.Image.7">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71" name="Rectangle 39">
              <a:extLst>
                <a:ext uri="{FF2B5EF4-FFF2-40B4-BE49-F238E27FC236}">
                  <a16:creationId xmlns:a16="http://schemas.microsoft.com/office/drawing/2014/main" id="{47710F2C-31C8-4ED4-9D69-3EFD3DE0A8E4}"/>
                </a:ext>
              </a:extLst>
            </p:cNvPr>
            <p:cNvSpPr>
              <a:spLocks noChangeArrowheads="1"/>
            </p:cNvSpPr>
            <p:nvPr/>
          </p:nvSpPr>
          <p:spPr bwMode="auto">
            <a:xfrm>
              <a:off x="658" y="1481"/>
              <a:ext cx="4352" cy="56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3300"/>
                  </a:solidFill>
                  <a:latin typeface="宋体" panose="02010600030101010101" pitchFamily="2" charset="-122"/>
                </a:rPr>
                <a:t>编译后端</a:t>
              </a:r>
              <a:r>
                <a:rPr lang="zh-CN" altLang="en-US">
                  <a:solidFill>
                    <a:schemeClr val="tx2"/>
                  </a:solidFill>
                  <a:latin typeface="宋体" panose="02010600030101010101" pitchFamily="2" charset="-122"/>
                </a:rPr>
                <a:t>包括编译程序中</a:t>
              </a:r>
            </a:p>
            <a:p>
              <a:pPr eaLnBrk="1" hangingPunct="1">
                <a:spcBef>
                  <a:spcPct val="50000"/>
                </a:spcBef>
                <a:defRPr/>
              </a:pPr>
              <a:r>
                <a:rPr lang="zh-CN" altLang="en-US">
                  <a:solidFill>
                    <a:srgbClr val="0000FF"/>
                  </a:solidFill>
                  <a:latin typeface="宋体" panose="02010600030101010101" pitchFamily="2" charset="-122"/>
                </a:rPr>
                <a:t>与目标机有关</a:t>
              </a:r>
              <a:r>
                <a:rPr lang="zh-CN" altLang="en-US">
                  <a:solidFill>
                    <a:schemeClr val="tx2"/>
                  </a:solidFill>
                  <a:latin typeface="宋体" panose="02010600030101010101" pitchFamily="2" charset="-122"/>
                </a:rPr>
                <a:t>的那些部分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6466"/>
                                        </p:tgtEl>
                                        <p:attrNameLst>
                                          <p:attrName>style.visibility</p:attrName>
                                        </p:attrNameLst>
                                      </p:cBhvr>
                                      <p:to>
                                        <p:strVal val="visible"/>
                                      </p:to>
                                    </p:set>
                                    <p:animEffect transition="in" filter="strips(downRight)">
                                      <p:cBhvr>
                                        <p:cTn id="7" dur="500"/>
                                        <p:tgtEl>
                                          <p:spTgt spid="146466"/>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6472"/>
                                        </p:tgtEl>
                                        <p:attrNameLst>
                                          <p:attrName>style.visibility</p:attrName>
                                        </p:attrNameLst>
                                      </p:cBhvr>
                                      <p:to>
                                        <p:strVal val="visible"/>
                                      </p:to>
                                    </p:set>
                                    <p:animEffect transition="in" filter="slide(fromLeft)">
                                      <p:cBhvr>
                                        <p:cTn id="11" dur="500"/>
                                        <p:tgtEl>
                                          <p:spTgt spid="1464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146469"/>
                                        </p:tgtEl>
                                        <p:attrNameLst>
                                          <p:attrName>style.visibility</p:attrName>
                                        </p:attrNameLst>
                                      </p:cBhvr>
                                      <p:to>
                                        <p:strVal val="visible"/>
                                      </p:to>
                                    </p:set>
                                    <p:animEffect transition="in" filter="strips(downRight)">
                                      <p:cBhvr>
                                        <p:cTn id="16" dur="500"/>
                                        <p:tgtEl>
                                          <p:spTgt spid="146469"/>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146474"/>
                                        </p:tgtEl>
                                        <p:attrNameLst>
                                          <p:attrName>style.visibility</p:attrName>
                                        </p:attrNameLst>
                                      </p:cBhvr>
                                      <p:to>
                                        <p:strVal val="visible"/>
                                      </p:to>
                                    </p:set>
                                    <p:animEffect transition="in" filter="slide(fromLeft)">
                                      <p:cBhvr>
                                        <p:cTn id="20" dur="500"/>
                                        <p:tgtEl>
                                          <p:spTgt spid="146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6F0F224F-8028-46A7-BA30-517FE46A4638}"/>
              </a:ext>
            </a:extLst>
          </p:cNvPr>
          <p:cNvSpPr txBox="1">
            <a:spLocks noChangeArrowheads="1"/>
          </p:cNvSpPr>
          <p:nvPr/>
        </p:nvSpPr>
        <p:spPr bwMode="auto">
          <a:xfrm>
            <a:off x="1042988" y="1557338"/>
            <a:ext cx="69770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楷体_GB2312" pitchFamily="49" charset="-122"/>
                <a:ea typeface="楷体_GB2312" pitchFamily="49" charset="-122"/>
              </a:rPr>
              <a:t>    这一结构对于编译器的</a:t>
            </a:r>
            <a:r>
              <a:rPr lang="zh-CN" altLang="en-US" sz="2400" b="1" dirty="0">
                <a:latin typeface="楷体_GB2312" pitchFamily="49" charset="-122"/>
                <a:ea typeface="楷体_GB2312" pitchFamily="49" charset="-122"/>
              </a:rPr>
              <a:t>可移植性</a:t>
            </a:r>
            <a:r>
              <a:rPr lang="zh-CN" altLang="en-US" sz="2400" dirty="0">
                <a:latin typeface="楷体_GB2312" pitchFamily="49" charset="-122"/>
                <a:ea typeface="楷体_GB2312" pitchFamily="49" charset="-122"/>
              </a:rPr>
              <a:t>十分重要。某一编译程序的前端加上相应不同的后端则可以</a:t>
            </a:r>
            <a:r>
              <a:rPr lang="zh-CN" altLang="en-US" sz="2400" dirty="0">
                <a:solidFill>
                  <a:srgbClr val="0000FF"/>
                </a:solidFill>
                <a:latin typeface="楷体_GB2312" pitchFamily="49" charset="-122"/>
                <a:ea typeface="楷体_GB2312" pitchFamily="49" charset="-122"/>
              </a:rPr>
              <a:t>为不同的机器构成同一个源语言的编译程序</a:t>
            </a:r>
            <a:r>
              <a:rPr lang="zh-CN" altLang="en-US" sz="2400" dirty="0">
                <a:latin typeface="楷体_GB2312" pitchFamily="49" charset="-122"/>
                <a:ea typeface="楷体_GB2312" pitchFamily="49" charset="-122"/>
              </a:rPr>
              <a:t>。</a:t>
            </a:r>
          </a:p>
          <a:p>
            <a:pPr eaLnBrk="1" hangingPunct="1">
              <a:spcBef>
                <a:spcPct val="50000"/>
              </a:spcBef>
              <a:buFontTx/>
              <a:buNone/>
            </a:pPr>
            <a:r>
              <a:rPr lang="zh-CN" altLang="en-US" sz="2400" dirty="0">
                <a:latin typeface="楷体_GB2312" pitchFamily="49" charset="-122"/>
                <a:ea typeface="楷体_GB2312" pitchFamily="49" charset="-122"/>
              </a:rPr>
              <a:t>    如果不同编译程序的前端生成同一种中间代码，再使用一个共同的后端，则可</a:t>
            </a:r>
            <a:r>
              <a:rPr lang="zh-CN" altLang="en-US" sz="2400" dirty="0">
                <a:solidFill>
                  <a:srgbClr val="0000FF"/>
                </a:solidFill>
                <a:latin typeface="楷体_GB2312" pitchFamily="49" charset="-122"/>
                <a:ea typeface="楷体_GB2312" pitchFamily="49" charset="-122"/>
              </a:rPr>
              <a:t>为同一机器生成几个语言的编译程序</a:t>
            </a:r>
            <a:r>
              <a:rPr lang="zh-CN" altLang="en-US" sz="2400" dirty="0">
                <a:latin typeface="楷体_GB2312" pitchFamily="49" charset="-122"/>
                <a:ea typeface="楷体_GB2312" pitchFamily="49" charset="-122"/>
              </a:rPr>
              <a:t>。</a:t>
            </a:r>
          </a:p>
          <a:p>
            <a:pPr eaLnBrk="1" hangingPunct="1">
              <a:spcBef>
                <a:spcPct val="50000"/>
              </a:spcBef>
              <a:buFontTx/>
              <a:buNone/>
            </a:pPr>
            <a:endParaRPr lang="en-US" altLang="zh-CN" sz="2400"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dissolve">
                                      <p:cBhvr>
                                        <p:cTn id="7"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0E04324F-40E9-40BB-9FAF-F5600D04F9EE}"/>
              </a:ext>
            </a:extLst>
          </p:cNvPr>
          <p:cNvSpPr>
            <a:spLocks noGrp="1" noRot="1" noChangeArrowheads="1"/>
          </p:cNvSpPr>
          <p:nvPr>
            <p:ph type="title"/>
          </p:nvPr>
        </p:nvSpPr>
        <p:spPr>
          <a:xfrm>
            <a:off x="323850" y="476250"/>
            <a:ext cx="8540750" cy="1143000"/>
          </a:xfrm>
          <a:noFill/>
        </p:spPr>
        <p:txBody>
          <a:bodyPr/>
          <a:lstStyle/>
          <a:p>
            <a:pPr eaLnBrk="1" hangingPunct="1"/>
            <a:r>
              <a:rPr lang="zh-CN" altLang="en-US" sz="4000" dirty="0">
                <a:solidFill>
                  <a:srgbClr val="0000FF"/>
                </a:solidFill>
              </a:rPr>
              <a:t>编译程序实现的途径</a:t>
            </a:r>
            <a:br>
              <a:rPr lang="zh-CN" altLang="en-US" sz="4000" dirty="0">
                <a:solidFill>
                  <a:srgbClr val="0000FF"/>
                </a:solidFill>
              </a:rPr>
            </a:br>
            <a:endParaRPr lang="zh-CN" altLang="en-US" sz="4000" dirty="0">
              <a:solidFill>
                <a:srgbClr val="0000FF"/>
              </a:solidFill>
            </a:endParaRPr>
          </a:p>
        </p:txBody>
      </p:sp>
      <p:sp>
        <p:nvSpPr>
          <p:cNvPr id="52227" name="Rectangle 5">
            <a:extLst>
              <a:ext uri="{FF2B5EF4-FFF2-40B4-BE49-F238E27FC236}">
                <a16:creationId xmlns:a16="http://schemas.microsoft.com/office/drawing/2014/main" id="{97ADB912-C101-415E-BC6A-F5FD8F5F0F68}"/>
              </a:ext>
            </a:extLst>
          </p:cNvPr>
          <p:cNvSpPr>
            <a:spLocks noGrp="1" noRot="1" noChangeArrowheads="1"/>
          </p:cNvSpPr>
          <p:nvPr>
            <p:ph type="body" idx="1"/>
          </p:nvPr>
        </p:nvSpPr>
        <p:spPr>
          <a:xfrm>
            <a:off x="301625" y="1600200"/>
            <a:ext cx="8540750" cy="4498975"/>
          </a:xfrm>
          <a:noFill/>
        </p:spPr>
        <p:txBody>
          <a:bodyPr/>
          <a:lstStyle/>
          <a:p>
            <a:pPr eaLnBrk="1" hangingPunct="1"/>
            <a:r>
              <a:rPr lang="zh-CN" altLang="en-US"/>
              <a:t>手工编写</a:t>
            </a:r>
          </a:p>
          <a:p>
            <a:pPr lvl="1" eaLnBrk="1" hangingPunct="1"/>
            <a:r>
              <a:rPr lang="zh-CN" altLang="en-US"/>
              <a:t>耗时，“效率”问题。</a:t>
            </a:r>
          </a:p>
          <a:p>
            <a:pPr eaLnBrk="1" hangingPunct="1"/>
            <a:r>
              <a:rPr lang="zh-CN" altLang="en-US"/>
              <a:t>自动生成</a:t>
            </a:r>
          </a:p>
          <a:p>
            <a:pPr eaLnBrk="1" hangingPunct="1">
              <a:buFontTx/>
              <a:buNone/>
            </a:pPr>
            <a:r>
              <a:rPr lang="zh-CN" altLang="en-US" sz="2800"/>
              <a:t>      各个阶段基本上有相应的自动生成工具，如</a:t>
            </a:r>
            <a:r>
              <a:rPr lang="en-US" altLang="zh-CN" sz="2800"/>
              <a:t>lex</a:t>
            </a:r>
            <a:r>
              <a:rPr lang="zh-CN" altLang="en-US" sz="2800"/>
              <a:t>、</a:t>
            </a:r>
            <a:r>
              <a:rPr lang="en-US" altLang="zh-CN" sz="2800"/>
              <a:t>yacc</a:t>
            </a:r>
            <a:r>
              <a:rPr lang="zh-CN" altLang="en-US" sz="2800"/>
              <a:t>。</a:t>
            </a:r>
          </a:p>
          <a:p>
            <a:pPr eaLnBrk="1" hangingPunct="1"/>
            <a:r>
              <a:rPr lang="zh-CN" altLang="en-US"/>
              <a:t>自展（</a:t>
            </a:r>
            <a:r>
              <a:rPr lang="en-US" altLang="zh-CN"/>
              <a:t>bootstrapping)</a:t>
            </a:r>
          </a:p>
        </p:txBody>
      </p:sp>
    </p:spTree>
    <p:extLst>
      <p:ext uri="{BB962C8B-B14F-4D97-AF65-F5344CB8AC3E}">
        <p14:creationId xmlns:p14="http://schemas.microsoft.com/office/powerpoint/2010/main" val="1270104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966E7919-F176-49E0-BF2E-945498640E92}"/>
              </a:ext>
            </a:extLst>
          </p:cNvPr>
          <p:cNvSpPr>
            <a:spLocks noGrp="1" noChangeArrowheads="1"/>
          </p:cNvSpPr>
          <p:nvPr>
            <p:ph type="title"/>
          </p:nvPr>
        </p:nvSpPr>
        <p:spPr/>
        <p:txBody>
          <a:bodyPr/>
          <a:lstStyle/>
          <a:p>
            <a:r>
              <a:rPr lang="zh-CN" altLang="en-US" sz="3600">
                <a:latin typeface="仿宋_GB2312" pitchFamily="49" charset="-122"/>
                <a:ea typeface="仿宋_GB2312" pitchFamily="49" charset="-122"/>
              </a:rPr>
              <a:t>编译程序的自动化技术</a:t>
            </a:r>
          </a:p>
        </p:txBody>
      </p:sp>
      <p:sp>
        <p:nvSpPr>
          <p:cNvPr id="3076" name="Rectangle 4">
            <a:extLst>
              <a:ext uri="{FF2B5EF4-FFF2-40B4-BE49-F238E27FC236}">
                <a16:creationId xmlns:a16="http://schemas.microsoft.com/office/drawing/2014/main" id="{1CED22E6-1636-40B1-949D-21DE39EA712F}"/>
              </a:ext>
            </a:extLst>
          </p:cNvPr>
          <p:cNvSpPr>
            <a:spLocks noGrp="1" noChangeArrowheads="1"/>
          </p:cNvSpPr>
          <p:nvPr>
            <p:ph type="body" sz="half" idx="1"/>
          </p:nvPr>
        </p:nvSpPr>
        <p:spPr>
          <a:xfrm>
            <a:off x="900113" y="4076700"/>
            <a:ext cx="7270750" cy="1803400"/>
          </a:xfrm>
          <a:noFill/>
          <a:ln>
            <a:solidFill>
              <a:schemeClr val="tx2"/>
            </a:solidFill>
            <a:miter lim="800000"/>
            <a:headEnd/>
            <a:tailEnd/>
          </a:ln>
        </p:spPr>
        <p:txBody>
          <a:bodyPr/>
          <a:lstStyle/>
          <a:p>
            <a:pPr>
              <a:lnSpc>
                <a:spcPct val="105000"/>
              </a:lnSpc>
            </a:pPr>
            <a:r>
              <a:rPr lang="zh-CN" altLang="en-US" sz="1800" b="1" dirty="0">
                <a:latin typeface="仿宋_GB2312" pitchFamily="49" charset="-122"/>
                <a:ea typeface="仿宋_GB2312" pitchFamily="49" charset="-122"/>
              </a:rPr>
              <a:t>词法分析</a:t>
            </a:r>
            <a:r>
              <a:rPr lang="zh-CN" altLang="en-US" sz="1800" dirty="0">
                <a:latin typeface="仿宋_GB2312" pitchFamily="49" charset="-122"/>
                <a:ea typeface="仿宋_GB2312" pitchFamily="49" charset="-122"/>
              </a:rPr>
              <a:t>：</a:t>
            </a:r>
            <a:r>
              <a:rPr lang="en-US" altLang="zh-CN" sz="1800" dirty="0">
                <a:latin typeface="仿宋_GB2312" pitchFamily="49" charset="-122"/>
                <a:ea typeface="仿宋_GB2312" pitchFamily="49" charset="-122"/>
              </a:rPr>
              <a:t>Lex</a:t>
            </a:r>
            <a:r>
              <a:rPr lang="zh-CN" altLang="en-US" sz="1800" dirty="0">
                <a:latin typeface="仿宋_GB2312" pitchFamily="49" charset="-122"/>
                <a:ea typeface="仿宋_GB2312" pitchFamily="49" charset="-122"/>
              </a:rPr>
              <a:t>由</a:t>
            </a:r>
            <a:r>
              <a:rPr lang="en-US" altLang="zh-CN" sz="1800" dirty="0">
                <a:latin typeface="仿宋_GB2312" pitchFamily="49" charset="-122"/>
                <a:ea typeface="仿宋_GB2312" pitchFamily="49" charset="-122"/>
              </a:rPr>
              <a:t>Mike </a:t>
            </a:r>
            <a:r>
              <a:rPr lang="en-US" altLang="zh-CN" sz="1800" dirty="0" err="1">
                <a:latin typeface="仿宋_GB2312" pitchFamily="49" charset="-122"/>
                <a:ea typeface="仿宋_GB2312" pitchFamily="49" charset="-122"/>
              </a:rPr>
              <a:t>Lesk</a:t>
            </a:r>
            <a:r>
              <a:rPr lang="zh-CN" altLang="en-US" sz="1800" dirty="0">
                <a:latin typeface="仿宋_GB2312" pitchFamily="49" charset="-122"/>
                <a:ea typeface="仿宋_GB2312" pitchFamily="49" charset="-122"/>
              </a:rPr>
              <a:t>在1975年左右为</a:t>
            </a:r>
            <a:r>
              <a:rPr lang="en-US" altLang="zh-CN" sz="1800" dirty="0">
                <a:latin typeface="仿宋_GB2312" pitchFamily="49" charset="-122"/>
                <a:ea typeface="仿宋_GB2312" pitchFamily="49" charset="-122"/>
              </a:rPr>
              <a:t>UNIX</a:t>
            </a:r>
            <a:r>
              <a:rPr lang="zh-CN" altLang="en-US" sz="1800" dirty="0">
                <a:latin typeface="仿宋_GB2312" pitchFamily="49" charset="-122"/>
                <a:ea typeface="仿宋_GB2312" pitchFamily="49" charset="-122"/>
              </a:rPr>
              <a:t>开发的，现在流行的是</a:t>
            </a:r>
            <a:r>
              <a:rPr lang="en-US" altLang="zh-CN" sz="1800" dirty="0">
                <a:latin typeface="仿宋_GB2312" pitchFamily="49" charset="-122"/>
                <a:ea typeface="仿宋_GB2312" pitchFamily="49" charset="-122"/>
              </a:rPr>
              <a:t>Free Software Foundation</a:t>
            </a:r>
            <a:r>
              <a:rPr lang="zh-CN" altLang="en-US" sz="1800" dirty="0">
                <a:latin typeface="仿宋_GB2312" pitchFamily="49" charset="-122"/>
                <a:ea typeface="仿宋_GB2312" pitchFamily="49" charset="-122"/>
              </a:rPr>
              <a:t>创建的</a:t>
            </a:r>
            <a:r>
              <a:rPr lang="en-US" altLang="zh-CN" sz="1800" dirty="0">
                <a:latin typeface="仿宋_GB2312" pitchFamily="49" charset="-122"/>
                <a:ea typeface="仿宋_GB2312" pitchFamily="49" charset="-122"/>
              </a:rPr>
              <a:t>Gnu complier package</a:t>
            </a:r>
            <a:r>
              <a:rPr lang="zh-CN" altLang="en-US" sz="1800" dirty="0">
                <a:latin typeface="仿宋_GB2312" pitchFamily="49" charset="-122"/>
                <a:ea typeface="仿宋_GB2312" pitchFamily="49" charset="-122"/>
              </a:rPr>
              <a:t>包中的</a:t>
            </a:r>
            <a:r>
              <a:rPr lang="en-US" altLang="zh-CN" sz="1800" dirty="0">
                <a:latin typeface="仿宋_GB2312" pitchFamily="49" charset="-122"/>
                <a:ea typeface="仿宋_GB2312" pitchFamily="49" charset="-122"/>
              </a:rPr>
              <a:t>Flex</a:t>
            </a:r>
          </a:p>
          <a:p>
            <a:pPr>
              <a:lnSpc>
                <a:spcPct val="105000"/>
              </a:lnSpc>
            </a:pPr>
            <a:r>
              <a:rPr lang="zh-CN" altLang="en-US" sz="1800" b="1" dirty="0">
                <a:latin typeface="仿宋_GB2312" pitchFamily="49" charset="-122"/>
                <a:ea typeface="仿宋_GB2312" pitchFamily="49" charset="-122"/>
              </a:rPr>
              <a:t>语法分析</a:t>
            </a:r>
            <a:r>
              <a:rPr lang="zh-CN" altLang="en-US" sz="1800" dirty="0">
                <a:latin typeface="仿宋_GB2312" pitchFamily="49" charset="-122"/>
                <a:ea typeface="仿宋_GB2312" pitchFamily="49" charset="-122"/>
              </a:rPr>
              <a:t>：</a:t>
            </a:r>
            <a:r>
              <a:rPr lang="en-US" altLang="zh-CN" sz="1800" dirty="0" err="1">
                <a:latin typeface="仿宋_GB2312" pitchFamily="49" charset="-122"/>
                <a:ea typeface="仿宋_GB2312" pitchFamily="49" charset="-122"/>
              </a:rPr>
              <a:t>Yacc</a:t>
            </a:r>
            <a:r>
              <a:rPr lang="en-US" altLang="zh-CN" sz="1800" dirty="0">
                <a:latin typeface="仿宋_GB2312" pitchFamily="49" charset="-122"/>
                <a:ea typeface="仿宋_GB2312" pitchFamily="49" charset="-122"/>
              </a:rPr>
              <a:t> (yet another complier-complier)</a:t>
            </a:r>
            <a:r>
              <a:rPr lang="zh-CN" altLang="en-US" sz="1800" dirty="0">
                <a:latin typeface="仿宋_GB2312" pitchFamily="49" charset="-122"/>
                <a:ea typeface="仿宋_GB2312" pitchFamily="49" charset="-122"/>
              </a:rPr>
              <a:t>由</a:t>
            </a:r>
            <a:r>
              <a:rPr lang="en-US" altLang="zh-CN" sz="1800" dirty="0">
                <a:latin typeface="仿宋_GB2312" pitchFamily="49" charset="-122"/>
                <a:ea typeface="仿宋_GB2312" pitchFamily="49" charset="-122"/>
              </a:rPr>
              <a:t>Steve Johnson</a:t>
            </a:r>
            <a:r>
              <a:rPr lang="zh-CN" altLang="en-US" sz="1800" dirty="0">
                <a:latin typeface="仿宋_GB2312" pitchFamily="49" charset="-122"/>
                <a:ea typeface="仿宋_GB2312" pitchFamily="49" charset="-122"/>
              </a:rPr>
              <a:t>在1975年左右为</a:t>
            </a:r>
            <a:r>
              <a:rPr lang="en-US" altLang="zh-CN" sz="1800" dirty="0">
                <a:latin typeface="仿宋_GB2312" pitchFamily="49" charset="-122"/>
                <a:ea typeface="仿宋_GB2312" pitchFamily="49" charset="-122"/>
              </a:rPr>
              <a:t>UNIX</a:t>
            </a:r>
            <a:r>
              <a:rPr lang="zh-CN" altLang="en-US" sz="1800" dirty="0">
                <a:latin typeface="仿宋_GB2312" pitchFamily="49" charset="-122"/>
                <a:ea typeface="仿宋_GB2312" pitchFamily="49" charset="-122"/>
              </a:rPr>
              <a:t>开发的，现在流行的是</a:t>
            </a:r>
            <a:r>
              <a:rPr lang="en-US" altLang="zh-CN" sz="1800" dirty="0">
                <a:latin typeface="仿宋_GB2312" pitchFamily="49" charset="-122"/>
                <a:ea typeface="仿宋_GB2312" pitchFamily="49" charset="-122"/>
              </a:rPr>
              <a:t>bison++</a:t>
            </a:r>
          </a:p>
        </p:txBody>
      </p:sp>
      <p:graphicFrame>
        <p:nvGraphicFramePr>
          <p:cNvPr id="3074" name="Object 2">
            <a:extLst>
              <a:ext uri="{FF2B5EF4-FFF2-40B4-BE49-F238E27FC236}">
                <a16:creationId xmlns:a16="http://schemas.microsoft.com/office/drawing/2014/main" id="{F8BEDC9C-8334-41C3-A42A-1B57F9418E89}"/>
              </a:ext>
            </a:extLst>
          </p:cNvPr>
          <p:cNvGraphicFramePr>
            <a:graphicFrameLocks noGrp="1" noChangeAspect="1"/>
          </p:cNvGraphicFramePr>
          <p:nvPr>
            <p:ph sz="half" idx="2"/>
          </p:nvPr>
        </p:nvGraphicFramePr>
        <p:xfrm>
          <a:off x="900113" y="1916113"/>
          <a:ext cx="7777162" cy="1514475"/>
        </p:xfrm>
        <a:graphic>
          <a:graphicData uri="http://schemas.openxmlformats.org/presentationml/2006/ole">
            <mc:AlternateContent xmlns:mc="http://schemas.openxmlformats.org/markup-compatibility/2006">
              <mc:Choice xmlns:v="urn:schemas-microsoft-com:vml" Requires="v">
                <p:oleObj spid="_x0000_s62476" r:id="rId3" imgW="3016995" imgH="586971" progId="Visio.Drawing.4">
                  <p:embed/>
                </p:oleObj>
              </mc:Choice>
              <mc:Fallback>
                <p:oleObj r:id="rId3" imgW="3016995" imgH="586971" progId="Visio.Drawing.4">
                  <p:embed/>
                  <p:pic>
                    <p:nvPicPr>
                      <p:cNvPr id="3074" name="Object 2">
                        <a:extLst>
                          <a:ext uri="{FF2B5EF4-FFF2-40B4-BE49-F238E27FC236}">
                            <a16:creationId xmlns:a16="http://schemas.microsoft.com/office/drawing/2014/main" id="{F8BEDC9C-8334-41C3-A42A-1B57F9418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16113"/>
                        <a:ext cx="7777162"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297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1D8BB5-BCA9-4C2C-891F-F9CF9F2562D1}"/>
              </a:ext>
            </a:extLst>
          </p:cNvPr>
          <p:cNvSpPr>
            <a:spLocks noChangeArrowheads="1"/>
          </p:cNvSpPr>
          <p:nvPr/>
        </p:nvSpPr>
        <p:spPr bwMode="auto">
          <a:xfrm>
            <a:off x="1295400" y="381000"/>
            <a:ext cx="6440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chemeClr val="accent2"/>
                </a:solidFill>
                <a:latin typeface="Impact" panose="020B0806030902050204" pitchFamily="34" charset="0"/>
              </a:rPr>
              <a:t>为什么要学习编译原理</a:t>
            </a:r>
          </a:p>
        </p:txBody>
      </p:sp>
      <p:sp>
        <p:nvSpPr>
          <p:cNvPr id="9219" name="Rectangle 3">
            <a:extLst>
              <a:ext uri="{FF2B5EF4-FFF2-40B4-BE49-F238E27FC236}">
                <a16:creationId xmlns:a16="http://schemas.microsoft.com/office/drawing/2014/main" id="{743D41C6-5CD1-40C1-90FD-436984C494DF}"/>
              </a:ext>
            </a:extLst>
          </p:cNvPr>
          <p:cNvSpPr>
            <a:spLocks noChangeArrowheads="1"/>
          </p:cNvSpPr>
          <p:nvPr/>
        </p:nvSpPr>
        <p:spPr bwMode="auto">
          <a:xfrm>
            <a:off x="762000" y="1524000"/>
            <a:ext cx="7543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accent1"/>
              </a:buClr>
              <a:buSzPct val="75000"/>
              <a:buFont typeface="Monotype Sorts" pitchFamily="2" charset="2"/>
              <a:buChar char="b"/>
            </a:pPr>
            <a:r>
              <a:rPr lang="zh-CN" altLang="en-US" sz="2800" b="1" dirty="0">
                <a:latin typeface="Impact" panose="020B0806030902050204" pitchFamily="34" charset="0"/>
              </a:rPr>
              <a:t>学习这门课程有利于加深对程序设计语言的理解，可以比较迅速掌握新的语言工具，也是读懂相关计算机著作的基础</a:t>
            </a:r>
          </a:p>
          <a:p>
            <a:pPr algn="l" eaLnBrk="1" hangingPunct="1">
              <a:spcBef>
                <a:spcPct val="20000"/>
              </a:spcBef>
              <a:buClr>
                <a:schemeClr val="accent1"/>
              </a:buClr>
              <a:buSzPct val="75000"/>
              <a:buFont typeface="Monotype Sorts" pitchFamily="2" charset="2"/>
              <a:buNone/>
            </a:pPr>
            <a:endParaRPr lang="zh-CN" altLang="en-US" sz="2800" b="1" dirty="0">
              <a:latin typeface="Impact" panose="020B0806030902050204" pitchFamily="34" charset="0"/>
            </a:endParaRPr>
          </a:p>
          <a:p>
            <a:pPr algn="l" eaLnBrk="1" hangingPunct="1">
              <a:spcBef>
                <a:spcPct val="20000"/>
              </a:spcBef>
              <a:buClr>
                <a:schemeClr val="accent1"/>
              </a:buClr>
              <a:buSzPct val="75000"/>
              <a:buFont typeface="Monotype Sorts" pitchFamily="2" charset="2"/>
              <a:buChar char="b"/>
            </a:pPr>
            <a:r>
              <a:rPr lang="zh-CN" altLang="en-US" sz="2800" b="1" dirty="0">
                <a:latin typeface="Impact" panose="020B0806030902050204" pitchFamily="34" charset="0"/>
              </a:rPr>
              <a:t>编译程序是计算机系统中的系统软件，包含许多软件技术，对于进行软件设计很有价值</a:t>
            </a:r>
          </a:p>
          <a:p>
            <a:pPr algn="l" eaLnBrk="1" hangingPunct="1">
              <a:spcBef>
                <a:spcPct val="20000"/>
              </a:spcBef>
              <a:buClr>
                <a:schemeClr val="accent1"/>
              </a:buClr>
              <a:buSzPct val="75000"/>
              <a:buFont typeface="Monotype Sorts" pitchFamily="2" charset="2"/>
              <a:buNone/>
            </a:pPr>
            <a:endParaRPr lang="zh-CN" altLang="en-US" sz="2800" b="1" dirty="0">
              <a:latin typeface="Impact" panose="020B0806030902050204" pitchFamily="34" charset="0"/>
            </a:endParaRPr>
          </a:p>
          <a:p>
            <a:pPr algn="l" eaLnBrk="1" hangingPunct="1">
              <a:spcBef>
                <a:spcPct val="20000"/>
              </a:spcBef>
              <a:buClr>
                <a:schemeClr val="accent1"/>
              </a:buClr>
              <a:buSzPct val="75000"/>
              <a:buFont typeface="Monotype Sorts" pitchFamily="2" charset="2"/>
              <a:buChar char="b"/>
            </a:pPr>
            <a:r>
              <a:rPr lang="zh-CN" altLang="en-US" sz="2800" b="1" dirty="0">
                <a:latin typeface="Impact" panose="020B0806030902050204" pitchFamily="34" charset="0"/>
              </a:rPr>
              <a:t>编译课程蕴含着计算机学科中解决问题的思路、抽象问题和解决问题的方法 </a:t>
            </a:r>
          </a:p>
        </p:txBody>
      </p:sp>
    </p:spTree>
    <p:extLst>
      <p:ext uri="{BB962C8B-B14F-4D97-AF65-F5344CB8AC3E}">
        <p14:creationId xmlns:p14="http://schemas.microsoft.com/office/powerpoint/2010/main" val="1077475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0-#ppt_w/2"/>
                                          </p:val>
                                        </p:tav>
                                        <p:tav tm="100000">
                                          <p:val>
                                            <p:strVal val="#ppt_x"/>
                                          </p:val>
                                        </p:tav>
                                      </p:tavLst>
                                    </p:anim>
                                    <p:anim calcmode="lin" valueType="num">
                                      <p:cBhvr additive="base">
                                        <p:cTn id="14"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2">
            <a:extLst>
              <a:ext uri="{FF2B5EF4-FFF2-40B4-BE49-F238E27FC236}">
                <a16:creationId xmlns:a16="http://schemas.microsoft.com/office/drawing/2014/main" id="{00761A71-F80A-4E74-AE82-C14D0A381A3F}"/>
              </a:ext>
            </a:extLst>
          </p:cNvPr>
          <p:cNvSpPr>
            <a:spLocks noGrp="1" noChangeArrowheads="1"/>
          </p:cNvSpPr>
          <p:nvPr>
            <p:ph type="body" idx="1"/>
          </p:nvPr>
        </p:nvSpPr>
        <p:spPr>
          <a:xfrm>
            <a:off x="1981200" y="908050"/>
            <a:ext cx="5181600" cy="685800"/>
          </a:xfrm>
          <a:noFill/>
        </p:spPr>
        <p:txBody>
          <a:bodyPr lIns="92075" tIns="46038" rIns="92075" bIns="46038"/>
          <a:lstStyle/>
          <a:p>
            <a:pPr>
              <a:buFontTx/>
              <a:buNone/>
            </a:pPr>
            <a:r>
              <a:rPr lang="zh-CN" altLang="en-US"/>
              <a:t>词法分析器的自动生成程序</a:t>
            </a:r>
          </a:p>
        </p:txBody>
      </p:sp>
      <p:sp>
        <p:nvSpPr>
          <p:cNvPr id="204813" name="Rectangle 13">
            <a:extLst>
              <a:ext uri="{FF2B5EF4-FFF2-40B4-BE49-F238E27FC236}">
                <a16:creationId xmlns:a16="http://schemas.microsoft.com/office/drawing/2014/main" id="{30DF894A-A266-4269-9D9A-F0C9AD47B8FC}"/>
              </a:ext>
            </a:extLst>
          </p:cNvPr>
          <p:cNvSpPr>
            <a:spLocks noChangeArrowheads="1"/>
          </p:cNvSpPr>
          <p:nvPr/>
        </p:nvSpPr>
        <p:spPr bwMode="auto">
          <a:xfrm>
            <a:off x="3511550" y="1974850"/>
            <a:ext cx="2197100" cy="901700"/>
          </a:xfrm>
          <a:prstGeom prst="rect">
            <a:avLst/>
          </a:prstGeom>
          <a:solidFill>
            <a:srgbClr val="ADFF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eaLnBrk="0" hangingPunct="0">
              <a:defRPr/>
            </a:pPr>
            <a:r>
              <a:rPr lang="zh-CN" altLang="en-US" sz="3200" b="1">
                <a:solidFill>
                  <a:srgbClr val="000066"/>
                </a:solidFill>
              </a:rPr>
              <a:t>ＬＥＸ</a:t>
            </a:r>
            <a:endParaRPr lang="zh-CN" altLang="en-US" sz="3200" b="1">
              <a:solidFill>
                <a:srgbClr val="FFFF00"/>
              </a:solidFill>
            </a:endParaRPr>
          </a:p>
        </p:txBody>
      </p:sp>
      <p:sp>
        <p:nvSpPr>
          <p:cNvPr id="204814" name="Line 14">
            <a:extLst>
              <a:ext uri="{FF2B5EF4-FFF2-40B4-BE49-F238E27FC236}">
                <a16:creationId xmlns:a16="http://schemas.microsoft.com/office/drawing/2014/main" id="{CDB02022-2C7E-4AD9-B11A-BF8EE8F4BDB8}"/>
              </a:ext>
            </a:extLst>
          </p:cNvPr>
          <p:cNvSpPr>
            <a:spLocks noChangeShapeType="1"/>
          </p:cNvSpPr>
          <p:nvPr/>
        </p:nvSpPr>
        <p:spPr bwMode="auto">
          <a:xfrm>
            <a:off x="5791200" y="2425700"/>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Line 15">
            <a:extLst>
              <a:ext uri="{FF2B5EF4-FFF2-40B4-BE49-F238E27FC236}">
                <a16:creationId xmlns:a16="http://schemas.microsoft.com/office/drawing/2014/main" id="{E88F8E95-FC7C-44F8-84B4-91109D99F7E4}"/>
              </a:ext>
            </a:extLst>
          </p:cNvPr>
          <p:cNvSpPr>
            <a:spLocks noChangeShapeType="1"/>
          </p:cNvSpPr>
          <p:nvPr/>
        </p:nvSpPr>
        <p:spPr bwMode="auto">
          <a:xfrm>
            <a:off x="2438400" y="2425700"/>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6" name="Rectangle 16">
            <a:extLst>
              <a:ext uri="{FF2B5EF4-FFF2-40B4-BE49-F238E27FC236}">
                <a16:creationId xmlns:a16="http://schemas.microsoft.com/office/drawing/2014/main" id="{DB4CDB23-3B8B-4861-B0CB-B528EE99D5DA}"/>
              </a:ext>
            </a:extLst>
          </p:cNvPr>
          <p:cNvSpPr>
            <a:spLocks noChangeArrowheads="1"/>
          </p:cNvSpPr>
          <p:nvPr/>
        </p:nvSpPr>
        <p:spPr bwMode="auto">
          <a:xfrm>
            <a:off x="152400" y="2127250"/>
            <a:ext cx="314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i="1"/>
              <a:t>词法规则说明</a:t>
            </a:r>
          </a:p>
        </p:txBody>
      </p:sp>
      <p:sp>
        <p:nvSpPr>
          <p:cNvPr id="204817" name="Rectangle 17">
            <a:extLst>
              <a:ext uri="{FF2B5EF4-FFF2-40B4-BE49-F238E27FC236}">
                <a16:creationId xmlns:a16="http://schemas.microsoft.com/office/drawing/2014/main" id="{D8F6086A-3386-4521-90B1-0F52A7589334}"/>
              </a:ext>
            </a:extLst>
          </p:cNvPr>
          <p:cNvSpPr>
            <a:spLocks noChangeArrowheads="1"/>
          </p:cNvSpPr>
          <p:nvPr/>
        </p:nvSpPr>
        <p:spPr bwMode="auto">
          <a:xfrm>
            <a:off x="6689725" y="22113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i="1"/>
              <a:t>词法分析程序</a:t>
            </a:r>
          </a:p>
        </p:txBody>
      </p:sp>
      <p:sp>
        <p:nvSpPr>
          <p:cNvPr id="204818" name="Rectangle 18">
            <a:extLst>
              <a:ext uri="{FF2B5EF4-FFF2-40B4-BE49-F238E27FC236}">
                <a16:creationId xmlns:a16="http://schemas.microsoft.com/office/drawing/2014/main" id="{B9B49FDA-A8B5-45D1-AD69-1F6E959F98C7}"/>
              </a:ext>
            </a:extLst>
          </p:cNvPr>
          <p:cNvSpPr>
            <a:spLocks noChangeArrowheads="1"/>
          </p:cNvSpPr>
          <p:nvPr/>
        </p:nvSpPr>
        <p:spPr bwMode="auto">
          <a:xfrm>
            <a:off x="7223125" y="2638425"/>
            <a:ext cx="122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t>(</a:t>
            </a:r>
            <a:r>
              <a:rPr lang="en-US" altLang="zh-CN" b="1"/>
              <a:t>C</a:t>
            </a:r>
            <a:r>
              <a:rPr lang="zh-CN" altLang="en-US" b="1"/>
              <a:t>程序)</a:t>
            </a:r>
          </a:p>
        </p:txBody>
      </p:sp>
      <p:sp>
        <p:nvSpPr>
          <p:cNvPr id="204819" name="Text Box 19">
            <a:extLst>
              <a:ext uri="{FF2B5EF4-FFF2-40B4-BE49-F238E27FC236}">
                <a16:creationId xmlns:a16="http://schemas.microsoft.com/office/drawing/2014/main" id="{5828EFCF-83AE-4C2D-A712-376E9804569C}"/>
              </a:ext>
            </a:extLst>
          </p:cNvPr>
          <p:cNvSpPr txBox="1">
            <a:spLocks noChangeArrowheads="1"/>
          </p:cNvSpPr>
          <p:nvPr/>
        </p:nvSpPr>
        <p:spPr bwMode="auto">
          <a:xfrm>
            <a:off x="1143000" y="3422650"/>
            <a:ext cx="550703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a:t>输入：</a:t>
            </a:r>
          </a:p>
          <a:p>
            <a:pPr lvl="1" algn="l"/>
            <a:r>
              <a:rPr lang="zh-CN" altLang="en-US" sz="2800" b="1"/>
              <a:t>	词法（正规表达式）</a:t>
            </a:r>
          </a:p>
          <a:p>
            <a:pPr lvl="1" algn="l"/>
            <a:r>
              <a:rPr lang="zh-CN" altLang="en-US" sz="2800" b="1"/>
              <a:t>	识别动作（Ｃ程序段）</a:t>
            </a:r>
          </a:p>
          <a:p>
            <a:pPr algn="l"/>
            <a:r>
              <a:rPr lang="zh-CN" altLang="en-US" sz="2800" b="1"/>
              <a:t>输出：</a:t>
            </a:r>
          </a:p>
          <a:p>
            <a:pPr lvl="1" algn="l"/>
            <a:r>
              <a:rPr lang="zh-CN" altLang="en-US" sz="2800" b="1"/>
              <a:t>	</a:t>
            </a:r>
            <a:r>
              <a:rPr lang="en-US" altLang="zh-CN" sz="2800" b="1"/>
              <a:t>yylex( ) </a:t>
            </a:r>
            <a:r>
              <a:rPr lang="zh-CN" altLang="en-US" sz="2800" b="1"/>
              <a:t>函数</a:t>
            </a:r>
          </a:p>
        </p:txBody>
      </p:sp>
    </p:spTree>
    <p:extLst>
      <p:ext uri="{BB962C8B-B14F-4D97-AF65-F5344CB8AC3E}">
        <p14:creationId xmlns:p14="http://schemas.microsoft.com/office/powerpoint/2010/main" val="877158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16"/>
                                        </p:tgtEl>
                                        <p:attrNameLst>
                                          <p:attrName>style.visibility</p:attrName>
                                        </p:attrNameLst>
                                      </p:cBhvr>
                                      <p:to>
                                        <p:strVal val="visible"/>
                                      </p:to>
                                    </p:set>
                                    <p:anim calcmode="lin" valueType="num">
                                      <p:cBhvr>
                                        <p:cTn id="7" dur="500" fill="hold"/>
                                        <p:tgtEl>
                                          <p:spTgt spid="204816"/>
                                        </p:tgtEl>
                                        <p:attrNameLst>
                                          <p:attrName>ppt_x</p:attrName>
                                        </p:attrNameLst>
                                      </p:cBhvr>
                                      <p:tavLst>
                                        <p:tav tm="0">
                                          <p:val>
                                            <p:strVal val="#ppt_x-#ppt_w/2"/>
                                          </p:val>
                                        </p:tav>
                                        <p:tav tm="100000">
                                          <p:val>
                                            <p:strVal val="#ppt_x"/>
                                          </p:val>
                                        </p:tav>
                                      </p:tavLst>
                                    </p:anim>
                                    <p:anim calcmode="lin" valueType="num">
                                      <p:cBhvr>
                                        <p:cTn id="8" dur="500" fill="hold"/>
                                        <p:tgtEl>
                                          <p:spTgt spid="204816"/>
                                        </p:tgtEl>
                                        <p:attrNameLst>
                                          <p:attrName>ppt_y</p:attrName>
                                        </p:attrNameLst>
                                      </p:cBhvr>
                                      <p:tavLst>
                                        <p:tav tm="0">
                                          <p:val>
                                            <p:strVal val="#ppt_y"/>
                                          </p:val>
                                        </p:tav>
                                        <p:tav tm="100000">
                                          <p:val>
                                            <p:strVal val="#ppt_y"/>
                                          </p:val>
                                        </p:tav>
                                      </p:tavLst>
                                    </p:anim>
                                    <p:anim calcmode="lin" valueType="num">
                                      <p:cBhvr>
                                        <p:cTn id="9" dur="500" fill="hold"/>
                                        <p:tgtEl>
                                          <p:spTgt spid="204816"/>
                                        </p:tgtEl>
                                        <p:attrNameLst>
                                          <p:attrName>ppt_w</p:attrName>
                                        </p:attrNameLst>
                                      </p:cBhvr>
                                      <p:tavLst>
                                        <p:tav tm="0">
                                          <p:val>
                                            <p:fltVal val="0"/>
                                          </p:val>
                                        </p:tav>
                                        <p:tav tm="100000">
                                          <p:val>
                                            <p:strVal val="#ppt_w"/>
                                          </p:val>
                                        </p:tav>
                                      </p:tavLst>
                                    </p:anim>
                                    <p:anim calcmode="lin" valueType="num">
                                      <p:cBhvr>
                                        <p:cTn id="10" dur="500" fill="hold"/>
                                        <p:tgtEl>
                                          <p:spTgt spid="204816"/>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0"/>
                                  </p:stCondLst>
                                  <p:childTnLst>
                                    <p:set>
                                      <p:cBhvr>
                                        <p:cTn id="13" dur="1" fill="hold">
                                          <p:stCondLst>
                                            <p:cond delay="0"/>
                                          </p:stCondLst>
                                        </p:cTn>
                                        <p:tgtEl>
                                          <p:spTgt spid="204815"/>
                                        </p:tgtEl>
                                        <p:attrNameLst>
                                          <p:attrName>style.visibility</p:attrName>
                                        </p:attrNameLst>
                                      </p:cBhvr>
                                      <p:to>
                                        <p:strVal val="visible"/>
                                      </p:to>
                                    </p:set>
                                    <p:anim calcmode="lin" valueType="num">
                                      <p:cBhvr>
                                        <p:cTn id="14" dur="500" fill="hold"/>
                                        <p:tgtEl>
                                          <p:spTgt spid="204815"/>
                                        </p:tgtEl>
                                        <p:attrNameLst>
                                          <p:attrName>ppt_x</p:attrName>
                                        </p:attrNameLst>
                                      </p:cBhvr>
                                      <p:tavLst>
                                        <p:tav tm="0">
                                          <p:val>
                                            <p:strVal val="#ppt_x-#ppt_w/2"/>
                                          </p:val>
                                        </p:tav>
                                        <p:tav tm="100000">
                                          <p:val>
                                            <p:strVal val="#ppt_x"/>
                                          </p:val>
                                        </p:tav>
                                      </p:tavLst>
                                    </p:anim>
                                    <p:anim calcmode="lin" valueType="num">
                                      <p:cBhvr>
                                        <p:cTn id="15" dur="500" fill="hold"/>
                                        <p:tgtEl>
                                          <p:spTgt spid="204815"/>
                                        </p:tgtEl>
                                        <p:attrNameLst>
                                          <p:attrName>ppt_y</p:attrName>
                                        </p:attrNameLst>
                                      </p:cBhvr>
                                      <p:tavLst>
                                        <p:tav tm="0">
                                          <p:val>
                                            <p:strVal val="#ppt_y"/>
                                          </p:val>
                                        </p:tav>
                                        <p:tav tm="100000">
                                          <p:val>
                                            <p:strVal val="#ppt_y"/>
                                          </p:val>
                                        </p:tav>
                                      </p:tavLst>
                                    </p:anim>
                                    <p:anim calcmode="lin" valueType="num">
                                      <p:cBhvr>
                                        <p:cTn id="16" dur="500" fill="hold"/>
                                        <p:tgtEl>
                                          <p:spTgt spid="204815"/>
                                        </p:tgtEl>
                                        <p:attrNameLst>
                                          <p:attrName>ppt_w</p:attrName>
                                        </p:attrNameLst>
                                      </p:cBhvr>
                                      <p:tavLst>
                                        <p:tav tm="0">
                                          <p:val>
                                            <p:fltVal val="0"/>
                                          </p:val>
                                        </p:tav>
                                        <p:tav tm="100000">
                                          <p:val>
                                            <p:strVal val="#ppt_w"/>
                                          </p:val>
                                        </p:tav>
                                      </p:tavLst>
                                    </p:anim>
                                    <p:anim calcmode="lin" valueType="num">
                                      <p:cBhvr>
                                        <p:cTn id="17" dur="500" fill="hold"/>
                                        <p:tgtEl>
                                          <p:spTgt spid="204815"/>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nodeType="afterEffect">
                                  <p:stCondLst>
                                    <p:cond delay="0"/>
                                  </p:stCondLst>
                                  <p:childTnLst>
                                    <p:set>
                                      <p:cBhvr>
                                        <p:cTn id="20" dur="1" fill="hold">
                                          <p:stCondLst>
                                            <p:cond delay="0"/>
                                          </p:stCondLst>
                                        </p:cTn>
                                        <p:tgtEl>
                                          <p:spTgt spid="204814"/>
                                        </p:tgtEl>
                                        <p:attrNameLst>
                                          <p:attrName>style.visibility</p:attrName>
                                        </p:attrNameLst>
                                      </p:cBhvr>
                                      <p:to>
                                        <p:strVal val="visible"/>
                                      </p:to>
                                    </p:set>
                                    <p:anim calcmode="lin" valueType="num">
                                      <p:cBhvr>
                                        <p:cTn id="21" dur="500" fill="hold"/>
                                        <p:tgtEl>
                                          <p:spTgt spid="204814"/>
                                        </p:tgtEl>
                                        <p:attrNameLst>
                                          <p:attrName>ppt_x</p:attrName>
                                        </p:attrNameLst>
                                      </p:cBhvr>
                                      <p:tavLst>
                                        <p:tav tm="0">
                                          <p:val>
                                            <p:strVal val="#ppt_x-#ppt_w/2"/>
                                          </p:val>
                                        </p:tav>
                                        <p:tav tm="100000">
                                          <p:val>
                                            <p:strVal val="#ppt_x"/>
                                          </p:val>
                                        </p:tav>
                                      </p:tavLst>
                                    </p:anim>
                                    <p:anim calcmode="lin" valueType="num">
                                      <p:cBhvr>
                                        <p:cTn id="22" dur="500" fill="hold"/>
                                        <p:tgtEl>
                                          <p:spTgt spid="204814"/>
                                        </p:tgtEl>
                                        <p:attrNameLst>
                                          <p:attrName>ppt_y</p:attrName>
                                        </p:attrNameLst>
                                      </p:cBhvr>
                                      <p:tavLst>
                                        <p:tav tm="0">
                                          <p:val>
                                            <p:strVal val="#ppt_y"/>
                                          </p:val>
                                        </p:tav>
                                        <p:tav tm="100000">
                                          <p:val>
                                            <p:strVal val="#ppt_y"/>
                                          </p:val>
                                        </p:tav>
                                      </p:tavLst>
                                    </p:anim>
                                    <p:anim calcmode="lin" valueType="num">
                                      <p:cBhvr>
                                        <p:cTn id="23" dur="500" fill="hold"/>
                                        <p:tgtEl>
                                          <p:spTgt spid="204814"/>
                                        </p:tgtEl>
                                        <p:attrNameLst>
                                          <p:attrName>ppt_w</p:attrName>
                                        </p:attrNameLst>
                                      </p:cBhvr>
                                      <p:tavLst>
                                        <p:tav tm="0">
                                          <p:val>
                                            <p:fltVal val="0"/>
                                          </p:val>
                                        </p:tav>
                                        <p:tav tm="100000">
                                          <p:val>
                                            <p:strVal val="#ppt_w"/>
                                          </p:val>
                                        </p:tav>
                                      </p:tavLst>
                                    </p:anim>
                                    <p:anim calcmode="lin" valueType="num">
                                      <p:cBhvr>
                                        <p:cTn id="24" dur="500" fill="hold"/>
                                        <p:tgtEl>
                                          <p:spTgt spid="204814"/>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204817"/>
                                        </p:tgtEl>
                                        <p:attrNameLst>
                                          <p:attrName>style.visibility</p:attrName>
                                        </p:attrNameLst>
                                      </p:cBhvr>
                                      <p:to>
                                        <p:strVal val="visible"/>
                                      </p:to>
                                    </p:set>
                                    <p:anim calcmode="lin" valueType="num">
                                      <p:cBhvr>
                                        <p:cTn id="28" dur="500" fill="hold"/>
                                        <p:tgtEl>
                                          <p:spTgt spid="204817"/>
                                        </p:tgtEl>
                                        <p:attrNameLst>
                                          <p:attrName>ppt_x</p:attrName>
                                        </p:attrNameLst>
                                      </p:cBhvr>
                                      <p:tavLst>
                                        <p:tav tm="0">
                                          <p:val>
                                            <p:strVal val="#ppt_x-#ppt_w/2"/>
                                          </p:val>
                                        </p:tav>
                                        <p:tav tm="100000">
                                          <p:val>
                                            <p:strVal val="#ppt_x"/>
                                          </p:val>
                                        </p:tav>
                                      </p:tavLst>
                                    </p:anim>
                                    <p:anim calcmode="lin" valueType="num">
                                      <p:cBhvr>
                                        <p:cTn id="29" dur="500" fill="hold"/>
                                        <p:tgtEl>
                                          <p:spTgt spid="204817"/>
                                        </p:tgtEl>
                                        <p:attrNameLst>
                                          <p:attrName>ppt_y</p:attrName>
                                        </p:attrNameLst>
                                      </p:cBhvr>
                                      <p:tavLst>
                                        <p:tav tm="0">
                                          <p:val>
                                            <p:strVal val="#ppt_y"/>
                                          </p:val>
                                        </p:tav>
                                        <p:tav tm="100000">
                                          <p:val>
                                            <p:strVal val="#ppt_y"/>
                                          </p:val>
                                        </p:tav>
                                      </p:tavLst>
                                    </p:anim>
                                    <p:anim calcmode="lin" valueType="num">
                                      <p:cBhvr>
                                        <p:cTn id="30" dur="500" fill="hold"/>
                                        <p:tgtEl>
                                          <p:spTgt spid="204817"/>
                                        </p:tgtEl>
                                        <p:attrNameLst>
                                          <p:attrName>ppt_w</p:attrName>
                                        </p:attrNameLst>
                                      </p:cBhvr>
                                      <p:tavLst>
                                        <p:tav tm="0">
                                          <p:val>
                                            <p:fltVal val="0"/>
                                          </p:val>
                                        </p:tav>
                                        <p:tav tm="100000">
                                          <p:val>
                                            <p:strVal val="#ppt_w"/>
                                          </p:val>
                                        </p:tav>
                                      </p:tavLst>
                                    </p:anim>
                                    <p:anim calcmode="lin" valueType="num">
                                      <p:cBhvr>
                                        <p:cTn id="31" dur="500" fill="hold"/>
                                        <p:tgtEl>
                                          <p:spTgt spid="204817"/>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204818"/>
                                        </p:tgtEl>
                                        <p:attrNameLst>
                                          <p:attrName>style.visibility</p:attrName>
                                        </p:attrNameLst>
                                      </p:cBhvr>
                                      <p:to>
                                        <p:strVal val="visible"/>
                                      </p:to>
                                    </p:set>
                                    <p:anim calcmode="lin" valueType="num">
                                      <p:cBhvr>
                                        <p:cTn id="35" dur="500" fill="hold"/>
                                        <p:tgtEl>
                                          <p:spTgt spid="204818"/>
                                        </p:tgtEl>
                                        <p:attrNameLst>
                                          <p:attrName>ppt_x</p:attrName>
                                        </p:attrNameLst>
                                      </p:cBhvr>
                                      <p:tavLst>
                                        <p:tav tm="0">
                                          <p:val>
                                            <p:strVal val="#ppt_x-#ppt_w/2"/>
                                          </p:val>
                                        </p:tav>
                                        <p:tav tm="100000">
                                          <p:val>
                                            <p:strVal val="#ppt_x"/>
                                          </p:val>
                                        </p:tav>
                                      </p:tavLst>
                                    </p:anim>
                                    <p:anim calcmode="lin" valueType="num">
                                      <p:cBhvr>
                                        <p:cTn id="36" dur="500" fill="hold"/>
                                        <p:tgtEl>
                                          <p:spTgt spid="204818"/>
                                        </p:tgtEl>
                                        <p:attrNameLst>
                                          <p:attrName>ppt_y</p:attrName>
                                        </p:attrNameLst>
                                      </p:cBhvr>
                                      <p:tavLst>
                                        <p:tav tm="0">
                                          <p:val>
                                            <p:strVal val="#ppt_y"/>
                                          </p:val>
                                        </p:tav>
                                        <p:tav tm="100000">
                                          <p:val>
                                            <p:strVal val="#ppt_y"/>
                                          </p:val>
                                        </p:tav>
                                      </p:tavLst>
                                    </p:anim>
                                    <p:anim calcmode="lin" valueType="num">
                                      <p:cBhvr>
                                        <p:cTn id="37" dur="500" fill="hold"/>
                                        <p:tgtEl>
                                          <p:spTgt spid="204818"/>
                                        </p:tgtEl>
                                        <p:attrNameLst>
                                          <p:attrName>ppt_w</p:attrName>
                                        </p:attrNameLst>
                                      </p:cBhvr>
                                      <p:tavLst>
                                        <p:tav tm="0">
                                          <p:val>
                                            <p:fltVal val="0"/>
                                          </p:val>
                                        </p:tav>
                                        <p:tav tm="100000">
                                          <p:val>
                                            <p:strVal val="#ppt_w"/>
                                          </p:val>
                                        </p:tav>
                                      </p:tavLst>
                                    </p:anim>
                                    <p:anim calcmode="lin" valueType="num">
                                      <p:cBhvr>
                                        <p:cTn id="38" dur="500" fill="hold"/>
                                        <p:tgtEl>
                                          <p:spTgt spid="20481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iterate type="lt">
                                    <p:tmPct val="100000"/>
                                  </p:iterate>
                                  <p:childTnLst>
                                    <p:set>
                                      <p:cBhvr>
                                        <p:cTn id="42" dur="1" fill="hold">
                                          <p:stCondLst>
                                            <p:cond delay="0"/>
                                          </p:stCondLst>
                                        </p:cTn>
                                        <p:tgtEl>
                                          <p:spTgt spid="204819"/>
                                        </p:tgtEl>
                                        <p:attrNameLst>
                                          <p:attrName>style.visibility</p:attrName>
                                        </p:attrNameLst>
                                      </p:cBhvr>
                                      <p:to>
                                        <p:strVal val="visible"/>
                                      </p:to>
                                    </p:set>
                                    <p:animEffect transition="in" filter="wipe(up)">
                                      <p:cBhvr>
                                        <p:cTn id="43" dur="75"/>
                                        <p:tgtEl>
                                          <p:spTgt spid="20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6" grpId="0" autoUpdateAnimBg="0"/>
      <p:bldP spid="204817" grpId="0" autoUpdateAnimBg="0"/>
      <p:bldP spid="204818" grpId="0" autoUpdateAnimBg="0"/>
      <p:bldP spid="20481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0746FE6F-B6FC-4E3A-903D-97A33E2287D7}"/>
              </a:ext>
            </a:extLst>
          </p:cNvPr>
          <p:cNvSpPr>
            <a:spLocks noGrp="1" noChangeArrowheads="1"/>
          </p:cNvSpPr>
          <p:nvPr>
            <p:ph type="title"/>
          </p:nvPr>
        </p:nvSpPr>
        <p:spPr>
          <a:xfrm>
            <a:off x="838200" y="1371600"/>
            <a:ext cx="7772400" cy="609600"/>
          </a:xfrm>
          <a:noFill/>
        </p:spPr>
        <p:txBody>
          <a:bodyPr anchor="b"/>
          <a:lstStyle/>
          <a:p>
            <a:r>
              <a:rPr lang="zh-CN" altLang="en-US"/>
              <a:t>语法分析器的自动生成程序</a:t>
            </a:r>
          </a:p>
        </p:txBody>
      </p:sp>
      <p:sp>
        <p:nvSpPr>
          <p:cNvPr id="205829" name="Rectangle 5">
            <a:extLst>
              <a:ext uri="{FF2B5EF4-FFF2-40B4-BE49-F238E27FC236}">
                <a16:creationId xmlns:a16="http://schemas.microsoft.com/office/drawing/2014/main" id="{C60CF1F2-615B-4697-AC82-B407EB76DE7C}"/>
              </a:ext>
            </a:extLst>
          </p:cNvPr>
          <p:cNvSpPr>
            <a:spLocks noChangeArrowheads="1"/>
          </p:cNvSpPr>
          <p:nvPr/>
        </p:nvSpPr>
        <p:spPr bwMode="auto">
          <a:xfrm>
            <a:off x="3511550" y="2344738"/>
            <a:ext cx="2197100" cy="901700"/>
          </a:xfrm>
          <a:prstGeom prst="rect">
            <a:avLst/>
          </a:prstGeom>
          <a:solidFill>
            <a:srgbClr val="ADFF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eaLnBrk="0" hangingPunct="0">
              <a:defRPr/>
            </a:pPr>
            <a:r>
              <a:rPr lang="zh-CN" altLang="en-US" sz="3200" b="1">
                <a:solidFill>
                  <a:srgbClr val="000066"/>
                </a:solidFill>
              </a:rPr>
              <a:t>ＹＡＣＣ</a:t>
            </a:r>
            <a:endParaRPr lang="zh-CN" altLang="en-US" sz="3200" b="1">
              <a:solidFill>
                <a:srgbClr val="FFFF00"/>
              </a:solidFill>
            </a:endParaRPr>
          </a:p>
        </p:txBody>
      </p:sp>
      <p:sp>
        <p:nvSpPr>
          <p:cNvPr id="205830" name="Line 6">
            <a:extLst>
              <a:ext uri="{FF2B5EF4-FFF2-40B4-BE49-F238E27FC236}">
                <a16:creationId xmlns:a16="http://schemas.microsoft.com/office/drawing/2014/main" id="{3C6D796B-B35B-4804-AF5A-81A159A2372D}"/>
              </a:ext>
            </a:extLst>
          </p:cNvPr>
          <p:cNvSpPr>
            <a:spLocks noChangeShapeType="1"/>
          </p:cNvSpPr>
          <p:nvPr/>
        </p:nvSpPr>
        <p:spPr bwMode="auto">
          <a:xfrm>
            <a:off x="5791200" y="2795588"/>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31" name="Line 7">
            <a:extLst>
              <a:ext uri="{FF2B5EF4-FFF2-40B4-BE49-F238E27FC236}">
                <a16:creationId xmlns:a16="http://schemas.microsoft.com/office/drawing/2014/main" id="{8B65F2F3-A0BB-45A6-BF75-02D1C309BF7B}"/>
              </a:ext>
            </a:extLst>
          </p:cNvPr>
          <p:cNvSpPr>
            <a:spLocks noChangeShapeType="1"/>
          </p:cNvSpPr>
          <p:nvPr/>
        </p:nvSpPr>
        <p:spPr bwMode="auto">
          <a:xfrm>
            <a:off x="2438400" y="2795588"/>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32" name="Rectangle 8">
            <a:extLst>
              <a:ext uri="{FF2B5EF4-FFF2-40B4-BE49-F238E27FC236}">
                <a16:creationId xmlns:a16="http://schemas.microsoft.com/office/drawing/2014/main" id="{5AD7B76B-6448-4983-B781-EBFAD100D3BF}"/>
              </a:ext>
            </a:extLst>
          </p:cNvPr>
          <p:cNvSpPr>
            <a:spLocks noChangeArrowheads="1"/>
          </p:cNvSpPr>
          <p:nvPr/>
        </p:nvSpPr>
        <p:spPr bwMode="auto">
          <a:xfrm>
            <a:off x="152400" y="2581275"/>
            <a:ext cx="314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i="1"/>
              <a:t>语法规则说明</a:t>
            </a:r>
          </a:p>
        </p:txBody>
      </p:sp>
      <p:sp>
        <p:nvSpPr>
          <p:cNvPr id="205833" name="Rectangle 9">
            <a:extLst>
              <a:ext uri="{FF2B5EF4-FFF2-40B4-BE49-F238E27FC236}">
                <a16:creationId xmlns:a16="http://schemas.microsoft.com/office/drawing/2014/main" id="{49E90DF0-01DC-4E0F-A4E0-721A16754858}"/>
              </a:ext>
            </a:extLst>
          </p:cNvPr>
          <p:cNvSpPr>
            <a:spLocks noChangeArrowheads="1"/>
          </p:cNvSpPr>
          <p:nvPr/>
        </p:nvSpPr>
        <p:spPr bwMode="auto">
          <a:xfrm>
            <a:off x="6689725" y="25288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i="1"/>
              <a:t>语法分析程序</a:t>
            </a:r>
          </a:p>
        </p:txBody>
      </p:sp>
      <p:sp>
        <p:nvSpPr>
          <p:cNvPr id="205834" name="Rectangle 10">
            <a:extLst>
              <a:ext uri="{FF2B5EF4-FFF2-40B4-BE49-F238E27FC236}">
                <a16:creationId xmlns:a16="http://schemas.microsoft.com/office/drawing/2014/main" id="{EAF39F9E-F19A-427A-A3EB-DF1221017A37}"/>
              </a:ext>
            </a:extLst>
          </p:cNvPr>
          <p:cNvSpPr>
            <a:spLocks noChangeArrowheads="1"/>
          </p:cNvSpPr>
          <p:nvPr/>
        </p:nvSpPr>
        <p:spPr bwMode="auto">
          <a:xfrm>
            <a:off x="7223125" y="3008313"/>
            <a:ext cx="122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b="1"/>
              <a:t>(</a:t>
            </a:r>
            <a:r>
              <a:rPr lang="en-US" altLang="zh-CN" b="1"/>
              <a:t>C</a:t>
            </a:r>
            <a:r>
              <a:rPr lang="zh-CN" altLang="en-US" b="1"/>
              <a:t>程序)</a:t>
            </a:r>
          </a:p>
        </p:txBody>
      </p:sp>
      <p:sp>
        <p:nvSpPr>
          <p:cNvPr id="205835" name="Text Box 11">
            <a:extLst>
              <a:ext uri="{FF2B5EF4-FFF2-40B4-BE49-F238E27FC236}">
                <a16:creationId xmlns:a16="http://schemas.microsoft.com/office/drawing/2014/main" id="{854B470A-2A3C-42BA-AE82-FACE2735F977}"/>
              </a:ext>
            </a:extLst>
          </p:cNvPr>
          <p:cNvSpPr txBox="1">
            <a:spLocks noChangeArrowheads="1"/>
          </p:cNvSpPr>
          <p:nvPr/>
        </p:nvSpPr>
        <p:spPr bwMode="auto">
          <a:xfrm>
            <a:off x="1143000" y="3868738"/>
            <a:ext cx="588327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sz="2800" b="1"/>
              <a:t>输入：</a:t>
            </a:r>
          </a:p>
          <a:p>
            <a:pPr lvl="1" algn="l"/>
            <a:r>
              <a:rPr lang="zh-CN" altLang="en-US" sz="2800" b="1"/>
              <a:t>	语法规则（产生式）</a:t>
            </a:r>
          </a:p>
          <a:p>
            <a:pPr lvl="1" algn="l"/>
            <a:r>
              <a:rPr lang="zh-CN" altLang="en-US" sz="2800" b="1"/>
              <a:t>	语义动作（Ｃ程序段）</a:t>
            </a:r>
          </a:p>
          <a:p>
            <a:pPr algn="l"/>
            <a:r>
              <a:rPr lang="zh-CN" altLang="en-US" sz="2800" b="1"/>
              <a:t>输出：</a:t>
            </a:r>
          </a:p>
          <a:p>
            <a:pPr lvl="1" algn="l"/>
            <a:r>
              <a:rPr lang="zh-CN" altLang="en-US" sz="2800" b="1"/>
              <a:t>	</a:t>
            </a:r>
            <a:r>
              <a:rPr lang="en-US" altLang="zh-CN" sz="2800" b="1"/>
              <a:t>yyparse( ) </a:t>
            </a:r>
            <a:r>
              <a:rPr lang="zh-CN" altLang="en-US" sz="2800" b="1"/>
              <a:t>函数</a:t>
            </a:r>
          </a:p>
        </p:txBody>
      </p:sp>
    </p:spTree>
    <p:extLst>
      <p:ext uri="{BB962C8B-B14F-4D97-AF65-F5344CB8AC3E}">
        <p14:creationId xmlns:p14="http://schemas.microsoft.com/office/powerpoint/2010/main" val="2240558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5832"/>
                                        </p:tgtEl>
                                        <p:attrNameLst>
                                          <p:attrName>style.visibility</p:attrName>
                                        </p:attrNameLst>
                                      </p:cBhvr>
                                      <p:to>
                                        <p:strVal val="visible"/>
                                      </p:to>
                                    </p:set>
                                    <p:anim calcmode="lin" valueType="num">
                                      <p:cBhvr>
                                        <p:cTn id="7" dur="500" fill="hold"/>
                                        <p:tgtEl>
                                          <p:spTgt spid="205832"/>
                                        </p:tgtEl>
                                        <p:attrNameLst>
                                          <p:attrName>ppt_x</p:attrName>
                                        </p:attrNameLst>
                                      </p:cBhvr>
                                      <p:tavLst>
                                        <p:tav tm="0">
                                          <p:val>
                                            <p:strVal val="#ppt_x-#ppt_w/2"/>
                                          </p:val>
                                        </p:tav>
                                        <p:tav tm="100000">
                                          <p:val>
                                            <p:strVal val="#ppt_x"/>
                                          </p:val>
                                        </p:tav>
                                      </p:tavLst>
                                    </p:anim>
                                    <p:anim calcmode="lin" valueType="num">
                                      <p:cBhvr>
                                        <p:cTn id="8" dur="500" fill="hold"/>
                                        <p:tgtEl>
                                          <p:spTgt spid="205832"/>
                                        </p:tgtEl>
                                        <p:attrNameLst>
                                          <p:attrName>ppt_y</p:attrName>
                                        </p:attrNameLst>
                                      </p:cBhvr>
                                      <p:tavLst>
                                        <p:tav tm="0">
                                          <p:val>
                                            <p:strVal val="#ppt_y"/>
                                          </p:val>
                                        </p:tav>
                                        <p:tav tm="100000">
                                          <p:val>
                                            <p:strVal val="#ppt_y"/>
                                          </p:val>
                                        </p:tav>
                                      </p:tavLst>
                                    </p:anim>
                                    <p:anim calcmode="lin" valueType="num">
                                      <p:cBhvr>
                                        <p:cTn id="9" dur="500" fill="hold"/>
                                        <p:tgtEl>
                                          <p:spTgt spid="205832"/>
                                        </p:tgtEl>
                                        <p:attrNameLst>
                                          <p:attrName>ppt_w</p:attrName>
                                        </p:attrNameLst>
                                      </p:cBhvr>
                                      <p:tavLst>
                                        <p:tav tm="0">
                                          <p:val>
                                            <p:fltVal val="0"/>
                                          </p:val>
                                        </p:tav>
                                        <p:tav tm="100000">
                                          <p:val>
                                            <p:strVal val="#ppt_w"/>
                                          </p:val>
                                        </p:tav>
                                      </p:tavLst>
                                    </p:anim>
                                    <p:anim calcmode="lin" valueType="num">
                                      <p:cBhvr>
                                        <p:cTn id="10" dur="500" fill="hold"/>
                                        <p:tgtEl>
                                          <p:spTgt spid="20583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0"/>
                                  </p:stCondLst>
                                  <p:childTnLst>
                                    <p:set>
                                      <p:cBhvr>
                                        <p:cTn id="13" dur="1" fill="hold">
                                          <p:stCondLst>
                                            <p:cond delay="0"/>
                                          </p:stCondLst>
                                        </p:cTn>
                                        <p:tgtEl>
                                          <p:spTgt spid="205831"/>
                                        </p:tgtEl>
                                        <p:attrNameLst>
                                          <p:attrName>style.visibility</p:attrName>
                                        </p:attrNameLst>
                                      </p:cBhvr>
                                      <p:to>
                                        <p:strVal val="visible"/>
                                      </p:to>
                                    </p:set>
                                    <p:anim calcmode="lin" valueType="num">
                                      <p:cBhvr>
                                        <p:cTn id="14" dur="500" fill="hold"/>
                                        <p:tgtEl>
                                          <p:spTgt spid="205831"/>
                                        </p:tgtEl>
                                        <p:attrNameLst>
                                          <p:attrName>ppt_x</p:attrName>
                                        </p:attrNameLst>
                                      </p:cBhvr>
                                      <p:tavLst>
                                        <p:tav tm="0">
                                          <p:val>
                                            <p:strVal val="#ppt_x-#ppt_w/2"/>
                                          </p:val>
                                        </p:tav>
                                        <p:tav tm="100000">
                                          <p:val>
                                            <p:strVal val="#ppt_x"/>
                                          </p:val>
                                        </p:tav>
                                      </p:tavLst>
                                    </p:anim>
                                    <p:anim calcmode="lin" valueType="num">
                                      <p:cBhvr>
                                        <p:cTn id="15" dur="500" fill="hold"/>
                                        <p:tgtEl>
                                          <p:spTgt spid="205831"/>
                                        </p:tgtEl>
                                        <p:attrNameLst>
                                          <p:attrName>ppt_y</p:attrName>
                                        </p:attrNameLst>
                                      </p:cBhvr>
                                      <p:tavLst>
                                        <p:tav tm="0">
                                          <p:val>
                                            <p:strVal val="#ppt_y"/>
                                          </p:val>
                                        </p:tav>
                                        <p:tav tm="100000">
                                          <p:val>
                                            <p:strVal val="#ppt_y"/>
                                          </p:val>
                                        </p:tav>
                                      </p:tavLst>
                                    </p:anim>
                                    <p:anim calcmode="lin" valueType="num">
                                      <p:cBhvr>
                                        <p:cTn id="16" dur="500" fill="hold"/>
                                        <p:tgtEl>
                                          <p:spTgt spid="205831"/>
                                        </p:tgtEl>
                                        <p:attrNameLst>
                                          <p:attrName>ppt_w</p:attrName>
                                        </p:attrNameLst>
                                      </p:cBhvr>
                                      <p:tavLst>
                                        <p:tav tm="0">
                                          <p:val>
                                            <p:fltVal val="0"/>
                                          </p:val>
                                        </p:tav>
                                        <p:tav tm="100000">
                                          <p:val>
                                            <p:strVal val="#ppt_w"/>
                                          </p:val>
                                        </p:tav>
                                      </p:tavLst>
                                    </p:anim>
                                    <p:anim calcmode="lin" valueType="num">
                                      <p:cBhvr>
                                        <p:cTn id="17" dur="500" fill="hold"/>
                                        <p:tgtEl>
                                          <p:spTgt spid="205831"/>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nodeType="afterEffect">
                                  <p:stCondLst>
                                    <p:cond delay="0"/>
                                  </p:stCondLst>
                                  <p:childTnLst>
                                    <p:set>
                                      <p:cBhvr>
                                        <p:cTn id="20" dur="1" fill="hold">
                                          <p:stCondLst>
                                            <p:cond delay="0"/>
                                          </p:stCondLst>
                                        </p:cTn>
                                        <p:tgtEl>
                                          <p:spTgt spid="205830"/>
                                        </p:tgtEl>
                                        <p:attrNameLst>
                                          <p:attrName>style.visibility</p:attrName>
                                        </p:attrNameLst>
                                      </p:cBhvr>
                                      <p:to>
                                        <p:strVal val="visible"/>
                                      </p:to>
                                    </p:set>
                                    <p:anim calcmode="lin" valueType="num">
                                      <p:cBhvr>
                                        <p:cTn id="21" dur="500" fill="hold"/>
                                        <p:tgtEl>
                                          <p:spTgt spid="205830"/>
                                        </p:tgtEl>
                                        <p:attrNameLst>
                                          <p:attrName>ppt_x</p:attrName>
                                        </p:attrNameLst>
                                      </p:cBhvr>
                                      <p:tavLst>
                                        <p:tav tm="0">
                                          <p:val>
                                            <p:strVal val="#ppt_x-#ppt_w/2"/>
                                          </p:val>
                                        </p:tav>
                                        <p:tav tm="100000">
                                          <p:val>
                                            <p:strVal val="#ppt_x"/>
                                          </p:val>
                                        </p:tav>
                                      </p:tavLst>
                                    </p:anim>
                                    <p:anim calcmode="lin" valueType="num">
                                      <p:cBhvr>
                                        <p:cTn id="22" dur="500" fill="hold"/>
                                        <p:tgtEl>
                                          <p:spTgt spid="205830"/>
                                        </p:tgtEl>
                                        <p:attrNameLst>
                                          <p:attrName>ppt_y</p:attrName>
                                        </p:attrNameLst>
                                      </p:cBhvr>
                                      <p:tavLst>
                                        <p:tav tm="0">
                                          <p:val>
                                            <p:strVal val="#ppt_y"/>
                                          </p:val>
                                        </p:tav>
                                        <p:tav tm="100000">
                                          <p:val>
                                            <p:strVal val="#ppt_y"/>
                                          </p:val>
                                        </p:tav>
                                      </p:tavLst>
                                    </p:anim>
                                    <p:anim calcmode="lin" valueType="num">
                                      <p:cBhvr>
                                        <p:cTn id="23" dur="500" fill="hold"/>
                                        <p:tgtEl>
                                          <p:spTgt spid="205830"/>
                                        </p:tgtEl>
                                        <p:attrNameLst>
                                          <p:attrName>ppt_w</p:attrName>
                                        </p:attrNameLst>
                                      </p:cBhvr>
                                      <p:tavLst>
                                        <p:tav tm="0">
                                          <p:val>
                                            <p:fltVal val="0"/>
                                          </p:val>
                                        </p:tav>
                                        <p:tav tm="100000">
                                          <p:val>
                                            <p:strVal val="#ppt_w"/>
                                          </p:val>
                                        </p:tav>
                                      </p:tavLst>
                                    </p:anim>
                                    <p:anim calcmode="lin" valueType="num">
                                      <p:cBhvr>
                                        <p:cTn id="24" dur="500" fill="hold"/>
                                        <p:tgtEl>
                                          <p:spTgt spid="205830"/>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205833"/>
                                        </p:tgtEl>
                                        <p:attrNameLst>
                                          <p:attrName>style.visibility</p:attrName>
                                        </p:attrNameLst>
                                      </p:cBhvr>
                                      <p:to>
                                        <p:strVal val="visible"/>
                                      </p:to>
                                    </p:set>
                                    <p:anim calcmode="lin" valueType="num">
                                      <p:cBhvr>
                                        <p:cTn id="28" dur="500" fill="hold"/>
                                        <p:tgtEl>
                                          <p:spTgt spid="205833"/>
                                        </p:tgtEl>
                                        <p:attrNameLst>
                                          <p:attrName>ppt_x</p:attrName>
                                        </p:attrNameLst>
                                      </p:cBhvr>
                                      <p:tavLst>
                                        <p:tav tm="0">
                                          <p:val>
                                            <p:strVal val="#ppt_x-#ppt_w/2"/>
                                          </p:val>
                                        </p:tav>
                                        <p:tav tm="100000">
                                          <p:val>
                                            <p:strVal val="#ppt_x"/>
                                          </p:val>
                                        </p:tav>
                                      </p:tavLst>
                                    </p:anim>
                                    <p:anim calcmode="lin" valueType="num">
                                      <p:cBhvr>
                                        <p:cTn id="29" dur="500" fill="hold"/>
                                        <p:tgtEl>
                                          <p:spTgt spid="205833"/>
                                        </p:tgtEl>
                                        <p:attrNameLst>
                                          <p:attrName>ppt_y</p:attrName>
                                        </p:attrNameLst>
                                      </p:cBhvr>
                                      <p:tavLst>
                                        <p:tav tm="0">
                                          <p:val>
                                            <p:strVal val="#ppt_y"/>
                                          </p:val>
                                        </p:tav>
                                        <p:tav tm="100000">
                                          <p:val>
                                            <p:strVal val="#ppt_y"/>
                                          </p:val>
                                        </p:tav>
                                      </p:tavLst>
                                    </p:anim>
                                    <p:anim calcmode="lin" valueType="num">
                                      <p:cBhvr>
                                        <p:cTn id="30" dur="500" fill="hold"/>
                                        <p:tgtEl>
                                          <p:spTgt spid="205833"/>
                                        </p:tgtEl>
                                        <p:attrNameLst>
                                          <p:attrName>ppt_w</p:attrName>
                                        </p:attrNameLst>
                                      </p:cBhvr>
                                      <p:tavLst>
                                        <p:tav tm="0">
                                          <p:val>
                                            <p:fltVal val="0"/>
                                          </p:val>
                                        </p:tav>
                                        <p:tav tm="100000">
                                          <p:val>
                                            <p:strVal val="#ppt_w"/>
                                          </p:val>
                                        </p:tav>
                                      </p:tavLst>
                                    </p:anim>
                                    <p:anim calcmode="lin" valueType="num">
                                      <p:cBhvr>
                                        <p:cTn id="31" dur="500" fill="hold"/>
                                        <p:tgtEl>
                                          <p:spTgt spid="205833"/>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205834"/>
                                        </p:tgtEl>
                                        <p:attrNameLst>
                                          <p:attrName>style.visibility</p:attrName>
                                        </p:attrNameLst>
                                      </p:cBhvr>
                                      <p:to>
                                        <p:strVal val="visible"/>
                                      </p:to>
                                    </p:set>
                                    <p:anim calcmode="lin" valueType="num">
                                      <p:cBhvr>
                                        <p:cTn id="35" dur="500" fill="hold"/>
                                        <p:tgtEl>
                                          <p:spTgt spid="205834"/>
                                        </p:tgtEl>
                                        <p:attrNameLst>
                                          <p:attrName>ppt_x</p:attrName>
                                        </p:attrNameLst>
                                      </p:cBhvr>
                                      <p:tavLst>
                                        <p:tav tm="0">
                                          <p:val>
                                            <p:strVal val="#ppt_x-#ppt_w/2"/>
                                          </p:val>
                                        </p:tav>
                                        <p:tav tm="100000">
                                          <p:val>
                                            <p:strVal val="#ppt_x"/>
                                          </p:val>
                                        </p:tav>
                                      </p:tavLst>
                                    </p:anim>
                                    <p:anim calcmode="lin" valueType="num">
                                      <p:cBhvr>
                                        <p:cTn id="36" dur="500" fill="hold"/>
                                        <p:tgtEl>
                                          <p:spTgt spid="205834"/>
                                        </p:tgtEl>
                                        <p:attrNameLst>
                                          <p:attrName>ppt_y</p:attrName>
                                        </p:attrNameLst>
                                      </p:cBhvr>
                                      <p:tavLst>
                                        <p:tav tm="0">
                                          <p:val>
                                            <p:strVal val="#ppt_y"/>
                                          </p:val>
                                        </p:tav>
                                        <p:tav tm="100000">
                                          <p:val>
                                            <p:strVal val="#ppt_y"/>
                                          </p:val>
                                        </p:tav>
                                      </p:tavLst>
                                    </p:anim>
                                    <p:anim calcmode="lin" valueType="num">
                                      <p:cBhvr>
                                        <p:cTn id="37" dur="500" fill="hold"/>
                                        <p:tgtEl>
                                          <p:spTgt spid="205834"/>
                                        </p:tgtEl>
                                        <p:attrNameLst>
                                          <p:attrName>ppt_w</p:attrName>
                                        </p:attrNameLst>
                                      </p:cBhvr>
                                      <p:tavLst>
                                        <p:tav tm="0">
                                          <p:val>
                                            <p:fltVal val="0"/>
                                          </p:val>
                                        </p:tav>
                                        <p:tav tm="100000">
                                          <p:val>
                                            <p:strVal val="#ppt_w"/>
                                          </p:val>
                                        </p:tav>
                                      </p:tavLst>
                                    </p:anim>
                                    <p:anim calcmode="lin" valueType="num">
                                      <p:cBhvr>
                                        <p:cTn id="38" dur="500" fill="hold"/>
                                        <p:tgtEl>
                                          <p:spTgt spid="205834"/>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05835"/>
                                        </p:tgtEl>
                                        <p:attrNameLst>
                                          <p:attrName>style.visibility</p:attrName>
                                        </p:attrNameLst>
                                      </p:cBhvr>
                                      <p:to>
                                        <p:strVal val="visible"/>
                                      </p:to>
                                    </p:set>
                                    <p:animEffect transition="in" filter="wipe(up)">
                                      <p:cBhvr>
                                        <p:cTn id="43" dur="500"/>
                                        <p:tgtEl>
                                          <p:spTgt spid="205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autoUpdateAnimBg="0"/>
      <p:bldP spid="205833" grpId="0" autoUpdateAnimBg="0"/>
      <p:bldP spid="205834" grpId="0" autoUpdateAnimBg="0"/>
      <p:bldP spid="20583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F033D14-4A88-424C-82F8-5240E03CA92C}"/>
              </a:ext>
            </a:extLst>
          </p:cNvPr>
          <p:cNvSpPr>
            <a:spLocks noGrp="1" noChangeArrowheads="1"/>
          </p:cNvSpPr>
          <p:nvPr>
            <p:ph type="title"/>
          </p:nvPr>
        </p:nvSpPr>
        <p:spPr>
          <a:xfrm>
            <a:off x="755650" y="188913"/>
            <a:ext cx="7772400" cy="647700"/>
          </a:xfrm>
        </p:spPr>
        <p:txBody>
          <a:bodyPr/>
          <a:lstStyle/>
          <a:p>
            <a:r>
              <a:rPr lang="zh-CN" altLang="en-US" sz="3600">
                <a:solidFill>
                  <a:srgbClr val="0000FF"/>
                </a:solidFill>
                <a:ea typeface="仿宋_GB2312" pitchFamily="49" charset="-122"/>
              </a:rPr>
              <a:t>自展技术</a:t>
            </a:r>
          </a:p>
        </p:txBody>
      </p:sp>
      <p:grpSp>
        <p:nvGrpSpPr>
          <p:cNvPr id="2" name="Group 5">
            <a:extLst>
              <a:ext uri="{FF2B5EF4-FFF2-40B4-BE49-F238E27FC236}">
                <a16:creationId xmlns:a16="http://schemas.microsoft.com/office/drawing/2014/main" id="{9021FD7C-1CE5-4905-8F09-9B45C90A7EEE}"/>
              </a:ext>
            </a:extLst>
          </p:cNvPr>
          <p:cNvGrpSpPr>
            <a:grpSpLocks/>
          </p:cNvGrpSpPr>
          <p:nvPr/>
        </p:nvGrpSpPr>
        <p:grpSpPr bwMode="auto">
          <a:xfrm>
            <a:off x="6464300" y="2806700"/>
            <a:ext cx="2667000" cy="2819400"/>
            <a:chOff x="3936" y="1632"/>
            <a:chExt cx="1680" cy="1776"/>
          </a:xfrm>
        </p:grpSpPr>
        <p:sp>
          <p:nvSpPr>
            <p:cNvPr id="55308" name="Oval 6">
              <a:extLst>
                <a:ext uri="{FF2B5EF4-FFF2-40B4-BE49-F238E27FC236}">
                  <a16:creationId xmlns:a16="http://schemas.microsoft.com/office/drawing/2014/main" id="{43D78177-E9F7-4038-871E-9D549630F202}"/>
                </a:ext>
              </a:extLst>
            </p:cNvPr>
            <p:cNvSpPr>
              <a:spLocks noChangeArrowheads="1"/>
            </p:cNvSpPr>
            <p:nvPr/>
          </p:nvSpPr>
          <p:spPr bwMode="auto">
            <a:xfrm>
              <a:off x="3936" y="1632"/>
              <a:ext cx="1680" cy="1776"/>
            </a:xfrm>
            <a:prstGeom prst="ellipse">
              <a:avLst/>
            </a:prstGeom>
            <a:solidFill>
              <a:srgbClr val="CCFFFF"/>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9" name="Rectangle 7">
              <a:extLst>
                <a:ext uri="{FF2B5EF4-FFF2-40B4-BE49-F238E27FC236}">
                  <a16:creationId xmlns:a16="http://schemas.microsoft.com/office/drawing/2014/main" id="{A2DBB926-7B5E-4329-9EC2-4709B8CFCCF1}"/>
                </a:ext>
              </a:extLst>
            </p:cNvPr>
            <p:cNvSpPr>
              <a:spLocks noChangeArrowheads="1"/>
            </p:cNvSpPr>
            <p:nvPr/>
          </p:nvSpPr>
          <p:spPr bwMode="auto">
            <a:xfrm>
              <a:off x="4416" y="163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Ln = L</a:t>
              </a:r>
              <a:endParaRPr lang="zh-CN" altLang="en-US" b="1">
                <a:latin typeface="宋体" panose="02010600030101010101" pitchFamily="2" charset="-122"/>
              </a:endParaRPr>
            </a:p>
          </p:txBody>
        </p:sp>
      </p:grpSp>
      <p:grpSp>
        <p:nvGrpSpPr>
          <p:cNvPr id="3" name="Group 8">
            <a:extLst>
              <a:ext uri="{FF2B5EF4-FFF2-40B4-BE49-F238E27FC236}">
                <a16:creationId xmlns:a16="http://schemas.microsoft.com/office/drawing/2014/main" id="{6DE2DEBD-DE61-4E7F-8B8A-B75370C6E1B4}"/>
              </a:ext>
            </a:extLst>
          </p:cNvPr>
          <p:cNvGrpSpPr>
            <a:grpSpLocks/>
          </p:cNvGrpSpPr>
          <p:nvPr/>
        </p:nvGrpSpPr>
        <p:grpSpPr bwMode="auto">
          <a:xfrm>
            <a:off x="6845300" y="3187700"/>
            <a:ext cx="1981200" cy="2057400"/>
            <a:chOff x="4176" y="1872"/>
            <a:chExt cx="1248" cy="1296"/>
          </a:xfrm>
        </p:grpSpPr>
        <p:sp>
          <p:nvSpPr>
            <p:cNvPr id="55306" name="Oval 9">
              <a:extLst>
                <a:ext uri="{FF2B5EF4-FFF2-40B4-BE49-F238E27FC236}">
                  <a16:creationId xmlns:a16="http://schemas.microsoft.com/office/drawing/2014/main" id="{5539897C-7FD6-421B-B6F2-D85DE3BED5AE}"/>
                </a:ext>
              </a:extLst>
            </p:cNvPr>
            <p:cNvSpPr>
              <a:spLocks noChangeArrowheads="1"/>
            </p:cNvSpPr>
            <p:nvPr/>
          </p:nvSpPr>
          <p:spPr bwMode="auto">
            <a:xfrm>
              <a:off x="4176" y="1872"/>
              <a:ext cx="1248" cy="1296"/>
            </a:xfrm>
            <a:prstGeom prst="ellipse">
              <a:avLst/>
            </a:prstGeom>
            <a:solidFill>
              <a:srgbClr val="00CCFF"/>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7" name="Rectangle 10">
              <a:extLst>
                <a:ext uri="{FF2B5EF4-FFF2-40B4-BE49-F238E27FC236}">
                  <a16:creationId xmlns:a16="http://schemas.microsoft.com/office/drawing/2014/main" id="{65CEBA95-DAAE-4BA3-9688-88172867034E}"/>
                </a:ext>
              </a:extLst>
            </p:cNvPr>
            <p:cNvSpPr>
              <a:spLocks noChangeArrowheads="1"/>
            </p:cNvSpPr>
            <p:nvPr/>
          </p:nvSpPr>
          <p:spPr bwMode="auto">
            <a:xfrm>
              <a:off x="4512" y="1881"/>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bg1"/>
                  </a:solidFill>
                </a:rPr>
                <a:t>…</a:t>
              </a:r>
              <a:endParaRPr lang="zh-CN" altLang="en-US" sz="1800" b="1">
                <a:solidFill>
                  <a:schemeClr val="bg1"/>
                </a:solidFill>
                <a:latin typeface="宋体" panose="02010600030101010101" pitchFamily="2" charset="-122"/>
              </a:endParaRPr>
            </a:p>
          </p:txBody>
        </p:sp>
      </p:grpSp>
      <p:grpSp>
        <p:nvGrpSpPr>
          <p:cNvPr id="4" name="Group 11">
            <a:extLst>
              <a:ext uri="{FF2B5EF4-FFF2-40B4-BE49-F238E27FC236}">
                <a16:creationId xmlns:a16="http://schemas.microsoft.com/office/drawing/2014/main" id="{60E95A65-6FCC-4A78-B8A0-A3A109930B48}"/>
              </a:ext>
            </a:extLst>
          </p:cNvPr>
          <p:cNvGrpSpPr>
            <a:grpSpLocks/>
          </p:cNvGrpSpPr>
          <p:nvPr/>
        </p:nvGrpSpPr>
        <p:grpSpPr bwMode="auto">
          <a:xfrm>
            <a:off x="7226300" y="3492500"/>
            <a:ext cx="1219200" cy="1371600"/>
            <a:chOff x="4416" y="2064"/>
            <a:chExt cx="768" cy="864"/>
          </a:xfrm>
        </p:grpSpPr>
        <p:sp>
          <p:nvSpPr>
            <p:cNvPr id="55304" name="Oval 12">
              <a:extLst>
                <a:ext uri="{FF2B5EF4-FFF2-40B4-BE49-F238E27FC236}">
                  <a16:creationId xmlns:a16="http://schemas.microsoft.com/office/drawing/2014/main" id="{1C814C7F-7A8A-4670-A50F-A2B574937B3E}"/>
                </a:ext>
              </a:extLst>
            </p:cNvPr>
            <p:cNvSpPr>
              <a:spLocks noChangeArrowheads="1"/>
            </p:cNvSpPr>
            <p:nvPr/>
          </p:nvSpPr>
          <p:spPr bwMode="auto">
            <a:xfrm>
              <a:off x="4416" y="2112"/>
              <a:ext cx="768" cy="816"/>
            </a:xfrm>
            <a:prstGeom prst="ellipse">
              <a:avLst/>
            </a:prstGeom>
            <a:solidFill>
              <a:schemeClr val="folHlink"/>
            </a:solidFill>
            <a:ln w="9525">
              <a:solidFill>
                <a:schemeClr val="bg2"/>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5" name="Rectangle 13">
              <a:extLst>
                <a:ext uri="{FF2B5EF4-FFF2-40B4-BE49-F238E27FC236}">
                  <a16:creationId xmlns:a16="http://schemas.microsoft.com/office/drawing/2014/main" id="{C88ADBDC-AD84-4FBE-A483-966A93D201E6}"/>
                </a:ext>
              </a:extLst>
            </p:cNvPr>
            <p:cNvSpPr>
              <a:spLocks noChangeArrowheads="1"/>
            </p:cNvSpPr>
            <p:nvPr/>
          </p:nvSpPr>
          <p:spPr bwMode="auto">
            <a:xfrm>
              <a:off x="4560" y="206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latin typeface="宋体" panose="02010600030101010101" pitchFamily="2" charset="-122"/>
                </a:rPr>
                <a:t>L1</a:t>
              </a:r>
              <a:endParaRPr lang="zh-CN" altLang="en-US" b="1">
                <a:solidFill>
                  <a:schemeClr val="bg1"/>
                </a:solidFill>
                <a:latin typeface="宋体" panose="02010600030101010101" pitchFamily="2" charset="-122"/>
              </a:endParaRPr>
            </a:p>
          </p:txBody>
        </p:sp>
      </p:grpSp>
      <p:sp>
        <p:nvSpPr>
          <p:cNvPr id="55302" name="Rectangle 15">
            <a:extLst>
              <a:ext uri="{FF2B5EF4-FFF2-40B4-BE49-F238E27FC236}">
                <a16:creationId xmlns:a16="http://schemas.microsoft.com/office/drawing/2014/main" id="{98C1D250-581B-4B43-AE3E-A6B28902E563}"/>
              </a:ext>
            </a:extLst>
          </p:cNvPr>
          <p:cNvSpPr>
            <a:spLocks noGrp="1" noChangeArrowheads="1"/>
          </p:cNvSpPr>
          <p:nvPr>
            <p:ph type="body" idx="1"/>
          </p:nvPr>
        </p:nvSpPr>
        <p:spPr>
          <a:xfrm>
            <a:off x="323850" y="1125538"/>
            <a:ext cx="5943600" cy="5410200"/>
          </a:xfrm>
          <a:noFill/>
        </p:spPr>
        <p:txBody>
          <a:bodyPr/>
          <a:lstStyle/>
          <a:p>
            <a:pPr>
              <a:lnSpc>
                <a:spcPct val="95000"/>
              </a:lnSpc>
            </a:pPr>
            <a:r>
              <a:rPr lang="zh-CN" altLang="en-US" dirty="0">
                <a:latin typeface="仿宋_GB2312" pitchFamily="49" charset="-122"/>
                <a:ea typeface="仿宋_GB2312" pitchFamily="49" charset="-122"/>
              </a:rPr>
              <a:t>先对语言的核心部分构造一个小小的编译程序（可用低级语言实现），再以它为工具构造一个能够编译更多语言成分的较大编译程序。如此扩展下去，就像滚雪球一样，越滚越大，最后形成人们所期望的整个编译程序。这种通过一系列的自展途径而形成编译程序的过程叫做自编译过程(编译程序的自展技术)。</a:t>
            </a:r>
          </a:p>
        </p:txBody>
      </p:sp>
      <p:sp>
        <p:nvSpPr>
          <p:cNvPr id="197648" name="Oval 16">
            <a:extLst>
              <a:ext uri="{FF2B5EF4-FFF2-40B4-BE49-F238E27FC236}">
                <a16:creationId xmlns:a16="http://schemas.microsoft.com/office/drawing/2014/main" id="{26C505FD-99D8-4158-8083-F2799C889E2D}"/>
              </a:ext>
            </a:extLst>
          </p:cNvPr>
          <p:cNvSpPr>
            <a:spLocks noChangeArrowheads="1"/>
          </p:cNvSpPr>
          <p:nvPr/>
        </p:nvSpPr>
        <p:spPr bwMode="auto">
          <a:xfrm>
            <a:off x="7607300" y="3949700"/>
            <a:ext cx="533400" cy="533400"/>
          </a:xfrm>
          <a:prstGeom prst="ellipse">
            <a:avLst/>
          </a:prstGeom>
          <a:solidFill>
            <a:srgbClr val="FF99CC"/>
          </a:solidFill>
          <a:ln w="9525">
            <a:solidFill>
              <a:srgbClr val="FF99CC"/>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latin typeface="宋体" panose="02010600030101010101" pitchFamily="2" charset="-122"/>
              </a:rPr>
              <a:t>L0</a:t>
            </a:r>
          </a:p>
        </p:txBody>
      </p:sp>
    </p:spTree>
    <p:extLst>
      <p:ext uri="{BB962C8B-B14F-4D97-AF65-F5344CB8AC3E}">
        <p14:creationId xmlns:p14="http://schemas.microsoft.com/office/powerpoint/2010/main" val="4116967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48"/>
                                        </p:tgtEl>
                                        <p:attrNameLst>
                                          <p:attrName>style.visibility</p:attrName>
                                        </p:attrNameLst>
                                      </p:cBhvr>
                                      <p:to>
                                        <p:strVal val="visible"/>
                                      </p:to>
                                    </p:set>
                                    <p:animEffect transition="in" filter="blinds(horizontal)">
                                      <p:cBhvr>
                                        <p:cTn id="7" dur="500"/>
                                        <p:tgtEl>
                                          <p:spTgt spid="1976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EEAEE3C-5C22-4F7D-BAD1-E0068133C8C3}"/>
              </a:ext>
            </a:extLst>
          </p:cNvPr>
          <p:cNvSpPr>
            <a:spLocks noGrp="1" noChangeArrowheads="1"/>
          </p:cNvSpPr>
          <p:nvPr>
            <p:ph type="title"/>
          </p:nvPr>
        </p:nvSpPr>
        <p:spPr>
          <a:xfrm>
            <a:off x="684213" y="404813"/>
            <a:ext cx="7772400" cy="1143000"/>
          </a:xfrm>
        </p:spPr>
        <p:txBody>
          <a:bodyPr/>
          <a:lstStyle/>
          <a:p>
            <a:r>
              <a:rPr lang="zh-CN" altLang="en-US" sz="3600">
                <a:latin typeface="仿宋_GB2312" pitchFamily="49" charset="-122"/>
                <a:ea typeface="仿宋_GB2312" pitchFamily="49" charset="-122"/>
              </a:rPr>
              <a:t>编译程序的移植技术</a:t>
            </a:r>
          </a:p>
        </p:txBody>
      </p:sp>
      <p:sp>
        <p:nvSpPr>
          <p:cNvPr id="56323" name="Rectangle 3">
            <a:extLst>
              <a:ext uri="{FF2B5EF4-FFF2-40B4-BE49-F238E27FC236}">
                <a16:creationId xmlns:a16="http://schemas.microsoft.com/office/drawing/2014/main" id="{0B72A1BA-AA2B-4B70-8918-A0454F9F93E6}"/>
              </a:ext>
            </a:extLst>
          </p:cNvPr>
          <p:cNvSpPr>
            <a:spLocks noGrp="1" noChangeArrowheads="1"/>
          </p:cNvSpPr>
          <p:nvPr>
            <p:ph type="body" idx="1"/>
          </p:nvPr>
        </p:nvSpPr>
        <p:spPr>
          <a:xfrm>
            <a:off x="684213" y="1700213"/>
            <a:ext cx="7772400" cy="4114800"/>
          </a:xfrm>
        </p:spPr>
        <p:txBody>
          <a:bodyPr/>
          <a:lstStyle/>
          <a:p>
            <a:pPr>
              <a:lnSpc>
                <a:spcPct val="90000"/>
              </a:lnSpc>
            </a:pPr>
            <a:r>
              <a:rPr lang="zh-CN" altLang="en-US" dirty="0">
                <a:ea typeface="仿宋_GB2312" pitchFamily="49" charset="-122"/>
              </a:rPr>
              <a:t>编译程序可以通过移植得到，即可以将一个机器（宿主机）上的一个具有自编译性的高级语言编译程序搬迁到另一个机器（目标机）上。而</a:t>
            </a:r>
            <a:r>
              <a:rPr lang="zh-CN" altLang="en-US" dirty="0">
                <a:solidFill>
                  <a:srgbClr val="FF3300"/>
                </a:solidFill>
                <a:ea typeface="仿宋_GB2312" pitchFamily="49" charset="-122"/>
              </a:rPr>
              <a:t>可移植性则是对这种搬迁过程中难易过程的一种度量</a:t>
            </a:r>
            <a:r>
              <a:rPr lang="zh-CN" altLang="en-US" dirty="0">
                <a:ea typeface="仿宋_GB2312" pitchFamily="49" charset="-122"/>
              </a:rPr>
              <a:t>。如果工作量不大，则称该程序是可以移植的；若移植一个程序的开销远远低于最初研制程序的开销，那么这种程序就是高度可移植的。</a:t>
            </a:r>
          </a:p>
        </p:txBody>
      </p:sp>
    </p:spTree>
    <p:extLst>
      <p:ext uri="{BB962C8B-B14F-4D97-AF65-F5344CB8AC3E}">
        <p14:creationId xmlns:p14="http://schemas.microsoft.com/office/powerpoint/2010/main" val="2314473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ECD1FC8-318A-48FC-BDF7-BE8918A8DE05}"/>
              </a:ext>
            </a:extLst>
          </p:cNvPr>
          <p:cNvSpPr>
            <a:spLocks noGrp="1" noChangeArrowheads="1"/>
          </p:cNvSpPr>
          <p:nvPr>
            <p:ph type="title"/>
          </p:nvPr>
        </p:nvSpPr>
        <p:spPr>
          <a:xfrm>
            <a:off x="609600" y="381000"/>
            <a:ext cx="7772400" cy="1143000"/>
          </a:xfrm>
        </p:spPr>
        <p:txBody>
          <a:bodyPr/>
          <a:lstStyle/>
          <a:p>
            <a:pPr eaLnBrk="1" hangingPunct="1"/>
            <a:r>
              <a:rPr lang="zh-CN" altLang="en-US" sz="4000" b="1" dirty="0">
                <a:solidFill>
                  <a:srgbClr val="0000FF"/>
                </a:solidFill>
              </a:rPr>
              <a:t>语言开发环境中的伙伴程序</a:t>
            </a:r>
            <a:endParaRPr lang="en-US" altLang="zh-CN" sz="4000" b="1" dirty="0">
              <a:solidFill>
                <a:srgbClr val="0000FF"/>
              </a:solidFill>
            </a:endParaRPr>
          </a:p>
        </p:txBody>
      </p:sp>
      <p:sp>
        <p:nvSpPr>
          <p:cNvPr id="57347" name="Rectangle 3">
            <a:extLst>
              <a:ext uri="{FF2B5EF4-FFF2-40B4-BE49-F238E27FC236}">
                <a16:creationId xmlns:a16="http://schemas.microsoft.com/office/drawing/2014/main" id="{F5680335-EDE2-4660-90B3-CD8111DE3949}"/>
              </a:ext>
            </a:extLst>
          </p:cNvPr>
          <p:cNvSpPr>
            <a:spLocks noGrp="1" noChangeArrowheads="1"/>
          </p:cNvSpPr>
          <p:nvPr>
            <p:ph type="body" idx="1"/>
          </p:nvPr>
        </p:nvSpPr>
        <p:spPr/>
        <p:txBody>
          <a:bodyPr/>
          <a:lstStyle/>
          <a:p>
            <a:pPr eaLnBrk="1" hangingPunct="1"/>
            <a:r>
              <a:rPr lang="zh-CN" altLang="en-US" dirty="0"/>
              <a:t>编辑器（</a:t>
            </a:r>
            <a:r>
              <a:rPr lang="en-US" altLang="zh-CN" dirty="0"/>
              <a:t>editor）</a:t>
            </a:r>
          </a:p>
          <a:p>
            <a:pPr eaLnBrk="1" hangingPunct="1"/>
            <a:r>
              <a:rPr lang="zh-CN" altLang="en-US" dirty="0"/>
              <a:t>预处理器</a:t>
            </a:r>
          </a:p>
          <a:p>
            <a:pPr eaLnBrk="1" hangingPunct="1"/>
            <a:r>
              <a:rPr lang="zh-CN" altLang="en-US" dirty="0"/>
              <a:t>编译器</a:t>
            </a:r>
          </a:p>
          <a:p>
            <a:pPr eaLnBrk="1" hangingPunct="1"/>
            <a:r>
              <a:rPr lang="zh-CN" altLang="en-US" dirty="0"/>
              <a:t>连接程序</a:t>
            </a:r>
          </a:p>
          <a:p>
            <a:pPr eaLnBrk="1" hangingPunct="1"/>
            <a:r>
              <a:rPr lang="zh-CN" altLang="en-US" dirty="0"/>
              <a:t>装配程序</a:t>
            </a:r>
          </a:p>
          <a:p>
            <a:pPr eaLnBrk="1" hangingPunct="1"/>
            <a:r>
              <a:rPr lang="zh-CN" altLang="en-US" dirty="0"/>
              <a:t>调试程序</a:t>
            </a:r>
          </a:p>
          <a:p>
            <a:pPr eaLnBrk="1" hangingPunct="1"/>
            <a:endParaRPr lang="zh-CN" altLang="en-US" dirty="0"/>
          </a:p>
        </p:txBody>
      </p:sp>
    </p:spTree>
    <p:extLst>
      <p:ext uri="{BB962C8B-B14F-4D97-AF65-F5344CB8AC3E}">
        <p14:creationId xmlns:p14="http://schemas.microsoft.com/office/powerpoint/2010/main" val="3563596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9B1110A-9B4C-491F-A9EB-2EAAC05D1059}"/>
              </a:ext>
            </a:extLst>
          </p:cNvPr>
          <p:cNvSpPr>
            <a:spLocks noChangeArrowheads="1"/>
          </p:cNvSpPr>
          <p:nvPr/>
        </p:nvSpPr>
        <p:spPr bwMode="auto">
          <a:xfrm>
            <a:off x="503238" y="2339975"/>
            <a:ext cx="8239125" cy="3762375"/>
          </a:xfrm>
          <a:prstGeom prst="rect">
            <a:avLst/>
          </a:prstGeom>
          <a:solidFill>
            <a:srgbClr val="FFFFE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1" name="Line 3">
            <a:extLst>
              <a:ext uri="{FF2B5EF4-FFF2-40B4-BE49-F238E27FC236}">
                <a16:creationId xmlns:a16="http://schemas.microsoft.com/office/drawing/2014/main" id="{F7009F07-239A-410D-8967-378D53BEA0A5}"/>
              </a:ext>
            </a:extLst>
          </p:cNvPr>
          <p:cNvSpPr>
            <a:spLocks noChangeShapeType="1"/>
          </p:cNvSpPr>
          <p:nvPr/>
        </p:nvSpPr>
        <p:spPr bwMode="auto">
          <a:xfrm>
            <a:off x="0" y="11144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2" name="Rectangle 4">
            <a:extLst>
              <a:ext uri="{FF2B5EF4-FFF2-40B4-BE49-F238E27FC236}">
                <a16:creationId xmlns:a16="http://schemas.microsoft.com/office/drawing/2014/main" id="{41B5DD12-3830-4A2E-BC3F-816F1301E3FE}"/>
              </a:ext>
            </a:extLst>
          </p:cNvPr>
          <p:cNvSpPr>
            <a:spLocks noChangeArrowheads="1"/>
          </p:cNvSpPr>
          <p:nvPr/>
        </p:nvSpPr>
        <p:spPr bwMode="auto">
          <a:xfrm>
            <a:off x="593725" y="1350963"/>
            <a:ext cx="7818438" cy="852487"/>
          </a:xfrm>
          <a:prstGeom prst="rect">
            <a:avLst/>
          </a:prstGeom>
          <a:solidFill>
            <a:srgbClr val="D9E6E6">
              <a:alpha val="50195"/>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ea typeface="仿宋_GB2312" pitchFamily="49" charset="-122"/>
              </a:rPr>
              <a:t>   </a:t>
            </a:r>
            <a:r>
              <a:rPr lang="zh-CN" altLang="en-US" sz="2200" b="1" dirty="0">
                <a:solidFill>
                  <a:srgbClr val="0037E8"/>
                </a:solidFill>
                <a:latin typeface="楷体_GB2312" pitchFamily="49" charset="-122"/>
                <a:ea typeface="楷体_GB2312" pitchFamily="49" charset="-122"/>
              </a:rPr>
              <a:t>源程序</a:t>
            </a:r>
            <a:r>
              <a:rPr lang="zh-CN" altLang="en-US" sz="2200" dirty="0">
                <a:latin typeface="楷体_GB2312" pitchFamily="49" charset="-122"/>
                <a:ea typeface="楷体_GB2312" pitchFamily="49" charset="-122"/>
              </a:rPr>
              <a:t>：多文件、宏定义和宏调用，包含文件</a:t>
            </a:r>
          </a:p>
          <a:p>
            <a:pPr algn="l" eaLnBrk="1" hangingPunct="1"/>
            <a:r>
              <a:rPr lang="zh-CN" altLang="en-US" sz="2200" dirty="0">
                <a:latin typeface="楷体_GB2312" pitchFamily="49" charset="-122"/>
                <a:ea typeface="楷体_GB2312" pitchFamily="49" charset="-122"/>
              </a:rPr>
              <a:t> </a:t>
            </a:r>
            <a:r>
              <a:rPr lang="zh-CN" altLang="en-US" sz="2200" b="1" dirty="0">
                <a:solidFill>
                  <a:srgbClr val="0037E8"/>
                </a:solidFill>
                <a:latin typeface="楷体_GB2312" pitchFamily="49" charset="-122"/>
                <a:ea typeface="楷体_GB2312" pitchFamily="49" charset="-122"/>
              </a:rPr>
              <a:t>目标程序</a:t>
            </a:r>
            <a:r>
              <a:rPr lang="zh-CN" altLang="en-US" sz="2200" dirty="0">
                <a:latin typeface="楷体_GB2312" pitchFamily="49" charset="-122"/>
                <a:ea typeface="楷体_GB2312" pitchFamily="49" charset="-122"/>
              </a:rPr>
              <a:t>：一般为汇编程序或可重定位的机器代码</a:t>
            </a:r>
            <a:endParaRPr lang="zh-CN" altLang="en-US" sz="2200" dirty="0">
              <a:ea typeface="仿宋_GB2312" pitchFamily="49" charset="-122"/>
            </a:endParaRPr>
          </a:p>
        </p:txBody>
      </p:sp>
      <p:sp>
        <p:nvSpPr>
          <p:cNvPr id="58373" name="Text Box 5">
            <a:extLst>
              <a:ext uri="{FF2B5EF4-FFF2-40B4-BE49-F238E27FC236}">
                <a16:creationId xmlns:a16="http://schemas.microsoft.com/office/drawing/2014/main" id="{3A2C8E38-601B-40A3-9BC6-E94DBB37B4B7}"/>
              </a:ext>
            </a:extLst>
          </p:cNvPr>
          <p:cNvSpPr txBox="1">
            <a:spLocks noChangeArrowheads="1"/>
          </p:cNvSpPr>
          <p:nvPr/>
        </p:nvSpPr>
        <p:spPr bwMode="auto">
          <a:xfrm>
            <a:off x="1087438" y="2352675"/>
            <a:ext cx="1335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框架源程序</a:t>
            </a:r>
          </a:p>
        </p:txBody>
      </p:sp>
      <p:sp>
        <p:nvSpPr>
          <p:cNvPr id="58374" name="Text Box 6">
            <a:extLst>
              <a:ext uri="{FF2B5EF4-FFF2-40B4-BE49-F238E27FC236}">
                <a16:creationId xmlns:a16="http://schemas.microsoft.com/office/drawing/2014/main" id="{D209BFF1-2081-4E05-AE21-BCD3B7E2C1F4}"/>
              </a:ext>
            </a:extLst>
          </p:cNvPr>
          <p:cNvSpPr txBox="1">
            <a:spLocks noChangeArrowheads="1"/>
          </p:cNvSpPr>
          <p:nvPr/>
        </p:nvSpPr>
        <p:spPr bwMode="auto">
          <a:xfrm>
            <a:off x="1065213" y="2895600"/>
            <a:ext cx="1341437" cy="366713"/>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预处理器</a:t>
            </a:r>
          </a:p>
        </p:txBody>
      </p:sp>
      <p:sp>
        <p:nvSpPr>
          <p:cNvPr id="58375" name="Text Box 7">
            <a:extLst>
              <a:ext uri="{FF2B5EF4-FFF2-40B4-BE49-F238E27FC236}">
                <a16:creationId xmlns:a16="http://schemas.microsoft.com/office/drawing/2014/main" id="{347156D6-4D19-4149-838C-51AC3DD2E824}"/>
              </a:ext>
            </a:extLst>
          </p:cNvPr>
          <p:cNvSpPr txBox="1">
            <a:spLocks noChangeArrowheads="1"/>
          </p:cNvSpPr>
          <p:nvPr/>
        </p:nvSpPr>
        <p:spPr bwMode="auto">
          <a:xfrm>
            <a:off x="1211263" y="3386138"/>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源程序</a:t>
            </a:r>
          </a:p>
        </p:txBody>
      </p:sp>
      <p:sp>
        <p:nvSpPr>
          <p:cNvPr id="58376" name="Text Box 8">
            <a:extLst>
              <a:ext uri="{FF2B5EF4-FFF2-40B4-BE49-F238E27FC236}">
                <a16:creationId xmlns:a16="http://schemas.microsoft.com/office/drawing/2014/main" id="{9F41B46B-D151-411D-8655-094BE7C136F3}"/>
              </a:ext>
            </a:extLst>
          </p:cNvPr>
          <p:cNvSpPr txBox="1">
            <a:spLocks noChangeArrowheads="1"/>
          </p:cNvSpPr>
          <p:nvPr/>
        </p:nvSpPr>
        <p:spPr bwMode="auto">
          <a:xfrm>
            <a:off x="1022350" y="3908425"/>
            <a:ext cx="1376363" cy="366713"/>
          </a:xfrm>
          <a:prstGeom prst="rect">
            <a:avLst/>
          </a:prstGeom>
          <a:solidFill>
            <a:srgbClr val="00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bg1"/>
                </a:solidFill>
                <a:ea typeface="楷体_GB2312" pitchFamily="49" charset="-122"/>
              </a:rPr>
              <a:t>编译程序</a:t>
            </a:r>
            <a:endParaRPr lang="zh-CN" altLang="en-US" sz="1800" b="1">
              <a:ea typeface="楷体_GB2312" pitchFamily="49" charset="-122"/>
            </a:endParaRPr>
          </a:p>
        </p:txBody>
      </p:sp>
      <p:sp>
        <p:nvSpPr>
          <p:cNvPr id="58377" name="Text Box 9">
            <a:extLst>
              <a:ext uri="{FF2B5EF4-FFF2-40B4-BE49-F238E27FC236}">
                <a16:creationId xmlns:a16="http://schemas.microsoft.com/office/drawing/2014/main" id="{3F39C695-D934-4C46-9D8D-C4F70E46102E}"/>
              </a:ext>
            </a:extLst>
          </p:cNvPr>
          <p:cNvSpPr txBox="1">
            <a:spLocks noChangeArrowheads="1"/>
          </p:cNvSpPr>
          <p:nvPr/>
        </p:nvSpPr>
        <p:spPr bwMode="auto">
          <a:xfrm>
            <a:off x="844550" y="4441825"/>
            <a:ext cx="202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目标程序（汇编）</a:t>
            </a:r>
          </a:p>
        </p:txBody>
      </p:sp>
      <p:sp>
        <p:nvSpPr>
          <p:cNvPr id="58378" name="Text Box 10">
            <a:extLst>
              <a:ext uri="{FF2B5EF4-FFF2-40B4-BE49-F238E27FC236}">
                <a16:creationId xmlns:a16="http://schemas.microsoft.com/office/drawing/2014/main" id="{5E523945-F985-4F67-8ABE-15DF3A6997D7}"/>
              </a:ext>
            </a:extLst>
          </p:cNvPr>
          <p:cNvSpPr txBox="1">
            <a:spLocks noChangeArrowheads="1"/>
          </p:cNvSpPr>
          <p:nvPr/>
        </p:nvSpPr>
        <p:spPr bwMode="auto">
          <a:xfrm>
            <a:off x="1014413" y="5022850"/>
            <a:ext cx="1585912" cy="366713"/>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bg1"/>
                </a:solidFill>
                <a:ea typeface="楷体_GB2312" pitchFamily="49" charset="-122"/>
              </a:rPr>
              <a:t>汇编程序</a:t>
            </a:r>
            <a:endParaRPr lang="zh-CN" altLang="en-US" sz="1800" b="1">
              <a:ea typeface="楷体_GB2312" pitchFamily="49" charset="-122"/>
            </a:endParaRPr>
          </a:p>
        </p:txBody>
      </p:sp>
      <p:sp>
        <p:nvSpPr>
          <p:cNvPr id="58379" name="Text Box 11">
            <a:extLst>
              <a:ext uri="{FF2B5EF4-FFF2-40B4-BE49-F238E27FC236}">
                <a16:creationId xmlns:a16="http://schemas.microsoft.com/office/drawing/2014/main" id="{1DB0FCB8-4FBB-4E98-A9B4-B47972E728F3}"/>
              </a:ext>
            </a:extLst>
          </p:cNvPr>
          <p:cNvSpPr txBox="1">
            <a:spLocks noChangeArrowheads="1"/>
          </p:cNvSpPr>
          <p:nvPr/>
        </p:nvSpPr>
        <p:spPr bwMode="auto">
          <a:xfrm>
            <a:off x="857250" y="5534025"/>
            <a:ext cx="179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可重定位机器码</a:t>
            </a:r>
          </a:p>
          <a:p>
            <a:pPr eaLnBrk="1" hangingPunct="1"/>
            <a:r>
              <a:rPr lang="zh-CN" altLang="en-US" sz="1800" b="1">
                <a:ea typeface="楷体_GB2312" pitchFamily="49" charset="-122"/>
              </a:rPr>
              <a:t>（</a:t>
            </a:r>
            <a:r>
              <a:rPr lang="en-US" altLang="zh-CN" sz="1800" b="1">
                <a:ea typeface="楷体_GB2312" pitchFamily="49" charset="-122"/>
              </a:rPr>
              <a:t>Obj</a:t>
            </a:r>
            <a:r>
              <a:rPr lang="zh-CN" altLang="en-US" sz="1800" b="1">
                <a:ea typeface="楷体_GB2312" pitchFamily="49" charset="-122"/>
              </a:rPr>
              <a:t>文件）</a:t>
            </a:r>
          </a:p>
        </p:txBody>
      </p:sp>
      <p:sp>
        <p:nvSpPr>
          <p:cNvPr id="58380" name="AutoShape 12">
            <a:extLst>
              <a:ext uri="{FF2B5EF4-FFF2-40B4-BE49-F238E27FC236}">
                <a16:creationId xmlns:a16="http://schemas.microsoft.com/office/drawing/2014/main" id="{6156A8E0-85CD-46AB-AE69-90DF9D9C9A31}"/>
              </a:ext>
            </a:extLst>
          </p:cNvPr>
          <p:cNvSpPr>
            <a:spLocks noChangeArrowheads="1"/>
          </p:cNvSpPr>
          <p:nvPr/>
        </p:nvSpPr>
        <p:spPr bwMode="auto">
          <a:xfrm>
            <a:off x="1570038" y="2673350"/>
            <a:ext cx="201612" cy="196850"/>
          </a:xfrm>
          <a:prstGeom prst="downArrow">
            <a:avLst>
              <a:gd name="adj1" fmla="val 50000"/>
              <a:gd name="adj2" fmla="val 25000"/>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1" name="AutoShape 13">
            <a:extLst>
              <a:ext uri="{FF2B5EF4-FFF2-40B4-BE49-F238E27FC236}">
                <a16:creationId xmlns:a16="http://schemas.microsoft.com/office/drawing/2014/main" id="{AE2519F8-2BBF-41BE-891C-2A9AA1FE8A29}"/>
              </a:ext>
            </a:extLst>
          </p:cNvPr>
          <p:cNvSpPr>
            <a:spLocks noChangeArrowheads="1"/>
          </p:cNvSpPr>
          <p:nvPr/>
        </p:nvSpPr>
        <p:spPr bwMode="auto">
          <a:xfrm>
            <a:off x="1573213" y="3271838"/>
            <a:ext cx="188912" cy="196850"/>
          </a:xfrm>
          <a:prstGeom prst="downArrow">
            <a:avLst>
              <a:gd name="adj1" fmla="val 50000"/>
              <a:gd name="adj2" fmla="val 26050"/>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2" name="AutoShape 14">
            <a:extLst>
              <a:ext uri="{FF2B5EF4-FFF2-40B4-BE49-F238E27FC236}">
                <a16:creationId xmlns:a16="http://schemas.microsoft.com/office/drawing/2014/main" id="{C6F6C725-4237-4794-B234-6A6BD908AFA7}"/>
              </a:ext>
            </a:extLst>
          </p:cNvPr>
          <p:cNvSpPr>
            <a:spLocks noChangeArrowheads="1"/>
          </p:cNvSpPr>
          <p:nvPr/>
        </p:nvSpPr>
        <p:spPr bwMode="auto">
          <a:xfrm>
            <a:off x="1574800" y="3695700"/>
            <a:ext cx="190500" cy="198438"/>
          </a:xfrm>
          <a:prstGeom prst="downArrow">
            <a:avLst>
              <a:gd name="adj1" fmla="val 50000"/>
              <a:gd name="adj2" fmla="val 26042"/>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3" name="AutoShape 15">
            <a:extLst>
              <a:ext uri="{FF2B5EF4-FFF2-40B4-BE49-F238E27FC236}">
                <a16:creationId xmlns:a16="http://schemas.microsoft.com/office/drawing/2014/main" id="{290D5CFD-334E-465C-8FB5-8118C9807B6F}"/>
              </a:ext>
            </a:extLst>
          </p:cNvPr>
          <p:cNvSpPr>
            <a:spLocks noChangeArrowheads="1"/>
          </p:cNvSpPr>
          <p:nvPr/>
        </p:nvSpPr>
        <p:spPr bwMode="auto">
          <a:xfrm>
            <a:off x="1552575" y="4279900"/>
            <a:ext cx="201613" cy="222250"/>
          </a:xfrm>
          <a:prstGeom prst="downArrow">
            <a:avLst>
              <a:gd name="adj1" fmla="val 50000"/>
              <a:gd name="adj2" fmla="val 27559"/>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4" name="AutoShape 16">
            <a:extLst>
              <a:ext uri="{FF2B5EF4-FFF2-40B4-BE49-F238E27FC236}">
                <a16:creationId xmlns:a16="http://schemas.microsoft.com/office/drawing/2014/main" id="{15F8B22D-D370-4733-9703-209CFF556A7E}"/>
              </a:ext>
            </a:extLst>
          </p:cNvPr>
          <p:cNvSpPr>
            <a:spLocks noChangeArrowheads="1"/>
          </p:cNvSpPr>
          <p:nvPr/>
        </p:nvSpPr>
        <p:spPr bwMode="auto">
          <a:xfrm>
            <a:off x="1565275" y="4791075"/>
            <a:ext cx="201613" cy="222250"/>
          </a:xfrm>
          <a:prstGeom prst="downArrow">
            <a:avLst>
              <a:gd name="adj1" fmla="val 50000"/>
              <a:gd name="adj2" fmla="val 27559"/>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5" name="AutoShape 17">
            <a:extLst>
              <a:ext uri="{FF2B5EF4-FFF2-40B4-BE49-F238E27FC236}">
                <a16:creationId xmlns:a16="http://schemas.microsoft.com/office/drawing/2014/main" id="{055744CA-E7D3-4A6F-B6DD-34CCCA175ED3}"/>
              </a:ext>
            </a:extLst>
          </p:cNvPr>
          <p:cNvSpPr>
            <a:spLocks noChangeArrowheads="1"/>
          </p:cNvSpPr>
          <p:nvPr/>
        </p:nvSpPr>
        <p:spPr bwMode="auto">
          <a:xfrm>
            <a:off x="1570038" y="5400675"/>
            <a:ext cx="201612" cy="222250"/>
          </a:xfrm>
          <a:prstGeom prst="downArrow">
            <a:avLst>
              <a:gd name="adj1" fmla="val 50000"/>
              <a:gd name="adj2" fmla="val 27559"/>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86" name="Text Box 18">
            <a:extLst>
              <a:ext uri="{FF2B5EF4-FFF2-40B4-BE49-F238E27FC236}">
                <a16:creationId xmlns:a16="http://schemas.microsoft.com/office/drawing/2014/main" id="{18599426-E203-4A46-9828-DA17BE9789C6}"/>
              </a:ext>
            </a:extLst>
          </p:cNvPr>
          <p:cNvSpPr txBox="1">
            <a:spLocks noChangeArrowheads="1"/>
          </p:cNvSpPr>
          <p:nvPr/>
        </p:nvSpPr>
        <p:spPr bwMode="auto">
          <a:xfrm>
            <a:off x="5241925" y="2370138"/>
            <a:ext cx="179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可重定位机器码</a:t>
            </a:r>
          </a:p>
          <a:p>
            <a:pPr eaLnBrk="1" hangingPunct="1"/>
            <a:r>
              <a:rPr lang="zh-CN" altLang="en-US" sz="1800" b="1">
                <a:ea typeface="楷体_GB2312" pitchFamily="49" charset="-122"/>
              </a:rPr>
              <a:t>（文件组）</a:t>
            </a:r>
          </a:p>
        </p:txBody>
      </p:sp>
      <p:sp>
        <p:nvSpPr>
          <p:cNvPr id="58387" name="Text Box 19">
            <a:extLst>
              <a:ext uri="{FF2B5EF4-FFF2-40B4-BE49-F238E27FC236}">
                <a16:creationId xmlns:a16="http://schemas.microsoft.com/office/drawing/2014/main" id="{D20982F7-2E20-46D5-85BB-19264B3A30E6}"/>
              </a:ext>
            </a:extLst>
          </p:cNvPr>
          <p:cNvSpPr txBox="1">
            <a:spLocks noChangeArrowheads="1"/>
          </p:cNvSpPr>
          <p:nvPr/>
        </p:nvSpPr>
        <p:spPr bwMode="auto">
          <a:xfrm>
            <a:off x="5184775" y="3302000"/>
            <a:ext cx="1798638" cy="366713"/>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accent2"/>
                </a:solidFill>
                <a:ea typeface="楷体_GB2312" pitchFamily="49" charset="-122"/>
              </a:rPr>
              <a:t>连接编译</a:t>
            </a:r>
            <a:endParaRPr lang="zh-CN" altLang="en-US" sz="1800" b="1">
              <a:ea typeface="楷体_GB2312" pitchFamily="49" charset="-122"/>
            </a:endParaRPr>
          </a:p>
        </p:txBody>
      </p:sp>
      <p:sp>
        <p:nvSpPr>
          <p:cNvPr id="58388" name="Text Box 20">
            <a:extLst>
              <a:ext uri="{FF2B5EF4-FFF2-40B4-BE49-F238E27FC236}">
                <a16:creationId xmlns:a16="http://schemas.microsoft.com/office/drawing/2014/main" id="{ABA62FEF-BF29-4E99-9E33-AF85868335C0}"/>
              </a:ext>
            </a:extLst>
          </p:cNvPr>
          <p:cNvSpPr txBox="1">
            <a:spLocks noChangeArrowheads="1"/>
          </p:cNvSpPr>
          <p:nvPr/>
        </p:nvSpPr>
        <p:spPr bwMode="auto">
          <a:xfrm>
            <a:off x="7173913" y="3128963"/>
            <a:ext cx="1565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ea typeface="楷体_GB2312" pitchFamily="49" charset="-122"/>
              </a:rPr>
              <a:t>库目标、可重</a:t>
            </a:r>
          </a:p>
          <a:p>
            <a:pPr eaLnBrk="1" hangingPunct="1"/>
            <a:r>
              <a:rPr lang="zh-CN" altLang="en-US" sz="1800" b="1" dirty="0">
                <a:ea typeface="楷体_GB2312" pitchFamily="49" charset="-122"/>
              </a:rPr>
              <a:t>定位目标文件</a:t>
            </a:r>
          </a:p>
        </p:txBody>
      </p:sp>
      <p:sp>
        <p:nvSpPr>
          <p:cNvPr id="58389" name="Text Box 21">
            <a:extLst>
              <a:ext uri="{FF2B5EF4-FFF2-40B4-BE49-F238E27FC236}">
                <a16:creationId xmlns:a16="http://schemas.microsoft.com/office/drawing/2014/main" id="{C573F190-0B9F-4503-9A85-ABF9E9A22EEF}"/>
              </a:ext>
            </a:extLst>
          </p:cNvPr>
          <p:cNvSpPr txBox="1">
            <a:spLocks noChangeArrowheads="1"/>
          </p:cNvSpPr>
          <p:nvPr/>
        </p:nvSpPr>
        <p:spPr bwMode="auto">
          <a:xfrm>
            <a:off x="5146675" y="3957638"/>
            <a:ext cx="1795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ea typeface="楷体_GB2312" pitchFamily="49" charset="-122"/>
              </a:rPr>
              <a:t>可重定位机器码</a:t>
            </a:r>
          </a:p>
        </p:txBody>
      </p:sp>
      <p:sp>
        <p:nvSpPr>
          <p:cNvPr id="58390" name="Text Box 22">
            <a:extLst>
              <a:ext uri="{FF2B5EF4-FFF2-40B4-BE49-F238E27FC236}">
                <a16:creationId xmlns:a16="http://schemas.microsoft.com/office/drawing/2014/main" id="{CFDC86C2-70E1-4C32-928E-4759A44972B0}"/>
              </a:ext>
            </a:extLst>
          </p:cNvPr>
          <p:cNvSpPr txBox="1">
            <a:spLocks noChangeArrowheads="1"/>
          </p:cNvSpPr>
          <p:nvPr/>
        </p:nvSpPr>
        <p:spPr bwMode="auto">
          <a:xfrm>
            <a:off x="5151438" y="4629150"/>
            <a:ext cx="1798637" cy="366713"/>
          </a:xfrm>
          <a:prstGeom prst="rect">
            <a:avLst/>
          </a:prstGeom>
          <a:solidFill>
            <a:srgbClr val="CC00C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chemeClr val="bg1"/>
                </a:solidFill>
                <a:ea typeface="楷体_GB2312" pitchFamily="49" charset="-122"/>
              </a:rPr>
              <a:t>加载器</a:t>
            </a:r>
          </a:p>
        </p:txBody>
      </p:sp>
      <p:sp>
        <p:nvSpPr>
          <p:cNvPr id="58391" name="Text Box 23">
            <a:extLst>
              <a:ext uri="{FF2B5EF4-FFF2-40B4-BE49-F238E27FC236}">
                <a16:creationId xmlns:a16="http://schemas.microsoft.com/office/drawing/2014/main" id="{E9BAD425-8266-489D-9AD7-531E5681A9C0}"/>
              </a:ext>
            </a:extLst>
          </p:cNvPr>
          <p:cNvSpPr txBox="1">
            <a:spLocks noChangeArrowheads="1"/>
          </p:cNvSpPr>
          <p:nvPr/>
        </p:nvSpPr>
        <p:spPr bwMode="auto">
          <a:xfrm>
            <a:off x="5064125" y="525938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00"/>
                </a:solidFill>
                <a:ea typeface="楷体_GB2312" pitchFamily="49" charset="-122"/>
              </a:rPr>
              <a:t>可运行的机器代码</a:t>
            </a:r>
            <a:endParaRPr lang="zh-CN" altLang="en-US" sz="1800" b="1">
              <a:ea typeface="楷体_GB2312" pitchFamily="49" charset="-122"/>
            </a:endParaRPr>
          </a:p>
        </p:txBody>
      </p:sp>
      <p:sp>
        <p:nvSpPr>
          <p:cNvPr id="58392" name="AutoShape 24">
            <a:extLst>
              <a:ext uri="{FF2B5EF4-FFF2-40B4-BE49-F238E27FC236}">
                <a16:creationId xmlns:a16="http://schemas.microsoft.com/office/drawing/2014/main" id="{985D9E92-5C0C-4848-A34A-E45AAD5BA779}"/>
              </a:ext>
            </a:extLst>
          </p:cNvPr>
          <p:cNvSpPr>
            <a:spLocks noChangeArrowheads="1"/>
          </p:cNvSpPr>
          <p:nvPr/>
        </p:nvSpPr>
        <p:spPr bwMode="auto">
          <a:xfrm>
            <a:off x="5784850" y="3022600"/>
            <a:ext cx="227013" cy="246063"/>
          </a:xfrm>
          <a:prstGeom prst="downArrow">
            <a:avLst>
              <a:gd name="adj1" fmla="val 50000"/>
              <a:gd name="adj2" fmla="val 27098"/>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93" name="AutoShape 25">
            <a:extLst>
              <a:ext uri="{FF2B5EF4-FFF2-40B4-BE49-F238E27FC236}">
                <a16:creationId xmlns:a16="http://schemas.microsoft.com/office/drawing/2014/main" id="{18D9926D-9CE9-4CDB-9DEF-D97233A7F607}"/>
              </a:ext>
            </a:extLst>
          </p:cNvPr>
          <p:cNvSpPr>
            <a:spLocks noChangeArrowheads="1"/>
          </p:cNvSpPr>
          <p:nvPr/>
        </p:nvSpPr>
        <p:spPr bwMode="auto">
          <a:xfrm>
            <a:off x="5784850" y="3695700"/>
            <a:ext cx="201613" cy="282575"/>
          </a:xfrm>
          <a:prstGeom prst="downArrow">
            <a:avLst>
              <a:gd name="adj1" fmla="val 50000"/>
              <a:gd name="adj2" fmla="val 35039"/>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94" name="AutoShape 26">
            <a:extLst>
              <a:ext uri="{FF2B5EF4-FFF2-40B4-BE49-F238E27FC236}">
                <a16:creationId xmlns:a16="http://schemas.microsoft.com/office/drawing/2014/main" id="{427F09A0-E1A8-4049-B0A3-56E50CB262E0}"/>
              </a:ext>
            </a:extLst>
          </p:cNvPr>
          <p:cNvSpPr>
            <a:spLocks noChangeArrowheads="1"/>
          </p:cNvSpPr>
          <p:nvPr/>
        </p:nvSpPr>
        <p:spPr bwMode="auto">
          <a:xfrm>
            <a:off x="5784850" y="4313238"/>
            <a:ext cx="201613" cy="258762"/>
          </a:xfrm>
          <a:prstGeom prst="downArrow">
            <a:avLst>
              <a:gd name="adj1" fmla="val 50000"/>
              <a:gd name="adj2" fmla="val 32086"/>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95" name="AutoShape 27">
            <a:extLst>
              <a:ext uri="{FF2B5EF4-FFF2-40B4-BE49-F238E27FC236}">
                <a16:creationId xmlns:a16="http://schemas.microsoft.com/office/drawing/2014/main" id="{5923CCA6-A875-4470-9323-6661A91BE158}"/>
              </a:ext>
            </a:extLst>
          </p:cNvPr>
          <p:cNvSpPr>
            <a:spLocks noChangeArrowheads="1"/>
          </p:cNvSpPr>
          <p:nvPr/>
        </p:nvSpPr>
        <p:spPr bwMode="auto">
          <a:xfrm>
            <a:off x="5784850" y="5045075"/>
            <a:ext cx="201613" cy="282575"/>
          </a:xfrm>
          <a:prstGeom prst="downArrow">
            <a:avLst>
              <a:gd name="adj1" fmla="val 50000"/>
              <a:gd name="adj2" fmla="val 35039"/>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96" name="Freeform 28">
            <a:extLst>
              <a:ext uri="{FF2B5EF4-FFF2-40B4-BE49-F238E27FC236}">
                <a16:creationId xmlns:a16="http://schemas.microsoft.com/office/drawing/2014/main" id="{53E17F69-7980-4B20-A04E-107F32DF6C07}"/>
              </a:ext>
            </a:extLst>
          </p:cNvPr>
          <p:cNvSpPr>
            <a:spLocks/>
          </p:cNvSpPr>
          <p:nvPr/>
        </p:nvSpPr>
        <p:spPr bwMode="auto">
          <a:xfrm>
            <a:off x="2671763" y="2416175"/>
            <a:ext cx="2660650" cy="3200400"/>
          </a:xfrm>
          <a:custGeom>
            <a:avLst/>
            <a:gdLst>
              <a:gd name="T0" fmla="*/ 0 w 1676"/>
              <a:gd name="T1" fmla="*/ 2147483647 h 2016"/>
              <a:gd name="T2" fmla="*/ 2147483647 w 1676"/>
              <a:gd name="T3" fmla="*/ 2147483647 h 2016"/>
              <a:gd name="T4" fmla="*/ 2147483647 w 1676"/>
              <a:gd name="T5" fmla="*/ 2147483647 h 2016"/>
              <a:gd name="T6" fmla="*/ 2147483647 w 1676"/>
              <a:gd name="T7" fmla="*/ 2147483647 h 2016"/>
              <a:gd name="T8" fmla="*/ 2147483647 w 1676"/>
              <a:gd name="T9" fmla="*/ 2147483647 h 2016"/>
              <a:gd name="T10" fmla="*/ 0 60000 65536"/>
              <a:gd name="T11" fmla="*/ 0 60000 65536"/>
              <a:gd name="T12" fmla="*/ 0 60000 65536"/>
              <a:gd name="T13" fmla="*/ 0 60000 65536"/>
              <a:gd name="T14" fmla="*/ 0 60000 65536"/>
              <a:gd name="T15" fmla="*/ 0 w 1676"/>
              <a:gd name="T16" fmla="*/ 0 h 2016"/>
              <a:gd name="T17" fmla="*/ 1676 w 1676"/>
              <a:gd name="T18" fmla="*/ 2016 h 2016"/>
            </a:gdLst>
            <a:ahLst/>
            <a:cxnLst>
              <a:cxn ang="T10">
                <a:pos x="T0" y="T1"/>
              </a:cxn>
              <a:cxn ang="T11">
                <a:pos x="T2" y="T3"/>
              </a:cxn>
              <a:cxn ang="T12">
                <a:pos x="T4" y="T5"/>
              </a:cxn>
              <a:cxn ang="T13">
                <a:pos x="T6" y="T7"/>
              </a:cxn>
              <a:cxn ang="T14">
                <a:pos x="T8" y="T9"/>
              </a:cxn>
            </a:cxnLst>
            <a:rect l="T15" t="T16" r="T17" b="T18"/>
            <a:pathLst>
              <a:path w="1676" h="2016">
                <a:moveTo>
                  <a:pt x="0" y="2016"/>
                </a:moveTo>
                <a:cubicBezTo>
                  <a:pt x="214" y="1773"/>
                  <a:pt x="429" y="1531"/>
                  <a:pt x="538" y="1439"/>
                </a:cubicBezTo>
                <a:cubicBezTo>
                  <a:pt x="647" y="1347"/>
                  <a:pt x="494" y="1664"/>
                  <a:pt x="655" y="1463"/>
                </a:cubicBezTo>
                <a:cubicBezTo>
                  <a:pt x="816" y="1262"/>
                  <a:pt x="1334" y="462"/>
                  <a:pt x="1504" y="231"/>
                </a:cubicBezTo>
                <a:cubicBezTo>
                  <a:pt x="1674" y="0"/>
                  <a:pt x="1675" y="38"/>
                  <a:pt x="1676" y="76"/>
                </a:cubicBezTo>
              </a:path>
            </a:pathLst>
          </a:custGeom>
          <a:noFill/>
          <a:ln w="12700" cap="rnd">
            <a:solidFill>
              <a:schemeClr val="accent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7" name="Line 29">
            <a:extLst>
              <a:ext uri="{FF2B5EF4-FFF2-40B4-BE49-F238E27FC236}">
                <a16:creationId xmlns:a16="http://schemas.microsoft.com/office/drawing/2014/main" id="{7318BB46-DFA7-4017-ADDA-238DEF1F0515}"/>
              </a:ext>
            </a:extLst>
          </p:cNvPr>
          <p:cNvSpPr>
            <a:spLocks noChangeShapeType="1"/>
          </p:cNvSpPr>
          <p:nvPr/>
        </p:nvSpPr>
        <p:spPr bwMode="auto">
          <a:xfrm>
            <a:off x="1150938" y="4318000"/>
            <a:ext cx="0" cy="123825"/>
          </a:xfrm>
          <a:prstGeom prst="line">
            <a:avLst/>
          </a:prstGeom>
          <a:noFill/>
          <a:ln w="2857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8" name="Line 30">
            <a:extLst>
              <a:ext uri="{FF2B5EF4-FFF2-40B4-BE49-F238E27FC236}">
                <a16:creationId xmlns:a16="http://schemas.microsoft.com/office/drawing/2014/main" id="{DD42876D-A1F8-4305-BE3A-4C9DB0433AFE}"/>
              </a:ext>
            </a:extLst>
          </p:cNvPr>
          <p:cNvSpPr>
            <a:spLocks noChangeShapeType="1"/>
          </p:cNvSpPr>
          <p:nvPr/>
        </p:nvSpPr>
        <p:spPr bwMode="auto">
          <a:xfrm flipH="1">
            <a:off x="606425" y="4429125"/>
            <a:ext cx="531813" cy="0"/>
          </a:xfrm>
          <a:prstGeom prst="line">
            <a:avLst/>
          </a:prstGeom>
          <a:noFill/>
          <a:ln w="12700"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31">
            <a:extLst>
              <a:ext uri="{FF2B5EF4-FFF2-40B4-BE49-F238E27FC236}">
                <a16:creationId xmlns:a16="http://schemas.microsoft.com/office/drawing/2014/main" id="{4D37D8E7-7354-41D7-9AF0-724B74000C6D}"/>
              </a:ext>
            </a:extLst>
          </p:cNvPr>
          <p:cNvSpPr>
            <a:spLocks noChangeShapeType="1"/>
          </p:cNvSpPr>
          <p:nvPr/>
        </p:nvSpPr>
        <p:spPr bwMode="auto">
          <a:xfrm>
            <a:off x="606425" y="4429125"/>
            <a:ext cx="0" cy="1323975"/>
          </a:xfrm>
          <a:prstGeom prst="line">
            <a:avLst/>
          </a:prstGeom>
          <a:noFill/>
          <a:ln w="12700"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0" name="Line 32">
            <a:extLst>
              <a:ext uri="{FF2B5EF4-FFF2-40B4-BE49-F238E27FC236}">
                <a16:creationId xmlns:a16="http://schemas.microsoft.com/office/drawing/2014/main" id="{A29A0C44-C8CB-4E3D-B8A6-30D39A2F3BFD}"/>
              </a:ext>
            </a:extLst>
          </p:cNvPr>
          <p:cNvSpPr>
            <a:spLocks noChangeShapeType="1"/>
          </p:cNvSpPr>
          <p:nvPr/>
        </p:nvSpPr>
        <p:spPr bwMode="auto">
          <a:xfrm flipH="1">
            <a:off x="609600" y="5745163"/>
            <a:ext cx="346075" cy="0"/>
          </a:xfrm>
          <a:prstGeom prst="line">
            <a:avLst/>
          </a:prstGeom>
          <a:noFill/>
          <a:ln w="12700" cap="rnd">
            <a:solidFill>
              <a:schemeClr val="accent1"/>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619714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20725E6-AF5C-4533-8006-9AB32A7958BE}"/>
              </a:ext>
            </a:extLst>
          </p:cNvPr>
          <p:cNvSpPr>
            <a:spLocks noGrp="1" noChangeArrowheads="1"/>
          </p:cNvSpPr>
          <p:nvPr>
            <p:ph type="title"/>
          </p:nvPr>
        </p:nvSpPr>
        <p:spPr>
          <a:xfrm>
            <a:off x="609600" y="304800"/>
            <a:ext cx="7772400" cy="1143000"/>
          </a:xfrm>
        </p:spPr>
        <p:txBody>
          <a:bodyPr/>
          <a:lstStyle/>
          <a:p>
            <a:pPr eaLnBrk="1" hangingPunct="1"/>
            <a:r>
              <a:rPr lang="zh-CN" altLang="en-US" sz="4000" b="1" dirty="0">
                <a:solidFill>
                  <a:srgbClr val="0000FF"/>
                </a:solidFill>
              </a:rPr>
              <a:t>编译程序的构造工具</a:t>
            </a:r>
          </a:p>
        </p:txBody>
      </p:sp>
      <p:sp>
        <p:nvSpPr>
          <p:cNvPr id="59395" name="Rectangle 3">
            <a:extLst>
              <a:ext uri="{FF2B5EF4-FFF2-40B4-BE49-F238E27FC236}">
                <a16:creationId xmlns:a16="http://schemas.microsoft.com/office/drawing/2014/main" id="{D074E03B-D809-4E13-8ABB-A9E53530CDBA}"/>
              </a:ext>
            </a:extLst>
          </p:cNvPr>
          <p:cNvSpPr>
            <a:spLocks noGrp="1" noChangeArrowheads="1"/>
          </p:cNvSpPr>
          <p:nvPr>
            <p:ph type="body" idx="1"/>
          </p:nvPr>
        </p:nvSpPr>
        <p:spPr>
          <a:xfrm>
            <a:off x="381000" y="1371600"/>
            <a:ext cx="8534400" cy="5029200"/>
          </a:xfrm>
          <a:noFill/>
          <a:ln>
            <a:solidFill>
              <a:schemeClr val="tx2"/>
            </a:solidFill>
            <a:miter lim="800000"/>
            <a:headEnd/>
            <a:tailEnd/>
          </a:ln>
        </p:spPr>
        <p:txBody>
          <a:bodyPr/>
          <a:lstStyle/>
          <a:p>
            <a:pPr eaLnBrk="1" hangingPunct="1">
              <a:lnSpc>
                <a:spcPct val="90000"/>
              </a:lnSpc>
              <a:spcBef>
                <a:spcPct val="35000"/>
              </a:spcBef>
            </a:pPr>
            <a:r>
              <a:rPr lang="zh-CN" altLang="en-US" sz="2800" b="1" dirty="0">
                <a:solidFill>
                  <a:srgbClr val="FF0000"/>
                </a:solidFill>
                <a:latin typeface="宋体" panose="02010600030101010101" pitchFamily="2" charset="-122"/>
              </a:rPr>
              <a:t>词法分析</a:t>
            </a:r>
            <a:r>
              <a:rPr lang="zh-CN" altLang="en-US" sz="2800" dirty="0">
                <a:latin typeface="宋体" panose="02010600030101010101" pitchFamily="2" charset="-122"/>
              </a:rPr>
              <a:t>：</a:t>
            </a:r>
            <a:r>
              <a:rPr lang="en-US" altLang="zh-CN" sz="2800" dirty="0">
                <a:latin typeface="宋体" panose="02010600030101010101" pitchFamily="2" charset="-122"/>
              </a:rPr>
              <a:t>Lex</a:t>
            </a:r>
            <a:r>
              <a:rPr lang="zh-CN" altLang="en-US" sz="2800" dirty="0">
                <a:latin typeface="宋体" panose="02010600030101010101" pitchFamily="2" charset="-122"/>
              </a:rPr>
              <a:t>由</a:t>
            </a:r>
            <a:r>
              <a:rPr lang="en-US" altLang="zh-CN" sz="2800" dirty="0">
                <a:latin typeface="宋体" panose="02010600030101010101" pitchFamily="2" charset="-122"/>
              </a:rPr>
              <a:t>Mike </a:t>
            </a:r>
            <a:r>
              <a:rPr lang="en-US" altLang="zh-CN" sz="2800" dirty="0" err="1">
                <a:latin typeface="宋体" panose="02010600030101010101" pitchFamily="2" charset="-122"/>
              </a:rPr>
              <a:t>Lesk</a:t>
            </a:r>
            <a:r>
              <a:rPr lang="zh-CN" altLang="en-US" sz="2800" dirty="0">
                <a:latin typeface="宋体" panose="02010600030101010101" pitchFamily="2" charset="-122"/>
              </a:rPr>
              <a:t>在1975年左右为</a:t>
            </a:r>
            <a:r>
              <a:rPr lang="en-US" altLang="zh-CN" sz="2800" dirty="0">
                <a:latin typeface="宋体" panose="02010600030101010101" pitchFamily="2" charset="-122"/>
              </a:rPr>
              <a:t>UNIX</a:t>
            </a:r>
            <a:r>
              <a:rPr lang="zh-CN" altLang="en-US" sz="2800" dirty="0">
                <a:latin typeface="宋体" panose="02010600030101010101" pitchFamily="2" charset="-122"/>
              </a:rPr>
              <a:t>开发的，现在流行的是</a:t>
            </a:r>
            <a:r>
              <a:rPr lang="en-US" altLang="zh-CN" sz="2800" dirty="0">
                <a:latin typeface="宋体" panose="02010600030101010101" pitchFamily="2" charset="-122"/>
              </a:rPr>
              <a:t>Free Software Foundation</a:t>
            </a:r>
            <a:r>
              <a:rPr lang="zh-CN" altLang="en-US" sz="2800" dirty="0">
                <a:latin typeface="宋体" panose="02010600030101010101" pitchFamily="2" charset="-122"/>
              </a:rPr>
              <a:t>创建的</a:t>
            </a:r>
            <a:r>
              <a:rPr lang="en-US" altLang="zh-CN" sz="2800" dirty="0">
                <a:latin typeface="宋体" panose="02010600030101010101" pitchFamily="2" charset="-122"/>
              </a:rPr>
              <a:t>Gnu complier package</a:t>
            </a:r>
            <a:r>
              <a:rPr lang="zh-CN" altLang="en-US" sz="2800" dirty="0">
                <a:latin typeface="宋体" panose="02010600030101010101" pitchFamily="2" charset="-122"/>
              </a:rPr>
              <a:t>包中的</a:t>
            </a:r>
            <a:r>
              <a:rPr lang="en-US" altLang="zh-CN" sz="2800" dirty="0">
                <a:latin typeface="宋体" panose="02010600030101010101" pitchFamily="2" charset="-122"/>
              </a:rPr>
              <a:t>Flex</a:t>
            </a:r>
          </a:p>
          <a:p>
            <a:pPr eaLnBrk="1" hangingPunct="1">
              <a:lnSpc>
                <a:spcPct val="90000"/>
              </a:lnSpc>
              <a:spcBef>
                <a:spcPct val="35000"/>
              </a:spcBef>
            </a:pPr>
            <a:r>
              <a:rPr lang="zh-CN" altLang="en-US" sz="2800" b="1" dirty="0">
                <a:solidFill>
                  <a:srgbClr val="FF0000"/>
                </a:solidFill>
                <a:latin typeface="宋体" panose="02010600030101010101" pitchFamily="2" charset="-122"/>
              </a:rPr>
              <a:t>语法分析</a:t>
            </a:r>
            <a:r>
              <a:rPr lang="zh-CN" altLang="en-US" sz="2800" dirty="0">
                <a:solidFill>
                  <a:srgbClr val="FF0000"/>
                </a:solidFill>
                <a:latin typeface="宋体" panose="02010600030101010101" pitchFamily="2" charset="-122"/>
              </a:rPr>
              <a:t>：</a:t>
            </a:r>
            <a:r>
              <a:rPr lang="en-US" altLang="zh-CN" sz="2800" dirty="0" err="1">
                <a:latin typeface="宋体" panose="02010600030101010101" pitchFamily="2" charset="-122"/>
              </a:rPr>
              <a:t>Yacc</a:t>
            </a:r>
            <a:r>
              <a:rPr lang="en-US" altLang="zh-CN" sz="2800" dirty="0">
                <a:latin typeface="宋体" panose="02010600030101010101" pitchFamily="2" charset="-122"/>
              </a:rPr>
              <a:t> (yet another complier-complier)</a:t>
            </a:r>
            <a:r>
              <a:rPr lang="zh-CN" altLang="en-US" sz="2800" dirty="0">
                <a:latin typeface="宋体" panose="02010600030101010101" pitchFamily="2" charset="-122"/>
              </a:rPr>
              <a:t>由</a:t>
            </a:r>
            <a:r>
              <a:rPr lang="en-US" altLang="zh-CN" sz="2800" dirty="0">
                <a:latin typeface="宋体" panose="02010600030101010101" pitchFamily="2" charset="-122"/>
              </a:rPr>
              <a:t>Steve Johnson</a:t>
            </a:r>
            <a:r>
              <a:rPr lang="zh-CN" altLang="en-US" sz="2800" dirty="0">
                <a:latin typeface="宋体" panose="02010600030101010101" pitchFamily="2" charset="-122"/>
              </a:rPr>
              <a:t>在1975年左右为</a:t>
            </a:r>
            <a:r>
              <a:rPr lang="en-US" altLang="zh-CN" sz="2800" dirty="0">
                <a:latin typeface="宋体" panose="02010600030101010101" pitchFamily="2" charset="-122"/>
              </a:rPr>
              <a:t>UNIX</a:t>
            </a:r>
            <a:r>
              <a:rPr lang="zh-CN" altLang="en-US" sz="2800" dirty="0">
                <a:latin typeface="宋体" panose="02010600030101010101" pitchFamily="2" charset="-122"/>
              </a:rPr>
              <a:t>开发的，现在流行的是</a:t>
            </a:r>
            <a:r>
              <a:rPr lang="en-US" altLang="zh-CN" sz="2800" dirty="0">
                <a:latin typeface="宋体" panose="02010600030101010101" pitchFamily="2" charset="-122"/>
              </a:rPr>
              <a:t>bison++</a:t>
            </a:r>
          </a:p>
          <a:p>
            <a:pPr eaLnBrk="1" hangingPunct="1">
              <a:lnSpc>
                <a:spcPct val="90000"/>
              </a:lnSpc>
              <a:spcBef>
                <a:spcPct val="35000"/>
              </a:spcBef>
            </a:pPr>
            <a:r>
              <a:rPr lang="zh-CN" altLang="en-US" sz="2800" b="1" dirty="0">
                <a:solidFill>
                  <a:srgbClr val="FF0000"/>
                </a:solidFill>
                <a:latin typeface="宋体" panose="02010600030101010101" pitchFamily="2" charset="-122"/>
              </a:rPr>
              <a:t>基于属性文法的系统：</a:t>
            </a:r>
            <a:r>
              <a:rPr lang="en-US" altLang="zh-CN" sz="2800" dirty="0">
                <a:latin typeface="宋体" panose="02010600030101010101" pitchFamily="2" charset="-122"/>
              </a:rPr>
              <a:t>GAG(Generator based on Attributed Grammars), HLP(Helsinki Language Processor)</a:t>
            </a:r>
          </a:p>
          <a:p>
            <a:pPr eaLnBrk="1" hangingPunct="1">
              <a:lnSpc>
                <a:spcPct val="90000"/>
              </a:lnSpc>
              <a:spcBef>
                <a:spcPct val="35000"/>
              </a:spcBef>
            </a:pPr>
            <a:r>
              <a:rPr lang="zh-CN" altLang="en-US" sz="2800" b="1" dirty="0">
                <a:solidFill>
                  <a:srgbClr val="FF0000"/>
                </a:solidFill>
                <a:latin typeface="宋体" panose="02010600030101010101" pitchFamily="2" charset="-122"/>
              </a:rPr>
              <a:t>基于语义文法的系统</a:t>
            </a:r>
            <a:r>
              <a:rPr lang="zh-CN" altLang="en-US" sz="2800" dirty="0">
                <a:solidFill>
                  <a:srgbClr val="FF0000"/>
                </a:solidFill>
                <a:latin typeface="宋体" panose="02010600030101010101" pitchFamily="2" charset="-122"/>
              </a:rPr>
              <a:t>：</a:t>
            </a:r>
            <a:r>
              <a:rPr lang="en-US" altLang="zh-CN" sz="2800" dirty="0">
                <a:latin typeface="宋体" panose="02010600030101010101" pitchFamily="2" charset="-122"/>
              </a:rPr>
              <a:t>CGSG(Compiler Generator for Semantics Grammars)</a:t>
            </a:r>
          </a:p>
        </p:txBody>
      </p:sp>
    </p:spTree>
    <p:extLst>
      <p:ext uri="{BB962C8B-B14F-4D97-AF65-F5344CB8AC3E}">
        <p14:creationId xmlns:p14="http://schemas.microsoft.com/office/powerpoint/2010/main" val="102874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E4B435A-4251-4193-BCAD-A7B4A876F23D}"/>
              </a:ext>
            </a:extLst>
          </p:cNvPr>
          <p:cNvSpPr>
            <a:spLocks noChangeArrowheads="1"/>
          </p:cNvSpPr>
          <p:nvPr/>
        </p:nvSpPr>
        <p:spPr bwMode="auto">
          <a:xfrm>
            <a:off x="838200" y="838200"/>
            <a:ext cx="4572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rgbClr val="0000FF"/>
                </a:solidFill>
                <a:latin typeface="Impact" panose="020B0806030902050204" pitchFamily="34" charset="0"/>
              </a:rPr>
              <a:t>编译原理的最新发展</a:t>
            </a:r>
          </a:p>
        </p:txBody>
      </p:sp>
      <p:sp>
        <p:nvSpPr>
          <p:cNvPr id="60419" name="Rectangle 3">
            <a:extLst>
              <a:ext uri="{FF2B5EF4-FFF2-40B4-BE49-F238E27FC236}">
                <a16:creationId xmlns:a16="http://schemas.microsoft.com/office/drawing/2014/main" id="{7BDFEEA4-F011-4BC2-B7FA-4B11A80C6E6F}"/>
              </a:ext>
            </a:extLst>
          </p:cNvPr>
          <p:cNvSpPr>
            <a:spLocks noChangeArrowheads="1"/>
          </p:cNvSpPr>
          <p:nvPr/>
        </p:nvSpPr>
        <p:spPr bwMode="auto">
          <a:xfrm>
            <a:off x="914400" y="2286000"/>
            <a:ext cx="76200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accent1"/>
              </a:buClr>
              <a:buSzPct val="75000"/>
              <a:buFont typeface="Monotype Sorts" pitchFamily="2" charset="2"/>
              <a:buChar char="b"/>
            </a:pPr>
            <a:r>
              <a:rPr lang="zh-CN" altLang="en-US" sz="2800" dirty="0">
                <a:latin typeface="Impact" panose="020B0806030902050204" pitchFamily="34" charset="0"/>
              </a:rPr>
              <a:t>开发复杂的算法程序，用于优化和简化程序</a:t>
            </a:r>
          </a:p>
          <a:p>
            <a:pPr algn="l" eaLnBrk="1" hangingPunct="1">
              <a:spcBef>
                <a:spcPct val="50000"/>
              </a:spcBef>
              <a:buClr>
                <a:schemeClr val="accent1"/>
              </a:buClr>
              <a:buSzPct val="75000"/>
              <a:buFont typeface="Monotype Sorts" pitchFamily="2" charset="2"/>
              <a:buChar char="b"/>
            </a:pPr>
            <a:r>
              <a:rPr lang="en-US" altLang="zh-CN" sz="2800" dirty="0" err="1">
                <a:latin typeface="Impact" panose="020B0806030902050204" pitchFamily="34" charset="0"/>
              </a:rPr>
              <a:t>IDE（Interactive</a:t>
            </a:r>
            <a:r>
              <a:rPr lang="en-US" altLang="zh-CN" sz="2800" dirty="0">
                <a:latin typeface="Impact" panose="020B0806030902050204" pitchFamily="34" charset="0"/>
              </a:rPr>
              <a:t> development environment）</a:t>
            </a:r>
          </a:p>
          <a:p>
            <a:pPr algn="l" eaLnBrk="1" hangingPunct="1">
              <a:spcBef>
                <a:spcPct val="50000"/>
              </a:spcBef>
              <a:buClr>
                <a:schemeClr val="accent1"/>
              </a:buClr>
              <a:buSzPct val="75000"/>
              <a:buFont typeface="Monotype Sorts" pitchFamily="2" charset="2"/>
              <a:buChar char="b"/>
            </a:pPr>
            <a:r>
              <a:rPr lang="zh-CN" altLang="en-US" sz="2800" dirty="0">
                <a:latin typeface="Impact" panose="020B0806030902050204" pitchFamily="34" charset="0"/>
              </a:rPr>
              <a:t>并行编译技术：适合并行机和多处理机系统</a:t>
            </a:r>
          </a:p>
          <a:p>
            <a:pPr algn="l" eaLnBrk="1" hangingPunct="1">
              <a:spcBef>
                <a:spcPct val="50000"/>
              </a:spcBef>
              <a:buClr>
                <a:schemeClr val="accent1"/>
              </a:buClr>
              <a:buSzPct val="75000"/>
              <a:buFont typeface="Monotype Sorts" pitchFamily="2" charset="2"/>
              <a:buChar char="b"/>
            </a:pPr>
            <a:r>
              <a:rPr lang="zh-CN" altLang="en-US" sz="2800" dirty="0">
                <a:latin typeface="Impact" panose="020B0806030902050204" pitchFamily="34" charset="0"/>
              </a:rPr>
              <a:t>硬件描述语言及其编译技术</a:t>
            </a:r>
          </a:p>
        </p:txBody>
      </p:sp>
    </p:spTree>
    <p:extLst>
      <p:ext uri="{BB962C8B-B14F-4D97-AF65-F5344CB8AC3E}">
        <p14:creationId xmlns:p14="http://schemas.microsoft.com/office/powerpoint/2010/main" val="279303108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4AE56416-9353-44A2-9BD2-4CF50AB3C67B}"/>
              </a:ext>
            </a:extLst>
          </p:cNvPr>
          <p:cNvSpPr/>
          <p:nvPr/>
        </p:nvSpPr>
        <p:spPr>
          <a:xfrm>
            <a:off x="6032500" y="6527800"/>
            <a:ext cx="109538" cy="84138"/>
          </a:xfrm>
          <a:custGeom>
            <a:avLst/>
            <a:gdLst>
              <a:gd name="connsiteX0" fmla="*/ 6350 w 55719"/>
              <a:gd name="connsiteY0" fmla="*/ 36716 h 43066"/>
              <a:gd name="connsiteX1" fmla="*/ 49369 w 55719"/>
              <a:gd name="connsiteY1" fmla="*/ 36716 h 43066"/>
              <a:gd name="connsiteX2" fmla="*/ 49369 w 55719"/>
              <a:gd name="connsiteY2" fmla="*/ 6350 h 43066"/>
              <a:gd name="connsiteX3" fmla="*/ 6350 w 55719"/>
              <a:gd name="connsiteY3" fmla="*/ 6350 h 43066"/>
              <a:gd name="connsiteX4" fmla="*/ 6350 w 55719"/>
              <a:gd name="connsiteY4" fmla="*/ 36716 h 430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5719" h="43066">
                <a:moveTo>
                  <a:pt x="6350" y="36716"/>
                </a:moveTo>
                <a:lnTo>
                  <a:pt x="49369" y="36716"/>
                </a:lnTo>
                <a:lnTo>
                  <a:pt x="49369" y="6350"/>
                </a:lnTo>
                <a:lnTo>
                  <a:pt x="6350" y="6350"/>
                </a:lnTo>
                <a:lnTo>
                  <a:pt x="6350" y="36716"/>
                </a:lnTo>
              </a:path>
            </a:pathLst>
          </a:custGeom>
          <a:solidFill>
            <a:srgbClr val="000000">
              <a:alpha val="0"/>
            </a:srgbClr>
          </a:solidFill>
          <a:ln w="12700">
            <a:solidFill>
              <a:srgbClr val="A69E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3" name="Freeform 3">
            <a:extLst>
              <a:ext uri="{FF2B5EF4-FFF2-40B4-BE49-F238E27FC236}">
                <a16:creationId xmlns:a16="http://schemas.microsoft.com/office/drawing/2014/main" id="{4443B86B-7503-459B-889E-193686B0ED6E}"/>
              </a:ext>
            </a:extLst>
          </p:cNvPr>
          <p:cNvSpPr/>
          <p:nvPr/>
        </p:nvSpPr>
        <p:spPr>
          <a:xfrm>
            <a:off x="5886450" y="6530975"/>
            <a:ext cx="50800" cy="74613"/>
          </a:xfrm>
          <a:custGeom>
            <a:avLst/>
            <a:gdLst>
              <a:gd name="connsiteX0" fmla="*/ 25400 w 25400"/>
              <a:gd name="connsiteY0" fmla="*/ 38100 h 38100"/>
              <a:gd name="connsiteX1" fmla="*/ 0 w 25400"/>
              <a:gd name="connsiteY1" fmla="*/ 19050 h 38100"/>
              <a:gd name="connsiteX2" fmla="*/ 25400 w 25400"/>
              <a:gd name="connsiteY2" fmla="*/ 0 h 38100"/>
              <a:gd name="connsiteX3" fmla="*/ 2540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25400" y="38100"/>
                </a:moveTo>
                <a:lnTo>
                  <a:pt x="0" y="19050"/>
                </a:lnTo>
                <a:lnTo>
                  <a:pt x="25400" y="0"/>
                </a:lnTo>
                <a:lnTo>
                  <a:pt x="2540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5" name="Freeform 3">
            <a:extLst>
              <a:ext uri="{FF2B5EF4-FFF2-40B4-BE49-F238E27FC236}">
                <a16:creationId xmlns:a16="http://schemas.microsoft.com/office/drawing/2014/main" id="{8412B6AB-5BEC-42FE-BFD9-28C066939239}"/>
              </a:ext>
            </a:extLst>
          </p:cNvPr>
          <p:cNvSpPr/>
          <p:nvPr/>
        </p:nvSpPr>
        <p:spPr>
          <a:xfrm>
            <a:off x="6240463" y="6530975"/>
            <a:ext cx="49212" cy="74613"/>
          </a:xfrm>
          <a:custGeom>
            <a:avLst/>
            <a:gdLst>
              <a:gd name="connsiteX0" fmla="*/ 0 w 25400"/>
              <a:gd name="connsiteY0" fmla="*/ 38100 h 38100"/>
              <a:gd name="connsiteX1" fmla="*/ 25400 w 25400"/>
              <a:gd name="connsiteY1" fmla="*/ 19050 h 38100"/>
              <a:gd name="connsiteX2" fmla="*/ 0 w 25400"/>
              <a:gd name="connsiteY2" fmla="*/ 0 h 38100"/>
              <a:gd name="connsiteX3" fmla="*/ 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0" y="38100"/>
                </a:moveTo>
                <a:lnTo>
                  <a:pt x="25400" y="19050"/>
                </a:lnTo>
                <a:lnTo>
                  <a:pt x="0" y="0"/>
                </a:lnTo>
                <a:lnTo>
                  <a:pt x="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6" name="Freeform 3">
            <a:extLst>
              <a:ext uri="{FF2B5EF4-FFF2-40B4-BE49-F238E27FC236}">
                <a16:creationId xmlns:a16="http://schemas.microsoft.com/office/drawing/2014/main" id="{0F964066-B6D4-4483-BE52-8628BA8FCBD1}"/>
              </a:ext>
            </a:extLst>
          </p:cNvPr>
          <p:cNvSpPr/>
          <p:nvPr/>
        </p:nvSpPr>
        <p:spPr>
          <a:xfrm>
            <a:off x="6545263" y="6546850"/>
            <a:ext cx="111125" cy="84138"/>
          </a:xfrm>
          <a:custGeom>
            <a:avLst/>
            <a:gdLst>
              <a:gd name="connsiteX0" fmla="*/ 6350 w 55719"/>
              <a:gd name="connsiteY0" fmla="*/ 36716 h 43066"/>
              <a:gd name="connsiteX1" fmla="*/ 49369 w 55719"/>
              <a:gd name="connsiteY1" fmla="*/ 36716 h 43066"/>
              <a:gd name="connsiteX2" fmla="*/ 49369 w 55719"/>
              <a:gd name="connsiteY2" fmla="*/ 6350 h 43066"/>
              <a:gd name="connsiteX3" fmla="*/ 6350 w 55719"/>
              <a:gd name="connsiteY3" fmla="*/ 6350 h 43066"/>
              <a:gd name="connsiteX4" fmla="*/ 6350 w 55719"/>
              <a:gd name="connsiteY4" fmla="*/ 36716 h 430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5719" h="43066">
                <a:moveTo>
                  <a:pt x="6350" y="36716"/>
                </a:moveTo>
                <a:lnTo>
                  <a:pt x="49369" y="36716"/>
                </a:lnTo>
                <a:lnTo>
                  <a:pt x="49369" y="6350"/>
                </a:lnTo>
                <a:lnTo>
                  <a:pt x="6350" y="6350"/>
                </a:lnTo>
                <a:lnTo>
                  <a:pt x="6350" y="36716"/>
                </a:lnTo>
              </a:path>
            </a:pathLst>
          </a:custGeom>
          <a:solidFill>
            <a:srgbClr val="000000">
              <a:alpha val="0"/>
            </a:srgbClr>
          </a:solidFill>
          <a:ln w="12700">
            <a:solidFill>
              <a:srgbClr val="A69E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7" name="Freeform 3">
            <a:extLst>
              <a:ext uri="{FF2B5EF4-FFF2-40B4-BE49-F238E27FC236}">
                <a16:creationId xmlns:a16="http://schemas.microsoft.com/office/drawing/2014/main" id="{14E0A36D-B8F0-47A7-A592-5B3E5F10D69F}"/>
              </a:ext>
            </a:extLst>
          </p:cNvPr>
          <p:cNvSpPr/>
          <p:nvPr/>
        </p:nvSpPr>
        <p:spPr>
          <a:xfrm>
            <a:off x="6567488" y="6527800"/>
            <a:ext cx="109537" cy="84138"/>
          </a:xfrm>
          <a:custGeom>
            <a:avLst/>
            <a:gdLst>
              <a:gd name="connsiteX0" fmla="*/ 6350 w 55880"/>
              <a:gd name="connsiteY0" fmla="*/ 16510 h 43180"/>
              <a:gd name="connsiteX1" fmla="*/ 6350 w 55880"/>
              <a:gd name="connsiteY1" fmla="*/ 6350 h 43180"/>
              <a:gd name="connsiteX2" fmla="*/ 49530 w 55880"/>
              <a:gd name="connsiteY2" fmla="*/ 6350 h 43180"/>
              <a:gd name="connsiteX3" fmla="*/ 49530 w 55880"/>
              <a:gd name="connsiteY3" fmla="*/ 36830 h 43180"/>
              <a:gd name="connsiteX4" fmla="*/ 39370 w 55880"/>
              <a:gd name="connsiteY4" fmla="*/ 36830 h 431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5880" h="43180">
                <a:moveTo>
                  <a:pt x="6350" y="16510"/>
                </a:moveTo>
                <a:lnTo>
                  <a:pt x="6350" y="6350"/>
                </a:lnTo>
                <a:lnTo>
                  <a:pt x="49530" y="6350"/>
                </a:lnTo>
                <a:lnTo>
                  <a:pt x="49530" y="36830"/>
                </a:lnTo>
                <a:lnTo>
                  <a:pt x="39370" y="3683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8" name="Freeform 3">
            <a:extLst>
              <a:ext uri="{FF2B5EF4-FFF2-40B4-BE49-F238E27FC236}">
                <a16:creationId xmlns:a16="http://schemas.microsoft.com/office/drawing/2014/main" id="{B74598C3-6ED4-4047-B52A-37355F566BE8}"/>
              </a:ext>
            </a:extLst>
          </p:cNvPr>
          <p:cNvSpPr/>
          <p:nvPr/>
        </p:nvSpPr>
        <p:spPr>
          <a:xfrm>
            <a:off x="6586538" y="6505575"/>
            <a:ext cx="112712" cy="84138"/>
          </a:xfrm>
          <a:custGeom>
            <a:avLst/>
            <a:gdLst>
              <a:gd name="connsiteX0" fmla="*/ 6350 w 55880"/>
              <a:gd name="connsiteY0" fmla="*/ 16510 h 43180"/>
              <a:gd name="connsiteX1" fmla="*/ 6350 w 55880"/>
              <a:gd name="connsiteY1" fmla="*/ 6350 h 43180"/>
              <a:gd name="connsiteX2" fmla="*/ 49530 w 55880"/>
              <a:gd name="connsiteY2" fmla="*/ 6350 h 43180"/>
              <a:gd name="connsiteX3" fmla="*/ 49530 w 55880"/>
              <a:gd name="connsiteY3" fmla="*/ 36830 h 43180"/>
              <a:gd name="connsiteX4" fmla="*/ 39370 w 55880"/>
              <a:gd name="connsiteY4" fmla="*/ 36830 h 431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5880" h="43180">
                <a:moveTo>
                  <a:pt x="6350" y="16510"/>
                </a:moveTo>
                <a:lnTo>
                  <a:pt x="6350" y="6350"/>
                </a:lnTo>
                <a:lnTo>
                  <a:pt x="49530" y="6350"/>
                </a:lnTo>
                <a:lnTo>
                  <a:pt x="49530" y="36830"/>
                </a:lnTo>
                <a:lnTo>
                  <a:pt x="39370" y="3683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9" name="Freeform 3">
            <a:extLst>
              <a:ext uri="{FF2B5EF4-FFF2-40B4-BE49-F238E27FC236}">
                <a16:creationId xmlns:a16="http://schemas.microsoft.com/office/drawing/2014/main" id="{EA78D450-9A54-468A-879C-44FB99F2212B}"/>
              </a:ext>
            </a:extLst>
          </p:cNvPr>
          <p:cNvSpPr/>
          <p:nvPr/>
        </p:nvSpPr>
        <p:spPr>
          <a:xfrm>
            <a:off x="6435725" y="6530975"/>
            <a:ext cx="49213" cy="74613"/>
          </a:xfrm>
          <a:custGeom>
            <a:avLst/>
            <a:gdLst>
              <a:gd name="connsiteX0" fmla="*/ 25400 w 25400"/>
              <a:gd name="connsiteY0" fmla="*/ 38100 h 38100"/>
              <a:gd name="connsiteX1" fmla="*/ 0 w 25400"/>
              <a:gd name="connsiteY1" fmla="*/ 19050 h 38100"/>
              <a:gd name="connsiteX2" fmla="*/ 25400 w 25400"/>
              <a:gd name="connsiteY2" fmla="*/ 0 h 38100"/>
              <a:gd name="connsiteX3" fmla="*/ 2540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25400" y="38100"/>
                </a:moveTo>
                <a:lnTo>
                  <a:pt x="0" y="19050"/>
                </a:lnTo>
                <a:lnTo>
                  <a:pt x="25400" y="0"/>
                </a:lnTo>
                <a:lnTo>
                  <a:pt x="2540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 name="Freeform 3">
            <a:extLst>
              <a:ext uri="{FF2B5EF4-FFF2-40B4-BE49-F238E27FC236}">
                <a16:creationId xmlns:a16="http://schemas.microsoft.com/office/drawing/2014/main" id="{B4F17851-AA94-4548-A6C8-922D5E6B1BC0}"/>
              </a:ext>
            </a:extLst>
          </p:cNvPr>
          <p:cNvSpPr/>
          <p:nvPr/>
        </p:nvSpPr>
        <p:spPr>
          <a:xfrm>
            <a:off x="6788150" y="6530975"/>
            <a:ext cx="50800" cy="74613"/>
          </a:xfrm>
          <a:custGeom>
            <a:avLst/>
            <a:gdLst>
              <a:gd name="connsiteX0" fmla="*/ 0 w 25400"/>
              <a:gd name="connsiteY0" fmla="*/ 38100 h 38100"/>
              <a:gd name="connsiteX1" fmla="*/ 25400 w 25400"/>
              <a:gd name="connsiteY1" fmla="*/ 19050 h 38100"/>
              <a:gd name="connsiteX2" fmla="*/ 0 w 25400"/>
              <a:gd name="connsiteY2" fmla="*/ 0 h 38100"/>
              <a:gd name="connsiteX3" fmla="*/ 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0" y="38100"/>
                </a:moveTo>
                <a:lnTo>
                  <a:pt x="25400" y="19050"/>
                </a:lnTo>
                <a:lnTo>
                  <a:pt x="0" y="0"/>
                </a:lnTo>
                <a:lnTo>
                  <a:pt x="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1" name="Freeform 3">
            <a:extLst>
              <a:ext uri="{FF2B5EF4-FFF2-40B4-BE49-F238E27FC236}">
                <a16:creationId xmlns:a16="http://schemas.microsoft.com/office/drawing/2014/main" id="{00C7E0D2-9DDD-478D-8F33-4C5EBEB930B5}"/>
              </a:ext>
            </a:extLst>
          </p:cNvPr>
          <p:cNvSpPr/>
          <p:nvPr/>
        </p:nvSpPr>
        <p:spPr>
          <a:xfrm>
            <a:off x="7143750" y="6530975"/>
            <a:ext cx="101600" cy="39688"/>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2" name="Freeform 3">
            <a:extLst>
              <a:ext uri="{FF2B5EF4-FFF2-40B4-BE49-F238E27FC236}">
                <a16:creationId xmlns:a16="http://schemas.microsoft.com/office/drawing/2014/main" id="{0C7B8E24-DD96-4ECC-94E1-B6843207C0FC}"/>
              </a:ext>
            </a:extLst>
          </p:cNvPr>
          <p:cNvSpPr/>
          <p:nvPr/>
        </p:nvSpPr>
        <p:spPr>
          <a:xfrm>
            <a:off x="6980238" y="6530975"/>
            <a:ext cx="50800" cy="74613"/>
          </a:xfrm>
          <a:custGeom>
            <a:avLst/>
            <a:gdLst>
              <a:gd name="connsiteX0" fmla="*/ 25400 w 25400"/>
              <a:gd name="connsiteY0" fmla="*/ 38100 h 38100"/>
              <a:gd name="connsiteX1" fmla="*/ 0 w 25400"/>
              <a:gd name="connsiteY1" fmla="*/ 19050 h 38100"/>
              <a:gd name="connsiteX2" fmla="*/ 25400 w 25400"/>
              <a:gd name="connsiteY2" fmla="*/ 0 h 38100"/>
              <a:gd name="connsiteX3" fmla="*/ 2540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25400" y="38100"/>
                </a:moveTo>
                <a:lnTo>
                  <a:pt x="0" y="19050"/>
                </a:lnTo>
                <a:lnTo>
                  <a:pt x="25400" y="0"/>
                </a:lnTo>
                <a:lnTo>
                  <a:pt x="2540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3" name="Freeform 3">
            <a:extLst>
              <a:ext uri="{FF2B5EF4-FFF2-40B4-BE49-F238E27FC236}">
                <a16:creationId xmlns:a16="http://schemas.microsoft.com/office/drawing/2014/main" id="{34607BB5-4DF8-49A0-B87F-7FF081B92DF2}"/>
              </a:ext>
            </a:extLst>
          </p:cNvPr>
          <p:cNvSpPr/>
          <p:nvPr/>
        </p:nvSpPr>
        <p:spPr>
          <a:xfrm>
            <a:off x="7332663" y="6530975"/>
            <a:ext cx="50800" cy="74613"/>
          </a:xfrm>
          <a:custGeom>
            <a:avLst/>
            <a:gdLst>
              <a:gd name="connsiteX0" fmla="*/ 0 w 25400"/>
              <a:gd name="connsiteY0" fmla="*/ 38100 h 38100"/>
              <a:gd name="connsiteX1" fmla="*/ 25400 w 25400"/>
              <a:gd name="connsiteY1" fmla="*/ 19050 h 38100"/>
              <a:gd name="connsiteX2" fmla="*/ 0 w 25400"/>
              <a:gd name="connsiteY2" fmla="*/ 0 h 38100"/>
              <a:gd name="connsiteX3" fmla="*/ 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0" y="38100"/>
                </a:moveTo>
                <a:lnTo>
                  <a:pt x="25400" y="19050"/>
                </a:lnTo>
                <a:lnTo>
                  <a:pt x="0" y="0"/>
                </a:lnTo>
                <a:lnTo>
                  <a:pt x="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4" name="Freeform 3">
            <a:extLst>
              <a:ext uri="{FF2B5EF4-FFF2-40B4-BE49-F238E27FC236}">
                <a16:creationId xmlns:a16="http://schemas.microsoft.com/office/drawing/2014/main" id="{368FBC37-76BF-48E4-9816-ACF7CA7DA7F0}"/>
              </a:ext>
            </a:extLst>
          </p:cNvPr>
          <p:cNvSpPr/>
          <p:nvPr/>
        </p:nvSpPr>
        <p:spPr>
          <a:xfrm>
            <a:off x="7118350" y="6505575"/>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5" name="Freeform 3">
            <a:extLst>
              <a:ext uri="{FF2B5EF4-FFF2-40B4-BE49-F238E27FC236}">
                <a16:creationId xmlns:a16="http://schemas.microsoft.com/office/drawing/2014/main" id="{BE8814D9-E679-4703-B0F2-7D5AB29AD9C6}"/>
              </a:ext>
            </a:extLst>
          </p:cNvPr>
          <p:cNvSpPr/>
          <p:nvPr/>
        </p:nvSpPr>
        <p:spPr>
          <a:xfrm>
            <a:off x="7143750" y="65547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6" name="Freeform 3">
            <a:extLst>
              <a:ext uri="{FF2B5EF4-FFF2-40B4-BE49-F238E27FC236}">
                <a16:creationId xmlns:a16="http://schemas.microsoft.com/office/drawing/2014/main" id="{5AFD3CE6-5856-48AC-B453-69AE088C5BAE}"/>
              </a:ext>
            </a:extLst>
          </p:cNvPr>
          <p:cNvSpPr/>
          <p:nvPr/>
        </p:nvSpPr>
        <p:spPr>
          <a:xfrm>
            <a:off x="7118350" y="65801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7" name="Freeform 3">
            <a:extLst>
              <a:ext uri="{FF2B5EF4-FFF2-40B4-BE49-F238E27FC236}">
                <a16:creationId xmlns:a16="http://schemas.microsoft.com/office/drawing/2014/main" id="{14635278-4F57-4CF0-A690-79654EDE91B2}"/>
              </a:ext>
            </a:extLst>
          </p:cNvPr>
          <p:cNvSpPr/>
          <p:nvPr/>
        </p:nvSpPr>
        <p:spPr>
          <a:xfrm>
            <a:off x="7143750" y="66055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8" name="Freeform 3">
            <a:extLst>
              <a:ext uri="{FF2B5EF4-FFF2-40B4-BE49-F238E27FC236}">
                <a16:creationId xmlns:a16="http://schemas.microsoft.com/office/drawing/2014/main" id="{A3B78BF2-5A2F-480D-8C19-789E79F5608C}"/>
              </a:ext>
            </a:extLst>
          </p:cNvPr>
          <p:cNvSpPr/>
          <p:nvPr/>
        </p:nvSpPr>
        <p:spPr>
          <a:xfrm>
            <a:off x="7666038" y="6505575"/>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9" name="Freeform 3">
            <a:extLst>
              <a:ext uri="{FF2B5EF4-FFF2-40B4-BE49-F238E27FC236}">
                <a16:creationId xmlns:a16="http://schemas.microsoft.com/office/drawing/2014/main" id="{BBC0AD28-E24A-4A14-B762-8D84589D5120}"/>
              </a:ext>
            </a:extLst>
          </p:cNvPr>
          <p:cNvSpPr/>
          <p:nvPr/>
        </p:nvSpPr>
        <p:spPr>
          <a:xfrm>
            <a:off x="7691438" y="6530975"/>
            <a:ext cx="101600" cy="39688"/>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0" name="Freeform 3">
            <a:extLst>
              <a:ext uri="{FF2B5EF4-FFF2-40B4-BE49-F238E27FC236}">
                <a16:creationId xmlns:a16="http://schemas.microsoft.com/office/drawing/2014/main" id="{67A067D4-B88B-4BE3-A8DD-F77DC831503B}"/>
              </a:ext>
            </a:extLst>
          </p:cNvPr>
          <p:cNvSpPr/>
          <p:nvPr/>
        </p:nvSpPr>
        <p:spPr>
          <a:xfrm>
            <a:off x="7691438" y="65547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1" name="Freeform 3">
            <a:extLst>
              <a:ext uri="{FF2B5EF4-FFF2-40B4-BE49-F238E27FC236}">
                <a16:creationId xmlns:a16="http://schemas.microsoft.com/office/drawing/2014/main" id="{A4D27F71-C863-4BF4-854C-43B76E578448}"/>
              </a:ext>
            </a:extLst>
          </p:cNvPr>
          <p:cNvSpPr/>
          <p:nvPr/>
        </p:nvSpPr>
        <p:spPr>
          <a:xfrm>
            <a:off x="7527925" y="6530975"/>
            <a:ext cx="50800" cy="74613"/>
          </a:xfrm>
          <a:custGeom>
            <a:avLst/>
            <a:gdLst>
              <a:gd name="connsiteX0" fmla="*/ 25400 w 25400"/>
              <a:gd name="connsiteY0" fmla="*/ 38100 h 38100"/>
              <a:gd name="connsiteX1" fmla="*/ 0 w 25400"/>
              <a:gd name="connsiteY1" fmla="*/ 19050 h 38100"/>
              <a:gd name="connsiteX2" fmla="*/ 25400 w 25400"/>
              <a:gd name="connsiteY2" fmla="*/ 0 h 38100"/>
              <a:gd name="connsiteX3" fmla="*/ 2540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25400" y="38100"/>
                </a:moveTo>
                <a:lnTo>
                  <a:pt x="0" y="19050"/>
                </a:lnTo>
                <a:lnTo>
                  <a:pt x="25400" y="0"/>
                </a:lnTo>
                <a:lnTo>
                  <a:pt x="2540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22" name="Freeform 3">
            <a:extLst>
              <a:ext uri="{FF2B5EF4-FFF2-40B4-BE49-F238E27FC236}">
                <a16:creationId xmlns:a16="http://schemas.microsoft.com/office/drawing/2014/main" id="{B08DA222-1409-4271-A049-A959E75D0F1C}"/>
              </a:ext>
            </a:extLst>
          </p:cNvPr>
          <p:cNvSpPr/>
          <p:nvPr/>
        </p:nvSpPr>
        <p:spPr>
          <a:xfrm>
            <a:off x="7880350" y="6530975"/>
            <a:ext cx="50800" cy="74613"/>
          </a:xfrm>
          <a:custGeom>
            <a:avLst/>
            <a:gdLst>
              <a:gd name="connsiteX0" fmla="*/ 0 w 25400"/>
              <a:gd name="connsiteY0" fmla="*/ 38100 h 38100"/>
              <a:gd name="connsiteX1" fmla="*/ 25400 w 25400"/>
              <a:gd name="connsiteY1" fmla="*/ 19050 h 38100"/>
              <a:gd name="connsiteX2" fmla="*/ 0 w 25400"/>
              <a:gd name="connsiteY2" fmla="*/ 0 h 38100"/>
              <a:gd name="connsiteX3" fmla="*/ 0 w 25400"/>
              <a:gd name="connsiteY3" fmla="*/ 38100 h 38100"/>
            </a:gdLst>
            <a:ahLst/>
            <a:cxnLst>
              <a:cxn ang="0">
                <a:pos x="connsiteX0" y="connsiteY0"/>
              </a:cxn>
              <a:cxn ang="1">
                <a:pos x="connsiteX1" y="connsiteY1"/>
              </a:cxn>
              <a:cxn ang="2">
                <a:pos x="connsiteX2" y="connsiteY2"/>
              </a:cxn>
              <a:cxn ang="3">
                <a:pos x="connsiteX3" y="connsiteY3"/>
              </a:cxn>
            </a:cxnLst>
            <a:rect l="l" t="t" r="r" b="b"/>
            <a:pathLst>
              <a:path w="25400" h="38100">
                <a:moveTo>
                  <a:pt x="0" y="38100"/>
                </a:moveTo>
                <a:lnTo>
                  <a:pt x="25400" y="19050"/>
                </a:lnTo>
                <a:lnTo>
                  <a:pt x="0" y="0"/>
                </a:lnTo>
                <a:lnTo>
                  <a:pt x="0" y="38100"/>
                </a:lnTo>
              </a:path>
            </a:pathLst>
          </a:custGeom>
          <a:solidFill>
            <a:srgbClr val="CCC2E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23" name="Freeform 3">
            <a:extLst>
              <a:ext uri="{FF2B5EF4-FFF2-40B4-BE49-F238E27FC236}">
                <a16:creationId xmlns:a16="http://schemas.microsoft.com/office/drawing/2014/main" id="{4B809DD3-2AEB-4103-9968-9B7788462247}"/>
              </a:ext>
            </a:extLst>
          </p:cNvPr>
          <p:cNvSpPr/>
          <p:nvPr/>
        </p:nvSpPr>
        <p:spPr>
          <a:xfrm>
            <a:off x="7666038" y="65801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4" name="Freeform 3">
            <a:extLst>
              <a:ext uri="{FF2B5EF4-FFF2-40B4-BE49-F238E27FC236}">
                <a16:creationId xmlns:a16="http://schemas.microsoft.com/office/drawing/2014/main" id="{681C15A3-02EE-4597-BF6F-6BF004B2D47D}"/>
              </a:ext>
            </a:extLst>
          </p:cNvPr>
          <p:cNvSpPr/>
          <p:nvPr/>
        </p:nvSpPr>
        <p:spPr>
          <a:xfrm>
            <a:off x="7691438" y="6605588"/>
            <a:ext cx="101600"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CCC2E6">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5" name="Freeform 3">
            <a:extLst>
              <a:ext uri="{FF2B5EF4-FFF2-40B4-BE49-F238E27FC236}">
                <a16:creationId xmlns:a16="http://schemas.microsoft.com/office/drawing/2014/main" id="{A7BDE965-0046-4FB9-955B-45EE1EECCAB2}"/>
              </a:ext>
            </a:extLst>
          </p:cNvPr>
          <p:cNvSpPr/>
          <p:nvPr/>
        </p:nvSpPr>
        <p:spPr>
          <a:xfrm>
            <a:off x="8212138" y="6505575"/>
            <a:ext cx="100012"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6" name="Freeform 3">
            <a:extLst>
              <a:ext uri="{FF2B5EF4-FFF2-40B4-BE49-F238E27FC236}">
                <a16:creationId xmlns:a16="http://schemas.microsoft.com/office/drawing/2014/main" id="{6FBAB809-9C18-4C82-9A77-EB94E996B73A}"/>
              </a:ext>
            </a:extLst>
          </p:cNvPr>
          <p:cNvSpPr/>
          <p:nvPr/>
        </p:nvSpPr>
        <p:spPr>
          <a:xfrm>
            <a:off x="8237538" y="6530975"/>
            <a:ext cx="100012" cy="39688"/>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7" name="Freeform 3">
            <a:extLst>
              <a:ext uri="{FF2B5EF4-FFF2-40B4-BE49-F238E27FC236}">
                <a16:creationId xmlns:a16="http://schemas.microsoft.com/office/drawing/2014/main" id="{F413A669-BEB4-4480-8FB5-037FD0999658}"/>
              </a:ext>
            </a:extLst>
          </p:cNvPr>
          <p:cNvSpPr/>
          <p:nvPr/>
        </p:nvSpPr>
        <p:spPr>
          <a:xfrm>
            <a:off x="8237538" y="6554788"/>
            <a:ext cx="100012"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8" name="Freeform 3">
            <a:extLst>
              <a:ext uri="{FF2B5EF4-FFF2-40B4-BE49-F238E27FC236}">
                <a16:creationId xmlns:a16="http://schemas.microsoft.com/office/drawing/2014/main" id="{0DA045BD-FA4E-4F4A-A8A1-0C43E82F6F1D}"/>
              </a:ext>
            </a:extLst>
          </p:cNvPr>
          <p:cNvSpPr/>
          <p:nvPr/>
        </p:nvSpPr>
        <p:spPr>
          <a:xfrm>
            <a:off x="8212138" y="6580188"/>
            <a:ext cx="100012"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29" name="Freeform 3">
            <a:extLst>
              <a:ext uri="{FF2B5EF4-FFF2-40B4-BE49-F238E27FC236}">
                <a16:creationId xmlns:a16="http://schemas.microsoft.com/office/drawing/2014/main" id="{81C2D4B7-2A76-4579-B0EE-D5CBE9D1DA02}"/>
              </a:ext>
            </a:extLst>
          </p:cNvPr>
          <p:cNvSpPr/>
          <p:nvPr/>
        </p:nvSpPr>
        <p:spPr>
          <a:xfrm>
            <a:off x="8237538" y="6605588"/>
            <a:ext cx="100012" cy="41275"/>
          </a:xfrm>
          <a:custGeom>
            <a:avLst/>
            <a:gdLst>
              <a:gd name="connsiteX0" fmla="*/ 6350 w 50800"/>
              <a:gd name="connsiteY0" fmla="*/ 6350 h 20291"/>
              <a:gd name="connsiteX1" fmla="*/ 44450 w 50800"/>
              <a:gd name="connsiteY1" fmla="*/ 6350 h 20291"/>
            </a:gdLst>
            <a:ahLst/>
            <a:cxnLst>
              <a:cxn ang="0">
                <a:pos x="connsiteX0" y="connsiteY0"/>
              </a:cxn>
              <a:cxn ang="1">
                <a:pos x="connsiteX1" y="connsiteY1"/>
              </a:cxn>
            </a:cxnLst>
            <a:rect l="l" t="t" r="r" b="b"/>
            <a:pathLst>
              <a:path w="50800" h="20291">
                <a:moveTo>
                  <a:pt x="6350" y="6350"/>
                </a:moveTo>
                <a:lnTo>
                  <a:pt x="444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30" name="Freeform 3">
            <a:extLst>
              <a:ext uri="{FF2B5EF4-FFF2-40B4-BE49-F238E27FC236}">
                <a16:creationId xmlns:a16="http://schemas.microsoft.com/office/drawing/2014/main" id="{B4213DED-7838-461C-86B8-F92A55924FE9}"/>
              </a:ext>
            </a:extLst>
          </p:cNvPr>
          <p:cNvSpPr/>
          <p:nvPr/>
        </p:nvSpPr>
        <p:spPr>
          <a:xfrm>
            <a:off x="8820150" y="6564313"/>
            <a:ext cx="65088" cy="66675"/>
          </a:xfrm>
          <a:custGeom>
            <a:avLst/>
            <a:gdLst>
              <a:gd name="connsiteX0" fmla="*/ 6350 w 33020"/>
              <a:gd name="connsiteY0" fmla="*/ 6350 h 33020"/>
              <a:gd name="connsiteX1" fmla="*/ 26670 w 33020"/>
              <a:gd name="connsiteY1" fmla="*/ 26670 h 33020"/>
            </a:gdLst>
            <a:ahLst/>
            <a:cxnLst>
              <a:cxn ang="0">
                <a:pos x="connsiteX0" y="connsiteY0"/>
              </a:cxn>
              <a:cxn ang="1">
                <a:pos x="connsiteX1" y="connsiteY1"/>
              </a:cxn>
            </a:cxnLst>
            <a:rect l="l" t="t" r="r" b="b"/>
            <a:pathLst>
              <a:path w="33020" h="33020">
                <a:moveTo>
                  <a:pt x="6350" y="6350"/>
                </a:moveTo>
                <a:lnTo>
                  <a:pt x="26670" y="2667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31" name="Freeform 3">
            <a:extLst>
              <a:ext uri="{FF2B5EF4-FFF2-40B4-BE49-F238E27FC236}">
                <a16:creationId xmlns:a16="http://schemas.microsoft.com/office/drawing/2014/main" id="{8055A386-010A-489B-A18A-C43AB8733482}"/>
              </a:ext>
            </a:extLst>
          </p:cNvPr>
          <p:cNvSpPr/>
          <p:nvPr/>
        </p:nvSpPr>
        <p:spPr>
          <a:xfrm>
            <a:off x="8766175" y="6515100"/>
            <a:ext cx="84138" cy="84138"/>
          </a:xfrm>
          <a:custGeom>
            <a:avLst/>
            <a:gdLst>
              <a:gd name="connsiteX0" fmla="*/ 36716 w 43066"/>
              <a:gd name="connsiteY0" fmla="*/ 21533 h 43066"/>
              <a:gd name="connsiteX1" fmla="*/ 21533 w 43066"/>
              <a:gd name="connsiteY1" fmla="*/ 6350 h 43066"/>
              <a:gd name="connsiteX2" fmla="*/ 6350 w 43066"/>
              <a:gd name="connsiteY2" fmla="*/ 21533 h 43066"/>
              <a:gd name="connsiteX3" fmla="*/ 21533 w 43066"/>
              <a:gd name="connsiteY3" fmla="*/ 36716 h 43066"/>
              <a:gd name="connsiteX4" fmla="*/ 36716 w 43066"/>
              <a:gd name="connsiteY4" fmla="*/ 21533 h 430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66" h="43066">
                <a:moveTo>
                  <a:pt x="36716" y="21533"/>
                </a:moveTo>
                <a:cubicBezTo>
                  <a:pt x="36716" y="13106"/>
                  <a:pt x="29959" y="6350"/>
                  <a:pt x="21533" y="6350"/>
                </a:cubicBezTo>
                <a:cubicBezTo>
                  <a:pt x="13106" y="6350"/>
                  <a:pt x="6350" y="13106"/>
                  <a:pt x="6350" y="21533"/>
                </a:cubicBezTo>
                <a:cubicBezTo>
                  <a:pt x="6350" y="29959"/>
                  <a:pt x="13106" y="36716"/>
                  <a:pt x="21533" y="36716"/>
                </a:cubicBezTo>
                <a:cubicBezTo>
                  <a:pt x="29959" y="36716"/>
                  <a:pt x="36716" y="29959"/>
                  <a:pt x="36716" y="21533"/>
                </a:cubicBezTo>
              </a:path>
            </a:pathLst>
          </a:custGeom>
          <a:solidFill>
            <a:srgbClr val="000000">
              <a:alpha val="0"/>
            </a:srgbClr>
          </a:solidFill>
          <a:ln w="12700">
            <a:solidFill>
              <a:srgbClr val="A69E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24" name="Freeform 3">
            <a:extLst>
              <a:ext uri="{FF2B5EF4-FFF2-40B4-BE49-F238E27FC236}">
                <a16:creationId xmlns:a16="http://schemas.microsoft.com/office/drawing/2014/main" id="{42B81F3E-12D0-47E0-BF8C-559C3D32B629}"/>
              </a:ext>
            </a:extLst>
          </p:cNvPr>
          <p:cNvSpPr/>
          <p:nvPr/>
        </p:nvSpPr>
        <p:spPr>
          <a:xfrm>
            <a:off x="8609013" y="6505575"/>
            <a:ext cx="125412" cy="125413"/>
          </a:xfrm>
          <a:custGeom>
            <a:avLst/>
            <a:gdLst>
              <a:gd name="connsiteX0" fmla="*/ 31750 w 63500"/>
              <a:gd name="connsiteY0" fmla="*/ 57150 h 63500"/>
              <a:gd name="connsiteX1" fmla="*/ 57150 w 63500"/>
              <a:gd name="connsiteY1" fmla="*/ 31750 h 63500"/>
              <a:gd name="connsiteX2" fmla="*/ 31750 w 63500"/>
              <a:gd name="connsiteY2" fmla="*/ 6350 h 63500"/>
              <a:gd name="connsiteX3" fmla="*/ 6350 w 63500"/>
              <a:gd name="connsiteY3" fmla="*/ 31750 h 63500"/>
            </a:gdLst>
            <a:ahLst/>
            <a:cxnLst>
              <a:cxn ang="0">
                <a:pos x="connsiteX0" y="connsiteY0"/>
              </a:cxn>
              <a:cxn ang="1">
                <a:pos x="connsiteX1" y="connsiteY1"/>
              </a:cxn>
              <a:cxn ang="2">
                <a:pos x="connsiteX2" y="connsiteY2"/>
              </a:cxn>
              <a:cxn ang="3">
                <a:pos x="connsiteX3" y="connsiteY3"/>
              </a:cxn>
            </a:cxnLst>
            <a:rect l="l" t="t" r="r" b="b"/>
            <a:pathLst>
              <a:path w="63500" h="63500">
                <a:moveTo>
                  <a:pt x="31750" y="57150"/>
                </a:moveTo>
                <a:cubicBezTo>
                  <a:pt x="45478" y="57150"/>
                  <a:pt x="57150" y="45720"/>
                  <a:pt x="57150" y="31750"/>
                </a:cubicBezTo>
                <a:cubicBezTo>
                  <a:pt x="57150" y="17780"/>
                  <a:pt x="45720" y="6350"/>
                  <a:pt x="31750" y="6350"/>
                </a:cubicBezTo>
                <a:cubicBezTo>
                  <a:pt x="17779" y="6350"/>
                  <a:pt x="6350" y="17780"/>
                  <a:pt x="6350" y="31750"/>
                </a:cubicBez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25" name="Freeform 3">
            <a:extLst>
              <a:ext uri="{FF2B5EF4-FFF2-40B4-BE49-F238E27FC236}">
                <a16:creationId xmlns:a16="http://schemas.microsoft.com/office/drawing/2014/main" id="{233E2601-368A-4BFD-A42D-72B0AECA3A57}"/>
              </a:ext>
            </a:extLst>
          </p:cNvPr>
          <p:cNvSpPr/>
          <p:nvPr/>
        </p:nvSpPr>
        <p:spPr>
          <a:xfrm>
            <a:off x="8577263" y="6540500"/>
            <a:ext cx="84137" cy="49213"/>
          </a:xfrm>
          <a:custGeom>
            <a:avLst/>
            <a:gdLst>
              <a:gd name="connsiteX0" fmla="*/ 36830 w 43180"/>
              <a:gd name="connsiteY0" fmla="*/ 6350 h 25400"/>
              <a:gd name="connsiteX1" fmla="*/ 21590 w 43180"/>
              <a:gd name="connsiteY1" fmla="*/ 19050 h 25400"/>
              <a:gd name="connsiteX2" fmla="*/ 6350 w 43180"/>
              <a:gd name="connsiteY2" fmla="*/ 6350 h 25400"/>
            </a:gdLst>
            <a:ahLst/>
            <a:cxnLst>
              <a:cxn ang="0">
                <a:pos x="connsiteX0" y="connsiteY0"/>
              </a:cxn>
              <a:cxn ang="1">
                <a:pos x="connsiteX1" y="connsiteY1"/>
              </a:cxn>
              <a:cxn ang="2">
                <a:pos x="connsiteX2" y="connsiteY2"/>
              </a:cxn>
            </a:cxnLst>
            <a:rect l="l" t="t" r="r" b="b"/>
            <a:pathLst>
              <a:path w="43180" h="25400">
                <a:moveTo>
                  <a:pt x="36830" y="6350"/>
                </a:moveTo>
                <a:lnTo>
                  <a:pt x="21590" y="19050"/>
                </a:lnTo>
                <a:lnTo>
                  <a:pt x="63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26" name="Freeform 3">
            <a:extLst>
              <a:ext uri="{FF2B5EF4-FFF2-40B4-BE49-F238E27FC236}">
                <a16:creationId xmlns:a16="http://schemas.microsoft.com/office/drawing/2014/main" id="{35701EF9-BF6C-4108-818B-8AE1ED92F8D1}"/>
              </a:ext>
            </a:extLst>
          </p:cNvPr>
          <p:cNvSpPr/>
          <p:nvPr/>
        </p:nvSpPr>
        <p:spPr>
          <a:xfrm>
            <a:off x="8910638" y="6505575"/>
            <a:ext cx="127000" cy="125413"/>
          </a:xfrm>
          <a:custGeom>
            <a:avLst/>
            <a:gdLst>
              <a:gd name="connsiteX0" fmla="*/ 31750 w 63500"/>
              <a:gd name="connsiteY0" fmla="*/ 57150 h 63500"/>
              <a:gd name="connsiteX1" fmla="*/ 6350 w 63500"/>
              <a:gd name="connsiteY1" fmla="*/ 31750 h 63500"/>
              <a:gd name="connsiteX2" fmla="*/ 31750 w 63500"/>
              <a:gd name="connsiteY2" fmla="*/ 6350 h 63500"/>
              <a:gd name="connsiteX3" fmla="*/ 57150 w 63500"/>
              <a:gd name="connsiteY3" fmla="*/ 31750 h 63500"/>
            </a:gdLst>
            <a:ahLst/>
            <a:cxnLst>
              <a:cxn ang="0">
                <a:pos x="connsiteX0" y="connsiteY0"/>
              </a:cxn>
              <a:cxn ang="1">
                <a:pos x="connsiteX1" y="connsiteY1"/>
              </a:cxn>
              <a:cxn ang="2">
                <a:pos x="connsiteX2" y="connsiteY2"/>
              </a:cxn>
              <a:cxn ang="3">
                <a:pos x="connsiteX3" y="connsiteY3"/>
              </a:cxn>
            </a:cxnLst>
            <a:rect l="l" t="t" r="r" b="b"/>
            <a:pathLst>
              <a:path w="63500" h="63500">
                <a:moveTo>
                  <a:pt x="31750" y="57150"/>
                </a:moveTo>
                <a:cubicBezTo>
                  <a:pt x="17779" y="57150"/>
                  <a:pt x="6350" y="45720"/>
                  <a:pt x="6350" y="31750"/>
                </a:cubicBezTo>
                <a:cubicBezTo>
                  <a:pt x="6350" y="17780"/>
                  <a:pt x="17779" y="6350"/>
                  <a:pt x="31750" y="6350"/>
                </a:cubicBezTo>
                <a:cubicBezTo>
                  <a:pt x="45720" y="6350"/>
                  <a:pt x="57150" y="17780"/>
                  <a:pt x="57150" y="31750"/>
                </a:cubicBez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28" name="Freeform 3">
            <a:extLst>
              <a:ext uri="{FF2B5EF4-FFF2-40B4-BE49-F238E27FC236}">
                <a16:creationId xmlns:a16="http://schemas.microsoft.com/office/drawing/2014/main" id="{6C1F4723-869E-44BF-89F8-0FAECB40D978}"/>
              </a:ext>
            </a:extLst>
          </p:cNvPr>
          <p:cNvSpPr/>
          <p:nvPr/>
        </p:nvSpPr>
        <p:spPr>
          <a:xfrm>
            <a:off x="8980488" y="6540500"/>
            <a:ext cx="84137" cy="49213"/>
          </a:xfrm>
          <a:custGeom>
            <a:avLst/>
            <a:gdLst>
              <a:gd name="connsiteX0" fmla="*/ 36830 w 43179"/>
              <a:gd name="connsiteY0" fmla="*/ 6350 h 25400"/>
              <a:gd name="connsiteX1" fmla="*/ 21589 w 43179"/>
              <a:gd name="connsiteY1" fmla="*/ 19050 h 25400"/>
              <a:gd name="connsiteX2" fmla="*/ 6350 w 43179"/>
              <a:gd name="connsiteY2" fmla="*/ 6350 h 25400"/>
            </a:gdLst>
            <a:ahLst/>
            <a:cxnLst>
              <a:cxn ang="0">
                <a:pos x="connsiteX0" y="connsiteY0"/>
              </a:cxn>
              <a:cxn ang="1">
                <a:pos x="connsiteX1" y="connsiteY1"/>
              </a:cxn>
              <a:cxn ang="2">
                <a:pos x="connsiteX2" y="connsiteY2"/>
              </a:cxn>
            </a:cxnLst>
            <a:rect l="l" t="t" r="r" b="b"/>
            <a:pathLst>
              <a:path w="43179" h="25400">
                <a:moveTo>
                  <a:pt x="36830" y="6350"/>
                </a:moveTo>
                <a:lnTo>
                  <a:pt x="21589" y="19050"/>
                </a:lnTo>
                <a:lnTo>
                  <a:pt x="6350" y="6350"/>
                </a:lnTo>
              </a:path>
            </a:pathLst>
          </a:custGeom>
          <a:ln w="12700">
            <a:solidFill>
              <a:srgbClr val="A69E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38" name="Freeform 3">
            <a:extLst>
              <a:ext uri="{FF2B5EF4-FFF2-40B4-BE49-F238E27FC236}">
                <a16:creationId xmlns:a16="http://schemas.microsoft.com/office/drawing/2014/main" id="{EEDA7581-A547-43C4-8F6F-01458778B169}"/>
              </a:ext>
            </a:extLst>
          </p:cNvPr>
          <p:cNvSpPr/>
          <p:nvPr/>
        </p:nvSpPr>
        <p:spPr>
          <a:xfrm>
            <a:off x="6107113" y="223838"/>
            <a:ext cx="95250" cy="96837"/>
          </a:xfrm>
          <a:custGeom>
            <a:avLst/>
            <a:gdLst>
              <a:gd name="connsiteX0" fmla="*/ 42352 w 48702"/>
              <a:gd name="connsiteY0" fmla="*/ 24351 h 48702"/>
              <a:gd name="connsiteX1" fmla="*/ 24351 w 48702"/>
              <a:gd name="connsiteY1" fmla="*/ 6350 h 48702"/>
              <a:gd name="connsiteX2" fmla="*/ 6350 w 48702"/>
              <a:gd name="connsiteY2" fmla="*/ 24351 h 48702"/>
              <a:gd name="connsiteX3" fmla="*/ 24351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1" y="6350"/>
                </a:cubicBezTo>
                <a:cubicBezTo>
                  <a:pt x="14360" y="6350"/>
                  <a:pt x="6350" y="14360"/>
                  <a:pt x="6350" y="24351"/>
                </a:cubicBezTo>
                <a:cubicBezTo>
                  <a:pt x="6350" y="34341"/>
                  <a:pt x="14360" y="42352"/>
                  <a:pt x="24351" y="42352"/>
                </a:cubicBezTo>
                <a:cubicBezTo>
                  <a:pt x="34341" y="42352"/>
                  <a:pt x="42352" y="34341"/>
                  <a:pt x="42352" y="24351"/>
                </a:cubicBezTo>
              </a:path>
            </a:pathLst>
          </a:custGeom>
          <a:solidFill>
            <a:srgbClr val="000000">
              <a:alpha val="0"/>
            </a:srgbClr>
          </a:solidFill>
          <a:ln w="127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39" name="Freeform 3">
            <a:extLst>
              <a:ext uri="{FF2B5EF4-FFF2-40B4-BE49-F238E27FC236}">
                <a16:creationId xmlns:a16="http://schemas.microsoft.com/office/drawing/2014/main" id="{1663B6E8-455A-4AE7-928A-DA283E252955}"/>
              </a:ext>
            </a:extLst>
          </p:cNvPr>
          <p:cNvSpPr/>
          <p:nvPr/>
        </p:nvSpPr>
        <p:spPr>
          <a:xfrm>
            <a:off x="6205538" y="223838"/>
            <a:ext cx="96837" cy="96837"/>
          </a:xfrm>
          <a:custGeom>
            <a:avLst/>
            <a:gdLst>
              <a:gd name="connsiteX0" fmla="*/ 42352 w 48702"/>
              <a:gd name="connsiteY0" fmla="*/ 24351 h 48702"/>
              <a:gd name="connsiteX1" fmla="*/ 24351 w 48702"/>
              <a:gd name="connsiteY1" fmla="*/ 6350 h 48702"/>
              <a:gd name="connsiteX2" fmla="*/ 6350 w 48702"/>
              <a:gd name="connsiteY2" fmla="*/ 24351 h 48702"/>
              <a:gd name="connsiteX3" fmla="*/ 24351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1" y="6350"/>
                </a:cubicBezTo>
                <a:cubicBezTo>
                  <a:pt x="14360" y="6350"/>
                  <a:pt x="6350" y="14360"/>
                  <a:pt x="6350" y="24351"/>
                </a:cubicBezTo>
                <a:cubicBezTo>
                  <a:pt x="6350" y="34341"/>
                  <a:pt x="14360" y="42352"/>
                  <a:pt x="24351" y="42352"/>
                </a:cubicBezTo>
                <a:cubicBezTo>
                  <a:pt x="34341" y="42352"/>
                  <a:pt x="42352" y="34341"/>
                  <a:pt x="42352" y="24351"/>
                </a:cubicBezTo>
              </a:path>
            </a:pathLst>
          </a:custGeom>
          <a:solidFill>
            <a:srgbClr val="000000">
              <a:alpha val="0"/>
            </a:srgbClr>
          </a:solidFill>
          <a:ln w="127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40" name="Freeform 3">
            <a:extLst>
              <a:ext uri="{FF2B5EF4-FFF2-40B4-BE49-F238E27FC236}">
                <a16:creationId xmlns:a16="http://schemas.microsoft.com/office/drawing/2014/main" id="{0C555B2A-2743-42FC-A195-3416B80E8862}"/>
              </a:ext>
            </a:extLst>
          </p:cNvPr>
          <p:cNvSpPr/>
          <p:nvPr/>
        </p:nvSpPr>
        <p:spPr>
          <a:xfrm>
            <a:off x="6305550" y="223838"/>
            <a:ext cx="98425" cy="96837"/>
          </a:xfrm>
          <a:custGeom>
            <a:avLst/>
            <a:gdLst>
              <a:gd name="connsiteX0" fmla="*/ 42352 w 48702"/>
              <a:gd name="connsiteY0" fmla="*/ 24351 h 48702"/>
              <a:gd name="connsiteX1" fmla="*/ 24350 w 48702"/>
              <a:gd name="connsiteY1" fmla="*/ 6350 h 48702"/>
              <a:gd name="connsiteX2" fmla="*/ 6350 w 48702"/>
              <a:gd name="connsiteY2" fmla="*/ 24351 h 48702"/>
              <a:gd name="connsiteX3" fmla="*/ 24350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0" y="6350"/>
                </a:cubicBezTo>
                <a:cubicBezTo>
                  <a:pt x="14360" y="6350"/>
                  <a:pt x="6350" y="14360"/>
                  <a:pt x="6350" y="24351"/>
                </a:cubicBezTo>
                <a:cubicBezTo>
                  <a:pt x="6350" y="34341"/>
                  <a:pt x="14360" y="42352"/>
                  <a:pt x="24350" y="42352"/>
                </a:cubicBezTo>
                <a:cubicBezTo>
                  <a:pt x="34341" y="42352"/>
                  <a:pt x="42352" y="34341"/>
                  <a:pt x="42352" y="24351"/>
                </a:cubicBezTo>
              </a:path>
            </a:pathLst>
          </a:custGeom>
          <a:solidFill>
            <a:srgbClr val="000000">
              <a:alpha val="0"/>
            </a:srgbClr>
          </a:solidFill>
          <a:ln w="127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41" name="Freeform 3">
            <a:extLst>
              <a:ext uri="{FF2B5EF4-FFF2-40B4-BE49-F238E27FC236}">
                <a16:creationId xmlns:a16="http://schemas.microsoft.com/office/drawing/2014/main" id="{25E03760-4EBF-4A4F-BD02-B1AF8B7C8C34}"/>
              </a:ext>
            </a:extLst>
          </p:cNvPr>
          <p:cNvSpPr/>
          <p:nvPr/>
        </p:nvSpPr>
        <p:spPr>
          <a:xfrm>
            <a:off x="6407150" y="223838"/>
            <a:ext cx="96838" cy="96837"/>
          </a:xfrm>
          <a:custGeom>
            <a:avLst/>
            <a:gdLst>
              <a:gd name="connsiteX0" fmla="*/ 42352 w 48702"/>
              <a:gd name="connsiteY0" fmla="*/ 24351 h 48702"/>
              <a:gd name="connsiteX1" fmla="*/ 24351 w 48702"/>
              <a:gd name="connsiteY1" fmla="*/ 6350 h 48702"/>
              <a:gd name="connsiteX2" fmla="*/ 6350 w 48702"/>
              <a:gd name="connsiteY2" fmla="*/ 24351 h 48702"/>
              <a:gd name="connsiteX3" fmla="*/ 24351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1" y="6350"/>
                </a:cubicBezTo>
                <a:cubicBezTo>
                  <a:pt x="14360" y="6350"/>
                  <a:pt x="6350" y="14360"/>
                  <a:pt x="6350" y="24351"/>
                </a:cubicBezTo>
                <a:cubicBezTo>
                  <a:pt x="6350" y="34341"/>
                  <a:pt x="14360" y="42352"/>
                  <a:pt x="24351" y="42352"/>
                </a:cubicBezTo>
                <a:cubicBezTo>
                  <a:pt x="34341" y="42352"/>
                  <a:pt x="42352" y="34341"/>
                  <a:pt x="42352" y="24351"/>
                </a:cubicBezTo>
              </a:path>
            </a:pathLst>
          </a:custGeom>
          <a:solidFill>
            <a:srgbClr val="FFFFFF">
              <a:alpha val="100000"/>
            </a:srgbClr>
          </a:solidFill>
          <a:ln w="12700">
            <a:solidFill>
              <a:srgbClr val="FFFFFF">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42" name="Freeform 3">
            <a:extLst>
              <a:ext uri="{FF2B5EF4-FFF2-40B4-BE49-F238E27FC236}">
                <a16:creationId xmlns:a16="http://schemas.microsoft.com/office/drawing/2014/main" id="{DC06A0F5-F42F-4471-B5DE-DF1808A3ACFD}"/>
              </a:ext>
            </a:extLst>
          </p:cNvPr>
          <p:cNvSpPr/>
          <p:nvPr/>
        </p:nvSpPr>
        <p:spPr>
          <a:xfrm>
            <a:off x="6507163" y="223838"/>
            <a:ext cx="95250" cy="96837"/>
          </a:xfrm>
          <a:custGeom>
            <a:avLst/>
            <a:gdLst>
              <a:gd name="connsiteX0" fmla="*/ 42352 w 48702"/>
              <a:gd name="connsiteY0" fmla="*/ 24351 h 48702"/>
              <a:gd name="connsiteX1" fmla="*/ 24350 w 48702"/>
              <a:gd name="connsiteY1" fmla="*/ 6350 h 48702"/>
              <a:gd name="connsiteX2" fmla="*/ 6350 w 48702"/>
              <a:gd name="connsiteY2" fmla="*/ 24351 h 48702"/>
              <a:gd name="connsiteX3" fmla="*/ 24350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0" y="6350"/>
                </a:cubicBezTo>
                <a:cubicBezTo>
                  <a:pt x="14360" y="6350"/>
                  <a:pt x="6350" y="14360"/>
                  <a:pt x="6350" y="24351"/>
                </a:cubicBezTo>
                <a:cubicBezTo>
                  <a:pt x="6350" y="34341"/>
                  <a:pt x="14360" y="42352"/>
                  <a:pt x="24350" y="42352"/>
                </a:cubicBezTo>
                <a:cubicBezTo>
                  <a:pt x="34341" y="42352"/>
                  <a:pt x="42352" y="34341"/>
                  <a:pt x="42352" y="24351"/>
                </a:cubicBezTo>
              </a:path>
            </a:pathLst>
          </a:custGeom>
          <a:solidFill>
            <a:srgbClr val="000000">
              <a:alpha val="0"/>
            </a:srgbClr>
          </a:solidFill>
          <a:ln w="127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43" name="Freeform 3">
            <a:extLst>
              <a:ext uri="{FF2B5EF4-FFF2-40B4-BE49-F238E27FC236}">
                <a16:creationId xmlns:a16="http://schemas.microsoft.com/office/drawing/2014/main" id="{B4C7F973-440F-49EA-BD37-891389C6F8B1}"/>
              </a:ext>
            </a:extLst>
          </p:cNvPr>
          <p:cNvSpPr/>
          <p:nvPr/>
        </p:nvSpPr>
        <p:spPr>
          <a:xfrm>
            <a:off x="6605588" y="223838"/>
            <a:ext cx="96837" cy="96837"/>
          </a:xfrm>
          <a:custGeom>
            <a:avLst/>
            <a:gdLst>
              <a:gd name="connsiteX0" fmla="*/ 42352 w 48702"/>
              <a:gd name="connsiteY0" fmla="*/ 24351 h 48702"/>
              <a:gd name="connsiteX1" fmla="*/ 24351 w 48702"/>
              <a:gd name="connsiteY1" fmla="*/ 6350 h 48702"/>
              <a:gd name="connsiteX2" fmla="*/ 6350 w 48702"/>
              <a:gd name="connsiteY2" fmla="*/ 24351 h 48702"/>
              <a:gd name="connsiteX3" fmla="*/ 24351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1" y="6350"/>
                </a:cubicBezTo>
                <a:cubicBezTo>
                  <a:pt x="14360" y="6350"/>
                  <a:pt x="6350" y="14360"/>
                  <a:pt x="6350" y="24351"/>
                </a:cubicBezTo>
                <a:cubicBezTo>
                  <a:pt x="6350" y="34341"/>
                  <a:pt x="14360" y="42352"/>
                  <a:pt x="24351" y="42352"/>
                </a:cubicBezTo>
                <a:cubicBezTo>
                  <a:pt x="34341" y="42352"/>
                  <a:pt x="42352" y="34341"/>
                  <a:pt x="42352" y="24351"/>
                </a:cubicBezTo>
              </a:path>
            </a:pathLst>
          </a:custGeom>
          <a:solidFill>
            <a:srgbClr val="000000">
              <a:alpha val="0"/>
            </a:srgbClr>
          </a:solidFill>
          <a:ln w="127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61" name="Freeform 3">
            <a:extLst>
              <a:ext uri="{FF2B5EF4-FFF2-40B4-BE49-F238E27FC236}">
                <a16:creationId xmlns:a16="http://schemas.microsoft.com/office/drawing/2014/main" id="{264BDFEC-D60D-4202-92BE-3562D7D25B44}"/>
              </a:ext>
            </a:extLst>
          </p:cNvPr>
          <p:cNvSpPr/>
          <p:nvPr/>
        </p:nvSpPr>
        <p:spPr>
          <a:xfrm>
            <a:off x="9694863" y="223838"/>
            <a:ext cx="95250" cy="96837"/>
          </a:xfrm>
          <a:custGeom>
            <a:avLst/>
            <a:gdLst>
              <a:gd name="connsiteX0" fmla="*/ 42352 w 48702"/>
              <a:gd name="connsiteY0" fmla="*/ 24351 h 48702"/>
              <a:gd name="connsiteX1" fmla="*/ 24350 w 48702"/>
              <a:gd name="connsiteY1" fmla="*/ 6350 h 48702"/>
              <a:gd name="connsiteX2" fmla="*/ 6350 w 48702"/>
              <a:gd name="connsiteY2" fmla="*/ 24351 h 48702"/>
              <a:gd name="connsiteX3" fmla="*/ 24350 w 48702"/>
              <a:gd name="connsiteY3" fmla="*/ 42352 h 48702"/>
              <a:gd name="connsiteX4" fmla="*/ 42352 w 48702"/>
              <a:gd name="connsiteY4" fmla="*/ 24351 h 487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8702" h="48702">
                <a:moveTo>
                  <a:pt x="42352" y="24351"/>
                </a:moveTo>
                <a:cubicBezTo>
                  <a:pt x="42352" y="14360"/>
                  <a:pt x="34341" y="6350"/>
                  <a:pt x="24350" y="6350"/>
                </a:cubicBezTo>
                <a:cubicBezTo>
                  <a:pt x="14360" y="6350"/>
                  <a:pt x="6350" y="14360"/>
                  <a:pt x="6350" y="24351"/>
                </a:cubicBezTo>
                <a:cubicBezTo>
                  <a:pt x="6350" y="34341"/>
                  <a:pt x="14360" y="42352"/>
                  <a:pt x="24350" y="42352"/>
                </a:cubicBezTo>
                <a:cubicBezTo>
                  <a:pt x="34341" y="42352"/>
                  <a:pt x="42352" y="34341"/>
                  <a:pt x="42352" y="24351"/>
                </a:cubicBezTo>
              </a:path>
            </a:pathLst>
          </a:custGeom>
          <a:solidFill>
            <a:srgbClr val="000000">
              <a:alpha val="0"/>
            </a:srgbClr>
          </a:solidFill>
          <a:ln w="12700">
            <a:solidFill>
              <a:srgbClr val="80808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62" name="Freeform 3">
            <a:extLst>
              <a:ext uri="{FF2B5EF4-FFF2-40B4-BE49-F238E27FC236}">
                <a16:creationId xmlns:a16="http://schemas.microsoft.com/office/drawing/2014/main" id="{C8E3FFB5-5BD7-43B8-B30B-9AE73D786788}"/>
              </a:ext>
            </a:extLst>
          </p:cNvPr>
          <p:cNvSpPr/>
          <p:nvPr/>
        </p:nvSpPr>
        <p:spPr>
          <a:xfrm>
            <a:off x="614363" y="1184275"/>
            <a:ext cx="7915275" cy="346075"/>
          </a:xfrm>
          <a:custGeom>
            <a:avLst/>
            <a:gdLst>
              <a:gd name="connsiteX0" fmla="*/ 0 w 3989652"/>
              <a:gd name="connsiteY0" fmla="*/ 50800 h 173598"/>
              <a:gd name="connsiteX1" fmla="*/ 50800 w 3989652"/>
              <a:gd name="connsiteY1" fmla="*/ 0 h 173598"/>
              <a:gd name="connsiteX2" fmla="*/ 3938852 w 3989652"/>
              <a:gd name="connsiteY2" fmla="*/ 0 h 173598"/>
              <a:gd name="connsiteX3" fmla="*/ 3989652 w 3989652"/>
              <a:gd name="connsiteY3" fmla="*/ 50800 h 173598"/>
              <a:gd name="connsiteX4" fmla="*/ 3989652 w 3989652"/>
              <a:gd name="connsiteY4" fmla="*/ 173598 h 173598"/>
              <a:gd name="connsiteX5" fmla="*/ 0 w 3989652"/>
              <a:gd name="connsiteY5" fmla="*/ 173598 h 173598"/>
              <a:gd name="connsiteX6" fmla="*/ 0 w 3989652"/>
              <a:gd name="connsiteY6" fmla="*/ 50800 h 1735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989652" h="173598">
                <a:moveTo>
                  <a:pt x="0" y="50800"/>
                </a:moveTo>
                <a:cubicBezTo>
                  <a:pt x="0" y="22860"/>
                  <a:pt x="22860" y="0"/>
                  <a:pt x="50800" y="0"/>
                </a:cubicBezTo>
                <a:lnTo>
                  <a:pt x="3938852" y="0"/>
                </a:lnTo>
                <a:cubicBezTo>
                  <a:pt x="3966792" y="0"/>
                  <a:pt x="3989652" y="22860"/>
                  <a:pt x="3989652" y="50800"/>
                </a:cubicBezTo>
                <a:lnTo>
                  <a:pt x="3989652" y="173598"/>
                </a:lnTo>
                <a:lnTo>
                  <a:pt x="0" y="173598"/>
                </a:lnTo>
                <a:lnTo>
                  <a:pt x="0" y="50800"/>
                </a:lnTo>
              </a:path>
            </a:pathLst>
          </a:custGeom>
          <a:solidFill>
            <a:srgbClr val="808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63" name="Freeform 3">
            <a:extLst>
              <a:ext uri="{FF2B5EF4-FFF2-40B4-BE49-F238E27FC236}">
                <a16:creationId xmlns:a16="http://schemas.microsoft.com/office/drawing/2014/main" id="{8A3BBD34-3B7E-4C57-BDA7-0F9C92A41925}"/>
              </a:ext>
            </a:extLst>
          </p:cNvPr>
          <p:cNvSpPr/>
          <p:nvPr/>
        </p:nvSpPr>
        <p:spPr>
          <a:xfrm>
            <a:off x="614363" y="1590675"/>
            <a:ext cx="7915275" cy="1984375"/>
          </a:xfrm>
          <a:custGeom>
            <a:avLst/>
            <a:gdLst>
              <a:gd name="connsiteX0" fmla="*/ 0 w 3989652"/>
              <a:gd name="connsiteY0" fmla="*/ 948906 h 999706"/>
              <a:gd name="connsiteX1" fmla="*/ 50800 w 3989652"/>
              <a:gd name="connsiteY1" fmla="*/ 999706 h 999706"/>
              <a:gd name="connsiteX2" fmla="*/ 3938852 w 3989652"/>
              <a:gd name="connsiteY2" fmla="*/ 999706 h 999706"/>
              <a:gd name="connsiteX3" fmla="*/ 3989652 w 3989652"/>
              <a:gd name="connsiteY3" fmla="*/ 948906 h 999706"/>
              <a:gd name="connsiteX4" fmla="*/ 3989652 w 3989652"/>
              <a:gd name="connsiteY4" fmla="*/ 0 h 999706"/>
              <a:gd name="connsiteX5" fmla="*/ 0 w 3989652"/>
              <a:gd name="connsiteY5" fmla="*/ 0 h 999706"/>
              <a:gd name="connsiteX6" fmla="*/ 0 w 3989652"/>
              <a:gd name="connsiteY6" fmla="*/ 948906 h 9997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989652" h="999706">
                <a:moveTo>
                  <a:pt x="0" y="948906"/>
                </a:moveTo>
                <a:cubicBezTo>
                  <a:pt x="0" y="976846"/>
                  <a:pt x="22860" y="999706"/>
                  <a:pt x="50800" y="999706"/>
                </a:cubicBezTo>
                <a:lnTo>
                  <a:pt x="3938852" y="999706"/>
                </a:lnTo>
                <a:cubicBezTo>
                  <a:pt x="3966792" y="999706"/>
                  <a:pt x="3989652" y="976846"/>
                  <a:pt x="3989652" y="948906"/>
                </a:cubicBezTo>
                <a:lnTo>
                  <a:pt x="3989652" y="0"/>
                </a:lnTo>
                <a:lnTo>
                  <a:pt x="0" y="0"/>
                </a:lnTo>
                <a:lnTo>
                  <a:pt x="0" y="948906"/>
                </a:lnTo>
              </a:path>
            </a:pathLst>
          </a:custGeom>
          <a:solidFill>
            <a:srgbClr val="DCD1F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64" name="Freeform 3">
            <a:extLst>
              <a:ext uri="{FF2B5EF4-FFF2-40B4-BE49-F238E27FC236}">
                <a16:creationId xmlns:a16="http://schemas.microsoft.com/office/drawing/2014/main" id="{9325F039-1B11-4B57-9714-82A023ECF8B3}"/>
              </a:ext>
            </a:extLst>
          </p:cNvPr>
          <p:cNvSpPr/>
          <p:nvPr/>
        </p:nvSpPr>
        <p:spPr>
          <a:xfrm>
            <a:off x="8516938" y="1335088"/>
            <a:ext cx="25400" cy="2190750"/>
          </a:xfrm>
          <a:custGeom>
            <a:avLst/>
            <a:gdLst>
              <a:gd name="connsiteX0" fmla="*/ 6350 w 12700"/>
              <a:gd name="connsiteY0" fmla="*/ 1097198 h 1103548"/>
              <a:gd name="connsiteX1" fmla="*/ 6350 w 12700"/>
              <a:gd name="connsiteY1" fmla="*/ 6350 h 1103548"/>
            </a:gdLst>
            <a:ahLst/>
            <a:cxnLst>
              <a:cxn ang="0">
                <a:pos x="connsiteX0" y="connsiteY0"/>
              </a:cxn>
              <a:cxn ang="1">
                <a:pos x="connsiteX1" y="connsiteY1"/>
              </a:cxn>
            </a:cxnLst>
            <a:rect l="l" t="t" r="r" b="b"/>
            <a:pathLst>
              <a:path w="12700" h="1103548">
                <a:moveTo>
                  <a:pt x="6350" y="1097198"/>
                </a:moveTo>
                <a:lnTo>
                  <a:pt x="6350" y="6350"/>
                </a:lnTo>
              </a:path>
            </a:pathLst>
          </a:custGeom>
          <a:ln w="12700">
            <a:solidFill>
              <a:srgbClr val="79737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65" name="Freeform 3">
            <a:extLst>
              <a:ext uri="{FF2B5EF4-FFF2-40B4-BE49-F238E27FC236}">
                <a16:creationId xmlns:a16="http://schemas.microsoft.com/office/drawing/2014/main" id="{AC485CA3-F5CC-4FA1-BE38-63567F854603}"/>
              </a:ext>
            </a:extLst>
          </p:cNvPr>
          <p:cNvSpPr/>
          <p:nvPr/>
        </p:nvSpPr>
        <p:spPr>
          <a:xfrm>
            <a:off x="8516938" y="1311275"/>
            <a:ext cx="25400" cy="49213"/>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A79EA7">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66" name="Freeform 3">
            <a:extLst>
              <a:ext uri="{FF2B5EF4-FFF2-40B4-BE49-F238E27FC236}">
                <a16:creationId xmlns:a16="http://schemas.microsoft.com/office/drawing/2014/main" id="{965AFA57-8367-4927-A3C1-FE0003DCEE41}"/>
              </a:ext>
            </a:extLst>
          </p:cNvPr>
          <p:cNvSpPr/>
          <p:nvPr/>
        </p:nvSpPr>
        <p:spPr>
          <a:xfrm>
            <a:off x="8516938" y="1285875"/>
            <a:ext cx="25400" cy="49213"/>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C4BAC4">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67" name="Freeform 3">
            <a:extLst>
              <a:ext uri="{FF2B5EF4-FFF2-40B4-BE49-F238E27FC236}">
                <a16:creationId xmlns:a16="http://schemas.microsoft.com/office/drawing/2014/main" id="{677CD5FE-3209-4904-ABA8-B758E058A656}"/>
              </a:ext>
            </a:extLst>
          </p:cNvPr>
          <p:cNvSpPr/>
          <p:nvPr/>
        </p:nvSpPr>
        <p:spPr>
          <a:xfrm>
            <a:off x="8516938" y="1260475"/>
            <a:ext cx="25400" cy="50800"/>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E4D8E4">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68" name="Freeform 3">
            <a:extLst>
              <a:ext uri="{FF2B5EF4-FFF2-40B4-BE49-F238E27FC236}">
                <a16:creationId xmlns:a16="http://schemas.microsoft.com/office/drawing/2014/main" id="{B9E5FC1E-E8E0-465D-9ACE-FB277C20C4A3}"/>
              </a:ext>
            </a:extLst>
          </p:cNvPr>
          <p:cNvSpPr/>
          <p:nvPr/>
        </p:nvSpPr>
        <p:spPr>
          <a:xfrm>
            <a:off x="8516938" y="1222375"/>
            <a:ext cx="25400" cy="63500"/>
          </a:xfrm>
          <a:custGeom>
            <a:avLst/>
            <a:gdLst>
              <a:gd name="connsiteX0" fmla="*/ 6350 w 12700"/>
              <a:gd name="connsiteY0" fmla="*/ 25400 h 31750"/>
              <a:gd name="connsiteX1" fmla="*/ 6350 w 12700"/>
              <a:gd name="connsiteY1" fmla="*/ 6350 h 31750"/>
            </a:gdLst>
            <a:ahLst/>
            <a:cxnLst>
              <a:cxn ang="0">
                <a:pos x="connsiteX0" y="connsiteY0"/>
              </a:cxn>
              <a:cxn ang="1">
                <a:pos x="connsiteX1" y="connsiteY1"/>
              </a:cxn>
            </a:cxnLst>
            <a:rect l="l" t="t" r="r" b="b"/>
            <a:pathLst>
              <a:path w="12700" h="31750">
                <a:moveTo>
                  <a:pt x="6350" y="25400"/>
                </a:moveTo>
                <a:lnTo>
                  <a:pt x="6350" y="6350"/>
                </a:lnTo>
              </a:path>
            </a:pathLst>
          </a:custGeom>
          <a:ln w="12700">
            <a:solidFill>
              <a:srgbClr val="F3E6F3">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69" name="Freeform 3">
            <a:extLst>
              <a:ext uri="{FF2B5EF4-FFF2-40B4-BE49-F238E27FC236}">
                <a16:creationId xmlns:a16="http://schemas.microsoft.com/office/drawing/2014/main" id="{404ECA82-FA20-453E-BCF0-D0A2160E27D7}"/>
              </a:ext>
            </a:extLst>
          </p:cNvPr>
          <p:cNvSpPr/>
          <p:nvPr/>
        </p:nvSpPr>
        <p:spPr>
          <a:xfrm>
            <a:off x="614363" y="3878263"/>
            <a:ext cx="7915275" cy="346075"/>
          </a:xfrm>
          <a:custGeom>
            <a:avLst/>
            <a:gdLst>
              <a:gd name="connsiteX0" fmla="*/ 0 w 3989652"/>
              <a:gd name="connsiteY0" fmla="*/ 50800 h 174850"/>
              <a:gd name="connsiteX1" fmla="*/ 50800 w 3989652"/>
              <a:gd name="connsiteY1" fmla="*/ 0 h 174850"/>
              <a:gd name="connsiteX2" fmla="*/ 3938852 w 3989652"/>
              <a:gd name="connsiteY2" fmla="*/ 0 h 174850"/>
              <a:gd name="connsiteX3" fmla="*/ 3989652 w 3989652"/>
              <a:gd name="connsiteY3" fmla="*/ 50800 h 174850"/>
              <a:gd name="connsiteX4" fmla="*/ 3989652 w 3989652"/>
              <a:gd name="connsiteY4" fmla="*/ 174850 h 174850"/>
              <a:gd name="connsiteX5" fmla="*/ 0 w 3989652"/>
              <a:gd name="connsiteY5" fmla="*/ 174850 h 174850"/>
              <a:gd name="connsiteX6" fmla="*/ 0 w 3989652"/>
              <a:gd name="connsiteY6" fmla="*/ 50800 h 1748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989652" h="174850">
                <a:moveTo>
                  <a:pt x="0" y="50800"/>
                </a:moveTo>
                <a:cubicBezTo>
                  <a:pt x="0" y="22860"/>
                  <a:pt x="22860" y="0"/>
                  <a:pt x="50800" y="0"/>
                </a:cubicBezTo>
                <a:lnTo>
                  <a:pt x="3938852" y="0"/>
                </a:lnTo>
                <a:cubicBezTo>
                  <a:pt x="3966792" y="0"/>
                  <a:pt x="3989652" y="22860"/>
                  <a:pt x="3989652" y="50800"/>
                </a:cubicBezTo>
                <a:lnTo>
                  <a:pt x="3989652" y="174850"/>
                </a:lnTo>
                <a:lnTo>
                  <a:pt x="0" y="174850"/>
                </a:lnTo>
                <a:lnTo>
                  <a:pt x="0" y="50800"/>
                </a:lnTo>
              </a:path>
            </a:pathLst>
          </a:custGeom>
          <a:solidFill>
            <a:srgbClr val="808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70" name="Freeform 3">
            <a:extLst>
              <a:ext uri="{FF2B5EF4-FFF2-40B4-BE49-F238E27FC236}">
                <a16:creationId xmlns:a16="http://schemas.microsoft.com/office/drawing/2014/main" id="{006577BC-59C1-4C2F-B122-5DF0EB97C8AB}"/>
              </a:ext>
            </a:extLst>
          </p:cNvPr>
          <p:cNvSpPr/>
          <p:nvPr/>
        </p:nvSpPr>
        <p:spPr>
          <a:xfrm>
            <a:off x="614363" y="4287838"/>
            <a:ext cx="7915275" cy="2217737"/>
          </a:xfrm>
          <a:custGeom>
            <a:avLst/>
            <a:gdLst>
              <a:gd name="connsiteX0" fmla="*/ 0 w 3989652"/>
              <a:gd name="connsiteY0" fmla="*/ 1066475 h 1117275"/>
              <a:gd name="connsiteX1" fmla="*/ 50800 w 3989652"/>
              <a:gd name="connsiteY1" fmla="*/ 1117275 h 1117275"/>
              <a:gd name="connsiteX2" fmla="*/ 3938852 w 3989652"/>
              <a:gd name="connsiteY2" fmla="*/ 1117275 h 1117275"/>
              <a:gd name="connsiteX3" fmla="*/ 3989652 w 3989652"/>
              <a:gd name="connsiteY3" fmla="*/ 1066475 h 1117275"/>
              <a:gd name="connsiteX4" fmla="*/ 3989652 w 3989652"/>
              <a:gd name="connsiteY4" fmla="*/ 0 h 1117275"/>
              <a:gd name="connsiteX5" fmla="*/ 0 w 3989652"/>
              <a:gd name="connsiteY5" fmla="*/ 0 h 1117275"/>
              <a:gd name="connsiteX6" fmla="*/ 0 w 3989652"/>
              <a:gd name="connsiteY6" fmla="*/ 1066475 h 11172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989652" h="1117275">
                <a:moveTo>
                  <a:pt x="0" y="1066475"/>
                </a:moveTo>
                <a:cubicBezTo>
                  <a:pt x="0" y="1094414"/>
                  <a:pt x="22860" y="1117275"/>
                  <a:pt x="50800" y="1117275"/>
                </a:cubicBezTo>
                <a:lnTo>
                  <a:pt x="3938852" y="1117275"/>
                </a:lnTo>
                <a:cubicBezTo>
                  <a:pt x="3966792" y="1117275"/>
                  <a:pt x="3989652" y="1094414"/>
                  <a:pt x="3989652" y="1066475"/>
                </a:cubicBezTo>
                <a:lnTo>
                  <a:pt x="3989652" y="0"/>
                </a:lnTo>
                <a:lnTo>
                  <a:pt x="0" y="0"/>
                </a:lnTo>
                <a:lnTo>
                  <a:pt x="0" y="1066475"/>
                </a:lnTo>
              </a:path>
            </a:pathLst>
          </a:custGeom>
          <a:solidFill>
            <a:srgbClr val="DCD1F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kumimoji="0" lang="zh-CN" altLang="en-US" sz="1800"/>
          </a:p>
        </p:txBody>
      </p:sp>
      <p:sp>
        <p:nvSpPr>
          <p:cNvPr id="1071" name="Freeform 3">
            <a:extLst>
              <a:ext uri="{FF2B5EF4-FFF2-40B4-BE49-F238E27FC236}">
                <a16:creationId xmlns:a16="http://schemas.microsoft.com/office/drawing/2014/main" id="{613D2EC5-3B57-46F4-B868-3DE2E93874BE}"/>
              </a:ext>
            </a:extLst>
          </p:cNvPr>
          <p:cNvSpPr/>
          <p:nvPr/>
        </p:nvSpPr>
        <p:spPr>
          <a:xfrm>
            <a:off x="8516938" y="4029075"/>
            <a:ext cx="25400" cy="2425700"/>
          </a:xfrm>
          <a:custGeom>
            <a:avLst/>
            <a:gdLst>
              <a:gd name="connsiteX0" fmla="*/ 6350 w 12700"/>
              <a:gd name="connsiteY0" fmla="*/ 1216019 h 1222370"/>
              <a:gd name="connsiteX1" fmla="*/ 6350 w 12700"/>
              <a:gd name="connsiteY1" fmla="*/ 6350 h 1222370"/>
            </a:gdLst>
            <a:ahLst/>
            <a:cxnLst>
              <a:cxn ang="0">
                <a:pos x="connsiteX0" y="connsiteY0"/>
              </a:cxn>
              <a:cxn ang="1">
                <a:pos x="connsiteX1" y="connsiteY1"/>
              </a:cxn>
            </a:cxnLst>
            <a:rect l="l" t="t" r="r" b="b"/>
            <a:pathLst>
              <a:path w="12700" h="1222370">
                <a:moveTo>
                  <a:pt x="6350" y="1216019"/>
                </a:moveTo>
                <a:lnTo>
                  <a:pt x="6350" y="6350"/>
                </a:lnTo>
              </a:path>
            </a:pathLst>
          </a:custGeom>
          <a:ln w="12700">
            <a:solidFill>
              <a:srgbClr val="79737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72" name="Freeform 3">
            <a:extLst>
              <a:ext uri="{FF2B5EF4-FFF2-40B4-BE49-F238E27FC236}">
                <a16:creationId xmlns:a16="http://schemas.microsoft.com/office/drawing/2014/main" id="{233D6CA9-E378-4E3F-99B5-0FCB565F7845}"/>
              </a:ext>
            </a:extLst>
          </p:cNvPr>
          <p:cNvSpPr/>
          <p:nvPr/>
        </p:nvSpPr>
        <p:spPr>
          <a:xfrm>
            <a:off x="8516938" y="4003675"/>
            <a:ext cx="25400" cy="50800"/>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A79EA7">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73" name="Freeform 3">
            <a:extLst>
              <a:ext uri="{FF2B5EF4-FFF2-40B4-BE49-F238E27FC236}">
                <a16:creationId xmlns:a16="http://schemas.microsoft.com/office/drawing/2014/main" id="{ADB71FBA-33B2-48FD-B383-818EC3D0775D}"/>
              </a:ext>
            </a:extLst>
          </p:cNvPr>
          <p:cNvSpPr/>
          <p:nvPr/>
        </p:nvSpPr>
        <p:spPr>
          <a:xfrm>
            <a:off x="8516938" y="3978275"/>
            <a:ext cx="25400" cy="50800"/>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C4BAC4">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74" name="Freeform 3">
            <a:extLst>
              <a:ext uri="{FF2B5EF4-FFF2-40B4-BE49-F238E27FC236}">
                <a16:creationId xmlns:a16="http://schemas.microsoft.com/office/drawing/2014/main" id="{E79C83DA-4C0B-4768-9DC6-51E6DC113FB8}"/>
              </a:ext>
            </a:extLst>
          </p:cNvPr>
          <p:cNvSpPr/>
          <p:nvPr/>
        </p:nvSpPr>
        <p:spPr>
          <a:xfrm>
            <a:off x="8516938" y="3952875"/>
            <a:ext cx="25400" cy="50800"/>
          </a:xfrm>
          <a:custGeom>
            <a:avLst/>
            <a:gdLst>
              <a:gd name="connsiteX0" fmla="*/ 6350 w 12700"/>
              <a:gd name="connsiteY0" fmla="*/ 19050 h 25400"/>
              <a:gd name="connsiteX1" fmla="*/ 6350 w 12700"/>
              <a:gd name="connsiteY1" fmla="*/ 6350 h 25400"/>
            </a:gdLst>
            <a:ahLst/>
            <a:cxnLst>
              <a:cxn ang="0">
                <a:pos x="connsiteX0" y="connsiteY0"/>
              </a:cxn>
              <a:cxn ang="1">
                <a:pos x="connsiteX1" y="connsiteY1"/>
              </a:cxn>
            </a:cxnLst>
            <a:rect l="l" t="t" r="r" b="b"/>
            <a:pathLst>
              <a:path w="12700" h="25400">
                <a:moveTo>
                  <a:pt x="6350" y="19050"/>
                </a:moveTo>
                <a:lnTo>
                  <a:pt x="6350" y="6350"/>
                </a:lnTo>
              </a:path>
            </a:pathLst>
          </a:custGeom>
          <a:ln w="12700">
            <a:solidFill>
              <a:srgbClr val="E4D8E4">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sp>
        <p:nvSpPr>
          <p:cNvPr id="1075" name="Freeform 3">
            <a:extLst>
              <a:ext uri="{FF2B5EF4-FFF2-40B4-BE49-F238E27FC236}">
                <a16:creationId xmlns:a16="http://schemas.microsoft.com/office/drawing/2014/main" id="{B88A9217-5AFA-462D-8470-D68879EBA36F}"/>
              </a:ext>
            </a:extLst>
          </p:cNvPr>
          <p:cNvSpPr/>
          <p:nvPr/>
        </p:nvSpPr>
        <p:spPr>
          <a:xfrm>
            <a:off x="8516938" y="3916363"/>
            <a:ext cx="25400" cy="61912"/>
          </a:xfrm>
          <a:custGeom>
            <a:avLst/>
            <a:gdLst>
              <a:gd name="connsiteX0" fmla="*/ 6350 w 12700"/>
              <a:gd name="connsiteY0" fmla="*/ 25400 h 31750"/>
              <a:gd name="connsiteX1" fmla="*/ 6350 w 12700"/>
              <a:gd name="connsiteY1" fmla="*/ 6350 h 31750"/>
            </a:gdLst>
            <a:ahLst/>
            <a:cxnLst>
              <a:cxn ang="0">
                <a:pos x="connsiteX0" y="connsiteY0"/>
              </a:cxn>
              <a:cxn ang="1">
                <a:pos x="connsiteX1" y="connsiteY1"/>
              </a:cxn>
            </a:cxnLst>
            <a:rect l="l" t="t" r="r" b="b"/>
            <a:pathLst>
              <a:path w="12700" h="31750">
                <a:moveTo>
                  <a:pt x="6350" y="25400"/>
                </a:moveTo>
                <a:lnTo>
                  <a:pt x="6350" y="6350"/>
                </a:lnTo>
              </a:path>
            </a:pathLst>
          </a:custGeom>
          <a:ln w="12700">
            <a:solidFill>
              <a:srgbClr val="F3E6F3">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kumimoji="0" lang="zh-CN" altLang="en-US" sz="1800"/>
          </a:p>
        </p:txBody>
      </p:sp>
      <p:pic>
        <p:nvPicPr>
          <p:cNvPr id="61496" name="Picture 3">
            <a:extLst>
              <a:ext uri="{FF2B5EF4-FFF2-40B4-BE49-F238E27FC236}">
                <a16:creationId xmlns:a16="http://schemas.microsoft.com/office/drawing/2014/main" id="{736A7AEF-CEDC-4FFF-8918-01F39717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260475"/>
            <a:ext cx="80645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7" name="Picture 3">
            <a:extLst>
              <a:ext uri="{FF2B5EF4-FFF2-40B4-BE49-F238E27FC236}">
                <a16:creationId xmlns:a16="http://schemas.microsoft.com/office/drawing/2014/main" id="{76B6C830-878B-4F7B-9D39-E774F24DA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3932238"/>
            <a:ext cx="80645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8" name="TextBox 1">
            <a:extLst>
              <a:ext uri="{FF2B5EF4-FFF2-40B4-BE49-F238E27FC236}">
                <a16:creationId xmlns:a16="http://schemas.microsoft.com/office/drawing/2014/main" id="{E011A260-9CC3-47FA-B4EA-FD3741871195}"/>
              </a:ext>
            </a:extLst>
          </p:cNvPr>
          <p:cNvSpPr txBox="1">
            <a:spLocks noChangeArrowheads="1"/>
          </p:cNvSpPr>
          <p:nvPr/>
        </p:nvSpPr>
        <p:spPr bwMode="auto">
          <a:xfrm>
            <a:off x="395288" y="476250"/>
            <a:ext cx="7989887"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0718">
            <a:spAutoFit/>
          </a:bodyPr>
          <a:lstStyle>
            <a:lvl1pPr defTabSz="1814513" eaLnBrk="0" hangingPunct="0">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defTabSz="1814513" eaLnBrk="0" hangingPunct="0">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defTabSz="1814513" eaLnBrk="0" hangingPunct="0">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defTabSz="1814513" eaLnBrk="0" hangingPunct="0">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defTabSz="1814513" eaLnBrk="0" hangingPunct="0">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1814513" eaLnBrk="0" fontAlgn="base" hangingPunct="0">
              <a:spcBef>
                <a:spcPct val="0"/>
              </a:spcBef>
              <a:spcAft>
                <a:spcPct val="0"/>
              </a:spcAft>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1814513" eaLnBrk="0" fontAlgn="base" hangingPunct="0">
              <a:spcBef>
                <a:spcPct val="0"/>
              </a:spcBef>
              <a:spcAft>
                <a:spcPct val="0"/>
              </a:spcAft>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1814513" eaLnBrk="0" fontAlgn="base" hangingPunct="0">
              <a:spcBef>
                <a:spcPct val="0"/>
              </a:spcBef>
              <a:spcAft>
                <a:spcPct val="0"/>
              </a:spcAft>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1814513" eaLnBrk="0" fontAlgn="base" hangingPunct="0">
              <a:spcBef>
                <a:spcPct val="0"/>
              </a:spcBef>
              <a:spcAft>
                <a:spcPct val="0"/>
              </a:spcAft>
              <a:tabLst>
                <a:tab pos="377825" algn="l"/>
                <a:tab pos="931863" algn="l"/>
              </a:tabLs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3575"/>
              </a:lnSpc>
            </a:pPr>
            <a:r>
              <a:rPr kumimoji="0" lang="en-US" altLang="zh-CN" sz="2800">
                <a:cs typeface="Times New Roman" panose="02020603050405020304" pitchFamily="18" charset="0"/>
              </a:rPr>
              <a:t>                            编技术面对的挑战</a:t>
            </a:r>
          </a:p>
          <a:p>
            <a:pPr algn="l" eaLnBrk="1" hangingPunct="1">
              <a:lnSpc>
                <a:spcPts val="1988"/>
              </a:lnSpc>
            </a:pPr>
            <a:endParaRPr kumimoji="0" lang="en-US" altLang="zh-CN" sz="3600">
              <a:latin typeface="Calibri" panose="020F0502020204030204" pitchFamily="34" charset="0"/>
            </a:endParaRPr>
          </a:p>
          <a:p>
            <a:pPr algn="l" eaLnBrk="1" hangingPunct="1">
              <a:lnSpc>
                <a:spcPts val="3175"/>
              </a:lnSpc>
            </a:pPr>
            <a:r>
              <a:rPr kumimoji="0" lang="en-US" altLang="zh-CN" sz="3600">
                <a:latin typeface="Calibri" panose="020F0502020204030204" pitchFamily="34" charset="0"/>
              </a:rPr>
              <a:t>	</a:t>
            </a:r>
            <a:r>
              <a:rPr kumimoji="0" lang="en-US" altLang="zh-CN" sz="1600">
                <a:cs typeface="Times New Roman" panose="02020603050405020304" pitchFamily="18" charset="0"/>
              </a:rPr>
              <a:t>新的问题</a:t>
            </a:r>
          </a:p>
          <a:p>
            <a:pPr algn="l" eaLnBrk="1" hangingPunct="1">
              <a:lnSpc>
                <a:spcPts val="29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New</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Computer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Architectures:</a:t>
            </a:r>
            <a:r>
              <a:rPr kumimoji="0" lang="en-US" altLang="zh-CN" sz="1600">
                <a:cs typeface="Times New Roman" panose="02020603050405020304" pitchFamily="18" charset="0"/>
              </a:rPr>
              <a:t>  </a:t>
            </a:r>
            <a:r>
              <a:rPr kumimoji="0" lang="en-US" altLang="zh-CN" sz="1600">
                <a:solidFill>
                  <a:srgbClr val="0000FF"/>
                </a:solidFill>
                <a:cs typeface="Times New Roman" panose="02020603050405020304" pitchFamily="18" charset="0"/>
              </a:rPr>
              <a:t>VLIW</a:t>
            </a:r>
            <a:r>
              <a:rPr kumimoji="0" lang="en-US" altLang="zh-CN" sz="1600">
                <a:cs typeface="Times New Roman" panose="02020603050405020304" pitchFamily="18" charset="0"/>
              </a:rPr>
              <a:t> </a:t>
            </a:r>
            <a:r>
              <a:rPr kumimoji="0" lang="en-US" altLang="zh-CN" sz="1600">
                <a:solidFill>
                  <a:srgbClr val="0000FF"/>
                </a:solidFill>
                <a:cs typeface="Times New Roman" panose="02020603050405020304" pitchFamily="18" charset="0"/>
              </a:rPr>
              <a:t>(Very</a:t>
            </a:r>
            <a:r>
              <a:rPr kumimoji="0" lang="en-US" altLang="zh-CN" sz="1600">
                <a:cs typeface="Times New Roman" panose="02020603050405020304" pitchFamily="18" charset="0"/>
              </a:rPr>
              <a:t> </a:t>
            </a:r>
            <a:r>
              <a:rPr kumimoji="0" lang="en-US" altLang="zh-CN" sz="1600">
                <a:solidFill>
                  <a:srgbClr val="0000FF"/>
                </a:solidFill>
                <a:cs typeface="Times New Roman" panose="02020603050405020304" pitchFamily="18" charset="0"/>
              </a:rPr>
              <a:t>Long</a:t>
            </a:r>
            <a:r>
              <a:rPr kumimoji="0" lang="en-US" altLang="zh-CN" sz="1600">
                <a:cs typeface="Times New Roman" panose="02020603050405020304" pitchFamily="18" charset="0"/>
              </a:rPr>
              <a:t> </a:t>
            </a:r>
            <a:r>
              <a:rPr kumimoji="0" lang="en-US" altLang="zh-CN" sz="1600">
                <a:solidFill>
                  <a:srgbClr val="0000FF"/>
                </a:solidFill>
                <a:cs typeface="Times New Roman" panose="02020603050405020304" pitchFamily="18" charset="0"/>
              </a:rPr>
              <a:t>Instruction</a:t>
            </a:r>
            <a:r>
              <a:rPr kumimoji="0" lang="en-US" altLang="zh-CN" sz="1600">
                <a:cs typeface="Times New Roman" panose="02020603050405020304" pitchFamily="18" charset="0"/>
              </a:rPr>
              <a:t> </a:t>
            </a:r>
            <a:r>
              <a:rPr kumimoji="0" lang="en-US" altLang="zh-CN" sz="1600">
                <a:solidFill>
                  <a:srgbClr val="0000FF"/>
                </a:solidFill>
                <a:cs typeface="Times New Roman" panose="02020603050405020304" pitchFamily="18" charset="0"/>
              </a:rPr>
              <a:t>Word)</a:t>
            </a:r>
            <a:r>
              <a:rPr kumimoji="0" lang="en-US" altLang="zh-CN" sz="1600">
                <a:solidFill>
                  <a:srgbClr val="000000"/>
                </a:solidFill>
                <a:cs typeface="Times New Roman" panose="02020603050405020304" pitchFamily="18" charset="0"/>
              </a:rPr>
              <a:t>,</a:t>
            </a:r>
          </a:p>
          <a:p>
            <a:pPr algn="l" eaLnBrk="1" hangingPunct="1">
              <a:lnSpc>
                <a:spcPts val="1988"/>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instead</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of</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CISC</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(Complex</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Instruction</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Set</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Computer)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and</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RISC</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(Reduced</a:t>
            </a:r>
          </a:p>
          <a:p>
            <a:pPr algn="l" eaLnBrk="1" hangingPunct="1">
              <a:lnSpc>
                <a:spcPts val="1988"/>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Instruction</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Set</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Computer),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Multi-core</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processor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(superscalar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execution,</a:t>
            </a:r>
          </a:p>
          <a:p>
            <a:pPr algn="l" eaLnBrk="1" hangingPunct="1">
              <a:lnSpc>
                <a:spcPts val="1988"/>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pipelining,</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and</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multithreading);</a:t>
            </a:r>
          </a:p>
          <a:p>
            <a:pPr algn="l" eaLnBrk="1" hangingPunct="1">
              <a:lnSpc>
                <a:spcPts val="31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Embedded</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environment</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Small</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ROM</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&amp;</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RAM,</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特殊的指令集；</a:t>
            </a:r>
          </a:p>
          <a:p>
            <a:pPr algn="l" eaLnBrk="1" hangingPunct="1">
              <a:lnSpc>
                <a:spcPts val="25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Program</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Security.</a:t>
            </a:r>
          </a:p>
          <a:p>
            <a:pPr algn="l" eaLnBrk="1" hangingPunct="1">
              <a:lnSpc>
                <a:spcPts val="1988"/>
              </a:lnSpc>
            </a:pPr>
            <a:endParaRPr kumimoji="0" lang="en-US" altLang="zh-CN" sz="3600">
              <a:latin typeface="Calibri" panose="020F0502020204030204" pitchFamily="34" charset="0"/>
            </a:endParaRPr>
          </a:p>
          <a:p>
            <a:pPr algn="l" eaLnBrk="1" hangingPunct="1">
              <a:lnSpc>
                <a:spcPts val="3575"/>
              </a:lnSpc>
            </a:pPr>
            <a:r>
              <a:rPr kumimoji="0" lang="en-US" altLang="zh-CN" sz="3600">
                <a:latin typeface="Calibri" panose="020F0502020204030204" pitchFamily="34" charset="0"/>
              </a:rPr>
              <a:t>	</a:t>
            </a:r>
            <a:r>
              <a:rPr kumimoji="0" lang="en-US" altLang="zh-CN" sz="1600">
                <a:cs typeface="Times New Roman" panose="02020603050405020304" pitchFamily="18" charset="0"/>
              </a:rPr>
              <a:t>面对的挑战</a:t>
            </a:r>
          </a:p>
          <a:p>
            <a:pPr algn="l" eaLnBrk="1" hangingPunct="1">
              <a:lnSpc>
                <a:spcPts val="33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指令调度以支持指令的并行执行，</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降低CPU能耗</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（移动设备）；</a:t>
            </a:r>
          </a:p>
          <a:p>
            <a:pPr algn="l" eaLnBrk="1" hangingPunct="1">
              <a:lnSpc>
                <a:spcPts val="27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代码的空间和内存的优化，</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以支持微处理器对ROM和RAM的限制；</a:t>
            </a:r>
          </a:p>
          <a:p>
            <a:pPr algn="l" eaLnBrk="1" hangingPunct="1">
              <a:lnSpc>
                <a:spcPts val="27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程序的静态与动态分析以检测程序的安全漏洞；</a:t>
            </a:r>
          </a:p>
          <a:p>
            <a:pPr algn="l" eaLnBrk="1" hangingPunct="1">
              <a:lnSpc>
                <a:spcPts val="27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程序附注信息的认证以解决可执行文件在网络上传输的安全问</a:t>
            </a:r>
          </a:p>
          <a:p>
            <a:pPr algn="l" eaLnBrk="1" hangingPunct="1">
              <a:lnSpc>
                <a:spcPts val="1988"/>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题(Proof-Carrying</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Code)；</a:t>
            </a:r>
          </a:p>
          <a:p>
            <a:pPr algn="l" eaLnBrk="1" hangingPunct="1">
              <a:lnSpc>
                <a:spcPts val="2775"/>
              </a:lnSpc>
            </a:pPr>
            <a:r>
              <a:rPr kumimoji="0" lang="en-US" altLang="zh-CN" sz="3600">
                <a:latin typeface="Calibri" panose="020F0502020204030204" pitchFamily="34" charset="0"/>
              </a:rPr>
              <a:t>		</a:t>
            </a:r>
            <a:r>
              <a:rPr kumimoji="0" lang="en-US" altLang="zh-CN" sz="1600">
                <a:solidFill>
                  <a:srgbClr val="000000"/>
                </a:solidFill>
                <a:cs typeface="Times New Roman" panose="02020603050405020304" pitchFamily="18" charset="0"/>
              </a:rPr>
              <a:t>认证编译器(Certiﬁed</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Compiler):</a:t>
            </a:r>
            <a:r>
              <a:rPr kumimoji="0" lang="en-US" altLang="zh-CN" sz="1600">
                <a:cs typeface="Times New Roman" panose="02020603050405020304" pitchFamily="18" charset="0"/>
              </a:rPr>
              <a:t>  </a:t>
            </a:r>
            <a:r>
              <a:rPr kumimoji="0" lang="en-US" altLang="zh-CN" sz="1600">
                <a:solidFill>
                  <a:srgbClr val="000000"/>
                </a:solidFill>
                <a:cs typeface="Times New Roman" panose="02020603050405020304" pitchFamily="18" charset="0"/>
              </a:rPr>
              <a:t>保证相关性质经编译后还能保持。</a:t>
            </a:r>
          </a:p>
        </p:txBody>
      </p:sp>
      <p:sp>
        <p:nvSpPr>
          <p:cNvPr id="61499" name="TextBox 1">
            <a:extLst>
              <a:ext uri="{FF2B5EF4-FFF2-40B4-BE49-F238E27FC236}">
                <a16:creationId xmlns:a16="http://schemas.microsoft.com/office/drawing/2014/main" id="{03AAD0A1-32E5-4890-952E-CB5A37D1E1D3}"/>
              </a:ext>
            </a:extLst>
          </p:cNvPr>
          <p:cNvSpPr txBox="1">
            <a:spLocks noChangeArrowheads="1"/>
          </p:cNvSpPr>
          <p:nvPr/>
        </p:nvSpPr>
        <p:spPr bwMode="auto">
          <a:xfrm>
            <a:off x="201613" y="6704013"/>
            <a:ext cx="604837" cy="1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90718">
            <a:spAutoFit/>
          </a:bodyPr>
          <a:lstStyle>
            <a:lvl1pPr defTabSz="18145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8145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8145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8145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8145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18145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18145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18145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18145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988"/>
              </a:lnSpc>
            </a:pPr>
            <a:r>
              <a:rPr kumimoji="0" lang="en-US" altLang="zh-CN" sz="1000">
                <a:solidFill>
                  <a:srgbClr val="CCCCCC"/>
                </a:solidFill>
                <a:cs typeface="Times New Roman" panose="02020603050405020304" pitchFamily="18" charset="0"/>
              </a:rPr>
              <a:t>c</a:t>
            </a:r>
            <a:r>
              <a:rPr kumimoji="0" lang="en-US" altLang="zh-CN" sz="1000">
                <a:cs typeface="Times New Roman" panose="02020603050405020304" pitchFamily="18" charset="0"/>
              </a:rPr>
              <a:t> </a:t>
            </a:r>
            <a:r>
              <a:rPr kumimoji="0" lang="en-US" altLang="zh-CN" sz="1000">
                <a:solidFill>
                  <a:srgbClr val="CCCCCC"/>
                </a:solidFill>
                <a:cs typeface="Times New Roman" panose="02020603050405020304" pitchFamily="18" charset="0"/>
              </a:rPr>
              <a:t>hfwang</a:t>
            </a:r>
          </a:p>
        </p:txBody>
      </p:sp>
    </p:spTree>
    <p:extLst>
      <p:ext uri="{BB962C8B-B14F-4D97-AF65-F5344CB8AC3E}">
        <p14:creationId xmlns:p14="http://schemas.microsoft.com/office/powerpoint/2010/main" val="3747867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1797932-00AC-4A4F-BBD6-DAFFF3A0D1D1}"/>
              </a:ext>
            </a:extLst>
          </p:cNvPr>
          <p:cNvSpPr>
            <a:spLocks noChangeArrowheads="1"/>
          </p:cNvSpPr>
          <p:nvPr/>
        </p:nvSpPr>
        <p:spPr bwMode="auto">
          <a:xfrm>
            <a:off x="685800" y="2209800"/>
            <a:ext cx="8001000" cy="2590800"/>
          </a:xfrm>
          <a:prstGeom prst="rect">
            <a:avLst/>
          </a:prstGeom>
          <a:solidFill>
            <a:schemeClr val="hlink"/>
          </a:solidFill>
          <a:ln w="9525">
            <a:solidFill>
              <a:srgbClr val="2357FF"/>
            </a:solidFill>
            <a:miter lim="800000"/>
            <a:headEnd/>
            <a:tailEnd/>
          </a:ln>
          <a:effectLst>
            <a:outerShdw dist="107763" dir="18900000" algn="ctr" rotWithShape="0">
              <a:srgbClr val="808080"/>
            </a:outerShdw>
          </a:effectLst>
        </p:spPr>
        <p:txBody>
          <a:bodyPr/>
          <a:lstStyle/>
          <a:p>
            <a:pPr marL="342900" indent="-342900" algn="l">
              <a:lnSpc>
                <a:spcPct val="120000"/>
              </a:lnSpc>
              <a:spcBef>
                <a:spcPct val="20000"/>
              </a:spcBef>
              <a:buFontTx/>
              <a:buChar char="•"/>
              <a:defRPr/>
            </a:pPr>
            <a:r>
              <a:rPr lang="zh-CN" altLang="en-US" sz="3200" dirty="0">
                <a:latin typeface="楷体_GB2312" pitchFamily="49" charset="-122"/>
                <a:ea typeface="楷体_GB2312" pitchFamily="49" charset="-122"/>
              </a:rPr>
              <a:t>什么是编译程序,同解释程序的区别</a:t>
            </a:r>
          </a:p>
          <a:p>
            <a:pPr marL="342900" indent="-342900" algn="l">
              <a:lnSpc>
                <a:spcPct val="120000"/>
              </a:lnSpc>
              <a:spcBef>
                <a:spcPct val="20000"/>
              </a:spcBef>
              <a:buFontTx/>
              <a:buChar char="•"/>
              <a:defRPr/>
            </a:pPr>
            <a:r>
              <a:rPr lang="zh-CN" altLang="en-US" sz="3200" dirty="0">
                <a:latin typeface="楷体_GB2312" pitchFamily="49" charset="-122"/>
                <a:ea typeface="楷体_GB2312" pitchFamily="49" charset="-122"/>
              </a:rPr>
              <a:t>编译程序的逻辑结构,分为那几个阶段</a:t>
            </a:r>
            <a:endParaRPr lang="en-US" altLang="zh-CN" sz="3200" dirty="0">
              <a:latin typeface="楷体_GB2312" pitchFamily="49" charset="-122"/>
              <a:ea typeface="楷体_GB2312" pitchFamily="49" charset="-122"/>
            </a:endParaRPr>
          </a:p>
          <a:p>
            <a:pPr marL="342900" indent="-342900" algn="l">
              <a:spcBef>
                <a:spcPct val="20000"/>
              </a:spcBef>
              <a:buFontTx/>
              <a:buChar char="•"/>
              <a:defRPr/>
            </a:pPr>
            <a:r>
              <a:rPr lang="zh-CN" altLang="en-US" sz="3200" dirty="0">
                <a:latin typeface="楷体_GB2312" pitchFamily="49" charset="-122"/>
                <a:ea typeface="楷体_GB2312" pitchFamily="49" charset="-122"/>
              </a:rPr>
              <a:t>编译阶段的组合,怎么组合？组合的依据</a:t>
            </a:r>
          </a:p>
          <a:p>
            <a:pPr marL="342900" indent="-342900" algn="l">
              <a:spcBef>
                <a:spcPct val="20000"/>
              </a:spcBef>
              <a:buFontTx/>
              <a:buChar char="•"/>
              <a:defRPr/>
            </a:pPr>
            <a:r>
              <a:rPr lang="zh-CN" altLang="en-US" sz="3200" dirty="0">
                <a:ea typeface="楷体_GB2312" pitchFamily="49" charset="-122"/>
              </a:rPr>
              <a:t>编译程序实现的途径,如何实现,如何移植</a:t>
            </a:r>
            <a:endParaRPr lang="zh-CN" altLang="en-US" sz="3200" dirty="0">
              <a:latin typeface="楷体_GB2312" pitchFamily="49" charset="-122"/>
              <a:ea typeface="楷体_GB2312" pitchFamily="49" charset="-122"/>
            </a:endParaRPr>
          </a:p>
        </p:txBody>
      </p:sp>
      <p:sp>
        <p:nvSpPr>
          <p:cNvPr id="62467" name="Text Box 3">
            <a:extLst>
              <a:ext uri="{FF2B5EF4-FFF2-40B4-BE49-F238E27FC236}">
                <a16:creationId xmlns:a16="http://schemas.microsoft.com/office/drawing/2014/main" id="{447EF870-124B-43B2-A3AC-8F315370187C}"/>
              </a:ext>
            </a:extLst>
          </p:cNvPr>
          <p:cNvSpPr txBox="1">
            <a:spLocks noChangeArrowheads="1"/>
          </p:cNvSpPr>
          <p:nvPr/>
        </p:nvSpPr>
        <p:spPr bwMode="auto">
          <a:xfrm>
            <a:off x="1981200" y="106680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FF"/>
                </a:solidFill>
              </a:rPr>
              <a:t>      </a:t>
            </a:r>
            <a:r>
              <a:rPr lang="zh-CN" altLang="en-US" sz="3600" b="1">
                <a:solidFill>
                  <a:srgbClr val="0000FF"/>
                </a:solidFill>
              </a:rPr>
              <a:t>小     结</a:t>
            </a:r>
            <a:endParaRPr lang="zh-CN" altLang="en-US" sz="3600" b="1"/>
          </a:p>
        </p:txBody>
      </p:sp>
    </p:spTree>
    <p:extLst>
      <p:ext uri="{BB962C8B-B14F-4D97-AF65-F5344CB8AC3E}">
        <p14:creationId xmlns:p14="http://schemas.microsoft.com/office/powerpoint/2010/main" val="1302684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dissolve">
                                      <p:cBhvr>
                                        <p:cTn id="7" dur="500"/>
                                        <p:tgtEl>
                                          <p:spTgt spid="12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WordArt 2">
            <a:extLst>
              <a:ext uri="{FF2B5EF4-FFF2-40B4-BE49-F238E27FC236}">
                <a16:creationId xmlns:a16="http://schemas.microsoft.com/office/drawing/2014/main" id="{DC750FE1-B1C6-4EF9-97EC-E668E7E27ADF}"/>
              </a:ext>
            </a:extLst>
          </p:cNvPr>
          <p:cNvSpPr>
            <a:spLocks noChangeArrowheads="1" noChangeShapeType="1" noTextEdit="1"/>
          </p:cNvSpPr>
          <p:nvPr/>
        </p:nvSpPr>
        <p:spPr bwMode="auto">
          <a:xfrm>
            <a:off x="496888" y="960438"/>
            <a:ext cx="4316412"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课程学习指导</a:t>
            </a:r>
          </a:p>
        </p:txBody>
      </p:sp>
      <p:grpSp>
        <p:nvGrpSpPr>
          <p:cNvPr id="150531" name="Group 3">
            <a:extLst>
              <a:ext uri="{FF2B5EF4-FFF2-40B4-BE49-F238E27FC236}">
                <a16:creationId xmlns:a16="http://schemas.microsoft.com/office/drawing/2014/main" id="{E60A9A8D-8A5D-4106-9BF4-CA17ECC8C81C}"/>
              </a:ext>
            </a:extLst>
          </p:cNvPr>
          <p:cNvGrpSpPr>
            <a:grpSpLocks/>
          </p:cNvGrpSpPr>
          <p:nvPr/>
        </p:nvGrpSpPr>
        <p:grpSpPr bwMode="auto">
          <a:xfrm>
            <a:off x="681038" y="3275013"/>
            <a:ext cx="6619875" cy="847725"/>
            <a:chOff x="450" y="1344"/>
            <a:chExt cx="4585" cy="816"/>
          </a:xfrm>
        </p:grpSpPr>
        <p:graphicFrame>
          <p:nvGraphicFramePr>
            <p:cNvPr id="4109" name="Object 4">
              <a:extLst>
                <a:ext uri="{FF2B5EF4-FFF2-40B4-BE49-F238E27FC236}">
                  <a16:creationId xmlns:a16="http://schemas.microsoft.com/office/drawing/2014/main" id="{34835ECD-EA1A-4693-B6A4-758E9DA75BF6}"/>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4171" name="Image" r:id="rId3" imgW="7580952" imgH="2768254" progId="Photoshop.Image.7">
                    <p:embed/>
                  </p:oleObj>
                </mc:Choice>
                <mc:Fallback>
                  <p:oleObj name="Image" r:id="rId3" imgW="7580952" imgH="2768254"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3" name="Rectangle 5">
              <a:extLst>
                <a:ext uri="{FF2B5EF4-FFF2-40B4-BE49-F238E27FC236}">
                  <a16:creationId xmlns:a16="http://schemas.microsoft.com/office/drawing/2014/main" id="{139C19A4-2EEE-4928-A10F-A6BB2D4171CA}"/>
                </a:ext>
              </a:extLst>
            </p:cNvPr>
            <p:cNvSpPr>
              <a:spLocks noChangeArrowheads="1"/>
            </p:cNvSpPr>
            <p:nvPr/>
          </p:nvSpPr>
          <p:spPr bwMode="auto">
            <a:xfrm>
              <a:off x="658" y="1482"/>
              <a:ext cx="4353"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latin typeface="宋体" panose="02010600030101010101" pitchFamily="2" charset="-122"/>
                </a:rPr>
                <a:t>原理课程：基础性、科学性、普适性</a:t>
              </a:r>
            </a:p>
          </p:txBody>
        </p:sp>
      </p:grpSp>
      <p:grpSp>
        <p:nvGrpSpPr>
          <p:cNvPr id="150534" name="Group 6">
            <a:extLst>
              <a:ext uri="{FF2B5EF4-FFF2-40B4-BE49-F238E27FC236}">
                <a16:creationId xmlns:a16="http://schemas.microsoft.com/office/drawing/2014/main" id="{3B35A1AA-1401-438E-8499-5A3197D2B621}"/>
              </a:ext>
            </a:extLst>
          </p:cNvPr>
          <p:cNvGrpSpPr>
            <a:grpSpLocks/>
          </p:cNvGrpSpPr>
          <p:nvPr/>
        </p:nvGrpSpPr>
        <p:grpSpPr bwMode="auto">
          <a:xfrm>
            <a:off x="679450" y="4259263"/>
            <a:ext cx="6629400" cy="974725"/>
            <a:chOff x="450" y="1344"/>
            <a:chExt cx="4585" cy="816"/>
          </a:xfrm>
        </p:grpSpPr>
        <p:graphicFrame>
          <p:nvGraphicFramePr>
            <p:cNvPr id="4107" name="Object 7">
              <a:extLst>
                <a:ext uri="{FF2B5EF4-FFF2-40B4-BE49-F238E27FC236}">
                  <a16:creationId xmlns:a16="http://schemas.microsoft.com/office/drawing/2014/main" id="{C41D6118-A8FD-464E-87B1-5ECE8ACAF010}"/>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4172" name="Image" r:id="rId5" imgW="7580952" imgH="2768254" progId="Photoshop.Image.7">
                    <p:embed/>
                  </p:oleObj>
                </mc:Choice>
                <mc:Fallback>
                  <p:oleObj name="Image" r:id="rId5" imgW="7580952" imgH="2768254" progId="Photoshop.Image.7">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6" name="Rectangle 8">
              <a:extLst>
                <a:ext uri="{FF2B5EF4-FFF2-40B4-BE49-F238E27FC236}">
                  <a16:creationId xmlns:a16="http://schemas.microsoft.com/office/drawing/2014/main" id="{D42CA6A0-7EE0-47BC-8F09-17F569798B78}"/>
                </a:ext>
              </a:extLst>
            </p:cNvPr>
            <p:cNvSpPr>
              <a:spLocks noChangeArrowheads="1"/>
            </p:cNvSpPr>
            <p:nvPr/>
          </p:nvSpPr>
          <p:spPr bwMode="auto">
            <a:xfrm>
              <a:off x="656" y="1484"/>
              <a:ext cx="4350" cy="38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latin typeface="宋体" panose="02010600030101010101" pitchFamily="2" charset="-122"/>
                </a:rPr>
                <a:t>优点：揭示科学本质、长期受用的知识</a:t>
              </a:r>
              <a:endParaRPr lang="zh-CN" altLang="en-US" dirty="0">
                <a:solidFill>
                  <a:srgbClr val="0000FF"/>
                </a:solidFill>
                <a:latin typeface="宋体" panose="02010600030101010101" pitchFamily="2" charset="-122"/>
              </a:endParaRPr>
            </a:p>
          </p:txBody>
        </p:sp>
      </p:grpSp>
      <p:grpSp>
        <p:nvGrpSpPr>
          <p:cNvPr id="150538" name="Group 10">
            <a:extLst>
              <a:ext uri="{FF2B5EF4-FFF2-40B4-BE49-F238E27FC236}">
                <a16:creationId xmlns:a16="http://schemas.microsoft.com/office/drawing/2014/main" id="{B6E6662D-17D9-4781-9D00-1B308980130C}"/>
              </a:ext>
            </a:extLst>
          </p:cNvPr>
          <p:cNvGrpSpPr>
            <a:grpSpLocks/>
          </p:cNvGrpSpPr>
          <p:nvPr/>
        </p:nvGrpSpPr>
        <p:grpSpPr bwMode="auto">
          <a:xfrm>
            <a:off x="684213" y="5373688"/>
            <a:ext cx="6651625" cy="938212"/>
            <a:chOff x="450" y="1344"/>
            <a:chExt cx="4585" cy="816"/>
          </a:xfrm>
        </p:grpSpPr>
        <p:graphicFrame>
          <p:nvGraphicFramePr>
            <p:cNvPr id="4105" name="Object 11">
              <a:extLst>
                <a:ext uri="{FF2B5EF4-FFF2-40B4-BE49-F238E27FC236}">
                  <a16:creationId xmlns:a16="http://schemas.microsoft.com/office/drawing/2014/main" id="{2DBD07DD-F790-440F-ACA6-DDEFA03F5A7D}"/>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4173" name="Image" r:id="rId6" imgW="7580952" imgH="2768254" progId="Photoshop.Image.7">
                    <p:embed/>
                  </p:oleObj>
                </mc:Choice>
                <mc:Fallback>
                  <p:oleObj name="Image" r:id="rId6" imgW="7580952" imgH="2768254" progId="Photoshop.Image.7">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40" name="Rectangle 12">
              <a:extLst>
                <a:ext uri="{FF2B5EF4-FFF2-40B4-BE49-F238E27FC236}">
                  <a16:creationId xmlns:a16="http://schemas.microsoft.com/office/drawing/2014/main" id="{EEED9C61-E08D-40A2-8A9C-CEE36F2FCF46}"/>
                </a:ext>
              </a:extLst>
            </p:cNvPr>
            <p:cNvSpPr>
              <a:spLocks noChangeArrowheads="1"/>
            </p:cNvSpPr>
            <p:nvPr/>
          </p:nvSpPr>
          <p:spPr bwMode="auto">
            <a:xfrm>
              <a:off x="656" y="1482"/>
              <a:ext cx="4354" cy="39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缺点：抽象，连贯性差，学时矛盾大</a:t>
              </a:r>
            </a:p>
          </p:txBody>
        </p:sp>
      </p:grpSp>
      <p:sp>
        <p:nvSpPr>
          <p:cNvPr id="150542" name="Rectangle 14">
            <a:extLst>
              <a:ext uri="{FF2B5EF4-FFF2-40B4-BE49-F238E27FC236}">
                <a16:creationId xmlns:a16="http://schemas.microsoft.com/office/drawing/2014/main" id="{3E7E5CD4-5935-4230-88F6-8DBF574DF21C}"/>
              </a:ext>
            </a:extLst>
          </p:cNvPr>
          <p:cNvSpPr>
            <a:spLocks noChangeArrowheads="1"/>
          </p:cNvSpPr>
          <p:nvPr/>
        </p:nvSpPr>
        <p:spPr bwMode="auto">
          <a:xfrm>
            <a:off x="446088" y="1589088"/>
            <a:ext cx="5443537"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1. </a:t>
            </a:r>
            <a:r>
              <a:rPr lang="zh-CN" altLang="en-US">
                <a:solidFill>
                  <a:schemeClr val="tx2"/>
                </a:solidFill>
              </a:rPr>
              <a:t>课程性质</a:t>
            </a:r>
          </a:p>
        </p:txBody>
      </p:sp>
      <p:graphicFrame>
        <p:nvGraphicFramePr>
          <p:cNvPr id="4103" name="Object 4">
            <a:extLst>
              <a:ext uri="{FF2B5EF4-FFF2-40B4-BE49-F238E27FC236}">
                <a16:creationId xmlns:a16="http://schemas.microsoft.com/office/drawing/2014/main" id="{E86C0C0E-77F1-4A7F-9AA6-194011C8E25B}"/>
              </a:ext>
            </a:extLst>
          </p:cNvPr>
          <p:cNvGraphicFramePr>
            <a:graphicFrameLocks noChangeAspect="1"/>
          </p:cNvGraphicFramePr>
          <p:nvPr/>
        </p:nvGraphicFramePr>
        <p:xfrm>
          <a:off x="679450" y="2303463"/>
          <a:ext cx="6619875" cy="847725"/>
        </p:xfrm>
        <a:graphic>
          <a:graphicData uri="http://schemas.openxmlformats.org/presentationml/2006/ole">
            <mc:AlternateContent xmlns:mc="http://schemas.openxmlformats.org/markup-compatibility/2006">
              <mc:Choice xmlns:v="urn:schemas-microsoft-com:vml" Requires="v">
                <p:oleObj spid="_x0000_s4174" name="Image" r:id="rId7" imgW="7580952" imgH="2768254" progId="Photoshop.Image.7">
                  <p:embed/>
                </p:oleObj>
              </mc:Choice>
              <mc:Fallback>
                <p:oleObj name="Image" r:id="rId7" imgW="7580952" imgH="2768254"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2303463"/>
                        <a:ext cx="66198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矩形 1">
            <a:extLst>
              <a:ext uri="{FF2B5EF4-FFF2-40B4-BE49-F238E27FC236}">
                <a16:creationId xmlns:a16="http://schemas.microsoft.com/office/drawing/2014/main" id="{96C222F4-0462-42F7-8640-F61F536817FA}"/>
              </a:ext>
            </a:extLst>
          </p:cNvPr>
          <p:cNvSpPr>
            <a:spLocks noChangeArrowheads="1"/>
          </p:cNvSpPr>
          <p:nvPr/>
        </p:nvSpPr>
        <p:spPr bwMode="auto">
          <a:xfrm>
            <a:off x="1187450" y="238918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latin typeface="宋体" panose="02010600030101010101" pitchFamily="2" charset="-122"/>
              </a:rPr>
              <a:t>计算机专业的专业基础课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strips(downRight)">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strips(downRight)">
                                      <p:cBhvr>
                                        <p:cTn id="12" dur="500"/>
                                        <p:tgtEl>
                                          <p:spTgt spid="150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50538"/>
                                        </p:tgtEl>
                                        <p:attrNameLst>
                                          <p:attrName>style.visibility</p:attrName>
                                        </p:attrNameLst>
                                      </p:cBhvr>
                                      <p:to>
                                        <p:strVal val="visible"/>
                                      </p:to>
                                    </p:set>
                                    <p:animEffect transition="in" filter="strips(downRight)">
                                      <p:cBhvr>
                                        <p:cTn id="17" dur="500"/>
                                        <p:tgtEl>
                                          <p:spTgt spid="150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WordArt 4">
            <a:extLst>
              <a:ext uri="{FF2B5EF4-FFF2-40B4-BE49-F238E27FC236}">
                <a16:creationId xmlns:a16="http://schemas.microsoft.com/office/drawing/2014/main" id="{9210F245-BDE5-46CF-964C-0E86F204BD23}"/>
              </a:ext>
            </a:extLst>
          </p:cNvPr>
          <p:cNvSpPr>
            <a:spLocks noChangeArrowheads="1" noChangeShapeType="1" noTextEdit="1"/>
          </p:cNvSpPr>
          <p:nvPr/>
        </p:nvSpPr>
        <p:spPr bwMode="auto">
          <a:xfrm>
            <a:off x="496888" y="960438"/>
            <a:ext cx="4316412"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课程学习指导</a:t>
            </a:r>
          </a:p>
        </p:txBody>
      </p:sp>
      <p:sp>
        <p:nvSpPr>
          <p:cNvPr id="159749" name="Rectangle 5">
            <a:extLst>
              <a:ext uri="{FF2B5EF4-FFF2-40B4-BE49-F238E27FC236}">
                <a16:creationId xmlns:a16="http://schemas.microsoft.com/office/drawing/2014/main" id="{882E5C5A-2BD3-483C-958D-D54113AD6D7C}"/>
              </a:ext>
            </a:extLst>
          </p:cNvPr>
          <p:cNvSpPr>
            <a:spLocks noChangeArrowheads="1"/>
          </p:cNvSpPr>
          <p:nvPr/>
        </p:nvSpPr>
        <p:spPr bwMode="auto">
          <a:xfrm>
            <a:off x="446088" y="1589088"/>
            <a:ext cx="5443537"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tx2"/>
                </a:solidFill>
              </a:rPr>
              <a:t>2. </a:t>
            </a:r>
            <a:r>
              <a:rPr lang="zh-CN" altLang="en-US">
                <a:solidFill>
                  <a:schemeClr val="tx2"/>
                </a:solidFill>
              </a:rPr>
              <a:t>学习目的</a:t>
            </a:r>
          </a:p>
        </p:txBody>
      </p:sp>
      <p:grpSp>
        <p:nvGrpSpPr>
          <p:cNvPr id="159750" name="Group 6">
            <a:extLst>
              <a:ext uri="{FF2B5EF4-FFF2-40B4-BE49-F238E27FC236}">
                <a16:creationId xmlns:a16="http://schemas.microsoft.com/office/drawing/2014/main" id="{D499E93A-C2AB-4749-A74D-6F3E164224C7}"/>
              </a:ext>
            </a:extLst>
          </p:cNvPr>
          <p:cNvGrpSpPr>
            <a:grpSpLocks/>
          </p:cNvGrpSpPr>
          <p:nvPr/>
        </p:nvGrpSpPr>
        <p:grpSpPr bwMode="auto">
          <a:xfrm>
            <a:off x="850900" y="2170113"/>
            <a:ext cx="6619875" cy="847725"/>
            <a:chOff x="450" y="1344"/>
            <a:chExt cx="4585" cy="816"/>
          </a:xfrm>
        </p:grpSpPr>
        <p:graphicFrame>
          <p:nvGraphicFramePr>
            <p:cNvPr id="5134" name="Object 7">
              <a:extLst>
                <a:ext uri="{FF2B5EF4-FFF2-40B4-BE49-F238E27FC236}">
                  <a16:creationId xmlns:a16="http://schemas.microsoft.com/office/drawing/2014/main" id="{F9CD960D-C331-4D0F-878C-602F5F52B794}"/>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196" name="Image" r:id="rId3" imgW="7580952" imgH="2768254" progId="Photoshop.Image.7">
                    <p:embed/>
                  </p:oleObj>
                </mc:Choice>
                <mc:Fallback>
                  <p:oleObj name="Image" r:id="rId3" imgW="7580952" imgH="2768254" progId="Photoshop.Image.7">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2" name="Rectangle 8">
              <a:extLst>
                <a:ext uri="{FF2B5EF4-FFF2-40B4-BE49-F238E27FC236}">
                  <a16:creationId xmlns:a16="http://schemas.microsoft.com/office/drawing/2014/main" id="{8EBF16AA-50E8-47CC-A0AB-C9A1993C7587}"/>
                </a:ext>
              </a:extLst>
            </p:cNvPr>
            <p:cNvSpPr>
              <a:spLocks noChangeArrowheads="1"/>
            </p:cNvSpPr>
            <p:nvPr/>
          </p:nvSpPr>
          <p:spPr bwMode="auto">
            <a:xfrm>
              <a:off x="658" y="1482"/>
              <a:ext cx="4353"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加深理解计算概念，提高素质</a:t>
              </a:r>
            </a:p>
          </p:txBody>
        </p:sp>
      </p:grpSp>
      <p:grpSp>
        <p:nvGrpSpPr>
          <p:cNvPr id="159753" name="Group 9">
            <a:extLst>
              <a:ext uri="{FF2B5EF4-FFF2-40B4-BE49-F238E27FC236}">
                <a16:creationId xmlns:a16="http://schemas.microsoft.com/office/drawing/2014/main" id="{D29FC110-488F-4C55-A527-7BB0968B2519}"/>
              </a:ext>
            </a:extLst>
          </p:cNvPr>
          <p:cNvGrpSpPr>
            <a:grpSpLocks/>
          </p:cNvGrpSpPr>
          <p:nvPr/>
        </p:nvGrpSpPr>
        <p:grpSpPr bwMode="auto">
          <a:xfrm>
            <a:off x="868363" y="3178175"/>
            <a:ext cx="6619875" cy="847725"/>
            <a:chOff x="450" y="1344"/>
            <a:chExt cx="4585" cy="816"/>
          </a:xfrm>
        </p:grpSpPr>
        <p:graphicFrame>
          <p:nvGraphicFramePr>
            <p:cNvPr id="5132" name="Object 10">
              <a:extLst>
                <a:ext uri="{FF2B5EF4-FFF2-40B4-BE49-F238E27FC236}">
                  <a16:creationId xmlns:a16="http://schemas.microsoft.com/office/drawing/2014/main" id="{3FAA2B81-B20D-4CF0-8CE4-562AACB9F8E4}"/>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197" name="Image" r:id="rId5" imgW="7580952" imgH="2768254" progId="Photoshop.Image.7">
                    <p:embed/>
                  </p:oleObj>
                </mc:Choice>
                <mc:Fallback>
                  <p:oleObj name="Image" r:id="rId5" imgW="7580952" imgH="2768254" progId="Photoshop.Image.7">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5" name="Rectangle 11">
              <a:extLst>
                <a:ext uri="{FF2B5EF4-FFF2-40B4-BE49-F238E27FC236}">
                  <a16:creationId xmlns:a16="http://schemas.microsoft.com/office/drawing/2014/main" id="{D1FF2DAF-F84A-4370-9E65-B17651EC527D}"/>
                </a:ext>
              </a:extLst>
            </p:cNvPr>
            <p:cNvSpPr>
              <a:spLocks noChangeArrowheads="1"/>
            </p:cNvSpPr>
            <p:nvPr/>
          </p:nvSpPr>
          <p:spPr bwMode="auto">
            <a:xfrm>
              <a:off x="658" y="1482"/>
              <a:ext cx="4353"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为主流语言写编译器</a:t>
              </a:r>
            </a:p>
          </p:txBody>
        </p:sp>
      </p:grpSp>
      <p:grpSp>
        <p:nvGrpSpPr>
          <p:cNvPr id="159759" name="Group 15">
            <a:extLst>
              <a:ext uri="{FF2B5EF4-FFF2-40B4-BE49-F238E27FC236}">
                <a16:creationId xmlns:a16="http://schemas.microsoft.com/office/drawing/2014/main" id="{F50CF7AE-B877-4548-99A3-7F370A4AE816}"/>
              </a:ext>
            </a:extLst>
          </p:cNvPr>
          <p:cNvGrpSpPr>
            <a:grpSpLocks/>
          </p:cNvGrpSpPr>
          <p:nvPr/>
        </p:nvGrpSpPr>
        <p:grpSpPr bwMode="auto">
          <a:xfrm>
            <a:off x="915988" y="4241800"/>
            <a:ext cx="6619875" cy="847725"/>
            <a:chOff x="450" y="1344"/>
            <a:chExt cx="4585" cy="816"/>
          </a:xfrm>
        </p:grpSpPr>
        <p:graphicFrame>
          <p:nvGraphicFramePr>
            <p:cNvPr id="5130" name="Object 16">
              <a:extLst>
                <a:ext uri="{FF2B5EF4-FFF2-40B4-BE49-F238E27FC236}">
                  <a16:creationId xmlns:a16="http://schemas.microsoft.com/office/drawing/2014/main" id="{C83349B1-8EBB-4822-A8F9-A8D32A3397A2}"/>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198" name="Image" r:id="rId6" imgW="7580952" imgH="2768254" progId="Photoshop.Image.7">
                    <p:embed/>
                  </p:oleObj>
                </mc:Choice>
                <mc:Fallback>
                  <p:oleObj name="Image" r:id="rId6" imgW="7580952" imgH="2768254" progId="Photoshop.Image.7">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1" name="Rectangle 17">
              <a:extLst>
                <a:ext uri="{FF2B5EF4-FFF2-40B4-BE49-F238E27FC236}">
                  <a16:creationId xmlns:a16="http://schemas.microsoft.com/office/drawing/2014/main" id="{FE61F47B-6F2A-4B93-B2A7-761B21F53D24}"/>
                </a:ext>
              </a:extLst>
            </p:cNvPr>
            <p:cNvSpPr>
              <a:spLocks noChangeArrowheads="1"/>
            </p:cNvSpPr>
            <p:nvPr/>
          </p:nvSpPr>
          <p:spPr bwMode="auto">
            <a:xfrm>
              <a:off x="658" y="1482"/>
              <a:ext cx="4353"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写专业编译器机会很多</a:t>
              </a:r>
            </a:p>
          </p:txBody>
        </p:sp>
      </p:grpSp>
      <p:grpSp>
        <p:nvGrpSpPr>
          <p:cNvPr id="159765" name="Group 21">
            <a:extLst>
              <a:ext uri="{FF2B5EF4-FFF2-40B4-BE49-F238E27FC236}">
                <a16:creationId xmlns:a16="http://schemas.microsoft.com/office/drawing/2014/main" id="{626616A5-F267-4C92-802D-1B4F896116F2}"/>
              </a:ext>
            </a:extLst>
          </p:cNvPr>
          <p:cNvGrpSpPr>
            <a:grpSpLocks/>
          </p:cNvGrpSpPr>
          <p:nvPr/>
        </p:nvGrpSpPr>
        <p:grpSpPr bwMode="auto">
          <a:xfrm>
            <a:off x="895350" y="5297488"/>
            <a:ext cx="6619875" cy="847725"/>
            <a:chOff x="450" y="1344"/>
            <a:chExt cx="4585" cy="816"/>
          </a:xfrm>
        </p:grpSpPr>
        <p:graphicFrame>
          <p:nvGraphicFramePr>
            <p:cNvPr id="5128" name="Object 22">
              <a:extLst>
                <a:ext uri="{FF2B5EF4-FFF2-40B4-BE49-F238E27FC236}">
                  <a16:creationId xmlns:a16="http://schemas.microsoft.com/office/drawing/2014/main" id="{F3B87C29-8612-495D-9A3B-1F99F2A75CCE}"/>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5199" name="Image" r:id="rId7" imgW="7580952" imgH="2768254" progId="Photoshop.Image.7">
                    <p:embed/>
                  </p:oleObj>
                </mc:Choice>
                <mc:Fallback>
                  <p:oleObj name="Image" r:id="rId7" imgW="7580952" imgH="2768254" progId="Photoshop.Image.7">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7" name="Rectangle 23">
              <a:extLst>
                <a:ext uri="{FF2B5EF4-FFF2-40B4-BE49-F238E27FC236}">
                  <a16:creationId xmlns:a16="http://schemas.microsoft.com/office/drawing/2014/main" id="{F6A26ED6-DC4B-461B-876C-239CD37B6A29}"/>
                </a:ext>
              </a:extLst>
            </p:cNvPr>
            <p:cNvSpPr>
              <a:spLocks noChangeArrowheads="1"/>
            </p:cNvSpPr>
            <p:nvPr/>
          </p:nvSpPr>
          <p:spPr bwMode="auto">
            <a:xfrm>
              <a:off x="658" y="1482"/>
              <a:ext cx="4353" cy="44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tx2"/>
                  </a:solidFill>
                  <a:latin typeface="宋体" panose="02010600030101010101" pitchFamily="2" charset="-122"/>
                </a:rPr>
                <a:t>为应用提供思路、技术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strips(downRight)">
                                      <p:cBhvr>
                                        <p:cTn id="7" dur="500"/>
                                        <p:tgtEl>
                                          <p:spTgt spid="159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59753"/>
                                        </p:tgtEl>
                                        <p:attrNameLst>
                                          <p:attrName>style.visibility</p:attrName>
                                        </p:attrNameLst>
                                      </p:cBhvr>
                                      <p:to>
                                        <p:strVal val="visible"/>
                                      </p:to>
                                    </p:set>
                                    <p:animEffect transition="in" filter="strips(downRight)">
                                      <p:cBhvr>
                                        <p:cTn id="12" dur="500"/>
                                        <p:tgtEl>
                                          <p:spTgt spid="159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59759"/>
                                        </p:tgtEl>
                                        <p:attrNameLst>
                                          <p:attrName>style.visibility</p:attrName>
                                        </p:attrNameLst>
                                      </p:cBhvr>
                                      <p:to>
                                        <p:strVal val="visible"/>
                                      </p:to>
                                    </p:set>
                                    <p:animEffect transition="in" filter="strips(downRight)">
                                      <p:cBhvr>
                                        <p:cTn id="17" dur="500"/>
                                        <p:tgtEl>
                                          <p:spTgt spid="159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59765"/>
                                        </p:tgtEl>
                                        <p:attrNameLst>
                                          <p:attrName>style.visibility</p:attrName>
                                        </p:attrNameLst>
                                      </p:cBhvr>
                                      <p:to>
                                        <p:strVal val="visible"/>
                                      </p:to>
                                    </p:set>
                                    <p:animEffect transition="in" filter="strips(downRight)">
                                      <p:cBhvr>
                                        <p:cTn id="22" dur="500"/>
                                        <p:tgtEl>
                                          <p:spTgt spid="159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4">
            <a:extLst>
              <a:ext uri="{FF2B5EF4-FFF2-40B4-BE49-F238E27FC236}">
                <a16:creationId xmlns:a16="http://schemas.microsoft.com/office/drawing/2014/main" id="{C604E4CF-5A2A-401F-84C8-96757887DFA5}"/>
              </a:ext>
            </a:extLst>
          </p:cNvPr>
          <p:cNvSpPr>
            <a:spLocks noChangeArrowheads="1" noChangeShapeType="1" noTextEdit="1"/>
          </p:cNvSpPr>
          <p:nvPr/>
        </p:nvSpPr>
        <p:spPr bwMode="auto">
          <a:xfrm>
            <a:off x="442913" y="466725"/>
            <a:ext cx="4316412"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宋体" panose="02010600030101010101" pitchFamily="2" charset="-122"/>
              </a:rPr>
              <a:t>课程学习指导</a:t>
            </a:r>
          </a:p>
        </p:txBody>
      </p:sp>
      <p:sp>
        <p:nvSpPr>
          <p:cNvPr id="160773" name="Rectangle 5">
            <a:extLst>
              <a:ext uri="{FF2B5EF4-FFF2-40B4-BE49-F238E27FC236}">
                <a16:creationId xmlns:a16="http://schemas.microsoft.com/office/drawing/2014/main" id="{A4261435-50D3-40A4-ADFE-E576FEBA717F}"/>
              </a:ext>
            </a:extLst>
          </p:cNvPr>
          <p:cNvSpPr>
            <a:spLocks noChangeArrowheads="1"/>
          </p:cNvSpPr>
          <p:nvPr/>
        </p:nvSpPr>
        <p:spPr bwMode="auto">
          <a:xfrm>
            <a:off x="485775" y="1062038"/>
            <a:ext cx="5443538"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solidFill>
                  <a:schemeClr val="tx2"/>
                </a:solidFill>
              </a:rPr>
              <a:t>3. </a:t>
            </a:r>
            <a:r>
              <a:rPr lang="zh-CN" altLang="en-US" dirty="0">
                <a:solidFill>
                  <a:schemeClr val="tx2"/>
                </a:solidFill>
              </a:rPr>
              <a:t>如何学好</a:t>
            </a:r>
          </a:p>
        </p:txBody>
      </p:sp>
      <p:grpSp>
        <p:nvGrpSpPr>
          <p:cNvPr id="160774" name="Group 6">
            <a:extLst>
              <a:ext uri="{FF2B5EF4-FFF2-40B4-BE49-F238E27FC236}">
                <a16:creationId xmlns:a16="http://schemas.microsoft.com/office/drawing/2014/main" id="{F3D770A5-FDDC-4DD0-8D7F-F59A6234B72B}"/>
              </a:ext>
            </a:extLst>
          </p:cNvPr>
          <p:cNvGrpSpPr>
            <a:grpSpLocks/>
          </p:cNvGrpSpPr>
          <p:nvPr/>
        </p:nvGrpSpPr>
        <p:grpSpPr bwMode="auto">
          <a:xfrm>
            <a:off x="625475" y="1527175"/>
            <a:ext cx="8389938" cy="1137637"/>
            <a:chOff x="454" y="1200"/>
            <a:chExt cx="4585" cy="1040"/>
          </a:xfrm>
        </p:grpSpPr>
        <p:graphicFrame>
          <p:nvGraphicFramePr>
            <p:cNvPr id="6161" name="Object 7">
              <a:extLst>
                <a:ext uri="{FF2B5EF4-FFF2-40B4-BE49-F238E27FC236}">
                  <a16:creationId xmlns:a16="http://schemas.microsoft.com/office/drawing/2014/main" id="{1165F15F-012E-4DF6-B97D-36EC75A24355}"/>
                </a:ext>
              </a:extLst>
            </p:cNvPr>
            <p:cNvGraphicFramePr>
              <a:graphicFrameLocks noChangeAspect="1"/>
            </p:cNvGraphicFramePr>
            <p:nvPr/>
          </p:nvGraphicFramePr>
          <p:xfrm>
            <a:off x="454" y="1200"/>
            <a:ext cx="4585" cy="816"/>
          </p:xfrm>
          <a:graphic>
            <a:graphicData uri="http://schemas.openxmlformats.org/presentationml/2006/ole">
              <mc:AlternateContent xmlns:mc="http://schemas.openxmlformats.org/markup-compatibility/2006">
                <mc:Choice xmlns:v="urn:schemas-microsoft-com:vml" Requires="v">
                  <p:oleObj spid="_x0000_s6238" name="Image" r:id="rId3" imgW="7580952" imgH="2768254" progId="Photoshop.Image.7">
                    <p:embed/>
                  </p:oleObj>
                </mc:Choice>
                <mc:Fallback>
                  <p:oleObj name="Image" r:id="rId3" imgW="7580952" imgH="2768254" progId="Photoshop.Image.7">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 y="1200"/>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6" name="Rectangle 8">
              <a:extLst>
                <a:ext uri="{FF2B5EF4-FFF2-40B4-BE49-F238E27FC236}">
                  <a16:creationId xmlns:a16="http://schemas.microsoft.com/office/drawing/2014/main" id="{0374118B-9288-427C-BFFE-44A0ECA1A8A8}"/>
                </a:ext>
              </a:extLst>
            </p:cNvPr>
            <p:cNvSpPr>
              <a:spLocks noChangeArrowheads="1"/>
            </p:cNvSpPr>
            <p:nvPr/>
          </p:nvSpPr>
          <p:spPr bwMode="auto">
            <a:xfrm>
              <a:off x="575" y="1480"/>
              <a:ext cx="4353" cy="76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latin typeface="宋体" panose="02010600030101010101" pitchFamily="2" charset="-122"/>
                </a:rPr>
                <a:t>学好</a:t>
              </a:r>
              <a:r>
                <a:rPr lang="zh-CN" altLang="en-US" dirty="0">
                  <a:solidFill>
                    <a:schemeClr val="tx2"/>
                  </a:solidFill>
                  <a:latin typeface="Arial" panose="020B0604020202020204" pitchFamily="34" charset="0"/>
                </a:rPr>
                <a:t>“</a:t>
              </a:r>
              <a:r>
                <a:rPr lang="zh-CN" altLang="en-US" dirty="0">
                  <a:solidFill>
                    <a:schemeClr val="tx2"/>
                  </a:solidFill>
                  <a:latin typeface="宋体" panose="02010600030101010101" pitchFamily="2" charset="-122"/>
                </a:rPr>
                <a:t>专业基础原理</a:t>
              </a:r>
              <a:r>
                <a:rPr lang="zh-CN" altLang="en-US" dirty="0">
                  <a:solidFill>
                    <a:schemeClr val="tx2"/>
                  </a:solidFill>
                  <a:latin typeface="Arial" panose="020B0604020202020204" pitchFamily="34" charset="0"/>
                </a:rPr>
                <a:t>”</a:t>
              </a:r>
              <a:r>
                <a:rPr lang="zh-CN" altLang="en-US" dirty="0">
                  <a:solidFill>
                    <a:schemeClr val="tx2"/>
                  </a:solidFill>
                  <a:latin typeface="宋体" panose="02010600030101010101" pitchFamily="2" charset="-122"/>
                </a:rPr>
                <a:t>课程，是计算机专业学生必要条件</a:t>
              </a:r>
            </a:p>
          </p:txBody>
        </p:sp>
      </p:grpSp>
      <p:grpSp>
        <p:nvGrpSpPr>
          <p:cNvPr id="160777" name="Group 9">
            <a:extLst>
              <a:ext uri="{FF2B5EF4-FFF2-40B4-BE49-F238E27FC236}">
                <a16:creationId xmlns:a16="http://schemas.microsoft.com/office/drawing/2014/main" id="{1730423D-D0DB-4762-A09D-1604AA632DDE}"/>
              </a:ext>
            </a:extLst>
          </p:cNvPr>
          <p:cNvGrpSpPr>
            <a:grpSpLocks/>
          </p:cNvGrpSpPr>
          <p:nvPr/>
        </p:nvGrpSpPr>
        <p:grpSpPr bwMode="auto">
          <a:xfrm>
            <a:off x="581025" y="2513013"/>
            <a:ext cx="5575151" cy="974468"/>
            <a:chOff x="450" y="1344"/>
            <a:chExt cx="4585" cy="938"/>
          </a:xfrm>
        </p:grpSpPr>
        <p:graphicFrame>
          <p:nvGraphicFramePr>
            <p:cNvPr id="6159" name="Object 10">
              <a:extLst>
                <a:ext uri="{FF2B5EF4-FFF2-40B4-BE49-F238E27FC236}">
                  <a16:creationId xmlns:a16="http://schemas.microsoft.com/office/drawing/2014/main" id="{E7B0BEA4-DC78-400B-A9E6-FDAC7AC6E199}"/>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6239" name="Image" r:id="rId5" imgW="7580952" imgH="2768254" progId="Photoshop.Image.7">
                    <p:embed/>
                  </p:oleObj>
                </mc:Choice>
                <mc:Fallback>
                  <p:oleObj name="Image" r:id="rId5" imgW="7580952" imgH="2768254" progId="Photoshop.Image.7">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9" name="Rectangle 11">
              <a:extLst>
                <a:ext uri="{FF2B5EF4-FFF2-40B4-BE49-F238E27FC236}">
                  <a16:creationId xmlns:a16="http://schemas.microsoft.com/office/drawing/2014/main" id="{1D39524D-CB8A-4855-8EAA-260BEF3E6372}"/>
                </a:ext>
              </a:extLst>
            </p:cNvPr>
            <p:cNvSpPr>
              <a:spLocks noChangeArrowheads="1"/>
            </p:cNvSpPr>
            <p:nvPr/>
          </p:nvSpPr>
          <p:spPr bwMode="auto">
            <a:xfrm>
              <a:off x="658" y="1482"/>
              <a:ext cx="4353" cy="8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latin typeface="宋体" panose="02010600030101010101" pitchFamily="2" charset="-122"/>
                </a:rPr>
                <a:t>上课：准时到，认真听，带笔和纸</a:t>
              </a:r>
            </a:p>
          </p:txBody>
        </p:sp>
      </p:grpSp>
      <p:grpSp>
        <p:nvGrpSpPr>
          <p:cNvPr id="160780" name="Group 12">
            <a:extLst>
              <a:ext uri="{FF2B5EF4-FFF2-40B4-BE49-F238E27FC236}">
                <a16:creationId xmlns:a16="http://schemas.microsoft.com/office/drawing/2014/main" id="{D3F76DB0-9603-426C-9A48-54FA1AB3677F}"/>
              </a:ext>
            </a:extLst>
          </p:cNvPr>
          <p:cNvGrpSpPr>
            <a:grpSpLocks/>
          </p:cNvGrpSpPr>
          <p:nvPr/>
        </p:nvGrpSpPr>
        <p:grpSpPr bwMode="auto">
          <a:xfrm>
            <a:off x="532476" y="3477641"/>
            <a:ext cx="5264150" cy="847725"/>
            <a:chOff x="369" y="769"/>
            <a:chExt cx="4585" cy="816"/>
          </a:xfrm>
        </p:grpSpPr>
        <p:graphicFrame>
          <p:nvGraphicFramePr>
            <p:cNvPr id="6157" name="Object 13">
              <a:extLst>
                <a:ext uri="{FF2B5EF4-FFF2-40B4-BE49-F238E27FC236}">
                  <a16:creationId xmlns:a16="http://schemas.microsoft.com/office/drawing/2014/main" id="{2C302DD5-DAB3-4C0B-92D7-96D40D01BC61}"/>
                </a:ext>
              </a:extLst>
            </p:cNvPr>
            <p:cNvGraphicFramePr>
              <a:graphicFrameLocks noChangeAspect="1"/>
            </p:cNvGraphicFramePr>
            <p:nvPr>
              <p:extLst>
                <p:ext uri="{D42A27DB-BD31-4B8C-83A1-F6EECF244321}">
                  <p14:modId xmlns:p14="http://schemas.microsoft.com/office/powerpoint/2010/main" val="2404125669"/>
                </p:ext>
              </p:extLst>
            </p:nvPr>
          </p:nvGraphicFramePr>
          <p:xfrm>
            <a:off x="369" y="769"/>
            <a:ext cx="4585" cy="816"/>
          </p:xfrm>
          <a:graphic>
            <a:graphicData uri="http://schemas.openxmlformats.org/presentationml/2006/ole">
              <mc:AlternateContent xmlns:mc="http://schemas.openxmlformats.org/markup-compatibility/2006">
                <mc:Choice xmlns:v="urn:schemas-microsoft-com:vml" Requires="v">
                  <p:oleObj spid="_x0000_s6240" name="Image" r:id="rId6" imgW="7580952" imgH="2768254" progId="Photoshop.Image.7">
                    <p:embed/>
                  </p:oleObj>
                </mc:Choice>
                <mc:Fallback>
                  <p:oleObj name="Image" r:id="rId6" imgW="7580952" imgH="2768254" progId="Photoshop.Image.7">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 y="769"/>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2" name="Rectangle 14">
              <a:extLst>
                <a:ext uri="{FF2B5EF4-FFF2-40B4-BE49-F238E27FC236}">
                  <a16:creationId xmlns:a16="http://schemas.microsoft.com/office/drawing/2014/main" id="{226C8DF7-CC2A-4DE7-8C84-5B8A7125554F}"/>
                </a:ext>
              </a:extLst>
            </p:cNvPr>
            <p:cNvSpPr>
              <a:spLocks noChangeArrowheads="1"/>
            </p:cNvSpPr>
            <p:nvPr/>
          </p:nvSpPr>
          <p:spPr bwMode="auto">
            <a:xfrm>
              <a:off x="504" y="945"/>
              <a:ext cx="4232" cy="44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tx2"/>
                  </a:solidFill>
                  <a:latin typeface="宋体" panose="02010600030101010101" pitchFamily="2" charset="-122"/>
                </a:rPr>
                <a:t>课后：认真完成作业、实验、复习</a:t>
              </a:r>
            </a:p>
          </p:txBody>
        </p:sp>
      </p:grpSp>
      <p:grpSp>
        <p:nvGrpSpPr>
          <p:cNvPr id="160787" name="Group 19">
            <a:extLst>
              <a:ext uri="{FF2B5EF4-FFF2-40B4-BE49-F238E27FC236}">
                <a16:creationId xmlns:a16="http://schemas.microsoft.com/office/drawing/2014/main" id="{58FC5C41-A8DB-4853-89C5-73091C2C5711}"/>
              </a:ext>
            </a:extLst>
          </p:cNvPr>
          <p:cNvGrpSpPr>
            <a:grpSpLocks/>
          </p:cNvGrpSpPr>
          <p:nvPr/>
        </p:nvGrpSpPr>
        <p:grpSpPr bwMode="auto">
          <a:xfrm>
            <a:off x="568325" y="4570413"/>
            <a:ext cx="7013575" cy="847725"/>
            <a:chOff x="450" y="1344"/>
            <a:chExt cx="4585" cy="816"/>
          </a:xfrm>
        </p:grpSpPr>
        <p:graphicFrame>
          <p:nvGraphicFramePr>
            <p:cNvPr id="6155" name="Object 20">
              <a:extLst>
                <a:ext uri="{FF2B5EF4-FFF2-40B4-BE49-F238E27FC236}">
                  <a16:creationId xmlns:a16="http://schemas.microsoft.com/office/drawing/2014/main" id="{68B64DAA-5B48-491A-B997-94CB134DE3CE}"/>
                </a:ext>
              </a:extLst>
            </p:cNvPr>
            <p:cNvGraphicFramePr>
              <a:graphicFrameLocks noChangeAspect="1"/>
            </p:cNvGraphicFramePr>
            <p:nvPr/>
          </p:nvGraphicFramePr>
          <p:xfrm>
            <a:off x="450" y="1344"/>
            <a:ext cx="4585" cy="816"/>
          </p:xfrm>
          <a:graphic>
            <a:graphicData uri="http://schemas.openxmlformats.org/presentationml/2006/ole">
              <mc:AlternateContent xmlns:mc="http://schemas.openxmlformats.org/markup-compatibility/2006">
                <mc:Choice xmlns:v="urn:schemas-microsoft-com:vml" Requires="v">
                  <p:oleObj spid="_x0000_s6241" name="Image" r:id="rId7" imgW="7580952" imgH="2768254" progId="Photoshop.Image.7">
                    <p:embed/>
                  </p:oleObj>
                </mc:Choice>
                <mc:Fallback>
                  <p:oleObj name="Image" r:id="rId7" imgW="7580952" imgH="2768254" progId="Photoshop.Image.7">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 y="1344"/>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9" name="Rectangle 21">
              <a:extLst>
                <a:ext uri="{FF2B5EF4-FFF2-40B4-BE49-F238E27FC236}">
                  <a16:creationId xmlns:a16="http://schemas.microsoft.com/office/drawing/2014/main" id="{2400E20B-7F6E-4385-819A-8E7EA49E01D8}"/>
                </a:ext>
              </a:extLst>
            </p:cNvPr>
            <p:cNvSpPr>
              <a:spLocks noChangeArrowheads="1"/>
            </p:cNvSpPr>
            <p:nvPr/>
          </p:nvSpPr>
          <p:spPr bwMode="auto">
            <a:xfrm>
              <a:off x="658" y="1482"/>
              <a:ext cx="4355" cy="286"/>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anose="05000000000000000000" pitchFamily="2" charset="2"/>
                <a:buNone/>
                <a:defRPr/>
              </a:pPr>
              <a:r>
                <a:rPr lang="zh-CN" altLang="en-US" dirty="0">
                  <a:solidFill>
                    <a:schemeClr val="tx2"/>
                  </a:solidFill>
                  <a:latin typeface="宋体" panose="02010600030101010101" pitchFamily="2" charset="-122"/>
                </a:rPr>
                <a:t>弄懂书中的例题与习题，通过画图来加深理解</a:t>
              </a:r>
            </a:p>
          </p:txBody>
        </p:sp>
      </p:grpSp>
      <p:grpSp>
        <p:nvGrpSpPr>
          <p:cNvPr id="16" name="Group 19">
            <a:extLst>
              <a:ext uri="{FF2B5EF4-FFF2-40B4-BE49-F238E27FC236}">
                <a16:creationId xmlns:a16="http://schemas.microsoft.com/office/drawing/2014/main" id="{6690BADD-7513-449B-9903-517EFEF3A314}"/>
              </a:ext>
            </a:extLst>
          </p:cNvPr>
          <p:cNvGrpSpPr>
            <a:grpSpLocks/>
          </p:cNvGrpSpPr>
          <p:nvPr/>
        </p:nvGrpSpPr>
        <p:grpSpPr bwMode="auto">
          <a:xfrm>
            <a:off x="532854" y="5778444"/>
            <a:ext cx="7013575" cy="848919"/>
            <a:chOff x="271" y="1903"/>
            <a:chExt cx="4585" cy="816"/>
          </a:xfrm>
        </p:grpSpPr>
        <p:graphicFrame>
          <p:nvGraphicFramePr>
            <p:cNvPr id="6153" name="Object 20">
              <a:extLst>
                <a:ext uri="{FF2B5EF4-FFF2-40B4-BE49-F238E27FC236}">
                  <a16:creationId xmlns:a16="http://schemas.microsoft.com/office/drawing/2014/main" id="{892F3B17-E746-43D7-9F3C-DE0FF9C2173A}"/>
                </a:ext>
              </a:extLst>
            </p:cNvPr>
            <p:cNvGraphicFramePr>
              <a:graphicFrameLocks noChangeAspect="1"/>
            </p:cNvGraphicFramePr>
            <p:nvPr>
              <p:extLst>
                <p:ext uri="{D42A27DB-BD31-4B8C-83A1-F6EECF244321}">
                  <p14:modId xmlns:p14="http://schemas.microsoft.com/office/powerpoint/2010/main" val="96575088"/>
                </p:ext>
              </p:extLst>
            </p:nvPr>
          </p:nvGraphicFramePr>
          <p:xfrm>
            <a:off x="271" y="1903"/>
            <a:ext cx="4585" cy="816"/>
          </p:xfrm>
          <a:graphic>
            <a:graphicData uri="http://schemas.openxmlformats.org/presentationml/2006/ole">
              <mc:AlternateContent xmlns:mc="http://schemas.openxmlformats.org/markup-compatibility/2006">
                <mc:Choice xmlns:v="urn:schemas-microsoft-com:vml" Requires="v">
                  <p:oleObj spid="_x0000_s6242" name="Image" r:id="rId8" imgW="7580952" imgH="2768254" progId="Photoshop.Image.7">
                    <p:embed/>
                  </p:oleObj>
                </mc:Choice>
                <mc:Fallback>
                  <p:oleObj name="Image" r:id="rId8" imgW="7580952" imgH="2768254" progId="Photoshop.Image.7">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 y="1903"/>
                          <a:ext cx="4585"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21">
              <a:extLst>
                <a:ext uri="{FF2B5EF4-FFF2-40B4-BE49-F238E27FC236}">
                  <a16:creationId xmlns:a16="http://schemas.microsoft.com/office/drawing/2014/main" id="{9586E5AA-2AF3-4BF0-A12D-96BF59B6E290}"/>
                </a:ext>
              </a:extLst>
            </p:cNvPr>
            <p:cNvSpPr>
              <a:spLocks noChangeArrowheads="1"/>
            </p:cNvSpPr>
            <p:nvPr/>
          </p:nvSpPr>
          <p:spPr bwMode="auto">
            <a:xfrm>
              <a:off x="418" y="2103"/>
              <a:ext cx="4355" cy="44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anose="05000000000000000000" pitchFamily="2" charset="2"/>
                <a:buNone/>
                <a:defRPr/>
              </a:pPr>
              <a:r>
                <a:rPr lang="zh-CN" altLang="en-US" dirty="0">
                  <a:solidFill>
                    <a:schemeClr val="tx2"/>
                  </a:solidFill>
                  <a:latin typeface="宋体" panose="02010600030101010101" pitchFamily="2" charset="-122"/>
                </a:rPr>
                <a:t>在理解的基础上记忆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0774"/>
                                        </p:tgtEl>
                                        <p:attrNameLst>
                                          <p:attrName>style.visibility</p:attrName>
                                        </p:attrNameLst>
                                      </p:cBhvr>
                                      <p:to>
                                        <p:strVal val="visible"/>
                                      </p:to>
                                    </p:set>
                                    <p:animEffect transition="in" filter="strips(downRight)">
                                      <p:cBhvr>
                                        <p:cTn id="7" dur="500"/>
                                        <p:tgtEl>
                                          <p:spTgt spid="160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60777"/>
                                        </p:tgtEl>
                                        <p:attrNameLst>
                                          <p:attrName>style.visibility</p:attrName>
                                        </p:attrNameLst>
                                      </p:cBhvr>
                                      <p:to>
                                        <p:strVal val="visible"/>
                                      </p:to>
                                    </p:set>
                                    <p:animEffect transition="in" filter="strips(downRight)">
                                      <p:cBhvr>
                                        <p:cTn id="12" dur="500"/>
                                        <p:tgtEl>
                                          <p:spTgt spid="1607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0780"/>
                                        </p:tgtEl>
                                        <p:attrNameLst>
                                          <p:attrName>style.visibility</p:attrName>
                                        </p:attrNameLst>
                                      </p:cBhvr>
                                      <p:to>
                                        <p:strVal val="visible"/>
                                      </p:to>
                                    </p:set>
                                    <p:animEffect transition="in" filter="strips(downRight)">
                                      <p:cBhvr>
                                        <p:cTn id="17" dur="500"/>
                                        <p:tgtEl>
                                          <p:spTgt spid="160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60787"/>
                                        </p:tgtEl>
                                        <p:attrNameLst>
                                          <p:attrName>style.visibility</p:attrName>
                                        </p:attrNameLst>
                                      </p:cBhvr>
                                      <p:to>
                                        <p:strVal val="visible"/>
                                      </p:to>
                                    </p:set>
                                    <p:animEffect transition="in" filter="strips(downRight)">
                                      <p:cBhvr>
                                        <p:cTn id="22" dur="500"/>
                                        <p:tgtEl>
                                          <p:spTgt spid="1607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Righ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编译">
  <a:themeElements>
    <a:clrScheme name="编译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编译">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编译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编译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编译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编译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编译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编译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编译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Designs\编译.pot</Template>
  <TotalTime>1447</TotalTime>
  <Words>4333</Words>
  <Application>Microsoft Office PowerPoint</Application>
  <PresentationFormat>全屏显示(4:3)</PresentationFormat>
  <Paragraphs>788</Paragraphs>
  <Slides>69</Slides>
  <Notes>4</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69</vt:i4>
      </vt:variant>
    </vt:vector>
  </HeadingPairs>
  <TitlesOfParts>
    <vt:vector size="88" baseType="lpstr">
      <vt:lpstr>Arial Unicode MS</vt:lpstr>
      <vt:lpstr>Monotype Sorts</vt:lpstr>
      <vt:lpstr>仿宋_GB2312</vt:lpstr>
      <vt:lpstr>黑体</vt:lpstr>
      <vt:lpstr>楷体_GB2312</vt:lpstr>
      <vt:lpstr>隶书</vt:lpstr>
      <vt:lpstr>宋体</vt:lpstr>
      <vt:lpstr>Arial</vt:lpstr>
      <vt:lpstr>Calibri</vt:lpstr>
      <vt:lpstr>Impact</vt:lpstr>
      <vt:lpstr>Tahoma</vt:lpstr>
      <vt:lpstr>Times New Roman</vt:lpstr>
      <vt:lpstr>Wingdings</vt:lpstr>
      <vt:lpstr>编译</vt:lpstr>
      <vt:lpstr>剪辑</vt:lpstr>
      <vt:lpstr>Image</vt:lpstr>
      <vt:lpstr>文档</vt:lpstr>
      <vt:lpstr>图表</vt:lpstr>
      <vt:lpstr>Visio.Drawing.4</vt:lpstr>
      <vt:lpstr>PowerPoint 演示文稿</vt:lpstr>
      <vt:lpstr>公共邮箱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国外参考书（编译圣经）</vt:lpstr>
      <vt:lpstr>国外参考书（编译圣经）</vt:lpstr>
      <vt:lpstr>国外参考书（编译圣经）</vt:lpstr>
      <vt:lpstr>PowerPoint 演示文稿</vt:lpstr>
      <vt:lpstr>PowerPoint 演示文稿</vt:lpstr>
      <vt:lpstr>程序设计语言</vt:lpstr>
      <vt:lpstr>程序设计语言</vt:lpstr>
      <vt:lpstr>程序设计语言</vt:lpstr>
      <vt:lpstr>PowerPoint 演示文稿</vt:lpstr>
      <vt:lpstr>PowerPoint 演示文稿</vt:lpstr>
      <vt:lpstr>PowerPoint 演示文稿</vt:lpstr>
      <vt:lpstr>PowerPoint 演示文稿</vt:lpstr>
      <vt:lpstr>PowerPoint 演示文稿</vt:lpstr>
      <vt:lpstr>编译和解释程序：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源程序示例</vt:lpstr>
      <vt:lpstr> 经词法分析源程序被加工成单词流</vt:lpstr>
      <vt:lpstr>赋值语句经语法分析生成分析树</vt:lpstr>
      <vt:lpstr>赋值语句经语义分析生成语法树</vt:lpstr>
      <vt:lpstr>    生成中间代码</vt:lpstr>
      <vt:lpstr>PowerPoint 演示文稿</vt:lpstr>
      <vt:lpstr>  符号表</vt:lpstr>
      <vt:lpstr>PowerPoint 演示文稿</vt:lpstr>
      <vt:lpstr>PowerPoint 演示文稿</vt:lpstr>
      <vt:lpstr>PowerPoint 演示文稿</vt:lpstr>
      <vt:lpstr>PowerPoint 演示文稿</vt:lpstr>
      <vt:lpstr>PowerPoint 演示文稿</vt:lpstr>
      <vt:lpstr>PowerPoint 演示文稿</vt:lpstr>
      <vt:lpstr>编译程序实现的途径 </vt:lpstr>
      <vt:lpstr>编译程序的自动化技术</vt:lpstr>
      <vt:lpstr>PowerPoint 演示文稿</vt:lpstr>
      <vt:lpstr>语法分析器的自动生成程序</vt:lpstr>
      <vt:lpstr>自展技术</vt:lpstr>
      <vt:lpstr>编译程序的移植技术</vt:lpstr>
      <vt:lpstr>语言开发环境中的伙伴程序</vt:lpstr>
      <vt:lpstr>PowerPoint 演示文稿</vt:lpstr>
      <vt:lpstr>编译程序的构造工具</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rany xie</dc:creator>
  <cp:lastModifiedBy>rany xie</cp:lastModifiedBy>
  <cp:revision>207</cp:revision>
  <dcterms:created xsi:type="dcterms:W3CDTF">1601-01-01T00:00:00Z</dcterms:created>
  <dcterms:modified xsi:type="dcterms:W3CDTF">2017-09-15T01:25:17Z</dcterms:modified>
</cp:coreProperties>
</file>