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99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333" r:id="rId14"/>
    <p:sldId id="270" r:id="rId15"/>
    <p:sldId id="271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335" r:id="rId24"/>
    <p:sldId id="364" r:id="rId25"/>
    <p:sldId id="361" r:id="rId26"/>
    <p:sldId id="362" r:id="rId27"/>
    <p:sldId id="363" r:id="rId28"/>
    <p:sldId id="289" r:id="rId29"/>
    <p:sldId id="290" r:id="rId30"/>
    <p:sldId id="291" r:id="rId31"/>
    <p:sldId id="292" r:id="rId32"/>
    <p:sldId id="293" r:id="rId33"/>
    <p:sldId id="294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34" r:id="rId42"/>
    <p:sldId id="338" r:id="rId43"/>
    <p:sldId id="386" r:id="rId44"/>
    <p:sldId id="387" r:id="rId45"/>
    <p:sldId id="388" r:id="rId46"/>
    <p:sldId id="389" r:id="rId47"/>
    <p:sldId id="390" r:id="rId48"/>
    <p:sldId id="391" r:id="rId49"/>
    <p:sldId id="398" r:id="rId50"/>
    <p:sldId id="397" r:id="rId51"/>
    <p:sldId id="395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  <a:srgbClr val="FF00FF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2193" autoAdjust="0"/>
  </p:normalViewPr>
  <p:slideViewPr>
    <p:cSldViewPr>
      <p:cViewPr varScale="1">
        <p:scale>
          <a:sx n="75" d="100"/>
          <a:sy n="75" d="100"/>
        </p:scale>
        <p:origin x="86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8ADB8C8-E9EC-4645-99DA-A3E21AE024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7568DB9-75A2-48BE-A37A-9695CCBFF5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36AAA2AA-F02B-47F0-8A45-134AB14343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5B1EA98B-D25F-4AFD-AD2B-530727BDFBB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1C47C7-38F0-4F40-82B9-3ED6A63653D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>
            <a:extLst>
              <a:ext uri="{FF2B5EF4-FFF2-40B4-BE49-F238E27FC236}">
                <a16:creationId xmlns:a16="http://schemas.microsoft.com/office/drawing/2014/main" id="{FD4A98C1-6819-4E16-8F13-FB82AD53E0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3971" name="Rectangle 1027">
            <a:extLst>
              <a:ext uri="{FF2B5EF4-FFF2-40B4-BE49-F238E27FC236}">
                <a16:creationId xmlns:a16="http://schemas.microsoft.com/office/drawing/2014/main" id="{6C2DAE50-9895-46B1-8ABB-5C380077C7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0" name="Rectangle 1028">
            <a:extLst>
              <a:ext uri="{FF2B5EF4-FFF2-40B4-BE49-F238E27FC236}">
                <a16:creationId xmlns:a16="http://schemas.microsoft.com/office/drawing/2014/main" id="{B412F1A5-5E0A-41D1-B4C2-7B3ABD181A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1029">
            <a:extLst>
              <a:ext uri="{FF2B5EF4-FFF2-40B4-BE49-F238E27FC236}">
                <a16:creationId xmlns:a16="http://schemas.microsoft.com/office/drawing/2014/main" id="{34071456-9907-4465-94C8-C049D38D148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3974" name="Rectangle 1030">
            <a:extLst>
              <a:ext uri="{FF2B5EF4-FFF2-40B4-BE49-F238E27FC236}">
                <a16:creationId xmlns:a16="http://schemas.microsoft.com/office/drawing/2014/main" id="{1B0E651B-0154-4EE7-9F68-5D633E42D5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1031">
            <a:extLst>
              <a:ext uri="{FF2B5EF4-FFF2-40B4-BE49-F238E27FC236}">
                <a16:creationId xmlns:a16="http://schemas.microsoft.com/office/drawing/2014/main" id="{2109D957-25B1-40C6-8267-8DD415F03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B364F8-DE93-4ED2-9C07-2C4D0CFD0AA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易于计算机实现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64F8-DE93-4ED2-9C07-2C4D0CFD0AA0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23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简单，直观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64F8-DE93-4ED2-9C07-2C4D0CFD0AA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819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递推过程：</a:t>
            </a:r>
            <a:r>
              <a:rPr kumimoji="0" lang="en-US" altLang="zh-CN" sz="1200" dirty="0">
                <a:solidFill>
                  <a:srgbClr val="000000"/>
                </a:solidFill>
              </a:rPr>
              <a:t>f(</a:t>
            </a:r>
            <a:r>
              <a:rPr kumimoji="0" lang="zh-CN" altLang="en-US" sz="1200" dirty="0">
                <a:solidFill>
                  <a:srgbClr val="000000"/>
                </a:solidFill>
              </a:rPr>
              <a:t>0，</a:t>
            </a:r>
            <a:r>
              <a:rPr kumimoji="0" lang="en-US" altLang="en-US" sz="1200" dirty="0">
                <a:solidFill>
                  <a:srgbClr val="000000"/>
                </a:solidFill>
              </a:rPr>
              <a:t>baa</a:t>
            </a:r>
            <a:r>
              <a:rPr kumimoji="0" lang="zh-CN" altLang="en-US" sz="1200" dirty="0">
                <a:solidFill>
                  <a:srgbClr val="000000"/>
                </a:solidFill>
              </a:rPr>
              <a:t>）</a:t>
            </a:r>
            <a:r>
              <a:rPr kumimoji="0" lang="en-US" altLang="zh-CN" sz="1200" dirty="0">
                <a:solidFill>
                  <a:srgbClr val="000000"/>
                </a:solidFill>
              </a:rPr>
              <a:t>=f(f(0,ba),a)=f(f(f(0,b),a),a)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64F8-DE93-4ED2-9C07-2C4D0CFD0AA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70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4BF4719E-7B7A-4B51-9E5D-2F4CCC428E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9A65AFDC-AB60-402A-9980-7E8EDE3A6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3A591C02-87B0-46B8-955E-B5256668B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469322-9A68-45DC-A088-E6E7135CC96D}" type="slidenum">
              <a:rPr lang="zh-CN" altLang="en-US" sz="1200"/>
              <a:pPr eaLnBrk="1" hangingPunct="1"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A3DC6D95-CDBD-4B20-8F2A-BA8CA9457D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5ED252A4-7228-4344-A377-73317149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1AF26EA5-E481-4752-9CB0-00589EDDF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5C95AE-32A2-4A50-8E05-937C387E0759}" type="slidenum">
              <a:rPr lang="zh-CN" altLang="en-US" sz="1200"/>
              <a:pPr eaLnBrk="1" hangingPunct="1"/>
              <a:t>25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3:BD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64F8-DE93-4ED2-9C07-2C4D0CFD0AA0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09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364F8-DE93-4ED2-9C07-2C4D0CFD0AA0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08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EBB1C5-E0E5-449F-9AEA-A7CE94784E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02691D-4CE7-426A-BB29-28D0275DE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E70501-67C3-405E-AEBD-D9D32A6973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0128E-DE2F-4D89-9525-3C50A3211B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67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0569E5-BAA1-416A-BAAD-D2B21840F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8385F9-C2C9-4AB6-BD90-975BBE83C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544A74-4A56-4474-BE20-B3C7CD1BA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6AD2D-7442-43B9-AB83-70E20AE109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3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A8DF60-4E0E-4883-B579-EACCD2A111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1BDB39-0A14-4A93-8F2A-560EC15C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4F8220-72D7-46C7-A089-2C2FE9AB3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60085-6538-48DB-863E-01B55CF1EB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7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C138B6-28E0-4EEA-AB7D-B36A0FA53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89E39F-FEB8-4237-9365-7FE9998F9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93D80D-F65B-4CC4-B1C7-D8981F30DA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033D3-A752-406A-AD63-98D96835DC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7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DE0FD9-B1E9-449E-98AB-74C146271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D2B5EB-F04F-4870-924C-59C15AA14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8F5D97-91F0-4F01-8DE3-E7D8FD297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3DE87-9BC2-4811-925D-076D0FB64C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56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737ED-6B56-44E5-BF60-2C5D2F3C8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66AA3C-E6FE-4DF3-B47F-02A139BE88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F0232-7AB7-4B37-8AD9-5ADC6EFA53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3C251-4655-48D7-8100-9DFD1888C2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2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80ACB4-218D-4D3B-BDA2-725CFBF23A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AC30F5-F52D-4856-9EBB-857BCF32F8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DF4DD7-E1AB-4A01-8699-50097D0C0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581B3-1837-407A-B0DF-282066FC91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05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50CF211-8E54-4B32-B359-60395297DD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3162057-5C1E-4BEB-925E-0439E6740E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C4750B-51FE-44E7-A93F-33C446C20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8F2150-D017-45E7-9E92-4A73FAB700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87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AC49B7-413B-4310-88E9-2A0D71C243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8C2E74-0981-49DA-9D49-67C26C9B6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3EC827A-1D05-46EF-90A5-B15090D9A6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8140DE-9723-4A42-B622-51414431CC8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69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90B19-A824-4FA5-AE0C-AADBCECDB0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3B2870-BADF-41B0-9103-C450743D6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06995-BA1C-4306-A2F6-BB1E966AD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6E3FE-FF87-4899-BC37-D90F392F2E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90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41350F-4F5E-463C-9BD8-F34C926A60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E7274-9362-4A6B-86E7-7929729067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C1149-32D1-4CF6-B6E6-3EBCCBADC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36866-964F-4B5F-993D-FF8A076065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07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1E851DE-7FE2-4938-80CE-15EDAB26F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CD56C64-728C-4E6B-B4B9-11936BE82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E866F79-363D-421A-A62A-2062E14662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4DBF73-37C7-4BE5-9573-36F6250764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FD197BF-DF5A-436C-9525-F330EA6F40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629A1656-A00F-4CDA-B183-A134C355B3F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http://metc.gdut.edu.cn/compile/images/05_1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419F7-0BEC-4FF6-A269-4BEC6B277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/>
          <a:lstStyle/>
          <a:p>
            <a:r>
              <a:rPr lang="zh-CN" altLang="en-US" dirty="0"/>
              <a:t>有限自动机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BD13D4-D7D8-479A-9870-300126A3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48" y="2090712"/>
            <a:ext cx="6480720" cy="3498527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确定的有限自动机（</a:t>
            </a:r>
            <a:r>
              <a:rPr lang="en-US" altLang="zh-CN" dirty="0"/>
              <a:t>DFA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非确定的有限自动机（</a:t>
            </a:r>
            <a:r>
              <a:rPr lang="en-US" altLang="zh-CN" dirty="0"/>
              <a:t>NFA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NFA</a:t>
            </a:r>
            <a:r>
              <a:rPr lang="zh-CN" altLang="en-US" dirty="0"/>
              <a:t>转换为等价的</a:t>
            </a:r>
            <a:r>
              <a:rPr lang="en-US" altLang="zh-CN" dirty="0"/>
              <a:t>DFA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确定的有限自动机（</a:t>
            </a:r>
            <a:r>
              <a:rPr lang="en-US" altLang="zh-CN" dirty="0"/>
              <a:t>DFA</a:t>
            </a:r>
            <a:r>
              <a:rPr lang="zh-CN" altLang="en-US" dirty="0"/>
              <a:t>）的化简（最小化）</a:t>
            </a:r>
          </a:p>
        </p:txBody>
      </p:sp>
    </p:spTree>
    <p:extLst>
      <p:ext uri="{BB962C8B-B14F-4D97-AF65-F5344CB8AC3E}">
        <p14:creationId xmlns:p14="http://schemas.microsoft.com/office/powerpoint/2010/main" val="421230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75A021FF-2140-4E61-8B95-16A79AFA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7921625" cy="2451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    从状态转换图看，从初态出发，沿任一条路径到达终结状态，这条路径上的弧上的标记符号连接起来构成的符号串为</a:t>
            </a:r>
            <a:r>
              <a:rPr lang="en-US" altLang="zh-CN" sz="2800" dirty="0">
                <a:solidFill>
                  <a:srgbClr val="000000"/>
                </a:solidFill>
              </a:rPr>
              <a:t>DFA   M </a:t>
            </a:r>
            <a:r>
              <a:rPr lang="zh-CN" altLang="en-US" sz="2800" dirty="0">
                <a:solidFill>
                  <a:srgbClr val="000000"/>
                </a:solidFill>
              </a:rPr>
              <a:t>所识别。</a:t>
            </a:r>
          </a:p>
          <a:p>
            <a:pPr eaLnBrk="1" fontAlgn="ctr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 DFA   M </a:t>
            </a:r>
            <a:r>
              <a:rPr lang="zh-CN" altLang="en-US" sz="2800" dirty="0">
                <a:solidFill>
                  <a:srgbClr val="000000"/>
                </a:solidFill>
              </a:rPr>
              <a:t>所能识别的符号串的全体记为</a:t>
            </a:r>
            <a:r>
              <a:rPr lang="en-US" altLang="zh-CN" sz="2800" dirty="0">
                <a:solidFill>
                  <a:srgbClr val="000000"/>
                </a:solidFill>
              </a:rPr>
              <a:t>L(M)，</a:t>
            </a:r>
            <a:r>
              <a:rPr lang="zh-CN" altLang="en-US" sz="2800" dirty="0">
                <a:solidFill>
                  <a:srgbClr val="000000"/>
                </a:solidFill>
              </a:rPr>
              <a:t>称为</a:t>
            </a:r>
            <a:r>
              <a:rPr lang="en-US" altLang="zh-CN" sz="2800" dirty="0">
                <a:solidFill>
                  <a:srgbClr val="000000"/>
                </a:solidFill>
              </a:rPr>
              <a:t>DFA  M</a:t>
            </a:r>
            <a:r>
              <a:rPr lang="zh-CN" altLang="en-US" sz="2800" dirty="0">
                <a:solidFill>
                  <a:srgbClr val="000000"/>
                </a:solidFill>
              </a:rPr>
              <a:t>所识别的语言。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FE2EF0B5-9831-4B02-A1E9-7AA89666C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7924800" cy="1169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rgbClr val="000000"/>
                </a:solidFill>
              </a:rPr>
              <a:t>Ｌ（Ｍ）＝｛ｗ｜ｗ∈</a:t>
            </a:r>
            <a:r>
              <a:rPr kumimoji="0" lang="en-US" altLang="zh-CN" sz="2800">
                <a:solidFill>
                  <a:srgbClr val="000000"/>
                </a:solidFill>
              </a:rPr>
              <a:t>Σ*，</a:t>
            </a:r>
            <a:r>
              <a:rPr kumimoji="0" lang="zh-CN" altLang="en-US" sz="2800">
                <a:solidFill>
                  <a:srgbClr val="000000"/>
                </a:solidFill>
              </a:rPr>
              <a:t>若存在ｑ∈</a:t>
            </a:r>
            <a:r>
              <a:rPr kumimoji="0" lang="en-US" altLang="zh-CN" sz="2800">
                <a:solidFill>
                  <a:srgbClr val="000000"/>
                </a:solidFill>
              </a:rPr>
              <a:t>Z，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rgbClr val="000000"/>
                </a:solidFill>
              </a:rPr>
              <a:t>                                    使</a:t>
            </a:r>
            <a:r>
              <a:rPr kumimoji="0" lang="en-US" altLang="zh-CN" sz="2800">
                <a:solidFill>
                  <a:srgbClr val="000000"/>
                </a:solidFill>
              </a:rPr>
              <a:t>f（</a:t>
            </a:r>
            <a:r>
              <a:rPr kumimoji="0" lang="zh-CN" altLang="en-US" sz="2800">
                <a:solidFill>
                  <a:srgbClr val="000000"/>
                </a:solidFill>
              </a:rPr>
              <a:t>ｑ</a:t>
            </a:r>
            <a:r>
              <a:rPr kumimoji="0" lang="zh-CN" altLang="en-US" sz="2800" baseline="-25000">
                <a:solidFill>
                  <a:srgbClr val="000000"/>
                </a:solidFill>
              </a:rPr>
              <a:t>０</a:t>
            </a:r>
            <a:r>
              <a:rPr kumimoji="0" lang="zh-CN" altLang="en-US" sz="2800">
                <a:solidFill>
                  <a:srgbClr val="000000"/>
                </a:solidFill>
              </a:rPr>
              <a:t>，ｗ）＝ｑ｝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2378EAA-679C-4F3F-8042-AECD796D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836613"/>
            <a:ext cx="6553200" cy="1295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非确定的有限自动机（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NFA）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      Nondeterministic  Finite  Automata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2A25DD13-DFAB-4DF1-AF18-DB849D21F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65413"/>
            <a:ext cx="7620000" cy="1554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   一</a:t>
            </a:r>
            <a:r>
              <a:rPr lang="zh-CN" altLang="en-US" sz="2800" b="1"/>
              <a:t>.    </a:t>
            </a:r>
            <a:r>
              <a:rPr lang="en-US" altLang="zh-CN" sz="2800"/>
              <a:t>NFA m</a:t>
            </a:r>
            <a:r>
              <a:rPr lang="zh-CN" altLang="en-US" sz="2800"/>
              <a:t>的定义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/>
              <a:t>    </a:t>
            </a:r>
            <a:r>
              <a:rPr lang="zh-CN" altLang="en-US" sz="2800"/>
              <a:t>二</a:t>
            </a:r>
            <a:r>
              <a:rPr lang="zh-CN" altLang="en-US" sz="2800" b="1"/>
              <a:t>.     </a:t>
            </a:r>
            <a:r>
              <a:rPr lang="en-US" altLang="zh-CN" sz="2800"/>
              <a:t>FA </a:t>
            </a:r>
            <a:r>
              <a:rPr lang="zh-CN" altLang="en-US" sz="2800"/>
              <a:t>的等价定理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    三</a:t>
            </a:r>
            <a:r>
              <a:rPr lang="zh-CN" altLang="en-US" sz="2800" b="1"/>
              <a:t>.    </a:t>
            </a:r>
            <a:r>
              <a:rPr lang="zh-CN" altLang="en-US" sz="2800"/>
              <a:t>具有</a:t>
            </a:r>
            <a:r>
              <a:rPr lang="zh-CN" altLang="en-US" sz="2800">
                <a:sym typeface="Symbol" panose="05050102010706020507" pitchFamily="18" charset="2"/>
              </a:rPr>
              <a:t>-转移的</a:t>
            </a:r>
            <a:r>
              <a:rPr lang="en-US" altLang="zh-CN" sz="2800"/>
              <a:t>NFA</a:t>
            </a:r>
            <a:r>
              <a:rPr lang="zh-CN" altLang="en-US" sz="2800"/>
              <a:t>构造</a:t>
            </a:r>
            <a:r>
              <a:rPr lang="en-US" altLang="zh-CN" sz="2800"/>
              <a:t>DFA</a:t>
            </a:r>
            <a:r>
              <a:rPr lang="zh-CN" altLang="en-US" sz="2800"/>
              <a:t>的算法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29A821DC-6410-4652-830F-892AA579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3058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latin typeface="宋体" panose="02010600030101010101" pitchFamily="2" charset="-122"/>
              </a:rPr>
              <a:t>非确定有限自动机</a:t>
            </a:r>
            <a:r>
              <a:rPr kumimoji="0" lang="en-US" altLang="zh-CN" dirty="0"/>
              <a:t>M</a:t>
            </a:r>
            <a:r>
              <a:rPr kumimoji="0" lang="zh-CN" altLang="en-US" dirty="0">
                <a:latin typeface="宋体" panose="02010600030101010101" pitchFamily="2" charset="-122"/>
              </a:rPr>
              <a:t>是一个五元组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latin typeface="宋体" panose="02010600030101010101" pitchFamily="2" charset="-122"/>
              </a:rPr>
              <a:t>              </a:t>
            </a:r>
            <a:r>
              <a:rPr kumimoji="0" lang="en-US" altLang="zh-CN" dirty="0"/>
              <a:t>M</a:t>
            </a:r>
            <a:r>
              <a:rPr kumimoji="0" lang="en-US" altLang="zh-CN" dirty="0">
                <a:latin typeface="宋体" panose="02010600030101010101" pitchFamily="2" charset="-122"/>
              </a:rPr>
              <a:t>＝（Σ，S，S</a:t>
            </a:r>
            <a:r>
              <a:rPr kumimoji="0" lang="en-US" altLang="zh-CN" baseline="-25000" dirty="0">
                <a:latin typeface="宋体" panose="02010600030101010101" pitchFamily="2" charset="-122"/>
              </a:rPr>
              <a:t>０</a:t>
            </a:r>
            <a:r>
              <a:rPr kumimoji="0" lang="en-US" altLang="zh-CN" dirty="0">
                <a:latin typeface="宋体" panose="02010600030101010101" pitchFamily="2" charset="-122"/>
              </a:rPr>
              <a:t>，Z，f）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latin typeface="宋体" panose="02010600030101010101" pitchFamily="2" charset="-122"/>
              </a:rPr>
              <a:t>	其中</a:t>
            </a:r>
            <a:r>
              <a:rPr kumimoji="0" lang="en-US" altLang="zh-CN" dirty="0">
                <a:latin typeface="宋体" panose="02010600030101010101" pitchFamily="2" charset="-122"/>
              </a:rPr>
              <a:t>Σ，S，Z</a:t>
            </a:r>
            <a:r>
              <a:rPr kumimoji="0" lang="zh-CN" altLang="en-US" dirty="0">
                <a:latin typeface="宋体" panose="02010600030101010101" pitchFamily="2" charset="-122"/>
              </a:rPr>
              <a:t>的意义和</a:t>
            </a:r>
            <a:r>
              <a:rPr kumimoji="0" lang="en-US" altLang="zh-CN" dirty="0">
                <a:latin typeface="宋体" panose="02010600030101010101" pitchFamily="2" charset="-122"/>
              </a:rPr>
              <a:t>DFA</a:t>
            </a:r>
            <a:r>
              <a:rPr kumimoji="0" lang="zh-CN" altLang="en-US" dirty="0">
                <a:latin typeface="宋体" panose="02010600030101010101" pitchFamily="2" charset="-122"/>
              </a:rPr>
              <a:t>的定义一样，其中</a:t>
            </a:r>
            <a:r>
              <a:rPr kumimoji="0" lang="en-US" altLang="zh-CN" dirty="0">
                <a:latin typeface="宋体" panose="02010600030101010101" pitchFamily="2" charset="-122"/>
              </a:rPr>
              <a:t>S</a:t>
            </a:r>
            <a:r>
              <a:rPr kumimoji="0" lang="en-US" altLang="zh-CN" baseline="-25000" dirty="0">
                <a:latin typeface="宋体" panose="02010600030101010101" pitchFamily="2" charset="-122"/>
              </a:rPr>
              <a:t>０</a:t>
            </a:r>
            <a:r>
              <a:rPr kumimoji="0" lang="zh-CN" altLang="en-US" dirty="0">
                <a:latin typeface="宋体" panose="02010600030101010101" pitchFamily="2" charset="-122"/>
              </a:rPr>
              <a:t>表示初始状态集，</a:t>
            </a:r>
            <a:r>
              <a:rPr kumimoji="0" lang="en-US" altLang="zh-CN" dirty="0">
                <a:latin typeface="宋体" panose="02010600030101010101" pitchFamily="2" charset="-122"/>
              </a:rPr>
              <a:t>f</a:t>
            </a:r>
            <a:r>
              <a:rPr kumimoji="0" lang="zh-CN" altLang="en-US" dirty="0">
                <a:latin typeface="宋体" panose="02010600030101010101" pitchFamily="2" charset="-122"/>
              </a:rPr>
              <a:t>是一个从</a:t>
            </a:r>
            <a:r>
              <a:rPr kumimoji="0" lang="en-US" altLang="zh-CN" dirty="0">
                <a:latin typeface="宋体" panose="02010600030101010101" pitchFamily="2" charset="-122"/>
              </a:rPr>
              <a:t>S×(Σ</a:t>
            </a:r>
            <a:r>
              <a:rPr lang="en-US" altLang="zh-CN" dirty="0"/>
              <a:t>∪{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/>
              <a:t>}</a:t>
            </a:r>
            <a:r>
              <a:rPr kumimoji="0" lang="en-US" altLang="zh-CN" dirty="0">
                <a:latin typeface="宋体" panose="02010600030101010101" pitchFamily="2" charset="-122"/>
              </a:rPr>
              <a:t>)</a:t>
            </a:r>
            <a:r>
              <a:rPr kumimoji="0" lang="zh-CN" altLang="en-US" dirty="0">
                <a:latin typeface="宋体" panose="02010600030101010101" pitchFamily="2" charset="-122"/>
              </a:rPr>
              <a:t>到</a:t>
            </a:r>
            <a:r>
              <a:rPr kumimoji="0" lang="en-US" altLang="zh-CN" dirty="0">
                <a:latin typeface="宋体" panose="02010600030101010101" pitchFamily="2" charset="-122"/>
              </a:rPr>
              <a:t>S</a:t>
            </a:r>
            <a:r>
              <a:rPr kumimoji="0" lang="zh-CN" altLang="en-US" dirty="0">
                <a:latin typeface="宋体" panose="02010600030101010101" pitchFamily="2" charset="-122"/>
              </a:rPr>
              <a:t>的子集的映射，即</a:t>
            </a:r>
            <a:r>
              <a:rPr kumimoji="0" lang="en-US" altLang="zh-CN" dirty="0">
                <a:latin typeface="宋体" panose="02010600030101010101" pitchFamily="2" charset="-122"/>
              </a:rPr>
              <a:t>f： </a:t>
            </a:r>
            <a:r>
              <a:rPr kumimoji="0" lang="en-US" altLang="zh-CN" dirty="0"/>
              <a:t>S×(Σ</a:t>
            </a:r>
            <a:r>
              <a:rPr lang="en-US" altLang="zh-CN" dirty="0"/>
              <a:t>∪{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/>
              <a:t>}</a:t>
            </a:r>
            <a:r>
              <a:rPr kumimoji="0" lang="en-US" altLang="zh-CN" dirty="0"/>
              <a:t>) </a:t>
            </a:r>
            <a:r>
              <a:rPr kumimoji="0"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0" lang="zh-CN" altLang="en-US" dirty="0">
                <a:latin typeface="宋体" panose="02010600030101010101" pitchFamily="2" charset="-122"/>
              </a:rPr>
              <a:t>２</a:t>
            </a:r>
            <a:r>
              <a:rPr kumimoji="0" lang="en-US" altLang="zh-CN" baseline="30000" dirty="0">
                <a:latin typeface="宋体" panose="02010600030101010101" pitchFamily="2" charset="-122"/>
              </a:rPr>
              <a:t>S</a:t>
            </a:r>
            <a:r>
              <a:rPr kumimoji="0" lang="en-US" altLang="zh-CN" dirty="0">
                <a:latin typeface="宋体" panose="02010600030101010101" pitchFamily="2" charset="-122"/>
              </a:rPr>
              <a:t>，</a:t>
            </a:r>
            <a:r>
              <a:rPr kumimoji="0" lang="zh-CN" altLang="en-US" dirty="0">
                <a:latin typeface="宋体" panose="02010600030101010101" pitchFamily="2" charset="-122"/>
              </a:rPr>
              <a:t>其中２</a:t>
            </a:r>
            <a:r>
              <a:rPr kumimoji="0" lang="en-US" altLang="zh-CN" baseline="30000" dirty="0">
                <a:latin typeface="宋体" panose="02010600030101010101" pitchFamily="2" charset="-122"/>
              </a:rPr>
              <a:t>S</a:t>
            </a:r>
            <a:r>
              <a:rPr kumimoji="0" lang="zh-CN" altLang="en-US" dirty="0">
                <a:latin typeface="宋体" panose="02010600030101010101" pitchFamily="2" charset="-122"/>
              </a:rPr>
              <a:t>是</a:t>
            </a:r>
            <a:r>
              <a:rPr kumimoji="0" lang="en-US" altLang="zh-CN" dirty="0">
                <a:latin typeface="宋体" panose="02010600030101010101" pitchFamily="2" charset="-122"/>
              </a:rPr>
              <a:t>S</a:t>
            </a:r>
            <a:r>
              <a:rPr kumimoji="0" lang="zh-CN" altLang="en-US" dirty="0">
                <a:latin typeface="宋体" panose="02010600030101010101" pitchFamily="2" charset="-122"/>
              </a:rPr>
              <a:t>的幂集，即</a:t>
            </a:r>
            <a:r>
              <a:rPr kumimoji="0"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S</a:t>
            </a: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中所有子集组成的集合</a:t>
            </a:r>
            <a:r>
              <a:rPr kumimoji="0" lang="zh-CN" altLang="en-US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55D7B23-13E6-4241-A34F-E47FB3A71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4191000" cy="762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3200">
                <a:solidFill>
                  <a:srgbClr val="FF0000"/>
                </a:solidFill>
                <a:latin typeface="Times New Roman" charset="0"/>
                <a:ea typeface="华文中宋" pitchFamily="2" charset="-122"/>
              </a:rPr>
              <a:t>一    </a:t>
            </a:r>
            <a:r>
              <a:rPr lang="en-US" altLang="zh-CN" sz="3200">
                <a:solidFill>
                  <a:srgbClr val="FF0000"/>
                </a:solidFill>
                <a:latin typeface="Times New Roman" charset="0"/>
                <a:ea typeface="华文中宋" pitchFamily="2" charset="-122"/>
              </a:rPr>
              <a:t>NFA</a:t>
            </a:r>
            <a:r>
              <a:rPr lang="zh-CN" altLang="en-US" sz="3200">
                <a:solidFill>
                  <a:srgbClr val="FF0000"/>
                </a:solidFill>
                <a:latin typeface="Times New Roman" charset="0"/>
                <a:ea typeface="华文中宋" pitchFamily="2" charset="-122"/>
              </a:rPr>
              <a:t>的形式定义: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13719FD1-CF7C-4F1F-8B00-BB893C820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3905250"/>
            <a:ext cx="7620000" cy="2476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确定的和非确定的有限自动机之间的重要区别是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latin typeface="宋体" panose="02010600030101010101" pitchFamily="2" charset="-122"/>
              </a:rPr>
              <a:t>1、</a:t>
            </a:r>
            <a:r>
              <a:rPr kumimoji="0" lang="zh-CN" altLang="en-US" dirty="0">
                <a:latin typeface="宋体" panose="02010600030101010101" pitchFamily="2" charset="-122"/>
              </a:rPr>
              <a:t>状态转换函数是一个多值映射；反映在状态转换图上即对同一弧标记到达的状态结点不惟一。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latin typeface="宋体" panose="02010600030101010101" pitchFamily="2" charset="-122"/>
              </a:rPr>
              <a:t>2、</a:t>
            </a:r>
            <a:r>
              <a:rPr kumimoji="0" lang="en-US" altLang="zh-CN" dirty="0">
                <a:latin typeface="宋体" panose="02010600030101010101" pitchFamily="2" charset="-122"/>
              </a:rPr>
              <a:t>NFA</a:t>
            </a:r>
            <a:r>
              <a:rPr kumimoji="0" lang="zh-CN" altLang="en-US" dirty="0">
                <a:latin typeface="宋体" panose="02010600030101010101" pitchFamily="2" charset="-122"/>
              </a:rPr>
              <a:t>初态集，而</a:t>
            </a:r>
            <a:r>
              <a:rPr kumimoji="0" lang="en-US" altLang="zh-CN" dirty="0">
                <a:latin typeface="宋体" panose="02010600030101010101" pitchFamily="2" charset="-122"/>
              </a:rPr>
              <a:t>DFA</a:t>
            </a:r>
            <a:r>
              <a:rPr kumimoji="0" lang="zh-CN" altLang="en-US" dirty="0">
                <a:latin typeface="宋体" panose="02010600030101010101" pitchFamily="2" charset="-122"/>
              </a:rPr>
              <a:t>是一个唯一的状态</a:t>
            </a:r>
            <a:r>
              <a:rPr kumimoji="0" lang="en-US" altLang="zh-CN" dirty="0">
                <a:latin typeface="宋体" panose="02010600030101010101" pitchFamily="2" charset="-122"/>
              </a:rPr>
              <a:t>. NFA</a:t>
            </a:r>
            <a:r>
              <a:rPr kumimoji="0" lang="zh-CN" altLang="en-US" dirty="0">
                <a:latin typeface="宋体" panose="02010600030101010101" pitchFamily="2" charset="-122"/>
              </a:rPr>
              <a:t>存在</a:t>
            </a:r>
            <a:r>
              <a:rPr lang="zh-CN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弧标记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4">
            <a:extLst>
              <a:ext uri="{FF2B5EF4-FFF2-40B4-BE49-F238E27FC236}">
                <a16:creationId xmlns:a16="http://schemas.microsoft.com/office/drawing/2014/main" id="{A20F3864-E936-4726-BFBE-9AA780A0A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3683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4339" name="Oval 5">
            <a:extLst>
              <a:ext uri="{FF2B5EF4-FFF2-40B4-BE49-F238E27FC236}">
                <a16:creationId xmlns:a16="http://schemas.microsoft.com/office/drawing/2014/main" id="{445011E2-FE77-42DF-88FF-754259178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79863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340" name="Oval 6">
            <a:extLst>
              <a:ext uri="{FF2B5EF4-FFF2-40B4-BE49-F238E27FC236}">
                <a16:creationId xmlns:a16="http://schemas.microsoft.com/office/drawing/2014/main" id="{0BEC9B60-16BA-439F-A595-7E343CC7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13038"/>
            <a:ext cx="914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4341" name="Oval 7">
            <a:extLst>
              <a:ext uri="{FF2B5EF4-FFF2-40B4-BE49-F238E27FC236}">
                <a16:creationId xmlns:a16="http://schemas.microsoft.com/office/drawing/2014/main" id="{D12375EC-3A6C-4D96-B1E6-D19754209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9883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14342" name="AutoShape 8">
            <a:extLst>
              <a:ext uri="{FF2B5EF4-FFF2-40B4-BE49-F238E27FC236}">
                <a16:creationId xmlns:a16="http://schemas.microsoft.com/office/drawing/2014/main" id="{1740B93A-D132-4B0F-AE3C-6A6123235474}"/>
              </a:ext>
            </a:extLst>
          </p:cNvPr>
          <p:cNvCxnSpPr>
            <a:cxnSpLocks noChangeShapeType="1"/>
            <a:stCxn id="14338" idx="7"/>
            <a:endCxn id="14339" idx="2"/>
          </p:cNvCxnSpPr>
          <p:nvPr/>
        </p:nvCxnSpPr>
        <p:spPr bwMode="auto">
          <a:xfrm rot="-5400000">
            <a:off x="2944813" y="2046288"/>
            <a:ext cx="541337" cy="8842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AutoShape 9">
            <a:extLst>
              <a:ext uri="{FF2B5EF4-FFF2-40B4-BE49-F238E27FC236}">
                <a16:creationId xmlns:a16="http://schemas.microsoft.com/office/drawing/2014/main" id="{DFAA9ED2-6659-4F19-ACD0-1F163108C26C}"/>
              </a:ext>
            </a:extLst>
          </p:cNvPr>
          <p:cNvCxnSpPr>
            <a:cxnSpLocks noChangeShapeType="1"/>
            <a:stCxn id="14338" idx="5"/>
            <a:endCxn id="14341" idx="2"/>
          </p:cNvCxnSpPr>
          <p:nvPr/>
        </p:nvCxnSpPr>
        <p:spPr bwMode="auto">
          <a:xfrm rot="16200000" flipH="1">
            <a:off x="3021013" y="3105150"/>
            <a:ext cx="465138" cy="9604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10">
            <a:extLst>
              <a:ext uri="{FF2B5EF4-FFF2-40B4-BE49-F238E27FC236}">
                <a16:creationId xmlns:a16="http://schemas.microsoft.com/office/drawing/2014/main" id="{C80E8A7E-E507-45F1-9122-D29F0542CF81}"/>
              </a:ext>
            </a:extLst>
          </p:cNvPr>
          <p:cNvCxnSpPr>
            <a:cxnSpLocks noChangeShapeType="1"/>
            <a:stCxn id="14339" idx="6"/>
            <a:endCxn id="14340" idx="0"/>
          </p:cNvCxnSpPr>
          <p:nvPr/>
        </p:nvCxnSpPr>
        <p:spPr bwMode="auto">
          <a:xfrm>
            <a:off x="4495800" y="2217738"/>
            <a:ext cx="1676400" cy="4953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11">
            <a:extLst>
              <a:ext uri="{FF2B5EF4-FFF2-40B4-BE49-F238E27FC236}">
                <a16:creationId xmlns:a16="http://schemas.microsoft.com/office/drawing/2014/main" id="{0041AAD0-D83E-4702-9D8D-26E42D1902CA}"/>
              </a:ext>
            </a:extLst>
          </p:cNvPr>
          <p:cNvCxnSpPr>
            <a:cxnSpLocks noChangeShapeType="1"/>
            <a:stCxn id="14341" idx="6"/>
            <a:endCxn id="14340" idx="4"/>
          </p:cNvCxnSpPr>
          <p:nvPr/>
        </p:nvCxnSpPr>
        <p:spPr bwMode="auto">
          <a:xfrm flipV="1">
            <a:off x="4572000" y="3551238"/>
            <a:ext cx="1600200" cy="266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Arc 12">
            <a:extLst>
              <a:ext uri="{FF2B5EF4-FFF2-40B4-BE49-F238E27FC236}">
                <a16:creationId xmlns:a16="http://schemas.microsoft.com/office/drawing/2014/main" id="{A6EB1A80-8F7A-4BD4-AFDE-51812E0B1094}"/>
              </a:ext>
            </a:extLst>
          </p:cNvPr>
          <p:cNvSpPr>
            <a:spLocks/>
          </p:cNvSpPr>
          <p:nvPr/>
        </p:nvSpPr>
        <p:spPr bwMode="auto">
          <a:xfrm flipV="1">
            <a:off x="4419600" y="3170238"/>
            <a:ext cx="304800" cy="304800"/>
          </a:xfrm>
          <a:custGeom>
            <a:avLst/>
            <a:gdLst>
              <a:gd name="T0" fmla="*/ 0 w 21600"/>
              <a:gd name="T1" fmla="*/ 0 h 21600"/>
              <a:gd name="T2" fmla="*/ 856442309 w 21600"/>
              <a:gd name="T3" fmla="*/ 856442309 h 21600"/>
              <a:gd name="T4" fmla="*/ 0 w 21600"/>
              <a:gd name="T5" fmla="*/ 85644230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Line 13">
            <a:extLst>
              <a:ext uri="{FF2B5EF4-FFF2-40B4-BE49-F238E27FC236}">
                <a16:creationId xmlns:a16="http://schemas.microsoft.com/office/drawing/2014/main" id="{09FA382F-33CE-4BFF-A34D-E6381C3A44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0563" y="2332038"/>
            <a:ext cx="223837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Arc 14">
            <a:extLst>
              <a:ext uri="{FF2B5EF4-FFF2-40B4-BE49-F238E27FC236}">
                <a16:creationId xmlns:a16="http://schemas.microsoft.com/office/drawing/2014/main" id="{71C75FA0-2A30-4CE5-8570-E3AECE77CEC8}"/>
              </a:ext>
            </a:extLst>
          </p:cNvPr>
          <p:cNvSpPr>
            <a:spLocks/>
          </p:cNvSpPr>
          <p:nvPr/>
        </p:nvSpPr>
        <p:spPr bwMode="auto">
          <a:xfrm flipH="1">
            <a:off x="3581400" y="2560638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70983951 w 21600"/>
              <a:gd name="T3" fmla="*/ 270983951 h 21600"/>
              <a:gd name="T4" fmla="*/ 0 w 21600"/>
              <a:gd name="T5" fmla="*/ 27098395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49" name="AutoShape 15">
            <a:extLst>
              <a:ext uri="{FF2B5EF4-FFF2-40B4-BE49-F238E27FC236}">
                <a16:creationId xmlns:a16="http://schemas.microsoft.com/office/drawing/2014/main" id="{8CBC2CCF-8E1A-447F-89EB-F05AE676FDCD}"/>
              </a:ext>
            </a:extLst>
          </p:cNvPr>
          <p:cNvCxnSpPr>
            <a:cxnSpLocks noChangeShapeType="1"/>
            <a:stCxn id="14348" idx="1"/>
            <a:endCxn id="14341" idx="1"/>
          </p:cNvCxnSpPr>
          <p:nvPr/>
        </p:nvCxnSpPr>
        <p:spPr bwMode="auto">
          <a:xfrm>
            <a:off x="3581400" y="2800350"/>
            <a:ext cx="274638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Arc 16">
            <a:extLst>
              <a:ext uri="{FF2B5EF4-FFF2-40B4-BE49-F238E27FC236}">
                <a16:creationId xmlns:a16="http://schemas.microsoft.com/office/drawing/2014/main" id="{7812ED13-7520-4A35-86CA-A18F2141ADE3}"/>
              </a:ext>
            </a:extLst>
          </p:cNvPr>
          <p:cNvSpPr>
            <a:spLocks/>
          </p:cNvSpPr>
          <p:nvPr/>
        </p:nvSpPr>
        <p:spPr bwMode="auto">
          <a:xfrm flipV="1">
            <a:off x="6553200" y="2560638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4422 w 21600"/>
              <a:gd name="T3" fmla="*/ 2090924422 h 21600"/>
              <a:gd name="T4" fmla="*/ 0 w 21600"/>
              <a:gd name="T5" fmla="*/ 209092442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Arc 17">
            <a:extLst>
              <a:ext uri="{FF2B5EF4-FFF2-40B4-BE49-F238E27FC236}">
                <a16:creationId xmlns:a16="http://schemas.microsoft.com/office/drawing/2014/main" id="{8762349E-FFEE-40BB-BBF8-11F3E18E1388}"/>
              </a:ext>
            </a:extLst>
          </p:cNvPr>
          <p:cNvSpPr>
            <a:spLocks/>
          </p:cNvSpPr>
          <p:nvPr/>
        </p:nvSpPr>
        <p:spPr bwMode="auto">
          <a:xfrm>
            <a:off x="6553200" y="3246438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4422 w 21600"/>
              <a:gd name="T3" fmla="*/ 2090924422 h 21600"/>
              <a:gd name="T4" fmla="*/ 0 w 21600"/>
              <a:gd name="T5" fmla="*/ 209092442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352" name="AutoShape 18">
            <a:extLst>
              <a:ext uri="{FF2B5EF4-FFF2-40B4-BE49-F238E27FC236}">
                <a16:creationId xmlns:a16="http://schemas.microsoft.com/office/drawing/2014/main" id="{6890FE12-93DC-4B79-A4AF-9A1B2C6F51D1}"/>
              </a:ext>
            </a:extLst>
          </p:cNvPr>
          <p:cNvCxnSpPr>
            <a:cxnSpLocks noChangeShapeType="1"/>
            <a:stCxn id="14351" idx="1"/>
            <a:endCxn id="14340" idx="4"/>
          </p:cNvCxnSpPr>
          <p:nvPr/>
        </p:nvCxnSpPr>
        <p:spPr bwMode="auto">
          <a:xfrm rot="16200000" flipV="1">
            <a:off x="6508750" y="3214688"/>
            <a:ext cx="88900" cy="762000"/>
          </a:xfrm>
          <a:prstGeom prst="curvedConnector3">
            <a:avLst>
              <a:gd name="adj1" fmla="val -242856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9">
            <a:extLst>
              <a:ext uri="{FF2B5EF4-FFF2-40B4-BE49-F238E27FC236}">
                <a16:creationId xmlns:a16="http://schemas.microsoft.com/office/drawing/2014/main" id="{4F602156-7F09-460A-ADE4-D38A02837DE5}"/>
              </a:ext>
            </a:extLst>
          </p:cNvPr>
          <p:cNvCxnSpPr>
            <a:cxnSpLocks noChangeShapeType="1"/>
            <a:stCxn id="14350" idx="1"/>
            <a:endCxn id="14340" idx="0"/>
          </p:cNvCxnSpPr>
          <p:nvPr/>
        </p:nvCxnSpPr>
        <p:spPr bwMode="auto">
          <a:xfrm rot="-5400000" flipH="1" flipV="1">
            <a:off x="6469857" y="2250281"/>
            <a:ext cx="165100" cy="760413"/>
          </a:xfrm>
          <a:prstGeom prst="curvedConnector3">
            <a:avLst>
              <a:gd name="adj1" fmla="val -13076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Text Box 20">
            <a:extLst>
              <a:ext uri="{FF2B5EF4-FFF2-40B4-BE49-F238E27FC236}">
                <a16:creationId xmlns:a16="http://schemas.microsoft.com/office/drawing/2014/main" id="{94242AC6-C117-485A-BD05-F0E51E584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74838"/>
            <a:ext cx="3810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355" name="Text Box 21">
            <a:extLst>
              <a:ext uri="{FF2B5EF4-FFF2-40B4-BE49-F238E27FC236}">
                <a16:creationId xmlns:a16="http://schemas.microsoft.com/office/drawing/2014/main" id="{B1DF1F00-4019-426A-BF32-09B15E3D6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3810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FF"/>
                </a:solidFill>
                <a:sym typeface="Symbol" panose="05050102010706020507" pitchFamily="18" charset="2"/>
              </a:rPr>
              <a:t></a:t>
            </a:r>
            <a:endParaRPr lang="en-US" altLang="zh-CN" sz="3200">
              <a:solidFill>
                <a:srgbClr val="FF00FF"/>
              </a:solidFill>
              <a:sym typeface="Symbol" panose="05050102010706020507" pitchFamily="18" charset="2"/>
            </a:endParaRPr>
          </a:p>
        </p:txBody>
      </p:sp>
      <p:sp>
        <p:nvSpPr>
          <p:cNvPr id="14356" name="Text Box 22">
            <a:extLst>
              <a:ext uri="{FF2B5EF4-FFF2-40B4-BE49-F238E27FC236}">
                <a16:creationId xmlns:a16="http://schemas.microsoft.com/office/drawing/2014/main" id="{89949025-FFE8-457C-A559-A78735AF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667000"/>
            <a:ext cx="3810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4357" name="Text Box 23">
            <a:extLst>
              <a:ext uri="{FF2B5EF4-FFF2-40B4-BE49-F238E27FC236}">
                <a16:creationId xmlns:a16="http://schemas.microsoft.com/office/drawing/2014/main" id="{B3B03131-5C63-46D1-9E5D-352AC31B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288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358" name="Text Box 24">
            <a:extLst>
              <a:ext uri="{FF2B5EF4-FFF2-40B4-BE49-F238E27FC236}">
                <a16:creationId xmlns:a16="http://schemas.microsoft.com/office/drawing/2014/main" id="{120CB997-0AF9-4C31-90FE-1B3675804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359" name="Text Box 25">
            <a:extLst>
              <a:ext uri="{FF2B5EF4-FFF2-40B4-BE49-F238E27FC236}">
                <a16:creationId xmlns:a16="http://schemas.microsoft.com/office/drawing/2014/main" id="{F5BA7679-67C6-47CB-BE17-0E9E9172C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03638"/>
            <a:ext cx="3810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4360" name="Text Box 26">
            <a:extLst>
              <a:ext uri="{FF2B5EF4-FFF2-40B4-BE49-F238E27FC236}">
                <a16:creationId xmlns:a16="http://schemas.microsoft.com/office/drawing/2014/main" id="{1647041F-62D3-4377-BA5E-DA176EFD5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551238"/>
            <a:ext cx="3810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361" name="Text Box 27">
            <a:extLst>
              <a:ext uri="{FF2B5EF4-FFF2-40B4-BE49-F238E27FC236}">
                <a16:creationId xmlns:a16="http://schemas.microsoft.com/office/drawing/2014/main" id="{67EB7353-D7E0-4888-8184-323F2582D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19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362" name="Oval 28">
            <a:extLst>
              <a:ext uri="{FF2B5EF4-FFF2-40B4-BE49-F238E27FC236}">
                <a16:creationId xmlns:a16="http://schemas.microsoft.com/office/drawing/2014/main" id="{381A7F76-CE6B-4424-8CAC-76C88EDA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7892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52493458-2BEE-432E-8DC4-46564A31A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8001000" cy="33051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/>
              <a:t>      类似Ｄ</a:t>
            </a:r>
            <a:r>
              <a:rPr lang="en-US" altLang="zh-CN" sz="2800" b="1"/>
              <a:t>FA，NFA m</a:t>
            </a:r>
            <a:r>
              <a:rPr lang="zh-CN" altLang="en-US" sz="2800" b="1"/>
              <a:t>可用状态转换图表示，</a:t>
            </a:r>
            <a:r>
              <a:rPr kumimoji="0" lang="zh-CN" altLang="en-US" sz="2800" b="1"/>
              <a:t>      如果</a:t>
            </a:r>
            <a:r>
              <a:rPr kumimoji="0" lang="en-US" altLang="zh-CN" sz="2800" b="1">
                <a:solidFill>
                  <a:schemeClr val="accent2"/>
                </a:solidFill>
              </a:rPr>
              <a:t>f(</a:t>
            </a:r>
            <a:r>
              <a:rPr kumimoji="0" lang="zh-CN" altLang="en-US" sz="2800" b="1">
                <a:solidFill>
                  <a:schemeClr val="accent2"/>
                </a:solidFill>
              </a:rPr>
              <a:t>ｑ，ａ）={ｑ</a:t>
            </a:r>
            <a:r>
              <a:rPr kumimoji="0" lang="zh-CN" altLang="en-US" sz="2800" b="1" baseline="-25000">
                <a:solidFill>
                  <a:schemeClr val="accent2"/>
                </a:solidFill>
              </a:rPr>
              <a:t>1，</a:t>
            </a:r>
            <a:r>
              <a:rPr kumimoji="0" lang="zh-CN" altLang="en-US" sz="2800" b="1">
                <a:solidFill>
                  <a:schemeClr val="accent2"/>
                </a:solidFill>
              </a:rPr>
              <a:t>ｑ</a:t>
            </a:r>
            <a:r>
              <a:rPr kumimoji="0" lang="zh-CN" altLang="en-US" sz="2800" b="1" baseline="-25000">
                <a:solidFill>
                  <a:schemeClr val="accent2"/>
                </a:solidFill>
              </a:rPr>
              <a:t>2 </a:t>
            </a:r>
            <a:r>
              <a:rPr lang="zh-CN" altLang="en-US" sz="2800" b="1">
                <a:solidFill>
                  <a:schemeClr val="accent2"/>
                </a:solidFill>
              </a:rPr>
              <a:t>. . . </a:t>
            </a:r>
            <a:r>
              <a:rPr kumimoji="0" lang="zh-CN" altLang="en-US" sz="2800" b="1" baseline="-25000">
                <a:solidFill>
                  <a:schemeClr val="accent2"/>
                </a:solidFill>
              </a:rPr>
              <a:t>，</a:t>
            </a:r>
            <a:r>
              <a:rPr kumimoji="0" lang="zh-CN" altLang="en-US" sz="2800" b="1">
                <a:solidFill>
                  <a:schemeClr val="accent2"/>
                </a:solidFill>
              </a:rPr>
              <a:t>ｑ</a:t>
            </a:r>
            <a:r>
              <a:rPr kumimoji="0" lang="en-US" altLang="zh-CN" sz="2800" b="1" baseline="-25000">
                <a:solidFill>
                  <a:schemeClr val="accent2"/>
                </a:solidFill>
              </a:rPr>
              <a:t>k </a:t>
            </a:r>
            <a:r>
              <a:rPr kumimoji="0" lang="zh-CN" altLang="en-US" sz="2800" b="1">
                <a:solidFill>
                  <a:schemeClr val="accent2"/>
                </a:solidFill>
              </a:rPr>
              <a:t>}，则从</a:t>
            </a:r>
            <a:r>
              <a:rPr kumimoji="0" lang="en-US" altLang="zh-CN" sz="2800" b="1">
                <a:solidFill>
                  <a:schemeClr val="accent2"/>
                </a:solidFill>
              </a:rPr>
              <a:t>q</a:t>
            </a:r>
            <a:r>
              <a:rPr kumimoji="0" lang="zh-CN" altLang="en-US" sz="2800" b="1">
                <a:solidFill>
                  <a:schemeClr val="accent2"/>
                </a:solidFill>
              </a:rPr>
              <a:t>出发分别向ｑ</a:t>
            </a:r>
            <a:r>
              <a:rPr kumimoji="0" lang="zh-CN" altLang="en-US" sz="2800" b="1" baseline="-25000">
                <a:solidFill>
                  <a:schemeClr val="accent2"/>
                </a:solidFill>
              </a:rPr>
              <a:t>1，</a:t>
            </a:r>
            <a:r>
              <a:rPr kumimoji="0" lang="zh-CN" altLang="en-US" sz="2800" b="1">
                <a:solidFill>
                  <a:schemeClr val="accent2"/>
                </a:solidFill>
              </a:rPr>
              <a:t>ｑ</a:t>
            </a:r>
            <a:r>
              <a:rPr kumimoji="0" lang="zh-CN" altLang="en-US" sz="2800" b="1" baseline="-25000">
                <a:solidFill>
                  <a:schemeClr val="accent2"/>
                </a:solidFill>
              </a:rPr>
              <a:t>2 </a:t>
            </a:r>
            <a:r>
              <a:rPr lang="zh-CN" altLang="en-US" sz="2800" b="1">
                <a:solidFill>
                  <a:schemeClr val="accent2"/>
                </a:solidFill>
              </a:rPr>
              <a:t>. . . </a:t>
            </a:r>
            <a:r>
              <a:rPr kumimoji="0" lang="zh-CN" altLang="en-US" sz="2800" b="1" baseline="-25000">
                <a:solidFill>
                  <a:schemeClr val="accent2"/>
                </a:solidFill>
              </a:rPr>
              <a:t>，</a:t>
            </a:r>
            <a:r>
              <a:rPr kumimoji="0" lang="zh-CN" altLang="en-US" sz="2800" b="1">
                <a:solidFill>
                  <a:schemeClr val="accent2"/>
                </a:solidFill>
              </a:rPr>
              <a:t>ｑ</a:t>
            </a:r>
            <a:r>
              <a:rPr kumimoji="0" lang="en-US" altLang="zh-CN" sz="2800" b="1" baseline="-25000">
                <a:solidFill>
                  <a:schemeClr val="accent2"/>
                </a:solidFill>
              </a:rPr>
              <a:t>k</a:t>
            </a:r>
            <a:r>
              <a:rPr kumimoji="0" lang="zh-CN" altLang="en-US" sz="2800" b="1">
                <a:solidFill>
                  <a:schemeClr val="accent2"/>
                </a:solidFill>
              </a:rPr>
              <a:t>各画出一条标记为</a:t>
            </a:r>
            <a:r>
              <a:rPr kumimoji="0" lang="en-US" altLang="zh-CN" sz="2800" b="1">
                <a:solidFill>
                  <a:schemeClr val="accent2"/>
                </a:solidFill>
              </a:rPr>
              <a:t>a</a:t>
            </a:r>
            <a:r>
              <a:rPr kumimoji="0" lang="zh-CN" altLang="en-US" sz="2800" b="1">
                <a:solidFill>
                  <a:schemeClr val="accent2"/>
                </a:solidFill>
              </a:rPr>
              <a:t>的箭弧</a:t>
            </a:r>
            <a:r>
              <a:rPr kumimoji="0" lang="zh-CN" altLang="en-US" sz="2800" b="1"/>
              <a:t>(非确定的含义)。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      同理可定义</a:t>
            </a:r>
            <a:r>
              <a:rPr lang="en-US" altLang="zh-CN" sz="2800" b="1"/>
              <a:t>NFA m</a:t>
            </a:r>
            <a:r>
              <a:rPr lang="zh-CN" altLang="en-US" sz="2800" b="1"/>
              <a:t>所识别（接受）的语言。 </a:t>
            </a:r>
            <a:r>
              <a:rPr kumimoji="0" lang="en-US" altLang="zh-CN" sz="2800" b="1"/>
              <a:t>Σ*</a:t>
            </a:r>
            <a:r>
              <a:rPr kumimoji="0" lang="zh-CN" altLang="en-US" sz="2800" b="1"/>
              <a:t>中所有可能被</a:t>
            </a:r>
            <a:r>
              <a:rPr lang="en-US" altLang="zh-CN" sz="2800" b="1"/>
              <a:t>NFA m</a:t>
            </a:r>
            <a:r>
              <a:rPr lang="zh-CN" altLang="en-US" sz="2800" b="1"/>
              <a:t>所识别的符号串的集合记为</a:t>
            </a:r>
            <a:r>
              <a:rPr lang="en-US" altLang="zh-CN" sz="2800" b="1"/>
              <a:t>L(M)。</a:t>
            </a:r>
            <a:endParaRPr kumimoji="0" lang="zh-CN" altLang="en-US" sz="2800" b="1"/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id="{176D6BDE-CAB2-4332-A377-1679AE8ED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5800"/>
            <a:ext cx="8493125" cy="1066800"/>
          </a:xfrm>
          <a:prstGeom prst="roundRect">
            <a:avLst>
              <a:gd name="adj" fmla="val 5435"/>
            </a:avLst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ea typeface="楷体_GB2312" pitchFamily="49" charset="-122"/>
              </a:rPr>
              <a:t>NFA  M’</a:t>
            </a:r>
            <a:r>
              <a:rPr lang="zh-CN" altLang="en-US" b="1" dirty="0">
                <a:ea typeface="楷体_GB2312" pitchFamily="49" charset="-122"/>
              </a:rPr>
              <a:t>所识别的语言为: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                      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L(M’)={α|f(q </a:t>
            </a:r>
            <a:r>
              <a:rPr lang="en-US" altLang="zh-CN" sz="2800" b="1" baseline="-25000" dirty="0">
                <a:solidFill>
                  <a:schemeClr val="accent2"/>
                </a:solidFill>
                <a:ea typeface="楷体_GB2312" pitchFamily="49" charset="-122"/>
              </a:rPr>
              <a:t>0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,α)=q     </a:t>
            </a:r>
            <a:r>
              <a:rPr lang="en-US" altLang="zh-CN" sz="2800" b="1" dirty="0" err="1">
                <a:solidFill>
                  <a:schemeClr val="accent2"/>
                </a:solidFill>
                <a:ea typeface="楷体_GB2312" pitchFamily="49" charset="-122"/>
              </a:rPr>
              <a:t>q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accent2"/>
                </a:solidFill>
              </a:rPr>
              <a:t>∈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 Z}</a:t>
            </a:r>
            <a:endParaRPr lang="en-US" altLang="zh-CN" sz="2800" b="1" dirty="0">
              <a:solidFill>
                <a:srgbClr val="0000FF"/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  <a:ea typeface="楷体_GB2312" pitchFamily="49" charset="-122"/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776376A9-AFC7-430C-A378-AF3673EF5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93838"/>
            <a:ext cx="8077200" cy="294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/>
              <a:t>定理    对任何一个</a:t>
            </a:r>
            <a:r>
              <a:rPr lang="en-US" altLang="zh-CN" sz="2800"/>
              <a:t>NFA M，</a:t>
            </a:r>
            <a:r>
              <a:rPr lang="zh-CN" altLang="en-US" sz="2800"/>
              <a:t>都存在一个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/>
              <a:t>                  </a:t>
            </a:r>
            <a:r>
              <a:rPr lang="en-US" altLang="zh-CN" sz="2800"/>
              <a:t>DFA  M’，</a:t>
            </a:r>
            <a:r>
              <a:rPr lang="zh-CN" altLang="en-US" sz="2800"/>
              <a:t>使</a:t>
            </a:r>
            <a:r>
              <a:rPr lang="en-US" altLang="zh-CN" sz="2800"/>
              <a:t>L(M’)=L(M)</a:t>
            </a:r>
          </a:p>
          <a:p>
            <a:pPr eaLnBrk="1" hangingPunct="1">
              <a:spcBef>
                <a:spcPct val="50000"/>
              </a:spcBef>
            </a:pPr>
            <a:endParaRPr lang="en-US" altLang="zh-CN" sz="900"/>
          </a:p>
          <a:p>
            <a:pPr eaLnBrk="1" hangingPunct="1">
              <a:spcBef>
                <a:spcPct val="50000"/>
              </a:spcBef>
            </a:pPr>
            <a:endParaRPr lang="en-US" altLang="zh-CN" sz="900"/>
          </a:p>
          <a:p>
            <a:pPr eaLnBrk="1" hangingPunct="1">
              <a:spcBef>
                <a:spcPct val="20000"/>
              </a:spcBef>
            </a:pPr>
            <a:r>
              <a:rPr lang="zh-CN" altLang="en-US" sz="2800"/>
              <a:t>     构造方法：用</a:t>
            </a:r>
            <a:r>
              <a:rPr lang="en-US" altLang="zh-CN" sz="2800"/>
              <a:t>M’</a:t>
            </a:r>
            <a:r>
              <a:rPr lang="zh-CN" altLang="en-US" sz="2800"/>
              <a:t>的</a:t>
            </a:r>
            <a:r>
              <a:rPr lang="zh-CN" altLang="en-US" sz="2800" b="1">
                <a:solidFill>
                  <a:srgbClr val="FF0000"/>
                </a:solidFill>
              </a:rPr>
              <a:t>一个状态对应</a:t>
            </a:r>
            <a:r>
              <a:rPr lang="en-US" altLang="zh-CN" sz="2800" b="1">
                <a:solidFill>
                  <a:srgbClr val="FF0000"/>
                </a:solidFill>
              </a:rPr>
              <a:t>M</a:t>
            </a:r>
            <a:r>
              <a:rPr lang="zh-CN" altLang="en-US" sz="2800" b="1">
                <a:solidFill>
                  <a:srgbClr val="FF0000"/>
                </a:solidFill>
              </a:rPr>
              <a:t>的多个状态</a:t>
            </a:r>
            <a:r>
              <a:rPr lang="zh-CN" altLang="en-US" sz="2800"/>
              <a:t>，用这种方法，能从一个</a:t>
            </a:r>
            <a:r>
              <a:rPr lang="en-US" altLang="zh-CN" sz="2800"/>
              <a:t>NFA M</a:t>
            </a:r>
            <a:r>
              <a:rPr lang="zh-CN" altLang="en-US" sz="2800"/>
              <a:t>构造一个等价的</a:t>
            </a:r>
            <a:r>
              <a:rPr lang="en-US" altLang="zh-CN" sz="2800"/>
              <a:t>DFA M’，</a:t>
            </a:r>
            <a:r>
              <a:rPr lang="zh-CN" altLang="en-US" sz="2800"/>
              <a:t>称作</a:t>
            </a:r>
            <a:r>
              <a:rPr lang="zh-CN" altLang="en-US" sz="2800" b="1">
                <a:solidFill>
                  <a:srgbClr val="FF0000"/>
                </a:solidFill>
              </a:rPr>
              <a:t>子集构造法</a:t>
            </a:r>
            <a:r>
              <a:rPr lang="zh-CN" altLang="en-US" sz="2800"/>
              <a:t>。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D24724E-FB38-4634-A6C1-C8E872B80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6986588" cy="838200"/>
          </a:xfrm>
          <a:prstGeom prst="rect">
            <a:avLst/>
          </a:prstGeom>
          <a:solidFill>
            <a:srgbClr val="CCFFFF"/>
          </a:solidFill>
          <a:ln w="12700">
            <a:solidFill>
              <a:srgbClr val="FFFFCC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3200" b="1">
                <a:solidFill>
                  <a:srgbClr val="660066"/>
                </a:solidFill>
                <a:latin typeface="Times New Roman" charset="0"/>
              </a:rPr>
              <a:t>二. </a:t>
            </a:r>
            <a:r>
              <a:rPr lang="en-US" altLang="zh-CN" sz="3200" b="1">
                <a:solidFill>
                  <a:srgbClr val="660066"/>
                </a:solidFill>
                <a:latin typeface="Times New Roman" charset="0"/>
              </a:rPr>
              <a:t>FA </a:t>
            </a:r>
            <a:r>
              <a:rPr lang="zh-CN" altLang="en-US" sz="3200" b="1">
                <a:solidFill>
                  <a:srgbClr val="660066"/>
                </a:solidFill>
                <a:latin typeface="Times New Roman" charset="0"/>
              </a:rPr>
              <a:t>的等价定理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4E7660F-9351-45EB-B065-4B80FCD55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763000" cy="55626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1" name="AutoShape 3">
            <a:extLst>
              <a:ext uri="{FF2B5EF4-FFF2-40B4-BE49-F238E27FC236}">
                <a16:creationId xmlns:a16="http://schemas.microsoft.com/office/drawing/2014/main" id="{FF85C75E-9496-462C-BA23-CF25061A2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8362950" cy="685800"/>
          </a:xfrm>
          <a:prstGeom prst="roundRect">
            <a:avLst>
              <a:gd name="adj" fmla="val 5435"/>
            </a:avLst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5050"/>
                </a:solidFill>
                <a:ea typeface="楷体_GB2312" pitchFamily="49" charset="-122"/>
              </a:rPr>
              <a:t>定义</a:t>
            </a:r>
            <a:r>
              <a:rPr lang="zh-CN" altLang="en-US" sz="2800">
                <a:solidFill>
                  <a:srgbClr val="FF5050"/>
                </a:solidFill>
                <a:ea typeface="楷体_GB2312" pitchFamily="49" charset="-122"/>
              </a:rPr>
              <a:t>      </a:t>
            </a:r>
            <a:r>
              <a:rPr lang="zh-CN" altLang="en-US" sz="2800">
                <a:ea typeface="楷体_GB2312" pitchFamily="49" charset="-122"/>
              </a:rPr>
              <a:t>集合</a:t>
            </a:r>
            <a:r>
              <a:rPr lang="en-US" altLang="zh-CN" sz="2800">
                <a:ea typeface="楷体_GB2312" pitchFamily="49" charset="-122"/>
              </a:rPr>
              <a:t>I</a:t>
            </a:r>
            <a:r>
              <a:rPr lang="zh-CN" altLang="en-US" sz="2800">
                <a:ea typeface="楷体_GB2312" pitchFamily="49" charset="-122"/>
              </a:rPr>
              <a:t>的</a:t>
            </a:r>
            <a:r>
              <a:rPr lang="en-US" altLang="zh-CN" sz="28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ε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-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闭包：</a:t>
            </a:r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2F6731A9-402D-4B8C-B943-E0E23FEE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223250" cy="30273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令</a:t>
            </a:r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是一个状态集的子集，定义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ε-closure（I）</a:t>
            </a:r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为：</a:t>
            </a:r>
          </a:p>
          <a:p>
            <a:pPr eaLnBrk="1" hangingPunct="1"/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1）若</a:t>
            </a:r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s∈I，</a:t>
            </a:r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则</a:t>
            </a:r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s∈ε-closure（I）；</a:t>
            </a:r>
          </a:p>
          <a:p>
            <a:pPr eaLnBrk="1" hangingPunct="1"/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2）</a:t>
            </a:r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若</a:t>
            </a:r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s∈I，</a:t>
            </a:r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则从</a:t>
            </a:r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s</a:t>
            </a:r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出发经过任意条</a:t>
            </a:r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ε</a:t>
            </a:r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弧能够到达的</a:t>
            </a:r>
          </a:p>
          <a:p>
            <a:pPr eaLnBrk="1" hangingPunct="1"/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      任何状态都属于</a:t>
            </a:r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ε-closure（I）。</a:t>
            </a:r>
          </a:p>
          <a:p>
            <a:pPr eaLnBrk="1" hangingPunct="1"/>
            <a:endParaRPr lang="en-US" altLang="zh-CN" sz="2800" b="1">
              <a:solidFill>
                <a:srgbClr val="339966"/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状态集</a:t>
            </a:r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ε-closure（I）</a:t>
            </a:r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称为</a:t>
            </a:r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的</a:t>
            </a:r>
            <a:r>
              <a:rPr lang="en-US" altLang="zh-CN" sz="2800" b="1">
                <a:solidFill>
                  <a:srgbClr val="339966"/>
                </a:solidFill>
                <a:ea typeface="楷体_GB2312" pitchFamily="49" charset="-122"/>
              </a:rPr>
              <a:t>ε-</a:t>
            </a:r>
            <a:r>
              <a:rPr lang="zh-CN" altLang="en-US" sz="2800" b="1">
                <a:solidFill>
                  <a:srgbClr val="339966"/>
                </a:solidFill>
                <a:ea typeface="楷体_GB2312" pitchFamily="49" charset="-122"/>
              </a:rPr>
              <a:t>闭包</a:t>
            </a:r>
          </a:p>
          <a:p>
            <a:pPr eaLnBrk="1" hangingPunct="1"/>
            <a:endParaRPr lang="zh-CN" altLang="en-US" sz="2800" b="1">
              <a:solidFill>
                <a:srgbClr val="339966"/>
              </a:solidFill>
              <a:ea typeface="楷体_GB2312" pitchFamily="49" charset="-122"/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D9A2255A-8718-43CF-ACF8-073F0CC1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5334000"/>
            <a:ext cx="6570663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6600CC"/>
                </a:solidFill>
              </a:rPr>
              <a:t>通过例子来说明状态子集的</a:t>
            </a:r>
            <a:r>
              <a:rPr lang="en-US" altLang="zh-CN">
                <a:solidFill>
                  <a:srgbClr val="6600CC"/>
                </a:solidFill>
              </a:rPr>
              <a:t>ε-</a:t>
            </a:r>
            <a:r>
              <a:rPr lang="zh-CN" altLang="en-US">
                <a:solidFill>
                  <a:srgbClr val="6600CC"/>
                </a:solidFill>
              </a:rPr>
              <a:t>闭包的构造方法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98A5272-199B-4B53-8FB1-C10E0E40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588375" cy="6096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3200" b="1">
                <a:latin typeface="Times New Roman" charset="0"/>
              </a:rPr>
              <a:t>三、具有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-转移的</a:t>
            </a:r>
            <a:r>
              <a:rPr lang="en-US" altLang="zh-CN" sz="3200" b="1">
                <a:latin typeface="Times New Roman" charset="0"/>
              </a:rPr>
              <a:t>NFA</a:t>
            </a:r>
            <a:r>
              <a:rPr lang="zh-CN" altLang="en-US" sz="3200" b="1">
                <a:latin typeface="Times New Roman" charset="0"/>
              </a:rPr>
              <a:t>构造等价</a:t>
            </a:r>
            <a:r>
              <a:rPr lang="en-US" altLang="zh-CN" sz="3200" b="1">
                <a:latin typeface="Times New Roman" charset="0"/>
              </a:rPr>
              <a:t>DFA</a:t>
            </a:r>
            <a:r>
              <a:rPr lang="zh-CN" altLang="en-US" sz="3200" b="1">
                <a:latin typeface="Times New Roman" charset="0"/>
              </a:rPr>
              <a:t>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FDDC123-960E-4424-9A7C-C646FEE4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458200" cy="50292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887F7AB6-95E0-4CD8-8450-BAD8765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16050"/>
            <a:ext cx="4038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例：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如图所示的状态转换图：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令</a:t>
            </a:r>
            <a:r>
              <a:rPr lang="en-US" altLang="zh-CN"/>
              <a:t>I={1}，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求</a:t>
            </a:r>
            <a:r>
              <a:rPr lang="en-US" altLang="zh-CN"/>
              <a:t>ε-closure（I）=？</a:t>
            </a:r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8EC809B0-0715-48EF-8590-74DEDBD66E3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95400"/>
            <a:ext cx="3276600" cy="2667000"/>
            <a:chOff x="3312" y="768"/>
            <a:chExt cx="2064" cy="1680"/>
          </a:xfrm>
        </p:grpSpPr>
        <p:sp>
          <p:nvSpPr>
            <p:cNvPr id="18438" name="Oval 5">
              <a:extLst>
                <a:ext uri="{FF2B5EF4-FFF2-40B4-BE49-F238E27FC236}">
                  <a16:creationId xmlns:a16="http://schemas.microsoft.com/office/drawing/2014/main" id="{0DF8DB48-87B5-4773-BBF8-5F2831A0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1</a:t>
              </a:r>
            </a:p>
          </p:txBody>
        </p:sp>
        <p:sp>
          <p:nvSpPr>
            <p:cNvPr id="18439" name="Oval 6">
              <a:extLst>
                <a:ext uri="{FF2B5EF4-FFF2-40B4-BE49-F238E27FC236}">
                  <a16:creationId xmlns:a16="http://schemas.microsoft.com/office/drawing/2014/main" id="{45FA1D76-8689-43D2-ADE1-CF03E740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5</a:t>
              </a:r>
            </a:p>
          </p:txBody>
        </p:sp>
        <p:sp>
          <p:nvSpPr>
            <p:cNvPr id="18440" name="Oval 7">
              <a:extLst>
                <a:ext uri="{FF2B5EF4-FFF2-40B4-BE49-F238E27FC236}">
                  <a16:creationId xmlns:a16="http://schemas.microsoft.com/office/drawing/2014/main" id="{351F179C-5337-41A3-AFF7-4F0AE7FB8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6</a:t>
              </a:r>
            </a:p>
          </p:txBody>
        </p:sp>
        <p:sp>
          <p:nvSpPr>
            <p:cNvPr id="18441" name="Oval 8">
              <a:extLst>
                <a:ext uri="{FF2B5EF4-FFF2-40B4-BE49-F238E27FC236}">
                  <a16:creationId xmlns:a16="http://schemas.microsoft.com/office/drawing/2014/main" id="{05C649DA-97E4-4E84-99A3-46F917AD2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2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4</a:t>
              </a:r>
            </a:p>
          </p:txBody>
        </p:sp>
        <p:sp>
          <p:nvSpPr>
            <p:cNvPr id="18442" name="Oval 9">
              <a:extLst>
                <a:ext uri="{FF2B5EF4-FFF2-40B4-BE49-F238E27FC236}">
                  <a16:creationId xmlns:a16="http://schemas.microsoft.com/office/drawing/2014/main" id="{C128668B-0998-4866-95CF-51BE23436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63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3</a:t>
              </a:r>
            </a:p>
          </p:txBody>
        </p:sp>
        <p:sp>
          <p:nvSpPr>
            <p:cNvPr id="18443" name="Oval 10">
              <a:extLst>
                <a:ext uri="{FF2B5EF4-FFF2-40B4-BE49-F238E27FC236}">
                  <a16:creationId xmlns:a16="http://schemas.microsoft.com/office/drawing/2014/main" id="{89D38749-9E90-4CA6-83FF-2A796716A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2</a:t>
              </a:r>
            </a:p>
          </p:txBody>
        </p:sp>
        <p:cxnSp>
          <p:nvCxnSpPr>
            <p:cNvPr id="18444" name="AutoShape 11">
              <a:extLst>
                <a:ext uri="{FF2B5EF4-FFF2-40B4-BE49-F238E27FC236}">
                  <a16:creationId xmlns:a16="http://schemas.microsoft.com/office/drawing/2014/main" id="{4B004BB2-D795-4F85-A3A9-A12988691B46}"/>
                </a:ext>
              </a:extLst>
            </p:cNvPr>
            <p:cNvCxnSpPr>
              <a:cxnSpLocks noChangeShapeType="1"/>
              <a:stCxn id="18438" idx="7"/>
              <a:endCxn id="18443" idx="2"/>
            </p:cNvCxnSpPr>
            <p:nvPr/>
          </p:nvCxnSpPr>
          <p:spPr bwMode="auto">
            <a:xfrm rot="-5400000">
              <a:off x="3649" y="1044"/>
              <a:ext cx="491" cy="75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AutoShape 12">
              <a:extLst>
                <a:ext uri="{FF2B5EF4-FFF2-40B4-BE49-F238E27FC236}">
                  <a16:creationId xmlns:a16="http://schemas.microsoft.com/office/drawing/2014/main" id="{440B39C0-A83B-4FA8-961B-00F962841574}"/>
                </a:ext>
              </a:extLst>
            </p:cNvPr>
            <p:cNvCxnSpPr>
              <a:cxnSpLocks noChangeShapeType="1"/>
              <a:stCxn id="18443" idx="7"/>
              <a:endCxn id="18440" idx="1"/>
            </p:cNvCxnSpPr>
            <p:nvPr/>
          </p:nvCxnSpPr>
          <p:spPr bwMode="auto">
            <a:xfrm rot="5400000" flipV="1">
              <a:off x="4823" y="745"/>
              <a:ext cx="1" cy="694"/>
            </a:xfrm>
            <a:prstGeom prst="curvedConnector3">
              <a:avLst>
                <a:gd name="adj1" fmla="val -101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6" name="AutoShape 13">
              <a:extLst>
                <a:ext uri="{FF2B5EF4-FFF2-40B4-BE49-F238E27FC236}">
                  <a16:creationId xmlns:a16="http://schemas.microsoft.com/office/drawing/2014/main" id="{2AE1D433-F89A-4B0E-AFFD-33D47428C0F8}"/>
                </a:ext>
              </a:extLst>
            </p:cNvPr>
            <p:cNvCxnSpPr>
              <a:cxnSpLocks noChangeShapeType="1"/>
              <a:stCxn id="18438" idx="5"/>
              <a:endCxn id="18441" idx="2"/>
            </p:cNvCxnSpPr>
            <p:nvPr/>
          </p:nvCxnSpPr>
          <p:spPr bwMode="auto">
            <a:xfrm rot="16200000" flipH="1">
              <a:off x="3649" y="1705"/>
              <a:ext cx="491" cy="75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7" name="AutoShape 14">
              <a:extLst>
                <a:ext uri="{FF2B5EF4-FFF2-40B4-BE49-F238E27FC236}">
                  <a16:creationId xmlns:a16="http://schemas.microsoft.com/office/drawing/2014/main" id="{493814C4-4618-4C81-B5BF-67A892C6C4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52" y="1728"/>
              <a:ext cx="755" cy="85"/>
            </a:xfrm>
            <a:prstGeom prst="curvedConnector4">
              <a:avLst>
                <a:gd name="adj1" fmla="val 10861"/>
                <a:gd name="adj2" fmla="val 752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8" name="AutoShape 15">
              <a:extLst>
                <a:ext uri="{FF2B5EF4-FFF2-40B4-BE49-F238E27FC236}">
                  <a16:creationId xmlns:a16="http://schemas.microsoft.com/office/drawing/2014/main" id="{ED89654A-A5ED-4544-8788-6EEEBC64CA10}"/>
                </a:ext>
              </a:extLst>
            </p:cNvPr>
            <p:cNvCxnSpPr>
              <a:cxnSpLocks noChangeShapeType="1"/>
              <a:stCxn id="18442" idx="6"/>
              <a:endCxn id="18439" idx="3"/>
            </p:cNvCxnSpPr>
            <p:nvPr/>
          </p:nvCxnSpPr>
          <p:spPr bwMode="auto">
            <a:xfrm>
              <a:off x="4512" y="1752"/>
              <a:ext cx="659" cy="133"/>
            </a:xfrm>
            <a:prstGeom prst="curvedConnector4">
              <a:avLst>
                <a:gd name="adj1" fmla="val -1519"/>
                <a:gd name="adj2" fmla="val 11729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9" name="Text Box 16">
              <a:extLst>
                <a:ext uri="{FF2B5EF4-FFF2-40B4-BE49-F238E27FC236}">
                  <a16:creationId xmlns:a16="http://schemas.microsoft.com/office/drawing/2014/main" id="{B9E628A1-C2E8-4F81-A241-C3DC8F2F4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5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8450" name="Text Box 17">
              <a:extLst>
                <a:ext uri="{FF2B5EF4-FFF2-40B4-BE49-F238E27FC236}">
                  <a16:creationId xmlns:a16="http://schemas.microsoft.com/office/drawing/2014/main" id="{ECC4AD04-CBA1-40D0-B7A1-A759A076B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76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ε</a:t>
              </a:r>
            </a:p>
          </p:txBody>
        </p:sp>
        <p:sp>
          <p:nvSpPr>
            <p:cNvPr id="18451" name="Text Box 18">
              <a:extLst>
                <a:ext uri="{FF2B5EF4-FFF2-40B4-BE49-F238E27FC236}">
                  <a16:creationId xmlns:a16="http://schemas.microsoft.com/office/drawing/2014/main" id="{9225ECB0-98B8-41EC-B154-8B29E5767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168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ε</a:t>
              </a:r>
            </a:p>
          </p:txBody>
        </p:sp>
        <p:sp>
          <p:nvSpPr>
            <p:cNvPr id="18452" name="Text Box 19">
              <a:extLst>
                <a:ext uri="{FF2B5EF4-FFF2-40B4-BE49-F238E27FC236}">
                  <a16:creationId xmlns:a16="http://schemas.microsoft.com/office/drawing/2014/main" id="{FBE03E84-02FC-4D8B-86B5-458250E5D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11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8453" name="Text Box 20">
              <a:extLst>
                <a:ext uri="{FF2B5EF4-FFF2-40B4-BE49-F238E27FC236}">
                  <a16:creationId xmlns:a16="http://schemas.microsoft.com/office/drawing/2014/main" id="{2F8A43C0-6E8A-432A-BFA8-1743E1A6C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8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ε</a:t>
              </a:r>
            </a:p>
          </p:txBody>
        </p:sp>
      </p:grpSp>
      <p:sp>
        <p:nvSpPr>
          <p:cNvPr id="30741" name="Text Box 21">
            <a:extLst>
              <a:ext uri="{FF2B5EF4-FFF2-40B4-BE49-F238E27FC236}">
                <a16:creationId xmlns:a16="http://schemas.microsoft.com/office/drawing/2014/main" id="{ABDB63B7-E8B2-45F3-92DF-5D2941F9C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37115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根据定义：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ε-closure（I）={1，3，5}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3CCBFA6-C000-4925-AF2E-2AC1E1AEF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458200" cy="59436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  <a:p>
            <a:pPr algn="ctr" eaLnBrk="1" hangingPunct="1"/>
            <a:endParaRPr lang="zh-CN" altLang="en-US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878451B3-A073-40BB-86AC-1E59910C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125"/>
            <a:ext cx="8534400" cy="569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构造等价</a:t>
            </a:r>
            <a:r>
              <a:rPr lang="en-US" altLang="zh-CN" sz="3200" b="1"/>
              <a:t>DFA</a:t>
            </a:r>
            <a:r>
              <a:rPr lang="zh-CN" altLang="en-US" sz="3200" b="1"/>
              <a:t>算法</a:t>
            </a:r>
            <a:endParaRPr lang="zh-CN" altLang="en-US" sz="2800" b="1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zh-CN" altLang="en-US">
                <a:sym typeface="Symbol" panose="05050102010706020507" pitchFamily="18" charset="2"/>
              </a:rPr>
              <a:t>若</a:t>
            </a:r>
            <a:r>
              <a:rPr lang="en-US" altLang="zh-CN"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NFA</a:t>
            </a:r>
            <a:r>
              <a:rPr lang="zh-CN" altLang="en-US">
                <a:sym typeface="Symbol" panose="05050102010706020507" pitchFamily="18" charset="2"/>
              </a:rPr>
              <a:t>的初态，</a:t>
            </a:r>
            <a:r>
              <a:rPr lang="en-US" altLang="zh-CN">
                <a:sym typeface="Symbol" panose="05050102010706020507" pitchFamily="18" charset="2"/>
              </a:rPr>
              <a:t>DFA</a:t>
            </a:r>
            <a:r>
              <a:rPr lang="zh-CN" altLang="en-US">
                <a:sym typeface="Symbol" panose="05050102010706020507" pitchFamily="18" charset="2"/>
              </a:rPr>
              <a:t>的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初态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= —closure({t</a:t>
            </a:r>
            <a:r>
              <a:rPr lang="en-US" altLang="zh-CN" baseline="-25000">
                <a:sym typeface="Symbol" panose="05050102010706020507" pitchFamily="18" charset="2"/>
              </a:rPr>
              <a:t>1 </a:t>
            </a:r>
            <a:r>
              <a:rPr lang="en-US" altLang="zh-CN">
                <a:sym typeface="Symbol" panose="05050102010706020507" pitchFamily="18" charset="2"/>
              </a:rPr>
              <a:t>})。</a:t>
            </a:r>
          </a:p>
          <a:p>
            <a:pPr eaLnBrk="1" hangingPunct="1">
              <a:spcBef>
                <a:spcPct val="50000"/>
              </a:spcBef>
              <a:buFontTx/>
              <a:buAutoNum type="arabicParenR" startAt="2"/>
            </a:pPr>
            <a:r>
              <a:rPr lang="zh-CN" altLang="en-US">
                <a:sym typeface="Symbol" panose="05050102010706020507" pitchFamily="18" charset="2"/>
              </a:rPr>
              <a:t>对</a:t>
            </a:r>
            <a:r>
              <a:rPr lang="en-US" altLang="zh-CN">
                <a:sym typeface="Symbol" panose="05050102010706020507" pitchFamily="18" charset="2"/>
              </a:rPr>
              <a:t>NFA</a:t>
            </a:r>
            <a:r>
              <a:rPr lang="zh-CN" altLang="en-US">
                <a:sym typeface="Symbol" panose="05050102010706020507" pitchFamily="18" charset="2"/>
              </a:rPr>
              <a:t>中每一个箭弧标记</a:t>
            </a:r>
            <a:r>
              <a:rPr lang="en-US" altLang="zh-CN">
                <a:sym typeface="Symbol" panose="05050102010706020507" pitchFamily="18" charset="2"/>
              </a:rPr>
              <a:t>m，</a:t>
            </a:r>
            <a:r>
              <a:rPr lang="zh-CN" altLang="en-US">
                <a:sym typeface="Symbol" panose="05050102010706020507" pitchFamily="18" charset="2"/>
              </a:rPr>
              <a:t>计算</a:t>
            </a:r>
            <a:r>
              <a:rPr lang="en-US" altLang="zh-CN">
                <a:sym typeface="Symbol" panose="05050102010706020507" pitchFamily="18" charset="2"/>
              </a:rPr>
              <a:t>—closure(</a:t>
            </a:r>
            <a:r>
              <a:rPr lang="zh-CN" altLang="en-US">
                <a:sym typeface="Symbol" panose="05050102010706020507" pitchFamily="18" charset="2"/>
              </a:rPr>
              <a:t>f</a:t>
            </a:r>
            <a:r>
              <a:rPr lang="zh-CN" altLang="zh-CN">
                <a:sym typeface="Symbol" panose="05050102010706020507" pitchFamily="18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q</a:t>
            </a:r>
            <a:r>
              <a:rPr lang="en-US" altLang="zh-CN"/>
              <a:t>,m)</a:t>
            </a:r>
            <a:r>
              <a:rPr lang="en-US" altLang="zh-CN">
                <a:sym typeface="Symbol" panose="05050102010706020507" pitchFamily="18" charset="2"/>
              </a:rPr>
              <a:t>)，</a:t>
            </a:r>
            <a:r>
              <a:rPr lang="zh-CN" altLang="en-US">
                <a:sym typeface="Symbol" panose="05050102010706020507" pitchFamily="18" charset="2"/>
              </a:rPr>
              <a:t>其中</a:t>
            </a:r>
            <a:r>
              <a:rPr lang="en-US" altLang="zh-CN">
                <a:sym typeface="Symbol" panose="05050102010706020507" pitchFamily="18" charset="2"/>
              </a:rPr>
              <a:t>q</a:t>
            </a:r>
            <a:r>
              <a:rPr lang="zh-CN" altLang="en-US">
                <a:sym typeface="Symbol" panose="05050102010706020507" pitchFamily="18" charset="2"/>
              </a:rPr>
              <a:t>为已生成的</a:t>
            </a:r>
            <a:r>
              <a:rPr lang="en-US" altLang="zh-CN">
                <a:sym typeface="Symbol" panose="05050102010706020507" pitchFamily="18" charset="2"/>
              </a:rPr>
              <a:t>DFA</a:t>
            </a:r>
            <a:r>
              <a:rPr lang="zh-CN" altLang="en-US">
                <a:sym typeface="Symbol" panose="05050102010706020507" pitchFamily="18" charset="2"/>
              </a:rPr>
              <a:t>状态。</a:t>
            </a: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遍历字母表的每个字符为输入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       例如字母表为{</a:t>
            </a:r>
            <a:r>
              <a:rPr lang="en-US" altLang="zh-CN">
                <a:sym typeface="Symbol" panose="05050102010706020507" pitchFamily="18" charset="2"/>
              </a:rPr>
              <a:t>a,b}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        </a:t>
            </a:r>
            <a:r>
              <a:rPr lang="en-US" altLang="zh-CN">
                <a:sym typeface="Symbol" panose="05050102010706020507" pitchFamily="18" charset="2"/>
              </a:rPr>
              <a:t>B= —closure(</a:t>
            </a:r>
            <a:r>
              <a:rPr lang="zh-CN" altLang="en-US">
                <a:sym typeface="Symbol" panose="05050102010706020507" pitchFamily="18" charset="2"/>
              </a:rPr>
              <a:t>f</a:t>
            </a:r>
            <a:r>
              <a:rPr lang="zh-CN" altLang="zh-CN">
                <a:sym typeface="Symbol" panose="05050102010706020507" pitchFamily="18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en-US" altLang="zh-CN"/>
              <a:t>,a)</a:t>
            </a:r>
            <a:r>
              <a:rPr lang="en-US" altLang="zh-CN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        </a:t>
            </a:r>
            <a:r>
              <a:rPr lang="en-US" altLang="zh-CN">
                <a:sym typeface="Symbol" panose="05050102010706020507" pitchFamily="18" charset="2"/>
              </a:rPr>
              <a:t>C= —closure(</a:t>
            </a:r>
            <a:r>
              <a:rPr lang="zh-CN" altLang="en-US">
                <a:sym typeface="Symbol" panose="05050102010706020507" pitchFamily="18" charset="2"/>
              </a:rPr>
              <a:t>f</a:t>
            </a:r>
            <a:r>
              <a:rPr lang="zh-CN" altLang="zh-CN">
                <a:sym typeface="Symbol" panose="05050102010706020507" pitchFamily="18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en-US" altLang="zh-CN"/>
              <a:t>,b)</a:t>
            </a:r>
            <a:r>
              <a:rPr lang="en-US" altLang="zh-CN"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       </a:t>
            </a:r>
            <a:r>
              <a:rPr lang="zh-CN" altLang="en-US">
                <a:sym typeface="Symbol" panose="05050102010706020507" pitchFamily="18" charset="2"/>
              </a:rPr>
              <a:t>如果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C</a:t>
            </a:r>
            <a:r>
              <a:rPr lang="zh-CN" altLang="en-US">
                <a:sym typeface="Symbol" panose="05050102010706020507" pitchFamily="18" charset="2"/>
              </a:rPr>
              <a:t>不为空集，重复这一过程，直到不在出现新的状态集合）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        D= —closure(</a:t>
            </a:r>
            <a:r>
              <a:rPr lang="zh-CN" altLang="en-US">
                <a:sym typeface="Symbol" panose="05050102010706020507" pitchFamily="18" charset="2"/>
              </a:rPr>
              <a:t>f</a:t>
            </a:r>
            <a:r>
              <a:rPr lang="zh-CN" altLang="zh-CN">
                <a:sym typeface="Symbol" panose="05050102010706020507" pitchFamily="18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en-US" altLang="zh-CN"/>
              <a:t>,a)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        </a:t>
            </a:r>
            <a:r>
              <a:rPr lang="en-US" altLang="zh-CN">
                <a:sym typeface="Symbol" panose="05050102010706020507" pitchFamily="18" charset="2"/>
              </a:rPr>
              <a:t>E= —closure(</a:t>
            </a:r>
            <a:r>
              <a:rPr lang="zh-CN" altLang="en-US">
                <a:sym typeface="Symbol" panose="05050102010706020507" pitchFamily="18" charset="2"/>
              </a:rPr>
              <a:t>f</a:t>
            </a:r>
            <a:r>
              <a:rPr lang="zh-CN" altLang="zh-CN">
                <a:sym typeface="Symbol" panose="05050102010706020507" pitchFamily="18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en-US" altLang="zh-CN"/>
              <a:t>,b)</a:t>
            </a:r>
            <a:r>
              <a:rPr lang="en-US" altLang="zh-CN"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Symbol" panose="05050102010706020507" pitchFamily="18" charset="2"/>
              </a:rPr>
              <a:t>        F= —closure(</a:t>
            </a:r>
            <a:r>
              <a:rPr lang="zh-CN" altLang="en-US">
                <a:sym typeface="Symbol" panose="05050102010706020507" pitchFamily="18" charset="2"/>
              </a:rPr>
              <a:t>f</a:t>
            </a:r>
            <a:r>
              <a:rPr lang="zh-CN" altLang="zh-CN">
                <a:sym typeface="Symbol" panose="05050102010706020507" pitchFamily="18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C</a:t>
            </a:r>
            <a:r>
              <a:rPr lang="en-US" altLang="zh-CN"/>
              <a:t>,a)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        </a:t>
            </a:r>
            <a:r>
              <a:rPr lang="en-US" altLang="zh-CN">
                <a:sym typeface="Symbol" panose="05050102010706020507" pitchFamily="18" charset="2"/>
              </a:rPr>
              <a:t>G= —closure(</a:t>
            </a:r>
            <a:r>
              <a:rPr lang="zh-CN" altLang="en-US">
                <a:sym typeface="Symbol" panose="05050102010706020507" pitchFamily="18" charset="2"/>
              </a:rPr>
              <a:t>f</a:t>
            </a:r>
            <a:r>
              <a:rPr lang="zh-CN" altLang="zh-CN">
                <a:sym typeface="Symbol" panose="05050102010706020507" pitchFamily="18" charset="2"/>
              </a:rPr>
              <a:t>(</a:t>
            </a:r>
            <a:r>
              <a:rPr lang="en-US" altLang="zh-CN">
                <a:sym typeface="Symbol" panose="05050102010706020507" pitchFamily="18" charset="2"/>
              </a:rPr>
              <a:t>C</a:t>
            </a:r>
            <a:r>
              <a:rPr lang="en-US" altLang="zh-CN"/>
              <a:t>,b)</a:t>
            </a:r>
            <a:r>
              <a:rPr lang="en-US" altLang="zh-CN">
                <a:sym typeface="Symbol" panose="05050102010706020507" pitchFamily="18" charset="2"/>
              </a:rPr>
              <a:t>)    ……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A1C14880-5DEC-4AE6-BCC0-C069CAA6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88" y="6248400"/>
            <a:ext cx="6183312" cy="469900"/>
          </a:xfrm>
          <a:prstGeom prst="rect">
            <a:avLst/>
          </a:prstGeom>
          <a:solidFill>
            <a:schemeClr val="bg1"/>
          </a:solidFill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注意: 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D,E,F,G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中相等的集合合并,空集则舍去.</a:t>
            </a:r>
          </a:p>
        </p:txBody>
      </p:sp>
      <p:sp>
        <p:nvSpPr>
          <p:cNvPr id="19461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C890688-747A-435C-A8D8-EA0ECD00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3" y="152400"/>
            <a:ext cx="446087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5" name="Text Box 117">
            <a:extLst>
              <a:ext uri="{FF2B5EF4-FFF2-40B4-BE49-F238E27FC236}">
                <a16:creationId xmlns:a16="http://schemas.microsoft.com/office/drawing/2014/main" id="{6BE9B9F9-CBF1-43BD-8D0D-C03CD436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953000"/>
            <a:ext cx="6019800" cy="1744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—closure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kumimoji="0" lang="en-US" altLang="zh-CN"/>
              <a:t>f(A</a:t>
            </a:r>
            <a:r>
              <a:rPr kumimoji="0" lang="zh-CN" altLang="en-US"/>
              <a:t>， </a:t>
            </a:r>
            <a:r>
              <a:rPr kumimoji="0" lang="en-US" altLang="zh-CN"/>
              <a:t>a))</a:t>
            </a:r>
            <a:r>
              <a:rPr kumimoji="0" lang="zh-CN" altLang="en-US"/>
              <a:t>的含义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     NFA</a:t>
            </a:r>
            <a:r>
              <a:rPr lang="zh-CN" altLang="en-US"/>
              <a:t>中从集合</a:t>
            </a:r>
            <a:r>
              <a:rPr lang="en-US" altLang="zh-CN"/>
              <a:t>A</a:t>
            </a:r>
            <a:r>
              <a:rPr lang="zh-CN" altLang="en-US"/>
              <a:t>中的状态出发，先经若干</a:t>
            </a:r>
            <a:r>
              <a:rPr lang="zh-CN" altLang="en-US">
                <a:sym typeface="Symbol" panose="05050102010706020507" pitchFamily="18" charset="2"/>
              </a:rPr>
              <a:t>箭弧，接着经标记为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的箭弧到达的</a:t>
            </a:r>
            <a:r>
              <a:rPr lang="zh-CN" altLang="en-US"/>
              <a:t>状态集合的</a:t>
            </a:r>
            <a:r>
              <a:rPr lang="en-US" altLang="zh-CN" sz="2000">
                <a:sym typeface="Symbol" panose="05050102010706020507" pitchFamily="18" charset="2"/>
              </a:rPr>
              <a:t>—closure</a:t>
            </a:r>
            <a:r>
              <a:rPr lang="zh-CN" altLang="en-US"/>
              <a:t> 。   </a:t>
            </a:r>
            <a:endParaRPr lang="en-US" altLang="zh-CN"/>
          </a:p>
        </p:txBody>
      </p:sp>
      <p:sp>
        <p:nvSpPr>
          <p:cNvPr id="20483" name="Oval 2">
            <a:extLst>
              <a:ext uri="{FF2B5EF4-FFF2-40B4-BE49-F238E27FC236}">
                <a16:creationId xmlns:a16="http://schemas.microsoft.com/office/drawing/2014/main" id="{CC1DBE7F-3271-4D95-8612-EFD78918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0</a:t>
            </a:r>
          </a:p>
        </p:txBody>
      </p:sp>
      <p:sp>
        <p:nvSpPr>
          <p:cNvPr id="20484" name="Oval 3">
            <a:extLst>
              <a:ext uri="{FF2B5EF4-FFF2-40B4-BE49-F238E27FC236}">
                <a16:creationId xmlns:a16="http://schemas.microsoft.com/office/drawing/2014/main" id="{40B1FDE5-C4AF-4870-87AF-62E1EBBE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1</a:t>
            </a:r>
          </a:p>
        </p:txBody>
      </p:sp>
      <p:sp>
        <p:nvSpPr>
          <p:cNvPr id="20485" name="Oval 4">
            <a:extLst>
              <a:ext uri="{FF2B5EF4-FFF2-40B4-BE49-F238E27FC236}">
                <a16:creationId xmlns:a16="http://schemas.microsoft.com/office/drawing/2014/main" id="{7D4FD2B4-DCEE-4A6B-B568-8936D58FC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667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4</a:t>
            </a:r>
          </a:p>
        </p:txBody>
      </p:sp>
      <p:sp>
        <p:nvSpPr>
          <p:cNvPr id="20486" name="Oval 5">
            <a:extLst>
              <a:ext uri="{FF2B5EF4-FFF2-40B4-BE49-F238E27FC236}">
                <a16:creationId xmlns:a16="http://schemas.microsoft.com/office/drawing/2014/main" id="{09A53BA4-E017-4A29-B662-9F772B1F8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2</a:t>
            </a:r>
          </a:p>
        </p:txBody>
      </p:sp>
      <p:sp>
        <p:nvSpPr>
          <p:cNvPr id="20487" name="Oval 6">
            <a:extLst>
              <a:ext uri="{FF2B5EF4-FFF2-40B4-BE49-F238E27FC236}">
                <a16:creationId xmlns:a16="http://schemas.microsoft.com/office/drawing/2014/main" id="{BE7EC9C3-A492-40E0-B402-748A27E4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143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3</a:t>
            </a:r>
          </a:p>
        </p:txBody>
      </p:sp>
      <p:sp>
        <p:nvSpPr>
          <p:cNvPr id="20488" name="Oval 7">
            <a:extLst>
              <a:ext uri="{FF2B5EF4-FFF2-40B4-BE49-F238E27FC236}">
                <a16:creationId xmlns:a16="http://schemas.microsoft.com/office/drawing/2014/main" id="{A177A1DB-FBC6-4E84-B173-25E33A1D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05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6</a:t>
            </a:r>
          </a:p>
        </p:txBody>
      </p:sp>
      <p:sp>
        <p:nvSpPr>
          <p:cNvPr id="20489" name="Oval 8">
            <a:extLst>
              <a:ext uri="{FF2B5EF4-FFF2-40B4-BE49-F238E27FC236}">
                <a16:creationId xmlns:a16="http://schemas.microsoft.com/office/drawing/2014/main" id="{54FDDA4F-F097-41F3-91F0-8574E88FA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5</a:t>
            </a:r>
          </a:p>
        </p:txBody>
      </p:sp>
      <p:sp>
        <p:nvSpPr>
          <p:cNvPr id="20490" name="Oval 9">
            <a:extLst>
              <a:ext uri="{FF2B5EF4-FFF2-40B4-BE49-F238E27FC236}">
                <a16:creationId xmlns:a16="http://schemas.microsoft.com/office/drawing/2014/main" id="{9B2DE962-6C5F-4BB6-B0E1-BBAA675D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7</a:t>
            </a:r>
          </a:p>
        </p:txBody>
      </p:sp>
      <p:sp>
        <p:nvSpPr>
          <p:cNvPr id="20491" name="Oval 10">
            <a:extLst>
              <a:ext uri="{FF2B5EF4-FFF2-40B4-BE49-F238E27FC236}">
                <a16:creationId xmlns:a16="http://schemas.microsoft.com/office/drawing/2014/main" id="{B1858CCD-F96A-41FF-A4E1-2429DBA2A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8</a:t>
            </a:r>
          </a:p>
        </p:txBody>
      </p:sp>
      <p:sp>
        <p:nvSpPr>
          <p:cNvPr id="20492" name="Oval 11">
            <a:extLst>
              <a:ext uri="{FF2B5EF4-FFF2-40B4-BE49-F238E27FC236}">
                <a16:creationId xmlns:a16="http://schemas.microsoft.com/office/drawing/2014/main" id="{39A42FEE-DC41-4F5F-9076-998D09AB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9</a:t>
            </a:r>
          </a:p>
        </p:txBody>
      </p:sp>
      <p:sp>
        <p:nvSpPr>
          <p:cNvPr id="20493" name="Line 12">
            <a:extLst>
              <a:ext uri="{FF2B5EF4-FFF2-40B4-BE49-F238E27FC236}">
                <a16:creationId xmlns:a16="http://schemas.microsoft.com/office/drawing/2014/main" id="{CCAD81AA-8B55-4A63-BF58-756680636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13">
            <a:extLst>
              <a:ext uri="{FF2B5EF4-FFF2-40B4-BE49-F238E27FC236}">
                <a16:creationId xmlns:a16="http://schemas.microsoft.com/office/drawing/2014/main" id="{3EC8954A-0561-425E-826A-620076742E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673225"/>
            <a:ext cx="53340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5" name="Line 14">
            <a:extLst>
              <a:ext uri="{FF2B5EF4-FFF2-40B4-BE49-F238E27FC236}">
                <a16:creationId xmlns:a16="http://schemas.microsoft.com/office/drawing/2014/main" id="{651C6EB8-74BE-4DE0-B49F-73297B681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447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6" name="Line 15">
            <a:extLst>
              <a:ext uri="{FF2B5EF4-FFF2-40B4-BE49-F238E27FC236}">
                <a16:creationId xmlns:a16="http://schemas.microsoft.com/office/drawing/2014/main" id="{184F67BD-308F-4541-8384-D0284C7D1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514600"/>
            <a:ext cx="45720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16">
            <a:extLst>
              <a:ext uri="{FF2B5EF4-FFF2-40B4-BE49-F238E27FC236}">
                <a16:creationId xmlns:a16="http://schemas.microsoft.com/office/drawing/2014/main" id="{D42AAEAA-8330-4FFE-A038-F40DC302E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8" name="Line 17">
            <a:extLst>
              <a:ext uri="{FF2B5EF4-FFF2-40B4-BE49-F238E27FC236}">
                <a16:creationId xmlns:a16="http://schemas.microsoft.com/office/drawing/2014/main" id="{6FE9152B-6468-49F6-AB81-417DE97F8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524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9" name="Line 18">
            <a:extLst>
              <a:ext uri="{FF2B5EF4-FFF2-40B4-BE49-F238E27FC236}">
                <a16:creationId xmlns:a16="http://schemas.microsoft.com/office/drawing/2014/main" id="{C702A580-D116-4121-8DC6-F59CE27B2A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22538"/>
            <a:ext cx="3810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0" name="Line 19">
            <a:extLst>
              <a:ext uri="{FF2B5EF4-FFF2-40B4-BE49-F238E27FC236}">
                <a16:creationId xmlns:a16="http://schemas.microsoft.com/office/drawing/2014/main" id="{1740AFD8-757D-44B3-838A-4AAA2FCC8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1" name="Oval 20">
            <a:extLst>
              <a:ext uri="{FF2B5EF4-FFF2-40B4-BE49-F238E27FC236}">
                <a16:creationId xmlns:a16="http://schemas.microsoft.com/office/drawing/2014/main" id="{479D89F2-C179-4D7D-AE6C-D1814FEF4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81200"/>
            <a:ext cx="685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2" name="Oval 21">
            <a:extLst>
              <a:ext uri="{FF2B5EF4-FFF2-40B4-BE49-F238E27FC236}">
                <a16:creationId xmlns:a16="http://schemas.microsoft.com/office/drawing/2014/main" id="{199D8A68-0A1B-4B7B-BB1C-5C29DD4F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0574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10</a:t>
            </a:r>
          </a:p>
        </p:txBody>
      </p:sp>
      <p:sp>
        <p:nvSpPr>
          <p:cNvPr id="20503" name="Line 22">
            <a:extLst>
              <a:ext uri="{FF2B5EF4-FFF2-40B4-BE49-F238E27FC236}">
                <a16:creationId xmlns:a16="http://schemas.microsoft.com/office/drawing/2014/main" id="{A116F91B-8D42-445F-96FD-11B8CFF78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4" name="Line 23">
            <a:extLst>
              <a:ext uri="{FF2B5EF4-FFF2-40B4-BE49-F238E27FC236}">
                <a16:creationId xmlns:a16="http://schemas.microsoft.com/office/drawing/2014/main" id="{28C6F0A0-8EDC-4915-A602-713EE3AAB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2860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5" name="Line 24">
            <a:extLst>
              <a:ext uri="{FF2B5EF4-FFF2-40B4-BE49-F238E27FC236}">
                <a16:creationId xmlns:a16="http://schemas.microsoft.com/office/drawing/2014/main" id="{1E377196-CE9D-4B41-819F-559975B52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Line 25">
            <a:extLst>
              <a:ext uri="{FF2B5EF4-FFF2-40B4-BE49-F238E27FC236}">
                <a16:creationId xmlns:a16="http://schemas.microsoft.com/office/drawing/2014/main" id="{EE3EF8DF-93D6-4CA3-BBC6-36AB653F9C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19538" y="609600"/>
            <a:ext cx="347662" cy="1295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Line 26">
            <a:extLst>
              <a:ext uri="{FF2B5EF4-FFF2-40B4-BE49-F238E27FC236}">
                <a16:creationId xmlns:a16="http://schemas.microsoft.com/office/drawing/2014/main" id="{26F5083E-0020-4E77-8683-7D0964F33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60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8" name="Line 27">
            <a:extLst>
              <a:ext uri="{FF2B5EF4-FFF2-40B4-BE49-F238E27FC236}">
                <a16:creationId xmlns:a16="http://schemas.microsoft.com/office/drawing/2014/main" id="{FFE54ED6-36DE-4619-9398-848F2F4C48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5875" y="609600"/>
            <a:ext cx="923925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9" name="Line 28">
            <a:extLst>
              <a:ext uri="{FF2B5EF4-FFF2-40B4-BE49-F238E27FC236}">
                <a16:creationId xmlns:a16="http://schemas.microsoft.com/office/drawing/2014/main" id="{6BCAB816-B34E-4551-A523-EB51423E3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70485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510" name="AutoShape 29">
            <a:extLst>
              <a:ext uri="{FF2B5EF4-FFF2-40B4-BE49-F238E27FC236}">
                <a16:creationId xmlns:a16="http://schemas.microsoft.com/office/drawing/2014/main" id="{45F424DC-ED1B-4164-8FBC-93355C0C946D}"/>
              </a:ext>
            </a:extLst>
          </p:cNvPr>
          <p:cNvCxnSpPr>
            <a:cxnSpLocks noChangeShapeType="1"/>
            <a:stCxn id="20509" idx="1"/>
            <a:endCxn id="20490" idx="3"/>
          </p:cNvCxnSpPr>
          <p:nvPr/>
        </p:nvCxnSpPr>
        <p:spPr bwMode="auto">
          <a:xfrm rot="5400000" flipH="1" flipV="1">
            <a:off x="2752725" y="1227138"/>
            <a:ext cx="1144587" cy="3563938"/>
          </a:xfrm>
          <a:prstGeom prst="curvedConnector3">
            <a:avLst>
              <a:gd name="adj1" fmla="val -1997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1" name="Text Box 30">
            <a:extLst>
              <a:ext uri="{FF2B5EF4-FFF2-40B4-BE49-F238E27FC236}">
                <a16:creationId xmlns:a16="http://schemas.microsoft.com/office/drawing/2014/main" id="{A54B7D77-EA1F-43EE-AEEB-6FA528A27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ym typeface="Symbol" panose="05050102010706020507" pitchFamily="18" charset="2"/>
              </a:rPr>
              <a:t></a:t>
            </a:r>
            <a:endParaRPr lang="zh-CN" altLang="en-US" sz="3200"/>
          </a:p>
        </p:txBody>
      </p:sp>
      <p:sp>
        <p:nvSpPr>
          <p:cNvPr id="20512" name="Text Box 31">
            <a:extLst>
              <a:ext uri="{FF2B5EF4-FFF2-40B4-BE49-F238E27FC236}">
                <a16:creationId xmlns:a16="http://schemas.microsoft.com/office/drawing/2014/main" id="{7B235C93-39E9-4F5C-8993-F7E4D9FFD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02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ym typeface="Symbol" panose="05050102010706020507" pitchFamily="18" charset="2"/>
              </a:rPr>
              <a:t></a:t>
            </a:r>
            <a:endParaRPr lang="zh-CN" altLang="en-US" sz="3200"/>
          </a:p>
        </p:txBody>
      </p:sp>
      <p:sp>
        <p:nvSpPr>
          <p:cNvPr id="20513" name="Text Box 32">
            <a:extLst>
              <a:ext uri="{FF2B5EF4-FFF2-40B4-BE49-F238E27FC236}">
                <a16:creationId xmlns:a16="http://schemas.microsoft.com/office/drawing/2014/main" id="{AAB5B9D6-1D55-4AD7-97BF-92333EB0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ym typeface="Symbol" panose="05050102010706020507" pitchFamily="18" charset="2"/>
              </a:rPr>
              <a:t></a:t>
            </a:r>
            <a:endParaRPr lang="zh-CN" altLang="en-US" sz="3200"/>
          </a:p>
        </p:txBody>
      </p:sp>
      <p:sp>
        <p:nvSpPr>
          <p:cNvPr id="20514" name="Text Box 33">
            <a:extLst>
              <a:ext uri="{FF2B5EF4-FFF2-40B4-BE49-F238E27FC236}">
                <a16:creationId xmlns:a16="http://schemas.microsoft.com/office/drawing/2014/main" id="{9DC85654-D9DB-4C4F-ADBD-DC390C9BA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ym typeface="Symbol" panose="05050102010706020507" pitchFamily="18" charset="2"/>
              </a:rPr>
              <a:t></a:t>
            </a:r>
            <a:endParaRPr lang="zh-CN" altLang="en-US" sz="3200"/>
          </a:p>
        </p:txBody>
      </p:sp>
      <p:sp>
        <p:nvSpPr>
          <p:cNvPr id="20515" name="Text Box 34">
            <a:extLst>
              <a:ext uri="{FF2B5EF4-FFF2-40B4-BE49-F238E27FC236}">
                <a16:creationId xmlns:a16="http://schemas.microsoft.com/office/drawing/2014/main" id="{D2FD27B2-E20E-40FA-A6E2-659ABBE0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098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ym typeface="Symbol" panose="05050102010706020507" pitchFamily="18" charset="2"/>
              </a:rPr>
              <a:t></a:t>
            </a:r>
            <a:endParaRPr lang="zh-CN" altLang="en-US" sz="3200"/>
          </a:p>
        </p:txBody>
      </p:sp>
      <p:sp>
        <p:nvSpPr>
          <p:cNvPr id="20516" name="Text Box 35">
            <a:extLst>
              <a:ext uri="{FF2B5EF4-FFF2-40B4-BE49-F238E27FC236}">
                <a16:creationId xmlns:a16="http://schemas.microsoft.com/office/drawing/2014/main" id="{F2CC3A2A-032E-4CF6-B362-692D2A6E9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30563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ym typeface="Symbol" panose="05050102010706020507" pitchFamily="18" charset="2"/>
              </a:rPr>
              <a:t></a:t>
            </a:r>
            <a:endParaRPr lang="zh-CN" altLang="en-US" sz="3200"/>
          </a:p>
        </p:txBody>
      </p:sp>
      <p:sp>
        <p:nvSpPr>
          <p:cNvPr id="20517" name="Text Box 36">
            <a:extLst>
              <a:ext uri="{FF2B5EF4-FFF2-40B4-BE49-F238E27FC236}">
                <a16:creationId xmlns:a16="http://schemas.microsoft.com/office/drawing/2014/main" id="{E7898F59-6826-48C5-8059-4DD631AC6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762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ym typeface="Symbol" panose="05050102010706020507" pitchFamily="18" charset="2"/>
              </a:rPr>
              <a:t></a:t>
            </a:r>
            <a:endParaRPr lang="zh-CN" altLang="en-US" sz="3200"/>
          </a:p>
        </p:txBody>
      </p:sp>
      <p:sp>
        <p:nvSpPr>
          <p:cNvPr id="20518" name="Text Box 37">
            <a:extLst>
              <a:ext uri="{FF2B5EF4-FFF2-40B4-BE49-F238E27FC236}">
                <a16:creationId xmlns:a16="http://schemas.microsoft.com/office/drawing/2014/main" id="{D8A880FE-158C-4A09-93ED-167F2E728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7526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ym typeface="Symbol" panose="05050102010706020507" pitchFamily="18" charset="2"/>
              </a:rPr>
              <a:t></a:t>
            </a:r>
            <a:endParaRPr lang="zh-CN" altLang="en-US" sz="3200"/>
          </a:p>
        </p:txBody>
      </p:sp>
      <p:sp>
        <p:nvSpPr>
          <p:cNvPr id="20519" name="Text Box 38">
            <a:extLst>
              <a:ext uri="{FF2B5EF4-FFF2-40B4-BE49-F238E27FC236}">
                <a16:creationId xmlns:a16="http://schemas.microsoft.com/office/drawing/2014/main" id="{DD013815-EE17-448B-B4EA-0002F6172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144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/>
              <a:t>a</a:t>
            </a:r>
          </a:p>
        </p:txBody>
      </p:sp>
      <p:sp>
        <p:nvSpPr>
          <p:cNvPr id="20520" name="Text Box 39">
            <a:extLst>
              <a:ext uri="{FF2B5EF4-FFF2-40B4-BE49-F238E27FC236}">
                <a16:creationId xmlns:a16="http://schemas.microsoft.com/office/drawing/2014/main" id="{C8913EAB-D7A4-44E4-87B3-AF54DAEC0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8276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/>
              <a:t>a</a:t>
            </a:r>
          </a:p>
        </p:txBody>
      </p:sp>
      <p:sp>
        <p:nvSpPr>
          <p:cNvPr id="20521" name="Text Box 40">
            <a:extLst>
              <a:ext uri="{FF2B5EF4-FFF2-40B4-BE49-F238E27FC236}">
                <a16:creationId xmlns:a16="http://schemas.microsoft.com/office/drawing/2014/main" id="{E1381A81-A4A5-4197-85CE-B7CE3C653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3622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/>
              <a:t>b</a:t>
            </a:r>
          </a:p>
        </p:txBody>
      </p:sp>
      <p:sp>
        <p:nvSpPr>
          <p:cNvPr id="20522" name="Text Box 41">
            <a:extLst>
              <a:ext uri="{FF2B5EF4-FFF2-40B4-BE49-F238E27FC236}">
                <a16:creationId xmlns:a16="http://schemas.microsoft.com/office/drawing/2014/main" id="{C005F541-EF22-4F6F-9C99-4AF4557A1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7526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/>
              <a:t>b</a:t>
            </a:r>
          </a:p>
        </p:txBody>
      </p:sp>
      <p:sp>
        <p:nvSpPr>
          <p:cNvPr id="20523" name="Text Box 42">
            <a:extLst>
              <a:ext uri="{FF2B5EF4-FFF2-40B4-BE49-F238E27FC236}">
                <a16:creationId xmlns:a16="http://schemas.microsoft.com/office/drawing/2014/main" id="{EE6ECAFE-85B0-4BB4-9501-7003C3CC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7526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/>
              <a:t>b</a:t>
            </a:r>
          </a:p>
        </p:txBody>
      </p:sp>
      <p:sp>
        <p:nvSpPr>
          <p:cNvPr id="32811" name="Oval 43">
            <a:extLst>
              <a:ext uri="{FF2B5EF4-FFF2-40B4-BE49-F238E27FC236}">
                <a16:creationId xmlns:a16="http://schemas.microsoft.com/office/drawing/2014/main" id="{DAB6DC82-A597-41BC-9242-CF84F05AC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2812" name="Line 44">
            <a:extLst>
              <a:ext uri="{FF2B5EF4-FFF2-40B4-BE49-F238E27FC236}">
                <a16:creationId xmlns:a16="http://schemas.microsoft.com/office/drawing/2014/main" id="{73EE4172-1CBD-42DF-8733-6FC3E31BF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09800"/>
            <a:ext cx="533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3" name="Text Box 45">
            <a:extLst>
              <a:ext uri="{FF2B5EF4-FFF2-40B4-BE49-F238E27FC236}">
                <a16:creationId xmlns:a16="http://schemas.microsoft.com/office/drawing/2014/main" id="{441401E9-3A61-4123-8CF3-8B0E646CD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32814" name="Oval 46">
            <a:extLst>
              <a:ext uri="{FF2B5EF4-FFF2-40B4-BE49-F238E27FC236}">
                <a16:creationId xmlns:a16="http://schemas.microsoft.com/office/drawing/2014/main" id="{995C60F5-9FA4-4C47-A79B-74EA4B62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2815" name="Line 47">
            <a:extLst>
              <a:ext uri="{FF2B5EF4-FFF2-40B4-BE49-F238E27FC236}">
                <a16:creationId xmlns:a16="http://schemas.microsoft.com/office/drawing/2014/main" id="{F6A76709-9BE4-4D2C-A0FB-1CF033548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676400"/>
            <a:ext cx="533400" cy="3079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6" name="Text Box 48">
            <a:extLst>
              <a:ext uri="{FF2B5EF4-FFF2-40B4-BE49-F238E27FC236}">
                <a16:creationId xmlns:a16="http://schemas.microsoft.com/office/drawing/2014/main" id="{6221EB5B-207B-40F1-9350-F4BF60A84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02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accent1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chemeClr val="accent1"/>
              </a:solidFill>
            </a:endParaRPr>
          </a:p>
        </p:txBody>
      </p:sp>
      <p:sp>
        <p:nvSpPr>
          <p:cNvPr id="32817" name="Oval 49">
            <a:extLst>
              <a:ext uri="{FF2B5EF4-FFF2-40B4-BE49-F238E27FC236}">
                <a16:creationId xmlns:a16="http://schemas.microsoft.com/office/drawing/2014/main" id="{AA0E63A4-30B9-4BFA-A6FD-E9EC3CC94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2818" name="Line 50">
            <a:extLst>
              <a:ext uri="{FF2B5EF4-FFF2-40B4-BE49-F238E27FC236}">
                <a16:creationId xmlns:a16="http://schemas.microsoft.com/office/drawing/2014/main" id="{60BB7D2F-53D9-4B65-ABFD-30A6C8BD2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514600"/>
            <a:ext cx="457200" cy="2651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9" name="Text Box 51">
            <a:extLst>
              <a:ext uri="{FF2B5EF4-FFF2-40B4-BE49-F238E27FC236}">
                <a16:creationId xmlns:a16="http://schemas.microsoft.com/office/drawing/2014/main" id="{73DF7679-14E3-44DF-83BC-26C48D5A3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098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accent1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chemeClr val="accent1"/>
              </a:solidFill>
            </a:endParaRPr>
          </a:p>
        </p:txBody>
      </p:sp>
      <p:sp>
        <p:nvSpPr>
          <p:cNvPr id="32820" name="Oval 52">
            <a:extLst>
              <a:ext uri="{FF2B5EF4-FFF2-40B4-BE49-F238E27FC236}">
                <a16:creationId xmlns:a16="http://schemas.microsoft.com/office/drawing/2014/main" id="{31B5C390-F947-4F11-8B05-75AA853E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667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2821" name="Oval 53">
            <a:extLst>
              <a:ext uri="{FF2B5EF4-FFF2-40B4-BE49-F238E27FC236}">
                <a16:creationId xmlns:a16="http://schemas.microsoft.com/office/drawing/2014/main" id="{070971CE-0164-49FA-902C-61F159004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14800"/>
            <a:ext cx="3048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A={0,1,2,4,7}</a:t>
            </a:r>
          </a:p>
        </p:txBody>
      </p:sp>
      <p:sp>
        <p:nvSpPr>
          <p:cNvPr id="32822" name="Line 54">
            <a:extLst>
              <a:ext uri="{FF2B5EF4-FFF2-40B4-BE49-F238E27FC236}">
                <a16:creationId xmlns:a16="http://schemas.microsoft.com/office/drawing/2014/main" id="{DBBC5AEC-BAD4-4059-9D3F-7A371CA5E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447800"/>
            <a:ext cx="381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3" name="Text Box 55">
            <a:extLst>
              <a:ext uri="{FF2B5EF4-FFF2-40B4-BE49-F238E27FC236}">
                <a16:creationId xmlns:a16="http://schemas.microsoft.com/office/drawing/2014/main" id="{A65150E6-BD05-4BED-AA6D-3A4D5F112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9144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2824" name="Oval 56">
            <a:extLst>
              <a:ext uri="{FF2B5EF4-FFF2-40B4-BE49-F238E27FC236}">
                <a16:creationId xmlns:a16="http://schemas.microsoft.com/office/drawing/2014/main" id="{755D32D0-969D-440E-8C61-352E8A053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143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2825" name="Line 57">
            <a:extLst>
              <a:ext uri="{FF2B5EF4-FFF2-40B4-BE49-F238E27FC236}">
                <a16:creationId xmlns:a16="http://schemas.microsoft.com/office/drawing/2014/main" id="{06AF65DC-05D0-42AD-9A5B-58F140901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286000"/>
            <a:ext cx="533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6" name="Text Box 58">
            <a:extLst>
              <a:ext uri="{FF2B5EF4-FFF2-40B4-BE49-F238E27FC236}">
                <a16:creationId xmlns:a16="http://schemas.microsoft.com/office/drawing/2014/main" id="{4BC2868A-106E-47DA-945E-37AB5B8B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78276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2827" name="Oval 59">
            <a:extLst>
              <a:ext uri="{FF2B5EF4-FFF2-40B4-BE49-F238E27FC236}">
                <a16:creationId xmlns:a16="http://schemas.microsoft.com/office/drawing/2014/main" id="{706A2724-E1F0-4298-A8A8-FEF941A7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32828" name="Line 60">
            <a:extLst>
              <a:ext uri="{FF2B5EF4-FFF2-40B4-BE49-F238E27FC236}">
                <a16:creationId xmlns:a16="http://schemas.microsoft.com/office/drawing/2014/main" id="{269425A1-2221-4916-86EC-153695A74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524000"/>
            <a:ext cx="3810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9" name="Text Box 61">
            <a:extLst>
              <a:ext uri="{FF2B5EF4-FFF2-40B4-BE49-F238E27FC236}">
                <a16:creationId xmlns:a16="http://schemas.microsoft.com/office/drawing/2014/main" id="{F6B0D923-4B05-45A0-9E22-F77AEBD2E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32830" name="Oval 62">
            <a:extLst>
              <a:ext uri="{FF2B5EF4-FFF2-40B4-BE49-F238E27FC236}">
                <a16:creationId xmlns:a16="http://schemas.microsoft.com/office/drawing/2014/main" id="{A8355100-DBDA-4699-95D7-614992D51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05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32831" name="Line 63">
            <a:extLst>
              <a:ext uri="{FF2B5EF4-FFF2-40B4-BE49-F238E27FC236}">
                <a16:creationId xmlns:a16="http://schemas.microsoft.com/office/drawing/2014/main" id="{A43899ED-1787-4440-941A-D23AD4573E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19538" y="609600"/>
            <a:ext cx="347662" cy="1295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2" name="Line 64">
            <a:extLst>
              <a:ext uri="{FF2B5EF4-FFF2-40B4-BE49-F238E27FC236}">
                <a16:creationId xmlns:a16="http://schemas.microsoft.com/office/drawing/2014/main" id="{1A3151A3-6001-4FB4-9610-E6EFB57FEA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609600"/>
            <a:ext cx="1752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3" name="Line 65">
            <a:extLst>
              <a:ext uri="{FF2B5EF4-FFF2-40B4-BE49-F238E27FC236}">
                <a16:creationId xmlns:a16="http://schemas.microsoft.com/office/drawing/2014/main" id="{309B5086-B0B1-4F34-B883-1FB7AF50F4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5875" y="609600"/>
            <a:ext cx="923925" cy="1600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4" name="Text Box 66">
            <a:extLst>
              <a:ext uri="{FF2B5EF4-FFF2-40B4-BE49-F238E27FC236}">
                <a16:creationId xmlns:a16="http://schemas.microsoft.com/office/drawing/2014/main" id="{36C41812-4B38-4C3B-AD1B-DB410804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762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accent1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chemeClr val="accent1"/>
              </a:solidFill>
            </a:endParaRPr>
          </a:p>
        </p:txBody>
      </p:sp>
      <p:sp>
        <p:nvSpPr>
          <p:cNvPr id="32835" name="Oval 67">
            <a:extLst>
              <a:ext uri="{FF2B5EF4-FFF2-40B4-BE49-F238E27FC236}">
                <a16:creationId xmlns:a16="http://schemas.microsoft.com/office/drawing/2014/main" id="{A1430959-0422-4D43-9FA5-E03E5EC53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2836" name="Line 68">
            <a:extLst>
              <a:ext uri="{FF2B5EF4-FFF2-40B4-BE49-F238E27FC236}">
                <a16:creationId xmlns:a16="http://schemas.microsoft.com/office/drawing/2014/main" id="{7EEDE251-B99A-4792-8221-AC51C2C2FF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676400"/>
            <a:ext cx="533400" cy="307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37" name="Text Box 69">
            <a:extLst>
              <a:ext uri="{FF2B5EF4-FFF2-40B4-BE49-F238E27FC236}">
                <a16:creationId xmlns:a16="http://schemas.microsoft.com/office/drawing/2014/main" id="{3F78653B-7F1F-49F2-A655-5D8B3252E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02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chemeClr val="accent2"/>
              </a:solidFill>
            </a:endParaRPr>
          </a:p>
        </p:txBody>
      </p:sp>
      <p:sp>
        <p:nvSpPr>
          <p:cNvPr id="32838" name="Oval 70">
            <a:extLst>
              <a:ext uri="{FF2B5EF4-FFF2-40B4-BE49-F238E27FC236}">
                <a16:creationId xmlns:a16="http://schemas.microsoft.com/office/drawing/2014/main" id="{6034C2AE-7DD9-4D14-BF10-0D68D974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839" name="Line 71">
            <a:extLst>
              <a:ext uri="{FF2B5EF4-FFF2-40B4-BE49-F238E27FC236}">
                <a16:creationId xmlns:a16="http://schemas.microsoft.com/office/drawing/2014/main" id="{A9709959-1F7D-46A8-94E2-81C22AF60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514600"/>
            <a:ext cx="457200" cy="265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40" name="Text Box 72">
            <a:extLst>
              <a:ext uri="{FF2B5EF4-FFF2-40B4-BE49-F238E27FC236}">
                <a16:creationId xmlns:a16="http://schemas.microsoft.com/office/drawing/2014/main" id="{6E903242-12E3-43E2-961B-0686EF58F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098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chemeClr val="accent2"/>
              </a:solidFill>
            </a:endParaRPr>
          </a:p>
        </p:txBody>
      </p:sp>
      <p:sp>
        <p:nvSpPr>
          <p:cNvPr id="32841" name="Oval 73">
            <a:extLst>
              <a:ext uri="{FF2B5EF4-FFF2-40B4-BE49-F238E27FC236}">
                <a16:creationId xmlns:a16="http://schemas.microsoft.com/office/drawing/2014/main" id="{571C26C2-C097-4160-9677-E0BC2D4FA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667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2842" name="Line 74">
            <a:extLst>
              <a:ext uri="{FF2B5EF4-FFF2-40B4-BE49-F238E27FC236}">
                <a16:creationId xmlns:a16="http://schemas.microsoft.com/office/drawing/2014/main" id="{998DBAA1-AF5A-4A1E-8253-9BF65614F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09800"/>
            <a:ext cx="533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43" name="Text Box 75">
            <a:extLst>
              <a:ext uri="{FF2B5EF4-FFF2-40B4-BE49-F238E27FC236}">
                <a16:creationId xmlns:a16="http://schemas.microsoft.com/office/drawing/2014/main" id="{B92D32E5-5EC5-42DB-83D3-6A5AECF4C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7526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chemeClr val="accent2"/>
              </a:solidFill>
            </a:endParaRPr>
          </a:p>
        </p:txBody>
      </p:sp>
      <p:sp>
        <p:nvSpPr>
          <p:cNvPr id="32844" name="Oval 76">
            <a:extLst>
              <a:ext uri="{FF2B5EF4-FFF2-40B4-BE49-F238E27FC236}">
                <a16:creationId xmlns:a16="http://schemas.microsoft.com/office/drawing/2014/main" id="{FE4CE789-12B9-470A-BA36-A1874133F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32845" name="Oval 77">
            <a:extLst>
              <a:ext uri="{FF2B5EF4-FFF2-40B4-BE49-F238E27FC236}">
                <a16:creationId xmlns:a16="http://schemas.microsoft.com/office/drawing/2014/main" id="{6ACB69EA-0A03-48E6-8025-CF85C1752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0"/>
            <a:ext cx="3733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B={</a:t>
            </a:r>
            <a:r>
              <a:rPr lang="en-US" altLang="zh-CN" sz="3200">
                <a:solidFill>
                  <a:srgbClr val="FF0000"/>
                </a:solidFill>
              </a:rPr>
              <a:t>3,8</a:t>
            </a:r>
            <a:r>
              <a:rPr lang="en-US" altLang="zh-CN" sz="3200"/>
              <a:t>,6,1,2,4,7}</a:t>
            </a:r>
          </a:p>
        </p:txBody>
      </p:sp>
      <p:sp>
        <p:nvSpPr>
          <p:cNvPr id="32846" name="Line 78">
            <a:extLst>
              <a:ext uri="{FF2B5EF4-FFF2-40B4-BE49-F238E27FC236}">
                <a16:creationId xmlns:a16="http://schemas.microsoft.com/office/drawing/2014/main" id="{89AE9EC7-4AB9-4562-89DE-8374666B5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323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47" name="Text Box 79">
            <a:extLst>
              <a:ext uri="{FF2B5EF4-FFF2-40B4-BE49-F238E27FC236}">
                <a16:creationId xmlns:a16="http://schemas.microsoft.com/office/drawing/2014/main" id="{DC2ABA0A-69C0-4ED8-9D76-913F0F440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48200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/>
              <a:t>a</a:t>
            </a:r>
          </a:p>
        </p:txBody>
      </p:sp>
      <p:sp>
        <p:nvSpPr>
          <p:cNvPr id="32848" name="Oval 80">
            <a:extLst>
              <a:ext uri="{FF2B5EF4-FFF2-40B4-BE49-F238E27FC236}">
                <a16:creationId xmlns:a16="http://schemas.microsoft.com/office/drawing/2014/main" id="{D7A1F651-7F08-4CCA-9BBD-5D713FA0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14800"/>
            <a:ext cx="33528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ym typeface="Symbol" panose="05050102010706020507" pitchFamily="18" charset="2"/>
              </a:rPr>
              <a:t>C={</a:t>
            </a:r>
            <a:r>
              <a:rPr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5</a:t>
            </a:r>
            <a:r>
              <a:rPr lang="en-US" altLang="zh-CN" sz="3200">
                <a:sym typeface="Symbol" panose="05050102010706020507" pitchFamily="18" charset="2"/>
              </a:rPr>
              <a:t>,1,2,4,6,7}</a:t>
            </a:r>
            <a:endParaRPr lang="zh-CN" altLang="en-US" sz="3200">
              <a:sym typeface="Symbol" panose="05050102010706020507" pitchFamily="18" charset="2"/>
            </a:endParaRPr>
          </a:p>
        </p:txBody>
      </p:sp>
      <p:sp>
        <p:nvSpPr>
          <p:cNvPr id="32849" name="Line 81">
            <a:extLst>
              <a:ext uri="{FF2B5EF4-FFF2-40B4-BE49-F238E27FC236}">
                <a16:creationId xmlns:a16="http://schemas.microsoft.com/office/drawing/2014/main" id="{897B88E4-0B0D-436E-8207-BEA43F2D72B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11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3" name="Text Box 8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160CFD-CF92-4B2B-8D78-8A2CFB8A5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2400"/>
            <a:ext cx="3886200" cy="5889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从</a:t>
            </a:r>
            <a:r>
              <a:rPr lang="en-US" altLang="zh-CN" sz="3200"/>
              <a:t>NFA</a:t>
            </a:r>
            <a:r>
              <a:rPr lang="zh-CN" altLang="en-US" sz="3200"/>
              <a:t>出发构造</a:t>
            </a:r>
            <a:r>
              <a:rPr lang="en-US" altLang="zh-CN" sz="3200"/>
              <a:t>DFA</a:t>
            </a:r>
            <a:endParaRPr lang="zh-CN" altLang="en-US" sz="3200"/>
          </a:p>
        </p:txBody>
      </p:sp>
      <p:sp>
        <p:nvSpPr>
          <p:cNvPr id="32851" name="Text Box 83">
            <a:extLst>
              <a:ext uri="{FF2B5EF4-FFF2-40B4-BE49-F238E27FC236}">
                <a16:creationId xmlns:a16="http://schemas.microsoft.com/office/drawing/2014/main" id="{A079C3BC-DA89-4763-A953-0B2D7BC7B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916363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/>
              <a:t>b</a:t>
            </a:r>
          </a:p>
        </p:txBody>
      </p:sp>
      <p:sp>
        <p:nvSpPr>
          <p:cNvPr id="32852" name="Line 84">
            <a:extLst>
              <a:ext uri="{FF2B5EF4-FFF2-40B4-BE49-F238E27FC236}">
                <a16:creationId xmlns:a16="http://schemas.microsoft.com/office/drawing/2014/main" id="{F8A1A159-C6B0-4B62-AB49-BD7FC52D6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704850" cy="1219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2853" name="AutoShape 85">
            <a:extLst>
              <a:ext uri="{FF2B5EF4-FFF2-40B4-BE49-F238E27FC236}">
                <a16:creationId xmlns:a16="http://schemas.microsoft.com/office/drawing/2014/main" id="{2873263E-0C2A-4D61-9E26-DCB7CD52844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751138" y="1228725"/>
            <a:ext cx="1144588" cy="3563937"/>
          </a:xfrm>
          <a:prstGeom prst="curvedConnector3">
            <a:avLst>
              <a:gd name="adj1" fmla="val -19972"/>
            </a:avLst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54" name="Text Box 86">
            <a:extLst>
              <a:ext uri="{FF2B5EF4-FFF2-40B4-BE49-F238E27FC236}">
                <a16:creationId xmlns:a16="http://schemas.microsoft.com/office/drawing/2014/main" id="{2ACB015A-B3F6-4623-926C-29BF276E9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30563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32855" name="Oval 87">
            <a:extLst>
              <a:ext uri="{FF2B5EF4-FFF2-40B4-BE49-F238E27FC236}">
                <a16:creationId xmlns:a16="http://schemas.microsoft.com/office/drawing/2014/main" id="{CAC64909-586F-47E6-9A8F-E4BC93EC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2856" name="Text Box 88">
            <a:extLst>
              <a:ext uri="{FF2B5EF4-FFF2-40B4-BE49-F238E27FC236}">
                <a16:creationId xmlns:a16="http://schemas.microsoft.com/office/drawing/2014/main" id="{C9CF34F6-781D-4CFA-9237-B87B72746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3622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2857" name="Line 89">
            <a:extLst>
              <a:ext uri="{FF2B5EF4-FFF2-40B4-BE49-F238E27FC236}">
                <a16:creationId xmlns:a16="http://schemas.microsoft.com/office/drawing/2014/main" id="{3D958CAA-7B52-4E70-9AC2-AFA163D93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8" name="Oval 90">
            <a:extLst>
              <a:ext uri="{FF2B5EF4-FFF2-40B4-BE49-F238E27FC236}">
                <a16:creationId xmlns:a16="http://schemas.microsoft.com/office/drawing/2014/main" id="{2031E20A-D4E1-489F-8195-9E8B19EF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2859" name="Line 91">
            <a:extLst>
              <a:ext uri="{FF2B5EF4-FFF2-40B4-BE49-F238E27FC236}">
                <a16:creationId xmlns:a16="http://schemas.microsoft.com/office/drawing/2014/main" id="{376532C6-206A-4D17-A99F-70918199F4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22538"/>
            <a:ext cx="381000" cy="2206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60" name="Text Box 92">
            <a:extLst>
              <a:ext uri="{FF2B5EF4-FFF2-40B4-BE49-F238E27FC236}">
                <a16:creationId xmlns:a16="http://schemas.microsoft.com/office/drawing/2014/main" id="{36C3D9A7-AADA-4F8C-9E3C-45EF7C335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2861" name="Oval 93">
            <a:extLst>
              <a:ext uri="{FF2B5EF4-FFF2-40B4-BE49-F238E27FC236}">
                <a16:creationId xmlns:a16="http://schemas.microsoft.com/office/drawing/2014/main" id="{8440D0C6-1B40-4D38-B26D-8CA6B2BE2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05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2862" name="Line 94">
            <a:extLst>
              <a:ext uri="{FF2B5EF4-FFF2-40B4-BE49-F238E27FC236}">
                <a16:creationId xmlns:a16="http://schemas.microsoft.com/office/drawing/2014/main" id="{8629BAFF-797C-4EFE-8FAA-C88053694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09800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63" name="Text Box 95">
            <a:extLst>
              <a:ext uri="{FF2B5EF4-FFF2-40B4-BE49-F238E27FC236}">
                <a16:creationId xmlns:a16="http://schemas.microsoft.com/office/drawing/2014/main" id="{46BD082D-6811-406F-8D89-207000BAF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7526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2864" name="Oval 96">
            <a:extLst>
              <a:ext uri="{FF2B5EF4-FFF2-40B4-BE49-F238E27FC236}">
                <a16:creationId xmlns:a16="http://schemas.microsoft.com/office/drawing/2014/main" id="{A13343AF-900F-4A07-BE82-153730C76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2865" name="Line 97">
            <a:extLst>
              <a:ext uri="{FF2B5EF4-FFF2-40B4-BE49-F238E27FC236}">
                <a16:creationId xmlns:a16="http://schemas.microsoft.com/office/drawing/2014/main" id="{A22D2FE2-D787-4DEE-A5DE-A7CE8C79FA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19538" y="609600"/>
            <a:ext cx="347662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66" name="Line 98">
            <a:extLst>
              <a:ext uri="{FF2B5EF4-FFF2-40B4-BE49-F238E27FC236}">
                <a16:creationId xmlns:a16="http://schemas.microsoft.com/office/drawing/2014/main" id="{FEFE9715-DEE5-4821-9CE0-0320602DE2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609600"/>
            <a:ext cx="1752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67" name="Line 99">
            <a:extLst>
              <a:ext uri="{FF2B5EF4-FFF2-40B4-BE49-F238E27FC236}">
                <a16:creationId xmlns:a16="http://schemas.microsoft.com/office/drawing/2014/main" id="{CE2A3213-F564-44B1-898C-364EFC0683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5875" y="609600"/>
            <a:ext cx="923925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68" name="Text Box 100">
            <a:extLst>
              <a:ext uri="{FF2B5EF4-FFF2-40B4-BE49-F238E27FC236}">
                <a16:creationId xmlns:a16="http://schemas.microsoft.com/office/drawing/2014/main" id="{AB6E0C15-2E5C-4C8F-97D8-DD3AF33BD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762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2869" name="Oval 101">
            <a:extLst>
              <a:ext uri="{FF2B5EF4-FFF2-40B4-BE49-F238E27FC236}">
                <a16:creationId xmlns:a16="http://schemas.microsoft.com/office/drawing/2014/main" id="{1977968B-F947-4109-A512-A413700F1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812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870" name="Line 102">
            <a:extLst>
              <a:ext uri="{FF2B5EF4-FFF2-40B4-BE49-F238E27FC236}">
                <a16:creationId xmlns:a16="http://schemas.microsoft.com/office/drawing/2014/main" id="{4C3BBA15-89A2-4A84-91DC-49210191B8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676400"/>
            <a:ext cx="533400" cy="307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1" name="Text Box 103">
            <a:extLst>
              <a:ext uri="{FF2B5EF4-FFF2-40B4-BE49-F238E27FC236}">
                <a16:creationId xmlns:a16="http://schemas.microsoft.com/office/drawing/2014/main" id="{BAE71615-8D14-4284-B93E-A4E2AAF09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02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2872" name="Oval 104">
            <a:extLst>
              <a:ext uri="{FF2B5EF4-FFF2-40B4-BE49-F238E27FC236}">
                <a16:creationId xmlns:a16="http://schemas.microsoft.com/office/drawing/2014/main" id="{393499D3-8B70-4611-B273-6CAC68B5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143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873" name="Line 105">
            <a:extLst>
              <a:ext uri="{FF2B5EF4-FFF2-40B4-BE49-F238E27FC236}">
                <a16:creationId xmlns:a16="http://schemas.microsoft.com/office/drawing/2014/main" id="{3A727320-D43C-41B6-A80F-BDF69894D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514600"/>
            <a:ext cx="457200" cy="2651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4" name="Text Box 106">
            <a:extLst>
              <a:ext uri="{FF2B5EF4-FFF2-40B4-BE49-F238E27FC236}">
                <a16:creationId xmlns:a16="http://schemas.microsoft.com/office/drawing/2014/main" id="{8BDCC5C2-B7BF-4474-86DD-F89446C7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098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2875" name="Oval 107">
            <a:extLst>
              <a:ext uri="{FF2B5EF4-FFF2-40B4-BE49-F238E27FC236}">
                <a16:creationId xmlns:a16="http://schemas.microsoft.com/office/drawing/2014/main" id="{FF20178B-B51F-49F4-B381-BF8B7D77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66700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876" name="Line 108">
            <a:extLst>
              <a:ext uri="{FF2B5EF4-FFF2-40B4-BE49-F238E27FC236}">
                <a16:creationId xmlns:a16="http://schemas.microsoft.com/office/drawing/2014/main" id="{4251DDC7-480B-47E8-B3E1-01FD60992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7" name="Text Box 109">
            <a:extLst>
              <a:ext uri="{FF2B5EF4-FFF2-40B4-BE49-F238E27FC236}">
                <a16:creationId xmlns:a16="http://schemas.microsoft.com/office/drawing/2014/main" id="{E17F19BC-52D8-49E1-A9A7-A5DA9C289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67400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/>
              <a:t>a</a:t>
            </a:r>
          </a:p>
        </p:txBody>
      </p:sp>
      <p:sp>
        <p:nvSpPr>
          <p:cNvPr id="32878" name="Line 110">
            <a:extLst>
              <a:ext uri="{FF2B5EF4-FFF2-40B4-BE49-F238E27FC236}">
                <a16:creationId xmlns:a16="http://schemas.microsoft.com/office/drawing/2014/main" id="{F46B2A74-2367-40B0-BAC7-C8F12257D5B2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38200" y="5943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9" name="Text Box 111">
            <a:extLst>
              <a:ext uri="{FF2B5EF4-FFF2-40B4-BE49-F238E27FC236}">
                <a16:creationId xmlns:a16="http://schemas.microsoft.com/office/drawing/2014/main" id="{E17A21C6-6712-409D-9594-6FC320EB5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912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/>
              <a:t>b</a:t>
            </a:r>
          </a:p>
        </p:txBody>
      </p:sp>
      <p:sp>
        <p:nvSpPr>
          <p:cNvPr id="32880" name="Line 112">
            <a:extLst>
              <a:ext uri="{FF2B5EF4-FFF2-40B4-BE49-F238E27FC236}">
                <a16:creationId xmlns:a16="http://schemas.microsoft.com/office/drawing/2014/main" id="{EC85A184-91F5-4592-97B7-32B15E210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81" name="Text Box 113">
            <a:extLst>
              <a:ext uri="{FF2B5EF4-FFF2-40B4-BE49-F238E27FC236}">
                <a16:creationId xmlns:a16="http://schemas.microsoft.com/office/drawing/2014/main" id="{A18CFFDE-E186-4929-A937-7E273D0CD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48200"/>
            <a:ext cx="30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/>
              <a:t>a</a:t>
            </a:r>
          </a:p>
        </p:txBody>
      </p:sp>
      <p:sp>
        <p:nvSpPr>
          <p:cNvPr id="32882" name="Line 114">
            <a:extLst>
              <a:ext uri="{FF2B5EF4-FFF2-40B4-BE49-F238E27FC236}">
                <a16:creationId xmlns:a16="http://schemas.microsoft.com/office/drawing/2014/main" id="{F1BBDDCB-B93C-4390-BCF3-1CD7B35AAEA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353300" y="46863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83" name="Text Box 115">
            <a:extLst>
              <a:ext uri="{FF2B5EF4-FFF2-40B4-BE49-F238E27FC236}">
                <a16:creationId xmlns:a16="http://schemas.microsoft.com/office/drawing/2014/main" id="{23A7947C-B7E0-4D2B-B174-6E9A1F7A6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572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/>
              <a:t>b</a:t>
            </a:r>
          </a:p>
        </p:txBody>
      </p:sp>
      <p:sp>
        <p:nvSpPr>
          <p:cNvPr id="20597" name="AutoShape 11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A7833A6-BA63-480D-B5BA-FDD89DC73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446088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2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2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2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2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2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2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2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2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3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32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2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3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3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2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32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2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3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3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3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3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3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3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3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3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3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32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32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3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3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32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32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3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3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3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3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3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3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3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3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3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3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3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3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3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3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3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3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3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3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3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3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3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3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3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3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32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32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 nodeType="clickPar">
                      <p:stCondLst>
                        <p:cond delay="indefinite"/>
                      </p:stCondLst>
                      <p:childTnLst>
                        <p:par>
                          <p:cTn id="4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32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3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32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32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32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32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3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3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3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3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3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3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85" grpId="0" animBg="1" autoUpdateAnimBg="0"/>
      <p:bldP spid="32811" grpId="0" animBg="1" autoUpdateAnimBg="0"/>
      <p:bldP spid="32813" grpId="0" autoUpdateAnimBg="0"/>
      <p:bldP spid="32814" grpId="0" animBg="1" autoUpdateAnimBg="0"/>
      <p:bldP spid="32816" grpId="0" autoUpdateAnimBg="0"/>
      <p:bldP spid="32817" grpId="0" animBg="1" autoUpdateAnimBg="0"/>
      <p:bldP spid="32819" grpId="0" autoUpdateAnimBg="0"/>
      <p:bldP spid="32820" grpId="0" animBg="1" autoUpdateAnimBg="0"/>
      <p:bldP spid="32821" grpId="0" animBg="1" autoUpdateAnimBg="0"/>
      <p:bldP spid="32823" grpId="0" autoUpdateAnimBg="0"/>
      <p:bldP spid="32824" grpId="0" animBg="1" autoUpdateAnimBg="0"/>
      <p:bldP spid="32826" grpId="0" autoUpdateAnimBg="0"/>
      <p:bldP spid="32827" grpId="0" animBg="1" autoUpdateAnimBg="0"/>
      <p:bldP spid="32829" grpId="0" autoUpdateAnimBg="0"/>
      <p:bldP spid="32830" grpId="0" animBg="1" autoUpdateAnimBg="0"/>
      <p:bldP spid="32834" grpId="0" autoUpdateAnimBg="0"/>
      <p:bldP spid="32835" grpId="0" animBg="1" autoUpdateAnimBg="0"/>
      <p:bldP spid="32837" grpId="0" autoUpdateAnimBg="0"/>
      <p:bldP spid="32838" grpId="0" animBg="1" autoUpdateAnimBg="0"/>
      <p:bldP spid="32840" grpId="0" autoUpdateAnimBg="0"/>
      <p:bldP spid="32841" grpId="0" animBg="1" autoUpdateAnimBg="0"/>
      <p:bldP spid="32843" grpId="0" autoUpdateAnimBg="0"/>
      <p:bldP spid="32844" grpId="0" animBg="1" autoUpdateAnimBg="0"/>
      <p:bldP spid="32845" grpId="0" animBg="1" autoUpdateAnimBg="0"/>
      <p:bldP spid="32847" grpId="0" autoUpdateAnimBg="0"/>
      <p:bldP spid="32848" grpId="0" animBg="1" autoUpdateAnimBg="0"/>
      <p:bldP spid="32851" grpId="0" autoUpdateAnimBg="0"/>
      <p:bldP spid="32854" grpId="0" autoUpdateAnimBg="0"/>
      <p:bldP spid="32855" grpId="0" animBg="1" autoUpdateAnimBg="0"/>
      <p:bldP spid="32856" grpId="0" autoUpdateAnimBg="0"/>
      <p:bldP spid="32858" grpId="0" animBg="1" autoUpdateAnimBg="0"/>
      <p:bldP spid="32860" grpId="0" autoUpdateAnimBg="0"/>
      <p:bldP spid="32861" grpId="0" animBg="1" autoUpdateAnimBg="0"/>
      <p:bldP spid="32863" grpId="0" autoUpdateAnimBg="0"/>
      <p:bldP spid="32864" grpId="0" animBg="1" autoUpdateAnimBg="0"/>
      <p:bldP spid="32868" grpId="0" autoUpdateAnimBg="0"/>
      <p:bldP spid="32869" grpId="0" animBg="1" autoUpdateAnimBg="0"/>
      <p:bldP spid="32871" grpId="0" autoUpdateAnimBg="0"/>
      <p:bldP spid="32872" grpId="0" animBg="1" autoUpdateAnimBg="0"/>
      <p:bldP spid="32874" grpId="0" autoUpdateAnimBg="0"/>
      <p:bldP spid="32875" grpId="0" animBg="1" autoUpdateAnimBg="0"/>
      <p:bldP spid="32877" grpId="0" autoUpdateAnimBg="0"/>
      <p:bldP spid="32879" grpId="0" autoUpdateAnimBg="0"/>
      <p:bldP spid="32881" grpId="0" autoUpdateAnimBg="0"/>
      <p:bldP spid="328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450E8D3B-2E72-4414-B00A-050316D0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81000"/>
            <a:ext cx="8964613" cy="1066800"/>
          </a:xfrm>
          <a:prstGeom prst="roundRect">
            <a:avLst>
              <a:gd name="adj" fmla="val 5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0000FF"/>
                </a:solidFill>
                <a:ea typeface="楷体_GB2312" pitchFamily="49" charset="-122"/>
              </a:rPr>
              <a:t>有限自动机</a:t>
            </a:r>
            <a:endParaRPr lang="zh-CN" altLang="en-US" sz="4000" b="1">
              <a:solidFill>
                <a:srgbClr val="0000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06BE2B00-5AB2-4619-967A-6136FAEC0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2819400"/>
            <a:ext cx="8001000" cy="21955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      (Deterministic  Finite  Automata)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一 .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DFA</a:t>
            </a:r>
            <a:r>
              <a:rPr lang="zh-CN" altLang="en-US" sz="2800">
                <a:solidFill>
                  <a:srgbClr val="000000"/>
                </a:solidFill>
              </a:rPr>
              <a:t>的定义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二.   </a:t>
            </a:r>
            <a:r>
              <a:rPr lang="en-US" altLang="zh-CN" sz="2800">
                <a:solidFill>
                  <a:srgbClr val="000000"/>
                </a:solidFill>
              </a:rPr>
              <a:t>DFA</a:t>
            </a:r>
            <a:r>
              <a:rPr lang="zh-CN" altLang="en-US" sz="2800">
                <a:solidFill>
                  <a:srgbClr val="000000"/>
                </a:solidFill>
              </a:rPr>
              <a:t>的三种表示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三.   </a:t>
            </a:r>
            <a:r>
              <a:rPr lang="en-US" altLang="zh-CN" sz="2800">
                <a:solidFill>
                  <a:srgbClr val="000000"/>
                </a:solidFill>
              </a:rPr>
              <a:t>DFA</a:t>
            </a:r>
            <a:r>
              <a:rPr lang="zh-CN" altLang="en-US" sz="2800">
                <a:solidFill>
                  <a:srgbClr val="000000"/>
                </a:solidFill>
              </a:rPr>
              <a:t>接受的语言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3E2FEBA8-C624-456C-A0F5-86778D64D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7926388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确定的有限自动机(</a:t>
            </a:r>
            <a:r>
              <a:rPr lang="en-US" altLang="zh-CN" sz="3200"/>
              <a:t>DFA)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FF0CFBC-3D53-4DD9-B606-AA8973B69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6002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58A3994-398C-4CCE-BACE-ECA85695E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6002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EFC58BB-E319-46B9-BC7B-C1FCF4F5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16002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B510CEBC-2DA9-4629-93BF-85CE95336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609725"/>
            <a:ext cx="9525" cy="44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E7970CD2-ED0D-41B5-A480-6688B32D3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1609725"/>
            <a:ext cx="9525" cy="44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BB2E52A0-DCD4-494B-A80A-794AA1BAE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20574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E6CCF924-F9CF-4A27-B940-3B708809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20574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99CB89C0-DC4B-47C8-9A9A-F78712912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2066925"/>
            <a:ext cx="9525" cy="4460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4" name="Rectangle 11">
            <a:extLst>
              <a:ext uri="{FF2B5EF4-FFF2-40B4-BE49-F238E27FC236}">
                <a16:creationId xmlns:a16="http://schemas.microsoft.com/office/drawing/2014/main" id="{91656D36-EB74-498E-8449-230EBFC1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25130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5" name="Rectangle 12">
            <a:extLst>
              <a:ext uri="{FF2B5EF4-FFF2-40B4-BE49-F238E27FC236}">
                <a16:creationId xmlns:a16="http://schemas.microsoft.com/office/drawing/2014/main" id="{10F33B82-56BD-4FFD-84AC-2989C8AF4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25130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6" name="Rectangle 13">
            <a:extLst>
              <a:ext uri="{FF2B5EF4-FFF2-40B4-BE49-F238E27FC236}">
                <a16:creationId xmlns:a16="http://schemas.microsoft.com/office/drawing/2014/main" id="{631CD270-F420-42BE-84E2-C7B24025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2522538"/>
            <a:ext cx="9525" cy="44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7" name="Rectangle 14">
            <a:extLst>
              <a:ext uri="{FF2B5EF4-FFF2-40B4-BE49-F238E27FC236}">
                <a16:creationId xmlns:a16="http://schemas.microsoft.com/office/drawing/2014/main" id="{E92270BB-C49D-4D49-A123-5FAAC47E5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2522538"/>
            <a:ext cx="9525" cy="44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8" name="Rectangle 15">
            <a:extLst>
              <a:ext uri="{FF2B5EF4-FFF2-40B4-BE49-F238E27FC236}">
                <a16:creationId xmlns:a16="http://schemas.microsoft.com/office/drawing/2014/main" id="{CE5600B2-4B4F-4417-B472-BE616EABA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29702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9" name="Rectangle 16">
            <a:extLst>
              <a:ext uri="{FF2B5EF4-FFF2-40B4-BE49-F238E27FC236}">
                <a16:creationId xmlns:a16="http://schemas.microsoft.com/office/drawing/2014/main" id="{85E864AD-9988-4DDD-A60B-FA9444C57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29702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0" name="Rectangle 17">
            <a:extLst>
              <a:ext uri="{FF2B5EF4-FFF2-40B4-BE49-F238E27FC236}">
                <a16:creationId xmlns:a16="http://schemas.microsoft.com/office/drawing/2014/main" id="{B4933DDD-BFB4-4C43-B511-20867B08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2979738"/>
            <a:ext cx="9525" cy="4460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1" name="Rectangle 18">
            <a:extLst>
              <a:ext uri="{FF2B5EF4-FFF2-40B4-BE49-F238E27FC236}">
                <a16:creationId xmlns:a16="http://schemas.microsoft.com/office/drawing/2014/main" id="{4A560C83-2115-4E5A-8489-74F117D5D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2979738"/>
            <a:ext cx="9525" cy="4460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2" name="Rectangle 19">
            <a:extLst>
              <a:ext uri="{FF2B5EF4-FFF2-40B4-BE49-F238E27FC236}">
                <a16:creationId xmlns:a16="http://schemas.microsoft.com/office/drawing/2014/main" id="{442C89FF-26E1-4FF7-BD79-D538A6827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4258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3" name="Rectangle 20">
            <a:extLst>
              <a:ext uri="{FF2B5EF4-FFF2-40B4-BE49-F238E27FC236}">
                <a16:creationId xmlns:a16="http://schemas.microsoft.com/office/drawing/2014/main" id="{F2467427-7CA5-4F6C-B8A2-41ED9D770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425825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4" name="Rectangle 21">
            <a:extLst>
              <a:ext uri="{FF2B5EF4-FFF2-40B4-BE49-F238E27FC236}">
                <a16:creationId xmlns:a16="http://schemas.microsoft.com/office/drawing/2014/main" id="{CDD52399-D07C-4283-BFDF-FDA83A25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34258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5" name="Rectangle 22">
            <a:extLst>
              <a:ext uri="{FF2B5EF4-FFF2-40B4-BE49-F238E27FC236}">
                <a16:creationId xmlns:a16="http://schemas.microsoft.com/office/drawing/2014/main" id="{FC6A3123-C939-47E7-A0F6-1D6CE0F1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3425825"/>
            <a:ext cx="25003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6" name="Rectangle 23">
            <a:extLst>
              <a:ext uri="{FF2B5EF4-FFF2-40B4-BE49-F238E27FC236}">
                <a16:creationId xmlns:a16="http://schemas.microsoft.com/office/drawing/2014/main" id="{3C0CE012-44B9-4409-94A3-C55C1069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34258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7" name="Rectangle 24">
            <a:extLst>
              <a:ext uri="{FF2B5EF4-FFF2-40B4-BE49-F238E27FC236}">
                <a16:creationId xmlns:a16="http://schemas.microsoft.com/office/drawing/2014/main" id="{D792C630-B971-4C19-BAA1-0A370A196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425825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8" name="Rectangle 25">
            <a:extLst>
              <a:ext uri="{FF2B5EF4-FFF2-40B4-BE49-F238E27FC236}">
                <a16:creationId xmlns:a16="http://schemas.microsoft.com/office/drawing/2014/main" id="{72949807-402C-444A-858A-08E587AD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34258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9" name="Rectangle 26">
            <a:extLst>
              <a:ext uri="{FF2B5EF4-FFF2-40B4-BE49-F238E27FC236}">
                <a16:creationId xmlns:a16="http://schemas.microsoft.com/office/drawing/2014/main" id="{25043C43-E72F-4560-B118-6A2F4660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435350"/>
            <a:ext cx="9525" cy="44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0" name="Rectangle 27">
            <a:extLst>
              <a:ext uri="{FF2B5EF4-FFF2-40B4-BE49-F238E27FC236}">
                <a16:creationId xmlns:a16="http://schemas.microsoft.com/office/drawing/2014/main" id="{46957BFA-2196-4111-B05F-A69976E6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3435350"/>
            <a:ext cx="9525" cy="44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1" name="Rectangle 28">
            <a:extLst>
              <a:ext uri="{FF2B5EF4-FFF2-40B4-BE49-F238E27FC236}">
                <a16:creationId xmlns:a16="http://schemas.microsoft.com/office/drawing/2014/main" id="{A4D5834E-6494-46ED-9ABE-0D0F54399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8830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2" name="Rectangle 29">
            <a:extLst>
              <a:ext uri="{FF2B5EF4-FFF2-40B4-BE49-F238E27FC236}">
                <a16:creationId xmlns:a16="http://schemas.microsoft.com/office/drawing/2014/main" id="{4CBA342F-286A-40DA-844E-53081433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883025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3" name="Rectangle 30">
            <a:extLst>
              <a:ext uri="{FF2B5EF4-FFF2-40B4-BE49-F238E27FC236}">
                <a16:creationId xmlns:a16="http://schemas.microsoft.com/office/drawing/2014/main" id="{1B9F191A-1D8A-43CF-8125-74CB24E01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38830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4" name="Rectangle 31">
            <a:extLst>
              <a:ext uri="{FF2B5EF4-FFF2-40B4-BE49-F238E27FC236}">
                <a16:creationId xmlns:a16="http://schemas.microsoft.com/office/drawing/2014/main" id="{36FD09E3-A1B5-4941-903F-03BDD2A1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3883025"/>
            <a:ext cx="25003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5" name="Rectangle 32">
            <a:extLst>
              <a:ext uri="{FF2B5EF4-FFF2-40B4-BE49-F238E27FC236}">
                <a16:creationId xmlns:a16="http://schemas.microsoft.com/office/drawing/2014/main" id="{3B6D3360-ADF3-430E-AA87-D67B7F9E7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38830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6" name="Rectangle 33">
            <a:extLst>
              <a:ext uri="{FF2B5EF4-FFF2-40B4-BE49-F238E27FC236}">
                <a16:creationId xmlns:a16="http://schemas.microsoft.com/office/drawing/2014/main" id="{EC2B6B3C-ADAA-4F25-86B1-DF4712818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3883025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7" name="Rectangle 34">
            <a:extLst>
              <a:ext uri="{FF2B5EF4-FFF2-40B4-BE49-F238E27FC236}">
                <a16:creationId xmlns:a16="http://schemas.microsoft.com/office/drawing/2014/main" id="{582D714D-D1E9-471A-9B18-A74517118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3883025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8" name="Rectangle 35">
            <a:extLst>
              <a:ext uri="{FF2B5EF4-FFF2-40B4-BE49-F238E27FC236}">
                <a16:creationId xmlns:a16="http://schemas.microsoft.com/office/drawing/2014/main" id="{4E855A93-D3E3-43F3-B4D9-ABC9A6F3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892550"/>
            <a:ext cx="9525" cy="4460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9" name="Rectangle 36">
            <a:extLst>
              <a:ext uri="{FF2B5EF4-FFF2-40B4-BE49-F238E27FC236}">
                <a16:creationId xmlns:a16="http://schemas.microsoft.com/office/drawing/2014/main" id="{09071F9E-AC76-4E16-8B3B-CB19B0AE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4338638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0" name="Rectangle 37">
            <a:extLst>
              <a:ext uri="{FF2B5EF4-FFF2-40B4-BE49-F238E27FC236}">
                <a16:creationId xmlns:a16="http://schemas.microsoft.com/office/drawing/2014/main" id="{590D3B3B-49A7-4C5D-8ECF-604CE90E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4338638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1" name="Rectangle 38">
            <a:extLst>
              <a:ext uri="{FF2B5EF4-FFF2-40B4-BE49-F238E27FC236}">
                <a16:creationId xmlns:a16="http://schemas.microsoft.com/office/drawing/2014/main" id="{ECE73C32-9D31-49C9-B6DE-0F426816F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4338638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2" name="Rectangle 39">
            <a:extLst>
              <a:ext uri="{FF2B5EF4-FFF2-40B4-BE49-F238E27FC236}">
                <a16:creationId xmlns:a16="http://schemas.microsoft.com/office/drawing/2014/main" id="{389D1733-188F-4435-86B1-F2EAE029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4338638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3" name="Rectangle 40">
            <a:extLst>
              <a:ext uri="{FF2B5EF4-FFF2-40B4-BE49-F238E27FC236}">
                <a16:creationId xmlns:a16="http://schemas.microsoft.com/office/drawing/2014/main" id="{2ADC28CD-34F7-4036-8FD0-D5DDE79C7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4338638"/>
            <a:ext cx="25003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4" name="Rectangle 41">
            <a:extLst>
              <a:ext uri="{FF2B5EF4-FFF2-40B4-BE49-F238E27FC236}">
                <a16:creationId xmlns:a16="http://schemas.microsoft.com/office/drawing/2014/main" id="{EAE312F0-401A-4BBC-87AD-A54B75D0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3892550"/>
            <a:ext cx="9525" cy="4460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5" name="Rectangle 42">
            <a:extLst>
              <a:ext uri="{FF2B5EF4-FFF2-40B4-BE49-F238E27FC236}">
                <a16:creationId xmlns:a16="http://schemas.microsoft.com/office/drawing/2014/main" id="{A283462A-BFD2-463B-A31F-BDF00714A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4338638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6" name="Rectangle 43">
            <a:extLst>
              <a:ext uri="{FF2B5EF4-FFF2-40B4-BE49-F238E27FC236}">
                <a16:creationId xmlns:a16="http://schemas.microsoft.com/office/drawing/2014/main" id="{F052E0E5-8BC5-4023-9E7D-8A87AC2E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338638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7" name="Rectangle 44">
            <a:extLst>
              <a:ext uri="{FF2B5EF4-FFF2-40B4-BE49-F238E27FC236}">
                <a16:creationId xmlns:a16="http://schemas.microsoft.com/office/drawing/2014/main" id="{EC40078B-439B-4565-9505-BCB15339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4338638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8" name="Rectangle 45">
            <a:extLst>
              <a:ext uri="{FF2B5EF4-FFF2-40B4-BE49-F238E27FC236}">
                <a16:creationId xmlns:a16="http://schemas.microsoft.com/office/drawing/2014/main" id="{CB6213F5-8D40-4F4D-98F9-B20876344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4338638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49" name="Rectangle 46">
            <a:extLst>
              <a:ext uri="{FF2B5EF4-FFF2-40B4-BE49-F238E27FC236}">
                <a16:creationId xmlns:a16="http://schemas.microsoft.com/office/drawing/2014/main" id="{9EBBF254-096F-420A-9000-2A56F7803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1609725"/>
            <a:ext cx="9048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states</a:t>
            </a:r>
            <a:endParaRPr lang="en-US" altLang="zh-CN"/>
          </a:p>
        </p:txBody>
      </p:sp>
      <p:sp>
        <p:nvSpPr>
          <p:cNvPr id="21550" name="Rectangle 47">
            <a:extLst>
              <a:ext uri="{FF2B5EF4-FFF2-40B4-BE49-F238E27FC236}">
                <a16:creationId xmlns:a16="http://schemas.microsoft.com/office/drawing/2014/main" id="{E9CA0D3D-6A0E-48E5-9CC8-13D357465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609725"/>
            <a:ext cx="1809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21551" name="Rectangle 48">
            <a:extLst>
              <a:ext uri="{FF2B5EF4-FFF2-40B4-BE49-F238E27FC236}">
                <a16:creationId xmlns:a16="http://schemas.microsoft.com/office/drawing/2014/main" id="{364F4021-7FDC-4B48-A8FC-9EA304E2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1609725"/>
            <a:ext cx="2032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21552" name="Line 49">
            <a:extLst>
              <a:ext uri="{FF2B5EF4-FFF2-40B4-BE49-F238E27FC236}">
                <a16:creationId xmlns:a16="http://schemas.microsoft.com/office/drawing/2014/main" id="{26CA292C-3F0E-42A4-ABD6-27325EC76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16002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3" name="Line 50">
            <a:extLst>
              <a:ext uri="{FF2B5EF4-FFF2-40B4-BE49-F238E27FC236}">
                <a16:creationId xmlns:a16="http://schemas.microsoft.com/office/drawing/2014/main" id="{B9B6E049-173A-43C4-884E-B884E00AC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1600200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4" name="Line 51">
            <a:extLst>
              <a:ext uri="{FF2B5EF4-FFF2-40B4-BE49-F238E27FC236}">
                <a16:creationId xmlns:a16="http://schemas.microsoft.com/office/drawing/2014/main" id="{6848F7AC-1F52-4E19-8E90-EB6897C65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16002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5" name="Line 52">
            <a:extLst>
              <a:ext uri="{FF2B5EF4-FFF2-40B4-BE49-F238E27FC236}">
                <a16:creationId xmlns:a16="http://schemas.microsoft.com/office/drawing/2014/main" id="{0FB6B0C9-7BF1-4583-8F69-2F58DD2EF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1600200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6" name="Rectangle 53">
            <a:extLst>
              <a:ext uri="{FF2B5EF4-FFF2-40B4-BE49-F238E27FC236}">
                <a16:creationId xmlns:a16="http://schemas.microsoft.com/office/drawing/2014/main" id="{E3A7CBFE-ACB3-4E56-9532-96BACF960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600200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7" name="Line 54">
            <a:extLst>
              <a:ext uri="{FF2B5EF4-FFF2-40B4-BE49-F238E27FC236}">
                <a16:creationId xmlns:a16="http://schemas.microsoft.com/office/drawing/2014/main" id="{32C53596-7F59-497A-BF92-5D3033A8B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600200"/>
            <a:ext cx="25098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8" name="Rectangle 55">
            <a:extLst>
              <a:ext uri="{FF2B5EF4-FFF2-40B4-BE49-F238E27FC236}">
                <a16:creationId xmlns:a16="http://schemas.microsoft.com/office/drawing/2014/main" id="{C717703C-2BD1-44B0-ABD2-ABC9AD14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16002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9" name="Line 56">
            <a:extLst>
              <a:ext uri="{FF2B5EF4-FFF2-40B4-BE49-F238E27FC236}">
                <a16:creationId xmlns:a16="http://schemas.microsoft.com/office/drawing/2014/main" id="{25DC122B-BF47-434A-B300-2E390A0FD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16002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0" name="Line 57">
            <a:extLst>
              <a:ext uri="{FF2B5EF4-FFF2-40B4-BE49-F238E27FC236}">
                <a16:creationId xmlns:a16="http://schemas.microsoft.com/office/drawing/2014/main" id="{B0E9A883-2DB5-4CF6-B17E-8401B48BE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16002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1" name="Rectangle 58">
            <a:extLst>
              <a:ext uri="{FF2B5EF4-FFF2-40B4-BE49-F238E27FC236}">
                <a16:creationId xmlns:a16="http://schemas.microsoft.com/office/drawing/2014/main" id="{7450A3BA-D6DC-405B-B97A-AAD5643BD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1600200"/>
            <a:ext cx="25003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2" name="Line 59">
            <a:extLst>
              <a:ext uri="{FF2B5EF4-FFF2-40B4-BE49-F238E27FC236}">
                <a16:creationId xmlns:a16="http://schemas.microsoft.com/office/drawing/2014/main" id="{11AC0186-377A-4B28-B935-AC366FA58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1600200"/>
            <a:ext cx="25003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3" name="Line 60">
            <a:extLst>
              <a:ext uri="{FF2B5EF4-FFF2-40B4-BE49-F238E27FC236}">
                <a16:creationId xmlns:a16="http://schemas.microsoft.com/office/drawing/2014/main" id="{B10B9CDD-5BE9-485E-A5A7-C832229E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16002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4" name="Line 61">
            <a:extLst>
              <a:ext uri="{FF2B5EF4-FFF2-40B4-BE49-F238E27FC236}">
                <a16:creationId xmlns:a16="http://schemas.microsoft.com/office/drawing/2014/main" id="{BA4746E6-B514-47E4-958F-C697A1A48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1600200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5" name="Rectangle 62">
            <a:extLst>
              <a:ext uri="{FF2B5EF4-FFF2-40B4-BE49-F238E27FC236}">
                <a16:creationId xmlns:a16="http://schemas.microsoft.com/office/drawing/2014/main" id="{716DF573-4D5B-49DF-80FC-0C44EDE9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600200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6" name="Line 63">
            <a:extLst>
              <a:ext uri="{FF2B5EF4-FFF2-40B4-BE49-F238E27FC236}">
                <a16:creationId xmlns:a16="http://schemas.microsoft.com/office/drawing/2014/main" id="{2E084EB3-F28C-4757-8A7A-83C6FE8F2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1600200"/>
            <a:ext cx="25098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7" name="Rectangle 64">
            <a:extLst>
              <a:ext uri="{FF2B5EF4-FFF2-40B4-BE49-F238E27FC236}">
                <a16:creationId xmlns:a16="http://schemas.microsoft.com/office/drawing/2014/main" id="{37BE5EED-2B3B-4577-B354-143DF13E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16002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68" name="Line 65">
            <a:extLst>
              <a:ext uri="{FF2B5EF4-FFF2-40B4-BE49-F238E27FC236}">
                <a16:creationId xmlns:a16="http://schemas.microsoft.com/office/drawing/2014/main" id="{42EC9959-CB12-479E-8195-0914DA64E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16002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69" name="Line 66">
            <a:extLst>
              <a:ext uri="{FF2B5EF4-FFF2-40B4-BE49-F238E27FC236}">
                <a16:creationId xmlns:a16="http://schemas.microsoft.com/office/drawing/2014/main" id="{8438E485-6259-4A78-9F84-35F1C9F14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16002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0" name="Rectangle 67">
            <a:extLst>
              <a:ext uri="{FF2B5EF4-FFF2-40B4-BE49-F238E27FC236}">
                <a16:creationId xmlns:a16="http://schemas.microsoft.com/office/drawing/2014/main" id="{525D6BD3-D6AC-4D3E-A5A9-24BA950E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16002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71" name="Line 68">
            <a:extLst>
              <a:ext uri="{FF2B5EF4-FFF2-40B4-BE49-F238E27FC236}">
                <a16:creationId xmlns:a16="http://schemas.microsoft.com/office/drawing/2014/main" id="{F0616E0B-0FC2-4778-AC05-EDAC8FAB6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16002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2" name="Line 69">
            <a:extLst>
              <a:ext uri="{FF2B5EF4-FFF2-40B4-BE49-F238E27FC236}">
                <a16:creationId xmlns:a16="http://schemas.microsoft.com/office/drawing/2014/main" id="{91742565-69B6-4875-942B-F1ED2AA22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16002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3" name="Rectangle 71">
            <a:extLst>
              <a:ext uri="{FF2B5EF4-FFF2-40B4-BE49-F238E27FC236}">
                <a16:creationId xmlns:a16="http://schemas.microsoft.com/office/drawing/2014/main" id="{A6A198F5-3922-463C-BF89-359DD0DD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1609725"/>
            <a:ext cx="9525" cy="44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74" name="Line 72">
            <a:extLst>
              <a:ext uri="{FF2B5EF4-FFF2-40B4-BE49-F238E27FC236}">
                <a16:creationId xmlns:a16="http://schemas.microsoft.com/office/drawing/2014/main" id="{065ED4E4-4A12-46DF-AC7D-DCD9917D7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1609725"/>
            <a:ext cx="1587" cy="447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5" name="Rectangle 74">
            <a:extLst>
              <a:ext uri="{FF2B5EF4-FFF2-40B4-BE49-F238E27FC236}">
                <a16:creationId xmlns:a16="http://schemas.microsoft.com/office/drawing/2014/main" id="{79B6F347-4B00-4D59-B150-7686C551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1609725"/>
            <a:ext cx="9525" cy="44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76" name="Line 75">
            <a:extLst>
              <a:ext uri="{FF2B5EF4-FFF2-40B4-BE49-F238E27FC236}">
                <a16:creationId xmlns:a16="http://schemas.microsoft.com/office/drawing/2014/main" id="{5BD1A808-1069-4B4C-A65B-D8FB1F3A4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20574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7" name="Line 76">
            <a:extLst>
              <a:ext uri="{FF2B5EF4-FFF2-40B4-BE49-F238E27FC236}">
                <a16:creationId xmlns:a16="http://schemas.microsoft.com/office/drawing/2014/main" id="{AF4DA288-8E4E-4F07-8FAC-AD58960D6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2057400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78" name="Rectangle 77">
            <a:extLst>
              <a:ext uri="{FF2B5EF4-FFF2-40B4-BE49-F238E27FC236}">
                <a16:creationId xmlns:a16="http://schemas.microsoft.com/office/drawing/2014/main" id="{0DEFCDCE-39E8-4ACD-8E75-D618E2A9E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057400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79" name="Rectangle 78">
            <a:extLst>
              <a:ext uri="{FF2B5EF4-FFF2-40B4-BE49-F238E27FC236}">
                <a16:creationId xmlns:a16="http://schemas.microsoft.com/office/drawing/2014/main" id="{AE5B9765-09CC-4D1D-8899-F8D96CD4B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20574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80" name="Line 79">
            <a:extLst>
              <a:ext uri="{FF2B5EF4-FFF2-40B4-BE49-F238E27FC236}">
                <a16:creationId xmlns:a16="http://schemas.microsoft.com/office/drawing/2014/main" id="{39CBEABE-1980-44CD-9D93-5083091D5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0574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1" name="Line 80">
            <a:extLst>
              <a:ext uri="{FF2B5EF4-FFF2-40B4-BE49-F238E27FC236}">
                <a16:creationId xmlns:a16="http://schemas.microsoft.com/office/drawing/2014/main" id="{D6676A58-010C-444E-A3E7-561857450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0574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2" name="Rectangle 81">
            <a:extLst>
              <a:ext uri="{FF2B5EF4-FFF2-40B4-BE49-F238E27FC236}">
                <a16:creationId xmlns:a16="http://schemas.microsoft.com/office/drawing/2014/main" id="{4ED49F0F-52EC-48FE-8C57-76CE91519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2057400"/>
            <a:ext cx="25003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83" name="Line 82">
            <a:extLst>
              <a:ext uri="{FF2B5EF4-FFF2-40B4-BE49-F238E27FC236}">
                <a16:creationId xmlns:a16="http://schemas.microsoft.com/office/drawing/2014/main" id="{AEC4BD4D-05B9-49CA-B22B-3044C35A4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20574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4" name="Line 83">
            <a:extLst>
              <a:ext uri="{FF2B5EF4-FFF2-40B4-BE49-F238E27FC236}">
                <a16:creationId xmlns:a16="http://schemas.microsoft.com/office/drawing/2014/main" id="{EABE2043-4E96-48D8-B0FF-B815FD3BB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2057400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5" name="Rectangle 84">
            <a:extLst>
              <a:ext uri="{FF2B5EF4-FFF2-40B4-BE49-F238E27FC236}">
                <a16:creationId xmlns:a16="http://schemas.microsoft.com/office/drawing/2014/main" id="{35ECC238-8B50-49DD-882C-78952E33E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057400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86" name="Rectangle 85">
            <a:extLst>
              <a:ext uri="{FF2B5EF4-FFF2-40B4-BE49-F238E27FC236}">
                <a16:creationId xmlns:a16="http://schemas.microsoft.com/office/drawing/2014/main" id="{8591D68A-185F-4572-8A85-5F7C8C60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2057400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87" name="Line 86">
            <a:extLst>
              <a:ext uri="{FF2B5EF4-FFF2-40B4-BE49-F238E27FC236}">
                <a16:creationId xmlns:a16="http://schemas.microsoft.com/office/drawing/2014/main" id="{ABDAA936-539B-4F73-9B4F-85CA923FD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20574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8" name="Line 87">
            <a:extLst>
              <a:ext uri="{FF2B5EF4-FFF2-40B4-BE49-F238E27FC236}">
                <a16:creationId xmlns:a16="http://schemas.microsoft.com/office/drawing/2014/main" id="{99327352-7C7E-4DB1-B5DF-A2D09DF4F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20574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89" name="Rectangle 89">
            <a:extLst>
              <a:ext uri="{FF2B5EF4-FFF2-40B4-BE49-F238E27FC236}">
                <a16:creationId xmlns:a16="http://schemas.microsoft.com/office/drawing/2014/main" id="{22C77521-C566-4414-8020-A7539211A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2066925"/>
            <a:ext cx="9525" cy="4460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90" name="Line 90">
            <a:extLst>
              <a:ext uri="{FF2B5EF4-FFF2-40B4-BE49-F238E27FC236}">
                <a16:creationId xmlns:a16="http://schemas.microsoft.com/office/drawing/2014/main" id="{670A851F-CB54-473F-9D79-779E617CA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066925"/>
            <a:ext cx="1587" cy="4460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1" name="Rectangle 92">
            <a:extLst>
              <a:ext uri="{FF2B5EF4-FFF2-40B4-BE49-F238E27FC236}">
                <a16:creationId xmlns:a16="http://schemas.microsoft.com/office/drawing/2014/main" id="{E01B01BB-D0A0-4689-88F0-78440711A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2066925"/>
            <a:ext cx="9525" cy="4460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92" name="Rectangle 95">
            <a:extLst>
              <a:ext uri="{FF2B5EF4-FFF2-40B4-BE49-F238E27FC236}">
                <a16:creationId xmlns:a16="http://schemas.microsoft.com/office/drawing/2014/main" id="{EB589223-6E02-46F3-9AF5-9B52281B4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513013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93" name="Rectangle 96">
            <a:extLst>
              <a:ext uri="{FF2B5EF4-FFF2-40B4-BE49-F238E27FC236}">
                <a16:creationId xmlns:a16="http://schemas.microsoft.com/office/drawing/2014/main" id="{6CF57DD2-9DE5-417D-AB92-7A8D43B2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25130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94" name="Line 97">
            <a:extLst>
              <a:ext uri="{FF2B5EF4-FFF2-40B4-BE49-F238E27FC236}">
                <a16:creationId xmlns:a16="http://schemas.microsoft.com/office/drawing/2014/main" id="{B807E888-E44B-4E7D-89B5-A328CA88A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130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5" name="Line 98">
            <a:extLst>
              <a:ext uri="{FF2B5EF4-FFF2-40B4-BE49-F238E27FC236}">
                <a16:creationId xmlns:a16="http://schemas.microsoft.com/office/drawing/2014/main" id="{E2D86392-0A1A-41BE-A7B6-265070228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1301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96" name="Rectangle 99">
            <a:extLst>
              <a:ext uri="{FF2B5EF4-FFF2-40B4-BE49-F238E27FC236}">
                <a16:creationId xmlns:a16="http://schemas.microsoft.com/office/drawing/2014/main" id="{ADC15BD8-A095-4D07-AA06-374965E6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2513013"/>
            <a:ext cx="25003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97" name="Rectangle 102">
            <a:extLst>
              <a:ext uri="{FF2B5EF4-FFF2-40B4-BE49-F238E27FC236}">
                <a16:creationId xmlns:a16="http://schemas.microsoft.com/office/drawing/2014/main" id="{2F66D72F-8A10-4E12-B3C4-D7D4FBEA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513013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98" name="Rectangle 103">
            <a:extLst>
              <a:ext uri="{FF2B5EF4-FFF2-40B4-BE49-F238E27FC236}">
                <a16:creationId xmlns:a16="http://schemas.microsoft.com/office/drawing/2014/main" id="{E153B060-80DC-483E-B1D8-C4AB68E7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25130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99" name="Rectangle 107">
            <a:extLst>
              <a:ext uri="{FF2B5EF4-FFF2-40B4-BE49-F238E27FC236}">
                <a16:creationId xmlns:a16="http://schemas.microsoft.com/office/drawing/2014/main" id="{B005A81D-44D9-475E-B987-AD6D07858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2522538"/>
            <a:ext cx="9525" cy="44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00" name="Line 108">
            <a:extLst>
              <a:ext uri="{FF2B5EF4-FFF2-40B4-BE49-F238E27FC236}">
                <a16:creationId xmlns:a16="http://schemas.microsoft.com/office/drawing/2014/main" id="{C8DCE511-3068-4A5F-A567-63ED15341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2538"/>
            <a:ext cx="1587" cy="447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1" name="Line 111">
            <a:extLst>
              <a:ext uri="{FF2B5EF4-FFF2-40B4-BE49-F238E27FC236}">
                <a16:creationId xmlns:a16="http://schemas.microsoft.com/office/drawing/2014/main" id="{F31ACAED-4721-427F-BA16-C45A146B7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2970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2" name="Line 112">
            <a:extLst>
              <a:ext uri="{FF2B5EF4-FFF2-40B4-BE49-F238E27FC236}">
                <a16:creationId xmlns:a16="http://schemas.microsoft.com/office/drawing/2014/main" id="{8D034DA5-B4FA-498D-99EA-5FBC12E0F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29702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3" name="Rectangle 113">
            <a:extLst>
              <a:ext uri="{FF2B5EF4-FFF2-40B4-BE49-F238E27FC236}">
                <a16:creationId xmlns:a16="http://schemas.microsoft.com/office/drawing/2014/main" id="{7230850E-A1FB-469C-A1F1-C572A222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970213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04" name="Line 114">
            <a:extLst>
              <a:ext uri="{FF2B5EF4-FFF2-40B4-BE49-F238E27FC236}">
                <a16:creationId xmlns:a16="http://schemas.microsoft.com/office/drawing/2014/main" id="{4EE4021A-EE60-409D-BACB-744BF05DA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2970213"/>
            <a:ext cx="25098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5" name="Rectangle 115">
            <a:extLst>
              <a:ext uri="{FF2B5EF4-FFF2-40B4-BE49-F238E27FC236}">
                <a16:creationId xmlns:a16="http://schemas.microsoft.com/office/drawing/2014/main" id="{AFD52404-F432-4DE2-8AFE-DB543EEF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29702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06" name="Line 116">
            <a:extLst>
              <a:ext uri="{FF2B5EF4-FFF2-40B4-BE49-F238E27FC236}">
                <a16:creationId xmlns:a16="http://schemas.microsoft.com/office/drawing/2014/main" id="{77FFA576-E668-4076-B472-B1D9EF2AD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970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7" name="Line 117">
            <a:extLst>
              <a:ext uri="{FF2B5EF4-FFF2-40B4-BE49-F238E27FC236}">
                <a16:creationId xmlns:a16="http://schemas.microsoft.com/office/drawing/2014/main" id="{DF15CA3F-E1AD-4766-999A-2F9E25234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97021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8" name="Rectangle 118">
            <a:extLst>
              <a:ext uri="{FF2B5EF4-FFF2-40B4-BE49-F238E27FC236}">
                <a16:creationId xmlns:a16="http://schemas.microsoft.com/office/drawing/2014/main" id="{C57E4030-8E82-4117-BD38-0388CAA0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2970213"/>
            <a:ext cx="25003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09" name="Line 119">
            <a:extLst>
              <a:ext uri="{FF2B5EF4-FFF2-40B4-BE49-F238E27FC236}">
                <a16:creationId xmlns:a16="http://schemas.microsoft.com/office/drawing/2014/main" id="{D548910D-1D6A-4D82-87BA-00CFE91C7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2970213"/>
            <a:ext cx="25003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0" name="Line 120">
            <a:extLst>
              <a:ext uri="{FF2B5EF4-FFF2-40B4-BE49-F238E27FC236}">
                <a16:creationId xmlns:a16="http://schemas.microsoft.com/office/drawing/2014/main" id="{E1B1657E-89A0-494D-BCEF-39C0BC49F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2970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1" name="Line 121">
            <a:extLst>
              <a:ext uri="{FF2B5EF4-FFF2-40B4-BE49-F238E27FC236}">
                <a16:creationId xmlns:a16="http://schemas.microsoft.com/office/drawing/2014/main" id="{7ADD1AE8-1F28-4615-B02A-50670F1AA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29702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2" name="Rectangle 122">
            <a:extLst>
              <a:ext uri="{FF2B5EF4-FFF2-40B4-BE49-F238E27FC236}">
                <a16:creationId xmlns:a16="http://schemas.microsoft.com/office/drawing/2014/main" id="{F23D8A64-79C0-422B-8ACC-45F50EA4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2970213"/>
            <a:ext cx="25098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13" name="Line 123">
            <a:extLst>
              <a:ext uri="{FF2B5EF4-FFF2-40B4-BE49-F238E27FC236}">
                <a16:creationId xmlns:a16="http://schemas.microsoft.com/office/drawing/2014/main" id="{D0259C52-0900-4140-9AC6-F3CD2DCBA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2970213"/>
            <a:ext cx="25098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4" name="Rectangle 124">
            <a:extLst>
              <a:ext uri="{FF2B5EF4-FFF2-40B4-BE49-F238E27FC236}">
                <a16:creationId xmlns:a16="http://schemas.microsoft.com/office/drawing/2014/main" id="{1588FB60-A2A7-4F79-8DFC-CCA7CCA6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297021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15" name="Line 125">
            <a:extLst>
              <a:ext uri="{FF2B5EF4-FFF2-40B4-BE49-F238E27FC236}">
                <a16:creationId xmlns:a16="http://schemas.microsoft.com/office/drawing/2014/main" id="{2103804F-B62A-4BF3-9B7A-5A325C873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29702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6" name="Line 126">
            <a:extLst>
              <a:ext uri="{FF2B5EF4-FFF2-40B4-BE49-F238E27FC236}">
                <a16:creationId xmlns:a16="http://schemas.microsoft.com/office/drawing/2014/main" id="{C262A3F8-8552-41F1-A686-6E23EB16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297021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7" name="Rectangle 128">
            <a:extLst>
              <a:ext uri="{FF2B5EF4-FFF2-40B4-BE49-F238E27FC236}">
                <a16:creationId xmlns:a16="http://schemas.microsoft.com/office/drawing/2014/main" id="{417CD9C7-9C8E-4FFD-BB14-5FB5EE83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2979738"/>
            <a:ext cx="9525" cy="4460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18" name="Line 129">
            <a:extLst>
              <a:ext uri="{FF2B5EF4-FFF2-40B4-BE49-F238E27FC236}">
                <a16:creationId xmlns:a16="http://schemas.microsoft.com/office/drawing/2014/main" id="{647D0B51-3889-4CB4-9B09-CE594B65A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979738"/>
            <a:ext cx="1587" cy="4460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9" name="Rectangle 131">
            <a:extLst>
              <a:ext uri="{FF2B5EF4-FFF2-40B4-BE49-F238E27FC236}">
                <a16:creationId xmlns:a16="http://schemas.microsoft.com/office/drawing/2014/main" id="{1DA568DB-FE63-4012-8752-EAFD4E68E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2979738"/>
            <a:ext cx="9525" cy="4460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20" name="Line 132">
            <a:extLst>
              <a:ext uri="{FF2B5EF4-FFF2-40B4-BE49-F238E27FC236}">
                <a16:creationId xmlns:a16="http://schemas.microsoft.com/office/drawing/2014/main" id="{B2B51362-C5FA-43AA-BDBF-70C42E540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34258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1" name="Line 133">
            <a:extLst>
              <a:ext uri="{FF2B5EF4-FFF2-40B4-BE49-F238E27FC236}">
                <a16:creationId xmlns:a16="http://schemas.microsoft.com/office/drawing/2014/main" id="{F03D6665-E966-4EE9-830C-5A826390B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34258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2" name="Line 134">
            <a:extLst>
              <a:ext uri="{FF2B5EF4-FFF2-40B4-BE49-F238E27FC236}">
                <a16:creationId xmlns:a16="http://schemas.microsoft.com/office/drawing/2014/main" id="{565D9FA1-DC88-48CF-97A2-5A34C2E94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3425825"/>
            <a:ext cx="25098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3" name="Line 135">
            <a:extLst>
              <a:ext uri="{FF2B5EF4-FFF2-40B4-BE49-F238E27FC236}">
                <a16:creationId xmlns:a16="http://schemas.microsoft.com/office/drawing/2014/main" id="{E1007883-6DD3-4787-B31C-C2AA49A66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34258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4" name="Line 136">
            <a:extLst>
              <a:ext uri="{FF2B5EF4-FFF2-40B4-BE49-F238E27FC236}">
                <a16:creationId xmlns:a16="http://schemas.microsoft.com/office/drawing/2014/main" id="{15AA10E6-10B0-4BF7-8C84-3E8231E6C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34258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5" name="Line 137">
            <a:extLst>
              <a:ext uri="{FF2B5EF4-FFF2-40B4-BE49-F238E27FC236}">
                <a16:creationId xmlns:a16="http://schemas.microsoft.com/office/drawing/2014/main" id="{89510AB8-5AD9-4151-818C-7246935B8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3425825"/>
            <a:ext cx="25003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6" name="Line 138">
            <a:extLst>
              <a:ext uri="{FF2B5EF4-FFF2-40B4-BE49-F238E27FC236}">
                <a16:creationId xmlns:a16="http://schemas.microsoft.com/office/drawing/2014/main" id="{68AAFAF7-80B8-4EA4-9A8A-58B305FB9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34258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7" name="Line 139">
            <a:extLst>
              <a:ext uri="{FF2B5EF4-FFF2-40B4-BE49-F238E27FC236}">
                <a16:creationId xmlns:a16="http://schemas.microsoft.com/office/drawing/2014/main" id="{9A7BEA6D-D039-4B48-8E36-280FE91FB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34258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8" name="Line 140">
            <a:extLst>
              <a:ext uri="{FF2B5EF4-FFF2-40B4-BE49-F238E27FC236}">
                <a16:creationId xmlns:a16="http://schemas.microsoft.com/office/drawing/2014/main" id="{6872041E-A36C-4541-89E2-DB9CA23B2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3425825"/>
            <a:ext cx="25098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29" name="Line 141">
            <a:extLst>
              <a:ext uri="{FF2B5EF4-FFF2-40B4-BE49-F238E27FC236}">
                <a16:creationId xmlns:a16="http://schemas.microsoft.com/office/drawing/2014/main" id="{288B891C-A07D-49CB-9CE5-2A16D5138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34258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0" name="Line 142">
            <a:extLst>
              <a:ext uri="{FF2B5EF4-FFF2-40B4-BE49-F238E27FC236}">
                <a16:creationId xmlns:a16="http://schemas.microsoft.com/office/drawing/2014/main" id="{97DBB269-09EB-4F09-B5D4-9EA3D5E88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34258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1" name="Rectangle 144">
            <a:extLst>
              <a:ext uri="{FF2B5EF4-FFF2-40B4-BE49-F238E27FC236}">
                <a16:creationId xmlns:a16="http://schemas.microsoft.com/office/drawing/2014/main" id="{093CC848-6426-415C-A40D-48FA84F2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3435350"/>
            <a:ext cx="9525" cy="44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32" name="Line 145">
            <a:extLst>
              <a:ext uri="{FF2B5EF4-FFF2-40B4-BE49-F238E27FC236}">
                <a16:creationId xmlns:a16="http://schemas.microsoft.com/office/drawing/2014/main" id="{2D60E240-4EB9-499E-ACF2-E6A9A17DB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3435350"/>
            <a:ext cx="1587" cy="447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3" name="Rectangle 147">
            <a:extLst>
              <a:ext uri="{FF2B5EF4-FFF2-40B4-BE49-F238E27FC236}">
                <a16:creationId xmlns:a16="http://schemas.microsoft.com/office/drawing/2014/main" id="{0BBEDDC7-4158-4ED4-8E1D-E74EEE378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3435350"/>
            <a:ext cx="9525" cy="4476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34" name="Line 148">
            <a:extLst>
              <a:ext uri="{FF2B5EF4-FFF2-40B4-BE49-F238E27FC236}">
                <a16:creationId xmlns:a16="http://schemas.microsoft.com/office/drawing/2014/main" id="{B506F944-497B-4EF6-A0C2-5C09FBB87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38830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5" name="Line 149">
            <a:extLst>
              <a:ext uri="{FF2B5EF4-FFF2-40B4-BE49-F238E27FC236}">
                <a16:creationId xmlns:a16="http://schemas.microsoft.com/office/drawing/2014/main" id="{422243C6-C42C-47CC-B2CE-BB4980F77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38830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6" name="Line 150">
            <a:extLst>
              <a:ext uri="{FF2B5EF4-FFF2-40B4-BE49-F238E27FC236}">
                <a16:creationId xmlns:a16="http://schemas.microsoft.com/office/drawing/2014/main" id="{CC5391F6-F4DA-4B44-AAAD-40FF32363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3883025"/>
            <a:ext cx="25098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7" name="Line 151">
            <a:extLst>
              <a:ext uri="{FF2B5EF4-FFF2-40B4-BE49-F238E27FC236}">
                <a16:creationId xmlns:a16="http://schemas.microsoft.com/office/drawing/2014/main" id="{8DC879AB-F0D2-4496-910C-DEA247442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38830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8" name="Line 152">
            <a:extLst>
              <a:ext uri="{FF2B5EF4-FFF2-40B4-BE49-F238E27FC236}">
                <a16:creationId xmlns:a16="http://schemas.microsoft.com/office/drawing/2014/main" id="{5E821EEA-0421-4429-8DE2-7FC65BF00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38830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39" name="Line 153">
            <a:extLst>
              <a:ext uri="{FF2B5EF4-FFF2-40B4-BE49-F238E27FC236}">
                <a16:creationId xmlns:a16="http://schemas.microsoft.com/office/drawing/2014/main" id="{BFB7DD97-F86B-406D-AA3D-B4AEDDCC4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3883025"/>
            <a:ext cx="25003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0" name="Line 154">
            <a:extLst>
              <a:ext uri="{FF2B5EF4-FFF2-40B4-BE49-F238E27FC236}">
                <a16:creationId xmlns:a16="http://schemas.microsoft.com/office/drawing/2014/main" id="{D836733C-13CC-4934-80D8-7F652FA74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38830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1" name="Line 155">
            <a:extLst>
              <a:ext uri="{FF2B5EF4-FFF2-40B4-BE49-F238E27FC236}">
                <a16:creationId xmlns:a16="http://schemas.microsoft.com/office/drawing/2014/main" id="{A62E1C3E-9EBA-421B-967C-F0365677E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3883025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2" name="Line 156">
            <a:extLst>
              <a:ext uri="{FF2B5EF4-FFF2-40B4-BE49-F238E27FC236}">
                <a16:creationId xmlns:a16="http://schemas.microsoft.com/office/drawing/2014/main" id="{6CA9AF1D-7938-408D-858F-05909944E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3883025"/>
            <a:ext cx="25098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3" name="Line 157">
            <a:extLst>
              <a:ext uri="{FF2B5EF4-FFF2-40B4-BE49-F238E27FC236}">
                <a16:creationId xmlns:a16="http://schemas.microsoft.com/office/drawing/2014/main" id="{C60CE11E-289F-4EF2-A94D-F662067F1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3883025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4" name="Line 158">
            <a:extLst>
              <a:ext uri="{FF2B5EF4-FFF2-40B4-BE49-F238E27FC236}">
                <a16:creationId xmlns:a16="http://schemas.microsoft.com/office/drawing/2014/main" id="{1B2DB630-0C81-49A5-98A7-7A27629CE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3883025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5" name="Line 160">
            <a:extLst>
              <a:ext uri="{FF2B5EF4-FFF2-40B4-BE49-F238E27FC236}">
                <a16:creationId xmlns:a16="http://schemas.microsoft.com/office/drawing/2014/main" id="{9941D7FB-8174-41F7-A5A4-B8B6AFD31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43386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6" name="Line 161">
            <a:extLst>
              <a:ext uri="{FF2B5EF4-FFF2-40B4-BE49-F238E27FC236}">
                <a16:creationId xmlns:a16="http://schemas.microsoft.com/office/drawing/2014/main" id="{F24E99FB-38B9-4FA0-A30B-B2985C691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4338638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7" name="Line 162">
            <a:extLst>
              <a:ext uri="{FF2B5EF4-FFF2-40B4-BE49-F238E27FC236}">
                <a16:creationId xmlns:a16="http://schemas.microsoft.com/office/drawing/2014/main" id="{2D6A3288-E0C7-43B5-BCA9-EA8850081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43386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8" name="Line 163">
            <a:extLst>
              <a:ext uri="{FF2B5EF4-FFF2-40B4-BE49-F238E27FC236}">
                <a16:creationId xmlns:a16="http://schemas.microsoft.com/office/drawing/2014/main" id="{02A00081-2031-42B6-8942-03424A0DF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" y="4338638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49" name="Line 164">
            <a:extLst>
              <a:ext uri="{FF2B5EF4-FFF2-40B4-BE49-F238E27FC236}">
                <a16:creationId xmlns:a16="http://schemas.microsoft.com/office/drawing/2014/main" id="{D5D02BDC-AE6E-40AB-8AD4-53D6731A6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4338638"/>
            <a:ext cx="25098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0" name="Rectangle 165">
            <a:extLst>
              <a:ext uri="{FF2B5EF4-FFF2-40B4-BE49-F238E27FC236}">
                <a16:creationId xmlns:a16="http://schemas.microsoft.com/office/drawing/2014/main" id="{AEA58821-1C65-4B1C-B9E4-637F65913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3892550"/>
            <a:ext cx="9525" cy="4460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51" name="Line 166">
            <a:extLst>
              <a:ext uri="{FF2B5EF4-FFF2-40B4-BE49-F238E27FC236}">
                <a16:creationId xmlns:a16="http://schemas.microsoft.com/office/drawing/2014/main" id="{2E057F00-DBB9-4BCD-9AD8-B080EAF55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3892550"/>
            <a:ext cx="1587" cy="4460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2" name="Line 167">
            <a:extLst>
              <a:ext uri="{FF2B5EF4-FFF2-40B4-BE49-F238E27FC236}">
                <a16:creationId xmlns:a16="http://schemas.microsoft.com/office/drawing/2014/main" id="{A2DB87C3-A330-4DFD-8925-111265ECA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43386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3" name="Line 168">
            <a:extLst>
              <a:ext uri="{FF2B5EF4-FFF2-40B4-BE49-F238E27FC236}">
                <a16:creationId xmlns:a16="http://schemas.microsoft.com/office/drawing/2014/main" id="{98B313D5-9D3A-4064-A380-4F95A3C3B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4338638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4" name="Line 169">
            <a:extLst>
              <a:ext uri="{FF2B5EF4-FFF2-40B4-BE49-F238E27FC236}">
                <a16:creationId xmlns:a16="http://schemas.microsoft.com/office/drawing/2014/main" id="{799F9044-9A38-4658-9B15-D4FFF41C6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5663" y="4338638"/>
            <a:ext cx="25003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5" name="Line 171">
            <a:extLst>
              <a:ext uri="{FF2B5EF4-FFF2-40B4-BE49-F238E27FC236}">
                <a16:creationId xmlns:a16="http://schemas.microsoft.com/office/drawing/2014/main" id="{E8C42BE7-D053-4832-8FEE-C8720A3A1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43386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6" name="Line 172">
            <a:extLst>
              <a:ext uri="{FF2B5EF4-FFF2-40B4-BE49-F238E27FC236}">
                <a16:creationId xmlns:a16="http://schemas.microsoft.com/office/drawing/2014/main" id="{2785D4C3-A7DC-49FF-AABC-F1DDB8610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5975" y="4338638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7" name="Line 173">
            <a:extLst>
              <a:ext uri="{FF2B5EF4-FFF2-40B4-BE49-F238E27FC236}">
                <a16:creationId xmlns:a16="http://schemas.microsoft.com/office/drawing/2014/main" id="{19DD8133-52EC-42CF-96D5-BDAC59CD1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4338638"/>
            <a:ext cx="25098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58" name="Rectangle 174">
            <a:extLst>
              <a:ext uri="{FF2B5EF4-FFF2-40B4-BE49-F238E27FC236}">
                <a16:creationId xmlns:a16="http://schemas.microsoft.com/office/drawing/2014/main" id="{A539A59E-8141-4871-B394-342D658A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38" y="3892550"/>
            <a:ext cx="9525" cy="4460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659" name="Line 175">
            <a:extLst>
              <a:ext uri="{FF2B5EF4-FFF2-40B4-BE49-F238E27FC236}">
                <a16:creationId xmlns:a16="http://schemas.microsoft.com/office/drawing/2014/main" id="{02FE95DC-1432-4878-B15B-9B29C9398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43386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0" name="Line 176">
            <a:extLst>
              <a:ext uri="{FF2B5EF4-FFF2-40B4-BE49-F238E27FC236}">
                <a16:creationId xmlns:a16="http://schemas.microsoft.com/office/drawing/2014/main" id="{2D657AC1-CFA6-4847-9AB6-11ECEB4EE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4338638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1" name="Line 177">
            <a:extLst>
              <a:ext uri="{FF2B5EF4-FFF2-40B4-BE49-F238E27FC236}">
                <a16:creationId xmlns:a16="http://schemas.microsoft.com/office/drawing/2014/main" id="{45E7047B-44C4-4C45-874B-9CDBA1383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43386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2" name="Line 178">
            <a:extLst>
              <a:ext uri="{FF2B5EF4-FFF2-40B4-BE49-F238E27FC236}">
                <a16:creationId xmlns:a16="http://schemas.microsoft.com/office/drawing/2014/main" id="{BFB09675-FEF2-4717-A9DF-066A0B9AB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5338" y="4338638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63" name="Text Box 179">
            <a:extLst>
              <a:ext uri="{FF2B5EF4-FFF2-40B4-BE49-F238E27FC236}">
                <a16:creationId xmlns:a16="http://schemas.microsoft.com/office/drawing/2014/main" id="{8D4DC9A0-F562-413B-801D-EAAD42F74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28888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B={3,8,6,1,2,4,7}</a:t>
            </a:r>
          </a:p>
        </p:txBody>
      </p:sp>
      <p:sp>
        <p:nvSpPr>
          <p:cNvPr id="21664" name="Text Box 180">
            <a:extLst>
              <a:ext uri="{FF2B5EF4-FFF2-40B4-BE49-F238E27FC236}">
                <a16:creationId xmlns:a16="http://schemas.microsoft.com/office/drawing/2014/main" id="{03A60351-663A-48F9-8EA3-022D09527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71688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A={0,1,2,4,7}</a:t>
            </a:r>
          </a:p>
        </p:txBody>
      </p:sp>
      <p:sp>
        <p:nvSpPr>
          <p:cNvPr id="21665" name="Text Box 181">
            <a:extLst>
              <a:ext uri="{FF2B5EF4-FFF2-40B4-BE49-F238E27FC236}">
                <a16:creationId xmlns:a16="http://schemas.microsoft.com/office/drawing/2014/main" id="{2F0D3F0E-9843-44D5-8CE5-E12023D29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20716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21666" name="Text Box 182">
            <a:extLst>
              <a:ext uri="{FF2B5EF4-FFF2-40B4-BE49-F238E27FC236}">
                <a16:creationId xmlns:a16="http://schemas.microsoft.com/office/drawing/2014/main" id="{8015635A-ABE3-4652-8122-38D0474C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86088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C={5,6,1,2,4,7}</a:t>
            </a:r>
          </a:p>
        </p:txBody>
      </p:sp>
      <p:sp>
        <p:nvSpPr>
          <p:cNvPr id="21667" name="Text Box 183">
            <a:extLst>
              <a:ext uri="{FF2B5EF4-FFF2-40B4-BE49-F238E27FC236}">
                <a16:creationId xmlns:a16="http://schemas.microsoft.com/office/drawing/2014/main" id="{AB7B51D6-A0B0-42FB-B3D8-737F661C6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20716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21668" name="Text Box 184">
            <a:extLst>
              <a:ext uri="{FF2B5EF4-FFF2-40B4-BE49-F238E27FC236}">
                <a16:creationId xmlns:a16="http://schemas.microsoft.com/office/drawing/2014/main" id="{CB06F1A8-7A7D-4F69-8386-26935403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25288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21669" name="Text Box 185">
            <a:extLst>
              <a:ext uri="{FF2B5EF4-FFF2-40B4-BE49-F238E27FC236}">
                <a16:creationId xmlns:a16="http://schemas.microsoft.com/office/drawing/2014/main" id="{E20F4FC5-9E50-4F69-A601-3CB70E579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43288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D={5,9,6,1,2,4,7}</a:t>
            </a:r>
          </a:p>
        </p:txBody>
      </p:sp>
      <p:sp>
        <p:nvSpPr>
          <p:cNvPr id="21670" name="Text Box 186">
            <a:extLst>
              <a:ext uri="{FF2B5EF4-FFF2-40B4-BE49-F238E27FC236}">
                <a16:creationId xmlns:a16="http://schemas.microsoft.com/office/drawing/2014/main" id="{F1043EFB-DA1F-47B6-8D57-F6E308A1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25288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D</a:t>
            </a:r>
          </a:p>
        </p:txBody>
      </p:sp>
      <p:sp>
        <p:nvSpPr>
          <p:cNvPr id="21671" name="Text Box 187">
            <a:extLst>
              <a:ext uri="{FF2B5EF4-FFF2-40B4-BE49-F238E27FC236}">
                <a16:creationId xmlns:a16="http://schemas.microsoft.com/office/drawing/2014/main" id="{023B6702-373D-4ADF-92D3-FAA07D9A7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860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21672" name="Text Box 188">
            <a:extLst>
              <a:ext uri="{FF2B5EF4-FFF2-40B4-BE49-F238E27FC236}">
                <a16:creationId xmlns:a16="http://schemas.microsoft.com/office/drawing/2014/main" id="{ABCDF279-8CA4-454C-9EC2-FF8D0485C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29860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21673" name="Text Box 189">
            <a:extLst>
              <a:ext uri="{FF2B5EF4-FFF2-40B4-BE49-F238E27FC236}">
                <a16:creationId xmlns:a16="http://schemas.microsoft.com/office/drawing/2014/main" id="{DCFA6567-A696-4B46-9A23-6297E7BD9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4432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21674" name="Text Box 190">
            <a:extLst>
              <a:ext uri="{FF2B5EF4-FFF2-40B4-BE49-F238E27FC236}">
                <a16:creationId xmlns:a16="http://schemas.microsoft.com/office/drawing/2014/main" id="{BFEAB932-A5DE-4263-A84D-D3D9C3EB9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0048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E={5,10,6,1,2,4,7}</a:t>
            </a:r>
          </a:p>
        </p:txBody>
      </p:sp>
      <p:sp>
        <p:nvSpPr>
          <p:cNvPr id="21675" name="Text Box 191">
            <a:extLst>
              <a:ext uri="{FF2B5EF4-FFF2-40B4-BE49-F238E27FC236}">
                <a16:creationId xmlns:a16="http://schemas.microsoft.com/office/drawing/2014/main" id="{2E77639A-ADF5-4C7A-AE9B-1440FCE5A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238" y="3443288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E</a:t>
            </a:r>
          </a:p>
        </p:txBody>
      </p:sp>
      <p:sp>
        <p:nvSpPr>
          <p:cNvPr id="21676" name="Text Box 192">
            <a:extLst>
              <a:ext uri="{FF2B5EF4-FFF2-40B4-BE49-F238E27FC236}">
                <a16:creationId xmlns:a16="http://schemas.microsoft.com/office/drawing/2014/main" id="{AB0A51E2-C776-44A9-9EB0-20F23655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00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21677" name="Text Box 193">
            <a:extLst>
              <a:ext uri="{FF2B5EF4-FFF2-40B4-BE49-F238E27FC236}">
                <a16:creationId xmlns:a16="http://schemas.microsoft.com/office/drawing/2014/main" id="{39603312-A83C-45F9-9454-C0F0D08D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39004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ctr" hangingPunct="1"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21678" name="Text Box 194">
            <a:extLst>
              <a:ext uri="{FF2B5EF4-FFF2-40B4-BE49-F238E27FC236}">
                <a16:creationId xmlns:a16="http://schemas.microsoft.com/office/drawing/2014/main" id="{5937D913-63B1-4B7F-A971-3D73231B6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等价</a:t>
            </a:r>
            <a:r>
              <a:rPr lang="en-US" altLang="zh-CN"/>
              <a:t>DFA</a:t>
            </a:r>
            <a:r>
              <a:rPr lang="zh-CN" altLang="en-US"/>
              <a:t>的转移矩阵</a:t>
            </a:r>
          </a:p>
        </p:txBody>
      </p:sp>
      <p:sp>
        <p:nvSpPr>
          <p:cNvPr id="21679" name="Line 195">
            <a:extLst>
              <a:ext uri="{FF2B5EF4-FFF2-40B4-BE49-F238E27FC236}">
                <a16:creationId xmlns:a16="http://schemas.microsoft.com/office/drawing/2014/main" id="{372BD442-853E-4F7E-91CB-00AD744BB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600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0" name="Line 196">
            <a:extLst>
              <a:ext uri="{FF2B5EF4-FFF2-40B4-BE49-F238E27FC236}">
                <a16:creationId xmlns:a16="http://schemas.microsoft.com/office/drawing/2014/main" id="{EE968A3B-EA3C-43FC-B0A8-597826295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1" name="Line 197">
            <a:extLst>
              <a:ext uri="{FF2B5EF4-FFF2-40B4-BE49-F238E27FC236}">
                <a16:creationId xmlns:a16="http://schemas.microsoft.com/office/drawing/2014/main" id="{18C61AD9-562D-4360-A06F-FA9CACFD0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00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82" name="Line 199">
            <a:extLst>
              <a:ext uri="{FF2B5EF4-FFF2-40B4-BE49-F238E27FC236}">
                <a16:creationId xmlns:a16="http://schemas.microsoft.com/office/drawing/2014/main" id="{F8903FC3-2D5B-4409-9202-78D600DB5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600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659EF52C-3BE9-428C-8413-22E5E8CCD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4820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等价的</a:t>
            </a:r>
            <a:r>
              <a:rPr lang="en-US" altLang="zh-CN"/>
              <a:t>DFA</a:t>
            </a:r>
            <a:r>
              <a:rPr lang="zh-CN" altLang="en-US"/>
              <a:t>的状态转换图</a:t>
            </a:r>
          </a:p>
        </p:txBody>
      </p:sp>
      <p:grpSp>
        <p:nvGrpSpPr>
          <p:cNvPr id="22531" name="Group 3">
            <a:extLst>
              <a:ext uri="{FF2B5EF4-FFF2-40B4-BE49-F238E27FC236}">
                <a16:creationId xmlns:a16="http://schemas.microsoft.com/office/drawing/2014/main" id="{45BDEE9A-1182-41D8-858E-5FCBAD0DD26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685800"/>
            <a:ext cx="6477000" cy="3810000"/>
            <a:chOff x="816" y="432"/>
            <a:chExt cx="4080" cy="2400"/>
          </a:xfrm>
        </p:grpSpPr>
        <p:sp>
          <p:nvSpPr>
            <p:cNvPr id="22535" name="Line 4">
              <a:extLst>
                <a:ext uri="{FF2B5EF4-FFF2-40B4-BE49-F238E27FC236}">
                  <a16:creationId xmlns:a16="http://schemas.microsoft.com/office/drawing/2014/main" id="{04ADE348-9ECF-41E8-9D18-C139E6FEB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2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536" name="Group 5">
              <a:extLst>
                <a:ext uri="{FF2B5EF4-FFF2-40B4-BE49-F238E27FC236}">
                  <a16:creationId xmlns:a16="http://schemas.microsoft.com/office/drawing/2014/main" id="{54ACF251-B95F-4D84-A9C3-024A7C99E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32"/>
              <a:ext cx="4032" cy="2400"/>
              <a:chOff x="384" y="432"/>
              <a:chExt cx="4032" cy="2400"/>
            </a:xfrm>
          </p:grpSpPr>
          <p:sp>
            <p:nvSpPr>
              <p:cNvPr id="22537" name="Oval 6">
                <a:extLst>
                  <a:ext uri="{FF2B5EF4-FFF2-40B4-BE49-F238E27FC236}">
                    <a16:creationId xmlns:a16="http://schemas.microsoft.com/office/drawing/2014/main" id="{F1097EA8-EEC8-4F4D-802C-E56631EC5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632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A</a:t>
                </a:r>
              </a:p>
            </p:txBody>
          </p:sp>
          <p:sp>
            <p:nvSpPr>
              <p:cNvPr id="22538" name="Oval 7">
                <a:extLst>
                  <a:ext uri="{FF2B5EF4-FFF2-40B4-BE49-F238E27FC236}">
                    <a16:creationId xmlns:a16="http://schemas.microsoft.com/office/drawing/2014/main" id="{437D6A3D-BB37-43FF-AA35-B43D74C4F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632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B</a:t>
                </a:r>
              </a:p>
            </p:txBody>
          </p:sp>
          <p:sp>
            <p:nvSpPr>
              <p:cNvPr id="22539" name="Oval 8">
                <a:extLst>
                  <a:ext uri="{FF2B5EF4-FFF2-40B4-BE49-F238E27FC236}">
                    <a16:creationId xmlns:a16="http://schemas.microsoft.com/office/drawing/2014/main" id="{E39C1AD6-7100-4878-901D-96827233E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584"/>
                <a:ext cx="384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22540" name="Oval 9">
                <a:extLst>
                  <a:ext uri="{FF2B5EF4-FFF2-40B4-BE49-F238E27FC236}">
                    <a16:creationId xmlns:a16="http://schemas.microsoft.com/office/drawing/2014/main" id="{5E4CDE47-2172-4F67-8CDA-3ABED24A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D</a:t>
                </a:r>
              </a:p>
            </p:txBody>
          </p:sp>
          <p:sp>
            <p:nvSpPr>
              <p:cNvPr id="22541" name="Line 10">
                <a:extLst>
                  <a:ext uri="{FF2B5EF4-FFF2-40B4-BE49-F238E27FC236}">
                    <a16:creationId xmlns:a16="http://schemas.microsoft.com/office/drawing/2014/main" id="{B92011C8-C239-445E-868C-9B5C197AB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2" name="Line 11">
                <a:extLst>
                  <a:ext uri="{FF2B5EF4-FFF2-40B4-BE49-F238E27FC236}">
                    <a16:creationId xmlns:a16="http://schemas.microsoft.com/office/drawing/2014/main" id="{8F2FA0E9-C2CD-4599-869A-AB40FDC9E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3" name="Line 12">
                <a:extLst>
                  <a:ext uri="{FF2B5EF4-FFF2-40B4-BE49-F238E27FC236}">
                    <a16:creationId xmlns:a16="http://schemas.microsoft.com/office/drawing/2014/main" id="{C484F661-72D0-41D1-A30D-B21CF5B69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Text Box 13">
                <a:extLst>
                  <a:ext uri="{FF2B5EF4-FFF2-40B4-BE49-F238E27FC236}">
                    <a16:creationId xmlns:a16="http://schemas.microsoft.com/office/drawing/2014/main" id="{BF19E5FE-B586-4805-AC68-02441CE00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15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start</a:t>
                </a:r>
                <a:endParaRPr lang="en-US" altLang="zh-CN"/>
              </a:p>
            </p:txBody>
          </p:sp>
          <p:sp>
            <p:nvSpPr>
              <p:cNvPr id="22545" name="Text Box 14">
                <a:extLst>
                  <a:ext uri="{FF2B5EF4-FFF2-40B4-BE49-F238E27FC236}">
                    <a16:creationId xmlns:a16="http://schemas.microsoft.com/office/drawing/2014/main" id="{7676D549-02C7-4877-A273-A5C36BE86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5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a</a:t>
                </a:r>
                <a:endParaRPr lang="en-US" altLang="zh-CN"/>
              </a:p>
            </p:txBody>
          </p:sp>
          <p:sp>
            <p:nvSpPr>
              <p:cNvPr id="22546" name="Text Box 15">
                <a:extLst>
                  <a:ext uri="{FF2B5EF4-FFF2-40B4-BE49-F238E27FC236}">
                    <a16:creationId xmlns:a16="http://schemas.microsoft.com/office/drawing/2014/main" id="{07DAA361-4ECD-41FD-9FFD-3FF5CFE56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15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b</a:t>
                </a:r>
                <a:endParaRPr lang="en-US" altLang="zh-CN"/>
              </a:p>
            </p:txBody>
          </p:sp>
          <p:sp>
            <p:nvSpPr>
              <p:cNvPr id="22547" name="Text Box 16">
                <a:extLst>
                  <a:ext uri="{FF2B5EF4-FFF2-40B4-BE49-F238E27FC236}">
                    <a16:creationId xmlns:a16="http://schemas.microsoft.com/office/drawing/2014/main" id="{C3FF10D9-52F9-4832-9A71-BB8725063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b</a:t>
                </a:r>
                <a:endParaRPr lang="en-US" altLang="zh-CN"/>
              </a:p>
            </p:txBody>
          </p:sp>
          <p:sp>
            <p:nvSpPr>
              <p:cNvPr id="22548" name="Oval 17">
                <a:extLst>
                  <a:ext uri="{FF2B5EF4-FFF2-40B4-BE49-F238E27FC236}">
                    <a16:creationId xmlns:a16="http://schemas.microsoft.com/office/drawing/2014/main" id="{406D1100-F88E-4E3A-948C-86358888B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720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C</a:t>
                </a:r>
              </a:p>
            </p:txBody>
          </p:sp>
          <p:sp>
            <p:nvSpPr>
              <p:cNvPr id="22549" name="Arc 18">
                <a:extLst>
                  <a:ext uri="{FF2B5EF4-FFF2-40B4-BE49-F238E27FC236}">
                    <a16:creationId xmlns:a16="http://schemas.microsoft.com/office/drawing/2014/main" id="{BEAC08B9-3CE0-441B-81FF-21DAD8073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864"/>
                <a:ext cx="1440" cy="76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2550" name="AutoShape 19">
                <a:extLst>
                  <a:ext uri="{FF2B5EF4-FFF2-40B4-BE49-F238E27FC236}">
                    <a16:creationId xmlns:a16="http://schemas.microsoft.com/office/drawing/2014/main" id="{A3E0A04E-C91F-4314-BBE3-1B1279120CBC}"/>
                  </a:ext>
                </a:extLst>
              </p:cNvPr>
              <p:cNvCxnSpPr>
                <a:cxnSpLocks noChangeShapeType="1"/>
                <a:stCxn id="22537" idx="0"/>
                <a:endCxn id="22548" idx="2"/>
              </p:cNvCxnSpPr>
              <p:nvPr/>
            </p:nvCxnSpPr>
            <p:spPr bwMode="auto">
              <a:xfrm rot="-5400000">
                <a:off x="1392" y="672"/>
                <a:ext cx="744" cy="1176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51" name="AutoShape 20">
                <a:extLst>
                  <a:ext uri="{FF2B5EF4-FFF2-40B4-BE49-F238E27FC236}">
                    <a16:creationId xmlns:a16="http://schemas.microsoft.com/office/drawing/2014/main" id="{EB4533F4-D4DA-4D0D-9D9B-F8C920A3A810}"/>
                  </a:ext>
                </a:extLst>
              </p:cNvPr>
              <p:cNvCxnSpPr>
                <a:cxnSpLocks noChangeShapeType="1"/>
                <a:stCxn id="22538" idx="6"/>
                <a:endCxn id="22538" idx="0"/>
              </p:cNvCxnSpPr>
              <p:nvPr/>
            </p:nvCxnSpPr>
            <p:spPr bwMode="auto">
              <a:xfrm flipH="1" flipV="1">
                <a:off x="2184" y="1632"/>
                <a:ext cx="168" cy="168"/>
              </a:xfrm>
              <a:prstGeom prst="curvedConnector4">
                <a:avLst>
                  <a:gd name="adj1" fmla="val -85713"/>
                  <a:gd name="adj2" fmla="val 18571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52" name="AutoShape 21">
                <a:extLst>
                  <a:ext uri="{FF2B5EF4-FFF2-40B4-BE49-F238E27FC236}">
                    <a16:creationId xmlns:a16="http://schemas.microsoft.com/office/drawing/2014/main" id="{CCEA22D4-56D1-4460-BBF4-B3FF8DAEC026}"/>
                  </a:ext>
                </a:extLst>
              </p:cNvPr>
              <p:cNvCxnSpPr>
                <a:cxnSpLocks noChangeShapeType="1"/>
                <a:stCxn id="22548" idx="2"/>
                <a:endCxn id="22538" idx="1"/>
              </p:cNvCxnSpPr>
              <p:nvPr/>
            </p:nvCxnSpPr>
            <p:spPr bwMode="auto">
              <a:xfrm rot="10800000" flipV="1">
                <a:off x="2065" y="888"/>
                <a:ext cx="287" cy="793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53" name="AutoShape 22">
                <a:extLst>
                  <a:ext uri="{FF2B5EF4-FFF2-40B4-BE49-F238E27FC236}">
                    <a16:creationId xmlns:a16="http://schemas.microsoft.com/office/drawing/2014/main" id="{4CB2F5B1-142F-41F7-8F62-E0E4FCAE7C14}"/>
                  </a:ext>
                </a:extLst>
              </p:cNvPr>
              <p:cNvCxnSpPr>
                <a:cxnSpLocks noChangeShapeType="1"/>
                <a:stCxn id="22540" idx="4"/>
                <a:endCxn id="22538" idx="5"/>
              </p:cNvCxnSpPr>
              <p:nvPr/>
            </p:nvCxnSpPr>
            <p:spPr bwMode="auto">
              <a:xfrm rot="16200000" flipV="1">
                <a:off x="2723" y="1499"/>
                <a:ext cx="49" cy="889"/>
              </a:xfrm>
              <a:prstGeom prst="curvedConnector3">
                <a:avLst>
                  <a:gd name="adj1" fmla="val -29388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54" name="AutoShape 23">
                <a:extLst>
                  <a:ext uri="{FF2B5EF4-FFF2-40B4-BE49-F238E27FC236}">
                    <a16:creationId xmlns:a16="http://schemas.microsoft.com/office/drawing/2014/main" id="{C14102B8-3F4D-4B49-81FF-07DC880A3D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240" y="1800"/>
                <a:ext cx="721" cy="961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55" name="AutoShape 24">
                <a:extLst>
                  <a:ext uri="{FF2B5EF4-FFF2-40B4-BE49-F238E27FC236}">
                    <a16:creationId xmlns:a16="http://schemas.microsoft.com/office/drawing/2014/main" id="{46028A01-E2E3-4133-96D3-24DC7BE3F092}"/>
                  </a:ext>
                </a:extLst>
              </p:cNvPr>
              <p:cNvCxnSpPr>
                <a:cxnSpLocks noChangeShapeType="1"/>
                <a:stCxn id="22538" idx="4"/>
              </p:cNvCxnSpPr>
              <p:nvPr/>
            </p:nvCxnSpPr>
            <p:spPr bwMode="auto">
              <a:xfrm rot="16200000" flipH="1">
                <a:off x="2316" y="1836"/>
                <a:ext cx="672" cy="936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56" name="AutoShape 25">
                <a:extLst>
                  <a:ext uri="{FF2B5EF4-FFF2-40B4-BE49-F238E27FC236}">
                    <a16:creationId xmlns:a16="http://schemas.microsoft.com/office/drawing/2014/main" id="{CE78E729-7DE1-4BE0-9B8B-E2FA8652BE0D}"/>
                  </a:ext>
                </a:extLst>
              </p:cNvPr>
              <p:cNvCxnSpPr>
                <a:cxnSpLocks noChangeShapeType="1"/>
                <a:stCxn id="22548" idx="7"/>
                <a:endCxn id="22548" idx="1"/>
              </p:cNvCxnSpPr>
              <p:nvPr/>
            </p:nvCxnSpPr>
            <p:spPr bwMode="auto">
              <a:xfrm rot="-5400000" flipH="1" flipV="1">
                <a:off x="2519" y="651"/>
                <a:ext cx="1" cy="238"/>
              </a:xfrm>
              <a:prstGeom prst="curvedConnector3">
                <a:avLst>
                  <a:gd name="adj1" fmla="val -193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557" name="Text Box 26">
                <a:extLst>
                  <a:ext uri="{FF2B5EF4-FFF2-40B4-BE49-F238E27FC236}">
                    <a16:creationId xmlns:a16="http://schemas.microsoft.com/office/drawing/2014/main" id="{D1105473-F942-433F-B946-49335DA6F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1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b</a:t>
                </a:r>
                <a:endParaRPr lang="en-US" altLang="zh-CN"/>
              </a:p>
            </p:txBody>
          </p:sp>
          <p:sp>
            <p:nvSpPr>
              <p:cNvPr id="22558" name="Text Box 27">
                <a:extLst>
                  <a:ext uri="{FF2B5EF4-FFF2-40B4-BE49-F238E27FC236}">
                    <a16:creationId xmlns:a16="http://schemas.microsoft.com/office/drawing/2014/main" id="{5F4E670A-7390-47B0-8F78-1B9251CE0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43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b</a:t>
                </a:r>
                <a:endParaRPr lang="en-US" altLang="zh-CN"/>
              </a:p>
            </p:txBody>
          </p:sp>
          <p:sp>
            <p:nvSpPr>
              <p:cNvPr id="22559" name="Text Box 28">
                <a:extLst>
                  <a:ext uri="{FF2B5EF4-FFF2-40B4-BE49-F238E27FC236}">
                    <a16:creationId xmlns:a16="http://schemas.microsoft.com/office/drawing/2014/main" id="{B90017F3-37FD-4480-925D-0E1BC2B60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81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b</a:t>
                </a:r>
                <a:endParaRPr lang="en-US" altLang="zh-CN"/>
              </a:p>
            </p:txBody>
          </p:sp>
          <p:sp>
            <p:nvSpPr>
              <p:cNvPr id="22560" name="Text Box 29">
                <a:extLst>
                  <a:ext uri="{FF2B5EF4-FFF2-40B4-BE49-F238E27FC236}">
                    <a16:creationId xmlns:a16="http://schemas.microsoft.com/office/drawing/2014/main" id="{C72A83DF-0CD2-48DD-8DCA-7C9F241D6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29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a</a:t>
                </a:r>
                <a:endParaRPr lang="en-US" altLang="zh-CN"/>
              </a:p>
            </p:txBody>
          </p:sp>
          <p:sp>
            <p:nvSpPr>
              <p:cNvPr id="22561" name="Text Box 30">
                <a:extLst>
                  <a:ext uri="{FF2B5EF4-FFF2-40B4-BE49-F238E27FC236}">
                    <a16:creationId xmlns:a16="http://schemas.microsoft.com/office/drawing/2014/main" id="{10A17010-441A-45BE-B7D8-0C6BF7307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01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a</a:t>
                </a:r>
                <a:endParaRPr lang="en-US" altLang="zh-CN"/>
              </a:p>
            </p:txBody>
          </p:sp>
          <p:sp>
            <p:nvSpPr>
              <p:cNvPr id="22562" name="Text Box 31">
                <a:extLst>
                  <a:ext uri="{FF2B5EF4-FFF2-40B4-BE49-F238E27FC236}">
                    <a16:creationId xmlns:a16="http://schemas.microsoft.com/office/drawing/2014/main" id="{97E0FEF5-8432-46F2-92ED-0B6EF6FBC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254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a</a:t>
                </a:r>
                <a:endParaRPr lang="en-US" altLang="zh-CN"/>
              </a:p>
            </p:txBody>
          </p:sp>
          <p:sp>
            <p:nvSpPr>
              <p:cNvPr id="22563" name="Text Box 32">
                <a:extLst>
                  <a:ext uri="{FF2B5EF4-FFF2-40B4-BE49-F238E27FC236}">
                    <a16:creationId xmlns:a16="http://schemas.microsoft.com/office/drawing/2014/main" id="{1522CC58-A65C-43D3-9009-F48CAD5EA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10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a</a:t>
                </a:r>
                <a:endParaRPr lang="en-US" altLang="zh-CN"/>
              </a:p>
            </p:txBody>
          </p:sp>
          <p:sp>
            <p:nvSpPr>
              <p:cNvPr id="22564" name="Oval 33">
                <a:extLst>
                  <a:ext uri="{FF2B5EF4-FFF2-40B4-BE49-F238E27FC236}">
                    <a16:creationId xmlns:a16="http://schemas.microsoft.com/office/drawing/2014/main" id="{7175D986-FFF8-47FC-9348-4E7623BFC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632"/>
                <a:ext cx="288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E</a:t>
                </a:r>
              </a:p>
            </p:txBody>
          </p:sp>
        </p:grpSp>
      </p:grpSp>
      <p:grpSp>
        <p:nvGrpSpPr>
          <p:cNvPr id="4" name="Group 34">
            <a:extLst>
              <a:ext uri="{FF2B5EF4-FFF2-40B4-BE49-F238E27FC236}">
                <a16:creationId xmlns:a16="http://schemas.microsoft.com/office/drawing/2014/main" id="{849F7042-984F-4A61-875D-8FDCB42428A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257800"/>
            <a:ext cx="8001000" cy="1219200"/>
            <a:chOff x="288" y="2880"/>
            <a:chExt cx="5040" cy="768"/>
          </a:xfrm>
        </p:grpSpPr>
        <p:sp>
          <p:nvSpPr>
            <p:cNvPr id="22533" name="Rectangle 35">
              <a:extLst>
                <a:ext uri="{FF2B5EF4-FFF2-40B4-BE49-F238E27FC236}">
                  <a16:creationId xmlns:a16="http://schemas.microsoft.com/office/drawing/2014/main" id="{9F3FD8EE-AB92-4A74-AE32-8E3A151B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0"/>
              <a:ext cx="5040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    </a:t>
              </a:r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注意：包含原初始状态0的状态子集</a:t>
              </a: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为</a:t>
              </a: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DFA  M</a:t>
              </a:r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的初态</a:t>
              </a:r>
            </a:p>
            <a:p>
              <a:pPr eaLnBrk="1" hangingPunct="1"/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                包含原终止状态10的状态子集</a:t>
              </a: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E</a:t>
              </a:r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为</a:t>
              </a:r>
              <a:r>
                <a:rPr lang="en-US" altLang="zh-CN">
                  <a:solidFill>
                    <a:srgbClr val="FF0000"/>
                  </a:solidFill>
                  <a:ea typeface="楷体_GB2312" pitchFamily="49" charset="-122"/>
                </a:rPr>
                <a:t>DFA  M</a:t>
              </a:r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的终态。</a:t>
              </a:r>
            </a:p>
          </p:txBody>
        </p:sp>
        <p:sp>
          <p:nvSpPr>
            <p:cNvPr id="34852" name="AutoShape 36">
              <a:extLst>
                <a:ext uri="{FF2B5EF4-FFF2-40B4-BE49-F238E27FC236}">
                  <a16:creationId xmlns:a16="http://schemas.microsoft.com/office/drawing/2014/main" id="{4B55EEFE-73F7-4814-886A-BD1CF62EC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72"/>
              <a:ext cx="144" cy="144"/>
            </a:xfrm>
            <a:prstGeom prst="star5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>
            <a:extLst>
              <a:ext uri="{FF2B5EF4-FFF2-40B4-BE49-F238E27FC236}">
                <a16:creationId xmlns:a16="http://schemas.microsoft.com/office/drawing/2014/main" id="{900504DF-A48F-4B0F-B88A-0FC04FF86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839200" cy="6248400"/>
          </a:xfrm>
          <a:prstGeom prst="roundRect">
            <a:avLst>
              <a:gd name="adj" fmla="val 5435"/>
            </a:avLst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例：有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NFA  M’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                                         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                                                        </a:t>
            </a:r>
            <a:r>
              <a:rPr lang="en-US" altLang="zh-CN"/>
              <a:t>A =ε-closure({1})={1,4}</a:t>
            </a:r>
          </a:p>
          <a:p>
            <a:pPr eaLnBrk="1" hangingPunct="1"/>
            <a:endParaRPr lang="en-US" altLang="zh-CN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8E172C44-43A3-46B0-9199-5AD10FE2C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838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ED4E40B1-0B35-42D0-AF6D-10EDCA98B3B8}"/>
              </a:ext>
            </a:extLst>
          </p:cNvPr>
          <p:cNvGrpSpPr>
            <a:grpSpLocks/>
          </p:cNvGrpSpPr>
          <p:nvPr/>
        </p:nvGrpSpPr>
        <p:grpSpPr bwMode="auto">
          <a:xfrm>
            <a:off x="234950" y="1400175"/>
            <a:ext cx="4268788" cy="2168525"/>
            <a:chOff x="333" y="1120"/>
            <a:chExt cx="2643" cy="1216"/>
          </a:xfrm>
        </p:grpSpPr>
        <p:sp>
          <p:nvSpPr>
            <p:cNvPr id="23560" name="Oval 5">
              <a:extLst>
                <a:ext uri="{FF2B5EF4-FFF2-40B4-BE49-F238E27FC236}">
                  <a16:creationId xmlns:a16="http://schemas.microsoft.com/office/drawing/2014/main" id="{BA432486-F252-47FF-8C03-66BAB8EF3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1</a:t>
              </a:r>
            </a:p>
          </p:txBody>
        </p:sp>
        <p:sp>
          <p:nvSpPr>
            <p:cNvPr id="23561" name="Line 6">
              <a:extLst>
                <a:ext uri="{FF2B5EF4-FFF2-40B4-BE49-F238E27FC236}">
                  <a16:creationId xmlns:a16="http://schemas.microsoft.com/office/drawing/2014/main" id="{89A6F191-AF93-42C5-AAD9-D3694AEBC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Oval 7">
              <a:extLst>
                <a:ext uri="{FF2B5EF4-FFF2-40B4-BE49-F238E27FC236}">
                  <a16:creationId xmlns:a16="http://schemas.microsoft.com/office/drawing/2014/main" id="{E7B7F462-D2E8-4F4F-BCE4-392E7D64A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2</a:t>
              </a:r>
            </a:p>
          </p:txBody>
        </p:sp>
        <p:sp>
          <p:nvSpPr>
            <p:cNvPr id="23563" name="Oval 8">
              <a:extLst>
                <a:ext uri="{FF2B5EF4-FFF2-40B4-BE49-F238E27FC236}">
                  <a16:creationId xmlns:a16="http://schemas.microsoft.com/office/drawing/2014/main" id="{A90828F7-8704-4E11-AEB6-4BE50BD7E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7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3</a:t>
              </a:r>
            </a:p>
          </p:txBody>
        </p:sp>
        <p:sp>
          <p:nvSpPr>
            <p:cNvPr id="23564" name="Oval 9">
              <a:extLst>
                <a:ext uri="{FF2B5EF4-FFF2-40B4-BE49-F238E27FC236}">
                  <a16:creationId xmlns:a16="http://schemas.microsoft.com/office/drawing/2014/main" id="{4F1ECB86-11BB-474C-B552-272A9B51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488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5" name="Oval 10">
              <a:extLst>
                <a:ext uri="{FF2B5EF4-FFF2-40B4-BE49-F238E27FC236}">
                  <a16:creationId xmlns:a16="http://schemas.microsoft.com/office/drawing/2014/main" id="{8B3B79D6-6FB9-48B9-AFAB-B7B4BAFC6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4</a:t>
              </a:r>
            </a:p>
          </p:txBody>
        </p:sp>
        <p:cxnSp>
          <p:nvCxnSpPr>
            <p:cNvPr id="23566" name="AutoShape 11">
              <a:extLst>
                <a:ext uri="{FF2B5EF4-FFF2-40B4-BE49-F238E27FC236}">
                  <a16:creationId xmlns:a16="http://schemas.microsoft.com/office/drawing/2014/main" id="{024ECB7B-362C-4624-874A-6EA905EBC294}"/>
                </a:ext>
              </a:extLst>
            </p:cNvPr>
            <p:cNvCxnSpPr>
              <a:cxnSpLocks noChangeShapeType="1"/>
              <a:stCxn id="23560" idx="7"/>
              <a:endCxn id="23562" idx="2"/>
            </p:cNvCxnSpPr>
            <p:nvPr/>
          </p:nvCxnSpPr>
          <p:spPr bwMode="auto">
            <a:xfrm rot="-5400000">
              <a:off x="1278" y="1128"/>
              <a:ext cx="234" cy="57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AutoShape 12">
              <a:extLst>
                <a:ext uri="{FF2B5EF4-FFF2-40B4-BE49-F238E27FC236}">
                  <a16:creationId xmlns:a16="http://schemas.microsoft.com/office/drawing/2014/main" id="{3EDED205-26A6-471E-982E-FD0F15F11259}"/>
                </a:ext>
              </a:extLst>
            </p:cNvPr>
            <p:cNvCxnSpPr>
              <a:cxnSpLocks noChangeShapeType="1"/>
              <a:stCxn id="23560" idx="5"/>
              <a:endCxn id="23563" idx="2"/>
            </p:cNvCxnSpPr>
            <p:nvPr/>
          </p:nvCxnSpPr>
          <p:spPr bwMode="auto">
            <a:xfrm rot="16200000" flipH="1">
              <a:off x="1278" y="1566"/>
              <a:ext cx="282" cy="61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AutoShape 13">
              <a:extLst>
                <a:ext uri="{FF2B5EF4-FFF2-40B4-BE49-F238E27FC236}">
                  <a16:creationId xmlns:a16="http://schemas.microsoft.com/office/drawing/2014/main" id="{121F2DB3-12CB-4EA4-8A86-31FD28F6E679}"/>
                </a:ext>
              </a:extLst>
            </p:cNvPr>
            <p:cNvCxnSpPr>
              <a:cxnSpLocks noChangeShapeType="1"/>
              <a:stCxn id="23563" idx="6"/>
              <a:endCxn id="23564" idx="3"/>
            </p:cNvCxnSpPr>
            <p:nvPr/>
          </p:nvCxnSpPr>
          <p:spPr bwMode="auto">
            <a:xfrm flipV="1">
              <a:off x="2016" y="1816"/>
              <a:ext cx="632" cy="2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14">
              <a:extLst>
                <a:ext uri="{FF2B5EF4-FFF2-40B4-BE49-F238E27FC236}">
                  <a16:creationId xmlns:a16="http://schemas.microsoft.com/office/drawing/2014/main" id="{E058C044-7315-4069-A052-4720EA5493F2}"/>
                </a:ext>
              </a:extLst>
            </p:cNvPr>
            <p:cNvCxnSpPr>
              <a:cxnSpLocks noChangeShapeType="1"/>
              <a:stCxn id="23563" idx="6"/>
              <a:endCxn id="23563" idx="3"/>
            </p:cNvCxnSpPr>
            <p:nvPr/>
          </p:nvCxnSpPr>
          <p:spPr bwMode="auto">
            <a:xfrm flipH="1">
              <a:off x="1770" y="2016"/>
              <a:ext cx="246" cy="102"/>
            </a:xfrm>
            <a:prstGeom prst="curvedConnector4">
              <a:avLst>
                <a:gd name="adj1" fmla="val -58537"/>
                <a:gd name="adj2" fmla="val 28235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15">
              <a:extLst>
                <a:ext uri="{FF2B5EF4-FFF2-40B4-BE49-F238E27FC236}">
                  <a16:creationId xmlns:a16="http://schemas.microsoft.com/office/drawing/2014/main" id="{1F646A26-FEEC-436B-A142-A64351354438}"/>
                </a:ext>
              </a:extLst>
            </p:cNvPr>
            <p:cNvCxnSpPr>
              <a:cxnSpLocks noChangeShapeType="1"/>
              <a:stCxn id="23562" idx="6"/>
              <a:endCxn id="23564" idx="1"/>
            </p:cNvCxnSpPr>
            <p:nvPr/>
          </p:nvCxnSpPr>
          <p:spPr bwMode="auto">
            <a:xfrm>
              <a:off x="1968" y="1296"/>
              <a:ext cx="680" cy="24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6">
              <a:extLst>
                <a:ext uri="{FF2B5EF4-FFF2-40B4-BE49-F238E27FC236}">
                  <a16:creationId xmlns:a16="http://schemas.microsoft.com/office/drawing/2014/main" id="{DDE2C203-CA23-401A-B0EE-762F71461539}"/>
                </a:ext>
              </a:extLst>
            </p:cNvPr>
            <p:cNvCxnSpPr>
              <a:cxnSpLocks noChangeShapeType="1"/>
              <a:stCxn id="23562" idx="6"/>
              <a:endCxn id="23562" idx="1"/>
            </p:cNvCxnSpPr>
            <p:nvPr/>
          </p:nvCxnSpPr>
          <p:spPr bwMode="auto">
            <a:xfrm flipH="1" flipV="1">
              <a:off x="1722" y="1194"/>
              <a:ext cx="246" cy="102"/>
            </a:xfrm>
            <a:prstGeom prst="curvedConnector4">
              <a:avLst>
                <a:gd name="adj1" fmla="val -58537"/>
                <a:gd name="adj2" fmla="val 3254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2" name="Text Box 17">
              <a:extLst>
                <a:ext uri="{FF2B5EF4-FFF2-40B4-BE49-F238E27FC236}">
                  <a16:creationId xmlns:a16="http://schemas.microsoft.com/office/drawing/2014/main" id="{51AC8020-FD8C-41EE-AC9C-F5E77E5B2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" y="1383"/>
              <a:ext cx="43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start</a:t>
              </a:r>
            </a:p>
          </p:txBody>
        </p:sp>
        <p:sp>
          <p:nvSpPr>
            <p:cNvPr id="23573" name="Text Box 18">
              <a:extLst>
                <a:ext uri="{FF2B5EF4-FFF2-40B4-BE49-F238E27FC236}">
                  <a16:creationId xmlns:a16="http://schemas.microsoft.com/office/drawing/2014/main" id="{92C82BE3-522A-42CC-9ECB-8B04DC3C9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" y="1167"/>
              <a:ext cx="19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3574" name="Text Box 19">
              <a:extLst>
                <a:ext uri="{FF2B5EF4-FFF2-40B4-BE49-F238E27FC236}">
                  <a16:creationId xmlns:a16="http://schemas.microsoft.com/office/drawing/2014/main" id="{F9153DE6-F1B9-44ED-86CA-557FA644D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1120"/>
              <a:ext cx="20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3575" name="Text Box 20">
              <a:extLst>
                <a:ext uri="{FF2B5EF4-FFF2-40B4-BE49-F238E27FC236}">
                  <a16:creationId xmlns:a16="http://schemas.microsoft.com/office/drawing/2014/main" id="{EA8C7304-538C-4401-A2EB-2DA729456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" y="1887"/>
              <a:ext cx="19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3576" name="Text Box 21">
              <a:extLst>
                <a:ext uri="{FF2B5EF4-FFF2-40B4-BE49-F238E27FC236}">
                  <a16:creationId xmlns:a16="http://schemas.microsoft.com/office/drawing/2014/main" id="{88669D57-8BA6-41DA-8E12-7227009F6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1839"/>
              <a:ext cx="19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23577" name="Text Box 22">
              <a:extLst>
                <a:ext uri="{FF2B5EF4-FFF2-40B4-BE49-F238E27FC236}">
                  <a16:creationId xmlns:a16="http://schemas.microsoft.com/office/drawing/2014/main" id="{99047B28-A2B3-433D-B1B1-1EF88F494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" y="2080"/>
              <a:ext cx="19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23578" name="Text Box 23">
              <a:extLst>
                <a:ext uri="{FF2B5EF4-FFF2-40B4-BE49-F238E27FC236}">
                  <a16:creationId xmlns:a16="http://schemas.microsoft.com/office/drawing/2014/main" id="{E96AB82F-25D6-4B9C-A61A-96C3BAE19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" y="1408"/>
              <a:ext cx="30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ε</a:t>
              </a:r>
            </a:p>
          </p:txBody>
        </p:sp>
        <p:sp>
          <p:nvSpPr>
            <p:cNvPr id="23579" name="Line 24">
              <a:extLst>
                <a:ext uri="{FF2B5EF4-FFF2-40B4-BE49-F238E27FC236}">
                  <a16:creationId xmlns:a16="http://schemas.microsoft.com/office/drawing/2014/main" id="{D1E385CB-C137-47D5-A3F9-AC0829DF5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65" name="Rectangle 25">
            <a:extLst>
              <a:ext uri="{FF2B5EF4-FFF2-40B4-BE49-F238E27FC236}">
                <a16:creationId xmlns:a16="http://schemas.microsoft.com/office/drawing/2014/main" id="{BED73C43-7931-4320-8889-FB4F3C47F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371600"/>
            <a:ext cx="4264025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 =ε-closure(f(A,a) )</a:t>
            </a:r>
          </a:p>
          <a:p>
            <a:pPr eaLnBrk="1" hangingPunct="1"/>
            <a:r>
              <a:rPr lang="en-US" altLang="zh-CN"/>
              <a:t>    =ε-closure(f({1, 4} ,a))</a:t>
            </a:r>
          </a:p>
          <a:p>
            <a:pPr eaLnBrk="1" hangingPunct="1"/>
            <a:r>
              <a:rPr lang="en-US" altLang="zh-CN"/>
              <a:t>    =ε-closure(f(1,a)∪f(4,a))</a:t>
            </a:r>
          </a:p>
          <a:p>
            <a:pPr eaLnBrk="1" hangingPunct="1"/>
            <a:r>
              <a:rPr lang="en-US" altLang="zh-CN"/>
              <a:t>    = ε-closure({2,3}∪φ）</a:t>
            </a:r>
          </a:p>
          <a:p>
            <a:pPr eaLnBrk="1" hangingPunct="1"/>
            <a:r>
              <a:rPr lang="en-US" altLang="zh-CN"/>
              <a:t>    = ε-closure ({2,3})</a:t>
            </a:r>
          </a:p>
          <a:p>
            <a:pPr eaLnBrk="1" hangingPunct="1"/>
            <a:r>
              <a:rPr lang="en-US" altLang="zh-CN"/>
              <a:t>    ={2,3}</a:t>
            </a:r>
          </a:p>
          <a:p>
            <a:pPr eaLnBrk="1" hangingPunct="1"/>
            <a:r>
              <a:rPr lang="en-US" altLang="zh-CN"/>
              <a:t>C =ε-closure(f(A,b) )</a:t>
            </a:r>
          </a:p>
          <a:p>
            <a:pPr eaLnBrk="1" hangingPunct="1"/>
            <a:r>
              <a:rPr lang="en-US" altLang="zh-CN"/>
              <a:t>    = ε-closure(f(1,b)∪f(4,b))</a:t>
            </a:r>
          </a:p>
          <a:p>
            <a:pPr eaLnBrk="1" hangingPunct="1"/>
            <a:r>
              <a:rPr lang="en-US" altLang="zh-CN"/>
              <a:t>    = ε-closure(φ）</a:t>
            </a:r>
          </a:p>
          <a:p>
            <a:pPr eaLnBrk="1" hangingPunct="1"/>
            <a:r>
              <a:rPr lang="en-US" altLang="zh-CN"/>
              <a:t>    =φ</a:t>
            </a:r>
          </a:p>
          <a:p>
            <a:pPr eaLnBrk="1" hangingPunct="1"/>
            <a:r>
              <a:rPr lang="en-US" altLang="zh-CN"/>
              <a:t>D =ε-closure(f(A,c) )</a:t>
            </a:r>
          </a:p>
          <a:p>
            <a:pPr eaLnBrk="1" hangingPunct="1"/>
            <a:r>
              <a:rPr lang="en-US" altLang="zh-CN"/>
              <a:t>    = ε-closure(f(1,c)∪f(4,c))</a:t>
            </a:r>
          </a:p>
          <a:p>
            <a:pPr eaLnBrk="1" hangingPunct="1"/>
            <a:r>
              <a:rPr lang="en-US" altLang="zh-CN"/>
              <a:t>    = φ</a:t>
            </a:r>
          </a:p>
          <a:p>
            <a:pPr eaLnBrk="1" hangingPunct="1"/>
            <a:endParaRPr lang="zh-CN" altLang="en-US"/>
          </a:p>
        </p:txBody>
      </p:sp>
      <p:sp>
        <p:nvSpPr>
          <p:cNvPr id="35866" name="Rectangle 26">
            <a:extLst>
              <a:ext uri="{FF2B5EF4-FFF2-40B4-BE49-F238E27FC236}">
                <a16:creationId xmlns:a16="http://schemas.microsoft.com/office/drawing/2014/main" id="{F1EA4609-77E5-40DA-9431-DA3BEFC37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38600"/>
            <a:ext cx="3200400" cy="21129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E =ε-closure(f(B,a)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F =ε-closure(f(B,b)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G =ε-closure(f(B,c)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sp>
        <p:nvSpPr>
          <p:cNvPr id="35867" name="Rectangle 27">
            <a:extLst>
              <a:ext uri="{FF2B5EF4-FFF2-40B4-BE49-F238E27FC236}">
                <a16:creationId xmlns:a16="http://schemas.microsoft.com/office/drawing/2014/main" id="{53A5E9A2-CB60-43B4-B00D-388788ECD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429000"/>
            <a:ext cx="3200400" cy="21129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 =ε-closure(f(A,a)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C =ε-closure(f(A,b)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D =ε-closure(f(A,c)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5" grpId="0" autoUpdateAnimBg="0"/>
      <p:bldP spid="35866" grpId="0" animBg="1" autoUpdateAnimBg="0"/>
      <p:bldP spid="3586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C46DE0C1-FF73-4BC7-9ED6-BE1D9F788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048000" cy="609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DFA  M</a:t>
            </a:r>
            <a:r>
              <a:rPr lang="zh-CN" altLang="en-US">
                <a:ea typeface="楷体_GB2312" pitchFamily="49" charset="-122"/>
              </a:rPr>
              <a:t>的状态图：</a:t>
            </a:r>
          </a:p>
        </p:txBody>
      </p:sp>
      <p:sp>
        <p:nvSpPr>
          <p:cNvPr id="24579" name="AutoShape 5">
            <a:extLst>
              <a:ext uri="{FF2B5EF4-FFF2-40B4-BE49-F238E27FC236}">
                <a16:creationId xmlns:a16="http://schemas.microsoft.com/office/drawing/2014/main" id="{043433B8-61D7-4B5F-B601-F73E824B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5791200" cy="3036888"/>
          </a:xfrm>
          <a:prstGeom prst="roundRect">
            <a:avLst>
              <a:gd name="adj" fmla="val 16667"/>
            </a:avLst>
          </a:prstGeom>
          <a:solidFill>
            <a:srgbClr val="FFFFD5">
              <a:alpha val="50195"/>
            </a:srgbClr>
          </a:solidFill>
          <a:ln w="9525">
            <a:solidFill>
              <a:srgbClr val="FFFF66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楷体_GB2312" pitchFamily="49" charset="-122"/>
            </a:endParaRPr>
          </a:p>
        </p:txBody>
      </p:sp>
      <p:sp>
        <p:nvSpPr>
          <p:cNvPr id="24580" name="Oval 6">
            <a:extLst>
              <a:ext uri="{FF2B5EF4-FFF2-40B4-BE49-F238E27FC236}">
                <a16:creationId xmlns:a16="http://schemas.microsoft.com/office/drawing/2014/main" id="{4E658CC6-C544-4841-83F0-CD69026C5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2376488"/>
            <a:ext cx="558800" cy="522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1" name="Oval 7">
            <a:extLst>
              <a:ext uri="{FF2B5EF4-FFF2-40B4-BE49-F238E27FC236}">
                <a16:creationId xmlns:a16="http://schemas.microsoft.com/office/drawing/2014/main" id="{575DCFA8-DD36-4BC7-8898-5FBFB74A1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2443163"/>
            <a:ext cx="419100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A</a:t>
            </a:r>
          </a:p>
        </p:txBody>
      </p:sp>
      <p:sp>
        <p:nvSpPr>
          <p:cNvPr id="24582" name="Oval 8">
            <a:extLst>
              <a:ext uri="{FF2B5EF4-FFF2-40B4-BE49-F238E27FC236}">
                <a16:creationId xmlns:a16="http://schemas.microsoft.com/office/drawing/2014/main" id="{EE4E130B-CD3E-4910-A83C-0235D051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1985963"/>
            <a:ext cx="419100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B</a:t>
            </a:r>
          </a:p>
        </p:txBody>
      </p:sp>
      <p:sp>
        <p:nvSpPr>
          <p:cNvPr id="24583" name="Oval 9">
            <a:extLst>
              <a:ext uri="{FF2B5EF4-FFF2-40B4-BE49-F238E27FC236}">
                <a16:creationId xmlns:a16="http://schemas.microsoft.com/office/drawing/2014/main" id="{BFFF2978-A77A-4109-B374-75387091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2376488"/>
            <a:ext cx="558800" cy="522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4" name="Oval 10">
            <a:extLst>
              <a:ext uri="{FF2B5EF4-FFF2-40B4-BE49-F238E27FC236}">
                <a16:creationId xmlns:a16="http://schemas.microsoft.com/office/drawing/2014/main" id="{551694C0-0603-4791-AF06-864CBB5F6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888" y="2443163"/>
            <a:ext cx="419100" cy="390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D</a:t>
            </a:r>
          </a:p>
        </p:txBody>
      </p:sp>
      <p:sp>
        <p:nvSpPr>
          <p:cNvPr id="24585" name="Oval 11">
            <a:extLst>
              <a:ext uri="{FF2B5EF4-FFF2-40B4-BE49-F238E27FC236}">
                <a16:creationId xmlns:a16="http://schemas.microsoft.com/office/drawing/2014/main" id="{4DC9E83A-1445-484D-A099-629B1DE2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8" y="3486150"/>
            <a:ext cx="419100" cy="388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C</a:t>
            </a:r>
          </a:p>
        </p:txBody>
      </p:sp>
      <p:sp>
        <p:nvSpPr>
          <p:cNvPr id="24586" name="Oval 12">
            <a:extLst>
              <a:ext uri="{FF2B5EF4-FFF2-40B4-BE49-F238E27FC236}">
                <a16:creationId xmlns:a16="http://schemas.microsoft.com/office/drawing/2014/main" id="{BA6EBBA8-17FB-41B6-8AF4-F3E9CDE44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3486150"/>
            <a:ext cx="557212" cy="520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Oval 13">
            <a:extLst>
              <a:ext uri="{FF2B5EF4-FFF2-40B4-BE49-F238E27FC236}">
                <a16:creationId xmlns:a16="http://schemas.microsoft.com/office/drawing/2014/main" id="{20E96B64-5F67-4848-8654-78A5F38A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3549650"/>
            <a:ext cx="41751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E</a:t>
            </a:r>
          </a:p>
        </p:txBody>
      </p:sp>
      <p:sp>
        <p:nvSpPr>
          <p:cNvPr id="24588" name="Line 14">
            <a:extLst>
              <a:ext uri="{FF2B5EF4-FFF2-40B4-BE49-F238E27FC236}">
                <a16:creationId xmlns:a16="http://schemas.microsoft.com/office/drawing/2014/main" id="{EAAD5504-06B4-4184-9696-CDD585CB1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250" y="2638425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4589" name="AutoShape 15">
            <a:extLst>
              <a:ext uri="{FF2B5EF4-FFF2-40B4-BE49-F238E27FC236}">
                <a16:creationId xmlns:a16="http://schemas.microsoft.com/office/drawing/2014/main" id="{9DAAB74A-33EE-405B-BE63-3B185CE6D5B0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>
            <a:off x="3604419" y="1648619"/>
            <a:ext cx="271463" cy="13366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6">
            <a:extLst>
              <a:ext uri="{FF2B5EF4-FFF2-40B4-BE49-F238E27FC236}">
                <a16:creationId xmlns:a16="http://schemas.microsoft.com/office/drawing/2014/main" id="{90A9383C-A91D-4214-90C4-C0ABA3FD90AE}"/>
              </a:ext>
            </a:extLst>
          </p:cNvPr>
          <p:cNvCxnSpPr>
            <a:cxnSpLocks noChangeShapeType="1"/>
            <a:stCxn id="24582" idx="6"/>
            <a:endCxn id="24583" idx="1"/>
          </p:cNvCxnSpPr>
          <p:nvPr/>
        </p:nvCxnSpPr>
        <p:spPr bwMode="auto">
          <a:xfrm>
            <a:off x="4816475" y="2181225"/>
            <a:ext cx="1406525" cy="2714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7">
            <a:extLst>
              <a:ext uri="{FF2B5EF4-FFF2-40B4-BE49-F238E27FC236}">
                <a16:creationId xmlns:a16="http://schemas.microsoft.com/office/drawing/2014/main" id="{B457EBFA-FF84-4961-9360-9D355B047B9F}"/>
              </a:ext>
            </a:extLst>
          </p:cNvPr>
          <p:cNvCxnSpPr>
            <a:cxnSpLocks noChangeShapeType="1"/>
            <a:stCxn id="24583" idx="4"/>
            <a:endCxn id="24583" idx="0"/>
          </p:cNvCxnSpPr>
          <p:nvPr/>
        </p:nvCxnSpPr>
        <p:spPr bwMode="auto">
          <a:xfrm rot="5400000" flipH="1" flipV="1">
            <a:off x="6161088" y="2636838"/>
            <a:ext cx="522287" cy="1587"/>
          </a:xfrm>
          <a:prstGeom prst="curvedConnector5">
            <a:avLst>
              <a:gd name="adj1" fmla="val -18750"/>
              <a:gd name="adj2" fmla="val 39899986"/>
              <a:gd name="adj3" fmla="val 112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8">
            <a:extLst>
              <a:ext uri="{FF2B5EF4-FFF2-40B4-BE49-F238E27FC236}">
                <a16:creationId xmlns:a16="http://schemas.microsoft.com/office/drawing/2014/main" id="{9CFAD1BB-DCD2-47C9-9A55-F33E6F87FE0F}"/>
              </a:ext>
            </a:extLst>
          </p:cNvPr>
          <p:cNvCxnSpPr>
            <a:cxnSpLocks noChangeShapeType="1"/>
            <a:stCxn id="24582" idx="2"/>
            <a:endCxn id="24586" idx="0"/>
          </p:cNvCxnSpPr>
          <p:nvPr/>
        </p:nvCxnSpPr>
        <p:spPr bwMode="auto">
          <a:xfrm rot="10800000" flipV="1">
            <a:off x="3908425" y="2181225"/>
            <a:ext cx="488950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9">
            <a:extLst>
              <a:ext uri="{FF2B5EF4-FFF2-40B4-BE49-F238E27FC236}">
                <a16:creationId xmlns:a16="http://schemas.microsoft.com/office/drawing/2014/main" id="{7D78926E-ECB8-4831-89B8-8DA9E2C606B5}"/>
              </a:ext>
            </a:extLst>
          </p:cNvPr>
          <p:cNvCxnSpPr>
            <a:cxnSpLocks noChangeShapeType="1"/>
            <a:stCxn id="24582" idx="6"/>
            <a:endCxn id="24585" idx="0"/>
          </p:cNvCxnSpPr>
          <p:nvPr/>
        </p:nvCxnSpPr>
        <p:spPr bwMode="auto">
          <a:xfrm>
            <a:off x="4816475" y="2181225"/>
            <a:ext cx="766763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20">
            <a:extLst>
              <a:ext uri="{FF2B5EF4-FFF2-40B4-BE49-F238E27FC236}">
                <a16:creationId xmlns:a16="http://schemas.microsoft.com/office/drawing/2014/main" id="{4319ED09-54FF-4E58-81B0-88B8CF6063CD}"/>
              </a:ext>
            </a:extLst>
          </p:cNvPr>
          <p:cNvCxnSpPr>
            <a:cxnSpLocks noChangeShapeType="1"/>
            <a:stCxn id="24585" idx="3"/>
            <a:endCxn id="24586" idx="5"/>
          </p:cNvCxnSpPr>
          <p:nvPr/>
        </p:nvCxnSpPr>
        <p:spPr bwMode="auto">
          <a:xfrm rot="5400000">
            <a:off x="4715669" y="3210719"/>
            <a:ext cx="111125" cy="1328737"/>
          </a:xfrm>
          <a:prstGeom prst="curvedConnector3">
            <a:avLst>
              <a:gd name="adj1" fmla="val 34390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5" name="Text Box 21">
            <a:extLst>
              <a:ext uri="{FF2B5EF4-FFF2-40B4-BE49-F238E27FC236}">
                <a16:creationId xmlns:a16="http://schemas.microsoft.com/office/drawing/2014/main" id="{445071D9-518B-4C63-A3F9-79DA9C0B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311400"/>
            <a:ext cx="100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start</a:t>
            </a:r>
          </a:p>
        </p:txBody>
      </p:sp>
      <p:sp>
        <p:nvSpPr>
          <p:cNvPr id="24596" name="Text Box 22">
            <a:extLst>
              <a:ext uri="{FF2B5EF4-FFF2-40B4-BE49-F238E27FC236}">
                <a16:creationId xmlns:a16="http://schemas.microsoft.com/office/drawing/2014/main" id="{908F379A-54C9-40A5-813B-F8CC57317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2051050"/>
            <a:ext cx="1062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339966"/>
                </a:solidFill>
                <a:ea typeface="楷体_GB2312" pitchFamily="49" charset="-122"/>
              </a:rPr>
              <a:t>{1,4}</a:t>
            </a:r>
          </a:p>
        </p:txBody>
      </p:sp>
      <p:sp>
        <p:nvSpPr>
          <p:cNvPr id="24597" name="Text Box 23">
            <a:extLst>
              <a:ext uri="{FF2B5EF4-FFF2-40B4-BE49-F238E27FC236}">
                <a16:creationId xmlns:a16="http://schemas.microsoft.com/office/drawing/2014/main" id="{30BFA706-16E6-4DAD-AEF9-6B9DA238C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1658938"/>
            <a:ext cx="132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339966"/>
                </a:solidFill>
                <a:ea typeface="楷体_GB2312" pitchFamily="49" charset="-122"/>
              </a:rPr>
              <a:t>{2,3}</a:t>
            </a:r>
          </a:p>
        </p:txBody>
      </p:sp>
      <p:sp>
        <p:nvSpPr>
          <p:cNvPr id="24598" name="Text Box 24">
            <a:extLst>
              <a:ext uri="{FF2B5EF4-FFF2-40B4-BE49-F238E27FC236}">
                <a16:creationId xmlns:a16="http://schemas.microsoft.com/office/drawing/2014/main" id="{AD97CA56-1B3D-4159-8AB2-47D78F20D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3941763"/>
            <a:ext cx="712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339966"/>
                </a:solidFill>
                <a:ea typeface="楷体_GB2312" pitchFamily="49" charset="-122"/>
              </a:rPr>
              <a:t>{4}</a:t>
            </a:r>
          </a:p>
        </p:txBody>
      </p:sp>
      <p:cxnSp>
        <p:nvCxnSpPr>
          <p:cNvPr id="24599" name="AutoShape 25">
            <a:extLst>
              <a:ext uri="{FF2B5EF4-FFF2-40B4-BE49-F238E27FC236}">
                <a16:creationId xmlns:a16="http://schemas.microsoft.com/office/drawing/2014/main" id="{E378A672-DFCE-440A-8D28-26ACE38B7F5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443538" y="3679825"/>
            <a:ext cx="388938" cy="1587"/>
          </a:xfrm>
          <a:prstGeom prst="curvedConnector5">
            <a:avLst>
              <a:gd name="adj1" fmla="val -28472"/>
              <a:gd name="adj2" fmla="val 28800009"/>
              <a:gd name="adj3" fmla="val 1208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Text Box 26">
            <a:extLst>
              <a:ext uri="{FF2B5EF4-FFF2-40B4-BE49-F238E27FC236}">
                <a16:creationId xmlns:a16="http://schemas.microsoft.com/office/drawing/2014/main" id="{ECB8F372-91B5-4F5C-BCA4-FBD319E18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8766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339966"/>
                </a:solidFill>
                <a:ea typeface="楷体_GB2312" pitchFamily="49" charset="-122"/>
              </a:rPr>
              <a:t>{2}</a:t>
            </a:r>
          </a:p>
        </p:txBody>
      </p:sp>
      <p:sp>
        <p:nvSpPr>
          <p:cNvPr id="24601" name="Text Box 27">
            <a:extLst>
              <a:ext uri="{FF2B5EF4-FFF2-40B4-BE49-F238E27FC236}">
                <a16:creationId xmlns:a16="http://schemas.microsoft.com/office/drawing/2014/main" id="{09BA6F5B-603E-484F-8E54-2BCA24A15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192087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a</a:t>
            </a:r>
          </a:p>
        </p:txBody>
      </p:sp>
      <p:sp>
        <p:nvSpPr>
          <p:cNvPr id="24602" name="Text Box 28">
            <a:extLst>
              <a:ext uri="{FF2B5EF4-FFF2-40B4-BE49-F238E27FC236}">
                <a16:creationId xmlns:a16="http://schemas.microsoft.com/office/drawing/2014/main" id="{E6400995-2057-4CD5-A485-BD8F6C375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192087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c</a:t>
            </a:r>
          </a:p>
        </p:txBody>
      </p:sp>
      <p:sp>
        <p:nvSpPr>
          <p:cNvPr id="24603" name="Text Box 29">
            <a:extLst>
              <a:ext uri="{FF2B5EF4-FFF2-40B4-BE49-F238E27FC236}">
                <a16:creationId xmlns:a16="http://schemas.microsoft.com/office/drawing/2014/main" id="{C7AA44A3-F74A-4A91-93FE-E52B58152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25717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a</a:t>
            </a:r>
          </a:p>
        </p:txBody>
      </p:sp>
      <p:sp>
        <p:nvSpPr>
          <p:cNvPr id="24604" name="Text Box 30">
            <a:extLst>
              <a:ext uri="{FF2B5EF4-FFF2-40B4-BE49-F238E27FC236}">
                <a16:creationId xmlns:a16="http://schemas.microsoft.com/office/drawing/2014/main" id="{473F2EFD-BA43-4F34-A838-F648A78C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2506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b</a:t>
            </a:r>
          </a:p>
        </p:txBody>
      </p:sp>
      <p:sp>
        <p:nvSpPr>
          <p:cNvPr id="24605" name="Text Box 31">
            <a:extLst>
              <a:ext uri="{FF2B5EF4-FFF2-40B4-BE49-F238E27FC236}">
                <a16:creationId xmlns:a16="http://schemas.microsoft.com/office/drawing/2014/main" id="{5212505E-7EAB-4888-8C3F-1CED7BA31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4070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b</a:t>
            </a:r>
          </a:p>
        </p:txBody>
      </p:sp>
      <p:sp>
        <p:nvSpPr>
          <p:cNvPr id="24606" name="Text Box 32">
            <a:extLst>
              <a:ext uri="{FF2B5EF4-FFF2-40B4-BE49-F238E27FC236}">
                <a16:creationId xmlns:a16="http://schemas.microsoft.com/office/drawing/2014/main" id="{BB24DCC5-6F2C-4931-82C7-A45F5AC7E1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08800" y="257175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c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61071277-5628-4897-B4E3-FDE33F49600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724400"/>
            <a:ext cx="8001000" cy="1219200"/>
            <a:chOff x="288" y="2880"/>
            <a:chExt cx="5040" cy="768"/>
          </a:xfrm>
        </p:grpSpPr>
        <p:sp>
          <p:nvSpPr>
            <p:cNvPr id="24610" name="Rectangle 34">
              <a:extLst>
                <a:ext uri="{FF2B5EF4-FFF2-40B4-BE49-F238E27FC236}">
                  <a16:creationId xmlns:a16="http://schemas.microsoft.com/office/drawing/2014/main" id="{57FD55F0-D8BB-4273-B0B3-9C23A035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0"/>
              <a:ext cx="5040" cy="768"/>
            </a:xfrm>
            <a:prstGeom prst="rect">
              <a:avLst/>
            </a:prstGeom>
            <a:solidFill>
              <a:srgbClr val="33CCCC">
                <a:alpha val="50195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    </a:t>
              </a:r>
              <a:r>
                <a:rPr lang="zh-CN" altLang="en-US">
                  <a:solidFill>
                    <a:schemeClr val="accent2"/>
                  </a:solidFill>
                  <a:ea typeface="楷体_GB2312" pitchFamily="49" charset="-122"/>
                </a:rPr>
                <a:t>注意：包含原初始状态1的状态子集为</a:t>
              </a:r>
              <a:r>
                <a:rPr lang="en-US" altLang="zh-CN">
                  <a:solidFill>
                    <a:schemeClr val="accent2"/>
                  </a:solidFill>
                  <a:ea typeface="楷体_GB2312" pitchFamily="49" charset="-122"/>
                </a:rPr>
                <a:t>DFA  M</a:t>
              </a:r>
              <a:r>
                <a:rPr lang="zh-CN" altLang="en-US">
                  <a:solidFill>
                    <a:schemeClr val="accent2"/>
                  </a:solidFill>
                  <a:ea typeface="楷体_GB2312" pitchFamily="49" charset="-122"/>
                </a:rPr>
                <a:t>的初态</a:t>
              </a:r>
            </a:p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ea typeface="楷体_GB2312" pitchFamily="49" charset="-122"/>
                </a:rPr>
                <a:t>                包含原终止状态4的状态子集为</a:t>
              </a:r>
              <a:r>
                <a:rPr lang="en-US" altLang="zh-CN">
                  <a:solidFill>
                    <a:schemeClr val="accent2"/>
                  </a:solidFill>
                  <a:ea typeface="楷体_GB2312" pitchFamily="49" charset="-122"/>
                </a:rPr>
                <a:t>DFA  M</a:t>
              </a:r>
              <a:r>
                <a:rPr lang="zh-CN" altLang="en-US">
                  <a:solidFill>
                    <a:schemeClr val="accent2"/>
                  </a:solidFill>
                  <a:ea typeface="楷体_GB2312" pitchFamily="49" charset="-122"/>
                </a:rPr>
                <a:t>的终态。</a:t>
              </a:r>
            </a:p>
          </p:txBody>
        </p:sp>
        <p:sp>
          <p:nvSpPr>
            <p:cNvPr id="91171" name="AutoShape 35">
              <a:extLst>
                <a:ext uri="{FF2B5EF4-FFF2-40B4-BE49-F238E27FC236}">
                  <a16:creationId xmlns:a16="http://schemas.microsoft.com/office/drawing/2014/main" id="{FEFFC068-6D6F-440D-B750-CFF24BC66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72"/>
              <a:ext cx="144" cy="144"/>
            </a:xfrm>
            <a:prstGeom prst="star5">
              <a:avLst/>
            </a:prstGeom>
            <a:solidFill>
              <a:srgbClr val="FF7C8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charset="0"/>
              </a:endParaRPr>
            </a:p>
          </p:txBody>
        </p:sp>
      </p:grpSp>
      <p:sp>
        <p:nvSpPr>
          <p:cNvPr id="24608" name="Text Box 36">
            <a:extLst>
              <a:ext uri="{FF2B5EF4-FFF2-40B4-BE49-F238E27FC236}">
                <a16:creationId xmlns:a16="http://schemas.microsoft.com/office/drawing/2014/main" id="{CB7091A3-ADE6-4964-8138-E43B3754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95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339966"/>
                </a:solidFill>
                <a:ea typeface="楷体_GB2312" pitchFamily="49" charset="-122"/>
              </a:rPr>
              <a:t>{3,4}</a:t>
            </a:r>
          </a:p>
        </p:txBody>
      </p:sp>
      <p:sp>
        <p:nvSpPr>
          <p:cNvPr id="24609" name="Text Box 37">
            <a:extLst>
              <a:ext uri="{FF2B5EF4-FFF2-40B4-BE49-F238E27FC236}">
                <a16:creationId xmlns:a16="http://schemas.microsoft.com/office/drawing/2014/main" id="{5A6E7F6C-624A-43CD-864D-6B4EA8D86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4290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Rectangle 5">
            <a:extLst>
              <a:ext uri="{FF2B5EF4-FFF2-40B4-BE49-F238E27FC236}">
                <a16:creationId xmlns:a16="http://schemas.microsoft.com/office/drawing/2014/main" id="{B1B5AAF4-4BE4-4E75-8D16-F3F156B3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55800"/>
            <a:ext cx="8588375" cy="6096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3200" b="1">
                <a:latin typeface="Times New Roman" charset="0"/>
              </a:rPr>
              <a:t>具有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-转移的</a:t>
            </a:r>
            <a:r>
              <a:rPr lang="en-US" altLang="zh-CN" sz="3200" b="1">
                <a:latin typeface="Times New Roman" charset="0"/>
              </a:rPr>
              <a:t>NFA</a:t>
            </a:r>
            <a:r>
              <a:rPr lang="zh-CN" altLang="en-US" sz="3200" b="1">
                <a:latin typeface="Times New Roman" charset="0"/>
              </a:rPr>
              <a:t>构造等价</a:t>
            </a:r>
            <a:r>
              <a:rPr lang="en-US" altLang="zh-CN" sz="3200" b="1">
                <a:latin typeface="Times New Roman" charset="0"/>
              </a:rPr>
              <a:t>DFA</a:t>
            </a:r>
            <a:r>
              <a:rPr lang="zh-CN" altLang="en-US" sz="3200" b="1">
                <a:latin typeface="Times New Roman" charset="0"/>
              </a:rPr>
              <a:t>的方法</a:t>
            </a:r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FB60AFD5-1915-4D18-8485-6D5D9ADC2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51200"/>
            <a:ext cx="8588375" cy="6096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3200" b="1" dirty="0">
                <a:latin typeface="Times New Roman" charset="0"/>
              </a:rPr>
              <a:t>不具有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-转移的</a:t>
            </a:r>
            <a:r>
              <a:rPr lang="en-US" altLang="zh-CN" sz="3200" b="1" dirty="0">
                <a:latin typeface="Times New Roman" charset="0"/>
              </a:rPr>
              <a:t>NFA</a:t>
            </a:r>
            <a:r>
              <a:rPr lang="zh-CN" altLang="en-US" sz="3200" b="1" dirty="0">
                <a:latin typeface="Times New Roman" charset="0"/>
              </a:rPr>
              <a:t>如何构造等价</a:t>
            </a:r>
            <a:r>
              <a:rPr lang="en-US" altLang="zh-CN" sz="3200" b="1" dirty="0">
                <a:latin typeface="Times New Roman" charset="0"/>
              </a:rPr>
              <a:t>DFA</a:t>
            </a:r>
            <a:r>
              <a:rPr lang="zh-CN" altLang="en-US" sz="3200" b="1" dirty="0">
                <a:latin typeface="Times New Roman" charset="0"/>
              </a:rPr>
              <a:t>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365AE86D-FC5F-4263-AC33-27CF8E79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8077200" cy="164941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800"/>
              <a:t>例   </a:t>
            </a:r>
            <a:r>
              <a:rPr lang="en-US" altLang="zh-CN" sz="2800"/>
              <a:t>NFA  M=(</a:t>
            </a:r>
            <a:r>
              <a:rPr lang="en-US" altLang="zh-CN" sz="2800">
                <a:sym typeface="Symbol" panose="05050102010706020507" pitchFamily="18" charset="2"/>
              </a:rPr>
              <a:t></a:t>
            </a:r>
            <a:r>
              <a:rPr lang="en-US" altLang="zh-CN" sz="2800"/>
              <a:t>0,1 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  <a:r>
              <a:rPr lang="en-US" altLang="zh-CN" sz="2800"/>
              <a:t>, </a:t>
            </a:r>
            <a:r>
              <a:rPr lang="en-US" altLang="zh-CN" sz="2800">
                <a:sym typeface="Symbol" panose="05050102010706020507" pitchFamily="18" charset="2"/>
              </a:rPr>
              <a:t></a:t>
            </a:r>
            <a:r>
              <a:rPr lang="en-US" altLang="zh-CN" sz="2800"/>
              <a:t> q</a:t>
            </a:r>
            <a:r>
              <a:rPr lang="en-US" altLang="zh-CN" sz="2800" baseline="-25000"/>
              <a:t>0</a:t>
            </a:r>
            <a:r>
              <a:rPr lang="en-US" altLang="zh-CN" sz="2800"/>
              <a:t>,q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  <a:r>
              <a:rPr lang="en-US" altLang="zh-CN" sz="2800"/>
              <a:t>,q</a:t>
            </a:r>
            <a:r>
              <a:rPr lang="en-US" altLang="zh-CN" sz="2800" baseline="-25000"/>
              <a:t>0</a:t>
            </a:r>
            <a:r>
              <a:rPr lang="en-US" altLang="zh-CN" sz="2800"/>
              <a:t>, {q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,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f</a:t>
            </a:r>
            <a:r>
              <a:rPr lang="en-US" altLang="zh-CN" sz="2800"/>
              <a:t>),</a:t>
            </a:r>
            <a:r>
              <a:rPr lang="zh-CN" altLang="zh-CN" sz="2800"/>
              <a:t>其中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zh-CN" sz="2800">
                <a:sym typeface="Symbol" panose="05050102010706020507" pitchFamily="18" charset="2"/>
              </a:rPr>
              <a:t>              </a:t>
            </a:r>
            <a:r>
              <a:rPr lang="zh-CN" altLang="en-US" sz="2800">
                <a:sym typeface="Symbol" panose="05050102010706020507" pitchFamily="18" charset="2"/>
              </a:rPr>
              <a:t>f</a:t>
            </a:r>
            <a:r>
              <a:rPr lang="zh-CN" altLang="zh-CN" sz="2800">
                <a:sym typeface="Symbol" panose="05050102010706020507" pitchFamily="18" charset="2"/>
              </a:rPr>
              <a:t>(</a:t>
            </a:r>
            <a:r>
              <a:rPr lang="en-US" altLang="zh-CN" sz="2800">
                <a:sym typeface="Symbol" panose="05050102010706020507" pitchFamily="18" charset="2"/>
              </a:rPr>
              <a:t>q</a:t>
            </a:r>
            <a:r>
              <a:rPr lang="en-US" altLang="zh-CN" sz="2800" baseline="-25000"/>
              <a:t>0 </a:t>
            </a:r>
            <a:r>
              <a:rPr lang="en-US" altLang="zh-CN" sz="2800"/>
              <a:t>,0)= </a:t>
            </a:r>
            <a:r>
              <a:rPr lang="en-US" altLang="zh-CN" sz="2800">
                <a:sym typeface="Symbol" panose="05050102010706020507" pitchFamily="18" charset="2"/>
              </a:rPr>
              <a:t></a:t>
            </a:r>
            <a:r>
              <a:rPr lang="en-US" altLang="zh-CN" sz="2800"/>
              <a:t> q</a:t>
            </a:r>
            <a:r>
              <a:rPr lang="en-US" altLang="zh-CN" sz="2800" baseline="-25000"/>
              <a:t>0</a:t>
            </a:r>
            <a:r>
              <a:rPr lang="en-US" altLang="zh-CN" sz="2800"/>
              <a:t>,q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  <a:r>
              <a:rPr lang="en-US" altLang="zh-CN" sz="2800"/>
              <a:t>, </a:t>
            </a:r>
            <a:r>
              <a:rPr lang="en-US" altLang="zh-CN" sz="2800">
                <a:sym typeface="Symbol" panose="05050102010706020507" pitchFamily="18" charset="2"/>
              </a:rPr>
              <a:t>f(</a:t>
            </a:r>
            <a:r>
              <a:rPr lang="zh-CN" altLang="en-US" sz="2800">
                <a:sym typeface="Symbol" panose="05050102010706020507" pitchFamily="18" charset="2"/>
              </a:rPr>
              <a:t>q</a:t>
            </a:r>
            <a:r>
              <a:rPr lang="en-US" altLang="zh-CN" sz="2800" baseline="-25000"/>
              <a:t>0</a:t>
            </a:r>
            <a:r>
              <a:rPr lang="en-US" altLang="zh-CN" sz="2800"/>
              <a:t>,1)= </a:t>
            </a:r>
            <a:r>
              <a:rPr lang="en-US" altLang="zh-CN" sz="2800">
                <a:sym typeface="Symbol" panose="05050102010706020507" pitchFamily="18" charset="2"/>
              </a:rPr>
              <a:t></a:t>
            </a:r>
            <a:r>
              <a:rPr lang="en-US" altLang="zh-CN" sz="2800"/>
              <a:t> 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>
                <a:sym typeface="Symbol" panose="05050102010706020507" pitchFamily="18" charset="2"/>
              </a:rPr>
              <a:t>               f(</a:t>
            </a:r>
            <a:r>
              <a:rPr lang="zh-CN" altLang="en-US" sz="2800">
                <a:sym typeface="Symbol" panose="05050102010706020507" pitchFamily="18" charset="2"/>
              </a:rPr>
              <a:t>q</a:t>
            </a:r>
            <a:r>
              <a:rPr lang="zh-CN" altLang="en-US" sz="2800" baseline="-25000"/>
              <a:t>1</a:t>
            </a:r>
            <a:r>
              <a:rPr lang="en-US" altLang="zh-CN" sz="2800"/>
              <a:t>,0)=</a:t>
            </a:r>
            <a:r>
              <a:rPr lang="en-US" altLang="zh-CN" sz="2800">
                <a:sym typeface="Symbol" panose="05050102010706020507" pitchFamily="18" charset="2"/>
              </a:rPr>
              <a:t>            f(</a:t>
            </a:r>
            <a:r>
              <a:rPr lang="zh-CN" altLang="en-US" sz="2800">
                <a:sym typeface="Symbol" panose="05050102010706020507" pitchFamily="18" charset="2"/>
              </a:rPr>
              <a:t>q</a:t>
            </a:r>
            <a:r>
              <a:rPr lang="en-US" altLang="zh-CN" sz="2800" baseline="-25000"/>
              <a:t>1</a:t>
            </a:r>
            <a:r>
              <a:rPr lang="en-US" altLang="zh-CN" sz="2800"/>
              <a:t>,1)= </a:t>
            </a:r>
            <a:r>
              <a:rPr lang="en-US" altLang="zh-CN" sz="2800">
                <a:sym typeface="Symbol" panose="05050102010706020507" pitchFamily="18" charset="2"/>
              </a:rPr>
              <a:t></a:t>
            </a:r>
            <a:r>
              <a:rPr lang="en-US" altLang="zh-CN" sz="2800"/>
              <a:t> q</a:t>
            </a:r>
            <a:r>
              <a:rPr lang="en-US" altLang="zh-CN" sz="2800" baseline="-25000"/>
              <a:t>0</a:t>
            </a:r>
            <a:r>
              <a:rPr lang="en-US" altLang="zh-CN" sz="2800"/>
              <a:t>,q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  <a:endParaRPr lang="zh-CN" altLang="en-US" sz="2800">
              <a:sym typeface="Symbol" panose="05050102010706020507" pitchFamily="18" charset="2"/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48DE51C2-CC46-4CAB-9D6E-457605CF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92375"/>
            <a:ext cx="8763000" cy="32004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628" name="Oval 7">
            <a:extLst>
              <a:ext uri="{FF2B5EF4-FFF2-40B4-BE49-F238E27FC236}">
                <a16:creationId xmlns:a16="http://schemas.microsoft.com/office/drawing/2014/main" id="{28D97A95-2AAF-4D9E-84CD-BC391AD5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29063"/>
            <a:ext cx="914400" cy="6540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q</a:t>
            </a:r>
            <a:r>
              <a:rPr lang="en-US" altLang="zh-CN" sz="3200" baseline="-25000"/>
              <a:t>0</a:t>
            </a:r>
            <a:endParaRPr lang="en-US" altLang="zh-CN" sz="3200"/>
          </a:p>
        </p:txBody>
      </p:sp>
      <p:sp>
        <p:nvSpPr>
          <p:cNvPr id="26629" name="Oval 8">
            <a:extLst>
              <a:ext uri="{FF2B5EF4-FFF2-40B4-BE49-F238E27FC236}">
                <a16:creationId xmlns:a16="http://schemas.microsoft.com/office/drawing/2014/main" id="{0687699E-56AA-4BD5-A6B6-ABB7169E6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929063"/>
            <a:ext cx="914400" cy="6540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q</a:t>
            </a:r>
            <a:r>
              <a:rPr lang="en-US" altLang="zh-CN" sz="3200" baseline="-25000"/>
              <a:t>0</a:t>
            </a:r>
            <a:endParaRPr lang="en-US" altLang="zh-CN" sz="3200"/>
          </a:p>
        </p:txBody>
      </p:sp>
      <p:sp>
        <p:nvSpPr>
          <p:cNvPr id="26630" name="Oval 9">
            <a:extLst>
              <a:ext uri="{FF2B5EF4-FFF2-40B4-BE49-F238E27FC236}">
                <a16:creationId xmlns:a16="http://schemas.microsoft.com/office/drawing/2014/main" id="{202830A8-1F51-4315-8601-5E59FD3A1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995738"/>
            <a:ext cx="762000" cy="52228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q</a:t>
            </a:r>
            <a:r>
              <a:rPr lang="en-US" altLang="zh-CN" sz="3200" baseline="-25000"/>
              <a:t>1</a:t>
            </a:r>
            <a:endParaRPr lang="en-US" altLang="zh-CN" sz="3200"/>
          </a:p>
        </p:txBody>
      </p:sp>
      <p:sp>
        <p:nvSpPr>
          <p:cNvPr id="26631" name="Arc 10">
            <a:extLst>
              <a:ext uri="{FF2B5EF4-FFF2-40B4-BE49-F238E27FC236}">
                <a16:creationId xmlns:a16="http://schemas.microsoft.com/office/drawing/2014/main" id="{91317505-9FEE-4309-9604-2468C81B01F3}"/>
              </a:ext>
            </a:extLst>
          </p:cNvPr>
          <p:cNvSpPr>
            <a:spLocks/>
          </p:cNvSpPr>
          <p:nvPr/>
        </p:nvSpPr>
        <p:spPr bwMode="auto">
          <a:xfrm flipV="1">
            <a:off x="7086600" y="3798888"/>
            <a:ext cx="381000" cy="3270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6632" name="AutoShape 11">
            <a:extLst>
              <a:ext uri="{FF2B5EF4-FFF2-40B4-BE49-F238E27FC236}">
                <a16:creationId xmlns:a16="http://schemas.microsoft.com/office/drawing/2014/main" id="{D17115A8-C81D-4B95-B183-C8280F718AE1}"/>
              </a:ext>
            </a:extLst>
          </p:cNvPr>
          <p:cNvCxnSpPr>
            <a:cxnSpLocks noChangeShapeType="1"/>
            <a:stCxn id="26631" idx="1"/>
            <a:endCxn id="26629" idx="1"/>
          </p:cNvCxnSpPr>
          <p:nvPr/>
        </p:nvCxnSpPr>
        <p:spPr bwMode="auto">
          <a:xfrm rot="-5400000" flipH="1" flipV="1">
            <a:off x="6774656" y="3331370"/>
            <a:ext cx="225425" cy="1160462"/>
          </a:xfrm>
          <a:prstGeom prst="curvedConnector3">
            <a:avLst>
              <a:gd name="adj1" fmla="val -8674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12">
            <a:extLst>
              <a:ext uri="{FF2B5EF4-FFF2-40B4-BE49-F238E27FC236}">
                <a16:creationId xmlns:a16="http://schemas.microsoft.com/office/drawing/2014/main" id="{33050DA6-439E-4D51-9BF8-CF04D7917C34}"/>
              </a:ext>
            </a:extLst>
          </p:cNvPr>
          <p:cNvCxnSpPr>
            <a:cxnSpLocks noChangeShapeType="1"/>
            <a:stCxn id="26628" idx="6"/>
            <a:endCxn id="26629" idx="2"/>
          </p:cNvCxnSpPr>
          <p:nvPr/>
        </p:nvCxnSpPr>
        <p:spPr bwMode="auto">
          <a:xfrm>
            <a:off x="4191000" y="4256088"/>
            <a:ext cx="1981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Arc 13">
            <a:extLst>
              <a:ext uri="{FF2B5EF4-FFF2-40B4-BE49-F238E27FC236}">
                <a16:creationId xmlns:a16="http://schemas.microsoft.com/office/drawing/2014/main" id="{C922A5A1-0F20-40D3-88BA-48DCC35E79B9}"/>
              </a:ext>
            </a:extLst>
          </p:cNvPr>
          <p:cNvSpPr>
            <a:spLocks/>
          </p:cNvSpPr>
          <p:nvPr/>
        </p:nvSpPr>
        <p:spPr bwMode="auto">
          <a:xfrm flipV="1">
            <a:off x="4038600" y="3798888"/>
            <a:ext cx="228600" cy="1968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6635" name="AutoShape 14">
            <a:extLst>
              <a:ext uri="{FF2B5EF4-FFF2-40B4-BE49-F238E27FC236}">
                <a16:creationId xmlns:a16="http://schemas.microsoft.com/office/drawing/2014/main" id="{30B174AE-7DED-42BF-923F-17002DF71081}"/>
              </a:ext>
            </a:extLst>
          </p:cNvPr>
          <p:cNvCxnSpPr>
            <a:cxnSpLocks noChangeShapeType="1"/>
            <a:stCxn id="26634" idx="1"/>
            <a:endCxn id="26628" idx="2"/>
          </p:cNvCxnSpPr>
          <p:nvPr/>
        </p:nvCxnSpPr>
        <p:spPr bwMode="auto">
          <a:xfrm rot="-5400000" flipH="1" flipV="1">
            <a:off x="3542507" y="3532981"/>
            <a:ext cx="457200" cy="989013"/>
          </a:xfrm>
          <a:prstGeom prst="curvedConnector4">
            <a:avLst>
              <a:gd name="adj1" fmla="val -42856"/>
              <a:gd name="adj2" fmla="val 1231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Text Box 15">
            <a:extLst>
              <a:ext uri="{FF2B5EF4-FFF2-40B4-BE49-F238E27FC236}">
                <a16:creationId xmlns:a16="http://schemas.microsoft.com/office/drawing/2014/main" id="{9CDD0DE2-71FB-4138-B9F5-A828FE8F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46425"/>
            <a:ext cx="9144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0</a:t>
            </a:r>
          </a:p>
        </p:txBody>
      </p:sp>
      <p:sp>
        <p:nvSpPr>
          <p:cNvPr id="26637" name="Text Box 16">
            <a:extLst>
              <a:ext uri="{FF2B5EF4-FFF2-40B4-BE49-F238E27FC236}">
                <a16:creationId xmlns:a16="http://schemas.microsoft.com/office/drawing/2014/main" id="{F3FFB7CD-D5E7-40ED-99CC-BBCC195AB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890963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0</a:t>
            </a:r>
          </a:p>
        </p:txBody>
      </p:sp>
      <p:sp>
        <p:nvSpPr>
          <p:cNvPr id="26638" name="Text Box 17">
            <a:extLst>
              <a:ext uri="{FF2B5EF4-FFF2-40B4-BE49-F238E27FC236}">
                <a16:creationId xmlns:a16="http://schemas.microsoft.com/office/drawing/2014/main" id="{7E9A936A-B77C-4FAB-A0B7-A0C109FA3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471863"/>
            <a:ext cx="914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1</a:t>
            </a:r>
          </a:p>
        </p:txBody>
      </p:sp>
      <p:sp>
        <p:nvSpPr>
          <p:cNvPr id="26639" name="Text Box 18">
            <a:extLst>
              <a:ext uri="{FF2B5EF4-FFF2-40B4-BE49-F238E27FC236}">
                <a16:creationId xmlns:a16="http://schemas.microsoft.com/office/drawing/2014/main" id="{8C820F87-EF32-44AF-8274-34DE7C30B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146425"/>
            <a:ext cx="9144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1</a:t>
            </a:r>
          </a:p>
        </p:txBody>
      </p:sp>
      <p:sp>
        <p:nvSpPr>
          <p:cNvPr id="26640" name="Text Box 19">
            <a:extLst>
              <a:ext uri="{FF2B5EF4-FFF2-40B4-BE49-F238E27FC236}">
                <a16:creationId xmlns:a16="http://schemas.microsoft.com/office/drawing/2014/main" id="{7FC78B6E-6092-4A60-865A-4B4BEEA4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608513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/>
              <a:t>1</a:t>
            </a:r>
          </a:p>
        </p:txBody>
      </p:sp>
      <p:sp>
        <p:nvSpPr>
          <p:cNvPr id="26641" name="Arc 20">
            <a:extLst>
              <a:ext uri="{FF2B5EF4-FFF2-40B4-BE49-F238E27FC236}">
                <a16:creationId xmlns:a16="http://schemas.microsoft.com/office/drawing/2014/main" id="{EEC68384-FC16-4DB8-9FC1-AC75B219A818}"/>
              </a:ext>
            </a:extLst>
          </p:cNvPr>
          <p:cNvSpPr>
            <a:spLocks/>
          </p:cNvSpPr>
          <p:nvPr/>
        </p:nvSpPr>
        <p:spPr bwMode="auto">
          <a:xfrm rot="12123907" flipH="1">
            <a:off x="4191000" y="4125913"/>
            <a:ext cx="1981200" cy="652462"/>
          </a:xfrm>
          <a:custGeom>
            <a:avLst/>
            <a:gdLst>
              <a:gd name="T0" fmla="*/ 0 w 21600"/>
              <a:gd name="T1" fmla="*/ 0 h 21600"/>
              <a:gd name="T2" fmla="*/ 367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sm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Arc 21">
            <a:extLst>
              <a:ext uri="{FF2B5EF4-FFF2-40B4-BE49-F238E27FC236}">
                <a16:creationId xmlns:a16="http://schemas.microsoft.com/office/drawing/2014/main" id="{EF05B7E4-9F09-4BB7-B1E8-C85C7B1C701D}"/>
              </a:ext>
            </a:extLst>
          </p:cNvPr>
          <p:cNvSpPr>
            <a:spLocks/>
          </p:cNvSpPr>
          <p:nvPr/>
        </p:nvSpPr>
        <p:spPr bwMode="auto">
          <a:xfrm rot="1347218" flipH="1">
            <a:off x="4191000" y="3798888"/>
            <a:ext cx="1981200" cy="654050"/>
          </a:xfrm>
          <a:custGeom>
            <a:avLst/>
            <a:gdLst>
              <a:gd name="T0" fmla="*/ 0 w 21600"/>
              <a:gd name="T1" fmla="*/ 0 h 21600"/>
              <a:gd name="T2" fmla="*/ 367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sm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22">
            <a:extLst>
              <a:ext uri="{FF2B5EF4-FFF2-40B4-BE49-F238E27FC236}">
                <a16:creationId xmlns:a16="http://schemas.microsoft.com/office/drawing/2014/main" id="{7949087E-F42C-4DCE-8D59-8E1A41593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3211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Text Box 23">
            <a:extLst>
              <a:ext uri="{FF2B5EF4-FFF2-40B4-BE49-F238E27FC236}">
                <a16:creationId xmlns:a16="http://schemas.microsoft.com/office/drawing/2014/main" id="{18A8FC8A-DE75-45A0-99AE-3535F65CD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290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/>
              <a:t>start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2F431DD-DD92-43E9-ADC4-8B86BB2D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763000" cy="5562600"/>
          </a:xfrm>
          <a:prstGeom prst="rect">
            <a:avLst/>
          </a:prstGeom>
          <a:solidFill>
            <a:srgbClr val="FFFFD5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786B4F9-FFB4-4C6C-A28E-48018E5F919A}"/>
              </a:ext>
            </a:extLst>
          </p:cNvPr>
          <p:cNvGrpSpPr>
            <a:grpSpLocks/>
          </p:cNvGrpSpPr>
          <p:nvPr/>
        </p:nvGrpSpPr>
        <p:grpSpPr bwMode="auto">
          <a:xfrm>
            <a:off x="225425" y="3289300"/>
            <a:ext cx="8763000" cy="3276600"/>
            <a:chOff x="144" y="1344"/>
            <a:chExt cx="5520" cy="2352"/>
          </a:xfrm>
        </p:grpSpPr>
        <p:sp>
          <p:nvSpPr>
            <p:cNvPr id="27653" name="Rectangle 4">
              <a:extLst>
                <a:ext uri="{FF2B5EF4-FFF2-40B4-BE49-F238E27FC236}">
                  <a16:creationId xmlns:a16="http://schemas.microsoft.com/office/drawing/2014/main" id="{7E8D2379-4181-4E08-AE25-8897ED9FE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344"/>
              <a:ext cx="5520" cy="2352"/>
            </a:xfrm>
            <a:prstGeom prst="rect">
              <a:avLst/>
            </a:prstGeom>
            <a:solidFill>
              <a:srgbClr val="FF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7654" name="Group 5">
              <a:extLst>
                <a:ext uri="{FF2B5EF4-FFF2-40B4-BE49-F238E27FC236}">
                  <a16:creationId xmlns:a16="http://schemas.microsoft.com/office/drawing/2014/main" id="{1CE07A04-CED8-41C6-A70A-3F0F8406C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824"/>
              <a:ext cx="3360" cy="1491"/>
              <a:chOff x="672" y="528"/>
              <a:chExt cx="3360" cy="1491"/>
            </a:xfrm>
          </p:grpSpPr>
          <p:sp>
            <p:nvSpPr>
              <p:cNvPr id="27655" name="Oval 6">
                <a:extLst>
                  <a:ext uri="{FF2B5EF4-FFF2-40B4-BE49-F238E27FC236}">
                    <a16:creationId xmlns:a16="http://schemas.microsoft.com/office/drawing/2014/main" id="{ED17F7B5-F3C5-42E3-9CBD-60BDAC69B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576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0</a:t>
                </a:r>
                <a:endParaRPr lang="en-US" altLang="zh-CN" sz="3200"/>
              </a:p>
            </p:txBody>
          </p:sp>
          <p:sp>
            <p:nvSpPr>
              <p:cNvPr id="27656" name="Oval 7">
                <a:extLst>
                  <a:ext uri="{FF2B5EF4-FFF2-40B4-BE49-F238E27FC236}">
                    <a16:creationId xmlns:a16="http://schemas.microsoft.com/office/drawing/2014/main" id="{6B5B0B1F-9A7D-4BF2-95C2-291DD31B4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104"/>
                <a:ext cx="576" cy="4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0</a:t>
                </a:r>
                <a:endParaRPr lang="en-US" altLang="zh-CN" sz="3200"/>
              </a:p>
            </p:txBody>
          </p:sp>
          <p:sp>
            <p:nvSpPr>
              <p:cNvPr id="27657" name="Oval 8">
                <a:extLst>
                  <a:ext uri="{FF2B5EF4-FFF2-40B4-BE49-F238E27FC236}">
                    <a16:creationId xmlns:a16="http://schemas.microsoft.com/office/drawing/2014/main" id="{C7A84F15-E4B7-4FD2-BFB7-20BF89D5F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480" cy="384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1</a:t>
                </a:r>
                <a:endParaRPr lang="en-US" altLang="zh-CN" sz="3200"/>
              </a:p>
            </p:txBody>
          </p:sp>
          <p:sp>
            <p:nvSpPr>
              <p:cNvPr id="27658" name="Arc 9">
                <a:extLst>
                  <a:ext uri="{FF2B5EF4-FFF2-40B4-BE49-F238E27FC236}">
                    <a16:creationId xmlns:a16="http://schemas.microsoft.com/office/drawing/2014/main" id="{D516D333-E0CC-4A26-884E-1E91AF84FBA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744" y="1008"/>
                <a:ext cx="24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7659" name="AutoShape 10">
                <a:extLst>
                  <a:ext uri="{FF2B5EF4-FFF2-40B4-BE49-F238E27FC236}">
                    <a16:creationId xmlns:a16="http://schemas.microsoft.com/office/drawing/2014/main" id="{C516AC29-268B-4A64-BC3B-E9644A8A745E}"/>
                  </a:ext>
                </a:extLst>
              </p:cNvPr>
              <p:cNvCxnSpPr>
                <a:cxnSpLocks noChangeShapeType="1"/>
                <a:stCxn id="27658" idx="1"/>
                <a:endCxn id="27656" idx="1"/>
              </p:cNvCxnSpPr>
              <p:nvPr/>
            </p:nvCxnSpPr>
            <p:spPr bwMode="auto">
              <a:xfrm rot="-5400000" flipH="1" flipV="1">
                <a:off x="3535" y="725"/>
                <a:ext cx="166" cy="731"/>
              </a:xfrm>
              <a:prstGeom prst="curvedConnector3">
                <a:avLst>
                  <a:gd name="adj1" fmla="val -8674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60" name="AutoShape 11">
                <a:extLst>
                  <a:ext uri="{FF2B5EF4-FFF2-40B4-BE49-F238E27FC236}">
                    <a16:creationId xmlns:a16="http://schemas.microsoft.com/office/drawing/2014/main" id="{2C9C7D0F-99C0-4E6E-A929-2E6EB5E19839}"/>
                  </a:ext>
                </a:extLst>
              </p:cNvPr>
              <p:cNvCxnSpPr>
                <a:cxnSpLocks noChangeShapeType="1"/>
                <a:stCxn id="27655" idx="6"/>
                <a:endCxn id="27656" idx="2"/>
              </p:cNvCxnSpPr>
              <p:nvPr/>
            </p:nvCxnSpPr>
            <p:spPr bwMode="auto">
              <a:xfrm>
                <a:off x="1920" y="1344"/>
                <a:ext cx="124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1" name="Arc 12">
                <a:extLst>
                  <a:ext uri="{FF2B5EF4-FFF2-40B4-BE49-F238E27FC236}">
                    <a16:creationId xmlns:a16="http://schemas.microsoft.com/office/drawing/2014/main" id="{5B443D98-C1C4-4D02-A248-D04382A381A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824" y="1008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7662" name="AutoShape 13">
                <a:extLst>
                  <a:ext uri="{FF2B5EF4-FFF2-40B4-BE49-F238E27FC236}">
                    <a16:creationId xmlns:a16="http://schemas.microsoft.com/office/drawing/2014/main" id="{DDB98AE8-F4EB-40F3-B2E3-99C6CFE0AC24}"/>
                  </a:ext>
                </a:extLst>
              </p:cNvPr>
              <p:cNvCxnSpPr>
                <a:cxnSpLocks noChangeShapeType="1"/>
                <a:stCxn id="27661" idx="1"/>
                <a:endCxn id="27655" idx="2"/>
              </p:cNvCxnSpPr>
              <p:nvPr/>
            </p:nvCxnSpPr>
            <p:spPr bwMode="auto">
              <a:xfrm rot="-5400000" flipH="1" flipV="1">
                <a:off x="1488" y="864"/>
                <a:ext cx="336" cy="623"/>
              </a:xfrm>
              <a:prstGeom prst="curvedConnector4">
                <a:avLst>
                  <a:gd name="adj1" fmla="val -42856"/>
                  <a:gd name="adj2" fmla="val 12311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663" name="Text Box 14">
                <a:extLst>
                  <a:ext uri="{FF2B5EF4-FFF2-40B4-BE49-F238E27FC236}">
                    <a16:creationId xmlns:a16="http://schemas.microsoft.com/office/drawing/2014/main" id="{27CE7551-A1F8-4A33-AF38-506740F70B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528"/>
                <a:ext cx="57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0</a:t>
                </a:r>
              </a:p>
            </p:txBody>
          </p:sp>
          <p:sp>
            <p:nvSpPr>
              <p:cNvPr id="27664" name="Text Box 15">
                <a:extLst>
                  <a:ext uri="{FF2B5EF4-FFF2-40B4-BE49-F238E27FC236}">
                    <a16:creationId xmlns:a16="http://schemas.microsoft.com/office/drawing/2014/main" id="{BB3AF29A-3DDD-4376-8038-3C51A4FFF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075"/>
                <a:ext cx="57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0</a:t>
                </a:r>
              </a:p>
            </p:txBody>
          </p:sp>
          <p:sp>
            <p:nvSpPr>
              <p:cNvPr id="27665" name="Text Box 16">
                <a:extLst>
                  <a:ext uri="{FF2B5EF4-FFF2-40B4-BE49-F238E27FC236}">
                    <a16:creationId xmlns:a16="http://schemas.microsoft.com/office/drawing/2014/main" id="{54BB7A77-194D-4E35-8E37-C0973CCF6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769"/>
                <a:ext cx="57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1</a:t>
                </a:r>
              </a:p>
            </p:txBody>
          </p:sp>
          <p:sp>
            <p:nvSpPr>
              <p:cNvPr id="27666" name="Text Box 17">
                <a:extLst>
                  <a:ext uri="{FF2B5EF4-FFF2-40B4-BE49-F238E27FC236}">
                    <a16:creationId xmlns:a16="http://schemas.microsoft.com/office/drawing/2014/main" id="{2C4A54DF-756D-491B-B48A-2ABA614A33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528"/>
                <a:ext cx="57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1</a:t>
                </a:r>
              </a:p>
            </p:txBody>
          </p:sp>
          <p:sp>
            <p:nvSpPr>
              <p:cNvPr id="27667" name="Text Box 18">
                <a:extLst>
                  <a:ext uri="{FF2B5EF4-FFF2-40B4-BE49-F238E27FC236}">
                    <a16:creationId xmlns:a16="http://schemas.microsoft.com/office/drawing/2014/main" id="{3329125D-E4F7-49E1-9187-6386478430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603"/>
                <a:ext cx="57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1</a:t>
                </a:r>
              </a:p>
            </p:txBody>
          </p:sp>
          <p:sp>
            <p:nvSpPr>
              <p:cNvPr id="27668" name="Arc 19">
                <a:extLst>
                  <a:ext uri="{FF2B5EF4-FFF2-40B4-BE49-F238E27FC236}">
                    <a16:creationId xmlns:a16="http://schemas.microsoft.com/office/drawing/2014/main" id="{854D9276-B018-4D92-81AF-AAEB65C9DDCC}"/>
                  </a:ext>
                </a:extLst>
              </p:cNvPr>
              <p:cNvSpPr>
                <a:spLocks/>
              </p:cNvSpPr>
              <p:nvPr/>
            </p:nvSpPr>
            <p:spPr bwMode="auto">
              <a:xfrm rot="12123907" flipH="1">
                <a:off x="1920" y="1248"/>
                <a:ext cx="124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sm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9" name="Arc 20">
                <a:extLst>
                  <a:ext uri="{FF2B5EF4-FFF2-40B4-BE49-F238E27FC236}">
                    <a16:creationId xmlns:a16="http://schemas.microsoft.com/office/drawing/2014/main" id="{DDE8E88E-2FAE-4693-8BDC-5605C74FE00A}"/>
                  </a:ext>
                </a:extLst>
              </p:cNvPr>
              <p:cNvSpPr>
                <a:spLocks/>
              </p:cNvSpPr>
              <p:nvPr/>
            </p:nvSpPr>
            <p:spPr bwMode="auto">
              <a:xfrm rot="1347218" flipH="1">
                <a:off x="1920" y="1008"/>
                <a:ext cx="124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sm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0" name="Line 21">
                <a:extLst>
                  <a:ext uri="{FF2B5EF4-FFF2-40B4-BE49-F238E27FC236}">
                    <a16:creationId xmlns:a16="http://schemas.microsoft.com/office/drawing/2014/main" id="{0548B4F6-AAF0-43D8-B5A0-36110FFC3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39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1" name="Text Box 22">
                <a:extLst>
                  <a:ext uri="{FF2B5EF4-FFF2-40B4-BE49-F238E27FC236}">
                    <a16:creationId xmlns:a16="http://schemas.microsoft.com/office/drawing/2014/main" id="{D86DFB3E-3E86-4DB0-88E1-BEE765FFC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104"/>
                <a:ext cx="528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/>
                  <a:t>start</a:t>
                </a:r>
              </a:p>
            </p:txBody>
          </p:sp>
        </p:grpSp>
      </p:grpSp>
      <p:sp>
        <p:nvSpPr>
          <p:cNvPr id="27652" name="Text Box 23">
            <a:extLst>
              <a:ext uri="{FF2B5EF4-FFF2-40B4-BE49-F238E27FC236}">
                <a16:creationId xmlns:a16="http://schemas.microsoft.com/office/drawing/2014/main" id="{55F94A37-F962-4517-BF10-D91059971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533400"/>
            <a:ext cx="79248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800">
                <a:sym typeface="Symbol" panose="05050102010706020507" pitchFamily="18" charset="2"/>
              </a:rPr>
              <a:t>f</a:t>
            </a:r>
            <a:r>
              <a:rPr lang="zh-CN" altLang="zh-CN" sz="2800">
                <a:sym typeface="Symbol" panose="05050102010706020507" pitchFamily="18" charset="2"/>
              </a:rPr>
              <a:t>(</a:t>
            </a:r>
            <a:r>
              <a:rPr lang="en-US" altLang="zh-CN" sz="2800">
                <a:sym typeface="Symbol" panose="05050102010706020507" pitchFamily="18" charset="2"/>
              </a:rPr>
              <a:t>{q</a:t>
            </a:r>
            <a:r>
              <a:rPr lang="en-US" altLang="zh-CN" sz="2800" baseline="-25000"/>
              <a:t>0 </a:t>
            </a:r>
            <a:r>
              <a:rPr lang="zh-CN" altLang="en-US" sz="2800">
                <a:sym typeface="Symbol" panose="05050102010706020507" pitchFamily="18" charset="2"/>
              </a:rPr>
              <a:t>}</a:t>
            </a:r>
            <a:r>
              <a:rPr lang="en-US" altLang="zh-CN" sz="2800" baseline="-25000"/>
              <a:t> </a:t>
            </a:r>
            <a:r>
              <a:rPr lang="en-US" altLang="zh-CN" sz="2800"/>
              <a:t>,0)= </a:t>
            </a:r>
            <a:r>
              <a:rPr lang="en-US" altLang="zh-CN" sz="2800">
                <a:sym typeface="Symbol" panose="05050102010706020507" pitchFamily="18" charset="2"/>
              </a:rPr>
              <a:t></a:t>
            </a:r>
            <a:r>
              <a:rPr lang="en-US" altLang="zh-CN" sz="2800"/>
              <a:t> q</a:t>
            </a:r>
            <a:r>
              <a:rPr lang="en-US" altLang="zh-CN" sz="2800" baseline="-25000"/>
              <a:t>0</a:t>
            </a:r>
            <a:r>
              <a:rPr lang="en-US" altLang="zh-CN" sz="2800"/>
              <a:t>,q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  <a:r>
              <a:rPr lang="en-US" altLang="zh-CN" sz="2800"/>
              <a:t>,	  </a:t>
            </a:r>
            <a:r>
              <a:rPr lang="zh-CN" altLang="en-US" sz="2800">
                <a:sym typeface="Symbol" panose="05050102010706020507" pitchFamily="18" charset="2"/>
              </a:rPr>
              <a:t>f</a:t>
            </a:r>
            <a:r>
              <a:rPr lang="en-US" altLang="zh-CN" sz="2800">
                <a:sym typeface="Symbol" panose="05050102010706020507" pitchFamily="18" charset="2"/>
              </a:rPr>
              <a:t>({</a:t>
            </a:r>
            <a:r>
              <a:rPr lang="zh-CN" altLang="en-US" sz="2800">
                <a:sym typeface="Symbol" panose="05050102010706020507" pitchFamily="18" charset="2"/>
              </a:rPr>
              <a:t>q</a:t>
            </a:r>
            <a:r>
              <a:rPr lang="en-US" altLang="zh-CN" sz="2800" baseline="-25000"/>
              <a:t>0 </a:t>
            </a:r>
            <a:r>
              <a:rPr lang="zh-CN" altLang="en-US" sz="2800">
                <a:sym typeface="Symbol" panose="05050102010706020507" pitchFamily="18" charset="2"/>
              </a:rPr>
              <a:t>}</a:t>
            </a:r>
            <a:r>
              <a:rPr lang="en-US" altLang="zh-CN" sz="2800"/>
              <a:t>,1)= </a:t>
            </a:r>
            <a:r>
              <a:rPr lang="en-US" altLang="zh-CN" sz="2800">
                <a:sym typeface="Symbol" panose="05050102010706020507" pitchFamily="18" charset="2"/>
              </a:rPr>
              <a:t></a:t>
            </a:r>
            <a:r>
              <a:rPr lang="en-US" altLang="zh-CN" sz="2800"/>
              <a:t> 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>
                <a:sym typeface="Symbol" panose="05050102010706020507" pitchFamily="18" charset="2"/>
              </a:rPr>
              <a:t> f({</a:t>
            </a:r>
            <a:r>
              <a:rPr lang="zh-CN" altLang="en-US" sz="2800">
                <a:sym typeface="Symbol" panose="05050102010706020507" pitchFamily="18" charset="2"/>
              </a:rPr>
              <a:t>q</a:t>
            </a:r>
            <a:r>
              <a:rPr lang="zh-CN" altLang="en-US" sz="2800" baseline="-25000"/>
              <a:t>1 </a:t>
            </a:r>
            <a:r>
              <a:rPr lang="zh-CN" altLang="en-US" sz="2800">
                <a:sym typeface="Symbol" panose="05050102010706020507" pitchFamily="18" charset="2"/>
              </a:rPr>
              <a:t>}</a:t>
            </a:r>
            <a:r>
              <a:rPr lang="en-US" altLang="zh-CN" sz="2800"/>
              <a:t>,0)=</a:t>
            </a:r>
            <a:r>
              <a:rPr lang="en-US" altLang="zh-CN" sz="2800">
                <a:sym typeface="Symbol" panose="05050102010706020507" pitchFamily="18" charset="2"/>
              </a:rPr>
              <a:t> , 	f({</a:t>
            </a:r>
            <a:r>
              <a:rPr lang="zh-CN" altLang="en-US" sz="2800">
                <a:sym typeface="Symbol" panose="05050102010706020507" pitchFamily="18" charset="2"/>
              </a:rPr>
              <a:t>q</a:t>
            </a:r>
            <a:r>
              <a:rPr lang="en-US" altLang="zh-CN" sz="2800" baseline="-25000"/>
              <a:t>1 </a:t>
            </a:r>
            <a:r>
              <a:rPr lang="zh-CN" altLang="en-US" sz="2800">
                <a:sym typeface="Symbol" panose="05050102010706020507" pitchFamily="18" charset="2"/>
              </a:rPr>
              <a:t>}</a:t>
            </a:r>
            <a:r>
              <a:rPr lang="en-US" altLang="zh-CN" sz="2800"/>
              <a:t>,0)= </a:t>
            </a:r>
            <a:r>
              <a:rPr lang="en-US" altLang="zh-CN" sz="2800">
                <a:sym typeface="Symbol" panose="05050102010706020507" pitchFamily="18" charset="2"/>
              </a:rPr>
              <a:t></a:t>
            </a:r>
            <a:r>
              <a:rPr lang="en-US" altLang="zh-CN" sz="2800"/>
              <a:t> q</a:t>
            </a:r>
            <a:r>
              <a:rPr lang="en-US" altLang="zh-CN" sz="2800" baseline="-25000"/>
              <a:t>0</a:t>
            </a:r>
            <a:r>
              <a:rPr lang="en-US" altLang="zh-CN" sz="2800"/>
              <a:t>,q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>
                <a:sym typeface="Symbol" panose="05050102010706020507" pitchFamily="18" charset="2"/>
              </a:rPr>
              <a:t>f</a:t>
            </a:r>
            <a:r>
              <a:rPr lang="en-US" altLang="zh-CN" sz="2800">
                <a:sym typeface="Symbol" panose="05050102010706020507" pitchFamily="18" charset="2"/>
              </a:rPr>
              <a:t>(</a:t>
            </a:r>
            <a:r>
              <a:rPr lang="en-US" altLang="zh-CN" sz="2800"/>
              <a:t> q</a:t>
            </a:r>
            <a:r>
              <a:rPr lang="en-US" altLang="zh-CN" sz="2800" baseline="-25000"/>
              <a:t>0</a:t>
            </a:r>
            <a:r>
              <a:rPr lang="en-US" altLang="zh-CN" sz="2800"/>
              <a:t>,q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  <a:r>
              <a:rPr lang="en-US" altLang="zh-CN" sz="2800"/>
              <a:t>,0)= </a:t>
            </a:r>
            <a:r>
              <a:rPr lang="zh-CN" altLang="zh-CN" sz="2800">
                <a:sym typeface="Symbol" panose="05050102010706020507" pitchFamily="18" charset="2"/>
              </a:rPr>
              <a:t> (</a:t>
            </a:r>
            <a:r>
              <a:rPr lang="zh-CN" altLang="en-US" sz="2800">
                <a:sym typeface="Symbol" panose="05050102010706020507" pitchFamily="18" charset="2"/>
              </a:rPr>
              <a:t>q</a:t>
            </a:r>
            <a:r>
              <a:rPr lang="en-US" altLang="zh-CN" sz="2800" baseline="-25000"/>
              <a:t>0 </a:t>
            </a:r>
            <a:r>
              <a:rPr lang="en-US" altLang="zh-CN" sz="2800"/>
              <a:t>,0) </a:t>
            </a:r>
            <a:r>
              <a:rPr kumimoji="0" lang="en-US" altLang="zh-CN" sz="2800"/>
              <a:t>∪ </a:t>
            </a:r>
            <a:r>
              <a:rPr lang="zh-CN" altLang="zh-CN" sz="2800">
                <a:sym typeface="Symbol" panose="05050102010706020507" pitchFamily="18" charset="2"/>
              </a:rPr>
              <a:t> (</a:t>
            </a:r>
            <a:r>
              <a:rPr lang="zh-CN" altLang="en-US" sz="2800">
                <a:sym typeface="Symbol" panose="05050102010706020507" pitchFamily="18" charset="2"/>
              </a:rPr>
              <a:t>q</a:t>
            </a:r>
            <a:r>
              <a:rPr lang="zh-CN" altLang="en-US" sz="2800" baseline="-25000"/>
              <a:t>1</a:t>
            </a:r>
            <a:r>
              <a:rPr lang="en-US" altLang="zh-CN" sz="2800" baseline="-25000"/>
              <a:t> </a:t>
            </a:r>
            <a:r>
              <a:rPr lang="en-US" altLang="zh-CN" sz="2800"/>
              <a:t>,0)= </a:t>
            </a:r>
            <a:r>
              <a:rPr lang="en-US" altLang="zh-CN" sz="2800">
                <a:sym typeface="Symbol" panose="05050102010706020507" pitchFamily="18" charset="2"/>
              </a:rPr>
              <a:t></a:t>
            </a:r>
            <a:r>
              <a:rPr lang="en-US" altLang="zh-CN" sz="2800"/>
              <a:t> q</a:t>
            </a:r>
            <a:r>
              <a:rPr lang="en-US" altLang="zh-CN" sz="2800" baseline="-25000"/>
              <a:t>0</a:t>
            </a:r>
            <a:r>
              <a:rPr lang="en-US" altLang="zh-CN" sz="2800"/>
              <a:t>,q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>
                <a:sym typeface="Symbol" panose="05050102010706020507" pitchFamily="18" charset="2"/>
              </a:rPr>
              <a:t>f(</a:t>
            </a:r>
            <a:r>
              <a:rPr lang="en-US" altLang="zh-CN" sz="2800"/>
              <a:t> q</a:t>
            </a:r>
            <a:r>
              <a:rPr lang="en-US" altLang="zh-CN" sz="2800" baseline="-25000"/>
              <a:t>0</a:t>
            </a:r>
            <a:r>
              <a:rPr lang="en-US" altLang="zh-CN" sz="2800"/>
              <a:t>,q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  <a:r>
              <a:rPr lang="en-US" altLang="zh-CN" sz="2800"/>
              <a:t>,1)= </a:t>
            </a:r>
            <a:r>
              <a:rPr lang="zh-CN" altLang="zh-CN" sz="2800">
                <a:sym typeface="Symbol" panose="05050102010706020507" pitchFamily="18" charset="2"/>
              </a:rPr>
              <a:t> (</a:t>
            </a:r>
            <a:r>
              <a:rPr lang="zh-CN" altLang="en-US" sz="2800">
                <a:sym typeface="Symbol" panose="05050102010706020507" pitchFamily="18" charset="2"/>
              </a:rPr>
              <a:t>q</a:t>
            </a:r>
            <a:r>
              <a:rPr lang="en-US" altLang="zh-CN" sz="2800" baseline="-25000"/>
              <a:t>0 </a:t>
            </a:r>
            <a:r>
              <a:rPr lang="en-US" altLang="zh-CN" sz="2800"/>
              <a:t>,1) </a:t>
            </a:r>
            <a:r>
              <a:rPr kumimoji="0" lang="en-US" altLang="zh-CN" sz="2800"/>
              <a:t>∪ </a:t>
            </a:r>
            <a:r>
              <a:rPr lang="zh-CN" altLang="zh-CN" sz="2800">
                <a:sym typeface="Symbol" panose="05050102010706020507" pitchFamily="18" charset="2"/>
              </a:rPr>
              <a:t> (</a:t>
            </a:r>
            <a:r>
              <a:rPr lang="zh-CN" altLang="en-US" sz="2800">
                <a:sym typeface="Symbol" panose="05050102010706020507" pitchFamily="18" charset="2"/>
              </a:rPr>
              <a:t>q</a:t>
            </a:r>
            <a:r>
              <a:rPr lang="zh-CN" altLang="en-US" sz="2800" baseline="-25000"/>
              <a:t>1</a:t>
            </a:r>
            <a:r>
              <a:rPr lang="en-US" altLang="zh-CN" sz="2800" baseline="-25000"/>
              <a:t> </a:t>
            </a:r>
            <a:r>
              <a:rPr lang="en-US" altLang="zh-CN" sz="2800"/>
              <a:t>,1)= </a:t>
            </a:r>
            <a:r>
              <a:rPr lang="en-US" altLang="zh-CN" sz="2800">
                <a:sym typeface="Symbol" panose="05050102010706020507" pitchFamily="18" charset="2"/>
              </a:rPr>
              <a:t></a:t>
            </a:r>
            <a:r>
              <a:rPr lang="en-US" altLang="zh-CN" sz="2800"/>
              <a:t> q</a:t>
            </a:r>
            <a:r>
              <a:rPr lang="en-US" altLang="zh-CN" sz="2800" baseline="-25000"/>
              <a:t>0</a:t>
            </a:r>
            <a:r>
              <a:rPr lang="en-US" altLang="zh-CN" sz="2800"/>
              <a:t>,q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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91FB973-188C-4F0B-8808-7D4EC13F1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763000" cy="5562600"/>
          </a:xfrm>
          <a:prstGeom prst="rect">
            <a:avLst/>
          </a:prstGeom>
          <a:solidFill>
            <a:srgbClr val="FFFFD5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57D64AEF-478F-423D-8C4B-AA785F6C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249238"/>
            <a:ext cx="6473825" cy="5889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200">
                <a:sym typeface="Symbol" panose="05050102010706020507" pitchFamily="18" charset="2"/>
              </a:rPr>
              <a:t>M</a:t>
            </a:r>
            <a:r>
              <a:rPr lang="zh-CN" altLang="en-US" sz="3200">
                <a:sym typeface="Symbol" panose="05050102010706020507" pitchFamily="18" charset="2"/>
              </a:rPr>
              <a:t>与</a:t>
            </a:r>
            <a:r>
              <a:rPr lang="en-US" altLang="zh-CN" sz="3200">
                <a:sym typeface="Symbol" panose="05050102010706020507" pitchFamily="18" charset="2"/>
              </a:rPr>
              <a:t>M </a:t>
            </a:r>
            <a:r>
              <a:rPr lang="en-US" altLang="zh-CN" sz="3200"/>
              <a:t>’</a:t>
            </a:r>
            <a:r>
              <a:rPr lang="zh-CN" altLang="en-US" sz="3200"/>
              <a:t>的状态转换图如下所示：</a:t>
            </a: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921A3602-26FB-4CE6-8CF2-8EDB2822362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838200"/>
            <a:ext cx="5334000" cy="2286000"/>
            <a:chOff x="672" y="528"/>
            <a:chExt cx="3360" cy="1440"/>
          </a:xfrm>
        </p:grpSpPr>
        <p:sp>
          <p:nvSpPr>
            <p:cNvPr id="28694" name="Oval 5">
              <a:extLst>
                <a:ext uri="{FF2B5EF4-FFF2-40B4-BE49-F238E27FC236}">
                  <a16:creationId xmlns:a16="http://schemas.microsoft.com/office/drawing/2014/main" id="{A47376BC-18F8-44B5-9484-0B99C1769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576" cy="4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0</a:t>
              </a:r>
              <a:endParaRPr lang="en-US" altLang="zh-CN" sz="3200"/>
            </a:p>
          </p:txBody>
        </p:sp>
        <p:sp>
          <p:nvSpPr>
            <p:cNvPr id="28695" name="Oval 6">
              <a:extLst>
                <a:ext uri="{FF2B5EF4-FFF2-40B4-BE49-F238E27FC236}">
                  <a16:creationId xmlns:a16="http://schemas.microsoft.com/office/drawing/2014/main" id="{30E5921E-CC85-4F39-94B0-A66DAA55E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04"/>
              <a:ext cx="576" cy="4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0</a:t>
              </a:r>
              <a:endParaRPr lang="en-US" altLang="zh-CN" sz="3200"/>
            </a:p>
          </p:txBody>
        </p:sp>
        <p:sp>
          <p:nvSpPr>
            <p:cNvPr id="28696" name="Oval 7">
              <a:extLst>
                <a:ext uri="{FF2B5EF4-FFF2-40B4-BE49-F238E27FC236}">
                  <a16:creationId xmlns:a16="http://schemas.microsoft.com/office/drawing/2014/main" id="{D30E630E-71EF-47E6-9C0F-8E4A0C304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152"/>
              <a:ext cx="480" cy="384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1</a:t>
              </a:r>
              <a:endParaRPr lang="en-US" altLang="zh-CN" sz="3200"/>
            </a:p>
          </p:txBody>
        </p:sp>
        <p:sp>
          <p:nvSpPr>
            <p:cNvPr id="28697" name="Arc 8">
              <a:extLst>
                <a:ext uri="{FF2B5EF4-FFF2-40B4-BE49-F238E27FC236}">
                  <a16:creationId xmlns:a16="http://schemas.microsoft.com/office/drawing/2014/main" id="{0B51805B-0A78-4A08-8108-D44776FAE9C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44" y="100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8698" name="AutoShape 9">
              <a:extLst>
                <a:ext uri="{FF2B5EF4-FFF2-40B4-BE49-F238E27FC236}">
                  <a16:creationId xmlns:a16="http://schemas.microsoft.com/office/drawing/2014/main" id="{99F8B546-9813-4FA1-BABF-701DE630963C}"/>
                </a:ext>
              </a:extLst>
            </p:cNvPr>
            <p:cNvCxnSpPr>
              <a:cxnSpLocks noChangeShapeType="1"/>
              <a:stCxn id="28697" idx="1"/>
              <a:endCxn id="28695" idx="1"/>
            </p:cNvCxnSpPr>
            <p:nvPr/>
          </p:nvCxnSpPr>
          <p:spPr bwMode="auto">
            <a:xfrm rot="-5400000" flipH="1" flipV="1">
              <a:off x="3535" y="725"/>
              <a:ext cx="166" cy="731"/>
            </a:xfrm>
            <a:prstGeom prst="curvedConnector3">
              <a:avLst>
                <a:gd name="adj1" fmla="val -867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9" name="AutoShape 10">
              <a:extLst>
                <a:ext uri="{FF2B5EF4-FFF2-40B4-BE49-F238E27FC236}">
                  <a16:creationId xmlns:a16="http://schemas.microsoft.com/office/drawing/2014/main" id="{AF284FD4-7A50-4ACE-BBEE-8FCE1ECB7883}"/>
                </a:ext>
              </a:extLst>
            </p:cNvPr>
            <p:cNvCxnSpPr>
              <a:cxnSpLocks noChangeShapeType="1"/>
              <a:stCxn id="28694" idx="6"/>
              <a:endCxn id="28695" idx="2"/>
            </p:cNvCxnSpPr>
            <p:nvPr/>
          </p:nvCxnSpPr>
          <p:spPr bwMode="auto">
            <a:xfrm>
              <a:off x="1920" y="1344"/>
              <a:ext cx="12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0" name="Arc 11">
              <a:extLst>
                <a:ext uri="{FF2B5EF4-FFF2-40B4-BE49-F238E27FC236}">
                  <a16:creationId xmlns:a16="http://schemas.microsoft.com/office/drawing/2014/main" id="{06B55A6D-196D-487E-9461-AFB1666B5C1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10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8701" name="AutoShape 12">
              <a:extLst>
                <a:ext uri="{FF2B5EF4-FFF2-40B4-BE49-F238E27FC236}">
                  <a16:creationId xmlns:a16="http://schemas.microsoft.com/office/drawing/2014/main" id="{0F949C4A-1A8A-4CFD-8457-2DBAACCE27CA}"/>
                </a:ext>
              </a:extLst>
            </p:cNvPr>
            <p:cNvCxnSpPr>
              <a:cxnSpLocks noChangeShapeType="1"/>
              <a:stCxn id="28700" idx="1"/>
              <a:endCxn id="28694" idx="2"/>
            </p:cNvCxnSpPr>
            <p:nvPr/>
          </p:nvCxnSpPr>
          <p:spPr bwMode="auto">
            <a:xfrm rot="-5400000" flipH="1" flipV="1">
              <a:off x="1488" y="864"/>
              <a:ext cx="336" cy="623"/>
            </a:xfrm>
            <a:prstGeom prst="curvedConnector4">
              <a:avLst>
                <a:gd name="adj1" fmla="val -42856"/>
                <a:gd name="adj2" fmla="val 1231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2" name="Text Box 13">
              <a:extLst>
                <a:ext uri="{FF2B5EF4-FFF2-40B4-BE49-F238E27FC236}">
                  <a16:creationId xmlns:a16="http://schemas.microsoft.com/office/drawing/2014/main" id="{741FEA89-627A-473F-95EF-187F0F6BC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528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28703" name="Text Box 14">
              <a:extLst>
                <a:ext uri="{FF2B5EF4-FFF2-40B4-BE49-F238E27FC236}">
                  <a16:creationId xmlns:a16="http://schemas.microsoft.com/office/drawing/2014/main" id="{8B86D698-19A3-49EC-98DF-04400870E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075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28704" name="Text Box 15">
              <a:extLst>
                <a:ext uri="{FF2B5EF4-FFF2-40B4-BE49-F238E27FC236}">
                  <a16:creationId xmlns:a16="http://schemas.microsoft.com/office/drawing/2014/main" id="{E11F95A0-8669-4F3D-80A8-E64F266D6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768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28705" name="Text Box 16">
              <a:extLst>
                <a:ext uri="{FF2B5EF4-FFF2-40B4-BE49-F238E27FC236}">
                  <a16:creationId xmlns:a16="http://schemas.microsoft.com/office/drawing/2014/main" id="{010BBA0B-5164-4DFE-BED7-003C66002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528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28706" name="Text Box 17">
              <a:extLst>
                <a:ext uri="{FF2B5EF4-FFF2-40B4-BE49-F238E27FC236}">
                  <a16:creationId xmlns:a16="http://schemas.microsoft.com/office/drawing/2014/main" id="{23DCA263-7C74-43C1-A3D8-D9147105F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03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28707" name="Arc 18">
              <a:extLst>
                <a:ext uri="{FF2B5EF4-FFF2-40B4-BE49-F238E27FC236}">
                  <a16:creationId xmlns:a16="http://schemas.microsoft.com/office/drawing/2014/main" id="{39C6018F-B4D0-45A3-A007-53A60BAA4253}"/>
                </a:ext>
              </a:extLst>
            </p:cNvPr>
            <p:cNvSpPr>
              <a:spLocks/>
            </p:cNvSpPr>
            <p:nvPr/>
          </p:nvSpPr>
          <p:spPr bwMode="auto">
            <a:xfrm rot="12123907" flipH="1">
              <a:off x="1920" y="1248"/>
              <a:ext cx="124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Arc 19">
              <a:extLst>
                <a:ext uri="{FF2B5EF4-FFF2-40B4-BE49-F238E27FC236}">
                  <a16:creationId xmlns:a16="http://schemas.microsoft.com/office/drawing/2014/main" id="{18265379-3ED8-4F7B-8BBF-406BBEED8F03}"/>
                </a:ext>
              </a:extLst>
            </p:cNvPr>
            <p:cNvSpPr>
              <a:spLocks/>
            </p:cNvSpPr>
            <p:nvPr/>
          </p:nvSpPr>
          <p:spPr bwMode="auto">
            <a:xfrm rot="1347218" flipH="1">
              <a:off x="1920" y="1008"/>
              <a:ext cx="124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sm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Line 20">
              <a:extLst>
                <a:ext uri="{FF2B5EF4-FFF2-40B4-BE49-F238E27FC236}">
                  <a16:creationId xmlns:a16="http://schemas.microsoft.com/office/drawing/2014/main" id="{AFF80F23-A178-4669-A39B-4CB3C87BD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Text Box 21">
              <a:extLst>
                <a:ext uri="{FF2B5EF4-FFF2-40B4-BE49-F238E27FC236}">
                  <a16:creationId xmlns:a16="http://schemas.microsoft.com/office/drawing/2014/main" id="{FB79A466-645D-4405-98BC-3349400EF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0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start</a:t>
              </a:r>
            </a:p>
          </p:txBody>
        </p:sp>
      </p:grpSp>
      <p:grpSp>
        <p:nvGrpSpPr>
          <p:cNvPr id="28677" name="Group 22">
            <a:extLst>
              <a:ext uri="{FF2B5EF4-FFF2-40B4-BE49-F238E27FC236}">
                <a16:creationId xmlns:a16="http://schemas.microsoft.com/office/drawing/2014/main" id="{CEDBEE6E-8C4E-465D-96A1-66DA0DE9D37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429000"/>
            <a:ext cx="4953000" cy="2895600"/>
            <a:chOff x="720" y="2160"/>
            <a:chExt cx="3120" cy="1824"/>
          </a:xfrm>
        </p:grpSpPr>
        <p:sp>
          <p:nvSpPr>
            <p:cNvPr id="28678" name="Oval 23">
              <a:extLst>
                <a:ext uri="{FF2B5EF4-FFF2-40B4-BE49-F238E27FC236}">
                  <a16:creationId xmlns:a16="http://schemas.microsoft.com/office/drawing/2014/main" id="{2FE59D59-7A11-4235-9A23-5DDAB9DDF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552"/>
              <a:ext cx="480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79" name="Oval 24">
              <a:extLst>
                <a:ext uri="{FF2B5EF4-FFF2-40B4-BE49-F238E27FC236}">
                  <a16:creationId xmlns:a16="http://schemas.microsoft.com/office/drawing/2014/main" id="{AC9B3939-F7A5-4E32-9455-5FE9C7B5E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576" cy="48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3200"/>
                <a:t>{</a:t>
              </a:r>
              <a:r>
                <a:rPr lang="en-US" altLang="zh-CN" sz="3200"/>
                <a:t>q</a:t>
              </a:r>
              <a:r>
                <a:rPr lang="en-US" altLang="zh-CN" sz="3200" baseline="-25000"/>
                <a:t>0</a:t>
              </a:r>
              <a:r>
                <a:rPr lang="en-US" altLang="zh-CN" sz="3200"/>
                <a:t>}</a:t>
              </a:r>
            </a:p>
          </p:txBody>
        </p:sp>
        <p:sp>
          <p:nvSpPr>
            <p:cNvPr id="28680" name="Oval 25">
              <a:extLst>
                <a:ext uri="{FF2B5EF4-FFF2-40B4-BE49-F238E27FC236}">
                  <a16:creationId xmlns:a16="http://schemas.microsoft.com/office/drawing/2014/main" id="{E169CF27-A1AD-483B-8853-BB74CEAB0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08"/>
              <a:ext cx="768" cy="67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0</a:t>
              </a:r>
              <a:endParaRPr lang="en-US" altLang="zh-CN" sz="3200"/>
            </a:p>
          </p:txBody>
        </p:sp>
        <p:sp>
          <p:nvSpPr>
            <p:cNvPr id="28681" name="Oval 26">
              <a:extLst>
                <a:ext uri="{FF2B5EF4-FFF2-40B4-BE49-F238E27FC236}">
                  <a16:creationId xmlns:a16="http://schemas.microsoft.com/office/drawing/2014/main" id="{CF3B01AC-6E39-4EF2-8805-879F24436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60"/>
              <a:ext cx="1008" cy="62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0</a:t>
              </a:r>
              <a:endParaRPr lang="en-US" altLang="zh-CN" sz="3200"/>
            </a:p>
          </p:txBody>
        </p:sp>
        <p:sp>
          <p:nvSpPr>
            <p:cNvPr id="28682" name="Oval 27">
              <a:extLst>
                <a:ext uri="{FF2B5EF4-FFF2-40B4-BE49-F238E27FC236}">
                  <a16:creationId xmlns:a16="http://schemas.microsoft.com/office/drawing/2014/main" id="{E918EADA-1FB4-4353-8335-FDCC7311D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56"/>
              <a:ext cx="672" cy="576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3200"/>
                <a:t>{</a:t>
              </a:r>
              <a:r>
                <a:rPr lang="en-US" altLang="zh-CN" sz="3200"/>
                <a:t>q</a:t>
              </a:r>
              <a:r>
                <a:rPr lang="en-US" altLang="zh-CN" sz="3200" baseline="-25000"/>
                <a:t>1</a:t>
              </a:r>
              <a:r>
                <a:rPr lang="en-US" altLang="zh-CN" sz="3200"/>
                <a:t>}</a:t>
              </a:r>
            </a:p>
          </p:txBody>
        </p:sp>
        <p:sp>
          <p:nvSpPr>
            <p:cNvPr id="28683" name="Oval 28">
              <a:extLst>
                <a:ext uri="{FF2B5EF4-FFF2-40B4-BE49-F238E27FC236}">
                  <a16:creationId xmlns:a16="http://schemas.microsoft.com/office/drawing/2014/main" id="{9FAE104A-549A-4C1E-BD70-314D0CE1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408"/>
              <a:ext cx="912" cy="52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3200"/>
                <a:t>{</a:t>
              </a:r>
              <a:r>
                <a:rPr lang="en-US" altLang="zh-CN" sz="3200"/>
                <a:t>q</a:t>
              </a:r>
              <a:r>
                <a:rPr lang="en-US" altLang="zh-CN" sz="3200" baseline="-25000"/>
                <a:t>0</a:t>
              </a:r>
              <a:r>
                <a:rPr lang="en-US" altLang="zh-CN" sz="3200"/>
                <a:t>,q</a:t>
              </a:r>
              <a:r>
                <a:rPr lang="en-US" altLang="zh-CN" sz="3200" baseline="-25000"/>
                <a:t>1</a:t>
              </a:r>
              <a:r>
                <a:rPr lang="en-US" altLang="zh-CN" sz="3200"/>
                <a:t>}</a:t>
              </a:r>
            </a:p>
          </p:txBody>
        </p:sp>
        <p:sp>
          <p:nvSpPr>
            <p:cNvPr id="28684" name="Line 29">
              <a:extLst>
                <a:ext uri="{FF2B5EF4-FFF2-40B4-BE49-F238E27FC236}">
                  <a16:creationId xmlns:a16="http://schemas.microsoft.com/office/drawing/2014/main" id="{2031AE33-1847-4F28-AC4B-0937753E8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30">
              <a:extLst>
                <a:ext uri="{FF2B5EF4-FFF2-40B4-BE49-F238E27FC236}">
                  <a16:creationId xmlns:a16="http://schemas.microsoft.com/office/drawing/2014/main" id="{6C107B09-A77B-4E63-B61D-6CBA84675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49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31">
              <a:extLst>
                <a:ext uri="{FF2B5EF4-FFF2-40B4-BE49-F238E27FC236}">
                  <a16:creationId xmlns:a16="http://schemas.microsoft.com/office/drawing/2014/main" id="{05C16D63-3AAA-4B0B-89A9-1D24C1B97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688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Line 32">
              <a:extLst>
                <a:ext uri="{FF2B5EF4-FFF2-40B4-BE49-F238E27FC236}">
                  <a16:creationId xmlns:a16="http://schemas.microsoft.com/office/drawing/2014/main" id="{243C0742-C24A-41F4-BD4C-50CAD07C5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880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Text Box 33">
              <a:extLst>
                <a:ext uri="{FF2B5EF4-FFF2-40B4-BE49-F238E27FC236}">
                  <a16:creationId xmlns:a16="http://schemas.microsoft.com/office/drawing/2014/main" id="{C79893B2-B086-4D6C-B01D-AB28D7F75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51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28689" name="Text Box 34">
              <a:extLst>
                <a:ext uri="{FF2B5EF4-FFF2-40B4-BE49-F238E27FC236}">
                  <a16:creationId xmlns:a16="http://schemas.microsoft.com/office/drawing/2014/main" id="{E55A1900-29F3-4CF9-B97E-6636DC367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947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28690" name="Text Box 35">
              <a:extLst>
                <a:ext uri="{FF2B5EF4-FFF2-40B4-BE49-F238E27FC236}">
                  <a16:creationId xmlns:a16="http://schemas.microsoft.com/office/drawing/2014/main" id="{77E45442-F66A-4268-BF4D-FF2617E3B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60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28691" name="Text Box 36">
              <a:extLst>
                <a:ext uri="{FF2B5EF4-FFF2-40B4-BE49-F238E27FC236}">
                  <a16:creationId xmlns:a16="http://schemas.microsoft.com/office/drawing/2014/main" id="{657CCD41-293E-4375-9EAA-265A63E34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619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0,1</a:t>
              </a:r>
            </a:p>
          </p:txBody>
        </p:sp>
        <p:sp>
          <p:nvSpPr>
            <p:cNvPr id="28692" name="Text Box 37">
              <a:extLst>
                <a:ext uri="{FF2B5EF4-FFF2-40B4-BE49-F238E27FC236}">
                  <a16:creationId xmlns:a16="http://schemas.microsoft.com/office/drawing/2014/main" id="{09028380-975E-4B6E-8744-5A6811B08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1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start</a:t>
              </a:r>
            </a:p>
          </p:txBody>
        </p:sp>
        <p:sp>
          <p:nvSpPr>
            <p:cNvPr id="28693" name="Line 38">
              <a:extLst>
                <a:ext uri="{FF2B5EF4-FFF2-40B4-BE49-F238E27FC236}">
                  <a16:creationId xmlns:a16="http://schemas.microsoft.com/office/drawing/2014/main" id="{E6AEDC1D-7E48-4D1C-BABE-3EB58B4BE2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304" y="388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DA07C04-FE5E-40E2-8D8B-6C921D8B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"/>
            <a:ext cx="5410200" cy="533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确定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有限自动机的化简</a:t>
            </a:r>
            <a:endParaRPr lang="en-US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2AC954D-9997-44AF-8B03-F2417969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458200" cy="46482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1083B7F9-96D2-4989-8E2D-91E8E9F68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7848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     所谓一个</a:t>
            </a:r>
            <a:r>
              <a:rPr lang="en-US" altLang="en-US" sz="2800"/>
              <a:t>DFA M=(</a:t>
            </a:r>
            <a:r>
              <a:rPr lang="en-US" altLang="en-US" sz="2800">
                <a:sym typeface="Symbol" panose="05050102010706020507" pitchFamily="18" charset="2"/>
              </a:rPr>
              <a:t>, S, S</a:t>
            </a:r>
            <a:r>
              <a:rPr lang="en-US" altLang="en-US" sz="2800" baseline="-25000">
                <a:sym typeface="Symbol" panose="05050102010706020507" pitchFamily="18" charset="2"/>
              </a:rPr>
              <a:t>0</a:t>
            </a:r>
            <a:r>
              <a:rPr lang="en-US" altLang="en-US" sz="2800">
                <a:sym typeface="Symbol" panose="05050102010706020507" pitchFamily="18" charset="2"/>
              </a:rPr>
              <a:t>, Z, f)</a:t>
            </a:r>
            <a:r>
              <a:rPr lang="zh-CN" altLang="en-US" sz="2800">
                <a:latin typeface="宋体" panose="02010600030101010101" pitchFamily="2" charset="-122"/>
              </a:rPr>
              <a:t>的化简</a:t>
            </a:r>
            <a:r>
              <a:rPr lang="zh-CN" altLang="zh-CN" sz="2800">
                <a:latin typeface="宋体" panose="02010600030101010101" pitchFamily="2" charset="-122"/>
              </a:rPr>
              <a:t>是指寻找一个状态数比较少的</a:t>
            </a:r>
            <a:r>
              <a:rPr lang="en-US" altLang="en-US" sz="2800"/>
              <a:t>DFA M’,</a:t>
            </a:r>
            <a:r>
              <a:rPr lang="zh-CN" altLang="zh-CN" sz="2800"/>
              <a:t>使</a:t>
            </a:r>
            <a:r>
              <a:rPr lang="zh-CN" altLang="en-US" sz="2800"/>
              <a:t>   </a:t>
            </a:r>
            <a:r>
              <a:rPr lang="en-US" altLang="en-US" sz="2800"/>
              <a:t>L(M)=L(M’)</a:t>
            </a:r>
            <a:r>
              <a:rPr lang="en-US" altLang="zh-CN" sz="2800"/>
              <a:t>。</a:t>
            </a:r>
            <a:r>
              <a:rPr lang="zh-CN" altLang="en-US" sz="2800"/>
              <a:t>而且可以证明，存在一个最少状态的</a:t>
            </a:r>
            <a:r>
              <a:rPr lang="en-US" altLang="en-US" sz="2800"/>
              <a:t>DFA M’, </a:t>
            </a:r>
            <a:r>
              <a:rPr lang="zh-CN" altLang="zh-CN" sz="2800"/>
              <a:t>使</a:t>
            </a:r>
            <a:r>
              <a:rPr lang="en-US" altLang="en-US" sz="2800"/>
              <a:t>L(M)=L(M’)</a:t>
            </a:r>
            <a:r>
              <a:rPr lang="en-US" altLang="zh-CN" sz="2800"/>
              <a:t>。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DECF3F33-B106-4779-8338-2FE406159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543800" cy="17446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自动机是描述信息处理过程的—种数学模型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对一种语言，它可以用许多文法来描述，同样可以有无限多个</a:t>
            </a:r>
            <a:r>
              <a:rPr lang="en-US" altLang="zh-CN"/>
              <a:t>FA</a:t>
            </a:r>
            <a:r>
              <a:rPr lang="zh-CN" altLang="en-US"/>
              <a:t>来描述一种语言；这些</a:t>
            </a:r>
            <a:r>
              <a:rPr lang="en-US" altLang="zh-CN"/>
              <a:t>FA</a:t>
            </a:r>
            <a:r>
              <a:rPr lang="zh-CN" altLang="en-US"/>
              <a:t>是等价的，但其构成的复杂程度差别很大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6FAF24F-DB19-4D7A-A450-CF047DEA175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8458200" cy="5867400"/>
            <a:chOff x="240" y="288"/>
            <a:chExt cx="5328" cy="3696"/>
          </a:xfrm>
        </p:grpSpPr>
        <p:sp>
          <p:nvSpPr>
            <p:cNvPr id="30723" name="Rectangle 3">
              <a:extLst>
                <a:ext uri="{FF2B5EF4-FFF2-40B4-BE49-F238E27FC236}">
                  <a16:creationId xmlns:a16="http://schemas.microsoft.com/office/drawing/2014/main" id="{4B329370-166A-44A0-8CF8-5CC95C35B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"/>
              <a:ext cx="5328" cy="3696"/>
            </a:xfrm>
            <a:prstGeom prst="rect">
              <a:avLst/>
            </a:prstGeom>
            <a:solidFill>
              <a:srgbClr val="FF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800"/>
            </a:p>
          </p:txBody>
        </p:sp>
        <p:sp>
          <p:nvSpPr>
            <p:cNvPr id="30724" name="Rectangle 4">
              <a:extLst>
                <a:ext uri="{FF2B5EF4-FFF2-40B4-BE49-F238E27FC236}">
                  <a16:creationId xmlns:a16="http://schemas.microsoft.com/office/drawing/2014/main" id="{57DDE58E-4679-4681-8684-96EC00D46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16"/>
              <a:ext cx="5088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ea typeface="楷体_GB2312" pitchFamily="49" charset="-122"/>
                </a:rPr>
                <a:t>一个</a:t>
              </a:r>
              <a:r>
                <a:rPr lang="en-US" altLang="zh-CN" sz="2800">
                  <a:ea typeface="楷体_GB2312" pitchFamily="49" charset="-122"/>
                </a:rPr>
                <a:t>DFA m</a:t>
              </a:r>
              <a:r>
                <a:rPr lang="zh-CN" altLang="en-US" sz="2800">
                  <a:ea typeface="楷体_GB2312" pitchFamily="49" charset="-122"/>
                </a:rPr>
                <a:t>是最小化的</a:t>
              </a:r>
              <a:r>
                <a:rPr lang="zh-CN" altLang="en-US" sz="2800">
                  <a:solidFill>
                    <a:srgbClr val="FF0066"/>
                  </a:solidFill>
                  <a:ea typeface="楷体_GB2312" pitchFamily="49" charset="-122"/>
                </a:rPr>
                <a:t> </a:t>
              </a:r>
              <a:r>
                <a:rPr lang="zh-CN" altLang="en-US" sz="2800" b="1">
                  <a:solidFill>
                    <a:srgbClr val="FF0066"/>
                  </a:solidFill>
                  <a:ea typeface="楷体_GB2312" pitchFamily="49" charset="-122"/>
                  <a:sym typeface="Symbol" panose="05050102010706020507" pitchFamily="18" charset="2"/>
                </a:rPr>
                <a:t></a:t>
              </a:r>
              <a:r>
                <a:rPr lang="zh-CN" altLang="en-US" sz="2800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8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它没有多余</a:t>
              </a:r>
              <a:r>
                <a:rPr lang="zh-CN" altLang="en-US" sz="2800">
                  <a:solidFill>
                    <a:schemeClr val="accent2"/>
                  </a:solidFill>
                  <a:ea typeface="楷体_GB2312" pitchFamily="49" charset="-122"/>
                </a:rPr>
                <a:t>状态并且没有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ea typeface="楷体_GB2312" pitchFamily="49" charset="-122"/>
                </a:rPr>
                <a:t>                                              互相等价的状态。</a:t>
              </a:r>
            </a:p>
            <a:p>
              <a:pPr eaLnBrk="1" hangingPunct="1"/>
              <a:endParaRPr lang="zh-CN" altLang="en-US" sz="2800">
                <a:ea typeface="楷体_GB2312" pitchFamily="49" charset="-122"/>
              </a:endParaRPr>
            </a:p>
            <a:p>
              <a:pPr eaLnBrk="1" hangingPunct="1"/>
              <a:endParaRPr lang="zh-CN" altLang="en-US" sz="2800">
                <a:ea typeface="楷体_GB2312" pitchFamily="49" charset="-122"/>
              </a:endParaRPr>
            </a:p>
            <a:p>
              <a:pPr eaLnBrk="1" hangingPunct="1"/>
              <a:r>
                <a:rPr lang="zh-CN" altLang="en-US" sz="2800">
                  <a:ea typeface="楷体_GB2312" pitchFamily="49" charset="-122"/>
                </a:rPr>
                <a:t>一个</a:t>
              </a:r>
              <a:r>
                <a:rPr lang="en-US" altLang="zh-CN" sz="2800">
                  <a:ea typeface="楷体_GB2312" pitchFamily="49" charset="-122"/>
                </a:rPr>
                <a:t>DFA m</a:t>
              </a:r>
              <a:r>
                <a:rPr lang="zh-CN" altLang="en-US" sz="2800">
                  <a:ea typeface="楷体_GB2312" pitchFamily="49" charset="-122"/>
                </a:rPr>
                <a:t>可以通过消除</a:t>
              </a:r>
              <a:r>
                <a:rPr lang="zh-CN" altLang="en-US" sz="2800">
                  <a:solidFill>
                    <a:schemeClr val="accent2"/>
                  </a:solidFill>
                  <a:ea typeface="楷体_GB2312" pitchFamily="49" charset="-122"/>
                </a:rPr>
                <a:t>多余状态</a:t>
              </a:r>
              <a:r>
                <a:rPr lang="zh-CN" altLang="en-US" sz="2800">
                  <a:ea typeface="楷体_GB2312" pitchFamily="49" charset="-122"/>
                </a:rPr>
                <a:t>和合并</a:t>
              </a:r>
              <a:r>
                <a:rPr lang="zh-CN" altLang="en-US" sz="2800">
                  <a:solidFill>
                    <a:schemeClr val="accent2"/>
                  </a:solidFill>
                  <a:ea typeface="楷体_GB2312" pitchFamily="49" charset="-122"/>
                </a:rPr>
                <a:t>等价状态</a:t>
              </a:r>
            </a:p>
            <a:p>
              <a:pPr eaLnBrk="1" hangingPunct="1"/>
              <a:r>
                <a:rPr lang="zh-CN" altLang="en-US" sz="2800">
                  <a:ea typeface="楷体_GB2312" pitchFamily="49" charset="-122"/>
                </a:rPr>
                <a:t>而转换成一个最小的与之等价的</a:t>
              </a:r>
              <a:r>
                <a:rPr lang="en-US" altLang="zh-CN" sz="2800">
                  <a:ea typeface="楷体_GB2312" pitchFamily="49" charset="-122"/>
                </a:rPr>
                <a:t>DFA m’</a:t>
              </a:r>
              <a:endParaRPr lang="zh-CN" altLang="en-US" sz="28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53266D-9B0E-4B90-BC90-A79C5BE93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305800" cy="1382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89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solidFill>
                  <a:srgbClr val="000000"/>
                </a:solidFill>
              </a:rPr>
              <a:t>一</a:t>
            </a:r>
            <a:r>
              <a:rPr kumimoji="0" lang="zh-CN" altLang="en-US" sz="2800">
                <a:solidFill>
                  <a:srgbClr val="000000"/>
                </a:solidFill>
                <a:sym typeface="Symbol" panose="05050102010706020507" pitchFamily="18" charset="2"/>
              </a:rPr>
              <a:t> </a:t>
            </a:r>
            <a:r>
              <a:rPr kumimoji="0" lang="en-US" altLang="zh-CN" sz="2800">
                <a:solidFill>
                  <a:srgbClr val="000000"/>
                </a:solidFill>
              </a:rPr>
              <a:t>DFA  M</a:t>
            </a:r>
            <a:r>
              <a:rPr kumimoji="0" lang="zh-CN" altLang="en-US" sz="2800">
                <a:solidFill>
                  <a:srgbClr val="000000"/>
                </a:solidFill>
              </a:rPr>
              <a:t>定义</a:t>
            </a:r>
          </a:p>
          <a:p>
            <a:pPr eaLnBrk="1" hangingPunct="1"/>
            <a:r>
              <a:rPr kumimoji="0" lang="zh-CN" altLang="en-US" sz="2800">
                <a:solidFill>
                  <a:srgbClr val="000000"/>
                </a:solidFill>
              </a:rPr>
              <a:t>        一个</a:t>
            </a:r>
            <a:r>
              <a:rPr kumimoji="0" lang="zh-CN" altLang="en-US" sz="2800" b="1" u="sng">
                <a:solidFill>
                  <a:srgbClr val="FF0000"/>
                </a:solidFill>
              </a:rPr>
              <a:t>确定</a:t>
            </a:r>
            <a:r>
              <a:rPr kumimoji="0" lang="zh-CN" altLang="en-US" sz="2800">
                <a:solidFill>
                  <a:srgbClr val="000000"/>
                </a:solidFill>
              </a:rPr>
              <a:t>的</a:t>
            </a:r>
            <a:r>
              <a:rPr kumimoji="0" lang="zh-CN" altLang="en-US" sz="2800" b="1" u="sng">
                <a:solidFill>
                  <a:srgbClr val="FF0000"/>
                </a:solidFill>
              </a:rPr>
              <a:t>有限</a:t>
            </a:r>
            <a:r>
              <a:rPr kumimoji="0" lang="zh-CN" altLang="en-US" sz="2800">
                <a:solidFill>
                  <a:srgbClr val="000000"/>
                </a:solidFill>
              </a:rPr>
              <a:t>自动机 </a:t>
            </a:r>
            <a:r>
              <a:rPr kumimoji="0" lang="en-US" altLang="zh-CN" sz="2800">
                <a:solidFill>
                  <a:srgbClr val="000000"/>
                </a:solidFill>
              </a:rPr>
              <a:t>DFA  M</a:t>
            </a:r>
            <a:r>
              <a:rPr kumimoji="0" lang="zh-CN" altLang="en-US" sz="2800">
                <a:solidFill>
                  <a:srgbClr val="000000"/>
                </a:solidFill>
              </a:rPr>
              <a:t>是一个五元组   Ｍ＝（</a:t>
            </a:r>
            <a:r>
              <a:rPr kumimoji="0" lang="en-US" altLang="zh-CN" sz="2800">
                <a:solidFill>
                  <a:srgbClr val="000000"/>
                </a:solidFill>
              </a:rPr>
              <a:t>Σ，S，S</a:t>
            </a:r>
            <a:r>
              <a:rPr kumimoji="0" lang="en-US" altLang="zh-CN" sz="2800" baseline="-25000">
                <a:solidFill>
                  <a:srgbClr val="000000"/>
                </a:solidFill>
              </a:rPr>
              <a:t>0</a:t>
            </a:r>
            <a:r>
              <a:rPr kumimoji="0" lang="en-US" altLang="zh-CN" sz="2800">
                <a:solidFill>
                  <a:srgbClr val="000000"/>
                </a:solidFill>
              </a:rPr>
              <a:t>，Z，f）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1B3585E-4D07-46C7-A043-B72F589D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830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89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0000"/>
                </a:solidFill>
              </a:rPr>
              <a:t>   </a:t>
            </a:r>
            <a:r>
              <a:rPr kumimoji="0" lang="en-US" altLang="zh-CN">
                <a:solidFill>
                  <a:srgbClr val="0000FF"/>
                </a:solidFill>
              </a:rPr>
              <a:t>Σ</a:t>
            </a:r>
            <a:r>
              <a:rPr kumimoji="0" lang="zh-CN" altLang="en-US">
                <a:solidFill>
                  <a:srgbClr val="000000"/>
                </a:solidFill>
              </a:rPr>
              <a:t>是一个字母表，它的每个元素称为一个输入符号。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DA13F97-E260-4597-AE94-ED331CA9B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19400"/>
            <a:ext cx="830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89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00"/>
                </a:solidFill>
              </a:rPr>
              <a:t>   </a:t>
            </a:r>
            <a:r>
              <a:rPr kumimoji="0" lang="en-US" altLang="zh-CN">
                <a:solidFill>
                  <a:srgbClr val="0000FF"/>
                </a:solidFill>
              </a:rPr>
              <a:t>S</a:t>
            </a:r>
            <a:r>
              <a:rPr kumimoji="0" lang="zh-CN" altLang="en-US">
                <a:solidFill>
                  <a:srgbClr val="000000"/>
                </a:solidFill>
              </a:rPr>
              <a:t>是一个有限状态集合。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59D56C4-53E1-4606-8E6D-785BDEE2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830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89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00"/>
                </a:solidFill>
              </a:rPr>
              <a:t>   </a:t>
            </a:r>
            <a:r>
              <a:rPr kumimoji="0" lang="en-US" altLang="zh-CN">
                <a:solidFill>
                  <a:srgbClr val="0000FF"/>
                </a:solidFill>
              </a:rPr>
              <a:t>S</a:t>
            </a:r>
            <a:r>
              <a:rPr kumimoji="0" lang="en-US" altLang="zh-CN" baseline="-25000">
                <a:solidFill>
                  <a:srgbClr val="0000FF"/>
                </a:solidFill>
              </a:rPr>
              <a:t>0</a:t>
            </a:r>
            <a:r>
              <a:rPr kumimoji="0" lang="en-US" altLang="zh-CN">
                <a:solidFill>
                  <a:srgbClr val="000000"/>
                </a:solidFill>
              </a:rPr>
              <a:t>∈S，S</a:t>
            </a:r>
            <a:r>
              <a:rPr kumimoji="0" lang="en-US" altLang="zh-CN" baseline="-25000">
                <a:solidFill>
                  <a:srgbClr val="000000"/>
                </a:solidFill>
              </a:rPr>
              <a:t>0  </a:t>
            </a:r>
            <a:r>
              <a:rPr kumimoji="0" lang="zh-CN" altLang="en-US">
                <a:solidFill>
                  <a:srgbClr val="000000"/>
                </a:solidFill>
              </a:rPr>
              <a:t>称为初始状态。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F51FB75-1600-4EEC-A23A-6E4651A75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830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89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00"/>
                </a:solidFill>
              </a:rPr>
              <a:t>   </a:t>
            </a:r>
            <a:r>
              <a:rPr kumimoji="0" lang="en-US" altLang="zh-CN">
                <a:solidFill>
                  <a:srgbClr val="0000FF"/>
                </a:solidFill>
              </a:rPr>
              <a:t>Z</a:t>
            </a:r>
            <a:r>
              <a:rPr kumimoji="0" lang="zh-CN" altLang="en-US">
                <a:solidFill>
                  <a:srgbClr val="000000"/>
                </a:solidFill>
              </a:rPr>
              <a:t>是</a:t>
            </a:r>
            <a:r>
              <a:rPr kumimoji="0" lang="en-US" altLang="zh-CN">
                <a:solidFill>
                  <a:srgbClr val="000000"/>
                </a:solidFill>
              </a:rPr>
              <a:t>S</a:t>
            </a:r>
            <a:r>
              <a:rPr kumimoji="0" lang="zh-CN" altLang="en-US">
                <a:solidFill>
                  <a:srgbClr val="000000"/>
                </a:solidFill>
              </a:rPr>
              <a:t>的子集，称为终结状态集合。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9E93E7D-7FE3-4E0F-824F-2DE078A92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91000"/>
            <a:ext cx="8305800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889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0000"/>
                </a:solidFill>
              </a:rPr>
              <a:t>   </a:t>
            </a:r>
            <a:r>
              <a:rPr kumimoji="0" lang="en-US" altLang="zh-CN">
                <a:solidFill>
                  <a:srgbClr val="0000FF"/>
                </a:solidFill>
              </a:rPr>
              <a:t>f</a:t>
            </a:r>
            <a:r>
              <a:rPr kumimoji="0" lang="zh-CN" altLang="en-US">
                <a:solidFill>
                  <a:srgbClr val="000000"/>
                </a:solidFill>
              </a:rPr>
              <a:t>是一个</a:t>
            </a:r>
            <a:r>
              <a:rPr kumimoji="0" lang="zh-CN" altLang="en-US">
                <a:solidFill>
                  <a:srgbClr val="0000FF"/>
                </a:solidFill>
              </a:rPr>
              <a:t>从</a:t>
            </a:r>
            <a:r>
              <a:rPr kumimoji="0" lang="en-US" altLang="zh-CN">
                <a:solidFill>
                  <a:srgbClr val="0000FF"/>
                </a:solidFill>
              </a:rPr>
              <a:t>S× Σ</a:t>
            </a:r>
            <a:r>
              <a:rPr kumimoji="0" lang="zh-CN" altLang="en-US">
                <a:solidFill>
                  <a:srgbClr val="0000FF"/>
                </a:solidFill>
              </a:rPr>
              <a:t>到</a:t>
            </a:r>
            <a:r>
              <a:rPr kumimoji="0" lang="en-US" altLang="zh-CN">
                <a:solidFill>
                  <a:srgbClr val="0000FF"/>
                </a:solidFill>
              </a:rPr>
              <a:t>S</a:t>
            </a:r>
            <a:r>
              <a:rPr kumimoji="0" lang="zh-CN" altLang="en-US">
                <a:solidFill>
                  <a:srgbClr val="000000"/>
                </a:solidFill>
              </a:rPr>
              <a:t>的单值映射</a:t>
            </a:r>
          </a:p>
          <a:p>
            <a:pPr eaLnBrk="1" hangingPunct="1"/>
            <a:r>
              <a:rPr kumimoji="0" lang="zh-CN" altLang="en-US">
                <a:solidFill>
                  <a:srgbClr val="000000"/>
                </a:solidFill>
              </a:rPr>
              <a:t>   </a:t>
            </a:r>
            <a:r>
              <a:rPr kumimoji="0" lang="en-US" altLang="zh-CN">
                <a:solidFill>
                  <a:srgbClr val="000000"/>
                </a:solidFill>
              </a:rPr>
              <a:t>f(</a:t>
            </a:r>
            <a:r>
              <a:rPr kumimoji="0" lang="zh-CN" altLang="en-US">
                <a:solidFill>
                  <a:srgbClr val="000000"/>
                </a:solidFill>
              </a:rPr>
              <a:t>ｑ，ａ)＝ｑ’（ｑ,ｑ’∈</a:t>
            </a:r>
            <a:r>
              <a:rPr kumimoji="0" lang="en-US" altLang="zh-CN">
                <a:solidFill>
                  <a:srgbClr val="000000"/>
                </a:solidFill>
              </a:rPr>
              <a:t>S，</a:t>
            </a:r>
            <a:r>
              <a:rPr kumimoji="0" lang="zh-CN" altLang="en-US">
                <a:solidFill>
                  <a:srgbClr val="000000"/>
                </a:solidFill>
              </a:rPr>
              <a:t>ａ∈</a:t>
            </a:r>
            <a:r>
              <a:rPr kumimoji="0" lang="en-US" altLang="zh-CN">
                <a:solidFill>
                  <a:srgbClr val="000000"/>
                </a:solidFill>
              </a:rPr>
              <a:t>Σ）</a:t>
            </a:r>
          </a:p>
          <a:p>
            <a:pPr eaLnBrk="1" hangingPunct="1"/>
            <a:r>
              <a:rPr kumimoji="0" lang="zh-CN" altLang="en-US">
                <a:solidFill>
                  <a:srgbClr val="000000"/>
                </a:solidFill>
              </a:rPr>
              <a:t>    表示当前状态为</a:t>
            </a:r>
            <a:r>
              <a:rPr kumimoji="0" lang="en-US" altLang="zh-CN">
                <a:solidFill>
                  <a:srgbClr val="000000"/>
                </a:solidFill>
              </a:rPr>
              <a:t>q,</a:t>
            </a:r>
            <a:r>
              <a:rPr kumimoji="0" lang="zh-CN" altLang="en-US">
                <a:solidFill>
                  <a:srgbClr val="000000"/>
                </a:solidFill>
              </a:rPr>
              <a:t>输入符号为</a:t>
            </a:r>
            <a:r>
              <a:rPr kumimoji="0" lang="en-US" altLang="zh-CN">
                <a:solidFill>
                  <a:srgbClr val="000000"/>
                </a:solidFill>
              </a:rPr>
              <a:t>a</a:t>
            </a:r>
            <a:r>
              <a:rPr kumimoji="0" lang="zh-CN" altLang="en-US">
                <a:solidFill>
                  <a:srgbClr val="000000"/>
                </a:solidFill>
              </a:rPr>
              <a:t>时，自动机将转换到下一个状态ｑ’，ｑ’称为ｑ的后继。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38A595D-3DAE-4764-9008-60553432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7350"/>
            <a:ext cx="9144000" cy="68580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657DFC0-5892-4F68-941C-44F63386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858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一、有限自动机的多余状态（无关状态）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/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（1）</a:t>
            </a:r>
            <a:r>
              <a:rPr lang="zh-CN" altLang="en-US" sz="2800">
                <a:ea typeface="楷体_GB2312" pitchFamily="49" charset="-122"/>
              </a:rPr>
              <a:t>从该自动机的开始状态出发,任何输入串也不能</a:t>
            </a:r>
          </a:p>
          <a:p>
            <a:pPr eaLnBrk="1" hangingPunct="1"/>
            <a:r>
              <a:rPr lang="zh-CN" altLang="en-US" sz="2800">
                <a:ea typeface="楷体_GB2312" pitchFamily="49" charset="-122"/>
              </a:rPr>
              <a:t>到达的那个状态</a:t>
            </a:r>
          </a:p>
          <a:p>
            <a:pPr eaLnBrk="1" hangingPunct="1"/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（2）</a:t>
            </a:r>
            <a:r>
              <a:rPr lang="zh-CN" altLang="en-US" sz="2800">
                <a:ea typeface="楷体_GB2312" pitchFamily="49" charset="-122"/>
              </a:rPr>
              <a:t>从该状态出发没有通向终态结的道路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52AEB76-FE6F-4BC7-9FC0-88A5D9FADAF1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2971800"/>
            <a:ext cx="3702050" cy="2743200"/>
            <a:chOff x="288" y="2064"/>
            <a:chExt cx="2332" cy="1728"/>
          </a:xfrm>
        </p:grpSpPr>
        <p:sp>
          <p:nvSpPr>
            <p:cNvPr id="31768" name="Oval 5">
              <a:extLst>
                <a:ext uri="{FF2B5EF4-FFF2-40B4-BE49-F238E27FC236}">
                  <a16:creationId xmlns:a16="http://schemas.microsoft.com/office/drawing/2014/main" id="{1F014662-E01C-495E-B35E-6D0ADF242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2160"/>
              <a:ext cx="460" cy="48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1</a:t>
              </a:r>
              <a:endParaRPr lang="en-US" altLang="zh-CN" sz="3200"/>
            </a:p>
          </p:txBody>
        </p:sp>
        <p:sp>
          <p:nvSpPr>
            <p:cNvPr id="31769" name="Line 6">
              <a:extLst>
                <a:ext uri="{FF2B5EF4-FFF2-40B4-BE49-F238E27FC236}">
                  <a16:creationId xmlns:a16="http://schemas.microsoft.com/office/drawing/2014/main" id="{A1515BC0-55E1-4A0F-9345-EDBF6ED63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2400"/>
              <a:ext cx="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7">
              <a:extLst>
                <a:ext uri="{FF2B5EF4-FFF2-40B4-BE49-F238E27FC236}">
                  <a16:creationId xmlns:a16="http://schemas.microsoft.com/office/drawing/2014/main" id="{78187433-4F50-4678-AE5E-FCBFF8E30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6" y="2400"/>
              <a:ext cx="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Line 8">
              <a:extLst>
                <a:ext uri="{FF2B5EF4-FFF2-40B4-BE49-F238E27FC236}">
                  <a16:creationId xmlns:a16="http://schemas.microsoft.com/office/drawing/2014/main" id="{51EBD131-34BC-4970-84FF-A430DD105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" y="2592"/>
              <a:ext cx="537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Line 9">
              <a:extLst>
                <a:ext uri="{FF2B5EF4-FFF2-40B4-BE49-F238E27FC236}">
                  <a16:creationId xmlns:a16="http://schemas.microsoft.com/office/drawing/2014/main" id="{C276F6F6-66E4-42E3-8CC1-BFF8C5179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88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Text Box 10">
              <a:extLst>
                <a:ext uri="{FF2B5EF4-FFF2-40B4-BE49-F238E27FC236}">
                  <a16:creationId xmlns:a16="http://schemas.microsoft.com/office/drawing/2014/main" id="{370E94BC-B822-428A-84CC-F6E98B184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" y="2755"/>
              <a:ext cx="4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31774" name="Text Box 11">
              <a:extLst>
                <a:ext uri="{FF2B5EF4-FFF2-40B4-BE49-F238E27FC236}">
                  <a16:creationId xmlns:a16="http://schemas.microsoft.com/office/drawing/2014/main" id="{0C73E2A8-D75B-4EC4-B9BA-806BAA8A6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851"/>
              <a:ext cx="4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31775" name="Text Box 12">
              <a:extLst>
                <a:ext uri="{FF2B5EF4-FFF2-40B4-BE49-F238E27FC236}">
                  <a16:creationId xmlns:a16="http://schemas.microsoft.com/office/drawing/2014/main" id="{828C28B7-823F-4CB9-B6E3-52B8B11A9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2064"/>
              <a:ext cx="4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31776" name="Text Box 13">
              <a:extLst>
                <a:ext uri="{FF2B5EF4-FFF2-40B4-BE49-F238E27FC236}">
                  <a16:creationId xmlns:a16="http://schemas.microsoft.com/office/drawing/2014/main" id="{49E271A6-F5A7-4F38-9343-2830E308C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12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start</a:t>
              </a:r>
            </a:p>
          </p:txBody>
        </p:sp>
        <p:grpSp>
          <p:nvGrpSpPr>
            <p:cNvPr id="31777" name="Group 14">
              <a:extLst>
                <a:ext uri="{FF2B5EF4-FFF2-40B4-BE49-F238E27FC236}">
                  <a16:creationId xmlns:a16="http://schemas.microsoft.com/office/drawing/2014/main" id="{C1A42925-9BBF-4A45-9B86-45144E9D4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3216"/>
              <a:ext cx="566" cy="576"/>
              <a:chOff x="2170" y="2112"/>
              <a:chExt cx="566" cy="576"/>
            </a:xfrm>
          </p:grpSpPr>
          <p:sp>
            <p:nvSpPr>
              <p:cNvPr id="31782" name="Oval 15">
                <a:extLst>
                  <a:ext uri="{FF2B5EF4-FFF2-40B4-BE49-F238E27FC236}">
                    <a16:creationId xmlns:a16="http://schemas.microsoft.com/office/drawing/2014/main" id="{4CA7B954-0A81-4F09-B0AA-572883836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2112"/>
                <a:ext cx="566" cy="576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0</a:t>
                </a:r>
                <a:endParaRPr lang="en-US" altLang="zh-CN" sz="3200"/>
              </a:p>
            </p:txBody>
          </p:sp>
          <p:sp>
            <p:nvSpPr>
              <p:cNvPr id="31783" name="Oval 16">
                <a:extLst>
                  <a:ext uri="{FF2B5EF4-FFF2-40B4-BE49-F238E27FC236}">
                    <a16:creationId xmlns:a16="http://schemas.microsoft.com/office/drawing/2014/main" id="{F44ABEBA-1C68-4CCC-BB80-742D791FC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160"/>
                <a:ext cx="480" cy="480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/>
                  <a:t>4</a:t>
                </a:r>
                <a:endParaRPr lang="en-US" altLang="zh-CN" sz="3200"/>
              </a:p>
            </p:txBody>
          </p:sp>
        </p:grpSp>
        <p:sp>
          <p:nvSpPr>
            <p:cNvPr id="31778" name="Oval 17">
              <a:extLst>
                <a:ext uri="{FF2B5EF4-FFF2-40B4-BE49-F238E27FC236}">
                  <a16:creationId xmlns:a16="http://schemas.microsoft.com/office/drawing/2014/main" id="{9BB26391-C5BD-45FB-B4C4-5C7ACF735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208"/>
              <a:ext cx="460" cy="48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2</a:t>
              </a:r>
              <a:endParaRPr lang="en-US" altLang="zh-CN" sz="3200"/>
            </a:p>
          </p:txBody>
        </p:sp>
        <p:sp>
          <p:nvSpPr>
            <p:cNvPr id="31779" name="Oval 18">
              <a:extLst>
                <a:ext uri="{FF2B5EF4-FFF2-40B4-BE49-F238E27FC236}">
                  <a16:creationId xmlns:a16="http://schemas.microsoft.com/office/drawing/2014/main" id="{0281BE17-D574-4CA5-B5DA-5C64FA538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" y="3255"/>
              <a:ext cx="460" cy="48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3</a:t>
              </a:r>
              <a:endParaRPr lang="en-US" altLang="zh-CN" sz="3200"/>
            </a:p>
          </p:txBody>
        </p:sp>
        <p:sp>
          <p:nvSpPr>
            <p:cNvPr id="31780" name="Line 19">
              <a:extLst>
                <a:ext uri="{FF2B5EF4-FFF2-40B4-BE49-F238E27FC236}">
                  <a16:creationId xmlns:a16="http://schemas.microsoft.com/office/drawing/2014/main" id="{F239113C-0594-4C9E-BD96-52527116A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95"/>
              <a:ext cx="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Text Box 20">
              <a:extLst>
                <a:ext uri="{FF2B5EF4-FFF2-40B4-BE49-F238E27FC236}">
                  <a16:creationId xmlns:a16="http://schemas.microsoft.com/office/drawing/2014/main" id="{DB9F0C63-589A-4763-A56B-C8C06DEA8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4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7966A3C8-A596-44EA-B0A4-A9CDEB7457C0}"/>
              </a:ext>
            </a:extLst>
          </p:cNvPr>
          <p:cNvGrpSpPr>
            <a:grpSpLocks/>
          </p:cNvGrpSpPr>
          <p:nvPr/>
        </p:nvGrpSpPr>
        <p:grpSpPr bwMode="auto">
          <a:xfrm>
            <a:off x="4756150" y="2466975"/>
            <a:ext cx="3702050" cy="3248025"/>
            <a:chOff x="2900" y="1632"/>
            <a:chExt cx="2332" cy="2046"/>
          </a:xfrm>
        </p:grpSpPr>
        <p:sp>
          <p:nvSpPr>
            <p:cNvPr id="31752" name="Oval 22">
              <a:extLst>
                <a:ext uri="{FF2B5EF4-FFF2-40B4-BE49-F238E27FC236}">
                  <a16:creationId xmlns:a16="http://schemas.microsoft.com/office/drawing/2014/main" id="{F3897573-97BE-486C-8172-3B25F4528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304"/>
              <a:ext cx="460" cy="48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1</a:t>
              </a:r>
              <a:endParaRPr lang="en-US" altLang="zh-CN" sz="3200"/>
            </a:p>
          </p:txBody>
        </p:sp>
        <p:sp>
          <p:nvSpPr>
            <p:cNvPr id="31753" name="Line 23">
              <a:extLst>
                <a:ext uri="{FF2B5EF4-FFF2-40B4-BE49-F238E27FC236}">
                  <a16:creationId xmlns:a16="http://schemas.microsoft.com/office/drawing/2014/main" id="{5E52B802-ABBE-4DD8-8972-C74B7880E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7" y="2544"/>
              <a:ext cx="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Line 24">
              <a:extLst>
                <a:ext uri="{FF2B5EF4-FFF2-40B4-BE49-F238E27FC236}">
                  <a16:creationId xmlns:a16="http://schemas.microsoft.com/office/drawing/2014/main" id="{832B7B1C-7B4F-4EC7-9CB0-87071A66A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8" y="2544"/>
              <a:ext cx="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Line 25">
              <a:extLst>
                <a:ext uri="{FF2B5EF4-FFF2-40B4-BE49-F238E27FC236}">
                  <a16:creationId xmlns:a16="http://schemas.microsoft.com/office/drawing/2014/main" id="{764F7AA9-9BD4-4D30-B690-8AA52658A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784"/>
              <a:ext cx="4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Text Box 26">
              <a:extLst>
                <a:ext uri="{FF2B5EF4-FFF2-40B4-BE49-F238E27FC236}">
                  <a16:creationId xmlns:a16="http://schemas.microsoft.com/office/drawing/2014/main" id="{70AAA032-7F3C-4E04-83BF-AF2273432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851"/>
              <a:ext cx="4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31757" name="Text Box 27">
              <a:extLst>
                <a:ext uri="{FF2B5EF4-FFF2-40B4-BE49-F238E27FC236}">
                  <a16:creationId xmlns:a16="http://schemas.microsoft.com/office/drawing/2014/main" id="{DE32999F-94F8-4B3F-A03A-B98CCCCA9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7" y="2208"/>
              <a:ext cx="42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31758" name="Text Box 28">
              <a:extLst>
                <a:ext uri="{FF2B5EF4-FFF2-40B4-BE49-F238E27FC236}">
                  <a16:creationId xmlns:a16="http://schemas.microsoft.com/office/drawing/2014/main" id="{F2D8CD4A-3A9E-4BD1-9909-0D170D390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0" y="226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start</a:t>
              </a:r>
            </a:p>
          </p:txBody>
        </p:sp>
        <p:grpSp>
          <p:nvGrpSpPr>
            <p:cNvPr id="31759" name="Group 29">
              <a:extLst>
                <a:ext uri="{FF2B5EF4-FFF2-40B4-BE49-F238E27FC236}">
                  <a16:creationId xmlns:a16="http://schemas.microsoft.com/office/drawing/2014/main" id="{463DCBE2-1664-4B00-8447-A2C7247FE9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1" y="3102"/>
              <a:ext cx="566" cy="576"/>
              <a:chOff x="2170" y="2112"/>
              <a:chExt cx="566" cy="576"/>
            </a:xfrm>
          </p:grpSpPr>
          <p:sp>
            <p:nvSpPr>
              <p:cNvPr id="31766" name="Oval 30">
                <a:extLst>
                  <a:ext uri="{FF2B5EF4-FFF2-40B4-BE49-F238E27FC236}">
                    <a16:creationId xmlns:a16="http://schemas.microsoft.com/office/drawing/2014/main" id="{82E25A93-F0DB-449D-921C-56D1CC2B6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2112"/>
                <a:ext cx="566" cy="576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0</a:t>
                </a:r>
                <a:endParaRPr lang="en-US" altLang="zh-CN" sz="3200"/>
              </a:p>
            </p:txBody>
          </p:sp>
          <p:sp>
            <p:nvSpPr>
              <p:cNvPr id="31767" name="Oval 31">
                <a:extLst>
                  <a:ext uri="{FF2B5EF4-FFF2-40B4-BE49-F238E27FC236}">
                    <a16:creationId xmlns:a16="http://schemas.microsoft.com/office/drawing/2014/main" id="{8638D0FC-C6A2-4F84-B9E7-39E94C816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160"/>
                <a:ext cx="480" cy="480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/>
                  <a:t>4</a:t>
                </a:r>
                <a:endParaRPr lang="en-US" altLang="zh-CN" sz="3200"/>
              </a:p>
            </p:txBody>
          </p:sp>
        </p:grpSp>
        <p:sp>
          <p:nvSpPr>
            <p:cNvPr id="31760" name="Oval 32">
              <a:extLst>
                <a:ext uri="{FF2B5EF4-FFF2-40B4-BE49-F238E27FC236}">
                  <a16:creationId xmlns:a16="http://schemas.microsoft.com/office/drawing/2014/main" id="{BA11169D-9BD7-44B9-B289-B0277F9B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2352"/>
              <a:ext cx="460" cy="48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2</a:t>
              </a:r>
              <a:endParaRPr lang="en-US" altLang="zh-CN" sz="3200"/>
            </a:p>
          </p:txBody>
        </p:sp>
        <p:sp>
          <p:nvSpPr>
            <p:cNvPr id="31761" name="Oval 33">
              <a:extLst>
                <a:ext uri="{FF2B5EF4-FFF2-40B4-BE49-F238E27FC236}">
                  <a16:creationId xmlns:a16="http://schemas.microsoft.com/office/drawing/2014/main" id="{30D44670-7DDD-47E5-8AE7-2EE1C229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32"/>
              <a:ext cx="460" cy="48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/>
                <a:t>3</a:t>
              </a:r>
              <a:endParaRPr lang="en-US" altLang="zh-CN" sz="3200"/>
            </a:p>
          </p:txBody>
        </p:sp>
        <p:sp>
          <p:nvSpPr>
            <p:cNvPr id="31762" name="Line 34">
              <a:extLst>
                <a:ext uri="{FF2B5EF4-FFF2-40B4-BE49-F238E27FC236}">
                  <a16:creationId xmlns:a16="http://schemas.microsoft.com/office/drawing/2014/main" id="{3B387D4E-A157-4E25-BD5C-7B66890D00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196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35">
              <a:extLst>
                <a:ext uri="{FF2B5EF4-FFF2-40B4-BE49-F238E27FC236}">
                  <a16:creationId xmlns:a16="http://schemas.microsoft.com/office/drawing/2014/main" id="{FFE3FFD8-8233-43A5-8A88-0061C19A3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3" y="1986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Text Box 36">
              <a:extLst>
                <a:ext uri="{FF2B5EF4-FFF2-40B4-BE49-F238E27FC236}">
                  <a16:creationId xmlns:a16="http://schemas.microsoft.com/office/drawing/2014/main" id="{EA430F22-4C01-4AEE-9BC7-DCBAE7C0C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" y="1872"/>
              <a:ext cx="4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31765" name="Text Box 37">
              <a:extLst>
                <a:ext uri="{FF2B5EF4-FFF2-40B4-BE49-F238E27FC236}">
                  <a16:creationId xmlns:a16="http://schemas.microsoft.com/office/drawing/2014/main" id="{43C57010-1116-4538-8D2C-F0A4543B2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872"/>
              <a:ext cx="4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</p:grpSp>
      <p:sp>
        <p:nvSpPr>
          <p:cNvPr id="39974" name="Text Box 38">
            <a:extLst>
              <a:ext uri="{FF2B5EF4-FFF2-40B4-BE49-F238E27FC236}">
                <a16:creationId xmlns:a16="http://schemas.microsoft.com/office/drawing/2014/main" id="{B1B6BD57-2995-45BA-8345-9D1B0870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7848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      </a:t>
            </a:r>
            <a:r>
              <a:rPr lang="zh-CN" altLang="en-US" b="1">
                <a:solidFill>
                  <a:srgbClr val="0000FF"/>
                </a:solidFill>
              </a:rPr>
              <a:t>这些多余状态不在从初态到终态的路径上，对识别句子无任何作用。</a:t>
            </a:r>
          </a:p>
        </p:txBody>
      </p:sp>
      <p:sp>
        <p:nvSpPr>
          <p:cNvPr id="39975" name="Text Box 39">
            <a:extLst>
              <a:ext uri="{FF2B5EF4-FFF2-40B4-BE49-F238E27FC236}">
                <a16:creationId xmlns:a16="http://schemas.microsoft.com/office/drawing/2014/main" id="{9C912AB8-C7B6-427F-971D-0B595950D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39963"/>
            <a:ext cx="182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为什么？</a:t>
            </a:r>
            <a:r>
              <a:rPr lang="zh-CN" altLang="en-US" sz="3200"/>
              <a:t>     </a:t>
            </a:r>
            <a:endParaRPr lang="zh-CN" alt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4" grpId="0" autoUpdateAnimBg="0"/>
      <p:bldP spid="399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555E6C0-F9BC-4B54-B53B-2B3F1909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458200" cy="53340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543BD14-1D11-4D73-AD9A-2A03DEA1C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2296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ea typeface="楷体_GB2312" pitchFamily="49" charset="-122"/>
              </a:rPr>
              <a:t>二、</a:t>
            </a:r>
            <a:r>
              <a:rPr lang="zh-CN" altLang="en-US" sz="3200" b="1">
                <a:solidFill>
                  <a:srgbClr val="3333CC"/>
                </a:solidFill>
                <a:ea typeface="楷体_GB2312" pitchFamily="49" charset="-122"/>
              </a:rPr>
              <a:t>等价</a:t>
            </a:r>
            <a:r>
              <a:rPr lang="zh-CN" altLang="zh-CN" sz="3200" b="1">
                <a:solidFill>
                  <a:srgbClr val="3333CC"/>
                </a:solidFill>
                <a:latin typeface="宋体" panose="02010600030101010101" pitchFamily="2" charset="-122"/>
                <a:ea typeface="楷体_GB2312" pitchFamily="49" charset="-122"/>
              </a:rPr>
              <a:t>状态的定义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3200">
                <a:latin typeface="宋体" panose="02010600030101010101" pitchFamily="2" charset="-122"/>
              </a:rPr>
              <a:t>   设p,q </a:t>
            </a:r>
            <a:r>
              <a:rPr lang="zh-CN" altLang="zh-CN" sz="3200"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zh-CN" altLang="en-US" sz="3200"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zh-CN" sz="32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3200">
                <a:latin typeface="宋体" panose="02010600030101010101" pitchFamily="2" charset="-122"/>
              </a:rPr>
              <a:t>，若对任何w</a:t>
            </a:r>
            <a:r>
              <a:rPr lang="zh-CN" altLang="zh-CN" sz="3200">
                <a:latin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en-US" sz="3200">
                <a:sym typeface="Symbol" panose="05050102010706020507" pitchFamily="18" charset="2"/>
              </a:rPr>
              <a:t>*</a:t>
            </a:r>
            <a:r>
              <a:rPr lang="zh-CN" altLang="zh-CN" sz="32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3200">
                <a:latin typeface="宋体" panose="02010600030101010101" pitchFamily="2" charset="-122"/>
              </a:rPr>
              <a:t>,</a:t>
            </a:r>
            <a:r>
              <a:rPr lang="en-US" altLang="en-US" sz="3200" b="1">
                <a:solidFill>
                  <a:srgbClr val="0000FF"/>
                </a:solidFill>
                <a:sym typeface="Symbol" panose="05050102010706020507" pitchFamily="18" charset="2"/>
              </a:rPr>
              <a:t>f(p,w) </a:t>
            </a:r>
            <a:r>
              <a:rPr lang="zh-CN" altLang="zh-CN" sz="32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与 </a:t>
            </a:r>
            <a:r>
              <a:rPr lang="en-US" altLang="zh-CN" sz="3200" b="1">
                <a:solidFill>
                  <a:srgbClr val="0000FF"/>
                </a:solidFill>
                <a:sym typeface="Symbol" panose="05050102010706020507" pitchFamily="18" charset="2"/>
              </a:rPr>
              <a:t>f(</a:t>
            </a:r>
            <a:r>
              <a:rPr lang="en-US" altLang="en-US" sz="3200" b="1">
                <a:solidFill>
                  <a:srgbClr val="0000FF"/>
                </a:solidFill>
                <a:sym typeface="Symbol" panose="05050102010706020507" pitchFamily="18" charset="2"/>
              </a:rPr>
              <a:t>q,w) </a:t>
            </a:r>
            <a:r>
              <a:rPr lang="zh-CN" altLang="zh-CN" sz="32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同时到达终止状态或拒绝状态之中</a:t>
            </a:r>
            <a:r>
              <a:rPr lang="zh-CN" altLang="zh-CN" sz="3200">
                <a:latin typeface="宋体" panose="02010600030101010101" pitchFamily="2" charset="-122"/>
              </a:rPr>
              <a:t> ，则称p和</a:t>
            </a:r>
            <a:r>
              <a:rPr lang="en-US" altLang="zh-CN" sz="3200">
                <a:latin typeface="宋体" panose="02010600030101010101" pitchFamily="2" charset="-122"/>
              </a:rPr>
              <a:t>q</a:t>
            </a:r>
            <a:r>
              <a:rPr lang="zh-CN" altLang="zh-CN" sz="3200">
                <a:latin typeface="宋体" panose="02010600030101010101" pitchFamily="2" charset="-122"/>
              </a:rPr>
              <a:t>是</a:t>
            </a:r>
            <a:r>
              <a:rPr lang="zh-CN" altLang="en-US" sz="3200"/>
              <a:t>等价</a:t>
            </a:r>
            <a:r>
              <a:rPr lang="zh-CN" altLang="zh-CN" sz="3200">
                <a:latin typeface="宋体" panose="02010600030101010101" pitchFamily="2" charset="-122"/>
              </a:rPr>
              <a:t>的。否则，称p和</a:t>
            </a:r>
            <a:r>
              <a:rPr lang="en-US" altLang="zh-CN" sz="3200">
                <a:latin typeface="宋体" panose="02010600030101010101" pitchFamily="2" charset="-122"/>
              </a:rPr>
              <a:t>q</a:t>
            </a:r>
            <a:r>
              <a:rPr lang="zh-CN" altLang="zh-CN" sz="3200">
                <a:latin typeface="宋体" panose="02010600030101010101" pitchFamily="2" charset="-122"/>
              </a:rPr>
              <a:t>不等价（可区别）。</a:t>
            </a:r>
            <a:r>
              <a:rPr lang="zh-CN" altLang="en-US" sz="3200"/>
              <a:t>      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45D45E0A-1266-4FB0-B70C-756E2791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8229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/>
              <a:t>     判定两个</a:t>
            </a:r>
            <a:r>
              <a:rPr lang="zh-CN" altLang="en-US" sz="3200">
                <a:latin typeface="宋体" panose="02010600030101010101" pitchFamily="2" charset="-122"/>
              </a:rPr>
              <a:t>状态</a:t>
            </a:r>
            <a:r>
              <a:rPr lang="en-US" altLang="zh-CN" sz="3200">
                <a:latin typeface="宋体" panose="02010600030101010101" pitchFamily="2" charset="-122"/>
              </a:rPr>
              <a:t>p</a:t>
            </a:r>
            <a:r>
              <a:rPr lang="zh-CN" altLang="en-US" sz="3200">
                <a:latin typeface="宋体" panose="02010600030101010101" pitchFamily="2" charset="-122"/>
              </a:rPr>
              <a:t>和</a:t>
            </a:r>
            <a:r>
              <a:rPr lang="en-US" altLang="zh-CN" sz="3200">
                <a:latin typeface="宋体" panose="02010600030101010101" pitchFamily="2" charset="-122"/>
              </a:rPr>
              <a:t>q</a:t>
            </a:r>
            <a:r>
              <a:rPr lang="zh-CN" altLang="en-US" sz="3200">
                <a:latin typeface="宋体" panose="02010600030101010101" pitchFamily="2" charset="-122"/>
              </a:rPr>
              <a:t>不等价，只要找到一个</a:t>
            </a:r>
            <a:r>
              <a:rPr lang="en-US" altLang="zh-CN" sz="3200">
                <a:latin typeface="宋体" panose="02010600030101010101" pitchFamily="2" charset="-122"/>
              </a:rPr>
              <a:t>w</a:t>
            </a:r>
            <a:r>
              <a:rPr lang="en-US" altLang="zh-CN" sz="3200">
                <a:latin typeface="宋体" panose="02010600030101010101" pitchFamily="2" charset="-122"/>
                <a:sym typeface="Symbol" panose="05050102010706020507" pitchFamily="18" charset="2"/>
              </a:rPr>
              <a:t></a:t>
            </a:r>
            <a:r>
              <a:rPr lang="en-US" altLang="zh-CN" sz="3200">
                <a:sym typeface="Symbol" panose="05050102010706020507" pitchFamily="18" charset="2"/>
              </a:rPr>
              <a:t>*，  </a:t>
            </a:r>
            <a:r>
              <a:rPr lang="zh-CN" altLang="en-US" sz="3200">
                <a:latin typeface="宋体" panose="02010600030101010101" pitchFamily="2" charset="-122"/>
              </a:rPr>
              <a:t>使</a:t>
            </a:r>
            <a:r>
              <a:rPr lang="en-US" altLang="zh-CN" sz="3200">
                <a:latin typeface="宋体" panose="02010600030101010101" pitchFamily="2" charset="-122"/>
                <a:sym typeface="Symbol" panose="05050102010706020507" pitchFamily="18" charset="2"/>
              </a:rPr>
              <a:t>f（p,w)Z </a:t>
            </a:r>
            <a:r>
              <a:rPr lang="zh-CN" altLang="en-US" sz="3200">
                <a:latin typeface="宋体" panose="02010600030101010101" pitchFamily="2" charset="-122"/>
                <a:sym typeface="Symbol" panose="05050102010706020507" pitchFamily="18" charset="2"/>
              </a:rPr>
              <a:t>且</a:t>
            </a:r>
            <a:r>
              <a:rPr lang="en-US" altLang="zh-CN" sz="3200">
                <a:latin typeface="宋体" panose="02010600030101010101" pitchFamily="2" charset="-122"/>
                <a:sym typeface="Symbol" panose="05050102010706020507" pitchFamily="18" charset="2"/>
              </a:rPr>
              <a:t>f（q,w)  Z，</a:t>
            </a:r>
            <a:r>
              <a:rPr lang="zh-CN" altLang="en-US" sz="3200">
                <a:latin typeface="宋体" panose="02010600030101010101" pitchFamily="2" charset="-122"/>
                <a:sym typeface="Symbol" panose="05050102010706020507" pitchFamily="18" charset="2"/>
              </a:rPr>
              <a:t>或者相反。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EADC564-3C48-4C8A-A85E-6B9E13830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458200" cy="58674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/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4011169F-328B-4A94-873D-02C5C8017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00113"/>
            <a:ext cx="830580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说明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a）</a:t>
            </a:r>
            <a:r>
              <a:rPr lang="zh-CN" altLang="en-US" sz="3200">
                <a:solidFill>
                  <a:schemeClr val="accent2"/>
                </a:solidFill>
                <a:latin typeface="宋体" panose="02010600030101010101" pitchFamily="2" charset="-122"/>
              </a:rPr>
              <a:t>终结状态与非终结状态不等价</a:t>
            </a:r>
            <a:r>
              <a:rPr lang="zh-CN" altLang="en-US" sz="320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8CD4358E-92F6-4760-A085-CECF97AA9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84582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latin typeface="宋体" panose="02010600030101010101" pitchFamily="2" charset="-122"/>
              </a:rPr>
              <a:t>（</a:t>
            </a:r>
            <a:r>
              <a:rPr lang="en-US" altLang="zh-CN" sz="3200" b="1">
                <a:latin typeface="宋体" panose="02010600030101010101" pitchFamily="2" charset="-122"/>
              </a:rPr>
              <a:t>b）</a:t>
            </a:r>
            <a:r>
              <a:rPr lang="zh-CN" altLang="en-US" sz="3200">
                <a:latin typeface="宋体" panose="02010600030101010101" pitchFamily="2" charset="-122"/>
              </a:rPr>
              <a:t>对于</a:t>
            </a:r>
            <a:r>
              <a:rPr lang="zh-CN" altLang="en-US" sz="32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宋体" panose="02010600030101010101" pitchFamily="2" charset="-122"/>
                <a:sym typeface="Symbol" panose="05050102010706020507" pitchFamily="18" charset="2"/>
              </a:rPr>
              <a:t>a  </a:t>
            </a:r>
            <a:r>
              <a:rPr lang="en-US" altLang="zh-CN" sz="3200">
                <a:latin typeface="宋体" panose="02010600030101010101" pitchFamily="2" charset="-122"/>
              </a:rPr>
              <a:t>，</a:t>
            </a:r>
            <a:r>
              <a:rPr lang="en-US" altLang="zh-CN" sz="3200">
                <a:latin typeface="宋体" panose="02010600030101010101" pitchFamily="2" charset="-122"/>
                <a:sym typeface="Symbol" panose="05050102010706020507" pitchFamily="18" charset="2"/>
              </a:rPr>
              <a:t>f（p,a)=r, f（q,a)=s, </a:t>
            </a:r>
            <a:r>
              <a:rPr lang="en-US" altLang="zh-CN" sz="3200">
                <a:latin typeface="宋体" panose="02010600030101010101" pitchFamily="2" charset="-122"/>
              </a:rPr>
              <a:t>r</a:t>
            </a:r>
            <a:r>
              <a:rPr lang="zh-CN" altLang="en-US" sz="3200">
                <a:latin typeface="宋体" panose="02010600030101010101" pitchFamily="2" charset="-122"/>
              </a:rPr>
              <a:t>与</a:t>
            </a:r>
            <a:r>
              <a:rPr lang="en-US" altLang="zh-CN" sz="3200">
                <a:latin typeface="宋体" panose="02010600030101010101" pitchFamily="2" charset="-122"/>
              </a:rPr>
              <a:t>s</a:t>
            </a:r>
            <a:r>
              <a:rPr lang="zh-CN" altLang="en-US" sz="3200">
                <a:latin typeface="宋体" panose="02010600030101010101" pitchFamily="2" charset="-122"/>
              </a:rPr>
              <a:t>均等价，则</a:t>
            </a:r>
            <a:r>
              <a:rPr lang="en-US" altLang="zh-CN" sz="3200">
                <a:latin typeface="宋体" panose="02010600030101010101" pitchFamily="2" charset="-122"/>
              </a:rPr>
              <a:t>p</a:t>
            </a:r>
            <a:r>
              <a:rPr lang="zh-CN" altLang="en-US" sz="3200">
                <a:latin typeface="宋体" panose="02010600030101010101" pitchFamily="2" charset="-122"/>
              </a:rPr>
              <a:t>与</a:t>
            </a:r>
            <a:r>
              <a:rPr lang="en-US" altLang="zh-CN" sz="3200">
                <a:latin typeface="宋体" panose="02010600030101010101" pitchFamily="2" charset="-122"/>
              </a:rPr>
              <a:t>q</a:t>
            </a:r>
            <a:r>
              <a:rPr lang="zh-CN" altLang="en-US" sz="3200">
                <a:latin typeface="宋体" panose="02010600030101010101" pitchFamily="2" charset="-122"/>
              </a:rPr>
              <a:t>等价;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>
                <a:latin typeface="宋体" panose="02010600030101010101" pitchFamily="2" charset="-122"/>
              </a:rPr>
              <a:t>   若存在某个</a:t>
            </a:r>
            <a:r>
              <a:rPr lang="en-US" altLang="zh-CN" sz="3200">
                <a:latin typeface="宋体" panose="02010600030101010101" pitchFamily="2" charset="-122"/>
                <a:sym typeface="Symbol" panose="05050102010706020507" pitchFamily="18" charset="2"/>
              </a:rPr>
              <a:t>a ，f（p,a)=r, f（q,a)=s  </a:t>
            </a:r>
            <a:r>
              <a:rPr lang="zh-CN" altLang="en-US" sz="3200">
                <a:latin typeface="宋体" panose="02010600030101010101" pitchFamily="2" charset="-122"/>
                <a:sym typeface="Symbol" panose="05050102010706020507" pitchFamily="18" charset="2"/>
              </a:rPr>
              <a:t>其中</a:t>
            </a:r>
            <a:r>
              <a:rPr lang="en-US" altLang="zh-CN" sz="3200">
                <a:latin typeface="宋体" panose="02010600030101010101" pitchFamily="2" charset="-122"/>
              </a:rPr>
              <a:t>r</a:t>
            </a:r>
            <a:r>
              <a:rPr lang="zh-CN" altLang="en-US" sz="3200">
                <a:latin typeface="宋体" panose="02010600030101010101" pitchFamily="2" charset="-122"/>
              </a:rPr>
              <a:t>与</a:t>
            </a:r>
            <a:r>
              <a:rPr lang="en-US" altLang="zh-CN" sz="3200">
                <a:latin typeface="宋体" panose="02010600030101010101" pitchFamily="2" charset="-122"/>
              </a:rPr>
              <a:t>s</a:t>
            </a:r>
            <a:r>
              <a:rPr lang="zh-CN" altLang="en-US" sz="3200">
                <a:latin typeface="宋体" panose="02010600030101010101" pitchFamily="2" charset="-122"/>
              </a:rPr>
              <a:t>不等价, 则</a:t>
            </a:r>
            <a:r>
              <a:rPr lang="en-US" altLang="zh-CN" sz="3200">
                <a:latin typeface="宋体" panose="02010600030101010101" pitchFamily="2" charset="-122"/>
              </a:rPr>
              <a:t>p</a:t>
            </a:r>
            <a:r>
              <a:rPr lang="zh-CN" altLang="en-US" sz="3200">
                <a:latin typeface="宋体" panose="02010600030101010101" pitchFamily="2" charset="-122"/>
              </a:rPr>
              <a:t>与</a:t>
            </a:r>
            <a:r>
              <a:rPr lang="en-US" altLang="zh-CN" sz="3200">
                <a:latin typeface="宋体" panose="02010600030101010101" pitchFamily="2" charset="-122"/>
              </a:rPr>
              <a:t>q</a:t>
            </a:r>
            <a:r>
              <a:rPr lang="zh-CN" altLang="en-US" sz="3200">
                <a:latin typeface="宋体" panose="02010600030101010101" pitchFamily="2" charset="-122"/>
              </a:rPr>
              <a:t>不等价。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宋体" panose="02010600030101010101" pitchFamily="2" charset="-122"/>
              </a:rPr>
              <a:t>    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C12B20C9-AAB3-4125-9E72-669CEDB3C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6248400" cy="1828800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Symbol" pitchFamily="18" charset="2"/>
              <a:buNone/>
              <a:defRPr/>
            </a:pPr>
            <a:r>
              <a:rPr lang="zh-CN" altLang="en-US" sz="3200">
                <a:latin typeface="宋体" pitchFamily="2" charset="-122"/>
                <a:sym typeface="Symbol" pitchFamily="18" charset="2"/>
              </a:rPr>
              <a:t>设</a:t>
            </a:r>
            <a:r>
              <a:rPr lang="en-US" altLang="zh-CN" sz="3200">
                <a:latin typeface="宋体" pitchFamily="2" charset="-122"/>
                <a:sym typeface="Symbol" pitchFamily="18" charset="2"/>
              </a:rPr>
              <a:t>p</a:t>
            </a:r>
            <a:r>
              <a:rPr lang="zh-CN" altLang="en-US" sz="3200">
                <a:latin typeface="宋体" pitchFamily="2" charset="-122"/>
                <a:sym typeface="Symbol" pitchFamily="18" charset="2"/>
              </a:rPr>
              <a:t>表示非终结状态，</a:t>
            </a:r>
            <a:r>
              <a:rPr lang="en-US" altLang="zh-CN" sz="3200">
                <a:latin typeface="宋体" pitchFamily="2" charset="-122"/>
                <a:sym typeface="Symbol" pitchFamily="18" charset="2"/>
              </a:rPr>
              <a:t>q</a:t>
            </a:r>
            <a:r>
              <a:rPr lang="zh-CN" altLang="en-US" sz="3200">
                <a:latin typeface="宋体" pitchFamily="2" charset="-122"/>
                <a:sym typeface="Symbol" pitchFamily="18" charset="2"/>
              </a:rPr>
              <a:t>表示终结</a:t>
            </a:r>
          </a:p>
          <a:p>
            <a:pPr>
              <a:buFont typeface="Symbol" pitchFamily="18" charset="2"/>
              <a:buNone/>
              <a:defRPr/>
            </a:pPr>
            <a:r>
              <a:rPr lang="zh-CN" altLang="en-US" sz="3200">
                <a:latin typeface="宋体" pitchFamily="2" charset="-122"/>
                <a:sym typeface="Symbol" pitchFamily="18" charset="2"/>
              </a:rPr>
              <a:t>状态， </a:t>
            </a:r>
            <a:r>
              <a:rPr lang="zh-CN" altLang="en-US" sz="3200">
                <a:latin typeface="Times New Roman" charset="0"/>
                <a:sym typeface="Symbol" pitchFamily="18" charset="2"/>
              </a:rPr>
              <a:t></a:t>
            </a:r>
            <a:r>
              <a:rPr lang="zh-CN" altLang="en-US" sz="320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3200">
                <a:latin typeface="宋体" pitchFamily="2" charset="-122"/>
                <a:sym typeface="Symbol" pitchFamily="18" charset="2"/>
              </a:rPr>
              <a:t></a:t>
            </a:r>
            <a:r>
              <a:rPr lang="en-US" altLang="zh-CN" sz="3200">
                <a:latin typeface="Times New Roman" charset="0"/>
                <a:sym typeface="Symbol" pitchFamily="18" charset="2"/>
              </a:rPr>
              <a:t>*， </a:t>
            </a:r>
            <a:r>
              <a:rPr lang="zh-CN" altLang="en-US" sz="3200">
                <a:latin typeface="宋体" pitchFamily="2" charset="-122"/>
              </a:rPr>
              <a:t>使</a:t>
            </a:r>
            <a:r>
              <a:rPr lang="en-US" altLang="zh-CN" sz="3200">
                <a:latin typeface="宋体" pitchFamily="2" charset="-122"/>
              </a:rPr>
              <a:t>f</a:t>
            </a:r>
            <a:r>
              <a:rPr lang="en-US" altLang="zh-CN" sz="3200">
                <a:latin typeface="宋体" pitchFamily="2" charset="-122"/>
                <a:sym typeface="Symbol" pitchFamily="18" charset="2"/>
              </a:rPr>
              <a:t>（p, </a:t>
            </a:r>
            <a:r>
              <a:rPr lang="zh-CN" altLang="en-US" sz="3200">
                <a:latin typeface="Times New Roman" charset="0"/>
                <a:sym typeface="Symbol" pitchFamily="18" charset="2"/>
              </a:rPr>
              <a:t></a:t>
            </a:r>
            <a:r>
              <a:rPr lang="en-US" altLang="zh-CN" sz="3200">
                <a:latin typeface="宋体" pitchFamily="2" charset="-122"/>
                <a:sym typeface="Symbol" pitchFamily="18" charset="2"/>
              </a:rPr>
              <a:t>)=pZ</a:t>
            </a:r>
          </a:p>
          <a:p>
            <a:pPr>
              <a:buFont typeface="Symbol" pitchFamily="18" charset="2"/>
              <a:buNone/>
              <a:defRPr/>
            </a:pPr>
            <a:r>
              <a:rPr lang="zh-CN" altLang="en-US" sz="3200">
                <a:latin typeface="宋体" pitchFamily="2" charset="-122"/>
                <a:sym typeface="Symbol" pitchFamily="18" charset="2"/>
              </a:rPr>
              <a:t>且</a:t>
            </a:r>
            <a:r>
              <a:rPr lang="en-US" altLang="zh-CN" sz="3200">
                <a:latin typeface="宋体" pitchFamily="2" charset="-122"/>
                <a:sym typeface="Symbol" pitchFamily="18" charset="2"/>
              </a:rPr>
              <a:t>f（q, </a:t>
            </a:r>
            <a:r>
              <a:rPr lang="zh-CN" altLang="en-US" sz="3200">
                <a:latin typeface="Times New Roman" charset="0"/>
                <a:sym typeface="Symbol" pitchFamily="18" charset="2"/>
              </a:rPr>
              <a:t></a:t>
            </a:r>
            <a:r>
              <a:rPr lang="en-US" altLang="zh-CN" sz="3200">
                <a:latin typeface="宋体" pitchFamily="2" charset="-122"/>
                <a:sym typeface="Symbol" pitchFamily="18" charset="2"/>
              </a:rPr>
              <a:t>)=q  Z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3BFCB522-FA0C-4D31-A36C-393BEEA77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343400"/>
            <a:ext cx="6248400" cy="1828800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Symbol" pitchFamily="18" charset="2"/>
              <a:buNone/>
              <a:defRPr/>
            </a:pPr>
            <a:r>
              <a:rPr lang="en-US" altLang="zh-CN" sz="3200">
                <a:latin typeface="宋体" pitchFamily="2" charset="-122"/>
              </a:rPr>
              <a:t>r</a:t>
            </a:r>
            <a:r>
              <a:rPr lang="zh-CN" altLang="en-US" sz="3200">
                <a:latin typeface="宋体" pitchFamily="2" charset="-122"/>
              </a:rPr>
              <a:t>与</a:t>
            </a:r>
            <a:r>
              <a:rPr lang="en-US" altLang="zh-CN" sz="3200">
                <a:latin typeface="宋体" pitchFamily="2" charset="-122"/>
              </a:rPr>
              <a:t>s</a:t>
            </a:r>
            <a:r>
              <a:rPr lang="zh-CN" altLang="en-US" sz="3200">
                <a:latin typeface="宋体" pitchFamily="2" charset="-122"/>
              </a:rPr>
              <a:t>不等价, 存在</a:t>
            </a:r>
            <a:r>
              <a:rPr lang="en-US" altLang="zh-CN" sz="3200">
                <a:latin typeface="宋体" pitchFamily="2" charset="-122"/>
                <a:sym typeface="Symbol" pitchFamily="18" charset="2"/>
              </a:rPr>
              <a:t>w</a:t>
            </a:r>
            <a:r>
              <a:rPr lang="en-US" altLang="zh-CN" sz="3200">
                <a:latin typeface="Times New Roman" charset="0"/>
                <a:sym typeface="Symbol" pitchFamily="18" charset="2"/>
              </a:rPr>
              <a:t>*</a:t>
            </a:r>
            <a:endParaRPr lang="zh-CN" altLang="en-US" sz="3200">
              <a:latin typeface="宋体" pitchFamily="2" charset="-122"/>
            </a:endParaRPr>
          </a:p>
          <a:p>
            <a:pPr>
              <a:buFont typeface="Symbol" pitchFamily="18" charset="2"/>
              <a:buNone/>
              <a:defRPr/>
            </a:pPr>
            <a:r>
              <a:rPr lang="en-US" altLang="zh-CN" sz="3200">
                <a:latin typeface="宋体" pitchFamily="2" charset="-122"/>
                <a:sym typeface="Symbol" pitchFamily="18" charset="2"/>
              </a:rPr>
              <a:t>f（r, w) Z</a:t>
            </a:r>
            <a:r>
              <a:rPr lang="zh-CN" altLang="en-US" sz="3200">
                <a:latin typeface="宋体" pitchFamily="2" charset="-122"/>
                <a:sym typeface="Symbol" pitchFamily="18" charset="2"/>
              </a:rPr>
              <a:t>且</a:t>
            </a:r>
            <a:r>
              <a:rPr lang="en-US" altLang="zh-CN" sz="3200">
                <a:latin typeface="宋体" pitchFamily="2" charset="-122"/>
                <a:sym typeface="Symbol" pitchFamily="18" charset="2"/>
              </a:rPr>
              <a:t>f（s, w)  Z</a:t>
            </a:r>
          </a:p>
          <a:p>
            <a:pPr>
              <a:buFont typeface="Symbol" pitchFamily="18" charset="2"/>
              <a:buNone/>
              <a:defRPr/>
            </a:pPr>
            <a:r>
              <a:rPr lang="en-US" altLang="zh-CN" sz="3200">
                <a:latin typeface="宋体" pitchFamily="2" charset="-122"/>
                <a:sym typeface="Symbol" pitchFamily="18" charset="2"/>
              </a:rPr>
              <a:t>f（p, aw) Z</a:t>
            </a:r>
            <a:r>
              <a:rPr lang="zh-CN" altLang="en-US" sz="3200">
                <a:latin typeface="宋体" pitchFamily="2" charset="-122"/>
                <a:sym typeface="Symbol" pitchFamily="18" charset="2"/>
              </a:rPr>
              <a:t>且</a:t>
            </a:r>
            <a:r>
              <a:rPr lang="en-US" altLang="zh-CN" sz="3200">
                <a:latin typeface="宋体" pitchFamily="2" charset="-122"/>
                <a:sym typeface="Symbol" pitchFamily="18" charset="2"/>
              </a:rPr>
              <a:t>f（q, aw)  Z</a:t>
            </a:r>
          </a:p>
          <a:p>
            <a:pPr>
              <a:buFont typeface="Symbol" pitchFamily="18" charset="2"/>
              <a:buNone/>
              <a:defRPr/>
            </a:pPr>
            <a:endParaRPr lang="en-US" altLang="zh-CN" sz="320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utoUpdateAnimBg="0"/>
      <p:bldP spid="41989" grpId="0" animBg="1" autoUpdateAnimBg="0"/>
      <p:bldP spid="4199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2B93DA6-C14C-456E-A00A-46F280EB8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F0FA6E1-33FC-45AD-89C3-85F4F9FD0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2565400"/>
            <a:ext cx="9067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   分割法：</a:t>
            </a:r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把一个</a:t>
            </a:r>
            <a:r>
              <a:rPr lang="en-US" altLang="zh-CN" sz="3200">
                <a:solidFill>
                  <a:schemeClr val="accent2"/>
                </a:solidFill>
                <a:ea typeface="楷体_GB2312" pitchFamily="49" charset="-122"/>
              </a:rPr>
              <a:t>DFA(</a:t>
            </a:r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不含多余状态)的状态分割</a:t>
            </a:r>
          </a:p>
          <a:p>
            <a:pPr eaLnBrk="1" hangingPunct="1"/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                   成一些不相关的子集，使得</a:t>
            </a:r>
            <a:r>
              <a:rPr lang="zh-CN" altLang="en-US" sz="3200" b="1">
                <a:solidFill>
                  <a:srgbClr val="D60093"/>
                </a:solidFill>
                <a:ea typeface="楷体_GB2312" pitchFamily="49" charset="-122"/>
              </a:rPr>
              <a:t>任何不同的</a:t>
            </a:r>
          </a:p>
          <a:p>
            <a:pPr eaLnBrk="1" hangingPunct="1"/>
            <a:r>
              <a:rPr lang="zh-CN" altLang="en-US" sz="3200" b="1">
                <a:solidFill>
                  <a:srgbClr val="D60093"/>
                </a:solidFill>
                <a:ea typeface="楷体_GB2312" pitchFamily="49" charset="-122"/>
              </a:rPr>
              <a:t>                   两个子集状态都是可区别的，而同一个</a:t>
            </a:r>
          </a:p>
          <a:p>
            <a:pPr eaLnBrk="1" hangingPunct="1"/>
            <a:r>
              <a:rPr lang="zh-CN" altLang="en-US" sz="3200" b="1">
                <a:solidFill>
                  <a:srgbClr val="D60093"/>
                </a:solidFill>
                <a:ea typeface="楷体_GB2312" pitchFamily="49" charset="-122"/>
              </a:rPr>
              <a:t>                   子集中的任何状态都是等价的.</a:t>
            </a:r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在各个子</a:t>
            </a:r>
          </a:p>
          <a:p>
            <a:pPr eaLnBrk="1" hangingPunct="1"/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                   集中任取一个状态做代表，删去子集的</a:t>
            </a:r>
          </a:p>
          <a:p>
            <a:pPr eaLnBrk="1" hangingPunct="1"/>
            <a:r>
              <a:rPr lang="zh-CN" altLang="en-US" sz="3200">
                <a:solidFill>
                  <a:schemeClr val="accent2"/>
                </a:solidFill>
                <a:ea typeface="楷体_GB2312" pitchFamily="49" charset="-122"/>
              </a:rPr>
              <a:t>                   其余状态。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FFB27DC8-50E4-4EE3-84D5-3D3C819EE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8229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一个</a:t>
            </a:r>
            <a:r>
              <a:rPr lang="en-US" altLang="zh-CN" sz="2800">
                <a:ea typeface="楷体_GB2312" pitchFamily="49" charset="-122"/>
              </a:rPr>
              <a:t>DFA m</a:t>
            </a:r>
            <a:r>
              <a:rPr lang="zh-CN" altLang="en-US" sz="2800">
                <a:ea typeface="楷体_GB2312" pitchFamily="49" charset="-122"/>
              </a:rPr>
              <a:t>可以通过消除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多余状态</a:t>
            </a:r>
            <a:r>
              <a:rPr lang="zh-CN" altLang="en-US" sz="2800">
                <a:ea typeface="楷体_GB2312" pitchFamily="49" charset="-122"/>
              </a:rPr>
              <a:t>和合并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等价状态</a:t>
            </a:r>
          </a:p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而转换成一个最小的与之等价的</a:t>
            </a:r>
            <a:r>
              <a:rPr lang="en-US" altLang="zh-CN" sz="2800">
                <a:ea typeface="楷体_GB2312" pitchFamily="49" charset="-122"/>
              </a:rPr>
              <a:t>DFA m’</a:t>
            </a:r>
            <a:endParaRPr lang="zh-CN" altLang="en-US" sz="280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F39EB9D-5FB5-4111-93D4-5EB19874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458200" cy="58674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619640F-611C-4272-AE8B-A501BD2AEFA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447800"/>
            <a:ext cx="7239000" cy="3810000"/>
            <a:chOff x="624" y="1488"/>
            <a:chExt cx="4560" cy="2400"/>
          </a:xfrm>
        </p:grpSpPr>
        <p:sp>
          <p:nvSpPr>
            <p:cNvPr id="35846" name="Rectangle 4">
              <a:extLst>
                <a:ext uri="{FF2B5EF4-FFF2-40B4-BE49-F238E27FC236}">
                  <a16:creationId xmlns:a16="http://schemas.microsoft.com/office/drawing/2014/main" id="{EFCA2D36-F617-434C-AAD8-3A72097B1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584"/>
              <a:ext cx="4512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例:最小化</a:t>
              </a:r>
            </a:p>
          </p:txBody>
        </p:sp>
        <p:grpSp>
          <p:nvGrpSpPr>
            <p:cNvPr id="35847" name="Group 5">
              <a:extLst>
                <a:ext uri="{FF2B5EF4-FFF2-40B4-BE49-F238E27FC236}">
                  <a16:creationId xmlns:a16="http://schemas.microsoft.com/office/drawing/2014/main" id="{29CA52FC-4C04-4C85-81C1-8D37F64EF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592"/>
              <a:ext cx="336" cy="346"/>
              <a:chOff x="3072" y="2592"/>
              <a:chExt cx="336" cy="336"/>
            </a:xfrm>
          </p:grpSpPr>
          <p:sp>
            <p:nvSpPr>
              <p:cNvPr id="35888" name="Oval 6">
                <a:extLst>
                  <a:ext uri="{FF2B5EF4-FFF2-40B4-BE49-F238E27FC236}">
                    <a16:creationId xmlns:a16="http://schemas.microsoft.com/office/drawing/2014/main" id="{EDDEA77F-7082-4BA3-91E7-15061F93A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59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89" name="Oval 7">
                <a:extLst>
                  <a:ext uri="{FF2B5EF4-FFF2-40B4-BE49-F238E27FC236}">
                    <a16:creationId xmlns:a16="http://schemas.microsoft.com/office/drawing/2014/main" id="{75C28D23-D563-4880-8FA7-221983C22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64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/>
                  <a:t>5</a:t>
                </a:r>
              </a:p>
            </p:txBody>
          </p:sp>
        </p:grpSp>
        <p:grpSp>
          <p:nvGrpSpPr>
            <p:cNvPr id="35848" name="Group 8">
              <a:extLst>
                <a:ext uri="{FF2B5EF4-FFF2-40B4-BE49-F238E27FC236}">
                  <a16:creationId xmlns:a16="http://schemas.microsoft.com/office/drawing/2014/main" id="{12B01618-1082-4202-A775-6DB3A1852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496"/>
              <a:ext cx="336" cy="346"/>
              <a:chOff x="4656" y="2496"/>
              <a:chExt cx="336" cy="336"/>
            </a:xfrm>
          </p:grpSpPr>
          <p:sp>
            <p:nvSpPr>
              <p:cNvPr id="35886" name="Oval 9">
                <a:extLst>
                  <a:ext uri="{FF2B5EF4-FFF2-40B4-BE49-F238E27FC236}">
                    <a16:creationId xmlns:a16="http://schemas.microsoft.com/office/drawing/2014/main" id="{5F191F3F-C925-4913-BBDC-37AA51A49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87" name="Oval 10">
                <a:extLst>
                  <a:ext uri="{FF2B5EF4-FFF2-40B4-BE49-F238E27FC236}">
                    <a16:creationId xmlns:a16="http://schemas.microsoft.com/office/drawing/2014/main" id="{999BBCA9-F911-4374-9687-B4D37D893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5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/>
                  <a:t>7</a:t>
                </a:r>
              </a:p>
            </p:txBody>
          </p:sp>
        </p:grpSp>
        <p:sp>
          <p:nvSpPr>
            <p:cNvPr id="35849" name="Oval 11">
              <a:extLst>
                <a:ext uri="{FF2B5EF4-FFF2-40B4-BE49-F238E27FC236}">
                  <a16:creationId xmlns:a16="http://schemas.microsoft.com/office/drawing/2014/main" id="{3BA47444-4959-40E2-A24D-DC5F0841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60"/>
              <a:ext cx="240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2</a:t>
              </a:r>
            </a:p>
          </p:txBody>
        </p:sp>
        <p:sp>
          <p:nvSpPr>
            <p:cNvPr id="35850" name="Oval 12">
              <a:extLst>
                <a:ext uri="{FF2B5EF4-FFF2-40B4-BE49-F238E27FC236}">
                  <a16:creationId xmlns:a16="http://schemas.microsoft.com/office/drawing/2014/main" id="{6A2CD152-A25F-4D3D-8B1C-514864210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20"/>
              <a:ext cx="240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4</a:t>
              </a:r>
            </a:p>
          </p:txBody>
        </p:sp>
        <p:sp>
          <p:nvSpPr>
            <p:cNvPr id="35851" name="Oval 13">
              <a:extLst>
                <a:ext uri="{FF2B5EF4-FFF2-40B4-BE49-F238E27FC236}">
                  <a16:creationId xmlns:a16="http://schemas.microsoft.com/office/drawing/2014/main" id="{C5370593-0B92-41C0-9125-0AD26CB6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08"/>
              <a:ext cx="240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3</a:t>
              </a:r>
            </a:p>
          </p:txBody>
        </p:sp>
        <p:grpSp>
          <p:nvGrpSpPr>
            <p:cNvPr id="35852" name="Group 14">
              <a:extLst>
                <a:ext uri="{FF2B5EF4-FFF2-40B4-BE49-F238E27FC236}">
                  <a16:creationId xmlns:a16="http://schemas.microsoft.com/office/drawing/2014/main" id="{05CF0B3A-8982-44FA-BD0A-B7B4101CE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872"/>
              <a:ext cx="336" cy="346"/>
              <a:chOff x="2352" y="1872"/>
              <a:chExt cx="336" cy="336"/>
            </a:xfrm>
          </p:grpSpPr>
          <p:sp>
            <p:nvSpPr>
              <p:cNvPr id="35884" name="Oval 15">
                <a:extLst>
                  <a:ext uri="{FF2B5EF4-FFF2-40B4-BE49-F238E27FC236}">
                    <a16:creationId xmlns:a16="http://schemas.microsoft.com/office/drawing/2014/main" id="{36AF8DB9-F7CF-45AC-9EDA-AE838BB87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872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85" name="Oval 16">
                <a:extLst>
                  <a:ext uri="{FF2B5EF4-FFF2-40B4-BE49-F238E27FC236}">
                    <a16:creationId xmlns:a16="http://schemas.microsoft.com/office/drawing/2014/main" id="{CF55A3A5-9609-4338-8501-0AF80AA2D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/>
                  <a:t>6</a:t>
                </a:r>
              </a:p>
            </p:txBody>
          </p:sp>
        </p:grpSp>
        <p:sp>
          <p:nvSpPr>
            <p:cNvPr id="35853" name="Oval 17">
              <a:extLst>
                <a:ext uri="{FF2B5EF4-FFF2-40B4-BE49-F238E27FC236}">
                  <a16:creationId xmlns:a16="http://schemas.microsoft.com/office/drawing/2014/main" id="{C3C94070-B2E1-4A33-A447-C52A5E2EA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92"/>
              <a:ext cx="240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1</a:t>
              </a:r>
            </a:p>
          </p:txBody>
        </p:sp>
        <p:sp>
          <p:nvSpPr>
            <p:cNvPr id="35854" name="Line 18">
              <a:extLst>
                <a:ext uri="{FF2B5EF4-FFF2-40B4-BE49-F238E27FC236}">
                  <a16:creationId xmlns:a16="http://schemas.microsoft.com/office/drawing/2014/main" id="{23D92FE2-B0DC-4F4E-B691-B0A746F28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36"/>
              <a:ext cx="576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5855" name="AutoShape 19">
              <a:extLst>
                <a:ext uri="{FF2B5EF4-FFF2-40B4-BE49-F238E27FC236}">
                  <a16:creationId xmlns:a16="http://schemas.microsoft.com/office/drawing/2014/main" id="{771C4285-50A8-4116-A55F-59AEDF653816}"/>
                </a:ext>
              </a:extLst>
            </p:cNvPr>
            <p:cNvCxnSpPr>
              <a:cxnSpLocks noChangeShapeType="1"/>
              <a:stCxn id="35850" idx="0"/>
              <a:endCxn id="35850" idx="6"/>
            </p:cNvCxnSpPr>
            <p:nvPr/>
          </p:nvCxnSpPr>
          <p:spPr bwMode="auto">
            <a:xfrm rot="5400000" flipV="1">
              <a:off x="3910" y="1922"/>
              <a:ext cx="124" cy="120"/>
            </a:xfrm>
            <a:prstGeom prst="curvedConnector4">
              <a:avLst>
                <a:gd name="adj1" fmla="val -116130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6" name="AutoShape 20">
              <a:extLst>
                <a:ext uri="{FF2B5EF4-FFF2-40B4-BE49-F238E27FC236}">
                  <a16:creationId xmlns:a16="http://schemas.microsoft.com/office/drawing/2014/main" id="{5B6F8949-F775-4EDD-9625-90ED84F0E1B2}"/>
                </a:ext>
              </a:extLst>
            </p:cNvPr>
            <p:cNvCxnSpPr>
              <a:cxnSpLocks noChangeShapeType="1"/>
              <a:stCxn id="35853" idx="0"/>
            </p:cNvCxnSpPr>
            <p:nvPr/>
          </p:nvCxnSpPr>
          <p:spPr bwMode="auto">
            <a:xfrm rot="-5400000">
              <a:off x="1536" y="1752"/>
              <a:ext cx="624" cy="105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7" name="AutoShape 21">
              <a:extLst>
                <a:ext uri="{FF2B5EF4-FFF2-40B4-BE49-F238E27FC236}">
                  <a16:creationId xmlns:a16="http://schemas.microsoft.com/office/drawing/2014/main" id="{1E27B284-2116-4973-B963-D3371450F4CE}"/>
                </a:ext>
              </a:extLst>
            </p:cNvPr>
            <p:cNvCxnSpPr>
              <a:cxnSpLocks noChangeShapeType="1"/>
              <a:stCxn id="35884" idx="5"/>
              <a:endCxn id="35850" idx="3"/>
            </p:cNvCxnSpPr>
            <p:nvPr/>
          </p:nvCxnSpPr>
          <p:spPr bwMode="auto">
            <a:xfrm rot="5400000" flipH="1" flipV="1">
              <a:off x="3215" y="1555"/>
              <a:ext cx="36" cy="1188"/>
            </a:xfrm>
            <a:prstGeom prst="curvedConnector3">
              <a:avLst>
                <a:gd name="adj1" fmla="val -541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8" name="AutoShape 22">
              <a:extLst>
                <a:ext uri="{FF2B5EF4-FFF2-40B4-BE49-F238E27FC236}">
                  <a16:creationId xmlns:a16="http://schemas.microsoft.com/office/drawing/2014/main" id="{8E7BAE71-1E3A-4B9C-9B11-C661C6CC5FB5}"/>
                </a:ext>
              </a:extLst>
            </p:cNvPr>
            <p:cNvCxnSpPr>
              <a:cxnSpLocks noChangeShapeType="1"/>
              <a:stCxn id="35850" idx="1"/>
              <a:endCxn id="35884" idx="7"/>
            </p:cNvCxnSpPr>
            <p:nvPr/>
          </p:nvCxnSpPr>
          <p:spPr bwMode="auto">
            <a:xfrm rot="5400000" flipH="1">
              <a:off x="3216" y="1346"/>
              <a:ext cx="33" cy="1188"/>
            </a:xfrm>
            <a:prstGeom prst="curvedConnector3">
              <a:avLst>
                <a:gd name="adj1" fmla="val 69090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9" name="AutoShape 23">
              <a:extLst>
                <a:ext uri="{FF2B5EF4-FFF2-40B4-BE49-F238E27FC236}">
                  <a16:creationId xmlns:a16="http://schemas.microsoft.com/office/drawing/2014/main" id="{619ADFC2-98C1-4BE3-86B3-F6580B39426A}"/>
                </a:ext>
              </a:extLst>
            </p:cNvPr>
            <p:cNvCxnSpPr>
              <a:cxnSpLocks noChangeShapeType="1"/>
              <a:stCxn id="35886" idx="0"/>
              <a:endCxn id="35850" idx="6"/>
            </p:cNvCxnSpPr>
            <p:nvPr/>
          </p:nvCxnSpPr>
          <p:spPr bwMode="auto">
            <a:xfrm rot="5400000" flipH="1">
              <a:off x="4202" y="1874"/>
              <a:ext cx="452" cy="79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0" name="AutoShape 24">
              <a:extLst>
                <a:ext uri="{FF2B5EF4-FFF2-40B4-BE49-F238E27FC236}">
                  <a16:creationId xmlns:a16="http://schemas.microsoft.com/office/drawing/2014/main" id="{5E6A86AC-6B47-4CCA-93BA-43995EA48DEC}"/>
                </a:ext>
              </a:extLst>
            </p:cNvPr>
            <p:cNvCxnSpPr>
              <a:cxnSpLocks noChangeShapeType="1"/>
              <a:stCxn id="35886" idx="4"/>
              <a:endCxn id="35849" idx="6"/>
            </p:cNvCxnSpPr>
            <p:nvPr/>
          </p:nvCxnSpPr>
          <p:spPr bwMode="auto">
            <a:xfrm rot="5400000">
              <a:off x="4131" y="2791"/>
              <a:ext cx="642" cy="7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1" name="AutoShape 25">
              <a:extLst>
                <a:ext uri="{FF2B5EF4-FFF2-40B4-BE49-F238E27FC236}">
                  <a16:creationId xmlns:a16="http://schemas.microsoft.com/office/drawing/2014/main" id="{EA3D1B37-1449-4E2D-82A3-FD42A3573EF1}"/>
                </a:ext>
              </a:extLst>
            </p:cNvPr>
            <p:cNvCxnSpPr>
              <a:cxnSpLocks noChangeShapeType="1"/>
              <a:stCxn id="35849" idx="1"/>
              <a:endCxn id="35886" idx="2"/>
            </p:cNvCxnSpPr>
            <p:nvPr/>
          </p:nvCxnSpPr>
          <p:spPr bwMode="auto">
            <a:xfrm rot="-5400000">
              <a:off x="3902" y="2642"/>
              <a:ext cx="727" cy="78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2" name="AutoShape 26">
              <a:extLst>
                <a:ext uri="{FF2B5EF4-FFF2-40B4-BE49-F238E27FC236}">
                  <a16:creationId xmlns:a16="http://schemas.microsoft.com/office/drawing/2014/main" id="{6401CFEA-21CE-4920-BC3B-8B798E8956B5}"/>
                </a:ext>
              </a:extLst>
            </p:cNvPr>
            <p:cNvCxnSpPr>
              <a:cxnSpLocks noChangeShapeType="1"/>
              <a:stCxn id="35849" idx="3"/>
              <a:endCxn id="35851" idx="5"/>
            </p:cNvCxnSpPr>
            <p:nvPr/>
          </p:nvCxnSpPr>
          <p:spPr bwMode="auto">
            <a:xfrm rot="5400000">
              <a:off x="3216" y="2960"/>
              <a:ext cx="48" cy="1270"/>
            </a:xfrm>
            <a:prstGeom prst="curvedConnector3">
              <a:avLst>
                <a:gd name="adj1" fmla="val 4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3" name="AutoShape 27">
              <a:extLst>
                <a:ext uri="{FF2B5EF4-FFF2-40B4-BE49-F238E27FC236}">
                  <a16:creationId xmlns:a16="http://schemas.microsoft.com/office/drawing/2014/main" id="{AC2CC698-B812-44DA-B4C2-9DAAC352FE58}"/>
                </a:ext>
              </a:extLst>
            </p:cNvPr>
            <p:cNvCxnSpPr>
              <a:cxnSpLocks noChangeShapeType="1"/>
              <a:stCxn id="35851" idx="1"/>
              <a:endCxn id="35853" idx="6"/>
            </p:cNvCxnSpPr>
            <p:nvPr/>
          </p:nvCxnSpPr>
          <p:spPr bwMode="auto">
            <a:xfrm rot="5400000" flipH="1">
              <a:off x="1574" y="2582"/>
              <a:ext cx="728" cy="9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4" name="AutoShape 28">
              <a:extLst>
                <a:ext uri="{FF2B5EF4-FFF2-40B4-BE49-F238E27FC236}">
                  <a16:creationId xmlns:a16="http://schemas.microsoft.com/office/drawing/2014/main" id="{F72C4C94-0180-4B8F-B20E-B7D48A32CB4A}"/>
                </a:ext>
              </a:extLst>
            </p:cNvPr>
            <p:cNvCxnSpPr>
              <a:cxnSpLocks noChangeShapeType="1"/>
              <a:stCxn id="35853" idx="4"/>
              <a:endCxn id="35851" idx="2"/>
            </p:cNvCxnSpPr>
            <p:nvPr/>
          </p:nvCxnSpPr>
          <p:spPr bwMode="auto">
            <a:xfrm rot="16200000" flipH="1">
              <a:off x="1513" y="2646"/>
              <a:ext cx="693" cy="108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5" name="AutoShape 29">
              <a:extLst>
                <a:ext uri="{FF2B5EF4-FFF2-40B4-BE49-F238E27FC236}">
                  <a16:creationId xmlns:a16="http://schemas.microsoft.com/office/drawing/2014/main" id="{4A312B9B-7BAD-4E2C-B796-BCE5A0A1448A}"/>
                </a:ext>
              </a:extLst>
            </p:cNvPr>
            <p:cNvCxnSpPr>
              <a:cxnSpLocks noChangeShapeType="1"/>
              <a:stCxn id="35851" idx="0"/>
              <a:endCxn id="35888" idx="2"/>
            </p:cNvCxnSpPr>
            <p:nvPr/>
          </p:nvCxnSpPr>
          <p:spPr bwMode="auto">
            <a:xfrm rot="-5400000">
              <a:off x="2474" y="2811"/>
              <a:ext cx="643" cy="55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6" name="AutoShape 30">
              <a:extLst>
                <a:ext uri="{FF2B5EF4-FFF2-40B4-BE49-F238E27FC236}">
                  <a16:creationId xmlns:a16="http://schemas.microsoft.com/office/drawing/2014/main" id="{2446B298-5CA7-4292-869C-0E156341D5C4}"/>
                </a:ext>
              </a:extLst>
            </p:cNvPr>
            <p:cNvCxnSpPr>
              <a:cxnSpLocks noChangeShapeType="1"/>
              <a:stCxn id="35888" idx="4"/>
              <a:endCxn id="35851" idx="6"/>
            </p:cNvCxnSpPr>
            <p:nvPr/>
          </p:nvCxnSpPr>
          <p:spPr bwMode="auto">
            <a:xfrm rot="5400000">
              <a:off x="2643" y="2935"/>
              <a:ext cx="594" cy="6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7" name="AutoShape 31">
              <a:extLst>
                <a:ext uri="{FF2B5EF4-FFF2-40B4-BE49-F238E27FC236}">
                  <a16:creationId xmlns:a16="http://schemas.microsoft.com/office/drawing/2014/main" id="{349DCAD8-F8E2-42F5-A977-CE614FFE2B87}"/>
                </a:ext>
              </a:extLst>
            </p:cNvPr>
            <p:cNvCxnSpPr>
              <a:cxnSpLocks noChangeShapeType="1"/>
              <a:stCxn id="35888" idx="7"/>
              <a:endCxn id="35886" idx="1"/>
            </p:cNvCxnSpPr>
            <p:nvPr/>
          </p:nvCxnSpPr>
          <p:spPr bwMode="auto">
            <a:xfrm rot="-5400000">
              <a:off x="3984" y="1922"/>
              <a:ext cx="96" cy="1346"/>
            </a:xfrm>
            <a:prstGeom prst="curvedConnector3">
              <a:avLst>
                <a:gd name="adj1" fmla="val 30312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8" name="Text Box 32">
              <a:extLst>
                <a:ext uri="{FF2B5EF4-FFF2-40B4-BE49-F238E27FC236}">
                  <a16:creationId xmlns:a16="http://schemas.microsoft.com/office/drawing/2014/main" id="{8392D3A2-6522-410F-BDE1-9820F391B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9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srart</a:t>
              </a:r>
            </a:p>
          </p:txBody>
        </p:sp>
        <p:sp>
          <p:nvSpPr>
            <p:cNvPr id="35869" name="Text Box 33">
              <a:extLst>
                <a:ext uri="{FF2B5EF4-FFF2-40B4-BE49-F238E27FC236}">
                  <a16:creationId xmlns:a16="http://schemas.microsoft.com/office/drawing/2014/main" id="{FDC187CF-1DE8-47CA-8B9A-8FD02B951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82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5870" name="Text Box 34">
              <a:extLst>
                <a:ext uri="{FF2B5EF4-FFF2-40B4-BE49-F238E27FC236}">
                  <a16:creationId xmlns:a16="http://schemas.microsoft.com/office/drawing/2014/main" id="{A0D43B9C-1EFD-42C7-BD56-00AAFDC01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5871" name="Text Box 35">
              <a:extLst>
                <a:ext uri="{FF2B5EF4-FFF2-40B4-BE49-F238E27FC236}">
                  <a16:creationId xmlns:a16="http://schemas.microsoft.com/office/drawing/2014/main" id="{BF17D02A-4933-41C0-8C30-3CFF38974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5872" name="Text Box 36">
              <a:extLst>
                <a:ext uri="{FF2B5EF4-FFF2-40B4-BE49-F238E27FC236}">
                  <a16:creationId xmlns:a16="http://schemas.microsoft.com/office/drawing/2014/main" id="{9D512B22-1B87-4383-B85F-75DB0E45D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6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5873" name="Text Box 37">
              <a:extLst>
                <a:ext uri="{FF2B5EF4-FFF2-40B4-BE49-F238E27FC236}">
                  <a16:creationId xmlns:a16="http://schemas.microsoft.com/office/drawing/2014/main" id="{158B5378-CDBB-4092-9FCD-28B5A3785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92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5874" name="Text Box 38">
              <a:extLst>
                <a:ext uri="{FF2B5EF4-FFF2-40B4-BE49-F238E27FC236}">
                  <a16:creationId xmlns:a16="http://schemas.microsoft.com/office/drawing/2014/main" id="{DA7D837C-4A0E-4639-BF13-ADBCFCB7C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5875" name="Text Box 39">
              <a:extLst>
                <a:ext uri="{FF2B5EF4-FFF2-40B4-BE49-F238E27FC236}">
                  <a16:creationId xmlns:a16="http://schemas.microsoft.com/office/drawing/2014/main" id="{824DBB0B-C03F-4FB0-B667-D87C492ED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73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5876" name="Text Box 40">
              <a:extLst>
                <a:ext uri="{FF2B5EF4-FFF2-40B4-BE49-F238E27FC236}">
                  <a16:creationId xmlns:a16="http://schemas.microsoft.com/office/drawing/2014/main" id="{87C84347-53BB-43D4-AA94-184C62C9F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16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5877" name="Text Box 41">
              <a:extLst>
                <a:ext uri="{FF2B5EF4-FFF2-40B4-BE49-F238E27FC236}">
                  <a16:creationId xmlns:a16="http://schemas.microsoft.com/office/drawing/2014/main" id="{AE6EF037-D074-4B6B-85F5-A925EA56B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55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5878" name="Text Box 42">
              <a:extLst>
                <a:ext uri="{FF2B5EF4-FFF2-40B4-BE49-F238E27FC236}">
                  <a16:creationId xmlns:a16="http://schemas.microsoft.com/office/drawing/2014/main" id="{81070254-C30F-4413-A09F-A63B4DCC4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3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5879" name="Text Box 43">
              <a:extLst>
                <a:ext uri="{FF2B5EF4-FFF2-40B4-BE49-F238E27FC236}">
                  <a16:creationId xmlns:a16="http://schemas.microsoft.com/office/drawing/2014/main" id="{62DD2AD0-8063-4487-911D-F0AE0D8EA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26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5880" name="Text Box 44">
              <a:extLst>
                <a:ext uri="{FF2B5EF4-FFF2-40B4-BE49-F238E27FC236}">
                  <a16:creationId xmlns:a16="http://schemas.microsoft.com/office/drawing/2014/main" id="{9D258E55-50D9-4ACD-8C25-A53604945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0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5881" name="Text Box 45">
              <a:extLst>
                <a:ext uri="{FF2B5EF4-FFF2-40B4-BE49-F238E27FC236}">
                  <a16:creationId xmlns:a16="http://schemas.microsoft.com/office/drawing/2014/main" id="{BB8DD3FD-476E-4E45-8192-13AF2217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48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5882" name="Text Box 46">
              <a:extLst>
                <a:ext uri="{FF2B5EF4-FFF2-40B4-BE49-F238E27FC236}">
                  <a16:creationId xmlns:a16="http://schemas.microsoft.com/office/drawing/2014/main" id="{4C600531-3B60-42F0-BB08-926BFF236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6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cxnSp>
          <p:nvCxnSpPr>
            <p:cNvPr id="35883" name="AutoShape 47">
              <a:extLst>
                <a:ext uri="{FF2B5EF4-FFF2-40B4-BE49-F238E27FC236}">
                  <a16:creationId xmlns:a16="http://schemas.microsoft.com/office/drawing/2014/main" id="{DE712450-2A50-4EF9-B895-A074CFE7D825}"/>
                </a:ext>
              </a:extLst>
            </p:cNvPr>
            <p:cNvCxnSpPr>
              <a:cxnSpLocks noChangeShapeType="1"/>
              <a:stCxn id="35884" idx="3"/>
              <a:endCxn id="35853" idx="6"/>
            </p:cNvCxnSpPr>
            <p:nvPr/>
          </p:nvCxnSpPr>
          <p:spPr bwMode="auto">
            <a:xfrm rot="5400000">
              <a:off x="1646" y="1961"/>
              <a:ext cx="549" cy="96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844" name="Rectangle 49">
            <a:extLst>
              <a:ext uri="{FF2B5EF4-FFF2-40B4-BE49-F238E27FC236}">
                <a16:creationId xmlns:a16="http://schemas.microsoft.com/office/drawing/2014/main" id="{2353FBAB-2ACB-4530-B2AB-24F75973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5540375" cy="584200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</a:rPr>
              <a:t>分割法（划分法）具体实现：</a:t>
            </a:r>
          </a:p>
        </p:txBody>
      </p:sp>
      <p:sp>
        <p:nvSpPr>
          <p:cNvPr id="48178" name="Text Box 50">
            <a:extLst>
              <a:ext uri="{FF2B5EF4-FFF2-40B4-BE49-F238E27FC236}">
                <a16:creationId xmlns:a16="http://schemas.microsoft.com/office/drawing/2014/main" id="{16BF54A8-7A61-4084-B896-D7B33533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638800"/>
            <a:ext cx="4052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</a:rPr>
              <a:t>有没有多余状态？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92E7E69-35DA-4258-9173-23D85926D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3276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BD5F862-BED9-4A1D-B08E-DEF7FC647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276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347931CF-E1B0-43DC-8533-597C4429E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1524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9" name="Text Box 6">
            <a:extLst>
              <a:ext uri="{FF2B5EF4-FFF2-40B4-BE49-F238E27FC236}">
                <a16:creationId xmlns:a16="http://schemas.microsoft.com/office/drawing/2014/main" id="{B66EA299-4E21-42EA-92F9-4DB8647A2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1</a:t>
            </a:r>
          </a:p>
        </p:txBody>
      </p:sp>
      <p:sp>
        <p:nvSpPr>
          <p:cNvPr id="36870" name="Text Box 7">
            <a:extLst>
              <a:ext uri="{FF2B5EF4-FFF2-40B4-BE49-F238E27FC236}">
                <a16:creationId xmlns:a16="http://schemas.microsoft.com/office/drawing/2014/main" id="{0A5807D9-E23B-45B5-AC54-801487E7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2</a:t>
            </a:r>
          </a:p>
        </p:txBody>
      </p:sp>
      <p:sp>
        <p:nvSpPr>
          <p:cNvPr id="36871" name="Text Box 8">
            <a:extLst>
              <a:ext uri="{FF2B5EF4-FFF2-40B4-BE49-F238E27FC236}">
                <a16:creationId xmlns:a16="http://schemas.microsoft.com/office/drawing/2014/main" id="{8BFC817B-F576-4C65-8DD7-84BF8367E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67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3</a:t>
            </a:r>
          </a:p>
        </p:txBody>
      </p:sp>
      <p:sp>
        <p:nvSpPr>
          <p:cNvPr id="36872" name="Text Box 9">
            <a:extLst>
              <a:ext uri="{FF2B5EF4-FFF2-40B4-BE49-F238E27FC236}">
                <a16:creationId xmlns:a16="http://schemas.microsoft.com/office/drawing/2014/main" id="{A91AFE91-58BE-416F-848B-922A73FEB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4</a:t>
            </a:r>
          </a:p>
        </p:txBody>
      </p:sp>
      <p:sp>
        <p:nvSpPr>
          <p:cNvPr id="36873" name="Text Box 10">
            <a:extLst>
              <a:ext uri="{FF2B5EF4-FFF2-40B4-BE49-F238E27FC236}">
                <a16:creationId xmlns:a16="http://schemas.microsoft.com/office/drawing/2014/main" id="{9B97C139-EB47-4346-9D28-D164F3D23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5</a:t>
            </a:r>
          </a:p>
        </p:txBody>
      </p:sp>
      <p:sp>
        <p:nvSpPr>
          <p:cNvPr id="36874" name="Text Box 11">
            <a:extLst>
              <a:ext uri="{FF2B5EF4-FFF2-40B4-BE49-F238E27FC236}">
                <a16:creationId xmlns:a16="http://schemas.microsoft.com/office/drawing/2014/main" id="{D14EB53C-564A-4DCC-8050-EDD0F4129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962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6</a:t>
            </a:r>
          </a:p>
        </p:txBody>
      </p:sp>
      <p:sp>
        <p:nvSpPr>
          <p:cNvPr id="36875" name="Text Box 12">
            <a:extLst>
              <a:ext uri="{FF2B5EF4-FFF2-40B4-BE49-F238E27FC236}">
                <a16:creationId xmlns:a16="http://schemas.microsoft.com/office/drawing/2014/main" id="{DF637867-E4EE-4D4B-8939-4DC31D1D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28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6</a:t>
            </a:r>
          </a:p>
        </p:txBody>
      </p:sp>
      <p:sp>
        <p:nvSpPr>
          <p:cNvPr id="36876" name="Text Box 13">
            <a:extLst>
              <a:ext uri="{FF2B5EF4-FFF2-40B4-BE49-F238E27FC236}">
                <a16:creationId xmlns:a16="http://schemas.microsoft.com/office/drawing/2014/main" id="{92441BFE-87FE-4CD7-9589-5FD60E0AD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28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3</a:t>
            </a:r>
          </a:p>
        </p:txBody>
      </p:sp>
      <p:sp>
        <p:nvSpPr>
          <p:cNvPr id="36877" name="Text Box 14">
            <a:extLst>
              <a:ext uri="{FF2B5EF4-FFF2-40B4-BE49-F238E27FC236}">
                <a16:creationId xmlns:a16="http://schemas.microsoft.com/office/drawing/2014/main" id="{D0310FD6-B6AB-41F0-917E-F6883FDC9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0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7</a:t>
            </a:r>
          </a:p>
        </p:txBody>
      </p:sp>
      <p:sp>
        <p:nvSpPr>
          <p:cNvPr id="36878" name="Text Box 15">
            <a:extLst>
              <a:ext uri="{FF2B5EF4-FFF2-40B4-BE49-F238E27FC236}">
                <a16:creationId xmlns:a16="http://schemas.microsoft.com/office/drawing/2014/main" id="{2A8CCB3B-4CA3-4E20-8CDB-69010883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9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3</a:t>
            </a:r>
          </a:p>
        </p:txBody>
      </p:sp>
      <p:sp>
        <p:nvSpPr>
          <p:cNvPr id="36879" name="Text Box 16">
            <a:extLst>
              <a:ext uri="{FF2B5EF4-FFF2-40B4-BE49-F238E27FC236}">
                <a16:creationId xmlns:a16="http://schemas.microsoft.com/office/drawing/2014/main" id="{474A9046-FDC7-4D43-A0AA-9B98BA7CD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67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1</a:t>
            </a:r>
          </a:p>
        </p:txBody>
      </p:sp>
      <p:sp>
        <p:nvSpPr>
          <p:cNvPr id="36880" name="Text Box 17">
            <a:extLst>
              <a:ext uri="{FF2B5EF4-FFF2-40B4-BE49-F238E27FC236}">
                <a16:creationId xmlns:a16="http://schemas.microsoft.com/office/drawing/2014/main" id="{48B828BE-E39E-40A6-A727-4288E71A8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667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5</a:t>
            </a:r>
          </a:p>
        </p:txBody>
      </p:sp>
      <p:sp>
        <p:nvSpPr>
          <p:cNvPr id="36881" name="Text Box 18">
            <a:extLst>
              <a:ext uri="{FF2B5EF4-FFF2-40B4-BE49-F238E27FC236}">
                <a16:creationId xmlns:a16="http://schemas.microsoft.com/office/drawing/2014/main" id="{B8C5FFA0-0A1C-4C1B-B5AF-85E07458A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24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4</a:t>
            </a:r>
          </a:p>
        </p:txBody>
      </p:sp>
      <p:sp>
        <p:nvSpPr>
          <p:cNvPr id="36882" name="Text Box 19">
            <a:extLst>
              <a:ext uri="{FF2B5EF4-FFF2-40B4-BE49-F238E27FC236}">
                <a16:creationId xmlns:a16="http://schemas.microsoft.com/office/drawing/2014/main" id="{649942B1-9EE1-4A15-AC5F-DF5030116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124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6</a:t>
            </a:r>
          </a:p>
        </p:txBody>
      </p:sp>
      <p:sp>
        <p:nvSpPr>
          <p:cNvPr id="36883" name="Text Box 20">
            <a:extLst>
              <a:ext uri="{FF2B5EF4-FFF2-40B4-BE49-F238E27FC236}">
                <a16:creationId xmlns:a16="http://schemas.microsoft.com/office/drawing/2014/main" id="{769FEECA-DE63-4165-9E12-FBD17801E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81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7</a:t>
            </a:r>
          </a:p>
        </p:txBody>
      </p:sp>
      <p:sp>
        <p:nvSpPr>
          <p:cNvPr id="36884" name="Text Box 21">
            <a:extLst>
              <a:ext uri="{FF2B5EF4-FFF2-40B4-BE49-F238E27FC236}">
                <a16:creationId xmlns:a16="http://schemas.microsoft.com/office/drawing/2014/main" id="{170A5344-21F9-4DFE-A468-0F602B16B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81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3</a:t>
            </a:r>
          </a:p>
        </p:txBody>
      </p:sp>
      <p:sp>
        <p:nvSpPr>
          <p:cNvPr id="36885" name="Text Box 22">
            <a:extLst>
              <a:ext uri="{FF2B5EF4-FFF2-40B4-BE49-F238E27FC236}">
                <a16:creationId xmlns:a16="http://schemas.microsoft.com/office/drawing/2014/main" id="{12AA608C-153F-4DAF-8432-3E88F81F5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19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7</a:t>
            </a:r>
          </a:p>
        </p:txBody>
      </p:sp>
      <p:sp>
        <p:nvSpPr>
          <p:cNvPr id="36886" name="Text Box 23">
            <a:extLst>
              <a:ext uri="{FF2B5EF4-FFF2-40B4-BE49-F238E27FC236}">
                <a16:creationId xmlns:a16="http://schemas.microsoft.com/office/drawing/2014/main" id="{87C42946-9173-497C-A403-FA03F2C3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962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4</a:t>
            </a:r>
          </a:p>
        </p:txBody>
      </p:sp>
      <p:sp>
        <p:nvSpPr>
          <p:cNvPr id="36887" name="Text Box 24">
            <a:extLst>
              <a:ext uri="{FF2B5EF4-FFF2-40B4-BE49-F238E27FC236}">
                <a16:creationId xmlns:a16="http://schemas.microsoft.com/office/drawing/2014/main" id="{AF24D826-8383-44D1-9252-1E6F4F0B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62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1</a:t>
            </a:r>
          </a:p>
        </p:txBody>
      </p:sp>
      <p:sp>
        <p:nvSpPr>
          <p:cNvPr id="36888" name="Text Box 25">
            <a:extLst>
              <a:ext uri="{FF2B5EF4-FFF2-40B4-BE49-F238E27FC236}">
                <a16:creationId xmlns:a16="http://schemas.microsoft.com/office/drawing/2014/main" id="{462BB7DE-92BA-4DE6-9EFE-7476BE0E6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19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4</a:t>
            </a:r>
          </a:p>
        </p:txBody>
      </p:sp>
      <p:sp>
        <p:nvSpPr>
          <p:cNvPr id="36889" name="Text Box 26">
            <a:extLst>
              <a:ext uri="{FF2B5EF4-FFF2-40B4-BE49-F238E27FC236}">
                <a16:creationId xmlns:a16="http://schemas.microsoft.com/office/drawing/2014/main" id="{FCF4928A-A905-4E98-8642-D13D781EC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2</a:t>
            </a:r>
          </a:p>
        </p:txBody>
      </p:sp>
      <p:sp>
        <p:nvSpPr>
          <p:cNvPr id="36890" name="Line 27">
            <a:extLst>
              <a:ext uri="{FF2B5EF4-FFF2-40B4-BE49-F238E27FC236}">
                <a16:creationId xmlns:a16="http://schemas.microsoft.com/office/drawing/2014/main" id="{9224DD13-D737-4391-B3A7-B743DE2BE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1" name="Text Box 34">
            <a:extLst>
              <a:ext uri="{FF2B5EF4-FFF2-40B4-BE49-F238E27FC236}">
                <a16:creationId xmlns:a16="http://schemas.microsoft.com/office/drawing/2014/main" id="{C90453C0-C97B-44A8-97CF-AE4605307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47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36892" name="Text Box 35">
            <a:extLst>
              <a:ext uri="{FF2B5EF4-FFF2-40B4-BE49-F238E27FC236}">
                <a16:creationId xmlns:a16="http://schemas.microsoft.com/office/drawing/2014/main" id="{FA534BEE-66EC-4010-A665-1AC94CB0A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447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36893" name="Text Box 36">
            <a:extLst>
              <a:ext uri="{FF2B5EF4-FFF2-40B4-BE49-F238E27FC236}">
                <a16:creationId xmlns:a16="http://schemas.microsoft.com/office/drawing/2014/main" id="{3C0B05C2-C6EE-42CD-8866-AA5335BD8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447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ea typeface="楷体_GB2312" pitchFamily="49" charset="-122"/>
              </a:rPr>
              <a:t>子集号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D10EF6E6-8F9F-4AAA-81FF-EC86B0DC1B90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743200"/>
            <a:ext cx="1371600" cy="685800"/>
            <a:chOff x="2208" y="1728"/>
            <a:chExt cx="864" cy="432"/>
          </a:xfrm>
        </p:grpSpPr>
        <p:sp>
          <p:nvSpPr>
            <p:cNvPr id="36930" name="AutoShape 38">
              <a:extLst>
                <a:ext uri="{FF2B5EF4-FFF2-40B4-BE49-F238E27FC236}">
                  <a16:creationId xmlns:a16="http://schemas.microsoft.com/office/drawing/2014/main" id="{89E1BA2A-91F8-47D9-B17E-1CF0581C2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68"/>
              <a:ext cx="864" cy="19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0000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0000FF"/>
                </a:solidFill>
              </a:endParaRPr>
            </a:p>
          </p:txBody>
        </p:sp>
        <p:sp>
          <p:nvSpPr>
            <p:cNvPr id="36931" name="Text Box 39">
              <a:extLst>
                <a:ext uri="{FF2B5EF4-FFF2-40B4-BE49-F238E27FC236}">
                  <a16:creationId xmlns:a16="http://schemas.microsoft.com/office/drawing/2014/main" id="{045A4AE4-5340-4B4C-ACD3-864380E54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2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整理</a:t>
              </a:r>
            </a:p>
          </p:txBody>
        </p:sp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FE337E4D-57ED-45BA-A98E-FE78B385761D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447800"/>
            <a:ext cx="2895600" cy="3429000"/>
            <a:chOff x="624" y="912"/>
            <a:chExt cx="1824" cy="2160"/>
          </a:xfrm>
        </p:grpSpPr>
        <p:sp>
          <p:nvSpPr>
            <p:cNvPr id="36898" name="Rectangle 41">
              <a:extLst>
                <a:ext uri="{FF2B5EF4-FFF2-40B4-BE49-F238E27FC236}">
                  <a16:creationId xmlns:a16="http://schemas.microsoft.com/office/drawing/2014/main" id="{EA5829E3-0DF7-4C59-A4A8-2C5CA8272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52"/>
              <a:ext cx="960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9" name="Text Box 42">
              <a:extLst>
                <a:ext uri="{FF2B5EF4-FFF2-40B4-BE49-F238E27FC236}">
                  <a16:creationId xmlns:a16="http://schemas.microsoft.com/office/drawing/2014/main" id="{F5006E40-2302-42F4-893E-93662FF2A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36900" name="Text Box 43">
              <a:extLst>
                <a:ext uri="{FF2B5EF4-FFF2-40B4-BE49-F238E27FC236}">
                  <a16:creationId xmlns:a16="http://schemas.microsoft.com/office/drawing/2014/main" id="{FB2F3D2B-58D7-4954-B090-9141281E5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36901" name="Text Box 44">
              <a:extLst>
                <a:ext uri="{FF2B5EF4-FFF2-40B4-BE49-F238E27FC236}">
                  <a16:creationId xmlns:a16="http://schemas.microsoft.com/office/drawing/2014/main" id="{A3020C53-2704-4930-9AB7-5E29E7FEF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68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36902" name="Text Box 45">
              <a:extLst>
                <a:ext uri="{FF2B5EF4-FFF2-40B4-BE49-F238E27FC236}">
                  <a16:creationId xmlns:a16="http://schemas.microsoft.com/office/drawing/2014/main" id="{8A98A506-92F8-47A8-9B6C-81B2B780D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9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36903" name="Text Box 46">
              <a:extLst>
                <a:ext uri="{FF2B5EF4-FFF2-40B4-BE49-F238E27FC236}">
                  <a16:creationId xmlns:a16="http://schemas.microsoft.com/office/drawing/2014/main" id="{FA0A4C3A-AFA1-4A84-9865-A926B68AA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2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36904" name="Text Box 47">
              <a:extLst>
                <a:ext uri="{FF2B5EF4-FFF2-40B4-BE49-F238E27FC236}">
                  <a16:creationId xmlns:a16="http://schemas.microsoft.com/office/drawing/2014/main" id="{44C7FDE0-D886-4966-80FC-3BA3A2DB4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9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36905" name="Text Box 48">
              <a:extLst>
                <a:ext uri="{FF2B5EF4-FFF2-40B4-BE49-F238E27FC236}">
                  <a16:creationId xmlns:a16="http://schemas.microsoft.com/office/drawing/2014/main" id="{93345CF5-7CA5-4501-9053-C4E9F8A11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36906" name="Text Box 49">
              <a:extLst>
                <a:ext uri="{FF2B5EF4-FFF2-40B4-BE49-F238E27FC236}">
                  <a16:creationId xmlns:a16="http://schemas.microsoft.com/office/drawing/2014/main" id="{F18E098A-CA8E-4D2D-8DFD-6A53D0DA8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36907" name="Text Box 50">
              <a:extLst>
                <a:ext uri="{FF2B5EF4-FFF2-40B4-BE49-F238E27FC236}">
                  <a16:creationId xmlns:a16="http://schemas.microsoft.com/office/drawing/2014/main" id="{E34910C8-A82B-4215-B82D-908E58CBE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36908" name="Text Box 51">
              <a:extLst>
                <a:ext uri="{FF2B5EF4-FFF2-40B4-BE49-F238E27FC236}">
                  <a16:creationId xmlns:a16="http://schemas.microsoft.com/office/drawing/2014/main" id="{361C7A9C-004F-412D-83A3-3F67D2658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3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36909" name="Text Box 52">
              <a:extLst>
                <a:ext uri="{FF2B5EF4-FFF2-40B4-BE49-F238E27FC236}">
                  <a16:creationId xmlns:a16="http://schemas.microsoft.com/office/drawing/2014/main" id="{CCEF06C0-54F5-42B7-9D09-8957E3527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8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36910" name="Text Box 53">
              <a:extLst>
                <a:ext uri="{FF2B5EF4-FFF2-40B4-BE49-F238E27FC236}">
                  <a16:creationId xmlns:a16="http://schemas.microsoft.com/office/drawing/2014/main" id="{F6DD9456-6458-4541-B011-EA6677BFD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36911" name="Text Box 54">
              <a:extLst>
                <a:ext uri="{FF2B5EF4-FFF2-40B4-BE49-F238E27FC236}">
                  <a16:creationId xmlns:a16="http://schemas.microsoft.com/office/drawing/2014/main" id="{ABBFB33D-4BCF-426B-84A5-2C3FF0154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36912" name="Text Box 55">
              <a:extLst>
                <a:ext uri="{FF2B5EF4-FFF2-40B4-BE49-F238E27FC236}">
                  <a16:creationId xmlns:a16="http://schemas.microsoft.com/office/drawing/2014/main" id="{80500710-3813-4D12-884F-2C83E8550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36913" name="Text Box 56">
              <a:extLst>
                <a:ext uri="{FF2B5EF4-FFF2-40B4-BE49-F238E27FC236}">
                  <a16:creationId xmlns:a16="http://schemas.microsoft.com/office/drawing/2014/main" id="{5816FF39-524B-4EE1-AFF5-81CF112EB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2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36914" name="Text Box 57">
              <a:extLst>
                <a:ext uri="{FF2B5EF4-FFF2-40B4-BE49-F238E27FC236}">
                  <a16:creationId xmlns:a16="http://schemas.microsoft.com/office/drawing/2014/main" id="{3A483C26-5948-4918-9CA7-4153DF054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36915" name="Text Box 58">
              <a:extLst>
                <a:ext uri="{FF2B5EF4-FFF2-40B4-BE49-F238E27FC236}">
                  <a16:creationId xmlns:a16="http://schemas.microsoft.com/office/drawing/2014/main" id="{60886B79-ECF7-43B3-AA12-C14333B7D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8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36916" name="Text Box 59">
              <a:extLst>
                <a:ext uri="{FF2B5EF4-FFF2-40B4-BE49-F238E27FC236}">
                  <a16:creationId xmlns:a16="http://schemas.microsoft.com/office/drawing/2014/main" id="{E3A642F3-1AF4-44F5-9041-959D004B8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49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36917" name="Text Box 60">
              <a:extLst>
                <a:ext uri="{FF2B5EF4-FFF2-40B4-BE49-F238E27FC236}">
                  <a16:creationId xmlns:a16="http://schemas.microsoft.com/office/drawing/2014/main" id="{B0006DE4-0643-4C5E-9694-1ED90587B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9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36918" name="Text Box 61">
              <a:extLst>
                <a:ext uri="{FF2B5EF4-FFF2-40B4-BE49-F238E27FC236}">
                  <a16:creationId xmlns:a16="http://schemas.microsoft.com/office/drawing/2014/main" id="{FB7E58C4-8D7E-44BF-9392-171C9D9F1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78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36919" name="Text Box 62">
              <a:extLst>
                <a:ext uri="{FF2B5EF4-FFF2-40B4-BE49-F238E27FC236}">
                  <a16:creationId xmlns:a16="http://schemas.microsoft.com/office/drawing/2014/main" id="{EF53BB6D-7D60-4B30-8DFF-7FE9DBB9D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78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36920" name="Line 63">
              <a:extLst>
                <a:ext uri="{FF2B5EF4-FFF2-40B4-BE49-F238E27FC236}">
                  <a16:creationId xmlns:a16="http://schemas.microsoft.com/office/drawing/2014/main" id="{47F6CD6A-F370-4ED7-9A30-FD66B2611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2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21" name="Group 64">
              <a:extLst>
                <a:ext uri="{FF2B5EF4-FFF2-40B4-BE49-F238E27FC236}">
                  <a16:creationId xmlns:a16="http://schemas.microsoft.com/office/drawing/2014/main" id="{5BF3FA5D-0CEF-491F-9C00-A77DE16F7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152"/>
              <a:ext cx="336" cy="1104"/>
              <a:chOff x="2112" y="1152"/>
              <a:chExt cx="336" cy="1104"/>
            </a:xfrm>
          </p:grpSpPr>
          <p:sp>
            <p:nvSpPr>
              <p:cNvPr id="36928" name="AutoShape 65">
                <a:extLst>
                  <a:ext uri="{FF2B5EF4-FFF2-40B4-BE49-F238E27FC236}">
                    <a16:creationId xmlns:a16="http://schemas.microsoft.com/office/drawing/2014/main" id="{653767ED-1B2E-42F6-9145-59629EDB9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1152"/>
                <a:ext cx="192" cy="1104"/>
              </a:xfrm>
              <a:prstGeom prst="rightBrace">
                <a:avLst>
                  <a:gd name="adj1" fmla="val 4791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929" name="Text Box 66">
                <a:extLst>
                  <a:ext uri="{FF2B5EF4-FFF2-40B4-BE49-F238E27FC236}">
                    <a16:creationId xmlns:a16="http://schemas.microsoft.com/office/drawing/2014/main" id="{9297F1E5-0077-4A6C-92DC-79F1B061E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53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</p:grpSp>
        <p:grpSp>
          <p:nvGrpSpPr>
            <p:cNvPr id="36922" name="Group 67">
              <a:extLst>
                <a:ext uri="{FF2B5EF4-FFF2-40B4-BE49-F238E27FC236}">
                  <a16:creationId xmlns:a16="http://schemas.microsoft.com/office/drawing/2014/main" id="{DA6DCAD2-0E7F-4222-9416-57A11C8A8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256"/>
              <a:ext cx="384" cy="768"/>
              <a:chOff x="2112" y="2256"/>
              <a:chExt cx="384" cy="768"/>
            </a:xfrm>
          </p:grpSpPr>
          <p:sp>
            <p:nvSpPr>
              <p:cNvPr id="36926" name="Text Box 68">
                <a:extLst>
                  <a:ext uri="{FF2B5EF4-FFF2-40B4-BE49-F238E27FC236}">
                    <a16:creationId xmlns:a16="http://schemas.microsoft.com/office/drawing/2014/main" id="{D476D72D-5D9C-429E-AAB8-14E43630B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  <p:sp>
            <p:nvSpPr>
              <p:cNvPr id="36927" name="AutoShape 69">
                <a:extLst>
                  <a:ext uri="{FF2B5EF4-FFF2-40B4-BE49-F238E27FC236}">
                    <a16:creationId xmlns:a16="http://schemas.microsoft.com/office/drawing/2014/main" id="{7FA43D43-D573-4905-94E7-73E5CAF6D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256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6923" name="Text Box 70">
              <a:extLst>
                <a:ext uri="{FF2B5EF4-FFF2-40B4-BE49-F238E27FC236}">
                  <a16:creationId xmlns:a16="http://schemas.microsoft.com/office/drawing/2014/main" id="{5C49D30E-210D-40D5-A6AB-F70061BD4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1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6924" name="Text Box 71">
              <a:extLst>
                <a:ext uri="{FF2B5EF4-FFF2-40B4-BE49-F238E27FC236}">
                  <a16:creationId xmlns:a16="http://schemas.microsoft.com/office/drawing/2014/main" id="{C80CDB14-D7C2-4C91-BA62-E9390B564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1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6925" name="Text Box 72">
              <a:extLst>
                <a:ext uri="{FF2B5EF4-FFF2-40B4-BE49-F238E27FC236}">
                  <a16:creationId xmlns:a16="http://schemas.microsoft.com/office/drawing/2014/main" id="{994972DF-D678-4247-87DB-03628E2EC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91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楷体_GB2312" pitchFamily="49" charset="-122"/>
                </a:rPr>
                <a:t>子集号</a:t>
              </a:r>
            </a:p>
          </p:txBody>
        </p:sp>
      </p:grpSp>
      <p:sp>
        <p:nvSpPr>
          <p:cNvPr id="49225" name="AutoShape 73">
            <a:extLst>
              <a:ext uri="{FF2B5EF4-FFF2-40B4-BE49-F238E27FC236}">
                <a16:creationId xmlns:a16="http://schemas.microsoft.com/office/drawing/2014/main" id="{3E81EB3A-6107-4242-8D99-2E3DA908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124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97" name="Rectangle 74">
            <a:extLst>
              <a:ext uri="{FF2B5EF4-FFF2-40B4-BE49-F238E27FC236}">
                <a16:creationId xmlns:a16="http://schemas.microsoft.com/office/drawing/2014/main" id="{14069185-A242-4CE3-B0DA-54E24EEB9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381000"/>
            <a:ext cx="5476875" cy="5889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latin typeface="宋体" panose="02010600030101010101" pitchFamily="2" charset="-122"/>
              </a:rPr>
              <a:t>终结状态与非终结状态不等价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>
            <a:extLst>
              <a:ext uri="{FF2B5EF4-FFF2-40B4-BE49-F238E27FC236}">
                <a16:creationId xmlns:a16="http://schemas.microsoft.com/office/drawing/2014/main" id="{40145A58-0FE5-403E-8BD6-B58496B9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480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E196A8D-5534-4DCC-B7A5-98C6E827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95400"/>
            <a:ext cx="3276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180" name="AutoShape 4">
            <a:extLst>
              <a:ext uri="{FF2B5EF4-FFF2-40B4-BE49-F238E27FC236}">
                <a16:creationId xmlns:a16="http://schemas.microsoft.com/office/drawing/2014/main" id="{F2248486-95B0-41A1-ADB8-2A4D99D96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124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E7BCC9D-D7E8-4271-A904-D5CC0CA74039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219200"/>
            <a:ext cx="2819400" cy="3505200"/>
            <a:chOff x="864" y="768"/>
            <a:chExt cx="1776" cy="2208"/>
          </a:xfrm>
        </p:grpSpPr>
        <p:grpSp>
          <p:nvGrpSpPr>
            <p:cNvPr id="37980" name="Group 6">
              <a:extLst>
                <a:ext uri="{FF2B5EF4-FFF2-40B4-BE49-F238E27FC236}">
                  <a16:creationId xmlns:a16="http://schemas.microsoft.com/office/drawing/2014/main" id="{0E84963A-E5DA-4F2E-B542-2098C1A50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816"/>
              <a:ext cx="1200" cy="2160"/>
              <a:chOff x="3744" y="816"/>
              <a:chExt cx="1200" cy="2160"/>
            </a:xfrm>
          </p:grpSpPr>
          <p:sp>
            <p:nvSpPr>
              <p:cNvPr id="37995" name="Rectangle 7">
                <a:extLst>
                  <a:ext uri="{FF2B5EF4-FFF2-40B4-BE49-F238E27FC236}">
                    <a16:creationId xmlns:a16="http://schemas.microsoft.com/office/drawing/2014/main" id="{7777C61F-CD93-4892-90E0-DC49B1B7F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960" cy="18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96" name="Text Box 8">
                <a:extLst>
                  <a:ext uri="{FF2B5EF4-FFF2-40B4-BE49-F238E27FC236}">
                    <a16:creationId xmlns:a16="http://schemas.microsoft.com/office/drawing/2014/main" id="{DAFF3FE7-C5A9-4C59-830F-0F83B447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05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  <p:sp>
            <p:nvSpPr>
              <p:cNvPr id="37997" name="Text Box 9">
                <a:extLst>
                  <a:ext uri="{FF2B5EF4-FFF2-40B4-BE49-F238E27FC236}">
                    <a16:creationId xmlns:a16="http://schemas.microsoft.com/office/drawing/2014/main" id="{81E963B2-432F-45E6-9B38-E78760260C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  <p:sp>
            <p:nvSpPr>
              <p:cNvPr id="37998" name="Text Box 10">
                <a:extLst>
                  <a:ext uri="{FF2B5EF4-FFF2-40B4-BE49-F238E27FC236}">
                    <a16:creationId xmlns:a16="http://schemas.microsoft.com/office/drawing/2014/main" id="{6A50BCD0-7625-4DD6-862A-22618D6C7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  <p:sp>
            <p:nvSpPr>
              <p:cNvPr id="37999" name="Text Box 11">
                <a:extLst>
                  <a:ext uri="{FF2B5EF4-FFF2-40B4-BE49-F238E27FC236}">
                    <a16:creationId xmlns:a16="http://schemas.microsoft.com/office/drawing/2014/main" id="{D7131044-EB3B-407C-A26E-31088CD5A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4</a:t>
                </a:r>
              </a:p>
            </p:txBody>
          </p:sp>
          <p:sp>
            <p:nvSpPr>
              <p:cNvPr id="38000" name="Text Box 12">
                <a:extLst>
                  <a:ext uri="{FF2B5EF4-FFF2-40B4-BE49-F238E27FC236}">
                    <a16:creationId xmlns:a16="http://schemas.microsoft.com/office/drawing/2014/main" id="{30E4AEE3-4F41-4FB6-B185-DDD382671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5</a:t>
                </a:r>
              </a:p>
            </p:txBody>
          </p:sp>
          <p:sp>
            <p:nvSpPr>
              <p:cNvPr id="38001" name="Text Box 13">
                <a:extLst>
                  <a:ext uri="{FF2B5EF4-FFF2-40B4-BE49-F238E27FC236}">
                    <a16:creationId xmlns:a16="http://schemas.microsoft.com/office/drawing/2014/main" id="{86DA098F-DBB2-4A8D-A4EE-BFF4C038F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40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6</a:t>
                </a:r>
              </a:p>
            </p:txBody>
          </p:sp>
          <p:sp>
            <p:nvSpPr>
              <p:cNvPr id="38002" name="Text Box 14">
                <a:extLst>
                  <a:ext uri="{FF2B5EF4-FFF2-40B4-BE49-F238E27FC236}">
                    <a16:creationId xmlns:a16="http://schemas.microsoft.com/office/drawing/2014/main" id="{33B9F30C-C6AB-40D4-94B5-8CA70CB66D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05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6</a:t>
                </a:r>
              </a:p>
            </p:txBody>
          </p:sp>
          <p:sp>
            <p:nvSpPr>
              <p:cNvPr id="38003" name="Text Box 15">
                <a:extLst>
                  <a:ext uri="{FF2B5EF4-FFF2-40B4-BE49-F238E27FC236}">
                    <a16:creationId xmlns:a16="http://schemas.microsoft.com/office/drawing/2014/main" id="{F1C7FE9E-6ED8-4FBC-9D08-1374D5F39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05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  <p:sp>
            <p:nvSpPr>
              <p:cNvPr id="38004" name="Text Box 16">
                <a:extLst>
                  <a:ext uri="{FF2B5EF4-FFF2-40B4-BE49-F238E27FC236}">
                    <a16:creationId xmlns:a16="http://schemas.microsoft.com/office/drawing/2014/main" id="{75D0FF57-5FCE-4EA5-B131-5EB047AE3D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2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38005" name="Text Box 17">
                <a:extLst>
                  <a:ext uri="{FF2B5EF4-FFF2-40B4-BE49-F238E27FC236}">
                    <a16:creationId xmlns:a16="http://schemas.microsoft.com/office/drawing/2014/main" id="{F8F3F54E-D2F6-4C0D-9F6A-2394C8268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2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  <p:sp>
            <p:nvSpPr>
              <p:cNvPr id="38006" name="Text Box 18">
                <a:extLst>
                  <a:ext uri="{FF2B5EF4-FFF2-40B4-BE49-F238E27FC236}">
                    <a16:creationId xmlns:a16="http://schemas.microsoft.com/office/drawing/2014/main" id="{B3344307-71DA-475B-B99C-5F0D6005A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  <p:sp>
            <p:nvSpPr>
              <p:cNvPr id="38007" name="Text Box 19">
                <a:extLst>
                  <a:ext uri="{FF2B5EF4-FFF2-40B4-BE49-F238E27FC236}">
                    <a16:creationId xmlns:a16="http://schemas.microsoft.com/office/drawing/2014/main" id="{86A9D165-E463-45ED-8456-3F1D70402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5</a:t>
                </a:r>
              </a:p>
            </p:txBody>
          </p:sp>
          <p:sp>
            <p:nvSpPr>
              <p:cNvPr id="38008" name="Text Box 20">
                <a:extLst>
                  <a:ext uri="{FF2B5EF4-FFF2-40B4-BE49-F238E27FC236}">
                    <a16:creationId xmlns:a16="http://schemas.microsoft.com/office/drawing/2014/main" id="{7024E44B-9B9E-4189-AE71-510F791F5F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4</a:t>
                </a:r>
              </a:p>
            </p:txBody>
          </p:sp>
          <p:sp>
            <p:nvSpPr>
              <p:cNvPr id="38009" name="Text Box 21">
                <a:extLst>
                  <a:ext uri="{FF2B5EF4-FFF2-40B4-BE49-F238E27FC236}">
                    <a16:creationId xmlns:a16="http://schemas.microsoft.com/office/drawing/2014/main" id="{D0ED9060-966E-40AC-B3C6-6F21DA410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6</a:t>
                </a:r>
              </a:p>
            </p:txBody>
          </p:sp>
          <p:sp>
            <p:nvSpPr>
              <p:cNvPr id="38010" name="Text Box 22">
                <a:extLst>
                  <a:ext uri="{FF2B5EF4-FFF2-40B4-BE49-F238E27FC236}">
                    <a16:creationId xmlns:a16="http://schemas.microsoft.com/office/drawing/2014/main" id="{124E4F85-5864-416F-8933-BE2B24E38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38011" name="Text Box 23">
                <a:extLst>
                  <a:ext uri="{FF2B5EF4-FFF2-40B4-BE49-F238E27FC236}">
                    <a16:creationId xmlns:a16="http://schemas.microsoft.com/office/drawing/2014/main" id="{C37495D8-5941-47D1-91E9-10E957D17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  <p:sp>
            <p:nvSpPr>
              <p:cNvPr id="38012" name="Text Box 24">
                <a:extLst>
                  <a:ext uri="{FF2B5EF4-FFF2-40B4-BE49-F238E27FC236}">
                    <a16:creationId xmlns:a16="http://schemas.microsoft.com/office/drawing/2014/main" id="{51D04A6F-AD4B-4DCB-BCBA-59B795E26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68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38013" name="Text Box 25">
                <a:extLst>
                  <a:ext uri="{FF2B5EF4-FFF2-40B4-BE49-F238E27FC236}">
                    <a16:creationId xmlns:a16="http://schemas.microsoft.com/office/drawing/2014/main" id="{337076F3-C27F-4CC4-874A-1D5369335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40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4</a:t>
                </a:r>
              </a:p>
            </p:txBody>
          </p:sp>
          <p:sp>
            <p:nvSpPr>
              <p:cNvPr id="38014" name="Text Box 26">
                <a:extLst>
                  <a:ext uri="{FF2B5EF4-FFF2-40B4-BE49-F238E27FC236}">
                    <a16:creationId xmlns:a16="http://schemas.microsoft.com/office/drawing/2014/main" id="{04BF9E3F-6CB4-4749-89AB-9F99A210E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40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  <p:sp>
            <p:nvSpPr>
              <p:cNvPr id="38015" name="Text Box 27">
                <a:extLst>
                  <a:ext uri="{FF2B5EF4-FFF2-40B4-BE49-F238E27FC236}">
                    <a16:creationId xmlns:a16="http://schemas.microsoft.com/office/drawing/2014/main" id="{6178C288-D470-4B55-B474-7A00C0E50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68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4</a:t>
                </a:r>
              </a:p>
            </p:txBody>
          </p:sp>
          <p:sp>
            <p:nvSpPr>
              <p:cNvPr id="38016" name="Text Box 28">
                <a:extLst>
                  <a:ext uri="{FF2B5EF4-FFF2-40B4-BE49-F238E27FC236}">
                    <a16:creationId xmlns:a16="http://schemas.microsoft.com/office/drawing/2014/main" id="{6B811A7F-0A0A-44C8-B157-B4556D06E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68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  <p:sp>
            <p:nvSpPr>
              <p:cNvPr id="38017" name="Line 29">
                <a:extLst>
                  <a:ext uri="{FF2B5EF4-FFF2-40B4-BE49-F238E27FC236}">
                    <a16:creationId xmlns:a16="http://schemas.microsoft.com/office/drawing/2014/main" id="{198127BF-6063-459E-9FA7-8C5BD36E3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18" name="Text Box 30">
                <a:extLst>
                  <a:ext uri="{FF2B5EF4-FFF2-40B4-BE49-F238E27FC236}">
                    <a16:creationId xmlns:a16="http://schemas.microsoft.com/office/drawing/2014/main" id="{DA36D6F6-698F-49B8-B45E-D26E7A0B9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81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38019" name="Text Box 31">
                <a:extLst>
                  <a:ext uri="{FF2B5EF4-FFF2-40B4-BE49-F238E27FC236}">
                    <a16:creationId xmlns:a16="http://schemas.microsoft.com/office/drawing/2014/main" id="{D3181B01-A672-4D0A-B891-FE3EFA0B3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81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38020" name="Line 32">
                <a:extLst>
                  <a:ext uri="{FF2B5EF4-FFF2-40B4-BE49-F238E27FC236}">
                    <a16:creationId xmlns:a16="http://schemas.microsoft.com/office/drawing/2014/main" id="{C30A6C8A-4CF1-4271-9B5A-EBEC8B863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81" name="Group 33">
              <a:extLst>
                <a:ext uri="{FF2B5EF4-FFF2-40B4-BE49-F238E27FC236}">
                  <a16:creationId xmlns:a16="http://schemas.microsoft.com/office/drawing/2014/main" id="{03EC232C-FA79-4008-ACAC-647630149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056"/>
              <a:ext cx="288" cy="528"/>
              <a:chOff x="4944" y="1056"/>
              <a:chExt cx="288" cy="528"/>
            </a:xfrm>
          </p:grpSpPr>
          <p:sp>
            <p:nvSpPr>
              <p:cNvPr id="37993" name="AutoShape 34">
                <a:extLst>
                  <a:ext uri="{FF2B5EF4-FFF2-40B4-BE49-F238E27FC236}">
                    <a16:creationId xmlns:a16="http://schemas.microsoft.com/office/drawing/2014/main" id="{983C49BD-0EE3-4322-B3D8-51A7B836E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" y="1056"/>
                <a:ext cx="144" cy="528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94" name="Text Box 35">
                <a:extLst>
                  <a:ext uri="{FF2B5EF4-FFF2-40B4-BE49-F238E27FC236}">
                    <a16:creationId xmlns:a16="http://schemas.microsoft.com/office/drawing/2014/main" id="{B21075EB-478B-4CAD-A30F-808E5639D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</p:grpSp>
        <p:grpSp>
          <p:nvGrpSpPr>
            <p:cNvPr id="37982" name="Group 36">
              <a:extLst>
                <a:ext uri="{FF2B5EF4-FFF2-40B4-BE49-F238E27FC236}">
                  <a16:creationId xmlns:a16="http://schemas.microsoft.com/office/drawing/2014/main" id="{BA8D9144-DB18-4F00-9901-1D2B43C7F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584"/>
              <a:ext cx="288" cy="288"/>
              <a:chOff x="2064" y="1584"/>
              <a:chExt cx="288" cy="288"/>
            </a:xfrm>
          </p:grpSpPr>
          <p:sp>
            <p:nvSpPr>
              <p:cNvPr id="37991" name="AutoShape 37">
                <a:extLst>
                  <a:ext uri="{FF2B5EF4-FFF2-40B4-BE49-F238E27FC236}">
                    <a16:creationId xmlns:a16="http://schemas.microsoft.com/office/drawing/2014/main" id="{985EDD8A-1FD7-4E37-962C-A1EDCABBD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84"/>
                <a:ext cx="144" cy="288"/>
              </a:xfrm>
              <a:prstGeom prst="rightBrace">
                <a:avLst>
                  <a:gd name="adj1" fmla="val 1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92" name="Text Box 38">
                <a:extLst>
                  <a:ext uri="{FF2B5EF4-FFF2-40B4-BE49-F238E27FC236}">
                    <a16:creationId xmlns:a16="http://schemas.microsoft.com/office/drawing/2014/main" id="{2829817C-351E-464E-AFC0-345A90AD7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</p:grpSp>
        <p:grpSp>
          <p:nvGrpSpPr>
            <p:cNvPr id="37983" name="Group 39">
              <a:extLst>
                <a:ext uri="{FF2B5EF4-FFF2-40B4-BE49-F238E27FC236}">
                  <a16:creationId xmlns:a16="http://schemas.microsoft.com/office/drawing/2014/main" id="{1E2CB8F2-554F-431C-8058-1B9B33607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160"/>
              <a:ext cx="288" cy="768"/>
              <a:chOff x="4944" y="2160"/>
              <a:chExt cx="288" cy="768"/>
            </a:xfrm>
          </p:grpSpPr>
          <p:sp>
            <p:nvSpPr>
              <p:cNvPr id="37989" name="AutoShape 40">
                <a:extLst>
                  <a:ext uri="{FF2B5EF4-FFF2-40B4-BE49-F238E27FC236}">
                    <a16:creationId xmlns:a16="http://schemas.microsoft.com/office/drawing/2014/main" id="{D810E94A-8DAF-4465-A300-833097323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" y="2160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90" name="Text Box 41">
                <a:extLst>
                  <a:ext uri="{FF2B5EF4-FFF2-40B4-BE49-F238E27FC236}">
                    <a16:creationId xmlns:a16="http://schemas.microsoft.com/office/drawing/2014/main" id="{85FD9E52-06F3-42E7-BB75-B1523589DD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40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4</a:t>
                </a:r>
              </a:p>
            </p:txBody>
          </p:sp>
        </p:grpSp>
        <p:sp>
          <p:nvSpPr>
            <p:cNvPr id="37984" name="Line 42">
              <a:extLst>
                <a:ext uri="{FF2B5EF4-FFF2-40B4-BE49-F238E27FC236}">
                  <a16:creationId xmlns:a16="http://schemas.microsoft.com/office/drawing/2014/main" id="{17171FAD-DC6E-4F4F-B0EF-3A63F8574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7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85" name="Group 43">
              <a:extLst>
                <a:ext uri="{FF2B5EF4-FFF2-40B4-BE49-F238E27FC236}">
                  <a16:creationId xmlns:a16="http://schemas.microsoft.com/office/drawing/2014/main" id="{6DCFDE60-4772-4005-ADD6-5F42453D6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872"/>
              <a:ext cx="288" cy="288"/>
              <a:chOff x="2064" y="1872"/>
              <a:chExt cx="288" cy="288"/>
            </a:xfrm>
          </p:grpSpPr>
          <p:sp>
            <p:nvSpPr>
              <p:cNvPr id="37987" name="AutoShape 44">
                <a:extLst>
                  <a:ext uri="{FF2B5EF4-FFF2-40B4-BE49-F238E27FC236}">
                    <a16:creationId xmlns:a16="http://schemas.microsoft.com/office/drawing/2014/main" id="{5197A586-E0FF-43C7-B068-DB4D9A91A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872"/>
                <a:ext cx="144" cy="288"/>
              </a:xfrm>
              <a:prstGeom prst="rightBrace">
                <a:avLst>
                  <a:gd name="adj1" fmla="val 1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88" name="Text Box 45">
                <a:extLst>
                  <a:ext uri="{FF2B5EF4-FFF2-40B4-BE49-F238E27FC236}">
                    <a16:creationId xmlns:a16="http://schemas.microsoft.com/office/drawing/2014/main" id="{4309820A-DDBF-4D7A-8887-0FC1D8C60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</p:grpSp>
        <p:sp>
          <p:nvSpPr>
            <p:cNvPr id="37986" name="Text Box 46">
              <a:extLst>
                <a:ext uri="{FF2B5EF4-FFF2-40B4-BE49-F238E27FC236}">
                  <a16:creationId xmlns:a16="http://schemas.microsoft.com/office/drawing/2014/main" id="{ED517C11-5049-4314-AB0C-9E97DE2FD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768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楷体_GB2312" pitchFamily="49" charset="-122"/>
                </a:rPr>
                <a:t>子集号</a:t>
              </a:r>
            </a:p>
          </p:txBody>
        </p:sp>
      </p:grpSp>
      <p:grpSp>
        <p:nvGrpSpPr>
          <p:cNvPr id="8" name="Group 47">
            <a:extLst>
              <a:ext uri="{FF2B5EF4-FFF2-40B4-BE49-F238E27FC236}">
                <a16:creationId xmlns:a16="http://schemas.microsoft.com/office/drawing/2014/main" id="{45BDAA96-66D2-42CA-A2C7-115768E0435C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19200"/>
            <a:ext cx="2819400" cy="3505200"/>
            <a:chOff x="3264" y="768"/>
            <a:chExt cx="1776" cy="2208"/>
          </a:xfrm>
        </p:grpSpPr>
        <p:grpSp>
          <p:nvGrpSpPr>
            <p:cNvPr id="37934" name="Group 48">
              <a:extLst>
                <a:ext uri="{FF2B5EF4-FFF2-40B4-BE49-F238E27FC236}">
                  <a16:creationId xmlns:a16="http://schemas.microsoft.com/office/drawing/2014/main" id="{0E6D0347-16DD-4D62-848D-81D9447D8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056"/>
              <a:ext cx="288" cy="528"/>
              <a:chOff x="4944" y="1056"/>
              <a:chExt cx="288" cy="528"/>
            </a:xfrm>
          </p:grpSpPr>
          <p:sp>
            <p:nvSpPr>
              <p:cNvPr id="37978" name="AutoShape 49">
                <a:extLst>
                  <a:ext uri="{FF2B5EF4-FFF2-40B4-BE49-F238E27FC236}">
                    <a16:creationId xmlns:a16="http://schemas.microsoft.com/office/drawing/2014/main" id="{072D9265-3C5A-4481-B401-10590B57E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" y="1056"/>
                <a:ext cx="144" cy="528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79" name="Text Box 50">
                <a:extLst>
                  <a:ext uri="{FF2B5EF4-FFF2-40B4-BE49-F238E27FC236}">
                    <a16:creationId xmlns:a16="http://schemas.microsoft.com/office/drawing/2014/main" id="{9CA87973-CA24-4EB7-BF32-A54C3460E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</p:grpSp>
        <p:grpSp>
          <p:nvGrpSpPr>
            <p:cNvPr id="37935" name="Group 51">
              <a:extLst>
                <a:ext uri="{FF2B5EF4-FFF2-40B4-BE49-F238E27FC236}">
                  <a16:creationId xmlns:a16="http://schemas.microsoft.com/office/drawing/2014/main" id="{8D17B67F-1E32-40EB-8E28-BA3F91BFA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584"/>
              <a:ext cx="288" cy="288"/>
              <a:chOff x="2064" y="1584"/>
              <a:chExt cx="288" cy="288"/>
            </a:xfrm>
          </p:grpSpPr>
          <p:sp>
            <p:nvSpPr>
              <p:cNvPr id="37976" name="AutoShape 52">
                <a:extLst>
                  <a:ext uri="{FF2B5EF4-FFF2-40B4-BE49-F238E27FC236}">
                    <a16:creationId xmlns:a16="http://schemas.microsoft.com/office/drawing/2014/main" id="{E4072EEC-A1E5-4ECB-AD0D-7E91BEEED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84"/>
                <a:ext cx="144" cy="288"/>
              </a:xfrm>
              <a:prstGeom prst="rightBrace">
                <a:avLst>
                  <a:gd name="adj1" fmla="val 1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77" name="Text Box 53">
                <a:extLst>
                  <a:ext uri="{FF2B5EF4-FFF2-40B4-BE49-F238E27FC236}">
                    <a16:creationId xmlns:a16="http://schemas.microsoft.com/office/drawing/2014/main" id="{967ABAF2-4D58-4877-B8BF-DA170BB97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</p:grpSp>
        <p:grpSp>
          <p:nvGrpSpPr>
            <p:cNvPr id="37936" name="Group 54">
              <a:extLst>
                <a:ext uri="{FF2B5EF4-FFF2-40B4-BE49-F238E27FC236}">
                  <a16:creationId xmlns:a16="http://schemas.microsoft.com/office/drawing/2014/main" id="{73DD59BF-62C4-4EA1-8679-5F3D1064E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112"/>
              <a:ext cx="288" cy="288"/>
              <a:chOff x="4464" y="2112"/>
              <a:chExt cx="288" cy="288"/>
            </a:xfrm>
          </p:grpSpPr>
          <p:sp>
            <p:nvSpPr>
              <p:cNvPr id="37974" name="AutoShape 55">
                <a:extLst>
                  <a:ext uri="{FF2B5EF4-FFF2-40B4-BE49-F238E27FC236}">
                    <a16:creationId xmlns:a16="http://schemas.microsoft.com/office/drawing/2014/main" id="{EFD8B5D0-6E56-4F8D-8FE1-96F36A873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2160"/>
                <a:ext cx="96" cy="240"/>
              </a:xfrm>
              <a:prstGeom prst="rightBrace">
                <a:avLst>
                  <a:gd name="adj1" fmla="val 208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75" name="Text Box 56">
                <a:extLst>
                  <a:ext uri="{FF2B5EF4-FFF2-40B4-BE49-F238E27FC236}">
                    <a16:creationId xmlns:a16="http://schemas.microsoft.com/office/drawing/2014/main" id="{76FA310A-C70A-4EEF-AA03-98092144A6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4</a:t>
                </a:r>
              </a:p>
            </p:txBody>
          </p:sp>
        </p:grpSp>
        <p:grpSp>
          <p:nvGrpSpPr>
            <p:cNvPr id="37937" name="Group 57">
              <a:extLst>
                <a:ext uri="{FF2B5EF4-FFF2-40B4-BE49-F238E27FC236}">
                  <a16:creationId xmlns:a16="http://schemas.microsoft.com/office/drawing/2014/main" id="{B12EDC30-F23A-4A99-8760-08DFDC430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872"/>
              <a:ext cx="288" cy="288"/>
              <a:chOff x="2064" y="1872"/>
              <a:chExt cx="288" cy="288"/>
            </a:xfrm>
          </p:grpSpPr>
          <p:sp>
            <p:nvSpPr>
              <p:cNvPr id="37972" name="AutoShape 58">
                <a:extLst>
                  <a:ext uri="{FF2B5EF4-FFF2-40B4-BE49-F238E27FC236}">
                    <a16:creationId xmlns:a16="http://schemas.microsoft.com/office/drawing/2014/main" id="{F660A296-9750-4808-AC5E-EBF659E31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872"/>
                <a:ext cx="144" cy="288"/>
              </a:xfrm>
              <a:prstGeom prst="rightBrace">
                <a:avLst>
                  <a:gd name="adj1" fmla="val 16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73" name="Text Box 59">
                <a:extLst>
                  <a:ext uri="{FF2B5EF4-FFF2-40B4-BE49-F238E27FC236}">
                    <a16:creationId xmlns:a16="http://schemas.microsoft.com/office/drawing/2014/main" id="{38758C94-BDE6-4FD5-8DB8-599147AD0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</p:grpSp>
        <p:grpSp>
          <p:nvGrpSpPr>
            <p:cNvPr id="37938" name="Group 60">
              <a:extLst>
                <a:ext uri="{FF2B5EF4-FFF2-40B4-BE49-F238E27FC236}">
                  <a16:creationId xmlns:a16="http://schemas.microsoft.com/office/drawing/2014/main" id="{3019DAA8-6C1B-407D-95A0-DE9C269E7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816"/>
              <a:ext cx="1200" cy="2160"/>
              <a:chOff x="3264" y="816"/>
              <a:chExt cx="1200" cy="2160"/>
            </a:xfrm>
          </p:grpSpPr>
          <p:grpSp>
            <p:nvGrpSpPr>
              <p:cNvPr id="37943" name="Group 61">
                <a:extLst>
                  <a:ext uri="{FF2B5EF4-FFF2-40B4-BE49-F238E27FC236}">
                    <a16:creationId xmlns:a16="http://schemas.microsoft.com/office/drawing/2014/main" id="{FB42F5D3-19EB-4C27-BE7E-5A084F672B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816"/>
                <a:ext cx="1200" cy="2160"/>
                <a:chOff x="3744" y="816"/>
                <a:chExt cx="1200" cy="2160"/>
              </a:xfrm>
            </p:grpSpPr>
            <p:sp>
              <p:nvSpPr>
                <p:cNvPr id="37946" name="Rectangle 62">
                  <a:extLst>
                    <a:ext uri="{FF2B5EF4-FFF2-40B4-BE49-F238E27FC236}">
                      <a16:creationId xmlns:a16="http://schemas.microsoft.com/office/drawing/2014/main" id="{4916E6D9-B3DC-46BD-8B89-4CD13BB12E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1056"/>
                  <a:ext cx="960" cy="18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7947" name="Text Box 63">
                  <a:extLst>
                    <a:ext uri="{FF2B5EF4-FFF2-40B4-BE49-F238E27FC236}">
                      <a16:creationId xmlns:a16="http://schemas.microsoft.com/office/drawing/2014/main" id="{A626A5D8-91CD-4403-8382-904FD402EB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05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1</a:t>
                  </a:r>
                </a:p>
              </p:txBody>
            </p:sp>
            <p:sp>
              <p:nvSpPr>
                <p:cNvPr id="37948" name="Text Box 64">
                  <a:extLst>
                    <a:ext uri="{FF2B5EF4-FFF2-40B4-BE49-F238E27FC236}">
                      <a16:creationId xmlns:a16="http://schemas.microsoft.com/office/drawing/2014/main" id="{F1A523C0-9151-4874-8F19-A696ABE746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29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2</a:t>
                  </a:r>
                </a:p>
              </p:txBody>
            </p:sp>
            <p:sp>
              <p:nvSpPr>
                <p:cNvPr id="37949" name="Text Box 65">
                  <a:extLst>
                    <a:ext uri="{FF2B5EF4-FFF2-40B4-BE49-F238E27FC236}">
                      <a16:creationId xmlns:a16="http://schemas.microsoft.com/office/drawing/2014/main" id="{618051A7-D07C-4F69-B62C-A3CC140D50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5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3</a:t>
                  </a:r>
                </a:p>
              </p:txBody>
            </p:sp>
            <p:sp>
              <p:nvSpPr>
                <p:cNvPr id="37950" name="Text Box 66">
                  <a:extLst>
                    <a:ext uri="{FF2B5EF4-FFF2-40B4-BE49-F238E27FC236}">
                      <a16:creationId xmlns:a16="http://schemas.microsoft.com/office/drawing/2014/main" id="{DF6A7688-12D7-42C4-B976-934E569EEF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872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4</a:t>
                  </a:r>
                </a:p>
              </p:txBody>
            </p:sp>
            <p:sp>
              <p:nvSpPr>
                <p:cNvPr id="37951" name="Text Box 67">
                  <a:extLst>
                    <a:ext uri="{FF2B5EF4-FFF2-40B4-BE49-F238E27FC236}">
                      <a16:creationId xmlns:a16="http://schemas.microsoft.com/office/drawing/2014/main" id="{00A15DA5-1C49-4E17-B2DC-533F0038B0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216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>
                      <a:solidFill>
                        <a:srgbClr val="0000FF"/>
                      </a:solidFill>
                    </a:rPr>
                    <a:t>5</a:t>
                  </a:r>
                </a:p>
              </p:txBody>
            </p:sp>
            <p:sp>
              <p:nvSpPr>
                <p:cNvPr id="37952" name="Text Box 68">
                  <a:extLst>
                    <a:ext uri="{FF2B5EF4-FFF2-40B4-BE49-F238E27FC236}">
                      <a16:creationId xmlns:a16="http://schemas.microsoft.com/office/drawing/2014/main" id="{08546E8F-6A88-4B4B-8BC9-C5CD159A97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240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>
                      <a:solidFill>
                        <a:srgbClr val="0000FF"/>
                      </a:solidFill>
                    </a:rPr>
                    <a:t>6</a:t>
                  </a:r>
                </a:p>
              </p:txBody>
            </p:sp>
            <p:sp>
              <p:nvSpPr>
                <p:cNvPr id="37953" name="Text Box 69">
                  <a:extLst>
                    <a:ext uri="{FF2B5EF4-FFF2-40B4-BE49-F238E27FC236}">
                      <a16:creationId xmlns:a16="http://schemas.microsoft.com/office/drawing/2014/main" id="{A1B676A4-475A-4B63-A8A4-F75D01F95A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05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6</a:t>
                  </a:r>
                </a:p>
              </p:txBody>
            </p:sp>
            <p:sp>
              <p:nvSpPr>
                <p:cNvPr id="37954" name="Text Box 70">
                  <a:extLst>
                    <a:ext uri="{FF2B5EF4-FFF2-40B4-BE49-F238E27FC236}">
                      <a16:creationId xmlns:a16="http://schemas.microsoft.com/office/drawing/2014/main" id="{6E78943A-818C-4E5C-91F0-0A3C03E735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105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3</a:t>
                  </a:r>
                </a:p>
              </p:txBody>
            </p:sp>
            <p:sp>
              <p:nvSpPr>
                <p:cNvPr id="37955" name="Text Box 71">
                  <a:extLst>
                    <a:ext uri="{FF2B5EF4-FFF2-40B4-BE49-F238E27FC236}">
                      <a16:creationId xmlns:a16="http://schemas.microsoft.com/office/drawing/2014/main" id="{34D21D16-65A7-42AF-8725-15007487D8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29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7</a:t>
                  </a:r>
                </a:p>
              </p:txBody>
            </p:sp>
            <p:sp>
              <p:nvSpPr>
                <p:cNvPr id="37956" name="Text Box 72">
                  <a:extLst>
                    <a:ext uri="{FF2B5EF4-FFF2-40B4-BE49-F238E27FC236}">
                      <a16:creationId xmlns:a16="http://schemas.microsoft.com/office/drawing/2014/main" id="{4E07FB94-6E27-42AD-8286-050C766BB4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129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3</a:t>
                  </a:r>
                </a:p>
              </p:txBody>
            </p:sp>
            <p:sp>
              <p:nvSpPr>
                <p:cNvPr id="37957" name="Text Box 73">
                  <a:extLst>
                    <a:ext uri="{FF2B5EF4-FFF2-40B4-BE49-F238E27FC236}">
                      <a16:creationId xmlns:a16="http://schemas.microsoft.com/office/drawing/2014/main" id="{594E6675-074C-49A8-9AAF-03FF15C452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5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1</a:t>
                  </a:r>
                </a:p>
              </p:txBody>
            </p:sp>
            <p:sp>
              <p:nvSpPr>
                <p:cNvPr id="37958" name="Text Box 74">
                  <a:extLst>
                    <a:ext uri="{FF2B5EF4-FFF2-40B4-BE49-F238E27FC236}">
                      <a16:creationId xmlns:a16="http://schemas.microsoft.com/office/drawing/2014/main" id="{B2FBBAC6-54C1-4087-B04C-A0AE920EDE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1584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5</a:t>
                  </a:r>
                </a:p>
              </p:txBody>
            </p:sp>
            <p:sp>
              <p:nvSpPr>
                <p:cNvPr id="37959" name="Text Box 75">
                  <a:extLst>
                    <a:ext uri="{FF2B5EF4-FFF2-40B4-BE49-F238E27FC236}">
                      <a16:creationId xmlns:a16="http://schemas.microsoft.com/office/drawing/2014/main" id="{236AB7A1-28E2-4E90-91EA-5D7E0C0C51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1872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4</a:t>
                  </a:r>
                </a:p>
              </p:txBody>
            </p:sp>
            <p:sp>
              <p:nvSpPr>
                <p:cNvPr id="37960" name="Text Box 76">
                  <a:extLst>
                    <a:ext uri="{FF2B5EF4-FFF2-40B4-BE49-F238E27FC236}">
                      <a16:creationId xmlns:a16="http://schemas.microsoft.com/office/drawing/2014/main" id="{9F4C8686-D638-4025-B479-37D1D18CA8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1872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6</a:t>
                  </a:r>
                </a:p>
              </p:txBody>
            </p:sp>
            <p:sp>
              <p:nvSpPr>
                <p:cNvPr id="37961" name="Text Box 77">
                  <a:extLst>
                    <a:ext uri="{FF2B5EF4-FFF2-40B4-BE49-F238E27FC236}">
                      <a16:creationId xmlns:a16="http://schemas.microsoft.com/office/drawing/2014/main" id="{BBC01801-3C28-4C58-B44A-5555E7A735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216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7</a:t>
                  </a:r>
                </a:p>
              </p:txBody>
            </p:sp>
            <p:sp>
              <p:nvSpPr>
                <p:cNvPr id="37962" name="Text Box 78">
                  <a:extLst>
                    <a:ext uri="{FF2B5EF4-FFF2-40B4-BE49-F238E27FC236}">
                      <a16:creationId xmlns:a16="http://schemas.microsoft.com/office/drawing/2014/main" id="{082265EA-C594-4B17-9F87-B0C517EEFF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216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3</a:t>
                  </a:r>
                </a:p>
              </p:txBody>
            </p:sp>
            <p:sp>
              <p:nvSpPr>
                <p:cNvPr id="37963" name="Text Box 79">
                  <a:extLst>
                    <a:ext uri="{FF2B5EF4-FFF2-40B4-BE49-F238E27FC236}">
                      <a16:creationId xmlns:a16="http://schemas.microsoft.com/office/drawing/2014/main" id="{1DB67D10-871F-408E-A934-85666C91C3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2688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>
                      <a:solidFill>
                        <a:srgbClr val="0000FF"/>
                      </a:solidFill>
                    </a:rPr>
                    <a:t>7</a:t>
                  </a:r>
                </a:p>
              </p:txBody>
            </p:sp>
            <p:sp>
              <p:nvSpPr>
                <p:cNvPr id="37964" name="Text Box 80">
                  <a:extLst>
                    <a:ext uri="{FF2B5EF4-FFF2-40B4-BE49-F238E27FC236}">
                      <a16:creationId xmlns:a16="http://schemas.microsoft.com/office/drawing/2014/main" id="{B39E1732-E22B-40F8-BF56-C3B32A004B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240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4</a:t>
                  </a:r>
                </a:p>
              </p:txBody>
            </p:sp>
            <p:sp>
              <p:nvSpPr>
                <p:cNvPr id="37965" name="Text Box 81">
                  <a:extLst>
                    <a:ext uri="{FF2B5EF4-FFF2-40B4-BE49-F238E27FC236}">
                      <a16:creationId xmlns:a16="http://schemas.microsoft.com/office/drawing/2014/main" id="{DA771670-60A7-4BA1-9793-1FE1BAB7F0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240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1</a:t>
                  </a:r>
                </a:p>
              </p:txBody>
            </p:sp>
            <p:sp>
              <p:nvSpPr>
                <p:cNvPr id="37966" name="Text Box 82">
                  <a:extLst>
                    <a:ext uri="{FF2B5EF4-FFF2-40B4-BE49-F238E27FC236}">
                      <a16:creationId xmlns:a16="http://schemas.microsoft.com/office/drawing/2014/main" id="{846CE003-0872-4C98-8453-6FF6D0E93D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2688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4</a:t>
                  </a:r>
                </a:p>
              </p:txBody>
            </p:sp>
            <p:sp>
              <p:nvSpPr>
                <p:cNvPr id="37967" name="Text Box 83">
                  <a:extLst>
                    <a:ext uri="{FF2B5EF4-FFF2-40B4-BE49-F238E27FC236}">
                      <a16:creationId xmlns:a16="http://schemas.microsoft.com/office/drawing/2014/main" id="{E05DB7C0-4552-4C0C-AFFE-75D9A19664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2688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zh-CN" altLang="en-US"/>
                    <a:t>2</a:t>
                  </a:r>
                </a:p>
              </p:txBody>
            </p:sp>
            <p:sp>
              <p:nvSpPr>
                <p:cNvPr id="37968" name="Line 84">
                  <a:extLst>
                    <a:ext uri="{FF2B5EF4-FFF2-40B4-BE49-F238E27FC236}">
                      <a16:creationId xmlns:a16="http://schemas.microsoft.com/office/drawing/2014/main" id="{65951AF6-060C-44A5-BF98-0C40843C97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2160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69" name="Text Box 85">
                  <a:extLst>
                    <a:ext uri="{FF2B5EF4-FFF2-40B4-BE49-F238E27FC236}">
                      <a16:creationId xmlns:a16="http://schemas.microsoft.com/office/drawing/2014/main" id="{2E655A5D-C9F5-4BA2-9185-4285059A20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81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/>
                    <a:t>a</a:t>
                  </a:r>
                </a:p>
              </p:txBody>
            </p:sp>
            <p:sp>
              <p:nvSpPr>
                <p:cNvPr id="37970" name="Text Box 86">
                  <a:extLst>
                    <a:ext uri="{FF2B5EF4-FFF2-40B4-BE49-F238E27FC236}">
                      <a16:creationId xmlns:a16="http://schemas.microsoft.com/office/drawing/2014/main" id="{A02B6ABC-759C-430C-BCAB-1E87667091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6" y="816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/>
                    <a:t>b</a:t>
                  </a:r>
                </a:p>
              </p:txBody>
            </p:sp>
            <p:sp>
              <p:nvSpPr>
                <p:cNvPr id="37971" name="Line 87">
                  <a:extLst>
                    <a:ext uri="{FF2B5EF4-FFF2-40B4-BE49-F238E27FC236}">
                      <a16:creationId xmlns:a16="http://schemas.microsoft.com/office/drawing/2014/main" id="{B62D6A34-81E9-480F-9ACE-5BC3F73B39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584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44" name="Line 88">
                <a:extLst>
                  <a:ext uri="{FF2B5EF4-FFF2-40B4-BE49-F238E27FC236}">
                    <a16:creationId xmlns:a16="http://schemas.microsoft.com/office/drawing/2014/main" id="{CFFC6B32-B174-4BD9-87B3-04EFAB2ED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5" name="Line 89">
                <a:extLst>
                  <a:ext uri="{FF2B5EF4-FFF2-40B4-BE49-F238E27FC236}">
                    <a16:creationId xmlns:a16="http://schemas.microsoft.com/office/drawing/2014/main" id="{5E9547CB-3556-4FE3-864D-EBBC2D877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4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39" name="Group 90">
              <a:extLst>
                <a:ext uri="{FF2B5EF4-FFF2-40B4-BE49-F238E27FC236}">
                  <a16:creationId xmlns:a16="http://schemas.microsoft.com/office/drawing/2014/main" id="{4E3ABA56-93D4-4484-808A-0FBF8274A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400"/>
              <a:ext cx="288" cy="528"/>
              <a:chOff x="4464" y="2400"/>
              <a:chExt cx="288" cy="528"/>
            </a:xfrm>
          </p:grpSpPr>
          <p:sp>
            <p:nvSpPr>
              <p:cNvPr id="37941" name="AutoShape 91">
                <a:extLst>
                  <a:ext uri="{FF2B5EF4-FFF2-40B4-BE49-F238E27FC236}">
                    <a16:creationId xmlns:a16="http://schemas.microsoft.com/office/drawing/2014/main" id="{32A2EBF2-3495-4D45-AE99-50B724FBD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2400"/>
                <a:ext cx="144" cy="528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42" name="Text Box 92">
                <a:extLst>
                  <a:ext uri="{FF2B5EF4-FFF2-40B4-BE49-F238E27FC236}">
                    <a16:creationId xmlns:a16="http://schemas.microsoft.com/office/drawing/2014/main" id="{452FA4C6-92C7-4334-9F37-3D13C1901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4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5</a:t>
                </a:r>
              </a:p>
            </p:txBody>
          </p:sp>
        </p:grpSp>
        <p:sp>
          <p:nvSpPr>
            <p:cNvPr id="37940" name="Text Box 93">
              <a:extLst>
                <a:ext uri="{FF2B5EF4-FFF2-40B4-BE49-F238E27FC236}">
                  <a16:creationId xmlns:a16="http://schemas.microsoft.com/office/drawing/2014/main" id="{BA580972-8AC9-42ED-8A1F-C8C5D2E75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768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楷体_GB2312" pitchFamily="49" charset="-122"/>
                </a:rPr>
                <a:t>子集号</a:t>
              </a:r>
            </a:p>
          </p:txBody>
        </p:sp>
      </p:grpSp>
      <p:grpSp>
        <p:nvGrpSpPr>
          <p:cNvPr id="37895" name="Group 94">
            <a:extLst>
              <a:ext uri="{FF2B5EF4-FFF2-40B4-BE49-F238E27FC236}">
                <a16:creationId xmlns:a16="http://schemas.microsoft.com/office/drawing/2014/main" id="{28D91E77-55CF-41FB-8EA8-B71C56C520C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219200"/>
            <a:ext cx="2819400" cy="3505200"/>
            <a:chOff x="3312" y="912"/>
            <a:chExt cx="1776" cy="2208"/>
          </a:xfrm>
        </p:grpSpPr>
        <p:grpSp>
          <p:nvGrpSpPr>
            <p:cNvPr id="37897" name="Group 95">
              <a:extLst>
                <a:ext uri="{FF2B5EF4-FFF2-40B4-BE49-F238E27FC236}">
                  <a16:creationId xmlns:a16="http://schemas.microsoft.com/office/drawing/2014/main" id="{3C29CB9B-612F-436A-8F21-7E753A7B2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960"/>
              <a:ext cx="1200" cy="2160"/>
              <a:chOff x="3744" y="816"/>
              <a:chExt cx="1200" cy="2160"/>
            </a:xfrm>
          </p:grpSpPr>
          <p:sp>
            <p:nvSpPr>
              <p:cNvPr id="37908" name="Rectangle 96">
                <a:extLst>
                  <a:ext uri="{FF2B5EF4-FFF2-40B4-BE49-F238E27FC236}">
                    <a16:creationId xmlns:a16="http://schemas.microsoft.com/office/drawing/2014/main" id="{434323FC-52C1-4DB7-88DE-7FB5C230C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056"/>
                <a:ext cx="960" cy="18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09" name="Text Box 97">
                <a:extLst>
                  <a:ext uri="{FF2B5EF4-FFF2-40B4-BE49-F238E27FC236}">
                    <a16:creationId xmlns:a16="http://schemas.microsoft.com/office/drawing/2014/main" id="{6E25AFDA-2500-47D2-A68B-5BD3C6597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05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  <p:sp>
            <p:nvSpPr>
              <p:cNvPr id="37910" name="Text Box 98">
                <a:extLst>
                  <a:ext uri="{FF2B5EF4-FFF2-40B4-BE49-F238E27FC236}">
                    <a16:creationId xmlns:a16="http://schemas.microsoft.com/office/drawing/2014/main" id="{17A48603-E558-4337-A79F-69C85C1A3C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  <p:sp>
            <p:nvSpPr>
              <p:cNvPr id="37911" name="Text Box 99">
                <a:extLst>
                  <a:ext uri="{FF2B5EF4-FFF2-40B4-BE49-F238E27FC236}">
                    <a16:creationId xmlns:a16="http://schemas.microsoft.com/office/drawing/2014/main" id="{BA1B89FE-9EC1-40DB-941C-2C39AA8B8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  <p:sp>
            <p:nvSpPr>
              <p:cNvPr id="37912" name="Text Box 100">
                <a:extLst>
                  <a:ext uri="{FF2B5EF4-FFF2-40B4-BE49-F238E27FC236}">
                    <a16:creationId xmlns:a16="http://schemas.microsoft.com/office/drawing/2014/main" id="{0B60FB6B-BD55-4C0A-9472-D2F66E4B4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4</a:t>
                </a:r>
              </a:p>
            </p:txBody>
          </p:sp>
          <p:sp>
            <p:nvSpPr>
              <p:cNvPr id="37913" name="Text Box 101">
                <a:extLst>
                  <a:ext uri="{FF2B5EF4-FFF2-40B4-BE49-F238E27FC236}">
                    <a16:creationId xmlns:a16="http://schemas.microsoft.com/office/drawing/2014/main" id="{20FAF03D-53C4-4979-84B2-CAE829040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5</a:t>
                </a:r>
              </a:p>
            </p:txBody>
          </p:sp>
          <p:sp>
            <p:nvSpPr>
              <p:cNvPr id="37914" name="Text Box 102">
                <a:extLst>
                  <a:ext uri="{FF2B5EF4-FFF2-40B4-BE49-F238E27FC236}">
                    <a16:creationId xmlns:a16="http://schemas.microsoft.com/office/drawing/2014/main" id="{08C2AAE3-68FE-4B9E-80FD-CDB0319F1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40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6</a:t>
                </a:r>
              </a:p>
            </p:txBody>
          </p:sp>
          <p:sp>
            <p:nvSpPr>
              <p:cNvPr id="37915" name="Text Box 103">
                <a:extLst>
                  <a:ext uri="{FF2B5EF4-FFF2-40B4-BE49-F238E27FC236}">
                    <a16:creationId xmlns:a16="http://schemas.microsoft.com/office/drawing/2014/main" id="{366F9420-4F73-4399-9AE5-163707816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05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6</a:t>
                </a:r>
              </a:p>
            </p:txBody>
          </p:sp>
          <p:sp>
            <p:nvSpPr>
              <p:cNvPr id="37916" name="Text Box 104">
                <a:extLst>
                  <a:ext uri="{FF2B5EF4-FFF2-40B4-BE49-F238E27FC236}">
                    <a16:creationId xmlns:a16="http://schemas.microsoft.com/office/drawing/2014/main" id="{28BC7D6E-72E1-4E4B-BC21-BF52B3560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05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  <p:sp>
            <p:nvSpPr>
              <p:cNvPr id="37917" name="Text Box 105">
                <a:extLst>
                  <a:ext uri="{FF2B5EF4-FFF2-40B4-BE49-F238E27FC236}">
                    <a16:creationId xmlns:a16="http://schemas.microsoft.com/office/drawing/2014/main" id="{2968669C-B055-46FC-AF9A-A6F708EC5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2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37918" name="Text Box 106">
                <a:extLst>
                  <a:ext uri="{FF2B5EF4-FFF2-40B4-BE49-F238E27FC236}">
                    <a16:creationId xmlns:a16="http://schemas.microsoft.com/office/drawing/2014/main" id="{C117728C-3477-4956-BC9D-CFCF36641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29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  <p:sp>
            <p:nvSpPr>
              <p:cNvPr id="37919" name="Text Box 107">
                <a:extLst>
                  <a:ext uri="{FF2B5EF4-FFF2-40B4-BE49-F238E27FC236}">
                    <a16:creationId xmlns:a16="http://schemas.microsoft.com/office/drawing/2014/main" id="{392B6EDA-3B5D-4A3F-995C-102FB1374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  <p:sp>
            <p:nvSpPr>
              <p:cNvPr id="37920" name="Text Box 108">
                <a:extLst>
                  <a:ext uri="{FF2B5EF4-FFF2-40B4-BE49-F238E27FC236}">
                    <a16:creationId xmlns:a16="http://schemas.microsoft.com/office/drawing/2014/main" id="{629CC2E0-5727-45F6-AC7B-99576DCDA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5</a:t>
                </a:r>
              </a:p>
            </p:txBody>
          </p:sp>
          <p:sp>
            <p:nvSpPr>
              <p:cNvPr id="37921" name="Text Box 109">
                <a:extLst>
                  <a:ext uri="{FF2B5EF4-FFF2-40B4-BE49-F238E27FC236}">
                    <a16:creationId xmlns:a16="http://schemas.microsoft.com/office/drawing/2014/main" id="{1A4824FB-1F6B-4814-A313-306B9A841D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4</a:t>
                </a:r>
              </a:p>
            </p:txBody>
          </p:sp>
          <p:sp>
            <p:nvSpPr>
              <p:cNvPr id="37922" name="Text Box 110">
                <a:extLst>
                  <a:ext uri="{FF2B5EF4-FFF2-40B4-BE49-F238E27FC236}">
                    <a16:creationId xmlns:a16="http://schemas.microsoft.com/office/drawing/2014/main" id="{CAC96951-2852-4A6C-BEA6-973088032C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87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6</a:t>
                </a:r>
              </a:p>
            </p:txBody>
          </p:sp>
          <p:sp>
            <p:nvSpPr>
              <p:cNvPr id="37923" name="Text Box 111">
                <a:extLst>
                  <a:ext uri="{FF2B5EF4-FFF2-40B4-BE49-F238E27FC236}">
                    <a16:creationId xmlns:a16="http://schemas.microsoft.com/office/drawing/2014/main" id="{393F915F-3EBC-4A1B-966F-3E4A9503B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37924" name="Text Box 112">
                <a:extLst>
                  <a:ext uri="{FF2B5EF4-FFF2-40B4-BE49-F238E27FC236}">
                    <a16:creationId xmlns:a16="http://schemas.microsoft.com/office/drawing/2014/main" id="{B43DEEB3-A899-419B-B152-4C1273973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16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  <p:sp>
            <p:nvSpPr>
              <p:cNvPr id="37925" name="Text Box 113">
                <a:extLst>
                  <a:ext uri="{FF2B5EF4-FFF2-40B4-BE49-F238E27FC236}">
                    <a16:creationId xmlns:a16="http://schemas.microsoft.com/office/drawing/2014/main" id="{AB580CBC-CBDD-430B-B742-D9BBA94D3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68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37926" name="Text Box 114">
                <a:extLst>
                  <a:ext uri="{FF2B5EF4-FFF2-40B4-BE49-F238E27FC236}">
                    <a16:creationId xmlns:a16="http://schemas.microsoft.com/office/drawing/2014/main" id="{034CA771-C646-4AD8-A29A-732190F30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40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4</a:t>
                </a:r>
              </a:p>
            </p:txBody>
          </p:sp>
          <p:sp>
            <p:nvSpPr>
              <p:cNvPr id="37927" name="Text Box 115">
                <a:extLst>
                  <a:ext uri="{FF2B5EF4-FFF2-40B4-BE49-F238E27FC236}">
                    <a16:creationId xmlns:a16="http://schemas.microsoft.com/office/drawing/2014/main" id="{92E7A0E4-04B1-4D44-A3E2-7C37F90BEA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40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  <p:sp>
            <p:nvSpPr>
              <p:cNvPr id="37928" name="Text Box 116">
                <a:extLst>
                  <a:ext uri="{FF2B5EF4-FFF2-40B4-BE49-F238E27FC236}">
                    <a16:creationId xmlns:a16="http://schemas.microsoft.com/office/drawing/2014/main" id="{90D09640-9298-4073-81F0-2E92D0EB7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68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4</a:t>
                </a:r>
              </a:p>
            </p:txBody>
          </p:sp>
          <p:sp>
            <p:nvSpPr>
              <p:cNvPr id="37929" name="Text Box 117">
                <a:extLst>
                  <a:ext uri="{FF2B5EF4-FFF2-40B4-BE49-F238E27FC236}">
                    <a16:creationId xmlns:a16="http://schemas.microsoft.com/office/drawing/2014/main" id="{9890D9D4-FFF2-42B1-B6F5-CA1E5242C5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68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  <p:sp>
            <p:nvSpPr>
              <p:cNvPr id="37930" name="Line 118">
                <a:extLst>
                  <a:ext uri="{FF2B5EF4-FFF2-40B4-BE49-F238E27FC236}">
                    <a16:creationId xmlns:a16="http://schemas.microsoft.com/office/drawing/2014/main" id="{4CB5743F-F7E0-4283-84FA-218E9210B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1" name="Text Box 119">
                <a:extLst>
                  <a:ext uri="{FF2B5EF4-FFF2-40B4-BE49-F238E27FC236}">
                    <a16:creationId xmlns:a16="http://schemas.microsoft.com/office/drawing/2014/main" id="{6EB74032-82DA-483A-B901-07600216F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81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37932" name="Text Box 120">
                <a:extLst>
                  <a:ext uri="{FF2B5EF4-FFF2-40B4-BE49-F238E27FC236}">
                    <a16:creationId xmlns:a16="http://schemas.microsoft.com/office/drawing/2014/main" id="{F197BB9B-A400-4E95-BFDA-D6477DB95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816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37933" name="Line 121">
                <a:extLst>
                  <a:ext uri="{FF2B5EF4-FFF2-40B4-BE49-F238E27FC236}">
                    <a16:creationId xmlns:a16="http://schemas.microsoft.com/office/drawing/2014/main" id="{D75722BA-C360-4FDC-9977-90B6DC28C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898" name="Group 122">
              <a:extLst>
                <a:ext uri="{FF2B5EF4-FFF2-40B4-BE49-F238E27FC236}">
                  <a16:creationId xmlns:a16="http://schemas.microsoft.com/office/drawing/2014/main" id="{83BB95C3-EE31-42B3-B749-F90B0434D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200"/>
              <a:ext cx="288" cy="528"/>
              <a:chOff x="4944" y="1056"/>
              <a:chExt cx="288" cy="528"/>
            </a:xfrm>
          </p:grpSpPr>
          <p:sp>
            <p:nvSpPr>
              <p:cNvPr id="37906" name="AutoShape 123">
                <a:extLst>
                  <a:ext uri="{FF2B5EF4-FFF2-40B4-BE49-F238E27FC236}">
                    <a16:creationId xmlns:a16="http://schemas.microsoft.com/office/drawing/2014/main" id="{5D6B8D17-FBEF-42EA-9E99-80DD9A0E5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" y="1056"/>
                <a:ext cx="144" cy="528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07" name="Text Box 124">
                <a:extLst>
                  <a:ext uri="{FF2B5EF4-FFF2-40B4-BE49-F238E27FC236}">
                    <a16:creationId xmlns:a16="http://schemas.microsoft.com/office/drawing/2014/main" id="{49EA8FC4-C8B4-4A86-BEBF-93A6B00D14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15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</p:grpSp>
        <p:grpSp>
          <p:nvGrpSpPr>
            <p:cNvPr id="37899" name="Group 125">
              <a:extLst>
                <a:ext uri="{FF2B5EF4-FFF2-40B4-BE49-F238E27FC236}">
                  <a16:creationId xmlns:a16="http://schemas.microsoft.com/office/drawing/2014/main" id="{BC0F4B8D-48AC-440E-9253-3C90DF69B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728"/>
              <a:ext cx="288" cy="576"/>
              <a:chOff x="4944" y="1584"/>
              <a:chExt cx="288" cy="576"/>
            </a:xfrm>
          </p:grpSpPr>
          <p:sp>
            <p:nvSpPr>
              <p:cNvPr id="37904" name="AutoShape 126">
                <a:extLst>
                  <a:ext uri="{FF2B5EF4-FFF2-40B4-BE49-F238E27FC236}">
                    <a16:creationId xmlns:a16="http://schemas.microsoft.com/office/drawing/2014/main" id="{65863525-A350-4797-9E10-C8E7B397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" y="1584"/>
                <a:ext cx="144" cy="576"/>
              </a:xfrm>
              <a:prstGeom prst="rightBrace">
                <a:avLst>
                  <a:gd name="adj1" fmla="val 3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05" name="Text Box 127">
                <a:extLst>
                  <a:ext uri="{FF2B5EF4-FFF2-40B4-BE49-F238E27FC236}">
                    <a16:creationId xmlns:a16="http://schemas.microsoft.com/office/drawing/2014/main" id="{05BFD93F-E201-406B-9ECC-2F6AA3CCB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728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</p:grpSp>
        <p:grpSp>
          <p:nvGrpSpPr>
            <p:cNvPr id="37900" name="Group 128">
              <a:extLst>
                <a:ext uri="{FF2B5EF4-FFF2-40B4-BE49-F238E27FC236}">
                  <a16:creationId xmlns:a16="http://schemas.microsoft.com/office/drawing/2014/main" id="{9294C0D8-476B-43FB-952E-59E7DD6A2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304"/>
              <a:ext cx="288" cy="768"/>
              <a:chOff x="4944" y="2160"/>
              <a:chExt cx="288" cy="768"/>
            </a:xfrm>
          </p:grpSpPr>
          <p:sp>
            <p:nvSpPr>
              <p:cNvPr id="37902" name="AutoShape 129">
                <a:extLst>
                  <a:ext uri="{FF2B5EF4-FFF2-40B4-BE49-F238E27FC236}">
                    <a16:creationId xmlns:a16="http://schemas.microsoft.com/office/drawing/2014/main" id="{17791726-3594-4297-B546-536C25E16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" y="2160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903" name="Text Box 130">
                <a:extLst>
                  <a:ext uri="{FF2B5EF4-FFF2-40B4-BE49-F238E27FC236}">
                    <a16:creationId xmlns:a16="http://schemas.microsoft.com/office/drawing/2014/main" id="{EFB74EED-DD76-474F-8990-E96F5786FA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240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</p:grpSp>
        <p:sp>
          <p:nvSpPr>
            <p:cNvPr id="37901" name="Text Box 131">
              <a:extLst>
                <a:ext uri="{FF2B5EF4-FFF2-40B4-BE49-F238E27FC236}">
                  <a16:creationId xmlns:a16="http://schemas.microsoft.com/office/drawing/2014/main" id="{627F15EF-882D-49D5-9BEB-74419BC3E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91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楷体_GB2312" pitchFamily="49" charset="-122"/>
                </a:rPr>
                <a:t>子集号</a:t>
              </a:r>
            </a:p>
          </p:txBody>
        </p:sp>
      </p:grpSp>
      <p:sp>
        <p:nvSpPr>
          <p:cNvPr id="37896" name="AutoShape 13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E674D9A-35A5-4C3B-9128-AE634E52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28600"/>
            <a:ext cx="446088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8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10D0361-F07B-4A91-ACFE-DA7ABC361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458200" cy="58674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961FD94-37D8-4FC0-9647-7A58FE7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85800"/>
            <a:ext cx="3886200" cy="685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用子集号代替状态号得:</a:t>
            </a:r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35C9CD2E-1DBA-45E7-976F-4F12804BE42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524000"/>
            <a:ext cx="2667000" cy="2895600"/>
            <a:chOff x="624" y="960"/>
            <a:chExt cx="1680" cy="1824"/>
          </a:xfrm>
        </p:grpSpPr>
        <p:sp>
          <p:nvSpPr>
            <p:cNvPr id="38948" name="Line 5">
              <a:extLst>
                <a:ext uri="{FF2B5EF4-FFF2-40B4-BE49-F238E27FC236}">
                  <a16:creationId xmlns:a16="http://schemas.microsoft.com/office/drawing/2014/main" id="{88700183-FD32-41CB-8BB8-B5E0C23DE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6">
              <a:extLst>
                <a:ext uri="{FF2B5EF4-FFF2-40B4-BE49-F238E27FC236}">
                  <a16:creationId xmlns:a16="http://schemas.microsoft.com/office/drawing/2014/main" id="{8FF051B6-4B68-4413-B518-7C9DA50E3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96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Text Box 7">
              <a:extLst>
                <a:ext uri="{FF2B5EF4-FFF2-40B4-BE49-F238E27FC236}">
                  <a16:creationId xmlns:a16="http://schemas.microsoft.com/office/drawing/2014/main" id="{D654CF4A-9F29-4A91-BF93-727AD6ABE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2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38951" name="Text Box 8">
              <a:extLst>
                <a:ext uri="{FF2B5EF4-FFF2-40B4-BE49-F238E27FC236}">
                  <a16:creationId xmlns:a16="http://schemas.microsoft.com/office/drawing/2014/main" id="{A2376F7B-E5B6-420F-8F92-7BB48903E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38952" name="Text Box 9">
              <a:extLst>
                <a:ext uri="{FF2B5EF4-FFF2-40B4-BE49-F238E27FC236}">
                  <a16:creationId xmlns:a16="http://schemas.microsoft.com/office/drawing/2014/main" id="{C291FF72-1A05-444F-9A86-9EB8D56C3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38953" name="Text Box 10">
              <a:extLst>
                <a:ext uri="{FF2B5EF4-FFF2-40B4-BE49-F238E27FC236}">
                  <a16:creationId xmlns:a16="http://schemas.microsoft.com/office/drawing/2014/main" id="{261BE209-618A-4E7B-9F78-DBDDEC7A7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38954" name="Text Box 11">
              <a:extLst>
                <a:ext uri="{FF2B5EF4-FFF2-40B4-BE49-F238E27FC236}">
                  <a16:creationId xmlns:a16="http://schemas.microsoft.com/office/drawing/2014/main" id="{73CCBD7E-F505-418A-ADC5-1ABC49947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38955" name="Text Box 12">
              <a:extLst>
                <a:ext uri="{FF2B5EF4-FFF2-40B4-BE49-F238E27FC236}">
                  <a16:creationId xmlns:a16="http://schemas.microsoft.com/office/drawing/2014/main" id="{AC7DB584-956C-446B-B9D7-626B216B8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9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8956" name="Text Box 13">
              <a:extLst>
                <a:ext uri="{FF2B5EF4-FFF2-40B4-BE49-F238E27FC236}">
                  <a16:creationId xmlns:a16="http://schemas.microsoft.com/office/drawing/2014/main" id="{F0410DF9-C4E4-486C-886A-9ED1CB781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957" name="Text Box 14">
              <a:extLst>
                <a:ext uri="{FF2B5EF4-FFF2-40B4-BE49-F238E27FC236}">
                  <a16:creationId xmlns:a16="http://schemas.microsoft.com/office/drawing/2014/main" id="{E651A2A3-83FB-4B5B-B103-4BD2ACEC2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38958" name="Text Box 15">
              <a:extLst>
                <a:ext uri="{FF2B5EF4-FFF2-40B4-BE49-F238E27FC236}">
                  <a16:creationId xmlns:a16="http://schemas.microsoft.com/office/drawing/2014/main" id="{065FDDB3-325A-4BD6-913B-E96462B8E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38959" name="Text Box 16">
              <a:extLst>
                <a:ext uri="{FF2B5EF4-FFF2-40B4-BE49-F238E27FC236}">
                  <a16:creationId xmlns:a16="http://schemas.microsoft.com/office/drawing/2014/main" id="{84F1D6F7-ED82-4E3F-B978-032A29F2E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38960" name="Text Box 17">
              <a:extLst>
                <a:ext uri="{FF2B5EF4-FFF2-40B4-BE49-F238E27FC236}">
                  <a16:creationId xmlns:a16="http://schemas.microsoft.com/office/drawing/2014/main" id="{5E801AD8-594D-471E-B4C7-D9B2554D3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38961" name="Text Box 18">
              <a:extLst>
                <a:ext uri="{FF2B5EF4-FFF2-40B4-BE49-F238E27FC236}">
                  <a16:creationId xmlns:a16="http://schemas.microsoft.com/office/drawing/2014/main" id="{FC5FE624-48EB-4332-92FE-245EC90FC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38962" name="Text Box 19">
              <a:extLst>
                <a:ext uri="{FF2B5EF4-FFF2-40B4-BE49-F238E27FC236}">
                  <a16:creationId xmlns:a16="http://schemas.microsoft.com/office/drawing/2014/main" id="{671C22EC-2BC8-4950-8B81-D463EC759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38963" name="Text Box 20">
              <a:extLst>
                <a:ext uri="{FF2B5EF4-FFF2-40B4-BE49-F238E27FC236}">
                  <a16:creationId xmlns:a16="http://schemas.microsoft.com/office/drawing/2014/main" id="{EF17F7FE-7EC3-483D-A08D-53DF4BC31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38964" name="Text Box 21">
              <a:extLst>
                <a:ext uri="{FF2B5EF4-FFF2-40B4-BE49-F238E27FC236}">
                  <a16:creationId xmlns:a16="http://schemas.microsoft.com/office/drawing/2014/main" id="{23D8CC46-1CBD-4D5A-9621-3F8A094D7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38965" name="Text Box 22">
              <a:extLst>
                <a:ext uri="{FF2B5EF4-FFF2-40B4-BE49-F238E27FC236}">
                  <a16:creationId xmlns:a16="http://schemas.microsoft.com/office/drawing/2014/main" id="{401D3EA8-33CC-49E3-AD75-552984D15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38966" name="Text Box 23">
              <a:extLst>
                <a:ext uri="{FF2B5EF4-FFF2-40B4-BE49-F238E27FC236}">
                  <a16:creationId xmlns:a16="http://schemas.microsoft.com/office/drawing/2014/main" id="{E62A0C5B-D365-422D-8F42-3F5BFA97D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</p:grpSp>
      <p:sp>
        <p:nvSpPr>
          <p:cNvPr id="51224" name="AutoShape 24">
            <a:extLst>
              <a:ext uri="{FF2B5EF4-FFF2-40B4-BE49-F238E27FC236}">
                <a16:creationId xmlns:a16="http://schemas.microsoft.com/office/drawing/2014/main" id="{8E776D16-39AD-4C2F-B6AC-FE9C7D2B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895600"/>
            <a:ext cx="1447800" cy="228600"/>
          </a:xfrm>
          <a:prstGeom prst="rightArrow">
            <a:avLst>
              <a:gd name="adj1" fmla="val 50000"/>
              <a:gd name="adj2" fmla="val 158333"/>
            </a:avLst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5C06C7E8-EDB5-4148-A86C-92FFBAA39B1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524000"/>
            <a:ext cx="3657600" cy="3048000"/>
            <a:chOff x="3072" y="960"/>
            <a:chExt cx="2304" cy="1920"/>
          </a:xfrm>
        </p:grpSpPr>
        <p:sp>
          <p:nvSpPr>
            <p:cNvPr id="38920" name="Oval 26">
              <a:extLst>
                <a:ext uri="{FF2B5EF4-FFF2-40B4-BE49-F238E27FC236}">
                  <a16:creationId xmlns:a16="http://schemas.microsoft.com/office/drawing/2014/main" id="{85E536AC-F6C6-4EAF-977B-BF2674503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1</a:t>
              </a:r>
            </a:p>
          </p:txBody>
        </p:sp>
        <p:sp>
          <p:nvSpPr>
            <p:cNvPr id="38921" name="Oval 27">
              <a:extLst>
                <a:ext uri="{FF2B5EF4-FFF2-40B4-BE49-F238E27FC236}">
                  <a16:creationId xmlns:a16="http://schemas.microsoft.com/office/drawing/2014/main" id="{C3320B8F-C58D-4CA2-92A1-D02C9F43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5</a:t>
              </a:r>
            </a:p>
          </p:txBody>
        </p:sp>
        <p:sp>
          <p:nvSpPr>
            <p:cNvPr id="38922" name="Oval 28">
              <a:extLst>
                <a:ext uri="{FF2B5EF4-FFF2-40B4-BE49-F238E27FC236}">
                  <a16:creationId xmlns:a16="http://schemas.microsoft.com/office/drawing/2014/main" id="{6C442687-8996-4465-859B-0B4F78333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5</a:t>
              </a:r>
            </a:p>
          </p:txBody>
        </p:sp>
        <p:sp>
          <p:nvSpPr>
            <p:cNvPr id="38923" name="Oval 29">
              <a:extLst>
                <a:ext uri="{FF2B5EF4-FFF2-40B4-BE49-F238E27FC236}">
                  <a16:creationId xmlns:a16="http://schemas.microsoft.com/office/drawing/2014/main" id="{EBA9C8F5-3A8D-4F3D-86F5-1FA4B0B26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2</a:t>
              </a:r>
            </a:p>
          </p:txBody>
        </p:sp>
        <p:sp>
          <p:nvSpPr>
            <p:cNvPr id="38924" name="Oval 30">
              <a:extLst>
                <a:ext uri="{FF2B5EF4-FFF2-40B4-BE49-F238E27FC236}">
                  <a16:creationId xmlns:a16="http://schemas.microsoft.com/office/drawing/2014/main" id="{0C11F1EC-DDBB-41F5-A59A-18DA60578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5" name="Oval 31">
              <a:extLst>
                <a:ext uri="{FF2B5EF4-FFF2-40B4-BE49-F238E27FC236}">
                  <a16:creationId xmlns:a16="http://schemas.microsoft.com/office/drawing/2014/main" id="{10CD3506-B311-4F7A-8ABA-AAF76F726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4</a:t>
              </a:r>
            </a:p>
          </p:txBody>
        </p:sp>
        <p:sp>
          <p:nvSpPr>
            <p:cNvPr id="38926" name="Oval 32">
              <a:extLst>
                <a:ext uri="{FF2B5EF4-FFF2-40B4-BE49-F238E27FC236}">
                  <a16:creationId xmlns:a16="http://schemas.microsoft.com/office/drawing/2014/main" id="{430A2CC3-C19A-4A5D-81D9-BEA89BA0F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3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3</a:t>
              </a:r>
            </a:p>
          </p:txBody>
        </p:sp>
        <p:cxnSp>
          <p:nvCxnSpPr>
            <p:cNvPr id="38927" name="AutoShape 33">
              <a:extLst>
                <a:ext uri="{FF2B5EF4-FFF2-40B4-BE49-F238E27FC236}">
                  <a16:creationId xmlns:a16="http://schemas.microsoft.com/office/drawing/2014/main" id="{581645C9-910D-403C-9350-143EAB103EC5}"/>
                </a:ext>
              </a:extLst>
            </p:cNvPr>
            <p:cNvCxnSpPr>
              <a:cxnSpLocks noChangeShapeType="1"/>
              <a:stCxn id="38920" idx="0"/>
              <a:endCxn id="38921" idx="2"/>
            </p:cNvCxnSpPr>
            <p:nvPr/>
          </p:nvCxnSpPr>
          <p:spPr bwMode="auto">
            <a:xfrm rot="-5400000">
              <a:off x="3432" y="1320"/>
              <a:ext cx="360" cy="55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8" name="AutoShape 34">
              <a:extLst>
                <a:ext uri="{FF2B5EF4-FFF2-40B4-BE49-F238E27FC236}">
                  <a16:creationId xmlns:a16="http://schemas.microsoft.com/office/drawing/2014/main" id="{54709CEC-51D5-4137-88EF-CC0514421CE8}"/>
                </a:ext>
              </a:extLst>
            </p:cNvPr>
            <p:cNvCxnSpPr>
              <a:cxnSpLocks noChangeShapeType="1"/>
              <a:stCxn id="38921" idx="4"/>
              <a:endCxn id="38920" idx="6"/>
            </p:cNvCxnSpPr>
            <p:nvPr/>
          </p:nvCxnSpPr>
          <p:spPr bwMode="auto">
            <a:xfrm rot="5400000">
              <a:off x="3600" y="1440"/>
              <a:ext cx="312" cy="6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9" name="AutoShape 35">
              <a:extLst>
                <a:ext uri="{FF2B5EF4-FFF2-40B4-BE49-F238E27FC236}">
                  <a16:creationId xmlns:a16="http://schemas.microsoft.com/office/drawing/2014/main" id="{CD11AC8B-4EB4-412F-931B-57A1B42EF3E3}"/>
                </a:ext>
              </a:extLst>
            </p:cNvPr>
            <p:cNvCxnSpPr>
              <a:cxnSpLocks noChangeShapeType="1"/>
              <a:stCxn id="38926" idx="1"/>
              <a:endCxn id="38921" idx="7"/>
            </p:cNvCxnSpPr>
            <p:nvPr/>
          </p:nvCxnSpPr>
          <p:spPr bwMode="auto">
            <a:xfrm rot="5400000" flipH="1">
              <a:off x="4464" y="1008"/>
              <a:ext cx="82" cy="660"/>
            </a:xfrm>
            <a:prstGeom prst="curvedConnector3">
              <a:avLst>
                <a:gd name="adj1" fmla="val 33536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0" name="AutoShape 36">
              <a:extLst>
                <a:ext uri="{FF2B5EF4-FFF2-40B4-BE49-F238E27FC236}">
                  <a16:creationId xmlns:a16="http://schemas.microsoft.com/office/drawing/2014/main" id="{4EE8050F-6AB3-415C-9675-D763635C3C88}"/>
                </a:ext>
              </a:extLst>
            </p:cNvPr>
            <p:cNvCxnSpPr>
              <a:cxnSpLocks noChangeShapeType="1"/>
              <a:stCxn id="38921" idx="5"/>
              <a:endCxn id="38926" idx="3"/>
            </p:cNvCxnSpPr>
            <p:nvPr/>
          </p:nvCxnSpPr>
          <p:spPr bwMode="auto">
            <a:xfrm rot="16200000" flipH="1">
              <a:off x="4498" y="1212"/>
              <a:ext cx="14" cy="660"/>
            </a:xfrm>
            <a:prstGeom prst="curvedConnector3">
              <a:avLst>
                <a:gd name="adj1" fmla="val 13785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1" name="AutoShape 37">
              <a:extLst>
                <a:ext uri="{FF2B5EF4-FFF2-40B4-BE49-F238E27FC236}">
                  <a16:creationId xmlns:a16="http://schemas.microsoft.com/office/drawing/2014/main" id="{087B0471-29F5-4AAD-9666-ED63C94A68BA}"/>
                </a:ext>
              </a:extLst>
            </p:cNvPr>
            <p:cNvCxnSpPr>
              <a:cxnSpLocks noChangeShapeType="1"/>
              <a:stCxn id="38926" idx="0"/>
              <a:endCxn id="38926" idx="6"/>
            </p:cNvCxnSpPr>
            <p:nvPr/>
          </p:nvCxnSpPr>
          <p:spPr bwMode="auto">
            <a:xfrm rot="5400000" flipV="1">
              <a:off x="4920" y="1344"/>
              <a:ext cx="120" cy="12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2" name="AutoShape 38">
              <a:extLst>
                <a:ext uri="{FF2B5EF4-FFF2-40B4-BE49-F238E27FC236}">
                  <a16:creationId xmlns:a16="http://schemas.microsoft.com/office/drawing/2014/main" id="{1333D4E4-D451-4C49-8B43-479B78FF03C7}"/>
                </a:ext>
              </a:extLst>
            </p:cNvPr>
            <p:cNvCxnSpPr>
              <a:cxnSpLocks noChangeShapeType="1"/>
              <a:stCxn id="38920" idx="4"/>
              <a:endCxn id="38923" idx="2"/>
            </p:cNvCxnSpPr>
            <p:nvPr/>
          </p:nvCxnSpPr>
          <p:spPr bwMode="auto">
            <a:xfrm rot="16200000" flipH="1">
              <a:off x="3480" y="1872"/>
              <a:ext cx="408" cy="6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3" name="AutoShape 39">
              <a:extLst>
                <a:ext uri="{FF2B5EF4-FFF2-40B4-BE49-F238E27FC236}">
                  <a16:creationId xmlns:a16="http://schemas.microsoft.com/office/drawing/2014/main" id="{CE712F95-560A-44DA-BBB5-7F9B38766024}"/>
                </a:ext>
              </a:extLst>
            </p:cNvPr>
            <p:cNvCxnSpPr>
              <a:cxnSpLocks noChangeShapeType="1"/>
              <a:stCxn id="38923" idx="0"/>
              <a:endCxn id="38920" idx="6"/>
            </p:cNvCxnSpPr>
            <p:nvPr/>
          </p:nvCxnSpPr>
          <p:spPr bwMode="auto">
            <a:xfrm rot="5400000" flipH="1">
              <a:off x="3600" y="1752"/>
              <a:ext cx="408" cy="6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4" name="AutoShape 40">
              <a:extLst>
                <a:ext uri="{FF2B5EF4-FFF2-40B4-BE49-F238E27FC236}">
                  <a16:creationId xmlns:a16="http://schemas.microsoft.com/office/drawing/2014/main" id="{EEC2365E-9924-4AB1-85DF-F00C39BF59D5}"/>
                </a:ext>
              </a:extLst>
            </p:cNvPr>
            <p:cNvCxnSpPr>
              <a:cxnSpLocks noChangeShapeType="1"/>
              <a:stCxn id="38923" idx="5"/>
              <a:endCxn id="38924" idx="3"/>
            </p:cNvCxnSpPr>
            <p:nvPr/>
          </p:nvCxnSpPr>
          <p:spPr bwMode="auto">
            <a:xfrm rot="16200000" flipH="1">
              <a:off x="4598" y="2148"/>
              <a:ext cx="34" cy="756"/>
            </a:xfrm>
            <a:prstGeom prst="curvedConnector3">
              <a:avLst>
                <a:gd name="adj1" fmla="val 6676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5" name="AutoShape 41">
              <a:extLst>
                <a:ext uri="{FF2B5EF4-FFF2-40B4-BE49-F238E27FC236}">
                  <a16:creationId xmlns:a16="http://schemas.microsoft.com/office/drawing/2014/main" id="{7681E45C-D46B-4087-9103-E274B6904329}"/>
                </a:ext>
              </a:extLst>
            </p:cNvPr>
            <p:cNvCxnSpPr>
              <a:cxnSpLocks noChangeShapeType="1"/>
              <a:stCxn id="38924" idx="1"/>
              <a:endCxn id="38923" idx="7"/>
            </p:cNvCxnSpPr>
            <p:nvPr/>
          </p:nvCxnSpPr>
          <p:spPr bwMode="auto">
            <a:xfrm rot="-5400000" flipH="1" flipV="1">
              <a:off x="4598" y="1944"/>
              <a:ext cx="34" cy="756"/>
            </a:xfrm>
            <a:prstGeom prst="curvedConnector3">
              <a:avLst>
                <a:gd name="adj1" fmla="val -5676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6" name="Line 42">
              <a:extLst>
                <a:ext uri="{FF2B5EF4-FFF2-40B4-BE49-F238E27FC236}">
                  <a16:creationId xmlns:a16="http://schemas.microsoft.com/office/drawing/2014/main" id="{2A93021E-8D06-4168-80A6-2D379095C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1584"/>
              <a:ext cx="9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Text Box 43">
              <a:extLst>
                <a:ext uri="{FF2B5EF4-FFF2-40B4-BE49-F238E27FC236}">
                  <a16:creationId xmlns:a16="http://schemas.microsoft.com/office/drawing/2014/main" id="{00307B27-B4B4-49B4-8323-58E95428D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2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8938" name="Text Box 44">
              <a:extLst>
                <a:ext uri="{FF2B5EF4-FFF2-40B4-BE49-F238E27FC236}">
                  <a16:creationId xmlns:a16="http://schemas.microsoft.com/office/drawing/2014/main" id="{040B3343-C783-47A1-8F78-44DB2AD98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3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8939" name="Text Box 45">
              <a:extLst>
                <a:ext uri="{FF2B5EF4-FFF2-40B4-BE49-F238E27FC236}">
                  <a16:creationId xmlns:a16="http://schemas.microsoft.com/office/drawing/2014/main" id="{6465BC22-E64E-4AC3-BDA9-C5623D363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8940" name="Text Box 46">
              <a:extLst>
                <a:ext uri="{FF2B5EF4-FFF2-40B4-BE49-F238E27FC236}">
                  <a16:creationId xmlns:a16="http://schemas.microsoft.com/office/drawing/2014/main" id="{1ECFF59B-853E-461E-8902-E777D491D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7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8941" name="Text Box 47">
              <a:extLst>
                <a:ext uri="{FF2B5EF4-FFF2-40B4-BE49-F238E27FC236}">
                  <a16:creationId xmlns:a16="http://schemas.microsoft.com/office/drawing/2014/main" id="{55814340-7672-4183-A501-B85B926E4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0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8942" name="Text Box 48">
              <a:extLst>
                <a:ext uri="{FF2B5EF4-FFF2-40B4-BE49-F238E27FC236}">
                  <a16:creationId xmlns:a16="http://schemas.microsoft.com/office/drawing/2014/main" id="{D219A0BE-60A6-418E-A565-C36641F67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943" name="Text Box 49">
              <a:extLst>
                <a:ext uri="{FF2B5EF4-FFF2-40B4-BE49-F238E27FC236}">
                  <a16:creationId xmlns:a16="http://schemas.microsoft.com/office/drawing/2014/main" id="{3BA1AB16-8073-4108-8CDD-3A829EB58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0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944" name="Text Box 50">
              <a:extLst>
                <a:ext uri="{FF2B5EF4-FFF2-40B4-BE49-F238E27FC236}">
                  <a16:creationId xmlns:a16="http://schemas.microsoft.com/office/drawing/2014/main" id="{13F2C736-6E5D-4B03-AFA9-F6E313AD3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5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945" name="Text Box 51">
              <a:extLst>
                <a:ext uri="{FF2B5EF4-FFF2-40B4-BE49-F238E27FC236}">
                  <a16:creationId xmlns:a16="http://schemas.microsoft.com/office/drawing/2014/main" id="{CE2C0BD5-F209-41FC-AA19-57CA644ED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2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946" name="Text Box 52">
              <a:extLst>
                <a:ext uri="{FF2B5EF4-FFF2-40B4-BE49-F238E27FC236}">
                  <a16:creationId xmlns:a16="http://schemas.microsoft.com/office/drawing/2014/main" id="{A0626B56-7623-4C98-ABD3-B91390530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947" name="Line 53">
              <a:extLst>
                <a:ext uri="{FF2B5EF4-FFF2-40B4-BE49-F238E27FC236}">
                  <a16:creationId xmlns:a16="http://schemas.microsoft.com/office/drawing/2014/main" id="{51A88947-6AA0-4EEC-9AB6-2920C94FD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8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9" name="AutoShape 5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11B6A5A-74D9-4003-B488-81DD3D37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913" y="0"/>
            <a:ext cx="446087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22CC307-48A5-4A2C-857B-91A0C3C8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458200" cy="58674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/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06A6D6EB-D10F-4628-8CAD-219A33449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2667000" cy="58896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</a:rPr>
              <a:t>化简以下</a:t>
            </a:r>
            <a:r>
              <a:rPr lang="en-US" altLang="zh-CN" sz="3200" b="1">
                <a:solidFill>
                  <a:srgbClr val="0000FF"/>
                </a:solidFill>
              </a:rPr>
              <a:t>DFA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A84C0F8-F573-462C-BF45-ED3934F44EC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47800"/>
            <a:ext cx="6248400" cy="3581400"/>
            <a:chOff x="1056" y="912"/>
            <a:chExt cx="3936" cy="2256"/>
          </a:xfrm>
        </p:grpSpPr>
        <p:grpSp>
          <p:nvGrpSpPr>
            <p:cNvPr id="39985" name="Group 5">
              <a:extLst>
                <a:ext uri="{FF2B5EF4-FFF2-40B4-BE49-F238E27FC236}">
                  <a16:creationId xmlns:a16="http://schemas.microsoft.com/office/drawing/2014/main" id="{01E4B146-E6AE-4CBD-A1AF-6C7D1E543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912"/>
              <a:ext cx="3552" cy="2256"/>
              <a:chOff x="1056" y="912"/>
              <a:chExt cx="3552" cy="2256"/>
            </a:xfrm>
          </p:grpSpPr>
          <p:sp>
            <p:nvSpPr>
              <p:cNvPr id="39992" name="Oval 6">
                <a:extLst>
                  <a:ext uri="{FF2B5EF4-FFF2-40B4-BE49-F238E27FC236}">
                    <a16:creationId xmlns:a16="http://schemas.microsoft.com/office/drawing/2014/main" id="{290B806C-3F86-4117-AB07-E6A09227E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528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8</a:t>
                </a:r>
                <a:endParaRPr lang="en-US" altLang="zh-CN" sz="3200"/>
              </a:p>
            </p:txBody>
          </p:sp>
          <p:sp>
            <p:nvSpPr>
              <p:cNvPr id="39993" name="Oval 7">
                <a:extLst>
                  <a:ext uri="{FF2B5EF4-FFF2-40B4-BE49-F238E27FC236}">
                    <a16:creationId xmlns:a16="http://schemas.microsoft.com/office/drawing/2014/main" id="{F0954BF0-9287-47AF-80A1-67660A688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12"/>
                <a:ext cx="528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7</a:t>
                </a:r>
                <a:endParaRPr lang="en-US" altLang="zh-CN" sz="3200"/>
              </a:p>
            </p:txBody>
          </p:sp>
          <p:sp>
            <p:nvSpPr>
              <p:cNvPr id="39994" name="Oval 8">
                <a:extLst>
                  <a:ext uri="{FF2B5EF4-FFF2-40B4-BE49-F238E27FC236}">
                    <a16:creationId xmlns:a16="http://schemas.microsoft.com/office/drawing/2014/main" id="{26D02C5E-944C-4BDB-A14A-F353E137F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112"/>
                <a:ext cx="528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6</a:t>
                </a:r>
                <a:endParaRPr lang="en-US" altLang="zh-CN" sz="3200"/>
              </a:p>
            </p:txBody>
          </p:sp>
          <p:sp>
            <p:nvSpPr>
              <p:cNvPr id="39995" name="Oval 9">
                <a:extLst>
                  <a:ext uri="{FF2B5EF4-FFF2-40B4-BE49-F238E27FC236}">
                    <a16:creationId xmlns:a16="http://schemas.microsoft.com/office/drawing/2014/main" id="{F79058A8-7F7F-4154-9567-3D7354A71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528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5</a:t>
                </a:r>
                <a:endParaRPr lang="en-US" altLang="zh-CN" sz="3200"/>
              </a:p>
            </p:txBody>
          </p:sp>
          <p:sp>
            <p:nvSpPr>
              <p:cNvPr id="39996" name="Oval 10">
                <a:extLst>
                  <a:ext uri="{FF2B5EF4-FFF2-40B4-BE49-F238E27FC236}">
                    <a16:creationId xmlns:a16="http://schemas.microsoft.com/office/drawing/2014/main" id="{C2ABD250-0A2C-490D-AFB0-47A8D59CD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344"/>
                <a:ext cx="528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1</a:t>
                </a:r>
                <a:endParaRPr lang="en-US" altLang="zh-CN" sz="3200"/>
              </a:p>
            </p:txBody>
          </p:sp>
          <p:sp>
            <p:nvSpPr>
              <p:cNvPr id="39997" name="Oval 11">
                <a:extLst>
                  <a:ext uri="{FF2B5EF4-FFF2-40B4-BE49-F238E27FC236}">
                    <a16:creationId xmlns:a16="http://schemas.microsoft.com/office/drawing/2014/main" id="{58CDF78B-2564-4FAF-9519-8574280FF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528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2</a:t>
                </a:r>
                <a:endParaRPr lang="en-US" altLang="zh-CN" sz="3200"/>
              </a:p>
            </p:txBody>
          </p:sp>
          <p:sp>
            <p:nvSpPr>
              <p:cNvPr id="39998" name="Oval 12">
                <a:extLst>
                  <a:ext uri="{FF2B5EF4-FFF2-40B4-BE49-F238E27FC236}">
                    <a16:creationId xmlns:a16="http://schemas.microsoft.com/office/drawing/2014/main" id="{958B6448-1E31-4BDE-813F-234ECD5DD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29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3200"/>
              </a:p>
            </p:txBody>
          </p:sp>
          <p:sp>
            <p:nvSpPr>
              <p:cNvPr id="39999" name="Oval 13">
                <a:extLst>
                  <a:ext uri="{FF2B5EF4-FFF2-40B4-BE49-F238E27FC236}">
                    <a16:creationId xmlns:a16="http://schemas.microsoft.com/office/drawing/2014/main" id="{064DCBCB-3399-4BF3-B497-7E840098B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44"/>
                <a:ext cx="528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3</a:t>
                </a:r>
                <a:endParaRPr lang="en-US" altLang="zh-CN" sz="3200"/>
              </a:p>
            </p:txBody>
          </p:sp>
          <p:sp>
            <p:nvSpPr>
              <p:cNvPr id="40000" name="Line 14">
                <a:extLst>
                  <a:ext uri="{FF2B5EF4-FFF2-40B4-BE49-F238E27FC236}">
                    <a16:creationId xmlns:a16="http://schemas.microsoft.com/office/drawing/2014/main" id="{08C6517D-27D3-42B4-B040-78775B8F4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5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1" name="Line 15">
                <a:extLst>
                  <a:ext uri="{FF2B5EF4-FFF2-40B4-BE49-F238E27FC236}">
                    <a16:creationId xmlns:a16="http://schemas.microsoft.com/office/drawing/2014/main" id="{902B324A-5FC7-4054-8F20-26734AE90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5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2" name="Line 16">
                <a:extLst>
                  <a:ext uri="{FF2B5EF4-FFF2-40B4-BE49-F238E27FC236}">
                    <a16:creationId xmlns:a16="http://schemas.microsoft.com/office/drawing/2014/main" id="{86B71F7B-77A8-448D-9F48-6E0EE8F2E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3" name="Line 17">
                <a:extLst>
                  <a:ext uri="{FF2B5EF4-FFF2-40B4-BE49-F238E27FC236}">
                    <a16:creationId xmlns:a16="http://schemas.microsoft.com/office/drawing/2014/main" id="{C34C5952-6352-4C56-9A7F-3EBBBC35D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4" name="Line 18">
                <a:extLst>
                  <a:ext uri="{FF2B5EF4-FFF2-40B4-BE49-F238E27FC236}">
                    <a16:creationId xmlns:a16="http://schemas.microsoft.com/office/drawing/2014/main" id="{9249563F-FED5-4600-A024-047130837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5" name="Line 19">
                <a:extLst>
                  <a:ext uri="{FF2B5EF4-FFF2-40B4-BE49-F238E27FC236}">
                    <a16:creationId xmlns:a16="http://schemas.microsoft.com/office/drawing/2014/main" id="{72DFD405-45E6-45AB-8FB9-05C2C9446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6" name="Line 20">
                <a:extLst>
                  <a:ext uri="{FF2B5EF4-FFF2-40B4-BE49-F238E27FC236}">
                    <a16:creationId xmlns:a16="http://schemas.microsoft.com/office/drawing/2014/main" id="{2AC2B853-1F06-4CCF-B051-DF8C13F1F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728"/>
                <a:ext cx="624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7" name="Line 21">
                <a:extLst>
                  <a:ext uri="{FF2B5EF4-FFF2-40B4-BE49-F238E27FC236}">
                    <a16:creationId xmlns:a16="http://schemas.microsoft.com/office/drawing/2014/main" id="{3AD663F1-F6DA-4BF2-B13D-F9D1A2920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1724"/>
                <a:ext cx="672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8" name="Line 22">
                <a:extLst>
                  <a:ext uri="{FF2B5EF4-FFF2-40B4-BE49-F238E27FC236}">
                    <a16:creationId xmlns:a16="http://schemas.microsoft.com/office/drawing/2014/main" id="{22778ABC-B5DD-4EAB-B734-40E70ECBE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235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9" name="Line 23">
                <a:extLst>
                  <a:ext uri="{FF2B5EF4-FFF2-40B4-BE49-F238E27FC236}">
                    <a16:creationId xmlns:a16="http://schemas.microsoft.com/office/drawing/2014/main" id="{1F4C791E-C53F-4588-BE88-E15AFEE03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92" y="1728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10" name="Arc 24">
                <a:extLst>
                  <a:ext uri="{FF2B5EF4-FFF2-40B4-BE49-F238E27FC236}">
                    <a16:creationId xmlns:a16="http://schemas.microsoft.com/office/drawing/2014/main" id="{0C0E107E-3B73-4125-BE80-F6A7760F518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696" y="2064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40011" name="AutoShape 25">
                <a:extLst>
                  <a:ext uri="{FF2B5EF4-FFF2-40B4-BE49-F238E27FC236}">
                    <a16:creationId xmlns:a16="http://schemas.microsoft.com/office/drawing/2014/main" id="{B8699D44-AF6E-42D2-895F-F3FBA5EDF14F}"/>
                  </a:ext>
                </a:extLst>
              </p:cNvPr>
              <p:cNvCxnSpPr>
                <a:cxnSpLocks noChangeShapeType="1"/>
                <a:stCxn id="40010" idx="1"/>
                <a:endCxn id="39993" idx="0"/>
              </p:cNvCxnSpPr>
              <p:nvPr/>
            </p:nvCxnSpPr>
            <p:spPr bwMode="auto">
              <a:xfrm rot="-5400000" flipH="1" flipV="1">
                <a:off x="3636" y="1908"/>
                <a:ext cx="48" cy="359"/>
              </a:xfrm>
              <a:prstGeom prst="curvedConnector3">
                <a:avLst>
                  <a:gd name="adj1" fmla="val -3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12" name="Arc 26">
                <a:extLst>
                  <a:ext uri="{FF2B5EF4-FFF2-40B4-BE49-F238E27FC236}">
                    <a16:creationId xmlns:a16="http://schemas.microsoft.com/office/drawing/2014/main" id="{1E30DA35-ED49-46BA-BDFD-A535A29E25D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024" y="2448"/>
                <a:ext cx="24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40013" name="AutoShape 27">
                <a:extLst>
                  <a:ext uri="{FF2B5EF4-FFF2-40B4-BE49-F238E27FC236}">
                    <a16:creationId xmlns:a16="http://schemas.microsoft.com/office/drawing/2014/main" id="{F92512CC-3236-4AEA-9566-DD3FD5AD7039}"/>
                  </a:ext>
                </a:extLst>
              </p:cNvPr>
              <p:cNvCxnSpPr>
                <a:cxnSpLocks noChangeShapeType="1"/>
                <a:stCxn id="40012" idx="0"/>
                <a:endCxn id="39995" idx="5"/>
              </p:cNvCxnSpPr>
              <p:nvPr/>
            </p:nvCxnSpPr>
            <p:spPr bwMode="auto">
              <a:xfrm rot="16200000" flipV="1">
                <a:off x="2306" y="1970"/>
                <a:ext cx="207" cy="1229"/>
              </a:xfrm>
              <a:prstGeom prst="curvedConnector3">
                <a:avLst>
                  <a:gd name="adj1" fmla="val -6956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14" name="Arc 28">
                <a:extLst>
                  <a:ext uri="{FF2B5EF4-FFF2-40B4-BE49-F238E27FC236}">
                    <a16:creationId xmlns:a16="http://schemas.microsoft.com/office/drawing/2014/main" id="{C874F91E-21C9-4B32-92C7-4568FAAF23F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40" y="1344"/>
                <a:ext cx="240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40015" name="AutoShape 29">
                <a:extLst>
                  <a:ext uri="{FF2B5EF4-FFF2-40B4-BE49-F238E27FC236}">
                    <a16:creationId xmlns:a16="http://schemas.microsoft.com/office/drawing/2014/main" id="{13733E86-508D-4665-A9D1-0836965CA82D}"/>
                  </a:ext>
                </a:extLst>
              </p:cNvPr>
              <p:cNvCxnSpPr>
                <a:cxnSpLocks noChangeShapeType="1"/>
                <a:stCxn id="40014" idx="1"/>
                <a:endCxn id="39998" idx="7"/>
              </p:cNvCxnSpPr>
              <p:nvPr/>
            </p:nvCxnSpPr>
            <p:spPr bwMode="auto">
              <a:xfrm rot="-5400000" flipH="1" flipV="1">
                <a:off x="3899" y="1194"/>
                <a:ext cx="29" cy="330"/>
              </a:xfrm>
              <a:prstGeom prst="curvedConnector3">
                <a:avLst>
                  <a:gd name="adj1" fmla="val -66206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16" name="Arc 30">
                <a:extLst>
                  <a:ext uri="{FF2B5EF4-FFF2-40B4-BE49-F238E27FC236}">
                    <a16:creationId xmlns:a16="http://schemas.microsoft.com/office/drawing/2014/main" id="{FE683E1D-867D-4139-A12D-FAEBC71FF7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3264" y="1104"/>
                <a:ext cx="192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40017" name="AutoShape 31">
                <a:extLst>
                  <a:ext uri="{FF2B5EF4-FFF2-40B4-BE49-F238E27FC236}">
                    <a16:creationId xmlns:a16="http://schemas.microsoft.com/office/drawing/2014/main" id="{0EA18E42-CB51-4FD9-AE4E-531AF7A4C589}"/>
                  </a:ext>
                </a:extLst>
              </p:cNvPr>
              <p:cNvCxnSpPr>
                <a:cxnSpLocks noChangeShapeType="1"/>
                <a:stCxn id="40016" idx="0"/>
                <a:endCxn id="39996" idx="0"/>
              </p:cNvCxnSpPr>
              <p:nvPr/>
            </p:nvCxnSpPr>
            <p:spPr bwMode="auto">
              <a:xfrm rot="-5400000" flipH="1" flipV="1">
                <a:off x="2340" y="420"/>
                <a:ext cx="240" cy="1608"/>
              </a:xfrm>
              <a:prstGeom prst="curvedConnector3">
                <a:avLst>
                  <a:gd name="adj1" fmla="val -6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018" name="Text Box 32">
                <a:extLst>
                  <a:ext uri="{FF2B5EF4-FFF2-40B4-BE49-F238E27FC236}">
                    <a16:creationId xmlns:a16="http://schemas.microsoft.com/office/drawing/2014/main" id="{0B5FAA50-F2AE-472F-A92A-E2360E5DF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1728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1</a:t>
                </a:r>
              </a:p>
            </p:txBody>
          </p:sp>
          <p:sp>
            <p:nvSpPr>
              <p:cNvPr id="40019" name="Text Box 33">
                <a:extLst>
                  <a:ext uri="{FF2B5EF4-FFF2-40B4-BE49-F238E27FC236}">
                    <a16:creationId xmlns:a16="http://schemas.microsoft.com/office/drawing/2014/main" id="{534CC2AE-0545-445F-94FE-7AE93DF06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248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1</a:t>
                </a:r>
              </a:p>
            </p:txBody>
          </p:sp>
          <p:sp>
            <p:nvSpPr>
              <p:cNvPr id="40020" name="Text Box 34">
                <a:extLst>
                  <a:ext uri="{FF2B5EF4-FFF2-40B4-BE49-F238E27FC236}">
                    <a16:creationId xmlns:a16="http://schemas.microsoft.com/office/drawing/2014/main" id="{EDE86B9F-AE84-4F99-80D4-8A3BE5E2F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104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1</a:t>
                </a:r>
              </a:p>
            </p:txBody>
          </p:sp>
          <p:sp>
            <p:nvSpPr>
              <p:cNvPr id="40021" name="Text Box 35">
                <a:extLst>
                  <a:ext uri="{FF2B5EF4-FFF2-40B4-BE49-F238E27FC236}">
                    <a16:creationId xmlns:a16="http://schemas.microsoft.com/office/drawing/2014/main" id="{CF3B6A4A-297A-4B25-88E0-C49C1F5C7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699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1</a:t>
                </a:r>
              </a:p>
            </p:txBody>
          </p:sp>
          <p:sp>
            <p:nvSpPr>
              <p:cNvPr id="40022" name="Text Box 36">
                <a:extLst>
                  <a:ext uri="{FF2B5EF4-FFF2-40B4-BE49-F238E27FC236}">
                    <a16:creationId xmlns:a16="http://schemas.microsoft.com/office/drawing/2014/main" id="{D8056793-97AD-4E6A-BEE2-642FE0B085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843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0</a:t>
                </a:r>
              </a:p>
            </p:txBody>
          </p:sp>
          <p:sp>
            <p:nvSpPr>
              <p:cNvPr id="40023" name="Text Box 37">
                <a:extLst>
                  <a:ext uri="{FF2B5EF4-FFF2-40B4-BE49-F238E27FC236}">
                    <a16:creationId xmlns:a16="http://schemas.microsoft.com/office/drawing/2014/main" id="{98B9F0EC-A076-45EB-935B-B26316FC2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035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1</a:t>
                </a:r>
              </a:p>
            </p:txBody>
          </p:sp>
          <p:sp>
            <p:nvSpPr>
              <p:cNvPr id="40024" name="Text Box 38">
                <a:extLst>
                  <a:ext uri="{FF2B5EF4-FFF2-40B4-BE49-F238E27FC236}">
                    <a16:creationId xmlns:a16="http://schemas.microsoft.com/office/drawing/2014/main" id="{E1C8C33D-2AFF-4D59-A811-7540DCB7B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016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1</a:t>
                </a:r>
              </a:p>
            </p:txBody>
          </p:sp>
          <p:sp>
            <p:nvSpPr>
              <p:cNvPr id="40025" name="Text Box 39">
                <a:extLst>
                  <a:ext uri="{FF2B5EF4-FFF2-40B4-BE49-F238E27FC236}">
                    <a16:creationId xmlns:a16="http://schemas.microsoft.com/office/drawing/2014/main" id="{AC7ED5F1-ED1C-43D8-B0D2-5699BC0121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515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1</a:t>
                </a:r>
              </a:p>
            </p:txBody>
          </p:sp>
          <p:sp>
            <p:nvSpPr>
              <p:cNvPr id="40026" name="Text Box 40">
                <a:extLst>
                  <a:ext uri="{FF2B5EF4-FFF2-40B4-BE49-F238E27FC236}">
                    <a16:creationId xmlns:a16="http://schemas.microsoft.com/office/drawing/2014/main" id="{790C8FA5-F1F2-47DC-99D0-73133F3723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296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0</a:t>
                </a:r>
              </a:p>
            </p:txBody>
          </p:sp>
          <p:sp>
            <p:nvSpPr>
              <p:cNvPr id="40027" name="Text Box 41">
                <a:extLst>
                  <a:ext uri="{FF2B5EF4-FFF2-40B4-BE49-F238E27FC236}">
                    <a16:creationId xmlns:a16="http://schemas.microsoft.com/office/drawing/2014/main" id="{3DA24178-5239-417E-80EF-2A11CFD74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912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0</a:t>
                </a:r>
              </a:p>
            </p:txBody>
          </p:sp>
          <p:sp>
            <p:nvSpPr>
              <p:cNvPr id="40028" name="Text Box 42">
                <a:extLst>
                  <a:ext uri="{FF2B5EF4-FFF2-40B4-BE49-F238E27FC236}">
                    <a16:creationId xmlns:a16="http://schemas.microsoft.com/office/drawing/2014/main" id="{17F0B681-0DDC-467A-B45C-85E330A26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555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0</a:t>
                </a:r>
              </a:p>
            </p:txBody>
          </p:sp>
          <p:sp>
            <p:nvSpPr>
              <p:cNvPr id="40029" name="Text Box 43">
                <a:extLst>
                  <a:ext uri="{FF2B5EF4-FFF2-40B4-BE49-F238E27FC236}">
                    <a16:creationId xmlns:a16="http://schemas.microsoft.com/office/drawing/2014/main" id="{BFDD46D0-C92A-44D4-A1DC-E78BBE37D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747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0</a:t>
                </a:r>
              </a:p>
            </p:txBody>
          </p:sp>
          <p:sp>
            <p:nvSpPr>
              <p:cNvPr id="40030" name="Text Box 44">
                <a:extLst>
                  <a:ext uri="{FF2B5EF4-FFF2-40B4-BE49-F238E27FC236}">
                    <a16:creationId xmlns:a16="http://schemas.microsoft.com/office/drawing/2014/main" id="{B8319641-091F-499E-AA27-7168837B8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035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0</a:t>
                </a:r>
              </a:p>
            </p:txBody>
          </p:sp>
          <p:sp>
            <p:nvSpPr>
              <p:cNvPr id="40031" name="Text Box 45">
                <a:extLst>
                  <a:ext uri="{FF2B5EF4-FFF2-40B4-BE49-F238E27FC236}">
                    <a16:creationId xmlns:a16="http://schemas.microsoft.com/office/drawing/2014/main" id="{52BF67BC-BFF9-420B-A0A3-19322A1719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803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0</a:t>
                </a:r>
              </a:p>
            </p:txBody>
          </p:sp>
          <p:sp>
            <p:nvSpPr>
              <p:cNvPr id="40032" name="Line 46">
                <a:extLst>
                  <a:ext uri="{FF2B5EF4-FFF2-40B4-BE49-F238E27FC236}">
                    <a16:creationId xmlns:a16="http://schemas.microsoft.com/office/drawing/2014/main" id="{6E6481BC-8A8E-47F2-BA59-0F264501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277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40033" name="AutoShape 47">
                <a:extLst>
                  <a:ext uri="{FF2B5EF4-FFF2-40B4-BE49-F238E27FC236}">
                    <a16:creationId xmlns:a16="http://schemas.microsoft.com/office/drawing/2014/main" id="{E1D9731D-B707-4637-8A3E-080F5926BE23}"/>
                  </a:ext>
                </a:extLst>
              </p:cNvPr>
              <p:cNvCxnSpPr>
                <a:cxnSpLocks noChangeShapeType="1"/>
                <a:stCxn id="40032" idx="1"/>
                <a:endCxn id="39992" idx="4"/>
              </p:cNvCxnSpPr>
              <p:nvPr/>
            </p:nvCxnSpPr>
            <p:spPr bwMode="auto">
              <a:xfrm rot="5400000" flipH="1" flipV="1">
                <a:off x="2839" y="1518"/>
                <a:ext cx="480" cy="2531"/>
              </a:xfrm>
              <a:prstGeom prst="curvedConnector3">
                <a:avLst>
                  <a:gd name="adj1" fmla="val -3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86" name="Group 48">
              <a:extLst>
                <a:ext uri="{FF2B5EF4-FFF2-40B4-BE49-F238E27FC236}">
                  <a16:creationId xmlns:a16="http://schemas.microsoft.com/office/drawing/2014/main" id="{9A041E7E-A6A4-48FE-ACE6-81E302C6F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344"/>
              <a:ext cx="1248" cy="912"/>
              <a:chOff x="3744" y="1344"/>
              <a:chExt cx="1248" cy="912"/>
            </a:xfrm>
          </p:grpSpPr>
          <p:sp>
            <p:nvSpPr>
              <p:cNvPr id="39987" name="Oval 49">
                <a:extLst>
                  <a:ext uri="{FF2B5EF4-FFF2-40B4-BE49-F238E27FC236}">
                    <a16:creationId xmlns:a16="http://schemas.microsoft.com/office/drawing/2014/main" id="{8F16BC9D-E732-4048-99D7-E1770735E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528" cy="43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/>
                  <a:t>q</a:t>
                </a:r>
                <a:r>
                  <a:rPr lang="en-US" altLang="zh-CN" sz="3200" baseline="-25000"/>
                  <a:t>4</a:t>
                </a:r>
                <a:endParaRPr lang="en-US" altLang="zh-CN" sz="3200"/>
              </a:p>
            </p:txBody>
          </p:sp>
          <p:sp>
            <p:nvSpPr>
              <p:cNvPr id="39988" name="Line 50">
                <a:extLst>
                  <a:ext uri="{FF2B5EF4-FFF2-40B4-BE49-F238E27FC236}">
                    <a16:creationId xmlns:a16="http://schemas.microsoft.com/office/drawing/2014/main" id="{E7075D37-2D9B-4AEA-9413-787964BB7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1632"/>
                <a:ext cx="62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9" name="Text Box 51">
                <a:extLst>
                  <a:ext uri="{FF2B5EF4-FFF2-40B4-BE49-F238E27FC236}">
                    <a16:creationId xmlns:a16="http://schemas.microsoft.com/office/drawing/2014/main" id="{788A1CA6-4C2F-44D6-8736-246EA1EA9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344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0</a:t>
                </a:r>
              </a:p>
            </p:txBody>
          </p:sp>
          <p:sp>
            <p:nvSpPr>
              <p:cNvPr id="39990" name="Line 52">
                <a:extLst>
                  <a:ext uri="{FF2B5EF4-FFF2-40B4-BE49-F238E27FC236}">
                    <a16:creationId xmlns:a16="http://schemas.microsoft.com/office/drawing/2014/main" id="{73ADD4EB-A2FE-4A75-87BD-CFDB621E5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1728"/>
                <a:ext cx="816" cy="5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1" name="Text Box 53">
                <a:extLst>
                  <a:ext uri="{FF2B5EF4-FFF2-40B4-BE49-F238E27FC236}">
                    <a16:creationId xmlns:a16="http://schemas.microsoft.com/office/drawing/2014/main" id="{AD10179A-6221-43C1-8929-F8C754199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747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/>
                  <a:t>1</a:t>
                </a:r>
              </a:p>
            </p:txBody>
          </p:sp>
        </p:grp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id="{6D5706E6-87FF-4CC1-AA87-3F27B7D7A53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47800"/>
            <a:ext cx="5638800" cy="3581400"/>
            <a:chOff x="1056" y="912"/>
            <a:chExt cx="3552" cy="2256"/>
          </a:xfrm>
        </p:grpSpPr>
        <p:sp>
          <p:nvSpPr>
            <p:cNvPr id="39943" name="Oval 55">
              <a:extLst>
                <a:ext uri="{FF2B5EF4-FFF2-40B4-BE49-F238E27FC236}">
                  <a16:creationId xmlns:a16="http://schemas.microsoft.com/office/drawing/2014/main" id="{35AE2401-2327-4611-9AFC-9DB6A5778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12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8</a:t>
              </a:r>
              <a:endParaRPr lang="en-US" altLang="zh-CN" sz="3200"/>
            </a:p>
          </p:txBody>
        </p:sp>
        <p:sp>
          <p:nvSpPr>
            <p:cNvPr id="39944" name="Oval 56">
              <a:extLst>
                <a:ext uri="{FF2B5EF4-FFF2-40B4-BE49-F238E27FC236}">
                  <a16:creationId xmlns:a16="http://schemas.microsoft.com/office/drawing/2014/main" id="{2E00FDDC-B4A5-4626-A0F8-49EB815E9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12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7</a:t>
              </a:r>
              <a:endParaRPr lang="en-US" altLang="zh-CN" sz="3200"/>
            </a:p>
          </p:txBody>
        </p:sp>
        <p:sp>
          <p:nvSpPr>
            <p:cNvPr id="39945" name="Oval 57">
              <a:extLst>
                <a:ext uri="{FF2B5EF4-FFF2-40B4-BE49-F238E27FC236}">
                  <a16:creationId xmlns:a16="http://schemas.microsoft.com/office/drawing/2014/main" id="{98EAF11A-8F90-419C-B90F-BD2CD998E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12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6</a:t>
              </a:r>
              <a:endParaRPr lang="en-US" altLang="zh-CN" sz="3200"/>
            </a:p>
          </p:txBody>
        </p:sp>
        <p:sp>
          <p:nvSpPr>
            <p:cNvPr id="39946" name="Oval 58">
              <a:extLst>
                <a:ext uri="{FF2B5EF4-FFF2-40B4-BE49-F238E27FC236}">
                  <a16:creationId xmlns:a16="http://schemas.microsoft.com/office/drawing/2014/main" id="{C7B15228-9999-47F8-AB12-16C2592D0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12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5</a:t>
              </a:r>
              <a:endParaRPr lang="en-US" altLang="zh-CN" sz="3200"/>
            </a:p>
          </p:txBody>
        </p:sp>
        <p:sp>
          <p:nvSpPr>
            <p:cNvPr id="39947" name="Oval 59">
              <a:extLst>
                <a:ext uri="{FF2B5EF4-FFF2-40B4-BE49-F238E27FC236}">
                  <a16:creationId xmlns:a16="http://schemas.microsoft.com/office/drawing/2014/main" id="{7A321601-BE7B-46FE-B663-14504F22A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1</a:t>
              </a:r>
              <a:endParaRPr lang="en-US" altLang="zh-CN" sz="3200"/>
            </a:p>
          </p:txBody>
        </p:sp>
        <p:sp>
          <p:nvSpPr>
            <p:cNvPr id="39948" name="Oval 60">
              <a:extLst>
                <a:ext uri="{FF2B5EF4-FFF2-40B4-BE49-F238E27FC236}">
                  <a16:creationId xmlns:a16="http://schemas.microsoft.com/office/drawing/2014/main" id="{941635E6-5176-4B7E-8229-9DEFA193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44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2</a:t>
              </a:r>
              <a:endParaRPr lang="en-US" altLang="zh-CN" sz="3200"/>
            </a:p>
          </p:txBody>
        </p:sp>
        <p:sp>
          <p:nvSpPr>
            <p:cNvPr id="39949" name="Oval 61">
              <a:extLst>
                <a:ext uri="{FF2B5EF4-FFF2-40B4-BE49-F238E27FC236}">
                  <a16:creationId xmlns:a16="http://schemas.microsoft.com/office/drawing/2014/main" id="{C3A980F2-73A3-4D35-B189-C595EB85C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96"/>
              <a:ext cx="624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39950" name="Oval 62">
              <a:extLst>
                <a:ext uri="{FF2B5EF4-FFF2-40B4-BE49-F238E27FC236}">
                  <a16:creationId xmlns:a16="http://schemas.microsoft.com/office/drawing/2014/main" id="{C45F8209-E4E7-40C5-B124-E1C7AD7F2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44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q</a:t>
              </a:r>
              <a:r>
                <a:rPr lang="en-US" altLang="zh-CN" sz="3200" baseline="-25000"/>
                <a:t>3</a:t>
              </a:r>
              <a:endParaRPr lang="en-US" altLang="zh-CN" sz="3200"/>
            </a:p>
          </p:txBody>
        </p:sp>
        <p:sp>
          <p:nvSpPr>
            <p:cNvPr id="39951" name="Line 63">
              <a:extLst>
                <a:ext uri="{FF2B5EF4-FFF2-40B4-BE49-F238E27FC236}">
                  <a16:creationId xmlns:a16="http://schemas.microsoft.com/office/drawing/2014/main" id="{02C2BC1E-442B-4F83-906E-6CC980742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Line 64">
              <a:extLst>
                <a:ext uri="{FF2B5EF4-FFF2-40B4-BE49-F238E27FC236}">
                  <a16:creationId xmlns:a16="http://schemas.microsoft.com/office/drawing/2014/main" id="{EBECFE17-071F-46B5-8567-59F6A4DEE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Line 65">
              <a:extLst>
                <a:ext uri="{FF2B5EF4-FFF2-40B4-BE49-F238E27FC236}">
                  <a16:creationId xmlns:a16="http://schemas.microsoft.com/office/drawing/2014/main" id="{68777D81-7B1E-4E1C-870A-2574FB148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66">
              <a:extLst>
                <a:ext uri="{FF2B5EF4-FFF2-40B4-BE49-F238E27FC236}">
                  <a16:creationId xmlns:a16="http://schemas.microsoft.com/office/drawing/2014/main" id="{920C00BB-BCDC-497E-836A-D9099D4E6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67">
              <a:extLst>
                <a:ext uri="{FF2B5EF4-FFF2-40B4-BE49-F238E27FC236}">
                  <a16:creationId xmlns:a16="http://schemas.microsoft.com/office/drawing/2014/main" id="{DFD9691D-FAAA-4A4B-B8CE-E52BDD483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68">
              <a:extLst>
                <a:ext uri="{FF2B5EF4-FFF2-40B4-BE49-F238E27FC236}">
                  <a16:creationId xmlns:a16="http://schemas.microsoft.com/office/drawing/2014/main" id="{2324D30A-1788-4A2B-85DB-420974AAB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728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69">
              <a:extLst>
                <a:ext uri="{FF2B5EF4-FFF2-40B4-BE49-F238E27FC236}">
                  <a16:creationId xmlns:a16="http://schemas.microsoft.com/office/drawing/2014/main" id="{E7D81DC4-CA27-4FC2-924B-147B5B728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728"/>
              <a:ext cx="624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Line 70">
              <a:extLst>
                <a:ext uri="{FF2B5EF4-FFF2-40B4-BE49-F238E27FC236}">
                  <a16:creationId xmlns:a16="http://schemas.microsoft.com/office/drawing/2014/main" id="{A962870C-70C4-4B46-A958-0998E33D2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724"/>
              <a:ext cx="672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Line 71">
              <a:extLst>
                <a:ext uri="{FF2B5EF4-FFF2-40B4-BE49-F238E27FC236}">
                  <a16:creationId xmlns:a16="http://schemas.microsoft.com/office/drawing/2014/main" id="{716FA03E-C310-41A8-936E-89EB094F1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Line 72">
              <a:extLst>
                <a:ext uri="{FF2B5EF4-FFF2-40B4-BE49-F238E27FC236}">
                  <a16:creationId xmlns:a16="http://schemas.microsoft.com/office/drawing/2014/main" id="{37B40A91-8601-4EDF-BDE7-9969DBDE0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2" y="172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Arc 73">
              <a:extLst>
                <a:ext uri="{FF2B5EF4-FFF2-40B4-BE49-F238E27FC236}">
                  <a16:creationId xmlns:a16="http://schemas.microsoft.com/office/drawing/2014/main" id="{CF6AE357-AB34-4253-9A99-600B619DD96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96" y="2064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9962" name="AutoShape 74">
              <a:extLst>
                <a:ext uri="{FF2B5EF4-FFF2-40B4-BE49-F238E27FC236}">
                  <a16:creationId xmlns:a16="http://schemas.microsoft.com/office/drawing/2014/main" id="{A9C1B880-D7AC-44A1-80DA-69B028D4D067}"/>
                </a:ext>
              </a:extLst>
            </p:cNvPr>
            <p:cNvCxnSpPr>
              <a:cxnSpLocks noChangeShapeType="1"/>
              <a:stCxn id="39961" idx="1"/>
              <a:endCxn id="39944" idx="0"/>
            </p:cNvCxnSpPr>
            <p:nvPr/>
          </p:nvCxnSpPr>
          <p:spPr bwMode="auto">
            <a:xfrm rot="-5400000" flipH="1" flipV="1">
              <a:off x="3636" y="1908"/>
              <a:ext cx="48" cy="359"/>
            </a:xfrm>
            <a:prstGeom prst="curvedConnector3">
              <a:avLst>
                <a:gd name="adj1" fmla="val -3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3" name="Arc 75">
              <a:extLst>
                <a:ext uri="{FF2B5EF4-FFF2-40B4-BE49-F238E27FC236}">
                  <a16:creationId xmlns:a16="http://schemas.microsoft.com/office/drawing/2014/main" id="{5EA0CCEF-A375-4F98-9A3B-55B5D3156A17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024" y="2448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9964" name="AutoShape 76">
              <a:extLst>
                <a:ext uri="{FF2B5EF4-FFF2-40B4-BE49-F238E27FC236}">
                  <a16:creationId xmlns:a16="http://schemas.microsoft.com/office/drawing/2014/main" id="{C013C3D1-4898-4D10-B4DE-E158E47C1C26}"/>
                </a:ext>
              </a:extLst>
            </p:cNvPr>
            <p:cNvCxnSpPr>
              <a:cxnSpLocks noChangeShapeType="1"/>
              <a:stCxn id="39963" idx="0"/>
              <a:endCxn id="39946" idx="5"/>
            </p:cNvCxnSpPr>
            <p:nvPr/>
          </p:nvCxnSpPr>
          <p:spPr bwMode="auto">
            <a:xfrm rot="16200000" flipV="1">
              <a:off x="2306" y="1970"/>
              <a:ext cx="207" cy="1229"/>
            </a:xfrm>
            <a:prstGeom prst="curvedConnector3">
              <a:avLst>
                <a:gd name="adj1" fmla="val -6956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5" name="Arc 77">
              <a:extLst>
                <a:ext uri="{FF2B5EF4-FFF2-40B4-BE49-F238E27FC236}">
                  <a16:creationId xmlns:a16="http://schemas.microsoft.com/office/drawing/2014/main" id="{E900906F-8BD5-4F6A-99F0-BB9056E6606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40" y="1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9966" name="AutoShape 78">
              <a:extLst>
                <a:ext uri="{FF2B5EF4-FFF2-40B4-BE49-F238E27FC236}">
                  <a16:creationId xmlns:a16="http://schemas.microsoft.com/office/drawing/2014/main" id="{446468AB-78FB-4B8B-897E-04468F7F0F99}"/>
                </a:ext>
              </a:extLst>
            </p:cNvPr>
            <p:cNvCxnSpPr>
              <a:cxnSpLocks noChangeShapeType="1"/>
              <a:stCxn id="39965" idx="1"/>
              <a:endCxn id="39949" idx="7"/>
            </p:cNvCxnSpPr>
            <p:nvPr/>
          </p:nvCxnSpPr>
          <p:spPr bwMode="auto">
            <a:xfrm rot="-5400000" flipH="1" flipV="1">
              <a:off x="3899" y="1194"/>
              <a:ext cx="29" cy="330"/>
            </a:xfrm>
            <a:prstGeom prst="curvedConnector3">
              <a:avLst>
                <a:gd name="adj1" fmla="val -6620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7" name="Arc 79">
              <a:extLst>
                <a:ext uri="{FF2B5EF4-FFF2-40B4-BE49-F238E27FC236}">
                  <a16:creationId xmlns:a16="http://schemas.microsoft.com/office/drawing/2014/main" id="{F7AF7D07-1C35-4E5B-A415-FA331AF3582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264" y="1104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9968" name="AutoShape 80">
              <a:extLst>
                <a:ext uri="{FF2B5EF4-FFF2-40B4-BE49-F238E27FC236}">
                  <a16:creationId xmlns:a16="http://schemas.microsoft.com/office/drawing/2014/main" id="{8611C9B3-952C-4AB8-AF75-68710E40785A}"/>
                </a:ext>
              </a:extLst>
            </p:cNvPr>
            <p:cNvCxnSpPr>
              <a:cxnSpLocks noChangeShapeType="1"/>
              <a:stCxn id="39967" idx="0"/>
              <a:endCxn id="39947" idx="0"/>
            </p:cNvCxnSpPr>
            <p:nvPr/>
          </p:nvCxnSpPr>
          <p:spPr bwMode="auto">
            <a:xfrm rot="-5400000" flipH="1" flipV="1">
              <a:off x="2340" y="420"/>
              <a:ext cx="240" cy="1608"/>
            </a:xfrm>
            <a:prstGeom prst="curvedConnector3">
              <a:avLst>
                <a:gd name="adj1" fmla="val -6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9" name="Text Box 81">
              <a:extLst>
                <a:ext uri="{FF2B5EF4-FFF2-40B4-BE49-F238E27FC236}">
                  <a16:creationId xmlns:a16="http://schemas.microsoft.com/office/drawing/2014/main" id="{53A8FE71-BD03-4538-AE7D-37BAC4E34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728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39970" name="Text Box 82">
              <a:extLst>
                <a:ext uri="{FF2B5EF4-FFF2-40B4-BE49-F238E27FC236}">
                  <a16:creationId xmlns:a16="http://schemas.microsoft.com/office/drawing/2014/main" id="{F374C62B-7D7F-4CD2-9CA1-135C52D55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48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39971" name="Text Box 83">
              <a:extLst>
                <a:ext uri="{FF2B5EF4-FFF2-40B4-BE49-F238E27FC236}">
                  <a16:creationId xmlns:a16="http://schemas.microsoft.com/office/drawing/2014/main" id="{EC7C0BB2-1034-48CD-A3EE-8D18C1F42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104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39972" name="Text Box 84">
              <a:extLst>
                <a:ext uri="{FF2B5EF4-FFF2-40B4-BE49-F238E27FC236}">
                  <a16:creationId xmlns:a16="http://schemas.microsoft.com/office/drawing/2014/main" id="{6291E534-6D61-479B-BB2C-2045B8A6F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99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39973" name="Text Box 85">
              <a:extLst>
                <a:ext uri="{FF2B5EF4-FFF2-40B4-BE49-F238E27FC236}">
                  <a16:creationId xmlns:a16="http://schemas.microsoft.com/office/drawing/2014/main" id="{7C63816E-690F-478E-AAD0-2D4082F6B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43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39974" name="Text Box 86">
              <a:extLst>
                <a:ext uri="{FF2B5EF4-FFF2-40B4-BE49-F238E27FC236}">
                  <a16:creationId xmlns:a16="http://schemas.microsoft.com/office/drawing/2014/main" id="{4DA202F5-4D52-46D2-88D6-5BC003E0E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35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39975" name="Text Box 87">
              <a:extLst>
                <a:ext uri="{FF2B5EF4-FFF2-40B4-BE49-F238E27FC236}">
                  <a16:creationId xmlns:a16="http://schemas.microsoft.com/office/drawing/2014/main" id="{76EE3C5A-C2A7-427F-8A88-A25BB30D5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01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39976" name="Text Box 88">
              <a:extLst>
                <a:ext uri="{FF2B5EF4-FFF2-40B4-BE49-F238E27FC236}">
                  <a16:creationId xmlns:a16="http://schemas.microsoft.com/office/drawing/2014/main" id="{77EC734A-CF2F-4DCD-B8D7-784FCE688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15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39977" name="Text Box 89">
              <a:extLst>
                <a:ext uri="{FF2B5EF4-FFF2-40B4-BE49-F238E27FC236}">
                  <a16:creationId xmlns:a16="http://schemas.microsoft.com/office/drawing/2014/main" id="{C5337414-F862-4E9D-9A24-550A8157B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9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39978" name="Text Box 90">
              <a:extLst>
                <a:ext uri="{FF2B5EF4-FFF2-40B4-BE49-F238E27FC236}">
                  <a16:creationId xmlns:a16="http://schemas.microsoft.com/office/drawing/2014/main" id="{7518867A-ED98-461D-9EB0-27075B755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912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39979" name="Text Box 91">
              <a:extLst>
                <a:ext uri="{FF2B5EF4-FFF2-40B4-BE49-F238E27FC236}">
                  <a16:creationId xmlns:a16="http://schemas.microsoft.com/office/drawing/2014/main" id="{76757314-7949-452B-B711-896AE18C5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555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39980" name="Text Box 92">
              <a:extLst>
                <a:ext uri="{FF2B5EF4-FFF2-40B4-BE49-F238E27FC236}">
                  <a16:creationId xmlns:a16="http://schemas.microsoft.com/office/drawing/2014/main" id="{79668BB2-6228-4A70-9031-46641CCFE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47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39981" name="Text Box 93">
              <a:extLst>
                <a:ext uri="{FF2B5EF4-FFF2-40B4-BE49-F238E27FC236}">
                  <a16:creationId xmlns:a16="http://schemas.microsoft.com/office/drawing/2014/main" id="{323811AF-0C21-4E55-8E6F-87C2E1063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035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39982" name="Text Box 94">
              <a:extLst>
                <a:ext uri="{FF2B5EF4-FFF2-40B4-BE49-F238E27FC236}">
                  <a16:creationId xmlns:a16="http://schemas.microsoft.com/office/drawing/2014/main" id="{A75B6CE0-64B8-47D3-976B-00B3888F3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803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39983" name="Line 95">
              <a:extLst>
                <a:ext uri="{FF2B5EF4-FFF2-40B4-BE49-F238E27FC236}">
                  <a16:creationId xmlns:a16="http://schemas.microsoft.com/office/drawing/2014/main" id="{D110FEF7-E0BC-4CCF-901E-54FB6E0A6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544"/>
              <a:ext cx="277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9984" name="AutoShape 96">
              <a:extLst>
                <a:ext uri="{FF2B5EF4-FFF2-40B4-BE49-F238E27FC236}">
                  <a16:creationId xmlns:a16="http://schemas.microsoft.com/office/drawing/2014/main" id="{CEEDE261-4B39-4366-ABAC-40B5D0E97603}"/>
                </a:ext>
              </a:extLst>
            </p:cNvPr>
            <p:cNvCxnSpPr>
              <a:cxnSpLocks noChangeShapeType="1"/>
              <a:stCxn id="39983" idx="1"/>
              <a:endCxn id="39943" idx="4"/>
            </p:cNvCxnSpPr>
            <p:nvPr/>
          </p:nvCxnSpPr>
          <p:spPr bwMode="auto">
            <a:xfrm rot="5400000" flipH="1" flipV="1">
              <a:off x="2839" y="1518"/>
              <a:ext cx="480" cy="2531"/>
            </a:xfrm>
            <a:prstGeom prst="curvedConnector3">
              <a:avLst>
                <a:gd name="adj1" fmla="val -3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942" name="AutoShape 9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7FE78F0-85D7-4DD5-B568-7086D9517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713" y="71438"/>
            <a:ext cx="446087" cy="461962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FC9DF56-6011-49B5-9FE3-DB8EF18E1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3276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区分终态与非终态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39EE38B-6046-4DBA-A240-3D23E75A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3276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EA3AF8C-2981-4D6C-B06F-46E45C15829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743200"/>
            <a:ext cx="1371600" cy="762000"/>
            <a:chOff x="2208" y="1728"/>
            <a:chExt cx="864" cy="480"/>
          </a:xfrm>
        </p:grpSpPr>
        <p:sp>
          <p:nvSpPr>
            <p:cNvPr id="41034" name="AutoShape 5">
              <a:extLst>
                <a:ext uri="{FF2B5EF4-FFF2-40B4-BE49-F238E27FC236}">
                  <a16:creationId xmlns:a16="http://schemas.microsoft.com/office/drawing/2014/main" id="{52A72135-2D9B-4343-8BE6-371C50F5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16"/>
              <a:ext cx="864" cy="192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rgbClr val="0000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rgbClr val="0000FF"/>
                </a:solidFill>
              </a:endParaRPr>
            </a:p>
          </p:txBody>
        </p:sp>
        <p:sp>
          <p:nvSpPr>
            <p:cNvPr id="41035" name="Text Box 6">
              <a:extLst>
                <a:ext uri="{FF2B5EF4-FFF2-40B4-BE49-F238E27FC236}">
                  <a16:creationId xmlns:a16="http://schemas.microsoft.com/office/drawing/2014/main" id="{2A4C39B4-4CC5-4C58-86D9-C4439F1B0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2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整理</a:t>
              </a:r>
            </a:p>
          </p:txBody>
        </p:sp>
      </p:grpSp>
      <p:grpSp>
        <p:nvGrpSpPr>
          <p:cNvPr id="40965" name="Group 7">
            <a:extLst>
              <a:ext uri="{FF2B5EF4-FFF2-40B4-BE49-F238E27FC236}">
                <a16:creationId xmlns:a16="http://schemas.microsoft.com/office/drawing/2014/main" id="{F8662D33-BA4C-4E14-8175-5B8A7A42ED5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828800"/>
            <a:ext cx="2895600" cy="3643313"/>
            <a:chOff x="624" y="1152"/>
            <a:chExt cx="1824" cy="2295"/>
          </a:xfrm>
        </p:grpSpPr>
        <p:sp>
          <p:nvSpPr>
            <p:cNvPr id="41002" name="Rectangle 8">
              <a:extLst>
                <a:ext uri="{FF2B5EF4-FFF2-40B4-BE49-F238E27FC236}">
                  <a16:creationId xmlns:a16="http://schemas.microsoft.com/office/drawing/2014/main" id="{AE7B0001-0DF7-4D14-B025-1281E490D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40"/>
              <a:ext cx="960" cy="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03" name="Text Box 9">
              <a:extLst>
                <a:ext uri="{FF2B5EF4-FFF2-40B4-BE49-F238E27FC236}">
                  <a16:creationId xmlns:a16="http://schemas.microsoft.com/office/drawing/2014/main" id="{753272D2-9616-41B8-86C4-99FA18A7F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4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41004" name="Text Box 10">
              <a:extLst>
                <a:ext uri="{FF2B5EF4-FFF2-40B4-BE49-F238E27FC236}">
                  <a16:creationId xmlns:a16="http://schemas.microsoft.com/office/drawing/2014/main" id="{393BE325-3C30-4B4F-ADF5-917586D4C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72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41005" name="Text Box 11">
              <a:extLst>
                <a:ext uri="{FF2B5EF4-FFF2-40B4-BE49-F238E27FC236}">
                  <a16:creationId xmlns:a16="http://schemas.microsoft.com/office/drawing/2014/main" id="{BA5B0480-C6A8-4248-9E16-2A143DEDE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01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41006" name="Text Box 12">
              <a:extLst>
                <a:ext uri="{FF2B5EF4-FFF2-40B4-BE49-F238E27FC236}">
                  <a16:creationId xmlns:a16="http://schemas.microsoft.com/office/drawing/2014/main" id="{9198D017-2D50-4121-8D46-28DB26448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0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41007" name="Text Box 13">
              <a:extLst>
                <a:ext uri="{FF2B5EF4-FFF2-40B4-BE49-F238E27FC236}">
                  <a16:creationId xmlns:a16="http://schemas.microsoft.com/office/drawing/2014/main" id="{4B87F768-8430-4504-AD7D-6F4FAA7EC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41008" name="Text Box 14">
              <a:extLst>
                <a:ext uri="{FF2B5EF4-FFF2-40B4-BE49-F238E27FC236}">
                  <a16:creationId xmlns:a16="http://schemas.microsoft.com/office/drawing/2014/main" id="{28FC6C72-3356-45B7-8ECA-C3AFE2AB4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4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41009" name="Text Box 15">
              <a:extLst>
                <a:ext uri="{FF2B5EF4-FFF2-40B4-BE49-F238E27FC236}">
                  <a16:creationId xmlns:a16="http://schemas.microsoft.com/office/drawing/2014/main" id="{3E63EC8A-731E-4BF0-BC0D-7E9615DF0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44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41010" name="Text Box 16">
              <a:extLst>
                <a:ext uri="{FF2B5EF4-FFF2-40B4-BE49-F238E27FC236}">
                  <a16:creationId xmlns:a16="http://schemas.microsoft.com/office/drawing/2014/main" id="{F735F0E9-611B-4CC3-B465-3937808F0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2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41011" name="Text Box 17">
              <a:extLst>
                <a:ext uri="{FF2B5EF4-FFF2-40B4-BE49-F238E27FC236}">
                  <a16:creationId xmlns:a16="http://schemas.microsoft.com/office/drawing/2014/main" id="{555B940A-FE8D-420E-ACD4-60E103D92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72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41012" name="Text Box 18">
              <a:extLst>
                <a:ext uri="{FF2B5EF4-FFF2-40B4-BE49-F238E27FC236}">
                  <a16:creationId xmlns:a16="http://schemas.microsoft.com/office/drawing/2014/main" id="{F4C4B14D-B156-42AE-BC9A-06F81F599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8</a:t>
              </a:r>
            </a:p>
          </p:txBody>
        </p:sp>
        <p:sp>
          <p:nvSpPr>
            <p:cNvPr id="41013" name="Text Box 19">
              <a:extLst>
                <a:ext uri="{FF2B5EF4-FFF2-40B4-BE49-F238E27FC236}">
                  <a16:creationId xmlns:a16="http://schemas.microsoft.com/office/drawing/2014/main" id="{C27712F7-23E2-41B8-89A7-1C4645137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01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41014" name="Text Box 20">
              <a:extLst>
                <a:ext uri="{FF2B5EF4-FFF2-40B4-BE49-F238E27FC236}">
                  <a16:creationId xmlns:a16="http://schemas.microsoft.com/office/drawing/2014/main" id="{EF425B36-1DD4-4661-96BA-C15FBC90C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41015" name="Text Box 21">
              <a:extLst>
                <a:ext uri="{FF2B5EF4-FFF2-40B4-BE49-F238E27FC236}">
                  <a16:creationId xmlns:a16="http://schemas.microsoft.com/office/drawing/2014/main" id="{0409DE34-F821-4775-BB6A-E092D8EE3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41016" name="Text Box 22">
              <a:extLst>
                <a:ext uri="{FF2B5EF4-FFF2-40B4-BE49-F238E27FC236}">
                  <a16:creationId xmlns:a16="http://schemas.microsoft.com/office/drawing/2014/main" id="{37198E6E-3738-47AF-9973-89DD3B708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0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41017" name="Text Box 23">
              <a:extLst>
                <a:ext uri="{FF2B5EF4-FFF2-40B4-BE49-F238E27FC236}">
                  <a16:creationId xmlns:a16="http://schemas.microsoft.com/office/drawing/2014/main" id="{24828863-DA0D-4410-AAC3-BB5FB58DA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5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41018" name="Text Box 24">
              <a:extLst>
                <a:ext uri="{FF2B5EF4-FFF2-40B4-BE49-F238E27FC236}">
                  <a16:creationId xmlns:a16="http://schemas.microsoft.com/office/drawing/2014/main" id="{008E1B71-089C-462C-BFB2-F8752ACD9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5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41019" name="Text Box 25">
              <a:extLst>
                <a:ext uri="{FF2B5EF4-FFF2-40B4-BE49-F238E27FC236}">
                  <a16:creationId xmlns:a16="http://schemas.microsoft.com/office/drawing/2014/main" id="{EA791471-21A6-42D8-8856-87423547C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0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41020" name="Text Box 26">
              <a:extLst>
                <a:ext uri="{FF2B5EF4-FFF2-40B4-BE49-F238E27FC236}">
                  <a16:creationId xmlns:a16="http://schemas.microsoft.com/office/drawing/2014/main" id="{CD2AE17B-97E3-40BC-8B72-480C25CED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30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grpSp>
          <p:nvGrpSpPr>
            <p:cNvPr id="41021" name="Group 27">
              <a:extLst>
                <a:ext uri="{FF2B5EF4-FFF2-40B4-BE49-F238E27FC236}">
                  <a16:creationId xmlns:a16="http://schemas.microsoft.com/office/drawing/2014/main" id="{AA94CA5E-54E5-4FC4-8D1E-445E66B0C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1440"/>
              <a:ext cx="336" cy="1632"/>
              <a:chOff x="2112" y="1152"/>
              <a:chExt cx="336" cy="1104"/>
            </a:xfrm>
          </p:grpSpPr>
          <p:sp>
            <p:nvSpPr>
              <p:cNvPr id="41032" name="AutoShape 28">
                <a:extLst>
                  <a:ext uri="{FF2B5EF4-FFF2-40B4-BE49-F238E27FC236}">
                    <a16:creationId xmlns:a16="http://schemas.microsoft.com/office/drawing/2014/main" id="{E45311A9-1E83-4054-9AC8-D4D72B1FA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1152"/>
                <a:ext cx="192" cy="1104"/>
              </a:xfrm>
              <a:prstGeom prst="rightBrace">
                <a:avLst>
                  <a:gd name="adj1" fmla="val 4791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33" name="Text Box 29">
                <a:extLst>
                  <a:ext uri="{FF2B5EF4-FFF2-40B4-BE49-F238E27FC236}">
                    <a16:creationId xmlns:a16="http://schemas.microsoft.com/office/drawing/2014/main" id="{FD982A91-98DA-4E89-8026-5953ED925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536"/>
                <a:ext cx="19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</p:grpSp>
        <p:grpSp>
          <p:nvGrpSpPr>
            <p:cNvPr id="41022" name="Group 30">
              <a:extLst>
                <a:ext uri="{FF2B5EF4-FFF2-40B4-BE49-F238E27FC236}">
                  <a16:creationId xmlns:a16="http://schemas.microsoft.com/office/drawing/2014/main" id="{48F3C590-D4CA-495E-B96A-0A2D1D039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072"/>
              <a:ext cx="384" cy="375"/>
              <a:chOff x="2112" y="2256"/>
              <a:chExt cx="384" cy="1039"/>
            </a:xfrm>
          </p:grpSpPr>
          <p:sp>
            <p:nvSpPr>
              <p:cNvPr id="41030" name="Text Box 31">
                <a:extLst>
                  <a:ext uri="{FF2B5EF4-FFF2-40B4-BE49-F238E27FC236}">
                    <a16:creationId xmlns:a16="http://schemas.microsoft.com/office/drawing/2014/main" id="{7E002E18-A587-42FB-818F-E2A166AD7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97"/>
                <a:ext cx="192" cy="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  <p:sp>
            <p:nvSpPr>
              <p:cNvPr id="41031" name="AutoShape 32">
                <a:extLst>
                  <a:ext uri="{FF2B5EF4-FFF2-40B4-BE49-F238E27FC236}">
                    <a16:creationId xmlns:a16="http://schemas.microsoft.com/office/drawing/2014/main" id="{2F0CA26C-1A52-4846-9F0F-6F87C621B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256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023" name="Text Box 33">
              <a:extLst>
                <a:ext uri="{FF2B5EF4-FFF2-40B4-BE49-F238E27FC236}">
                  <a16:creationId xmlns:a16="http://schemas.microsoft.com/office/drawing/2014/main" id="{F2EB4835-5981-4D13-9922-D321140D8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1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41024" name="Text Box 34">
              <a:extLst>
                <a:ext uri="{FF2B5EF4-FFF2-40B4-BE49-F238E27FC236}">
                  <a16:creationId xmlns:a16="http://schemas.microsoft.com/office/drawing/2014/main" id="{50419594-47E3-4704-A845-A50275419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1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1025" name="Text Box 35">
              <a:extLst>
                <a:ext uri="{FF2B5EF4-FFF2-40B4-BE49-F238E27FC236}">
                  <a16:creationId xmlns:a16="http://schemas.microsoft.com/office/drawing/2014/main" id="{62CDF55D-A9F6-47D8-9E42-7369007E7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15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楷体_GB2312" pitchFamily="49" charset="-122"/>
                </a:rPr>
                <a:t>子集号</a:t>
              </a:r>
            </a:p>
          </p:txBody>
        </p:sp>
        <p:sp>
          <p:nvSpPr>
            <p:cNvPr id="41026" name="Line 36">
              <a:extLst>
                <a:ext uri="{FF2B5EF4-FFF2-40B4-BE49-F238E27FC236}">
                  <a16:creationId xmlns:a16="http://schemas.microsoft.com/office/drawing/2014/main" id="{C5D7625A-FA18-47EE-AA6D-348103612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07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7" name="Text Box 37">
              <a:extLst>
                <a:ext uri="{FF2B5EF4-FFF2-40B4-BE49-F238E27FC236}">
                  <a16:creationId xmlns:a16="http://schemas.microsoft.com/office/drawing/2014/main" id="{F0163CE7-0DB5-4AD0-A9D3-B40610BE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8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8</a:t>
              </a:r>
            </a:p>
          </p:txBody>
        </p:sp>
        <p:sp>
          <p:nvSpPr>
            <p:cNvPr id="41028" name="Text Box 38">
              <a:extLst>
                <a:ext uri="{FF2B5EF4-FFF2-40B4-BE49-F238E27FC236}">
                  <a16:creationId xmlns:a16="http://schemas.microsoft.com/office/drawing/2014/main" id="{95DD6538-9D1D-446B-A7B0-9BFBA774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7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41029" name="Text Box 39">
              <a:extLst>
                <a:ext uri="{FF2B5EF4-FFF2-40B4-BE49-F238E27FC236}">
                  <a16:creationId xmlns:a16="http://schemas.microsoft.com/office/drawing/2014/main" id="{AAF15813-B489-473B-81F5-4947FCBB7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7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5ED1DA3C-4BE6-44A2-A347-10B88C047E9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28800"/>
            <a:ext cx="2895600" cy="3657600"/>
            <a:chOff x="3168" y="1152"/>
            <a:chExt cx="1824" cy="2304"/>
          </a:xfrm>
        </p:grpSpPr>
        <p:sp>
          <p:nvSpPr>
            <p:cNvPr id="40968" name="Rectangle 41">
              <a:extLst>
                <a:ext uri="{FF2B5EF4-FFF2-40B4-BE49-F238E27FC236}">
                  <a16:creationId xmlns:a16="http://schemas.microsoft.com/office/drawing/2014/main" id="{F7B4A1B5-938B-4F86-85EB-B8D9946C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960" cy="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69" name="Text Box 42">
              <a:extLst>
                <a:ext uri="{FF2B5EF4-FFF2-40B4-BE49-F238E27FC236}">
                  <a16:creationId xmlns:a16="http://schemas.microsoft.com/office/drawing/2014/main" id="{49D13A68-82B1-406B-80C3-18BEA7A3A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4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40970" name="Text Box 43">
              <a:extLst>
                <a:ext uri="{FF2B5EF4-FFF2-40B4-BE49-F238E27FC236}">
                  <a16:creationId xmlns:a16="http://schemas.microsoft.com/office/drawing/2014/main" id="{F31EAC60-188B-438E-85B8-4BE4AE636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2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40971" name="Text Box 44">
              <a:extLst>
                <a:ext uri="{FF2B5EF4-FFF2-40B4-BE49-F238E27FC236}">
                  <a16:creationId xmlns:a16="http://schemas.microsoft.com/office/drawing/2014/main" id="{132AAEBA-D39E-4811-9C52-71DC5B50C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40972" name="Text Box 45">
              <a:extLst>
                <a:ext uri="{FF2B5EF4-FFF2-40B4-BE49-F238E27FC236}">
                  <a16:creationId xmlns:a16="http://schemas.microsoft.com/office/drawing/2014/main" id="{B7FB46F4-671A-4B29-B7A7-7D708E229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4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40973" name="Text Box 46">
              <a:extLst>
                <a:ext uri="{FF2B5EF4-FFF2-40B4-BE49-F238E27FC236}">
                  <a16:creationId xmlns:a16="http://schemas.microsoft.com/office/drawing/2014/main" id="{FA92547B-6EFB-486F-B296-28DC877C9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8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grpSp>
          <p:nvGrpSpPr>
            <p:cNvPr id="40974" name="Group 47">
              <a:extLst>
                <a:ext uri="{FF2B5EF4-FFF2-40B4-BE49-F238E27FC236}">
                  <a16:creationId xmlns:a16="http://schemas.microsoft.com/office/drawing/2014/main" id="{94D09BD3-174F-4117-B699-859D85F6E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1104" cy="288"/>
              <a:chOff x="3168" y="1440"/>
              <a:chExt cx="1104" cy="288"/>
            </a:xfrm>
          </p:grpSpPr>
          <p:sp>
            <p:nvSpPr>
              <p:cNvPr id="40999" name="Text Box 48">
                <a:extLst>
                  <a:ext uri="{FF2B5EF4-FFF2-40B4-BE49-F238E27FC236}">
                    <a16:creationId xmlns:a16="http://schemas.microsoft.com/office/drawing/2014/main" id="{C6FC158B-A9B8-4A0D-9803-AC8FDDDB41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  <p:sp>
            <p:nvSpPr>
              <p:cNvPr id="41000" name="Text Box 49">
                <a:extLst>
                  <a:ext uri="{FF2B5EF4-FFF2-40B4-BE49-F238E27FC236}">
                    <a16:creationId xmlns:a16="http://schemas.microsoft.com/office/drawing/2014/main" id="{4A30E3B6-2AA0-4100-99D9-0929327A5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41001" name="Text Box 50">
                <a:extLst>
                  <a:ext uri="{FF2B5EF4-FFF2-40B4-BE49-F238E27FC236}">
                    <a16:creationId xmlns:a16="http://schemas.microsoft.com/office/drawing/2014/main" id="{CFF57C43-0861-46D1-ADA4-9698DF9B70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</p:grpSp>
        <p:sp>
          <p:nvSpPr>
            <p:cNvPr id="40975" name="Text Box 51">
              <a:extLst>
                <a:ext uri="{FF2B5EF4-FFF2-40B4-BE49-F238E27FC236}">
                  <a16:creationId xmlns:a16="http://schemas.microsoft.com/office/drawing/2014/main" id="{D1A868C6-03AD-4DBE-9233-84E443890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72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8</a:t>
              </a:r>
            </a:p>
          </p:txBody>
        </p:sp>
        <p:sp>
          <p:nvSpPr>
            <p:cNvPr id="40976" name="Text Box 52">
              <a:extLst>
                <a:ext uri="{FF2B5EF4-FFF2-40B4-BE49-F238E27FC236}">
                  <a16:creationId xmlns:a16="http://schemas.microsoft.com/office/drawing/2014/main" id="{FA356267-BD4A-414E-B56D-EEC4FA056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72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40977" name="Text Box 53">
              <a:extLst>
                <a:ext uri="{FF2B5EF4-FFF2-40B4-BE49-F238E27FC236}">
                  <a16:creationId xmlns:a16="http://schemas.microsoft.com/office/drawing/2014/main" id="{ABC4A614-125A-4CF6-94B6-15F16BFC6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40978" name="Text Box 54">
              <a:extLst>
                <a:ext uri="{FF2B5EF4-FFF2-40B4-BE49-F238E27FC236}">
                  <a16:creationId xmlns:a16="http://schemas.microsoft.com/office/drawing/2014/main" id="{7E6E289D-DC38-4B53-A80C-97015A7F9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40979" name="Text Box 55">
              <a:extLst>
                <a:ext uri="{FF2B5EF4-FFF2-40B4-BE49-F238E27FC236}">
                  <a16:creationId xmlns:a16="http://schemas.microsoft.com/office/drawing/2014/main" id="{F406796A-8B42-49BC-B399-53A37BB0E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07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grpSp>
          <p:nvGrpSpPr>
            <p:cNvPr id="40980" name="Group 56">
              <a:extLst>
                <a:ext uri="{FF2B5EF4-FFF2-40B4-BE49-F238E27FC236}">
                  <a16:creationId xmlns:a16="http://schemas.microsoft.com/office/drawing/2014/main" id="{BEA9DB7C-2633-4BA1-B3F2-77A291468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208"/>
              <a:ext cx="1152" cy="288"/>
              <a:chOff x="3168" y="2544"/>
              <a:chExt cx="1152" cy="288"/>
            </a:xfrm>
          </p:grpSpPr>
          <p:sp>
            <p:nvSpPr>
              <p:cNvPr id="40996" name="Text Box 57">
                <a:extLst>
                  <a:ext uri="{FF2B5EF4-FFF2-40B4-BE49-F238E27FC236}">
                    <a16:creationId xmlns:a16="http://schemas.microsoft.com/office/drawing/2014/main" id="{CD06B634-39B7-47AD-8F39-674099167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5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40997" name="Text Box 58">
                <a:extLst>
                  <a:ext uri="{FF2B5EF4-FFF2-40B4-BE49-F238E27FC236}">
                    <a16:creationId xmlns:a16="http://schemas.microsoft.com/office/drawing/2014/main" id="{9AEB9647-AE16-4E75-B74C-AA3EAE94E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5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40998" name="Text Box 59">
                <a:extLst>
                  <a:ext uri="{FF2B5EF4-FFF2-40B4-BE49-F238E27FC236}">
                    <a16:creationId xmlns:a16="http://schemas.microsoft.com/office/drawing/2014/main" id="{40B9AF48-E494-459E-8EC8-B60F51F61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5</a:t>
                </a:r>
              </a:p>
            </p:txBody>
          </p:sp>
        </p:grpSp>
        <p:sp>
          <p:nvSpPr>
            <p:cNvPr id="40981" name="Text Box 60">
              <a:extLst>
                <a:ext uri="{FF2B5EF4-FFF2-40B4-BE49-F238E27FC236}">
                  <a16:creationId xmlns:a16="http://schemas.microsoft.com/office/drawing/2014/main" id="{86F21AB1-28F1-4044-9CE2-EDF6E00E5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0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40982" name="Text Box 61">
              <a:extLst>
                <a:ext uri="{FF2B5EF4-FFF2-40B4-BE49-F238E27FC236}">
                  <a16:creationId xmlns:a16="http://schemas.microsoft.com/office/drawing/2014/main" id="{3F2660A3-8B94-440F-A6C3-AA83D6F22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2" y="30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grpSp>
          <p:nvGrpSpPr>
            <p:cNvPr id="40983" name="Group 62">
              <a:extLst>
                <a:ext uri="{FF2B5EF4-FFF2-40B4-BE49-F238E27FC236}">
                  <a16:creationId xmlns:a16="http://schemas.microsoft.com/office/drawing/2014/main" id="{22FC9994-6021-460C-9750-8D755C464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440"/>
              <a:ext cx="336" cy="1632"/>
              <a:chOff x="2112" y="1152"/>
              <a:chExt cx="336" cy="1104"/>
            </a:xfrm>
          </p:grpSpPr>
          <p:sp>
            <p:nvSpPr>
              <p:cNvPr id="40994" name="AutoShape 63">
                <a:extLst>
                  <a:ext uri="{FF2B5EF4-FFF2-40B4-BE49-F238E27FC236}">
                    <a16:creationId xmlns:a16="http://schemas.microsoft.com/office/drawing/2014/main" id="{6D58448F-BA21-46D4-90C5-D913ACF10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1152"/>
                <a:ext cx="192" cy="1104"/>
              </a:xfrm>
              <a:prstGeom prst="rightBrace">
                <a:avLst>
                  <a:gd name="adj1" fmla="val 4791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95" name="Text Box 64">
                <a:extLst>
                  <a:ext uri="{FF2B5EF4-FFF2-40B4-BE49-F238E27FC236}">
                    <a16:creationId xmlns:a16="http://schemas.microsoft.com/office/drawing/2014/main" id="{84C6D647-D66A-48CB-B8F9-B2ADC875E4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536"/>
                <a:ext cx="192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</p:grpSp>
        <p:grpSp>
          <p:nvGrpSpPr>
            <p:cNvPr id="40984" name="Group 65">
              <a:extLst>
                <a:ext uri="{FF2B5EF4-FFF2-40B4-BE49-F238E27FC236}">
                  <a16:creationId xmlns:a16="http://schemas.microsoft.com/office/drawing/2014/main" id="{F7BF3299-88C7-44B9-97ED-3CCADF291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081"/>
              <a:ext cx="384" cy="375"/>
              <a:chOff x="2112" y="2256"/>
              <a:chExt cx="384" cy="1039"/>
            </a:xfrm>
          </p:grpSpPr>
          <p:sp>
            <p:nvSpPr>
              <p:cNvPr id="40992" name="Text Box 66">
                <a:extLst>
                  <a:ext uri="{FF2B5EF4-FFF2-40B4-BE49-F238E27FC236}">
                    <a16:creationId xmlns:a16="http://schemas.microsoft.com/office/drawing/2014/main" id="{20965DF6-3AF0-4C5B-B465-892DA714E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97"/>
                <a:ext cx="192" cy="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  <p:sp>
            <p:nvSpPr>
              <p:cNvPr id="40993" name="AutoShape 67">
                <a:extLst>
                  <a:ext uri="{FF2B5EF4-FFF2-40B4-BE49-F238E27FC236}">
                    <a16:creationId xmlns:a16="http://schemas.microsoft.com/office/drawing/2014/main" id="{19F414B1-5E1F-464E-BEA5-624AB070C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256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0985" name="Text Box 68">
              <a:extLst>
                <a:ext uri="{FF2B5EF4-FFF2-40B4-BE49-F238E27FC236}">
                  <a16:creationId xmlns:a16="http://schemas.microsoft.com/office/drawing/2014/main" id="{977548B8-2CA8-409F-8189-EBC2A4D7A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1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40986" name="Text Box 69">
              <a:extLst>
                <a:ext uri="{FF2B5EF4-FFF2-40B4-BE49-F238E27FC236}">
                  <a16:creationId xmlns:a16="http://schemas.microsoft.com/office/drawing/2014/main" id="{B91DE5D0-CDE5-4460-B50A-BDE33B81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1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0987" name="Text Box 70">
              <a:extLst>
                <a:ext uri="{FF2B5EF4-FFF2-40B4-BE49-F238E27FC236}">
                  <a16:creationId xmlns:a16="http://schemas.microsoft.com/office/drawing/2014/main" id="{80688632-5867-4712-8033-5FA9D33BB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15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楷体_GB2312" pitchFamily="49" charset="-122"/>
                </a:rPr>
                <a:t>子集号</a:t>
              </a:r>
            </a:p>
          </p:txBody>
        </p:sp>
        <p:sp>
          <p:nvSpPr>
            <p:cNvPr id="40988" name="Line 71">
              <a:extLst>
                <a:ext uri="{FF2B5EF4-FFF2-40B4-BE49-F238E27FC236}">
                  <a16:creationId xmlns:a16="http://schemas.microsoft.com/office/drawing/2014/main" id="{FEE1C30A-FD0D-4EB2-813B-82B652003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07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Text Box 72">
              <a:extLst>
                <a:ext uri="{FF2B5EF4-FFF2-40B4-BE49-F238E27FC236}">
                  <a16:creationId xmlns:a16="http://schemas.microsoft.com/office/drawing/2014/main" id="{9CF7426E-0107-46E4-BF0A-8293AA641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8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8</a:t>
              </a:r>
            </a:p>
          </p:txBody>
        </p:sp>
        <p:sp>
          <p:nvSpPr>
            <p:cNvPr id="40990" name="Text Box 73">
              <a:extLst>
                <a:ext uri="{FF2B5EF4-FFF2-40B4-BE49-F238E27FC236}">
                  <a16:creationId xmlns:a16="http://schemas.microsoft.com/office/drawing/2014/main" id="{429AB3E3-DB0D-4EF2-B0C3-9F21C119D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7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40991" name="Text Box 74">
              <a:extLst>
                <a:ext uri="{FF2B5EF4-FFF2-40B4-BE49-F238E27FC236}">
                  <a16:creationId xmlns:a16="http://schemas.microsoft.com/office/drawing/2014/main" id="{493131A5-55A9-49B6-B090-D6456094F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2" y="27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</p:grpSp>
      <p:sp>
        <p:nvSpPr>
          <p:cNvPr id="53323" name="AutoShape 75">
            <a:extLst>
              <a:ext uri="{FF2B5EF4-FFF2-40B4-BE49-F238E27FC236}">
                <a16:creationId xmlns:a16="http://schemas.microsoft.com/office/drawing/2014/main" id="{CAE75783-6DF8-44AE-80B4-2B0DC9BC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2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EBBB377-F7F0-46C2-8B5F-D90E0A1B2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7848600" cy="300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60350" indent="285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rgbClr val="0000FF"/>
                </a:solidFill>
              </a:rPr>
              <a:t>例</a:t>
            </a:r>
            <a:r>
              <a:rPr kumimoji="0" lang="zh-CN" altLang="en-US" sz="2800">
                <a:solidFill>
                  <a:srgbClr val="000000"/>
                </a:solidFill>
              </a:rPr>
              <a:t>     设ＤＦＡ　Ｍ＝（｛ａ，ｂ｝，｛０，１，２， ３｝，０，｛３｝，</a:t>
            </a:r>
            <a:r>
              <a:rPr kumimoji="0" lang="en-US" altLang="zh-CN" sz="2800">
                <a:solidFill>
                  <a:srgbClr val="000000"/>
                </a:solidFill>
              </a:rPr>
              <a:t>f）</a:t>
            </a:r>
            <a:r>
              <a:rPr kumimoji="0" lang="zh-CN" altLang="en-US" sz="2800">
                <a:solidFill>
                  <a:srgbClr val="000000"/>
                </a:solidFill>
              </a:rPr>
              <a:t>其中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800">
                <a:solidFill>
                  <a:srgbClr val="000000"/>
                </a:solidFill>
              </a:rPr>
              <a:t>f（０，</a:t>
            </a:r>
            <a:r>
              <a:rPr kumimoji="0" lang="zh-CN" altLang="en-US" sz="2800">
                <a:solidFill>
                  <a:srgbClr val="000000"/>
                </a:solidFill>
              </a:rPr>
              <a:t>ａ）＝１，</a:t>
            </a:r>
            <a:r>
              <a:rPr kumimoji="0" lang="en-US" altLang="zh-CN" sz="2800">
                <a:solidFill>
                  <a:srgbClr val="000000"/>
                </a:solidFill>
              </a:rPr>
              <a:t>f（１，</a:t>
            </a:r>
            <a:r>
              <a:rPr kumimoji="0" lang="zh-CN" altLang="en-US" sz="2800">
                <a:solidFill>
                  <a:srgbClr val="000000"/>
                </a:solidFill>
              </a:rPr>
              <a:t>ａ）＝３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800">
                <a:solidFill>
                  <a:srgbClr val="000000"/>
                </a:solidFill>
              </a:rPr>
              <a:t>f（２，</a:t>
            </a:r>
            <a:r>
              <a:rPr kumimoji="0" lang="zh-CN" altLang="en-US" sz="2800">
                <a:solidFill>
                  <a:srgbClr val="000000"/>
                </a:solidFill>
              </a:rPr>
              <a:t>ａ）＝１，</a:t>
            </a:r>
            <a:r>
              <a:rPr kumimoji="0" lang="en-US" altLang="zh-CN" sz="2800">
                <a:solidFill>
                  <a:srgbClr val="000000"/>
                </a:solidFill>
              </a:rPr>
              <a:t>f（３，</a:t>
            </a:r>
            <a:r>
              <a:rPr kumimoji="0" lang="zh-CN" altLang="en-US" sz="2800">
                <a:solidFill>
                  <a:srgbClr val="000000"/>
                </a:solidFill>
              </a:rPr>
              <a:t>ａ）＝３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800">
                <a:solidFill>
                  <a:srgbClr val="000000"/>
                </a:solidFill>
              </a:rPr>
              <a:t>f（０，</a:t>
            </a:r>
            <a:r>
              <a:rPr kumimoji="0" lang="zh-CN" altLang="en-US" sz="2800">
                <a:solidFill>
                  <a:srgbClr val="000000"/>
                </a:solidFill>
              </a:rPr>
              <a:t>ｂ）＝２，</a:t>
            </a:r>
            <a:r>
              <a:rPr kumimoji="0" lang="en-US" altLang="zh-CN" sz="2800">
                <a:solidFill>
                  <a:srgbClr val="000000"/>
                </a:solidFill>
              </a:rPr>
              <a:t>f（１，</a:t>
            </a:r>
            <a:r>
              <a:rPr kumimoji="0" lang="zh-CN" altLang="en-US" sz="2800">
                <a:solidFill>
                  <a:srgbClr val="000000"/>
                </a:solidFill>
              </a:rPr>
              <a:t>ｂ）＝２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2800">
                <a:solidFill>
                  <a:srgbClr val="000000"/>
                </a:solidFill>
              </a:rPr>
              <a:t>f（２，</a:t>
            </a:r>
            <a:r>
              <a:rPr kumimoji="0" lang="zh-CN" altLang="en-US" sz="2800">
                <a:solidFill>
                  <a:srgbClr val="000000"/>
                </a:solidFill>
              </a:rPr>
              <a:t>ｂ）＝３，</a:t>
            </a:r>
            <a:r>
              <a:rPr kumimoji="0" lang="en-US" altLang="zh-CN" sz="2800">
                <a:solidFill>
                  <a:srgbClr val="000000"/>
                </a:solidFill>
              </a:rPr>
              <a:t>f（３，</a:t>
            </a:r>
            <a:r>
              <a:rPr kumimoji="0" lang="zh-CN" altLang="en-US" sz="2800">
                <a:solidFill>
                  <a:srgbClr val="000000"/>
                </a:solidFill>
              </a:rPr>
              <a:t>ｂ）＝３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743530B0-1D37-4139-87D8-F83C5A204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7848600" cy="2066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60350" indent="285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2800" b="1">
                <a:solidFill>
                  <a:schemeClr val="accent2"/>
                </a:solidFill>
              </a:rPr>
              <a:t>二</a:t>
            </a:r>
            <a:r>
              <a:rPr kumimoji="0" lang="zh-CN" altLang="en-US" sz="2800" b="1">
                <a:solidFill>
                  <a:schemeClr val="accent2"/>
                </a:solidFill>
                <a:sym typeface="Symbol" panose="05050102010706020507" pitchFamily="18" charset="2"/>
              </a:rPr>
              <a:t>  </a:t>
            </a:r>
            <a:r>
              <a:rPr kumimoji="0" lang="zh-CN" altLang="en-US" sz="2800" b="1">
                <a:solidFill>
                  <a:schemeClr val="accent2"/>
                </a:solidFill>
              </a:rPr>
              <a:t>ＤＦＡ的三种表示：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800">
                <a:solidFill>
                  <a:srgbClr val="000000"/>
                </a:solidFill>
              </a:rPr>
              <a:t>（1）用转换函数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800">
                <a:solidFill>
                  <a:srgbClr val="000000"/>
                </a:solidFill>
              </a:rPr>
              <a:t>（2）转移矩阵</a:t>
            </a:r>
          </a:p>
          <a:p>
            <a:pPr eaLnBrk="1" hangingPunct="1">
              <a:spcBef>
                <a:spcPct val="20000"/>
              </a:spcBef>
            </a:pPr>
            <a:r>
              <a:rPr kumimoji="0" lang="zh-CN" altLang="en-US" sz="2800">
                <a:solidFill>
                  <a:srgbClr val="000000"/>
                </a:solidFill>
              </a:rPr>
              <a:t>（3）状态转换图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439BEA8-C474-4181-8684-80AF09B18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3276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75" name="AutoShape 3">
            <a:extLst>
              <a:ext uri="{FF2B5EF4-FFF2-40B4-BE49-F238E27FC236}">
                <a16:creationId xmlns:a16="http://schemas.microsoft.com/office/drawing/2014/main" id="{AF253D5C-69B2-4B03-A6FF-F9A386B8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0480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00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399AF391-816C-4872-8C09-BFD2A546F87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95400"/>
            <a:ext cx="2895600" cy="3979863"/>
            <a:chOff x="912" y="816"/>
            <a:chExt cx="1824" cy="2507"/>
          </a:xfrm>
        </p:grpSpPr>
        <p:sp>
          <p:nvSpPr>
            <p:cNvPr id="42038" name="Rectangle 5">
              <a:extLst>
                <a:ext uri="{FF2B5EF4-FFF2-40B4-BE49-F238E27FC236}">
                  <a16:creationId xmlns:a16="http://schemas.microsoft.com/office/drawing/2014/main" id="{6BBDD70E-2381-41BC-B720-40A21322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56"/>
              <a:ext cx="960" cy="2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39" name="Text Box 6">
              <a:extLst>
                <a:ext uri="{FF2B5EF4-FFF2-40B4-BE49-F238E27FC236}">
                  <a16:creationId xmlns:a16="http://schemas.microsoft.com/office/drawing/2014/main" id="{39DF1DF8-C2BE-4C16-85B3-530186214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0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42040" name="Text Box 7">
              <a:extLst>
                <a:ext uri="{FF2B5EF4-FFF2-40B4-BE49-F238E27FC236}">
                  <a16:creationId xmlns:a16="http://schemas.microsoft.com/office/drawing/2014/main" id="{F9580B3A-A9EB-4D53-8DDF-1D10FD100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42041" name="Text Box 8">
              <a:extLst>
                <a:ext uri="{FF2B5EF4-FFF2-40B4-BE49-F238E27FC236}">
                  <a16:creationId xmlns:a16="http://schemas.microsoft.com/office/drawing/2014/main" id="{0675E4FE-4453-459F-9A32-118E80C32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0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42042" name="Text Box 9">
              <a:extLst>
                <a:ext uri="{FF2B5EF4-FFF2-40B4-BE49-F238E27FC236}">
                  <a16:creationId xmlns:a16="http://schemas.microsoft.com/office/drawing/2014/main" id="{4DF2B9CD-6A6C-4366-8F01-25BCB10C8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0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grpSp>
          <p:nvGrpSpPr>
            <p:cNvPr id="42043" name="Group 10">
              <a:extLst>
                <a:ext uri="{FF2B5EF4-FFF2-40B4-BE49-F238E27FC236}">
                  <a16:creationId xmlns:a16="http://schemas.microsoft.com/office/drawing/2014/main" id="{EFE442CD-6BC3-4EBD-B411-91D741DB4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824"/>
              <a:ext cx="1104" cy="288"/>
              <a:chOff x="3168" y="1440"/>
              <a:chExt cx="1104" cy="288"/>
            </a:xfrm>
          </p:grpSpPr>
          <p:sp>
            <p:nvSpPr>
              <p:cNvPr id="42074" name="Text Box 11">
                <a:extLst>
                  <a:ext uri="{FF2B5EF4-FFF2-40B4-BE49-F238E27FC236}">
                    <a16:creationId xmlns:a16="http://schemas.microsoft.com/office/drawing/2014/main" id="{1095C508-C781-4CEF-9A75-3847F0E4C6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  <p:sp>
            <p:nvSpPr>
              <p:cNvPr id="42075" name="Text Box 12">
                <a:extLst>
                  <a:ext uri="{FF2B5EF4-FFF2-40B4-BE49-F238E27FC236}">
                    <a16:creationId xmlns:a16="http://schemas.microsoft.com/office/drawing/2014/main" id="{117379FB-31EA-48E1-BD1B-BA4604E0C6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42076" name="Text Box 13">
                <a:extLst>
                  <a:ext uri="{FF2B5EF4-FFF2-40B4-BE49-F238E27FC236}">
                    <a16:creationId xmlns:a16="http://schemas.microsoft.com/office/drawing/2014/main" id="{1D99D21A-D03D-4426-B5CB-85836F422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</p:grpSp>
        <p:sp>
          <p:nvSpPr>
            <p:cNvPr id="42044" name="Text Box 14">
              <a:extLst>
                <a:ext uri="{FF2B5EF4-FFF2-40B4-BE49-F238E27FC236}">
                  <a16:creationId xmlns:a16="http://schemas.microsoft.com/office/drawing/2014/main" id="{FA1F6AF6-2FDA-4B20-980B-C9BDE5C06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8</a:t>
              </a:r>
            </a:p>
          </p:txBody>
        </p:sp>
        <p:sp>
          <p:nvSpPr>
            <p:cNvPr id="42045" name="Text Box 15">
              <a:extLst>
                <a:ext uri="{FF2B5EF4-FFF2-40B4-BE49-F238E27FC236}">
                  <a16:creationId xmlns:a16="http://schemas.microsoft.com/office/drawing/2014/main" id="{0BCB2BC9-4806-4ADC-AD88-1C08CF824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42046" name="Text Box 16">
              <a:extLst>
                <a:ext uri="{FF2B5EF4-FFF2-40B4-BE49-F238E27FC236}">
                  <a16:creationId xmlns:a16="http://schemas.microsoft.com/office/drawing/2014/main" id="{7CA8CAEC-541A-49E3-93E7-8FE840C53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42047" name="Text Box 17">
              <a:extLst>
                <a:ext uri="{FF2B5EF4-FFF2-40B4-BE49-F238E27FC236}">
                  <a16:creationId xmlns:a16="http://schemas.microsoft.com/office/drawing/2014/main" id="{9EDCFB85-2844-4381-93E9-903583D5E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42048" name="Text Box 18">
              <a:extLst>
                <a:ext uri="{FF2B5EF4-FFF2-40B4-BE49-F238E27FC236}">
                  <a16:creationId xmlns:a16="http://schemas.microsoft.com/office/drawing/2014/main" id="{EA2E1A5D-6F87-4B22-83D1-0622EA77C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5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42049" name="Text Box 19">
              <a:extLst>
                <a:ext uri="{FF2B5EF4-FFF2-40B4-BE49-F238E27FC236}">
                  <a16:creationId xmlns:a16="http://schemas.microsoft.com/office/drawing/2014/main" id="{17395E72-E877-41AA-94DB-F7EBB3B04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92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grpSp>
          <p:nvGrpSpPr>
            <p:cNvPr id="42050" name="Group 20">
              <a:extLst>
                <a:ext uri="{FF2B5EF4-FFF2-40B4-BE49-F238E27FC236}">
                  <a16:creationId xmlns:a16="http://schemas.microsoft.com/office/drawing/2014/main" id="{CB950097-AB7C-45E1-A7AB-DDAA794AAE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152" cy="288"/>
              <a:chOff x="3168" y="2544"/>
              <a:chExt cx="1152" cy="288"/>
            </a:xfrm>
          </p:grpSpPr>
          <p:sp>
            <p:nvSpPr>
              <p:cNvPr id="42071" name="Text Box 21">
                <a:extLst>
                  <a:ext uri="{FF2B5EF4-FFF2-40B4-BE49-F238E27FC236}">
                    <a16:creationId xmlns:a16="http://schemas.microsoft.com/office/drawing/2014/main" id="{A00B682A-BFFA-48D3-8388-EF2E76EA5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5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42072" name="Text Box 22">
                <a:extLst>
                  <a:ext uri="{FF2B5EF4-FFF2-40B4-BE49-F238E27FC236}">
                    <a16:creationId xmlns:a16="http://schemas.microsoft.com/office/drawing/2014/main" id="{5D940D7C-80DF-49C8-8D8B-F5202A02A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5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42073" name="Text Box 23">
                <a:extLst>
                  <a:ext uri="{FF2B5EF4-FFF2-40B4-BE49-F238E27FC236}">
                    <a16:creationId xmlns:a16="http://schemas.microsoft.com/office/drawing/2014/main" id="{014027FD-3C10-4E1B-AB24-9FD7BD075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5</a:t>
                </a:r>
              </a:p>
            </p:txBody>
          </p:sp>
        </p:grpSp>
        <p:sp>
          <p:nvSpPr>
            <p:cNvPr id="42051" name="Text Box 24">
              <a:extLst>
                <a:ext uri="{FF2B5EF4-FFF2-40B4-BE49-F238E27FC236}">
                  <a16:creationId xmlns:a16="http://schemas.microsoft.com/office/drawing/2014/main" id="{358CDFC2-B42B-46B7-89D3-051D09120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42052" name="Text Box 25">
              <a:extLst>
                <a:ext uri="{FF2B5EF4-FFF2-40B4-BE49-F238E27FC236}">
                  <a16:creationId xmlns:a16="http://schemas.microsoft.com/office/drawing/2014/main" id="{B9F8330C-DF2E-49E9-9099-A2ABEF257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6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grpSp>
          <p:nvGrpSpPr>
            <p:cNvPr id="42053" name="Group 26">
              <a:extLst>
                <a:ext uri="{FF2B5EF4-FFF2-40B4-BE49-F238E27FC236}">
                  <a16:creationId xmlns:a16="http://schemas.microsoft.com/office/drawing/2014/main" id="{898C2CFF-949C-4D9C-A32F-59D519B33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56"/>
              <a:ext cx="336" cy="1392"/>
              <a:chOff x="2112" y="1152"/>
              <a:chExt cx="336" cy="1104"/>
            </a:xfrm>
          </p:grpSpPr>
          <p:sp>
            <p:nvSpPr>
              <p:cNvPr id="42069" name="AutoShape 27">
                <a:extLst>
                  <a:ext uri="{FF2B5EF4-FFF2-40B4-BE49-F238E27FC236}">
                    <a16:creationId xmlns:a16="http://schemas.microsoft.com/office/drawing/2014/main" id="{814023BA-BECA-4EF0-B3D3-D39EF6FD2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1152"/>
                <a:ext cx="192" cy="1104"/>
              </a:xfrm>
              <a:prstGeom prst="rightBrace">
                <a:avLst>
                  <a:gd name="adj1" fmla="val 4791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70" name="Text Box 28">
                <a:extLst>
                  <a:ext uri="{FF2B5EF4-FFF2-40B4-BE49-F238E27FC236}">
                    <a16:creationId xmlns:a16="http://schemas.microsoft.com/office/drawing/2014/main" id="{82A17BBB-258C-4007-98F6-C1EF47F406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536"/>
                <a:ext cx="192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</p:grpSp>
        <p:grpSp>
          <p:nvGrpSpPr>
            <p:cNvPr id="42054" name="Group 29">
              <a:extLst>
                <a:ext uri="{FF2B5EF4-FFF2-40B4-BE49-F238E27FC236}">
                  <a16:creationId xmlns:a16="http://schemas.microsoft.com/office/drawing/2014/main" id="{5496FEE2-C929-47BF-BB26-2ED07AEB2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37"/>
              <a:ext cx="384" cy="386"/>
              <a:chOff x="2112" y="2256"/>
              <a:chExt cx="384" cy="948"/>
            </a:xfrm>
          </p:grpSpPr>
          <p:sp>
            <p:nvSpPr>
              <p:cNvPr id="42067" name="Text Box 30">
                <a:extLst>
                  <a:ext uri="{FF2B5EF4-FFF2-40B4-BE49-F238E27FC236}">
                    <a16:creationId xmlns:a16="http://schemas.microsoft.com/office/drawing/2014/main" id="{E8A4CDD0-D87F-42B6-8D99-0C83362668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97"/>
                <a:ext cx="192" cy="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  <p:sp>
            <p:nvSpPr>
              <p:cNvPr id="42068" name="AutoShape 31">
                <a:extLst>
                  <a:ext uri="{FF2B5EF4-FFF2-40B4-BE49-F238E27FC236}">
                    <a16:creationId xmlns:a16="http://schemas.microsoft.com/office/drawing/2014/main" id="{119055A1-2C73-479A-9360-2146AA9C6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256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2055" name="Text Box 32">
              <a:extLst>
                <a:ext uri="{FF2B5EF4-FFF2-40B4-BE49-F238E27FC236}">
                  <a16:creationId xmlns:a16="http://schemas.microsoft.com/office/drawing/2014/main" id="{0914767B-32DA-4BA5-8E9F-A4D22C8BF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8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42056" name="Text Box 33">
              <a:extLst>
                <a:ext uri="{FF2B5EF4-FFF2-40B4-BE49-F238E27FC236}">
                  <a16:creationId xmlns:a16="http://schemas.microsoft.com/office/drawing/2014/main" id="{95BAC40D-CB37-4463-BCC4-E20DA7920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8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2057" name="Text Box 34">
              <a:extLst>
                <a:ext uri="{FF2B5EF4-FFF2-40B4-BE49-F238E27FC236}">
                  <a16:creationId xmlns:a16="http://schemas.microsoft.com/office/drawing/2014/main" id="{E5E9977A-4E52-4835-9863-8FDE45DB1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816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楷体_GB2312" pitchFamily="49" charset="-122"/>
                </a:rPr>
                <a:t>子集号</a:t>
              </a:r>
            </a:p>
          </p:txBody>
        </p:sp>
        <p:sp>
          <p:nvSpPr>
            <p:cNvPr id="42058" name="Line 35">
              <a:extLst>
                <a:ext uri="{FF2B5EF4-FFF2-40B4-BE49-F238E27FC236}">
                  <a16:creationId xmlns:a16="http://schemas.microsoft.com/office/drawing/2014/main" id="{506E65B3-551D-43C5-A387-775D3157A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59" name="Group 36">
              <a:extLst>
                <a:ext uri="{FF2B5EF4-FFF2-40B4-BE49-F238E27FC236}">
                  <a16:creationId xmlns:a16="http://schemas.microsoft.com/office/drawing/2014/main" id="{A80A187F-A0C2-413E-8860-1C6708B1C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112"/>
              <a:ext cx="1182" cy="288"/>
              <a:chOff x="144" y="2640"/>
              <a:chExt cx="1182" cy="288"/>
            </a:xfrm>
          </p:grpSpPr>
          <p:sp>
            <p:nvSpPr>
              <p:cNvPr id="42064" name="Text Box 37">
                <a:extLst>
                  <a:ext uri="{FF2B5EF4-FFF2-40B4-BE49-F238E27FC236}">
                    <a16:creationId xmlns:a16="http://schemas.microsoft.com/office/drawing/2014/main" id="{01C7B502-5060-49F1-AF34-1F52DF149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6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8</a:t>
                </a:r>
              </a:p>
            </p:txBody>
          </p:sp>
          <p:sp>
            <p:nvSpPr>
              <p:cNvPr id="42065" name="Text Box 38">
                <a:extLst>
                  <a:ext uri="{FF2B5EF4-FFF2-40B4-BE49-F238E27FC236}">
                    <a16:creationId xmlns:a16="http://schemas.microsoft.com/office/drawing/2014/main" id="{C9454D05-4F5F-405E-B613-31E608B93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64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42066" name="Text Box 39">
                <a:extLst>
                  <a:ext uri="{FF2B5EF4-FFF2-40B4-BE49-F238E27FC236}">
                    <a16:creationId xmlns:a16="http://schemas.microsoft.com/office/drawing/2014/main" id="{E5CD86C3-14D2-4CF6-B137-C54690850D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8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</p:grpSp>
        <p:sp>
          <p:nvSpPr>
            <p:cNvPr id="42060" name="Line 40">
              <a:extLst>
                <a:ext uri="{FF2B5EF4-FFF2-40B4-BE49-F238E27FC236}">
                  <a16:creationId xmlns:a16="http://schemas.microsoft.com/office/drawing/2014/main" id="{EBE96CB1-D731-4743-8157-32724FAE0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61" name="Group 41">
              <a:extLst>
                <a:ext uri="{FF2B5EF4-FFF2-40B4-BE49-F238E27FC236}">
                  <a16:creationId xmlns:a16="http://schemas.microsoft.com/office/drawing/2014/main" id="{748F8FB6-517A-4509-A95A-8CC0C7F18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448"/>
              <a:ext cx="336" cy="480"/>
              <a:chOff x="2112" y="1152"/>
              <a:chExt cx="336" cy="1104"/>
            </a:xfrm>
          </p:grpSpPr>
          <p:sp>
            <p:nvSpPr>
              <p:cNvPr id="42062" name="AutoShape 42">
                <a:extLst>
                  <a:ext uri="{FF2B5EF4-FFF2-40B4-BE49-F238E27FC236}">
                    <a16:creationId xmlns:a16="http://schemas.microsoft.com/office/drawing/2014/main" id="{494E0017-788A-4542-9172-E85C5666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1152"/>
                <a:ext cx="192" cy="1104"/>
              </a:xfrm>
              <a:prstGeom prst="rightBrace">
                <a:avLst>
                  <a:gd name="adj1" fmla="val 4791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63" name="Text Box 43">
                <a:extLst>
                  <a:ext uri="{FF2B5EF4-FFF2-40B4-BE49-F238E27FC236}">
                    <a16:creationId xmlns:a16="http://schemas.microsoft.com/office/drawing/2014/main" id="{D3D2F60B-7479-4BD1-88EB-C4D5DEA24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536"/>
                <a:ext cx="192" cy="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</p:grpSp>
      </p:grpSp>
      <p:grpSp>
        <p:nvGrpSpPr>
          <p:cNvPr id="9" name="Group 44">
            <a:extLst>
              <a:ext uri="{FF2B5EF4-FFF2-40B4-BE49-F238E27FC236}">
                <a16:creationId xmlns:a16="http://schemas.microsoft.com/office/drawing/2014/main" id="{D154A7A0-A7B4-4FF7-BEB1-C2C03C30A63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2895600" cy="3976688"/>
            <a:chOff x="2976" y="816"/>
            <a:chExt cx="1824" cy="2505"/>
          </a:xfrm>
        </p:grpSpPr>
        <p:sp>
          <p:nvSpPr>
            <p:cNvPr id="41991" name="Rectangle 45">
              <a:extLst>
                <a:ext uri="{FF2B5EF4-FFF2-40B4-BE49-F238E27FC236}">
                  <a16:creationId xmlns:a16="http://schemas.microsoft.com/office/drawing/2014/main" id="{24587DE7-503F-4B6F-BAB1-CFA0A4014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56"/>
              <a:ext cx="960" cy="2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992" name="Text Box 46">
              <a:extLst>
                <a:ext uri="{FF2B5EF4-FFF2-40B4-BE49-F238E27FC236}">
                  <a16:creationId xmlns:a16="http://schemas.microsoft.com/office/drawing/2014/main" id="{1A7D4953-2A27-473C-835D-CC104CEAC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0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1993" name="Text Box 47">
              <a:extLst>
                <a:ext uri="{FF2B5EF4-FFF2-40B4-BE49-F238E27FC236}">
                  <a16:creationId xmlns:a16="http://schemas.microsoft.com/office/drawing/2014/main" id="{3D8F0608-6BC4-467B-A021-B0DE93D74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41994" name="Text Box 48">
              <a:extLst>
                <a:ext uri="{FF2B5EF4-FFF2-40B4-BE49-F238E27FC236}">
                  <a16:creationId xmlns:a16="http://schemas.microsoft.com/office/drawing/2014/main" id="{F207B044-5F8A-42C9-A56A-706215B8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0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41995" name="Text Box 49">
              <a:extLst>
                <a:ext uri="{FF2B5EF4-FFF2-40B4-BE49-F238E27FC236}">
                  <a16:creationId xmlns:a16="http://schemas.microsoft.com/office/drawing/2014/main" id="{1F813DF2-A3C2-44E6-A1D3-2C8D73DE2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056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grpSp>
          <p:nvGrpSpPr>
            <p:cNvPr id="41996" name="Group 50">
              <a:extLst>
                <a:ext uri="{FF2B5EF4-FFF2-40B4-BE49-F238E27FC236}">
                  <a16:creationId xmlns:a16="http://schemas.microsoft.com/office/drawing/2014/main" id="{1EB53F24-ACE8-491C-8B07-0A83E0BD5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824"/>
              <a:ext cx="1104" cy="288"/>
              <a:chOff x="3168" y="1440"/>
              <a:chExt cx="1104" cy="288"/>
            </a:xfrm>
          </p:grpSpPr>
          <p:sp>
            <p:nvSpPr>
              <p:cNvPr id="42035" name="Text Box 51">
                <a:extLst>
                  <a:ext uri="{FF2B5EF4-FFF2-40B4-BE49-F238E27FC236}">
                    <a16:creationId xmlns:a16="http://schemas.microsoft.com/office/drawing/2014/main" id="{B8684F19-A634-4439-A255-4674B6F04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  <p:sp>
            <p:nvSpPr>
              <p:cNvPr id="42036" name="Text Box 52">
                <a:extLst>
                  <a:ext uri="{FF2B5EF4-FFF2-40B4-BE49-F238E27FC236}">
                    <a16:creationId xmlns:a16="http://schemas.microsoft.com/office/drawing/2014/main" id="{239CB3E9-CCE3-4ADD-8907-476959113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42037" name="Text Box 53">
                <a:extLst>
                  <a:ext uri="{FF2B5EF4-FFF2-40B4-BE49-F238E27FC236}">
                    <a16:creationId xmlns:a16="http://schemas.microsoft.com/office/drawing/2014/main" id="{4686D3FF-429E-495A-82DC-2BCFC8C4C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4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</p:grpSp>
        <p:sp>
          <p:nvSpPr>
            <p:cNvPr id="41997" name="Text Box 54">
              <a:extLst>
                <a:ext uri="{FF2B5EF4-FFF2-40B4-BE49-F238E27FC236}">
                  <a16:creationId xmlns:a16="http://schemas.microsoft.com/office/drawing/2014/main" id="{640FA426-79BA-424B-868E-0F79E07B9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8</a:t>
              </a:r>
            </a:p>
          </p:txBody>
        </p:sp>
        <p:sp>
          <p:nvSpPr>
            <p:cNvPr id="41998" name="Text Box 55">
              <a:extLst>
                <a:ext uri="{FF2B5EF4-FFF2-40B4-BE49-F238E27FC236}">
                  <a16:creationId xmlns:a16="http://schemas.microsoft.com/office/drawing/2014/main" id="{DACA764F-1E3C-4A11-8E25-A8DD57D3F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34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41999" name="Text Box 56">
              <a:extLst>
                <a:ext uri="{FF2B5EF4-FFF2-40B4-BE49-F238E27FC236}">
                  <a16:creationId xmlns:a16="http://schemas.microsoft.com/office/drawing/2014/main" id="{97CD812B-917F-4DF3-94C6-17D618B9F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9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6</a:t>
              </a:r>
            </a:p>
          </p:txBody>
        </p:sp>
        <p:sp>
          <p:nvSpPr>
            <p:cNvPr id="42000" name="Text Box 57">
              <a:extLst>
                <a:ext uri="{FF2B5EF4-FFF2-40B4-BE49-F238E27FC236}">
                  <a16:creationId xmlns:a16="http://schemas.microsoft.com/office/drawing/2014/main" id="{B7A77BE9-F81A-4F16-AECC-C7465532A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42001" name="Text Box 58">
              <a:extLst>
                <a:ext uri="{FF2B5EF4-FFF2-40B4-BE49-F238E27FC236}">
                  <a16:creationId xmlns:a16="http://schemas.microsoft.com/office/drawing/2014/main" id="{48852F46-81CA-43F7-84E2-6099B113F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5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7</a:t>
              </a:r>
            </a:p>
          </p:txBody>
        </p:sp>
        <p:sp>
          <p:nvSpPr>
            <p:cNvPr id="42002" name="Text Box 59">
              <a:extLst>
                <a:ext uri="{FF2B5EF4-FFF2-40B4-BE49-F238E27FC236}">
                  <a16:creationId xmlns:a16="http://schemas.microsoft.com/office/drawing/2014/main" id="{AAD84AF7-E056-4F97-96D0-124BD4638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2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3</a:t>
              </a:r>
            </a:p>
          </p:txBody>
        </p:sp>
        <p:grpSp>
          <p:nvGrpSpPr>
            <p:cNvPr id="42003" name="Group 60">
              <a:extLst>
                <a:ext uri="{FF2B5EF4-FFF2-40B4-BE49-F238E27FC236}">
                  <a16:creationId xmlns:a16="http://schemas.microsoft.com/office/drawing/2014/main" id="{961CF00A-0DF6-4411-B9FB-FFC902A95F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584"/>
              <a:ext cx="1152" cy="288"/>
              <a:chOff x="3168" y="2544"/>
              <a:chExt cx="1152" cy="288"/>
            </a:xfrm>
          </p:grpSpPr>
          <p:sp>
            <p:nvSpPr>
              <p:cNvPr id="42032" name="Text Box 61">
                <a:extLst>
                  <a:ext uri="{FF2B5EF4-FFF2-40B4-BE49-F238E27FC236}">
                    <a16:creationId xmlns:a16="http://schemas.microsoft.com/office/drawing/2014/main" id="{5CCE4A81-B999-4388-BED7-E920E5299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5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42033" name="Text Box 62">
                <a:extLst>
                  <a:ext uri="{FF2B5EF4-FFF2-40B4-BE49-F238E27FC236}">
                    <a16:creationId xmlns:a16="http://schemas.microsoft.com/office/drawing/2014/main" id="{848BF220-C670-4306-9B82-65B66216E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5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42034" name="Text Box 63">
                <a:extLst>
                  <a:ext uri="{FF2B5EF4-FFF2-40B4-BE49-F238E27FC236}">
                    <a16:creationId xmlns:a16="http://schemas.microsoft.com/office/drawing/2014/main" id="{4256D9EF-3FE4-4AE0-8F16-15A33BA308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5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5</a:t>
                </a:r>
              </a:p>
            </p:txBody>
          </p:sp>
        </p:grpSp>
        <p:sp>
          <p:nvSpPr>
            <p:cNvPr id="42004" name="Text Box 64">
              <a:extLst>
                <a:ext uri="{FF2B5EF4-FFF2-40B4-BE49-F238E27FC236}">
                  <a16:creationId xmlns:a16="http://schemas.microsoft.com/office/drawing/2014/main" id="{7C5D1917-8E2D-482A-A101-88072D92E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2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42005" name="Text Box 65">
              <a:extLst>
                <a:ext uri="{FF2B5EF4-FFF2-40B4-BE49-F238E27FC236}">
                  <a16:creationId xmlns:a16="http://schemas.microsoft.com/office/drawing/2014/main" id="{2C4B143C-9F96-46E0-BDF1-27AF4BDB9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292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grpSp>
          <p:nvGrpSpPr>
            <p:cNvPr id="42006" name="Group 66">
              <a:extLst>
                <a:ext uri="{FF2B5EF4-FFF2-40B4-BE49-F238E27FC236}">
                  <a16:creationId xmlns:a16="http://schemas.microsoft.com/office/drawing/2014/main" id="{66A40B2F-3330-49F5-89BD-6E6EAAC94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056"/>
              <a:ext cx="336" cy="576"/>
              <a:chOff x="2112" y="1152"/>
              <a:chExt cx="336" cy="1104"/>
            </a:xfrm>
          </p:grpSpPr>
          <p:sp>
            <p:nvSpPr>
              <p:cNvPr id="42030" name="AutoShape 67">
                <a:extLst>
                  <a:ext uri="{FF2B5EF4-FFF2-40B4-BE49-F238E27FC236}">
                    <a16:creationId xmlns:a16="http://schemas.microsoft.com/office/drawing/2014/main" id="{0033E5D0-BB2E-41A0-B7D5-788C1E092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1152"/>
                <a:ext cx="192" cy="1104"/>
              </a:xfrm>
              <a:prstGeom prst="rightBrace">
                <a:avLst>
                  <a:gd name="adj1" fmla="val 4791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31" name="Text Box 68">
                <a:extLst>
                  <a:ext uri="{FF2B5EF4-FFF2-40B4-BE49-F238E27FC236}">
                    <a16:creationId xmlns:a16="http://schemas.microsoft.com/office/drawing/2014/main" id="{719767D4-CED2-4F8A-84D6-5B5997B38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535"/>
                <a:ext cx="192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1</a:t>
                </a:r>
              </a:p>
            </p:txBody>
          </p:sp>
        </p:grpSp>
        <p:grpSp>
          <p:nvGrpSpPr>
            <p:cNvPr id="42007" name="Group 69">
              <a:extLst>
                <a:ext uri="{FF2B5EF4-FFF2-40B4-BE49-F238E27FC236}">
                  <a16:creationId xmlns:a16="http://schemas.microsoft.com/office/drawing/2014/main" id="{6D3A35D6-9411-447A-ADBF-185243D3E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72"/>
              <a:ext cx="384" cy="624"/>
              <a:chOff x="2112" y="2256"/>
              <a:chExt cx="384" cy="768"/>
            </a:xfrm>
          </p:grpSpPr>
          <p:sp>
            <p:nvSpPr>
              <p:cNvPr id="42028" name="Text Box 70">
                <a:extLst>
                  <a:ext uri="{FF2B5EF4-FFF2-40B4-BE49-F238E27FC236}">
                    <a16:creationId xmlns:a16="http://schemas.microsoft.com/office/drawing/2014/main" id="{328BF2FD-A11B-43CE-BAB7-4576F7F96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97"/>
                <a:ext cx="192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  <p:sp>
            <p:nvSpPr>
              <p:cNvPr id="42029" name="AutoShape 71">
                <a:extLst>
                  <a:ext uri="{FF2B5EF4-FFF2-40B4-BE49-F238E27FC236}">
                    <a16:creationId xmlns:a16="http://schemas.microsoft.com/office/drawing/2014/main" id="{576C93F2-D90F-431A-B4CC-A8AD45007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256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2008" name="Text Box 72">
              <a:extLst>
                <a:ext uri="{FF2B5EF4-FFF2-40B4-BE49-F238E27FC236}">
                  <a16:creationId xmlns:a16="http://schemas.microsoft.com/office/drawing/2014/main" id="{2E7144FC-BEF8-4B43-9290-BB319CECC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8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42009" name="Text Box 73">
              <a:extLst>
                <a:ext uri="{FF2B5EF4-FFF2-40B4-BE49-F238E27FC236}">
                  <a16:creationId xmlns:a16="http://schemas.microsoft.com/office/drawing/2014/main" id="{F61269B5-C60F-4829-8E95-8B392946F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8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2010" name="Text Box 74">
              <a:extLst>
                <a:ext uri="{FF2B5EF4-FFF2-40B4-BE49-F238E27FC236}">
                  <a16:creationId xmlns:a16="http://schemas.microsoft.com/office/drawing/2014/main" id="{9F767642-3CA0-4ADB-8C69-E1E193277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816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楷体_GB2312" pitchFamily="49" charset="-122"/>
                </a:rPr>
                <a:t>子集号</a:t>
              </a:r>
            </a:p>
          </p:txBody>
        </p:sp>
        <p:sp>
          <p:nvSpPr>
            <p:cNvPr id="42011" name="Line 75">
              <a:extLst>
                <a:ext uri="{FF2B5EF4-FFF2-40B4-BE49-F238E27FC236}">
                  <a16:creationId xmlns:a16="http://schemas.microsoft.com/office/drawing/2014/main" id="{353EE836-4CFD-4E1D-AD12-35E5A3CED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12" name="Group 76">
              <a:extLst>
                <a:ext uri="{FF2B5EF4-FFF2-40B4-BE49-F238E27FC236}">
                  <a16:creationId xmlns:a16="http://schemas.microsoft.com/office/drawing/2014/main" id="{2C302D97-FAA4-4DB8-8C84-6C9B739C9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112"/>
              <a:ext cx="1182" cy="288"/>
              <a:chOff x="144" y="2640"/>
              <a:chExt cx="1182" cy="288"/>
            </a:xfrm>
          </p:grpSpPr>
          <p:sp>
            <p:nvSpPr>
              <p:cNvPr id="42025" name="Text Box 77">
                <a:extLst>
                  <a:ext uri="{FF2B5EF4-FFF2-40B4-BE49-F238E27FC236}">
                    <a16:creationId xmlns:a16="http://schemas.microsoft.com/office/drawing/2014/main" id="{3EEA1D79-9BBB-4657-91A8-2C6DF9B6D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640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8</a:t>
                </a:r>
              </a:p>
            </p:txBody>
          </p:sp>
          <p:sp>
            <p:nvSpPr>
              <p:cNvPr id="42026" name="Text Box 78">
                <a:extLst>
                  <a:ext uri="{FF2B5EF4-FFF2-40B4-BE49-F238E27FC236}">
                    <a16:creationId xmlns:a16="http://schemas.microsoft.com/office/drawing/2014/main" id="{74213EEB-1F3B-4017-BE5F-5EA61DCF3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64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7</a:t>
                </a:r>
              </a:p>
            </p:txBody>
          </p:sp>
          <p:sp>
            <p:nvSpPr>
              <p:cNvPr id="42027" name="Text Box 79">
                <a:extLst>
                  <a:ext uri="{FF2B5EF4-FFF2-40B4-BE49-F238E27FC236}">
                    <a16:creationId xmlns:a16="http://schemas.microsoft.com/office/drawing/2014/main" id="{63AD2A62-BAE7-4B1E-B3AA-F78BDCD61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8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3</a:t>
                </a:r>
              </a:p>
            </p:txBody>
          </p:sp>
        </p:grpSp>
        <p:sp>
          <p:nvSpPr>
            <p:cNvPr id="42013" name="Line 80">
              <a:extLst>
                <a:ext uri="{FF2B5EF4-FFF2-40B4-BE49-F238E27FC236}">
                  <a16:creationId xmlns:a16="http://schemas.microsoft.com/office/drawing/2014/main" id="{095EFFDA-9CA9-4926-80D1-BF91614D4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9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14" name="Group 81">
              <a:extLst>
                <a:ext uri="{FF2B5EF4-FFF2-40B4-BE49-F238E27FC236}">
                  <a16:creationId xmlns:a16="http://schemas.microsoft.com/office/drawing/2014/main" id="{69BE155E-A1FA-49E7-84ED-30A173572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632"/>
              <a:ext cx="336" cy="372"/>
              <a:chOff x="2112" y="1152"/>
              <a:chExt cx="336" cy="1711"/>
            </a:xfrm>
          </p:grpSpPr>
          <p:sp>
            <p:nvSpPr>
              <p:cNvPr id="42023" name="AutoShape 82">
                <a:extLst>
                  <a:ext uri="{FF2B5EF4-FFF2-40B4-BE49-F238E27FC236}">
                    <a16:creationId xmlns:a16="http://schemas.microsoft.com/office/drawing/2014/main" id="{6741E9F9-2695-4E24-A7A8-F0C7CA414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1152"/>
                <a:ext cx="192" cy="1104"/>
              </a:xfrm>
              <a:prstGeom prst="rightBrace">
                <a:avLst>
                  <a:gd name="adj1" fmla="val 4791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24" name="Text Box 83">
                <a:extLst>
                  <a:ext uri="{FF2B5EF4-FFF2-40B4-BE49-F238E27FC236}">
                    <a16:creationId xmlns:a16="http://schemas.microsoft.com/office/drawing/2014/main" id="{E3DD33EE-5563-40B2-AC96-9B36234C0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538"/>
                <a:ext cx="192" cy="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2</a:t>
                </a:r>
              </a:p>
            </p:txBody>
          </p:sp>
        </p:grpSp>
        <p:sp>
          <p:nvSpPr>
            <p:cNvPr id="42015" name="Line 84">
              <a:extLst>
                <a:ext uri="{FF2B5EF4-FFF2-40B4-BE49-F238E27FC236}">
                  <a16:creationId xmlns:a16="http://schemas.microsoft.com/office/drawing/2014/main" id="{FE28ABB7-1F6E-45D2-B6D5-54C2C15AB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6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Line 85">
              <a:extLst>
                <a:ext uri="{FF2B5EF4-FFF2-40B4-BE49-F238E27FC236}">
                  <a16:creationId xmlns:a16="http://schemas.microsoft.com/office/drawing/2014/main" id="{CA4765B5-7AD4-4DD6-9DAF-D1E72D56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87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17" name="Group 86">
              <a:extLst>
                <a:ext uri="{FF2B5EF4-FFF2-40B4-BE49-F238E27FC236}">
                  <a16:creationId xmlns:a16="http://schemas.microsoft.com/office/drawing/2014/main" id="{0F436B9F-8E34-4000-887C-1C487B002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496"/>
              <a:ext cx="384" cy="432"/>
              <a:chOff x="2112" y="2256"/>
              <a:chExt cx="384" cy="768"/>
            </a:xfrm>
          </p:grpSpPr>
          <p:sp>
            <p:nvSpPr>
              <p:cNvPr id="42021" name="Text Box 87">
                <a:extLst>
                  <a:ext uri="{FF2B5EF4-FFF2-40B4-BE49-F238E27FC236}">
                    <a16:creationId xmlns:a16="http://schemas.microsoft.com/office/drawing/2014/main" id="{C493E2E3-9299-4A16-9D88-493618606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98"/>
                <a:ext cx="192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4</a:t>
                </a:r>
              </a:p>
            </p:txBody>
          </p:sp>
          <p:sp>
            <p:nvSpPr>
              <p:cNvPr id="42022" name="AutoShape 88">
                <a:extLst>
                  <a:ext uri="{FF2B5EF4-FFF2-40B4-BE49-F238E27FC236}">
                    <a16:creationId xmlns:a16="http://schemas.microsoft.com/office/drawing/2014/main" id="{8A5B7A00-E789-4A62-9DBA-D7B16A462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256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018" name="Group 89">
              <a:extLst>
                <a:ext uri="{FF2B5EF4-FFF2-40B4-BE49-F238E27FC236}">
                  <a16:creationId xmlns:a16="http://schemas.microsoft.com/office/drawing/2014/main" id="{A743FD2E-C569-46CE-AA13-96004608D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928"/>
              <a:ext cx="384" cy="393"/>
              <a:chOff x="2112" y="2256"/>
              <a:chExt cx="384" cy="898"/>
            </a:xfrm>
          </p:grpSpPr>
          <p:sp>
            <p:nvSpPr>
              <p:cNvPr id="42019" name="Text Box 90">
                <a:extLst>
                  <a:ext uri="{FF2B5EF4-FFF2-40B4-BE49-F238E27FC236}">
                    <a16:creationId xmlns:a16="http://schemas.microsoft.com/office/drawing/2014/main" id="{687FB81A-F4A3-411E-B9B7-F599A25B4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96"/>
                <a:ext cx="192" cy="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/>
                  <a:t>5</a:t>
                </a:r>
              </a:p>
            </p:txBody>
          </p:sp>
          <p:sp>
            <p:nvSpPr>
              <p:cNvPr id="42020" name="AutoShape 91">
                <a:extLst>
                  <a:ext uri="{FF2B5EF4-FFF2-40B4-BE49-F238E27FC236}">
                    <a16:creationId xmlns:a16="http://schemas.microsoft.com/office/drawing/2014/main" id="{4C1A1239-8960-4CE3-802F-B297FD1C1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2256"/>
                <a:ext cx="144" cy="768"/>
              </a:xfrm>
              <a:prstGeom prst="rightBrace">
                <a:avLst>
                  <a:gd name="adj1" fmla="val 4444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41990" name="AutoShape 9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3B93D8C-4CA2-4D3A-9F8E-BD431FA9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28600"/>
            <a:ext cx="446088" cy="461963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F88F385B-5264-4299-8886-7811DC99D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"/>
            <a:ext cx="8458200" cy="58674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/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82FC1D73-453F-43AD-BAFF-2A2EB2F2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85800"/>
            <a:ext cx="350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用子集号代替状态号得:</a:t>
            </a:r>
          </a:p>
        </p:txBody>
      </p:sp>
      <p:grpSp>
        <p:nvGrpSpPr>
          <p:cNvPr id="43012" name="Group 6">
            <a:extLst>
              <a:ext uri="{FF2B5EF4-FFF2-40B4-BE49-F238E27FC236}">
                <a16:creationId xmlns:a16="http://schemas.microsoft.com/office/drawing/2014/main" id="{D9803584-A258-45C4-90DD-0C22E7F5947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600200"/>
            <a:ext cx="2667000" cy="2895600"/>
            <a:chOff x="624" y="960"/>
            <a:chExt cx="1680" cy="1824"/>
          </a:xfrm>
        </p:grpSpPr>
        <p:sp>
          <p:nvSpPr>
            <p:cNvPr id="43043" name="Line 7">
              <a:extLst>
                <a:ext uri="{FF2B5EF4-FFF2-40B4-BE49-F238E27FC236}">
                  <a16:creationId xmlns:a16="http://schemas.microsoft.com/office/drawing/2014/main" id="{781DA878-631E-4B5B-A5BE-F4D61ADBE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4" name="Line 8">
              <a:extLst>
                <a:ext uri="{FF2B5EF4-FFF2-40B4-BE49-F238E27FC236}">
                  <a16:creationId xmlns:a16="http://schemas.microsoft.com/office/drawing/2014/main" id="{C0CD33AA-144B-47E5-82BC-ECF18E426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96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5" name="Text Box 9">
              <a:extLst>
                <a:ext uri="{FF2B5EF4-FFF2-40B4-BE49-F238E27FC236}">
                  <a16:creationId xmlns:a16="http://schemas.microsoft.com/office/drawing/2014/main" id="{FC62F83B-45C3-4C8D-96C9-333FEDF9D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2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43046" name="Text Box 10">
              <a:extLst>
                <a:ext uri="{FF2B5EF4-FFF2-40B4-BE49-F238E27FC236}">
                  <a16:creationId xmlns:a16="http://schemas.microsoft.com/office/drawing/2014/main" id="{BC80718E-5A29-4AEB-B283-FE2DF3DE0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43047" name="Text Box 11">
              <a:extLst>
                <a:ext uri="{FF2B5EF4-FFF2-40B4-BE49-F238E27FC236}">
                  <a16:creationId xmlns:a16="http://schemas.microsoft.com/office/drawing/2014/main" id="{9488F513-345D-4E64-B52F-FA3AFA3FA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43048" name="Text Box 12">
              <a:extLst>
                <a:ext uri="{FF2B5EF4-FFF2-40B4-BE49-F238E27FC236}">
                  <a16:creationId xmlns:a16="http://schemas.microsoft.com/office/drawing/2014/main" id="{56ADFC68-E40B-4270-8EC0-66F7C5E24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43049" name="Text Box 13">
              <a:extLst>
                <a:ext uri="{FF2B5EF4-FFF2-40B4-BE49-F238E27FC236}">
                  <a16:creationId xmlns:a16="http://schemas.microsoft.com/office/drawing/2014/main" id="{47CC98B0-066E-4F54-8C34-BB1E1EB0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43050" name="Text Box 14">
              <a:extLst>
                <a:ext uri="{FF2B5EF4-FFF2-40B4-BE49-F238E27FC236}">
                  <a16:creationId xmlns:a16="http://schemas.microsoft.com/office/drawing/2014/main" id="{E93E567F-00D8-4236-B620-7227E5613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9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43051" name="Text Box 15">
              <a:extLst>
                <a:ext uri="{FF2B5EF4-FFF2-40B4-BE49-F238E27FC236}">
                  <a16:creationId xmlns:a16="http://schemas.microsoft.com/office/drawing/2014/main" id="{B624C2A7-7149-40EE-BF93-C370BD353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43052" name="Text Box 16">
              <a:extLst>
                <a:ext uri="{FF2B5EF4-FFF2-40B4-BE49-F238E27FC236}">
                  <a16:creationId xmlns:a16="http://schemas.microsoft.com/office/drawing/2014/main" id="{F5F74346-C367-4549-B0A8-D81430C0E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3</a:t>
              </a:r>
            </a:p>
          </p:txBody>
        </p:sp>
        <p:sp>
          <p:nvSpPr>
            <p:cNvPr id="43053" name="Text Box 17">
              <a:extLst>
                <a:ext uri="{FF2B5EF4-FFF2-40B4-BE49-F238E27FC236}">
                  <a16:creationId xmlns:a16="http://schemas.microsoft.com/office/drawing/2014/main" id="{F98C822D-2E00-422E-B3BC-07C51E319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4</a:t>
              </a:r>
            </a:p>
          </p:txBody>
        </p:sp>
        <p:sp>
          <p:nvSpPr>
            <p:cNvPr id="43054" name="Text Box 18">
              <a:extLst>
                <a:ext uri="{FF2B5EF4-FFF2-40B4-BE49-F238E27FC236}">
                  <a16:creationId xmlns:a16="http://schemas.microsoft.com/office/drawing/2014/main" id="{48D61F10-0D56-452F-B59D-2BBBB84E9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43055" name="Text Box 19">
              <a:extLst>
                <a:ext uri="{FF2B5EF4-FFF2-40B4-BE49-F238E27FC236}">
                  <a16:creationId xmlns:a16="http://schemas.microsoft.com/office/drawing/2014/main" id="{F86AC6B9-5350-4142-BD0F-C5CEF6797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43056" name="Text Box 20">
              <a:extLst>
                <a:ext uri="{FF2B5EF4-FFF2-40B4-BE49-F238E27FC236}">
                  <a16:creationId xmlns:a16="http://schemas.microsoft.com/office/drawing/2014/main" id="{DFBC2F69-B6ED-4667-9A6F-6DEF206F1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43057" name="Text Box 21">
              <a:extLst>
                <a:ext uri="{FF2B5EF4-FFF2-40B4-BE49-F238E27FC236}">
                  <a16:creationId xmlns:a16="http://schemas.microsoft.com/office/drawing/2014/main" id="{F90F46BC-124E-4695-B6B5-07C337D38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43058" name="Text Box 22">
              <a:extLst>
                <a:ext uri="{FF2B5EF4-FFF2-40B4-BE49-F238E27FC236}">
                  <a16:creationId xmlns:a16="http://schemas.microsoft.com/office/drawing/2014/main" id="{B4CEE38B-74DE-44FC-B83F-2BF924696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  <p:sp>
          <p:nvSpPr>
            <p:cNvPr id="43059" name="Text Box 23">
              <a:extLst>
                <a:ext uri="{FF2B5EF4-FFF2-40B4-BE49-F238E27FC236}">
                  <a16:creationId xmlns:a16="http://schemas.microsoft.com/office/drawing/2014/main" id="{E998A8C6-3FAE-4605-A3D8-800103008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1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2</a:t>
              </a:r>
            </a:p>
          </p:txBody>
        </p:sp>
        <p:sp>
          <p:nvSpPr>
            <p:cNvPr id="43060" name="Text Box 24">
              <a:extLst>
                <a:ext uri="{FF2B5EF4-FFF2-40B4-BE49-F238E27FC236}">
                  <a16:creationId xmlns:a16="http://schemas.microsoft.com/office/drawing/2014/main" id="{1B4A7786-2E31-4A3F-95C0-0D82F79F2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1</a:t>
              </a:r>
            </a:p>
          </p:txBody>
        </p:sp>
        <p:sp>
          <p:nvSpPr>
            <p:cNvPr id="43061" name="Text Box 25">
              <a:extLst>
                <a:ext uri="{FF2B5EF4-FFF2-40B4-BE49-F238E27FC236}">
                  <a16:creationId xmlns:a16="http://schemas.microsoft.com/office/drawing/2014/main" id="{851F9D12-443D-4A5E-917E-1188B05D9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5</a:t>
              </a:r>
            </a:p>
          </p:txBody>
        </p:sp>
      </p:grpSp>
      <p:grpSp>
        <p:nvGrpSpPr>
          <p:cNvPr id="43013" name="Group 26">
            <a:extLst>
              <a:ext uri="{FF2B5EF4-FFF2-40B4-BE49-F238E27FC236}">
                <a16:creationId xmlns:a16="http://schemas.microsoft.com/office/drawing/2014/main" id="{5D762686-2214-4996-B071-7DF34634F80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868363"/>
            <a:ext cx="5257800" cy="4054475"/>
            <a:chOff x="2160" y="547"/>
            <a:chExt cx="3312" cy="2554"/>
          </a:xfrm>
        </p:grpSpPr>
        <p:sp>
          <p:nvSpPr>
            <p:cNvPr id="43014" name="Arc 27">
              <a:extLst>
                <a:ext uri="{FF2B5EF4-FFF2-40B4-BE49-F238E27FC236}">
                  <a16:creationId xmlns:a16="http://schemas.microsoft.com/office/drawing/2014/main" id="{642E7F21-6E04-4575-BD56-8214E380263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43" y="1344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5" name="Oval 28">
              <a:extLst>
                <a:ext uri="{FF2B5EF4-FFF2-40B4-BE49-F238E27FC236}">
                  <a16:creationId xmlns:a16="http://schemas.microsoft.com/office/drawing/2014/main" id="{6A097C7B-8B27-47B9-B737-CFB2C1457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064"/>
              <a:ext cx="624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3200"/>
            </a:p>
          </p:txBody>
        </p:sp>
        <p:sp>
          <p:nvSpPr>
            <p:cNvPr id="43016" name="Oval 29">
              <a:extLst>
                <a:ext uri="{FF2B5EF4-FFF2-40B4-BE49-F238E27FC236}">
                  <a16:creationId xmlns:a16="http://schemas.microsoft.com/office/drawing/2014/main" id="{48AC1E16-1DD0-45C8-98E4-48C0C0464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12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5</a:t>
              </a:r>
            </a:p>
          </p:txBody>
        </p:sp>
        <p:sp>
          <p:nvSpPr>
            <p:cNvPr id="43017" name="Oval 30">
              <a:extLst>
                <a:ext uri="{FF2B5EF4-FFF2-40B4-BE49-F238E27FC236}">
                  <a16:creationId xmlns:a16="http://schemas.microsoft.com/office/drawing/2014/main" id="{303B0243-54FD-4288-8B31-A2731E1FA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2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3</a:t>
              </a:r>
            </a:p>
          </p:txBody>
        </p:sp>
        <p:sp>
          <p:nvSpPr>
            <p:cNvPr id="43018" name="Oval 31">
              <a:extLst>
                <a:ext uri="{FF2B5EF4-FFF2-40B4-BE49-F238E27FC236}">
                  <a16:creationId xmlns:a16="http://schemas.microsoft.com/office/drawing/2014/main" id="{3291FCF4-D4FB-46D2-809D-C4BD9616D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344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1</a:t>
              </a:r>
            </a:p>
          </p:txBody>
        </p:sp>
        <p:sp>
          <p:nvSpPr>
            <p:cNvPr id="43019" name="Oval 32">
              <a:extLst>
                <a:ext uri="{FF2B5EF4-FFF2-40B4-BE49-F238E27FC236}">
                  <a16:creationId xmlns:a16="http://schemas.microsoft.com/office/drawing/2014/main" id="{0AAAEB55-4092-437D-9A83-398F9C147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44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2</a:t>
              </a:r>
            </a:p>
          </p:txBody>
        </p:sp>
        <p:sp>
          <p:nvSpPr>
            <p:cNvPr id="43020" name="Oval 33">
              <a:extLst>
                <a:ext uri="{FF2B5EF4-FFF2-40B4-BE49-F238E27FC236}">
                  <a16:creationId xmlns:a16="http://schemas.microsoft.com/office/drawing/2014/main" id="{76333E2A-3022-4605-B759-D0C1F7FB5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344"/>
              <a:ext cx="528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/>
                <a:t>4</a:t>
              </a:r>
            </a:p>
          </p:txBody>
        </p:sp>
        <p:sp>
          <p:nvSpPr>
            <p:cNvPr id="43021" name="Line 34">
              <a:extLst>
                <a:ext uri="{FF2B5EF4-FFF2-40B4-BE49-F238E27FC236}">
                  <a16:creationId xmlns:a16="http://schemas.microsoft.com/office/drawing/2014/main" id="{7130EAD3-6D95-4D0B-ABAF-A8027FBE5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Line 35">
              <a:extLst>
                <a:ext uri="{FF2B5EF4-FFF2-40B4-BE49-F238E27FC236}">
                  <a16:creationId xmlns:a16="http://schemas.microsoft.com/office/drawing/2014/main" id="{AFBBDCE2-B3A9-4D3E-8E30-0EBAB92AC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Line 36">
              <a:extLst>
                <a:ext uri="{FF2B5EF4-FFF2-40B4-BE49-F238E27FC236}">
                  <a16:creationId xmlns:a16="http://schemas.microsoft.com/office/drawing/2014/main" id="{3091DA5A-AFB6-4A5C-B792-E741D4E68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4" name="Line 37">
              <a:extLst>
                <a:ext uri="{FF2B5EF4-FFF2-40B4-BE49-F238E27FC236}">
                  <a16:creationId xmlns:a16="http://schemas.microsoft.com/office/drawing/2014/main" id="{B51D6209-45A9-466F-9B3D-058B2A4AF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5" name="Line 38">
              <a:extLst>
                <a:ext uri="{FF2B5EF4-FFF2-40B4-BE49-F238E27FC236}">
                  <a16:creationId xmlns:a16="http://schemas.microsoft.com/office/drawing/2014/main" id="{286CF3AF-09CC-4AA2-9F70-B4195F7B7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28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3026" name="AutoShape 39">
              <a:extLst>
                <a:ext uri="{FF2B5EF4-FFF2-40B4-BE49-F238E27FC236}">
                  <a16:creationId xmlns:a16="http://schemas.microsoft.com/office/drawing/2014/main" id="{C8FA42D4-EF71-4D58-9BE5-62ED36A7B54F}"/>
                </a:ext>
              </a:extLst>
            </p:cNvPr>
            <p:cNvCxnSpPr>
              <a:cxnSpLocks noChangeShapeType="1"/>
              <a:stCxn id="43014" idx="1"/>
            </p:cNvCxnSpPr>
            <p:nvPr/>
          </p:nvCxnSpPr>
          <p:spPr bwMode="auto">
            <a:xfrm rot="-5400000" flipH="1" flipV="1">
              <a:off x="3702" y="1194"/>
              <a:ext cx="29" cy="330"/>
            </a:xfrm>
            <a:prstGeom prst="curvedConnector3">
              <a:avLst>
                <a:gd name="adj1" fmla="val -6620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7" name="AutoShape 40">
              <a:extLst>
                <a:ext uri="{FF2B5EF4-FFF2-40B4-BE49-F238E27FC236}">
                  <a16:creationId xmlns:a16="http://schemas.microsoft.com/office/drawing/2014/main" id="{D0CA3715-867D-4A80-925A-6C03EF606E5C}"/>
                </a:ext>
              </a:extLst>
            </p:cNvPr>
            <p:cNvCxnSpPr>
              <a:cxnSpLocks noChangeShapeType="1"/>
              <a:stCxn id="43020" idx="0"/>
              <a:endCxn id="43018" idx="0"/>
            </p:cNvCxnSpPr>
            <p:nvPr/>
          </p:nvCxnSpPr>
          <p:spPr bwMode="auto">
            <a:xfrm rot="-5400000" flipH="1" flipV="1">
              <a:off x="3695" y="409"/>
              <a:ext cx="1" cy="1872"/>
            </a:xfrm>
            <a:prstGeom prst="curvedConnector3">
              <a:avLst>
                <a:gd name="adj1" fmla="val -48500014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28" name="Text Box 41">
              <a:extLst>
                <a:ext uri="{FF2B5EF4-FFF2-40B4-BE49-F238E27FC236}">
                  <a16:creationId xmlns:a16="http://schemas.microsoft.com/office/drawing/2014/main" id="{F1EEF93A-2CBB-48B3-A15B-1C2220D84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728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43029" name="Text Box 42">
              <a:extLst>
                <a:ext uri="{FF2B5EF4-FFF2-40B4-BE49-F238E27FC236}">
                  <a16:creationId xmlns:a16="http://schemas.microsoft.com/office/drawing/2014/main" id="{55A4DB99-F378-481A-97AD-3430E615D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48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43030" name="Text Box 43">
              <a:extLst>
                <a:ext uri="{FF2B5EF4-FFF2-40B4-BE49-F238E27FC236}">
                  <a16:creationId xmlns:a16="http://schemas.microsoft.com/office/drawing/2014/main" id="{255F2577-E676-46BD-B0CD-AD4E57498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547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43031" name="Text Box 44">
              <a:extLst>
                <a:ext uri="{FF2B5EF4-FFF2-40B4-BE49-F238E27FC236}">
                  <a16:creationId xmlns:a16="http://schemas.microsoft.com/office/drawing/2014/main" id="{0D56BEF6-AA4C-4A15-A5C2-BED8FFC02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035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43032" name="Text Box 45">
              <a:extLst>
                <a:ext uri="{FF2B5EF4-FFF2-40B4-BE49-F238E27FC236}">
                  <a16:creationId xmlns:a16="http://schemas.microsoft.com/office/drawing/2014/main" id="{5358BBB5-B71D-4CED-A8FA-5AEE1D8B7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73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43033" name="Text Box 46">
              <a:extLst>
                <a:ext uri="{FF2B5EF4-FFF2-40B4-BE49-F238E27FC236}">
                  <a16:creationId xmlns:a16="http://schemas.microsoft.com/office/drawing/2014/main" id="{415457BF-A493-4F31-9937-E58768D20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267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43034" name="Text Box 47">
              <a:extLst>
                <a:ext uri="{FF2B5EF4-FFF2-40B4-BE49-F238E27FC236}">
                  <a16:creationId xmlns:a16="http://schemas.microsoft.com/office/drawing/2014/main" id="{2D6213F4-FD50-42BC-97F6-BC76E5904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27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43035" name="Text Box 48">
              <a:extLst>
                <a:ext uri="{FF2B5EF4-FFF2-40B4-BE49-F238E27FC236}">
                  <a16:creationId xmlns:a16="http://schemas.microsoft.com/office/drawing/2014/main" id="{130BC53B-C481-4DDA-9282-053BB5B0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47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43036" name="Line 49">
              <a:extLst>
                <a:ext uri="{FF2B5EF4-FFF2-40B4-BE49-F238E27FC236}">
                  <a16:creationId xmlns:a16="http://schemas.microsoft.com/office/drawing/2014/main" id="{1AE113F7-677F-48C7-A0C5-303605C88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7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Arc 50">
              <a:extLst>
                <a:ext uri="{FF2B5EF4-FFF2-40B4-BE49-F238E27FC236}">
                  <a16:creationId xmlns:a16="http://schemas.microsoft.com/office/drawing/2014/main" id="{AE131DD9-F421-4D6E-AF82-0170CA04A41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939" y="2112"/>
              <a:ext cx="240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3038" name="AutoShape 51">
              <a:extLst>
                <a:ext uri="{FF2B5EF4-FFF2-40B4-BE49-F238E27FC236}">
                  <a16:creationId xmlns:a16="http://schemas.microsoft.com/office/drawing/2014/main" id="{EE992732-2933-4737-B9E9-21D958F2A915}"/>
                </a:ext>
              </a:extLst>
            </p:cNvPr>
            <p:cNvCxnSpPr>
              <a:cxnSpLocks noChangeShapeType="1"/>
              <a:stCxn id="43037" idx="1"/>
            </p:cNvCxnSpPr>
            <p:nvPr/>
          </p:nvCxnSpPr>
          <p:spPr bwMode="auto">
            <a:xfrm rot="-5400000" flipH="1" flipV="1">
              <a:off x="4998" y="1962"/>
              <a:ext cx="29" cy="330"/>
            </a:xfrm>
            <a:prstGeom prst="curvedConnector3">
              <a:avLst>
                <a:gd name="adj1" fmla="val -6620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39" name="Text Box 52">
              <a:extLst>
                <a:ext uri="{FF2B5EF4-FFF2-40B4-BE49-F238E27FC236}">
                  <a16:creationId xmlns:a16="http://schemas.microsoft.com/office/drawing/2014/main" id="{92709D33-59D9-405E-BF37-410DB8197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795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1</a:t>
              </a:r>
            </a:p>
          </p:txBody>
        </p:sp>
        <p:sp>
          <p:nvSpPr>
            <p:cNvPr id="43040" name="Line 53">
              <a:extLst>
                <a:ext uri="{FF2B5EF4-FFF2-40B4-BE49-F238E27FC236}">
                  <a16:creationId xmlns:a16="http://schemas.microsoft.com/office/drawing/2014/main" id="{F3BA277B-D421-4B34-949E-7B985C0CA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Text Box 54">
              <a:extLst>
                <a:ext uri="{FF2B5EF4-FFF2-40B4-BE49-F238E27FC236}">
                  <a16:creationId xmlns:a16="http://schemas.microsoft.com/office/drawing/2014/main" id="{1E530131-7BC6-49BD-9260-CF377B225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99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/>
                <a:t>0</a:t>
              </a:r>
            </a:p>
          </p:txBody>
        </p:sp>
        <p:sp>
          <p:nvSpPr>
            <p:cNvPr id="43042" name="Arc 55">
              <a:extLst>
                <a:ext uri="{FF2B5EF4-FFF2-40B4-BE49-F238E27FC236}">
                  <a16:creationId xmlns:a16="http://schemas.microsoft.com/office/drawing/2014/main" id="{DFAC2444-5F7B-4408-9100-98F3BD841624}"/>
                </a:ext>
              </a:extLst>
            </p:cNvPr>
            <p:cNvSpPr>
              <a:spLocks/>
            </p:cNvSpPr>
            <p:nvPr/>
          </p:nvSpPr>
          <p:spPr bwMode="auto">
            <a:xfrm rot="14655461" flipH="1">
              <a:off x="2809" y="1594"/>
              <a:ext cx="1445" cy="1268"/>
            </a:xfrm>
            <a:custGeom>
              <a:avLst/>
              <a:gdLst>
                <a:gd name="T0" fmla="*/ 0 w 29906"/>
                <a:gd name="T1" fmla="*/ 0 h 29602"/>
                <a:gd name="T2" fmla="*/ 0 w 29906"/>
                <a:gd name="T3" fmla="*/ 0 h 29602"/>
                <a:gd name="T4" fmla="*/ 0 w 29906"/>
                <a:gd name="T5" fmla="*/ 0 h 29602"/>
                <a:gd name="T6" fmla="*/ 0 60000 65536"/>
                <a:gd name="T7" fmla="*/ 0 60000 65536"/>
                <a:gd name="T8" fmla="*/ 0 60000 65536"/>
                <a:gd name="T9" fmla="*/ 0 w 29906"/>
                <a:gd name="T10" fmla="*/ 0 h 29602"/>
                <a:gd name="T11" fmla="*/ 29906 w 29906"/>
                <a:gd name="T12" fmla="*/ 29602 h 296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906" h="29602" fill="none" extrusionOk="0">
                  <a:moveTo>
                    <a:pt x="-1" y="1660"/>
                  </a:moveTo>
                  <a:cubicBezTo>
                    <a:pt x="2631" y="564"/>
                    <a:pt x="5454" y="-1"/>
                    <a:pt x="8306" y="0"/>
                  </a:cubicBezTo>
                  <a:cubicBezTo>
                    <a:pt x="20235" y="0"/>
                    <a:pt x="29906" y="9670"/>
                    <a:pt x="29906" y="21600"/>
                  </a:cubicBezTo>
                  <a:cubicBezTo>
                    <a:pt x="29906" y="24340"/>
                    <a:pt x="29384" y="27056"/>
                    <a:pt x="28369" y="29602"/>
                  </a:cubicBezTo>
                </a:path>
                <a:path w="29906" h="29602" stroke="0" extrusionOk="0">
                  <a:moveTo>
                    <a:pt x="-1" y="1660"/>
                  </a:moveTo>
                  <a:cubicBezTo>
                    <a:pt x="2631" y="564"/>
                    <a:pt x="5454" y="-1"/>
                    <a:pt x="8306" y="0"/>
                  </a:cubicBezTo>
                  <a:cubicBezTo>
                    <a:pt x="20235" y="0"/>
                    <a:pt x="29906" y="9670"/>
                    <a:pt x="29906" y="21600"/>
                  </a:cubicBezTo>
                  <a:cubicBezTo>
                    <a:pt x="29906" y="24340"/>
                    <a:pt x="29384" y="27056"/>
                    <a:pt x="28369" y="29602"/>
                  </a:cubicBezTo>
                  <a:lnTo>
                    <a:pt x="8306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>
            <a:extLst>
              <a:ext uri="{FF2B5EF4-FFF2-40B4-BE49-F238E27FC236}">
                <a16:creationId xmlns:a16="http://schemas.microsoft.com/office/drawing/2014/main" id="{62BD8AD5-5B4F-422A-AF97-A068DE38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95600"/>
            <a:ext cx="1600200" cy="685800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accent2"/>
                </a:solidFill>
                <a:latin typeface="Times New Roman" charset="0"/>
                <a:ea typeface="楷体_GB2312" pitchFamily="49" charset="-122"/>
              </a:rPr>
              <a:t>NFA</a:t>
            </a:r>
            <a:endParaRPr lang="en-US" altLang="zh-CN">
              <a:latin typeface="Times New Roman" charset="0"/>
              <a:ea typeface="楷体_GB2312" pitchFamily="49" charset="-122"/>
            </a:endParaRP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31C29FC7-6AFA-4AE5-842F-1AE9901C5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895600"/>
            <a:ext cx="1524000" cy="685800"/>
          </a:xfrm>
          <a:prstGeom prst="rect">
            <a:avLst/>
          </a:prstGeom>
          <a:solidFill>
            <a:srgbClr val="008080"/>
          </a:solidFill>
          <a:ln w="12700">
            <a:noFill/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b="1">
                <a:solidFill>
                  <a:schemeClr val="bg1"/>
                </a:solidFill>
                <a:latin typeface="Times New Roman" charset="0"/>
                <a:ea typeface="楷体_GB2312" pitchFamily="49" charset="-122"/>
              </a:rPr>
              <a:t>DFA</a:t>
            </a:r>
            <a:endParaRPr lang="en-US" altLang="zh-CN">
              <a:latin typeface="Times New Roman" charset="0"/>
              <a:ea typeface="楷体_GB2312" pitchFamily="49" charset="-122"/>
            </a:endParaRPr>
          </a:p>
        </p:txBody>
      </p:sp>
      <p:sp>
        <p:nvSpPr>
          <p:cNvPr id="44036" name="Text Box 7">
            <a:extLst>
              <a:ext uri="{FF2B5EF4-FFF2-40B4-BE49-F238E27FC236}">
                <a16:creationId xmlns:a16="http://schemas.microsoft.com/office/drawing/2014/main" id="{AC9B8C56-2839-48B2-8D22-DB5E358E3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971800"/>
            <a:ext cx="1368425" cy="457200"/>
          </a:xfrm>
          <a:prstGeom prst="rect">
            <a:avLst/>
          </a:prstGeom>
          <a:solidFill>
            <a:srgbClr val="FFFF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6699"/>
                </a:solidFill>
              </a:rPr>
              <a:t>最小化</a:t>
            </a:r>
          </a:p>
        </p:txBody>
      </p:sp>
      <p:sp>
        <p:nvSpPr>
          <p:cNvPr id="44037" name="Line 9">
            <a:extLst>
              <a:ext uri="{FF2B5EF4-FFF2-40B4-BE49-F238E27FC236}">
                <a16:creationId xmlns:a16="http://schemas.microsoft.com/office/drawing/2014/main" id="{1A088828-0EA6-45F9-94C8-6B1E341F8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00400"/>
            <a:ext cx="60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Line 10">
            <a:extLst>
              <a:ext uri="{FF2B5EF4-FFF2-40B4-BE49-F238E27FC236}">
                <a16:creationId xmlns:a16="http://schemas.microsoft.com/office/drawing/2014/main" id="{EF8FBFB2-D676-4854-BC27-5C9834A24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6096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Rectangle 11">
            <a:extLst>
              <a:ext uri="{FF2B5EF4-FFF2-40B4-BE49-F238E27FC236}">
                <a16:creationId xmlns:a16="http://schemas.microsoft.com/office/drawing/2014/main" id="{A1DAC872-769F-4E3B-AEDE-B3ACACEF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1981200" cy="533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化简过程</a:t>
            </a:r>
            <a:endParaRPr lang="en-US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EE8F3D1A-AFDB-4E3E-A523-92DB6C36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25F1E-6FD8-4DA7-A31E-42835C20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052513"/>
            <a:ext cx="77724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1. </a:t>
            </a:r>
            <a:r>
              <a:rPr lang="zh-CN" altLang="zh-CN" sz="2800" dirty="0">
                <a:solidFill>
                  <a:schemeClr val="accent6"/>
                </a:solidFill>
              </a:rPr>
              <a:t>汇编程序是对（</a:t>
            </a:r>
            <a:r>
              <a:rPr lang="en-US" altLang="zh-CN" sz="2800" dirty="0">
                <a:solidFill>
                  <a:schemeClr val="accent6"/>
                </a:solidFill>
              </a:rPr>
              <a:t>  </a:t>
            </a:r>
            <a:r>
              <a:rPr lang="zh-CN" altLang="zh-CN" sz="2800" dirty="0">
                <a:solidFill>
                  <a:schemeClr val="accent6"/>
                </a:solidFill>
              </a:rPr>
              <a:t>）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A.</a:t>
            </a:r>
            <a:r>
              <a:rPr lang="zh-CN" altLang="zh-CN" sz="2800" dirty="0"/>
              <a:t>机器语言的执行</a:t>
            </a:r>
            <a:r>
              <a:rPr lang="en-US" altLang="zh-CN" sz="2800" dirty="0"/>
              <a:t>                        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B.</a:t>
            </a:r>
            <a:r>
              <a:rPr lang="zh-CN" altLang="zh-CN" sz="2800" dirty="0"/>
              <a:t>汇编语言的翻译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C.</a:t>
            </a:r>
            <a:r>
              <a:rPr lang="zh-CN" altLang="zh-CN" sz="2800" dirty="0"/>
              <a:t>高级语言的翻译</a:t>
            </a:r>
            <a:r>
              <a:rPr lang="en-US" altLang="zh-CN" sz="2800" dirty="0"/>
              <a:t>                        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D.</a:t>
            </a:r>
            <a:r>
              <a:rPr lang="zh-CN" altLang="zh-CN" sz="2800" dirty="0"/>
              <a:t>高级语言程序的解释执行</a:t>
            </a:r>
            <a:endParaRPr lang="en-US" altLang="zh-CN" sz="2800" dirty="0"/>
          </a:p>
          <a:p>
            <a:pPr>
              <a:buFontTx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2. </a:t>
            </a:r>
            <a:r>
              <a:rPr lang="zh-CN" altLang="zh-CN" sz="2800" dirty="0">
                <a:solidFill>
                  <a:schemeClr val="accent6"/>
                </a:solidFill>
              </a:rPr>
              <a:t>编译程序是对（</a:t>
            </a:r>
            <a:r>
              <a:rPr lang="en-US" altLang="zh-CN" sz="2800" dirty="0">
                <a:solidFill>
                  <a:schemeClr val="accent6"/>
                </a:solidFill>
              </a:rPr>
              <a:t>  </a:t>
            </a:r>
            <a:r>
              <a:rPr lang="zh-CN" altLang="zh-CN" sz="2800" dirty="0">
                <a:solidFill>
                  <a:schemeClr val="accent6"/>
                </a:solidFill>
              </a:rPr>
              <a:t>）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A.</a:t>
            </a:r>
            <a:r>
              <a:rPr lang="zh-CN" altLang="zh-CN" sz="2800" dirty="0"/>
              <a:t>机器语言的执行</a:t>
            </a:r>
            <a:r>
              <a:rPr lang="en-US" altLang="zh-CN" sz="2800" dirty="0"/>
              <a:t>                        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B.</a:t>
            </a:r>
            <a:r>
              <a:rPr lang="zh-CN" altLang="zh-CN" sz="2800" dirty="0"/>
              <a:t>汇编语言的翻译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C.</a:t>
            </a:r>
            <a:r>
              <a:rPr lang="zh-CN" altLang="zh-CN" sz="2800" dirty="0"/>
              <a:t>高级语言的翻译</a:t>
            </a:r>
            <a:r>
              <a:rPr lang="en-US" altLang="zh-CN" sz="2800" dirty="0"/>
              <a:t>                        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D.</a:t>
            </a:r>
            <a:r>
              <a:rPr lang="zh-CN" altLang="zh-CN" sz="2800" dirty="0"/>
              <a:t>高级语言程序的解释执行</a:t>
            </a:r>
          </a:p>
          <a:p>
            <a:pPr>
              <a:buFontTx/>
              <a:buNone/>
              <a:defRPr/>
            </a:pPr>
            <a:endParaRPr lang="zh-CN" altLang="zh-CN" sz="2800" dirty="0"/>
          </a:p>
          <a:p>
            <a:pPr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DAC0E-1A0C-4109-9638-F176968BA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4813"/>
            <a:ext cx="7772400" cy="56911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3. </a:t>
            </a:r>
            <a:r>
              <a:rPr lang="zh-CN" altLang="zh-CN" sz="2800" dirty="0">
                <a:solidFill>
                  <a:schemeClr val="accent6"/>
                </a:solidFill>
              </a:rPr>
              <a:t>对编译过程中的各阶段进行组合的目的是（</a:t>
            </a:r>
            <a:r>
              <a:rPr lang="en-US" altLang="zh-CN" sz="2800" dirty="0">
                <a:solidFill>
                  <a:schemeClr val="accent6"/>
                </a:solidFill>
              </a:rPr>
              <a:t> </a:t>
            </a:r>
            <a:r>
              <a:rPr lang="zh-CN" altLang="zh-CN" sz="2800" dirty="0">
                <a:solidFill>
                  <a:schemeClr val="accent6"/>
                </a:solidFill>
              </a:rPr>
              <a:t>）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A.</a:t>
            </a:r>
            <a:r>
              <a:rPr lang="zh-CN" altLang="zh-CN" sz="2800" dirty="0"/>
              <a:t>便于编程实现</a:t>
            </a:r>
            <a:r>
              <a:rPr lang="en-US" altLang="zh-CN" sz="2800" dirty="0"/>
              <a:t>     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B.</a:t>
            </a:r>
            <a:r>
              <a:rPr lang="zh-CN" altLang="zh-CN" sz="2800" dirty="0"/>
              <a:t>提高执行效率</a:t>
            </a:r>
            <a:r>
              <a:rPr lang="en-US" altLang="zh-CN" sz="2800" dirty="0"/>
              <a:t>      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C.</a:t>
            </a:r>
            <a:r>
              <a:rPr lang="zh-CN" altLang="zh-CN" sz="2800" dirty="0"/>
              <a:t>增加遍数</a:t>
            </a:r>
            <a:r>
              <a:rPr lang="en-US" altLang="zh-CN" sz="2800" dirty="0"/>
              <a:t>           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D.</a:t>
            </a:r>
            <a:r>
              <a:rPr lang="zh-CN" altLang="zh-CN" sz="2800" dirty="0"/>
              <a:t>便于移植</a:t>
            </a:r>
            <a:endParaRPr lang="en-US" altLang="zh-CN" sz="2800" dirty="0"/>
          </a:p>
          <a:p>
            <a:pPr>
              <a:buFontTx/>
              <a:buNone/>
              <a:defRPr/>
            </a:pPr>
            <a:endParaRPr lang="zh-CN" altLang="zh-CN" sz="2800" dirty="0"/>
          </a:p>
          <a:p>
            <a:pPr>
              <a:buFontTx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4.</a:t>
            </a:r>
            <a:r>
              <a:rPr lang="zh-CN" altLang="zh-CN" sz="2800" dirty="0">
                <a:solidFill>
                  <a:schemeClr val="accent6"/>
                </a:solidFill>
              </a:rPr>
              <a:t>对于文法</a:t>
            </a:r>
            <a:r>
              <a:rPr lang="en-US" altLang="zh-CN" sz="2800" dirty="0">
                <a:solidFill>
                  <a:schemeClr val="accent6"/>
                </a:solidFill>
              </a:rPr>
              <a:t>G</a:t>
            </a:r>
            <a:r>
              <a:rPr lang="zh-CN" altLang="zh-CN" sz="2800" dirty="0">
                <a:solidFill>
                  <a:schemeClr val="accent6"/>
                </a:solidFill>
              </a:rPr>
              <a:t>，仅含终结符号的句型称为（</a:t>
            </a:r>
            <a:r>
              <a:rPr lang="en-US" altLang="zh-CN" sz="2800" dirty="0">
                <a:solidFill>
                  <a:schemeClr val="accent6"/>
                </a:solidFill>
              </a:rPr>
              <a:t>  </a:t>
            </a:r>
            <a:r>
              <a:rPr lang="zh-CN" altLang="zh-CN" sz="2800" dirty="0">
                <a:solidFill>
                  <a:schemeClr val="accent6"/>
                </a:solidFill>
              </a:rPr>
              <a:t>）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A.</a:t>
            </a:r>
            <a:r>
              <a:rPr lang="zh-CN" altLang="zh-CN" sz="2800" dirty="0"/>
              <a:t>最左短语</a:t>
            </a:r>
            <a:r>
              <a:rPr lang="en-US" altLang="zh-CN" sz="2800" dirty="0"/>
              <a:t>          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B.</a:t>
            </a:r>
            <a:r>
              <a:rPr lang="zh-CN" altLang="zh-CN" sz="2800" dirty="0"/>
              <a:t>句子</a:t>
            </a:r>
            <a:r>
              <a:rPr lang="en-US" altLang="zh-CN" sz="2800" dirty="0"/>
              <a:t>             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C.</a:t>
            </a:r>
            <a:r>
              <a:rPr lang="zh-CN" altLang="zh-CN" sz="2800" dirty="0"/>
              <a:t>最左素短浯</a:t>
            </a:r>
            <a:r>
              <a:rPr lang="en-US" altLang="zh-CN" sz="2800" dirty="0"/>
              <a:t>        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D.</a:t>
            </a:r>
            <a:r>
              <a:rPr lang="zh-CN" altLang="zh-CN" sz="2800" dirty="0"/>
              <a:t>语法树</a:t>
            </a:r>
          </a:p>
          <a:p>
            <a:pPr>
              <a:buFontTx/>
              <a:buNone/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B48FE-6C9C-4FE0-9DF4-7A19632A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333375"/>
            <a:ext cx="77724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5.</a:t>
            </a:r>
            <a:r>
              <a:rPr lang="zh-CN" altLang="zh-CN" sz="2800" dirty="0">
                <a:solidFill>
                  <a:schemeClr val="accent6"/>
                </a:solidFill>
              </a:rPr>
              <a:t>一个上下文无关文法所含四个组成部分是（</a:t>
            </a:r>
            <a:r>
              <a:rPr lang="en-US" altLang="zh-CN" sz="2800" dirty="0">
                <a:solidFill>
                  <a:schemeClr val="accent6"/>
                </a:solidFill>
              </a:rPr>
              <a:t>  </a:t>
            </a:r>
            <a:r>
              <a:rPr lang="zh-CN" altLang="zh-CN" sz="2800" dirty="0">
                <a:solidFill>
                  <a:schemeClr val="accent6"/>
                </a:solidFill>
              </a:rPr>
              <a:t>）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A.</a:t>
            </a:r>
            <a:r>
              <a:rPr lang="zh-CN" altLang="zh-CN" sz="2800" dirty="0"/>
              <a:t>一个开始状态，一组终结状态、一个符号集、一组产生式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B.</a:t>
            </a:r>
            <a:r>
              <a:rPr lang="zh-CN" altLang="zh-CN" sz="2800" dirty="0"/>
              <a:t>一组终结符号，一组非终结符号、一个开始符号、一组产生式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C.</a:t>
            </a:r>
            <a:r>
              <a:rPr lang="zh-CN" altLang="zh-CN" sz="2800" dirty="0"/>
              <a:t>一个开始状态，一组终结状态、一个开始符号、一组产生式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D.</a:t>
            </a:r>
            <a:r>
              <a:rPr lang="zh-CN" altLang="zh-CN" sz="2800" dirty="0"/>
              <a:t>一组终结符号，一组非终结符号、一组映射函数、一组条件集合</a:t>
            </a:r>
            <a:endParaRPr lang="en-US" altLang="zh-CN" sz="2800" dirty="0"/>
          </a:p>
          <a:p>
            <a:pPr>
              <a:buFontTx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6.</a:t>
            </a:r>
            <a:r>
              <a:rPr lang="zh-CN" altLang="zh-CN" sz="2800" dirty="0">
                <a:solidFill>
                  <a:schemeClr val="accent6"/>
                </a:solidFill>
              </a:rPr>
              <a:t>一个文法的某一个句子具有两个不同的推导，则该文法（）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A.</a:t>
            </a:r>
            <a:r>
              <a:rPr lang="zh-CN" altLang="zh-CN" sz="2800" dirty="0"/>
              <a:t>是二义的</a:t>
            </a:r>
            <a:r>
              <a:rPr lang="en-US" altLang="zh-CN" sz="2800" dirty="0"/>
              <a:t>                                B.</a:t>
            </a:r>
            <a:r>
              <a:rPr lang="zh-CN" altLang="zh-CN" sz="2800" dirty="0"/>
              <a:t>是无二义的</a:t>
            </a:r>
            <a:r>
              <a:rPr lang="en-US" altLang="zh-CN" sz="2800" dirty="0"/>
              <a:t>    </a:t>
            </a:r>
          </a:p>
          <a:p>
            <a:pPr>
              <a:buFontTx/>
              <a:buNone/>
              <a:defRPr/>
            </a:pPr>
            <a:r>
              <a:rPr lang="en-US" altLang="zh-CN" sz="2800" dirty="0"/>
              <a:t>C.</a:t>
            </a:r>
            <a:r>
              <a:rPr lang="zh-CN" altLang="zh-CN" sz="2800" dirty="0"/>
              <a:t>该句子有两棵不同分析树 </a:t>
            </a:r>
            <a:r>
              <a:rPr lang="en-US" altLang="zh-CN" sz="2800" dirty="0"/>
              <a:t>   D.</a:t>
            </a:r>
            <a:r>
              <a:rPr lang="zh-CN" altLang="zh-CN" sz="2800" dirty="0"/>
              <a:t>无法确定二义性</a:t>
            </a:r>
          </a:p>
          <a:p>
            <a:pPr>
              <a:buFontTx/>
              <a:buNone/>
              <a:defRPr/>
            </a:pPr>
            <a:endParaRPr lang="zh-CN" altLang="zh-CN" sz="2800" dirty="0"/>
          </a:p>
          <a:p>
            <a:pPr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055FF-78DF-4624-BFCE-766DFDA5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52513"/>
            <a:ext cx="77724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accent6"/>
                </a:solidFill>
              </a:rPr>
              <a:t>7.</a:t>
            </a:r>
            <a:r>
              <a:rPr lang="zh-CN" altLang="zh-CN" dirty="0">
                <a:solidFill>
                  <a:schemeClr val="accent6"/>
                </a:solidFill>
              </a:rPr>
              <a:t>文法</a:t>
            </a:r>
            <a:r>
              <a:rPr lang="en-US" altLang="zh-CN" dirty="0">
                <a:solidFill>
                  <a:schemeClr val="accent6"/>
                </a:solidFill>
              </a:rPr>
              <a:t>G</a:t>
            </a:r>
            <a:r>
              <a:rPr lang="zh-CN" altLang="zh-CN" dirty="0">
                <a:solidFill>
                  <a:schemeClr val="accent6"/>
                </a:solidFill>
              </a:rPr>
              <a:t>所描述的语言是（</a:t>
            </a:r>
            <a:r>
              <a:rPr lang="en-US" altLang="zh-CN" dirty="0">
                <a:solidFill>
                  <a:schemeClr val="accent6"/>
                </a:solidFill>
              </a:rPr>
              <a:t>  </a:t>
            </a:r>
            <a:r>
              <a:rPr lang="zh-CN" altLang="zh-CN" dirty="0">
                <a:solidFill>
                  <a:schemeClr val="accent6"/>
                </a:solidFill>
              </a:rPr>
              <a:t>）</a:t>
            </a:r>
          </a:p>
          <a:p>
            <a:pPr>
              <a:buFontTx/>
              <a:buNone/>
              <a:defRPr/>
            </a:pPr>
            <a:r>
              <a:rPr lang="en-US" altLang="zh-CN" dirty="0"/>
              <a:t>A.</a:t>
            </a:r>
            <a:r>
              <a:rPr lang="zh-CN" altLang="zh-CN" dirty="0"/>
              <a:t>文法</a:t>
            </a:r>
            <a:r>
              <a:rPr lang="en-US" altLang="zh-CN" dirty="0"/>
              <a:t>G</a:t>
            </a:r>
            <a:r>
              <a:rPr lang="zh-CN" altLang="zh-CN" dirty="0"/>
              <a:t>的字母表</a:t>
            </a:r>
            <a:r>
              <a:rPr lang="en-US" altLang="zh-CN" dirty="0"/>
              <a:t>V</a:t>
            </a:r>
            <a:r>
              <a:rPr lang="zh-CN" altLang="zh-CN" dirty="0"/>
              <a:t>中所有符号组成的符号串集合</a:t>
            </a:r>
          </a:p>
          <a:p>
            <a:pPr>
              <a:buFontTx/>
              <a:buNone/>
              <a:defRPr/>
            </a:pPr>
            <a:r>
              <a:rPr lang="en-US" altLang="zh-CN" dirty="0"/>
              <a:t>B.</a:t>
            </a:r>
            <a:r>
              <a:rPr lang="zh-CN" altLang="zh-CN" dirty="0"/>
              <a:t>文法</a:t>
            </a:r>
            <a:r>
              <a:rPr lang="en-US" altLang="zh-CN" dirty="0"/>
              <a:t>G</a:t>
            </a:r>
            <a:r>
              <a:rPr lang="zh-CN" altLang="zh-CN" dirty="0"/>
              <a:t>的字母表</a:t>
            </a:r>
            <a:r>
              <a:rPr lang="en-US" altLang="zh-CN" dirty="0"/>
              <a:t>V</a:t>
            </a:r>
            <a:r>
              <a:rPr lang="zh-CN" altLang="zh-CN" dirty="0"/>
              <a:t>的闭包</a:t>
            </a:r>
            <a:r>
              <a:rPr lang="en-US" altLang="zh-CN" dirty="0"/>
              <a:t>V</a:t>
            </a:r>
            <a:r>
              <a:rPr lang="en-US" altLang="zh-CN" baseline="30000" dirty="0"/>
              <a:t>*</a:t>
            </a:r>
            <a:r>
              <a:rPr lang="zh-CN" altLang="zh-CN" dirty="0"/>
              <a:t>中的所有符号串集合</a:t>
            </a:r>
          </a:p>
          <a:p>
            <a:pPr>
              <a:buFontTx/>
              <a:buNone/>
              <a:defRPr/>
            </a:pPr>
            <a:r>
              <a:rPr lang="en-US" altLang="zh-CN" dirty="0"/>
              <a:t>C.</a:t>
            </a:r>
            <a:r>
              <a:rPr lang="zh-CN" altLang="zh-CN" dirty="0"/>
              <a:t>由文法的开始符号推出的所有终结符号串集合</a:t>
            </a:r>
          </a:p>
          <a:p>
            <a:pPr>
              <a:buFontTx/>
              <a:buNone/>
              <a:defRPr/>
            </a:pPr>
            <a:r>
              <a:rPr lang="en-US" altLang="zh-CN" dirty="0"/>
              <a:t>D.</a:t>
            </a:r>
            <a:r>
              <a:rPr lang="zh-CN" altLang="zh-CN" dirty="0"/>
              <a:t>由文法的开始符号推出的所有符号串集合</a:t>
            </a:r>
            <a:endParaRPr lang="en-US" altLang="zh-CN" dirty="0"/>
          </a:p>
          <a:p>
            <a:pPr>
              <a:buFontTx/>
              <a:buNone/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85FC1-2731-49C7-B099-2235DD3D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765175"/>
            <a:ext cx="77724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dirty="0">
                <a:solidFill>
                  <a:schemeClr val="accent6"/>
                </a:solidFill>
              </a:rPr>
              <a:t>8. </a:t>
            </a:r>
            <a:r>
              <a:rPr lang="zh-CN" altLang="zh-CN" dirty="0">
                <a:solidFill>
                  <a:schemeClr val="accent6"/>
                </a:solidFill>
              </a:rPr>
              <a:t>以下说法正确的是（）</a:t>
            </a:r>
          </a:p>
          <a:p>
            <a:pPr>
              <a:buFontTx/>
              <a:buNone/>
              <a:defRPr/>
            </a:pPr>
            <a:r>
              <a:rPr lang="en-US" altLang="zh-CN" dirty="0"/>
              <a:t>A.</a:t>
            </a:r>
            <a:r>
              <a:rPr lang="zh-CN" altLang="zh-CN" dirty="0"/>
              <a:t>正规式、有限自动机和正规文法可以相互转换</a:t>
            </a:r>
          </a:p>
          <a:p>
            <a:pPr>
              <a:buFontTx/>
              <a:buNone/>
              <a:defRPr/>
            </a:pPr>
            <a:r>
              <a:rPr lang="en-US" altLang="zh-CN" dirty="0"/>
              <a:t>B.</a:t>
            </a:r>
            <a:r>
              <a:rPr lang="zh-CN" altLang="zh-CN" dirty="0"/>
              <a:t>正规式、有限自动机和正规文法不可以相互转换</a:t>
            </a:r>
          </a:p>
          <a:p>
            <a:pPr>
              <a:buFontTx/>
              <a:buNone/>
              <a:defRPr/>
            </a:pPr>
            <a:r>
              <a:rPr lang="en-US" altLang="zh-CN" dirty="0"/>
              <a:t>C.</a:t>
            </a:r>
            <a:r>
              <a:rPr lang="zh-CN" altLang="zh-CN" dirty="0"/>
              <a:t>正规文法和有限自动机不可以相互转换</a:t>
            </a:r>
          </a:p>
          <a:p>
            <a:pPr>
              <a:buFontTx/>
              <a:buNone/>
              <a:defRPr/>
            </a:pPr>
            <a:r>
              <a:rPr lang="en-US" altLang="zh-CN" dirty="0"/>
              <a:t>D.</a:t>
            </a:r>
            <a:r>
              <a:rPr lang="zh-CN" altLang="zh-CN" dirty="0"/>
              <a:t>正规文法和正规式不可以相互转换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>
            <a:extLst>
              <a:ext uri="{FF2B5EF4-FFF2-40B4-BE49-F238E27FC236}">
                <a16:creationId xmlns:a16="http://schemas.microsoft.com/office/drawing/2014/main" id="{F932983F-34A4-4C1D-B8FF-43570A46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260350"/>
            <a:ext cx="8569325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9.</a:t>
            </a:r>
            <a:r>
              <a:rPr lang="zh-CN" altLang="zh-CN"/>
              <a:t>对于文法</a:t>
            </a:r>
            <a:r>
              <a:rPr lang="en-US" altLang="zh-CN"/>
              <a:t>G(E):</a:t>
            </a:r>
            <a:endParaRPr lang="zh-CN" altLang="zh-CN"/>
          </a:p>
          <a:p>
            <a:pPr>
              <a:buFontTx/>
              <a:buNone/>
            </a:pPr>
            <a:r>
              <a:rPr lang="en-US" altLang="zh-CN"/>
              <a:t>    E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T|E+T</a:t>
            </a:r>
            <a:endParaRPr lang="zh-CN" altLang="zh-CN"/>
          </a:p>
          <a:p>
            <a:pPr>
              <a:buFontTx/>
              <a:buNone/>
            </a:pPr>
            <a:r>
              <a:rPr lang="en-US" altLang="zh-CN"/>
              <a:t>    T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F|T*F</a:t>
            </a:r>
            <a:endParaRPr lang="zh-CN" altLang="zh-CN"/>
          </a:p>
          <a:p>
            <a:pPr>
              <a:buFontTx/>
              <a:buNone/>
            </a:pPr>
            <a:r>
              <a:rPr lang="en-US" altLang="zh-CN"/>
              <a:t>    F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(E)|i</a:t>
            </a:r>
            <a:endParaRPr lang="zh-CN" altLang="zh-CN"/>
          </a:p>
          <a:p>
            <a:pPr>
              <a:buFontTx/>
              <a:buNone/>
            </a:pPr>
            <a:r>
              <a:rPr lang="zh-CN" altLang="zh-CN"/>
              <a:t>写出句型</a:t>
            </a:r>
            <a:r>
              <a:rPr lang="en-US" altLang="zh-CN"/>
              <a:t>(T*F+i)</a:t>
            </a:r>
            <a:r>
              <a:rPr lang="zh-CN" altLang="zh-CN"/>
              <a:t>的最右推导并画出语法树。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/>
              <a:t>10.</a:t>
            </a:r>
            <a:r>
              <a:rPr lang="zh-CN" altLang="zh-CN"/>
              <a:t>已知文法</a:t>
            </a:r>
            <a:r>
              <a:rPr lang="en-US" altLang="zh-CN"/>
              <a:t> G[S] </a:t>
            </a:r>
            <a:r>
              <a:rPr lang="zh-CN" altLang="zh-CN"/>
              <a:t>为</a:t>
            </a:r>
            <a:r>
              <a:rPr lang="en-US" altLang="zh-CN"/>
              <a:t> S → aSb|Sb|b </a:t>
            </a:r>
            <a:r>
              <a:rPr lang="zh-CN" altLang="zh-CN"/>
              <a:t>，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 </a:t>
            </a:r>
            <a:r>
              <a:rPr lang="zh-CN" altLang="zh-CN"/>
              <a:t>证明文法</a:t>
            </a:r>
            <a:r>
              <a:rPr lang="en-US" altLang="zh-CN"/>
              <a:t> G[S] </a:t>
            </a:r>
            <a:r>
              <a:rPr lang="zh-CN" altLang="zh-CN"/>
              <a:t>为二义性文法。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/>
              <a:t>11.</a:t>
            </a:r>
            <a:r>
              <a:rPr lang="zh-CN" altLang="zh-CN"/>
              <a:t>构造与正规表达式 </a:t>
            </a:r>
            <a:r>
              <a:rPr lang="en-US" altLang="zh-CN"/>
              <a:t>(0|1)*1(0|1) </a:t>
            </a:r>
            <a:r>
              <a:rPr lang="zh-CN" altLang="zh-CN"/>
              <a:t>等价的</a:t>
            </a:r>
            <a:r>
              <a:rPr lang="en-US" altLang="zh-CN"/>
              <a:t>DFA</a:t>
            </a:r>
            <a:r>
              <a:rPr lang="zh-CN" altLang="zh-CN"/>
              <a:t>。</a:t>
            </a:r>
            <a:endParaRPr lang="zh-CN" altLang="en-US"/>
          </a:p>
          <a:p>
            <a:pPr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>
            <a:extLst>
              <a:ext uri="{FF2B5EF4-FFF2-40B4-BE49-F238E27FC236}">
                <a16:creationId xmlns:a16="http://schemas.microsoft.com/office/drawing/2014/main" id="{94E49CBC-C4B4-4688-8CCA-86B2E552B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69215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9.</a:t>
            </a:r>
          </a:p>
          <a:p>
            <a:pPr>
              <a:buFontTx/>
              <a:buNone/>
            </a:pPr>
            <a:r>
              <a:rPr lang="en-US" altLang="zh-CN"/>
              <a:t>     E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T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</a:t>
            </a:r>
            <a:r>
              <a:rPr lang="en-US" altLang="zh-CN"/>
              <a:t>F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</a:t>
            </a:r>
            <a:r>
              <a:rPr lang="en-US" altLang="zh-CN"/>
              <a:t>(E) 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</a:t>
            </a:r>
            <a:r>
              <a:rPr lang="en-US" altLang="zh-CN"/>
              <a:t>(E+T)</a:t>
            </a:r>
          </a:p>
          <a:p>
            <a:pPr>
              <a:buFontTx/>
              <a:buNone/>
            </a:pPr>
            <a:r>
              <a:rPr lang="en-US" altLang="zh-CN"/>
              <a:t>     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(E+F) </a:t>
            </a:r>
            <a:endParaRPr lang="zh-CN" altLang="zh-CN"/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</a:t>
            </a:r>
            <a:r>
              <a:rPr lang="en-US" altLang="zh-CN"/>
              <a:t>(E+i) 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</a:t>
            </a:r>
            <a:r>
              <a:rPr lang="en-US" altLang="zh-CN"/>
              <a:t>(T+i) </a:t>
            </a:r>
          </a:p>
          <a:p>
            <a:pP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</a:t>
            </a:r>
            <a:r>
              <a:rPr lang="en-US" altLang="zh-CN"/>
              <a:t>(T*F+i) </a:t>
            </a:r>
            <a:endParaRPr lang="zh-CN" altLang="en-US"/>
          </a:p>
        </p:txBody>
      </p:sp>
      <p:grpSp>
        <p:nvGrpSpPr>
          <p:cNvPr id="82947" name="Group 187">
            <a:extLst>
              <a:ext uri="{FF2B5EF4-FFF2-40B4-BE49-F238E27FC236}">
                <a16:creationId xmlns:a16="http://schemas.microsoft.com/office/drawing/2014/main" id="{C46AB5A9-3951-4B1C-B516-53A9743811A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836613"/>
            <a:ext cx="1995488" cy="4770437"/>
            <a:chOff x="0" y="0"/>
            <a:chExt cx="1785" cy="5700"/>
          </a:xfrm>
        </p:grpSpPr>
        <p:sp>
          <p:nvSpPr>
            <p:cNvPr id="82948" name="Rectangle 188">
              <a:extLst>
                <a:ext uri="{FF2B5EF4-FFF2-40B4-BE49-F238E27FC236}">
                  <a16:creationId xmlns:a16="http://schemas.microsoft.com/office/drawing/2014/main" id="{505C9663-F885-4D17-9480-DD824F2D0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0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E</a:t>
              </a:r>
              <a:endParaRPr lang="zh-CN" altLang="zh-CN" sz="2800"/>
            </a:p>
          </p:txBody>
        </p:sp>
        <p:sp>
          <p:nvSpPr>
            <p:cNvPr id="82949" name="Rectangle 189">
              <a:extLst>
                <a:ext uri="{FF2B5EF4-FFF2-40B4-BE49-F238E27FC236}">
                  <a16:creationId xmlns:a16="http://schemas.microsoft.com/office/drawing/2014/main" id="{C5BC405B-29F2-4813-9507-DBC7B0024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855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T</a:t>
              </a:r>
              <a:endParaRPr lang="zh-CN" altLang="zh-CN" sz="2800"/>
            </a:p>
          </p:txBody>
        </p:sp>
        <p:sp>
          <p:nvSpPr>
            <p:cNvPr id="82950" name="Rectangle 190">
              <a:extLst>
                <a:ext uri="{FF2B5EF4-FFF2-40B4-BE49-F238E27FC236}">
                  <a16:creationId xmlns:a16="http://schemas.microsoft.com/office/drawing/2014/main" id="{1EF807C6-DC35-46B7-B593-F6F6E4008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1710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F</a:t>
              </a:r>
              <a:endParaRPr lang="zh-CN" altLang="zh-CN" sz="2800"/>
            </a:p>
          </p:txBody>
        </p:sp>
        <p:sp>
          <p:nvSpPr>
            <p:cNvPr id="82951" name="Rectangle 191">
              <a:extLst>
                <a:ext uri="{FF2B5EF4-FFF2-40B4-BE49-F238E27FC236}">
                  <a16:creationId xmlns:a16="http://schemas.microsoft.com/office/drawing/2014/main" id="{1A67CCEE-59FE-492E-981B-F11392B35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565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(</a:t>
              </a:r>
              <a:endParaRPr lang="zh-CN" altLang="zh-CN" sz="2800"/>
            </a:p>
          </p:txBody>
        </p:sp>
        <p:sp>
          <p:nvSpPr>
            <p:cNvPr id="82952" name="Rectangle 192">
              <a:extLst>
                <a:ext uri="{FF2B5EF4-FFF2-40B4-BE49-F238E27FC236}">
                  <a16:creationId xmlns:a16="http://schemas.microsoft.com/office/drawing/2014/main" id="{F83C940D-D48F-47F2-AB3A-A5F965D0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2565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E</a:t>
              </a:r>
              <a:endParaRPr lang="zh-CN" altLang="zh-CN" sz="2800"/>
            </a:p>
          </p:txBody>
        </p:sp>
        <p:sp>
          <p:nvSpPr>
            <p:cNvPr id="82953" name="Rectangle 193">
              <a:extLst>
                <a:ext uri="{FF2B5EF4-FFF2-40B4-BE49-F238E27FC236}">
                  <a16:creationId xmlns:a16="http://schemas.microsoft.com/office/drawing/2014/main" id="{7DCC02A2-A155-4752-9928-EA00A4BAE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2565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  )</a:t>
              </a:r>
              <a:endParaRPr lang="zh-CN" altLang="zh-CN" sz="2800"/>
            </a:p>
          </p:txBody>
        </p:sp>
        <p:sp>
          <p:nvSpPr>
            <p:cNvPr id="82954" name="Line 194">
              <a:extLst>
                <a:ext uri="{FF2B5EF4-FFF2-40B4-BE49-F238E27FC236}">
                  <a16:creationId xmlns:a16="http://schemas.microsoft.com/office/drawing/2014/main" id="{D6B58A23-0E56-42E7-A9BB-EE85F8A85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570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5" name="Line 195">
              <a:extLst>
                <a:ext uri="{FF2B5EF4-FFF2-40B4-BE49-F238E27FC236}">
                  <a16:creationId xmlns:a16="http://schemas.microsoft.com/office/drawing/2014/main" id="{03BC2A82-60D7-4597-BB08-9F1863839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425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6" name="Line 196">
              <a:extLst>
                <a:ext uri="{FF2B5EF4-FFF2-40B4-BE49-F238E27FC236}">
                  <a16:creationId xmlns:a16="http://schemas.microsoft.com/office/drawing/2014/main" id="{FE42E31D-A4D6-48FB-BC9F-4B0D0CD97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" y="2280"/>
              <a:ext cx="315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7" name="Line 197">
              <a:extLst>
                <a:ext uri="{FF2B5EF4-FFF2-40B4-BE49-F238E27FC236}">
                  <a16:creationId xmlns:a16="http://schemas.microsoft.com/office/drawing/2014/main" id="{6F593956-C540-470B-B34E-EF9B54C01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2280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8" name="Line 198">
              <a:extLst>
                <a:ext uri="{FF2B5EF4-FFF2-40B4-BE49-F238E27FC236}">
                  <a16:creationId xmlns:a16="http://schemas.microsoft.com/office/drawing/2014/main" id="{A64EBBA4-4038-47C7-BBDF-6365F4C49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" y="2280"/>
              <a:ext cx="315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9" name="Rectangle 199">
              <a:extLst>
                <a:ext uri="{FF2B5EF4-FFF2-40B4-BE49-F238E27FC236}">
                  <a16:creationId xmlns:a16="http://schemas.microsoft.com/office/drawing/2014/main" id="{0009F886-E740-4B3F-B693-BA377CAFD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3420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E</a:t>
              </a:r>
              <a:endParaRPr lang="zh-CN" altLang="zh-CN" sz="2800"/>
            </a:p>
          </p:txBody>
        </p:sp>
        <p:sp>
          <p:nvSpPr>
            <p:cNvPr id="82960" name="Rectangle 200">
              <a:extLst>
                <a:ext uri="{FF2B5EF4-FFF2-40B4-BE49-F238E27FC236}">
                  <a16:creationId xmlns:a16="http://schemas.microsoft.com/office/drawing/2014/main" id="{F790D159-A8B6-4F92-A9A6-1EB63C234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3420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+</a:t>
              </a:r>
              <a:endParaRPr lang="zh-CN" altLang="zh-CN" sz="2800"/>
            </a:p>
          </p:txBody>
        </p:sp>
        <p:sp>
          <p:nvSpPr>
            <p:cNvPr id="82961" name="Rectangle 201">
              <a:extLst>
                <a:ext uri="{FF2B5EF4-FFF2-40B4-BE49-F238E27FC236}">
                  <a16:creationId xmlns:a16="http://schemas.microsoft.com/office/drawing/2014/main" id="{9660C057-8F8D-4ED6-9160-2B89C2094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3420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T</a:t>
              </a:r>
              <a:endParaRPr lang="zh-CN" altLang="zh-CN" sz="2800"/>
            </a:p>
          </p:txBody>
        </p:sp>
        <p:sp>
          <p:nvSpPr>
            <p:cNvPr id="82962" name="Line 202">
              <a:extLst>
                <a:ext uri="{FF2B5EF4-FFF2-40B4-BE49-F238E27FC236}">
                  <a16:creationId xmlns:a16="http://schemas.microsoft.com/office/drawing/2014/main" id="{AFCF799F-DEAD-4ED5-B41D-9C4C21876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" y="3135"/>
              <a:ext cx="315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3" name="Line 203">
              <a:extLst>
                <a:ext uri="{FF2B5EF4-FFF2-40B4-BE49-F238E27FC236}">
                  <a16:creationId xmlns:a16="http://schemas.microsoft.com/office/drawing/2014/main" id="{61C523E6-F0B4-4548-AD93-A86F04BE5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3135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4" name="Line 204">
              <a:extLst>
                <a:ext uri="{FF2B5EF4-FFF2-40B4-BE49-F238E27FC236}">
                  <a16:creationId xmlns:a16="http://schemas.microsoft.com/office/drawing/2014/main" id="{25791E6D-3EC5-4058-A1D4-1B14B8EC4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" y="3135"/>
              <a:ext cx="315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5" name="Rectangle 205">
              <a:extLst>
                <a:ext uri="{FF2B5EF4-FFF2-40B4-BE49-F238E27FC236}">
                  <a16:creationId xmlns:a16="http://schemas.microsoft.com/office/drawing/2014/main" id="{43710E75-A462-43D2-AFC9-65D27255D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4275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F</a:t>
              </a:r>
              <a:endParaRPr lang="zh-CN" altLang="zh-CN" sz="2800"/>
            </a:p>
          </p:txBody>
        </p:sp>
        <p:sp>
          <p:nvSpPr>
            <p:cNvPr id="82966" name="Line 206">
              <a:extLst>
                <a:ext uri="{FF2B5EF4-FFF2-40B4-BE49-F238E27FC236}">
                  <a16:creationId xmlns:a16="http://schemas.microsoft.com/office/drawing/2014/main" id="{6D8EAE47-127B-4EEB-95B2-173B53279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0" y="3990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7" name="Rectangle 207">
              <a:extLst>
                <a:ext uri="{FF2B5EF4-FFF2-40B4-BE49-F238E27FC236}">
                  <a16:creationId xmlns:a16="http://schemas.microsoft.com/office/drawing/2014/main" id="{6E73C668-0D45-4C4A-B510-D95994290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5130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i</a:t>
              </a:r>
              <a:endParaRPr lang="zh-CN" altLang="zh-CN" sz="2800"/>
            </a:p>
          </p:txBody>
        </p:sp>
        <p:sp>
          <p:nvSpPr>
            <p:cNvPr id="82968" name="Line 208">
              <a:extLst>
                <a:ext uri="{FF2B5EF4-FFF2-40B4-BE49-F238E27FC236}">
                  <a16:creationId xmlns:a16="http://schemas.microsoft.com/office/drawing/2014/main" id="{0EC691E9-F93F-4B12-B91F-D3B6A95F3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0" y="4845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9" name="Rectangle 209">
              <a:extLst>
                <a:ext uri="{FF2B5EF4-FFF2-40B4-BE49-F238E27FC236}">
                  <a16:creationId xmlns:a16="http://schemas.microsoft.com/office/drawing/2014/main" id="{23DA2F08-3FE8-485E-846A-E300B5A40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4275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T</a:t>
              </a:r>
              <a:endParaRPr lang="zh-CN" altLang="zh-CN" sz="2800"/>
            </a:p>
          </p:txBody>
        </p:sp>
        <p:sp>
          <p:nvSpPr>
            <p:cNvPr id="82970" name="Line 210">
              <a:extLst>
                <a:ext uri="{FF2B5EF4-FFF2-40B4-BE49-F238E27FC236}">
                  <a16:creationId xmlns:a16="http://schemas.microsoft.com/office/drawing/2014/main" id="{7689CB56-F7A7-4927-850E-09E928B4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3990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1" name="Rectangle 211">
              <a:extLst>
                <a:ext uri="{FF2B5EF4-FFF2-40B4-BE49-F238E27FC236}">
                  <a16:creationId xmlns:a16="http://schemas.microsoft.com/office/drawing/2014/main" id="{E93E4F3F-24E2-4649-AD71-9BAE5571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30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T</a:t>
              </a:r>
              <a:endParaRPr lang="zh-CN" altLang="zh-CN" sz="2800"/>
            </a:p>
          </p:txBody>
        </p:sp>
        <p:sp>
          <p:nvSpPr>
            <p:cNvPr id="82972" name="Rectangle 212">
              <a:extLst>
                <a:ext uri="{FF2B5EF4-FFF2-40B4-BE49-F238E27FC236}">
                  <a16:creationId xmlns:a16="http://schemas.microsoft.com/office/drawing/2014/main" id="{121A62BA-8FDA-4976-8FF3-B21A9E446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5130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*</a:t>
              </a:r>
              <a:endParaRPr lang="zh-CN" altLang="zh-CN" sz="2800"/>
            </a:p>
          </p:txBody>
        </p:sp>
        <p:sp>
          <p:nvSpPr>
            <p:cNvPr id="82973" name="Rectangle 213">
              <a:extLst>
                <a:ext uri="{FF2B5EF4-FFF2-40B4-BE49-F238E27FC236}">
                  <a16:creationId xmlns:a16="http://schemas.microsoft.com/office/drawing/2014/main" id="{0F2649A5-5EBF-4209-B30F-AC0B55164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5130"/>
              <a:ext cx="420" cy="5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Calibri" panose="020F0502020204030204" pitchFamily="34" charset="0"/>
                </a:rPr>
                <a:t>F</a:t>
              </a:r>
              <a:endParaRPr lang="zh-CN" altLang="zh-CN" sz="2800"/>
            </a:p>
          </p:txBody>
        </p:sp>
        <p:sp>
          <p:nvSpPr>
            <p:cNvPr id="82974" name="Line 214">
              <a:extLst>
                <a:ext uri="{FF2B5EF4-FFF2-40B4-BE49-F238E27FC236}">
                  <a16:creationId xmlns:a16="http://schemas.microsoft.com/office/drawing/2014/main" id="{7C4E0827-823B-4200-B61D-83D1585E3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" y="4845"/>
              <a:ext cx="315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5" name="Line 215">
              <a:extLst>
                <a:ext uri="{FF2B5EF4-FFF2-40B4-BE49-F238E27FC236}">
                  <a16:creationId xmlns:a16="http://schemas.microsoft.com/office/drawing/2014/main" id="{6E966968-A7DB-416E-BA6C-DD989096F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4845"/>
              <a:ext cx="0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6" name="Line 216">
              <a:extLst>
                <a:ext uri="{FF2B5EF4-FFF2-40B4-BE49-F238E27FC236}">
                  <a16:creationId xmlns:a16="http://schemas.microsoft.com/office/drawing/2014/main" id="{D0544442-0EC3-4FA9-BFA1-5B69C7A31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4845"/>
              <a:ext cx="315" cy="2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>
            <a:extLst>
              <a:ext uri="{FF2B5EF4-FFF2-40B4-BE49-F238E27FC236}">
                <a16:creationId xmlns:a16="http://schemas.microsoft.com/office/drawing/2014/main" id="{79F0A622-5D90-4C27-A509-AB4C3626C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86200"/>
            <a:ext cx="1981200" cy="2438400"/>
          </a:xfrm>
          <a:prstGeom prst="flowChartDocumen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>
                <a:solidFill>
                  <a:srgbClr val="FFFF66"/>
                </a:solidFill>
                <a:latin typeface="Times New Roman" charset="0"/>
              </a:rPr>
              <a:t>所谓确定的状</a:t>
            </a:r>
          </a:p>
          <a:p>
            <a:pPr>
              <a:defRPr/>
            </a:pPr>
            <a:r>
              <a:rPr lang="zh-CN" altLang="en-US">
                <a:solidFill>
                  <a:srgbClr val="FFFF66"/>
                </a:solidFill>
                <a:latin typeface="Times New Roman" charset="0"/>
              </a:rPr>
              <a:t>态机，其确定</a:t>
            </a:r>
          </a:p>
          <a:p>
            <a:pPr>
              <a:defRPr/>
            </a:pPr>
            <a:r>
              <a:rPr lang="zh-CN" altLang="en-US">
                <a:solidFill>
                  <a:srgbClr val="FFFF66"/>
                </a:solidFill>
                <a:latin typeface="Times New Roman" charset="0"/>
              </a:rPr>
              <a:t>性表现在状态</a:t>
            </a:r>
          </a:p>
          <a:p>
            <a:pPr>
              <a:defRPr/>
            </a:pPr>
            <a:r>
              <a:rPr lang="zh-CN" altLang="en-US">
                <a:solidFill>
                  <a:srgbClr val="FFFF66"/>
                </a:solidFill>
                <a:latin typeface="Times New Roman" charset="0"/>
              </a:rPr>
              <a:t>转移函数是单</a:t>
            </a:r>
          </a:p>
          <a:p>
            <a:pPr>
              <a:defRPr/>
            </a:pPr>
            <a:r>
              <a:rPr lang="zh-CN" altLang="en-US">
                <a:solidFill>
                  <a:srgbClr val="FFFF66"/>
                </a:solidFill>
                <a:latin typeface="Times New Roman" charset="0"/>
              </a:rPr>
              <a:t>值函数！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90212DEB-E449-4670-9B15-CAD6CFB73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4038"/>
            <a:ext cx="3962400" cy="588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60350" indent="285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00"/>
                </a:solidFill>
              </a:rPr>
              <a:t>（1）用转换函数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AB79902B-44E1-4748-ACBF-5A4C7BCE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7848600" cy="2341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60350" indent="285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zh-CN" sz="3200">
                <a:solidFill>
                  <a:schemeClr val="tx2"/>
                </a:solidFill>
              </a:rPr>
              <a:t>f（０，</a:t>
            </a:r>
            <a:r>
              <a:rPr kumimoji="0" lang="zh-CN" altLang="en-US" sz="3200">
                <a:solidFill>
                  <a:schemeClr val="tx2"/>
                </a:solidFill>
              </a:rPr>
              <a:t>ａ）＝１，</a:t>
            </a:r>
            <a:r>
              <a:rPr kumimoji="0" lang="en-US" altLang="zh-CN" sz="3200">
                <a:solidFill>
                  <a:schemeClr val="tx2"/>
                </a:solidFill>
              </a:rPr>
              <a:t>f（１，</a:t>
            </a:r>
            <a:r>
              <a:rPr kumimoji="0" lang="zh-CN" altLang="en-US" sz="3200">
                <a:solidFill>
                  <a:schemeClr val="tx2"/>
                </a:solidFill>
              </a:rPr>
              <a:t>ａ）＝３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3200">
                <a:solidFill>
                  <a:schemeClr val="tx2"/>
                </a:solidFill>
              </a:rPr>
              <a:t>f（２，</a:t>
            </a:r>
            <a:r>
              <a:rPr kumimoji="0" lang="zh-CN" altLang="en-US" sz="3200">
                <a:solidFill>
                  <a:schemeClr val="tx2"/>
                </a:solidFill>
              </a:rPr>
              <a:t>ａ）＝１，</a:t>
            </a:r>
            <a:r>
              <a:rPr kumimoji="0" lang="en-US" altLang="zh-CN" sz="3200">
                <a:solidFill>
                  <a:schemeClr val="tx2"/>
                </a:solidFill>
              </a:rPr>
              <a:t>f（３，</a:t>
            </a:r>
            <a:r>
              <a:rPr kumimoji="0" lang="zh-CN" altLang="en-US" sz="3200">
                <a:solidFill>
                  <a:schemeClr val="tx2"/>
                </a:solidFill>
              </a:rPr>
              <a:t>ａ）＝３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3200">
                <a:solidFill>
                  <a:schemeClr val="tx2"/>
                </a:solidFill>
              </a:rPr>
              <a:t>f（０，</a:t>
            </a:r>
            <a:r>
              <a:rPr kumimoji="0" lang="zh-CN" altLang="en-US" sz="3200">
                <a:solidFill>
                  <a:schemeClr val="tx2"/>
                </a:solidFill>
              </a:rPr>
              <a:t>ｂ）＝２，</a:t>
            </a:r>
            <a:r>
              <a:rPr kumimoji="0" lang="en-US" altLang="zh-CN" sz="3200">
                <a:solidFill>
                  <a:schemeClr val="tx2"/>
                </a:solidFill>
              </a:rPr>
              <a:t>f（１，</a:t>
            </a:r>
            <a:r>
              <a:rPr kumimoji="0" lang="zh-CN" altLang="en-US" sz="3200">
                <a:solidFill>
                  <a:schemeClr val="tx2"/>
                </a:solidFill>
              </a:rPr>
              <a:t>ｂ）＝２</a:t>
            </a:r>
          </a:p>
          <a:p>
            <a:pPr eaLnBrk="1" hangingPunct="1">
              <a:spcBef>
                <a:spcPct val="20000"/>
              </a:spcBef>
            </a:pPr>
            <a:r>
              <a:rPr kumimoji="0" lang="en-US" altLang="zh-CN" sz="3200">
                <a:solidFill>
                  <a:schemeClr val="tx2"/>
                </a:solidFill>
              </a:rPr>
              <a:t>f（２，</a:t>
            </a:r>
            <a:r>
              <a:rPr kumimoji="0" lang="zh-CN" altLang="en-US" sz="3200">
                <a:solidFill>
                  <a:schemeClr val="tx2"/>
                </a:solidFill>
              </a:rPr>
              <a:t>ｂ）＝３，</a:t>
            </a:r>
            <a:r>
              <a:rPr kumimoji="0" lang="en-US" altLang="zh-CN" sz="3200">
                <a:solidFill>
                  <a:schemeClr val="tx2"/>
                </a:solidFill>
              </a:rPr>
              <a:t>f（３，</a:t>
            </a:r>
            <a:r>
              <a:rPr kumimoji="0" lang="zh-CN" altLang="en-US" sz="3200">
                <a:solidFill>
                  <a:schemeClr val="tx2"/>
                </a:solidFill>
              </a:rPr>
              <a:t>ｂ）＝３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 autoUpdateAnimBg="0"/>
      <p:bldP spid="9219" grpId="0" animBg="1" autoUpdateAnimBg="0"/>
      <p:bldP spid="9220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>
            <a:extLst>
              <a:ext uri="{FF2B5EF4-FFF2-40B4-BE49-F238E27FC236}">
                <a16:creationId xmlns:a16="http://schemas.microsoft.com/office/drawing/2014/main" id="{A26F0102-51D8-4648-BB5E-D72A5F0C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404813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10.</a:t>
            </a:r>
            <a:r>
              <a:rPr lang="zh-CN" altLang="zh-CN"/>
              <a:t>证明： 　　　</a:t>
            </a:r>
            <a:br>
              <a:rPr lang="en-US" altLang="zh-CN"/>
            </a:br>
            <a:r>
              <a:rPr lang="zh-CN" altLang="zh-CN"/>
              <a:t>　　由文法</a:t>
            </a:r>
            <a:r>
              <a:rPr lang="en-US" altLang="zh-CN"/>
              <a:t>G[S]</a:t>
            </a:r>
            <a:r>
              <a:rPr lang="zh-CN" altLang="zh-CN"/>
              <a:t>：</a:t>
            </a:r>
            <a:r>
              <a:rPr lang="en-US" altLang="zh-CN"/>
              <a:t>S→aSb|Sb|b</a:t>
            </a:r>
            <a:r>
              <a:rPr lang="zh-CN" altLang="zh-CN"/>
              <a:t>，对句子</a:t>
            </a:r>
            <a:r>
              <a:rPr lang="en-US" altLang="zh-CN"/>
              <a:t>aabbbb</a:t>
            </a:r>
            <a:r>
              <a:rPr lang="zh-CN" altLang="zh-CN"/>
              <a:t>对应的两棵语法树为：</a:t>
            </a:r>
            <a:br>
              <a:rPr lang="en-US" altLang="zh-CN"/>
            </a:br>
            <a:r>
              <a:rPr lang="zh-CN" altLang="zh-CN"/>
              <a:t>　　</a:t>
            </a:r>
            <a:r>
              <a:rPr lang="en-US" altLang="zh-CN"/>
              <a:t> </a:t>
            </a:r>
            <a:br>
              <a:rPr lang="en-US" altLang="zh-CN"/>
            </a:b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zh-CN" altLang="zh-CN"/>
              <a:t>因此，文法</a:t>
            </a:r>
            <a:r>
              <a:rPr lang="en-US" altLang="zh-CN"/>
              <a:t>G[S]</a:t>
            </a:r>
            <a:r>
              <a:rPr lang="zh-CN" altLang="zh-CN"/>
              <a:t>为二义文法。 </a:t>
            </a:r>
            <a:endParaRPr lang="zh-CN" altLang="en-US"/>
          </a:p>
        </p:txBody>
      </p:sp>
      <p:pic>
        <p:nvPicPr>
          <p:cNvPr id="83971" name="Picture 3" descr="http://metc.gdut.edu.cn/compile/images/05_1.JPG">
            <a:extLst>
              <a:ext uri="{FF2B5EF4-FFF2-40B4-BE49-F238E27FC236}">
                <a16:creationId xmlns:a16="http://schemas.microsoft.com/office/drawing/2014/main" id="{7410B091-D728-412E-A27A-C1C8E5FE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916113"/>
            <a:ext cx="4319588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7E260EA7-CACC-4C2B-B404-DED953B2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4995" name="Picture 2" descr="C:\Users\zc\Desktop\1.PNG">
            <a:extLst>
              <a:ext uri="{FF2B5EF4-FFF2-40B4-BE49-F238E27FC236}">
                <a16:creationId xmlns:a16="http://schemas.microsoft.com/office/drawing/2014/main" id="{1C66E8AD-A2B7-4F44-9EC0-D3DF74D835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>
            <a:extLst>
              <a:ext uri="{FF2B5EF4-FFF2-40B4-BE49-F238E27FC236}">
                <a16:creationId xmlns:a16="http://schemas.microsoft.com/office/drawing/2014/main" id="{3388981B-D2BA-4C1E-A1C8-CB6457DD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85800"/>
            <a:ext cx="3810000" cy="588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60350" indent="285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3200" b="1">
                <a:solidFill>
                  <a:srgbClr val="000000"/>
                </a:solidFill>
              </a:rPr>
              <a:t>（2）转移矩阵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20CB53EC-8FF8-4EC7-BC69-78EA96944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073275"/>
          <a:ext cx="2684462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文档" r:id="rId4" imgW="3408840" imgH="4530240" progId="Word.Document.8">
                  <p:embed/>
                </p:oleObj>
              </mc:Choice>
              <mc:Fallback>
                <p:oleObj name="文档" r:id="rId4" imgW="3408840" imgH="45302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073275"/>
                        <a:ext cx="2684462" cy="326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val 2">
            <a:extLst>
              <a:ext uri="{FF2B5EF4-FFF2-40B4-BE49-F238E27FC236}">
                <a16:creationId xmlns:a16="http://schemas.microsoft.com/office/drawing/2014/main" id="{3517D7D9-81B6-48C9-87CE-C99C7D17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4163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95" name="Oval 3">
            <a:extLst>
              <a:ext uri="{FF2B5EF4-FFF2-40B4-BE49-F238E27FC236}">
                <a16:creationId xmlns:a16="http://schemas.microsoft.com/office/drawing/2014/main" id="{850BE56F-7C88-4EF7-AC63-E33133767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0343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96" name="Oval 4">
            <a:extLst>
              <a:ext uri="{FF2B5EF4-FFF2-40B4-BE49-F238E27FC236}">
                <a16:creationId xmlns:a16="http://schemas.microsoft.com/office/drawing/2014/main" id="{1FB5566B-8F49-4415-A7B5-55A50C1F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17838"/>
            <a:ext cx="914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B790F76B-56BF-4B83-B346-2B9F7A6C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03638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8198" name="AutoShape 6">
            <a:extLst>
              <a:ext uri="{FF2B5EF4-FFF2-40B4-BE49-F238E27FC236}">
                <a16:creationId xmlns:a16="http://schemas.microsoft.com/office/drawing/2014/main" id="{213450EB-0EDC-433B-A527-78A66BB30C58}"/>
              </a:ext>
            </a:extLst>
          </p:cNvPr>
          <p:cNvCxnSpPr>
            <a:cxnSpLocks noChangeShapeType="1"/>
            <a:stCxn id="8194" idx="7"/>
            <a:endCxn id="8195" idx="2"/>
          </p:cNvCxnSpPr>
          <p:nvPr/>
        </p:nvCxnSpPr>
        <p:spPr bwMode="auto">
          <a:xfrm rot="-5400000">
            <a:off x="1573213" y="2351088"/>
            <a:ext cx="541337" cy="8842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AutoShape 7">
            <a:extLst>
              <a:ext uri="{FF2B5EF4-FFF2-40B4-BE49-F238E27FC236}">
                <a16:creationId xmlns:a16="http://schemas.microsoft.com/office/drawing/2014/main" id="{F1519118-9A3B-4B6A-81C6-F4E7FA5C3D01}"/>
              </a:ext>
            </a:extLst>
          </p:cNvPr>
          <p:cNvCxnSpPr>
            <a:cxnSpLocks noChangeShapeType="1"/>
            <a:stCxn id="8194" idx="5"/>
            <a:endCxn id="8197" idx="2"/>
          </p:cNvCxnSpPr>
          <p:nvPr/>
        </p:nvCxnSpPr>
        <p:spPr bwMode="auto">
          <a:xfrm rot="16200000" flipH="1">
            <a:off x="1649413" y="3409950"/>
            <a:ext cx="465138" cy="9604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AutoShape 8">
            <a:extLst>
              <a:ext uri="{FF2B5EF4-FFF2-40B4-BE49-F238E27FC236}">
                <a16:creationId xmlns:a16="http://schemas.microsoft.com/office/drawing/2014/main" id="{F16B6707-7F9C-4DF1-AF94-BC61A695A4E7}"/>
              </a:ext>
            </a:extLst>
          </p:cNvPr>
          <p:cNvCxnSpPr>
            <a:cxnSpLocks noChangeShapeType="1"/>
            <a:stCxn id="8195" idx="6"/>
            <a:endCxn id="8196" idx="0"/>
          </p:cNvCxnSpPr>
          <p:nvPr/>
        </p:nvCxnSpPr>
        <p:spPr bwMode="auto">
          <a:xfrm>
            <a:off x="3124200" y="2522538"/>
            <a:ext cx="1676400" cy="495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AutoShape 9">
            <a:extLst>
              <a:ext uri="{FF2B5EF4-FFF2-40B4-BE49-F238E27FC236}">
                <a16:creationId xmlns:a16="http://schemas.microsoft.com/office/drawing/2014/main" id="{A3DA649B-5676-4947-A972-36AAD15484F0}"/>
              </a:ext>
            </a:extLst>
          </p:cNvPr>
          <p:cNvCxnSpPr>
            <a:cxnSpLocks noChangeShapeType="1"/>
            <a:stCxn id="8197" idx="6"/>
            <a:endCxn id="8196" idx="4"/>
          </p:cNvCxnSpPr>
          <p:nvPr/>
        </p:nvCxnSpPr>
        <p:spPr bwMode="auto">
          <a:xfrm flipV="1">
            <a:off x="3200400" y="3856038"/>
            <a:ext cx="16002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Arc 10">
            <a:extLst>
              <a:ext uri="{FF2B5EF4-FFF2-40B4-BE49-F238E27FC236}">
                <a16:creationId xmlns:a16="http://schemas.microsoft.com/office/drawing/2014/main" id="{9DFB5CD8-586F-49F2-A7CF-0BC2B904B74E}"/>
              </a:ext>
            </a:extLst>
          </p:cNvPr>
          <p:cNvSpPr>
            <a:spLocks/>
          </p:cNvSpPr>
          <p:nvPr/>
        </p:nvSpPr>
        <p:spPr bwMode="auto">
          <a:xfrm flipV="1">
            <a:off x="3048000" y="3475038"/>
            <a:ext cx="304800" cy="304800"/>
          </a:xfrm>
          <a:custGeom>
            <a:avLst/>
            <a:gdLst>
              <a:gd name="T0" fmla="*/ 0 w 21600"/>
              <a:gd name="T1" fmla="*/ 0 h 21600"/>
              <a:gd name="T2" fmla="*/ 856442309 w 21600"/>
              <a:gd name="T3" fmla="*/ 856442309 h 21600"/>
              <a:gd name="T4" fmla="*/ 0 w 21600"/>
              <a:gd name="T5" fmla="*/ 85644230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204D68E8-E6CA-47F2-BE37-04F47D691F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8963" y="2636838"/>
            <a:ext cx="223837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Arc 12">
            <a:extLst>
              <a:ext uri="{FF2B5EF4-FFF2-40B4-BE49-F238E27FC236}">
                <a16:creationId xmlns:a16="http://schemas.microsoft.com/office/drawing/2014/main" id="{17B45132-E91C-4672-982E-E0F81DA8A48D}"/>
              </a:ext>
            </a:extLst>
          </p:cNvPr>
          <p:cNvSpPr>
            <a:spLocks/>
          </p:cNvSpPr>
          <p:nvPr/>
        </p:nvSpPr>
        <p:spPr bwMode="auto">
          <a:xfrm flipH="1">
            <a:off x="2209800" y="2865438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70983951 w 21600"/>
              <a:gd name="T3" fmla="*/ 270983951 h 21600"/>
              <a:gd name="T4" fmla="*/ 0 w 21600"/>
              <a:gd name="T5" fmla="*/ 27098395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205" name="AutoShape 13">
            <a:extLst>
              <a:ext uri="{FF2B5EF4-FFF2-40B4-BE49-F238E27FC236}">
                <a16:creationId xmlns:a16="http://schemas.microsoft.com/office/drawing/2014/main" id="{A1D7D36B-4173-4951-9B78-78E695BED1A3}"/>
              </a:ext>
            </a:extLst>
          </p:cNvPr>
          <p:cNvCxnSpPr>
            <a:cxnSpLocks noChangeShapeType="1"/>
            <a:stCxn id="8204" idx="1"/>
            <a:endCxn id="8197" idx="1"/>
          </p:cNvCxnSpPr>
          <p:nvPr/>
        </p:nvCxnSpPr>
        <p:spPr bwMode="auto">
          <a:xfrm>
            <a:off x="2209800" y="3092450"/>
            <a:ext cx="274638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Arc 14">
            <a:extLst>
              <a:ext uri="{FF2B5EF4-FFF2-40B4-BE49-F238E27FC236}">
                <a16:creationId xmlns:a16="http://schemas.microsoft.com/office/drawing/2014/main" id="{F260423B-B640-45FD-9BE1-2FF471FA3D65}"/>
              </a:ext>
            </a:extLst>
          </p:cNvPr>
          <p:cNvSpPr>
            <a:spLocks/>
          </p:cNvSpPr>
          <p:nvPr/>
        </p:nvSpPr>
        <p:spPr bwMode="auto">
          <a:xfrm flipV="1">
            <a:off x="5181600" y="2865438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4422 w 21600"/>
              <a:gd name="T3" fmla="*/ 2090924422 h 21600"/>
              <a:gd name="T4" fmla="*/ 0 w 21600"/>
              <a:gd name="T5" fmla="*/ 209092442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Arc 15">
            <a:extLst>
              <a:ext uri="{FF2B5EF4-FFF2-40B4-BE49-F238E27FC236}">
                <a16:creationId xmlns:a16="http://schemas.microsoft.com/office/drawing/2014/main" id="{1D4C80AF-A89D-4607-895F-60A2713D0FB7}"/>
              </a:ext>
            </a:extLst>
          </p:cNvPr>
          <p:cNvSpPr>
            <a:spLocks/>
          </p:cNvSpPr>
          <p:nvPr/>
        </p:nvSpPr>
        <p:spPr bwMode="auto">
          <a:xfrm>
            <a:off x="5181600" y="3551238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4422 w 21600"/>
              <a:gd name="T3" fmla="*/ 2090924422 h 21600"/>
              <a:gd name="T4" fmla="*/ 0 w 21600"/>
              <a:gd name="T5" fmla="*/ 209092442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208" name="AutoShape 16">
            <a:extLst>
              <a:ext uri="{FF2B5EF4-FFF2-40B4-BE49-F238E27FC236}">
                <a16:creationId xmlns:a16="http://schemas.microsoft.com/office/drawing/2014/main" id="{FAFD5339-8D66-40BC-B67C-9D024D2D58AD}"/>
              </a:ext>
            </a:extLst>
          </p:cNvPr>
          <p:cNvCxnSpPr>
            <a:cxnSpLocks noChangeShapeType="1"/>
            <a:stCxn id="8207" idx="1"/>
            <a:endCxn id="8196" idx="4"/>
          </p:cNvCxnSpPr>
          <p:nvPr/>
        </p:nvCxnSpPr>
        <p:spPr bwMode="auto">
          <a:xfrm rot="16200000" flipV="1">
            <a:off x="5143500" y="3513138"/>
            <a:ext cx="76200" cy="762000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7">
            <a:extLst>
              <a:ext uri="{FF2B5EF4-FFF2-40B4-BE49-F238E27FC236}">
                <a16:creationId xmlns:a16="http://schemas.microsoft.com/office/drawing/2014/main" id="{0C3CA278-6A93-42FF-83C4-3C61BE77DE57}"/>
              </a:ext>
            </a:extLst>
          </p:cNvPr>
          <p:cNvCxnSpPr>
            <a:cxnSpLocks noChangeShapeType="1"/>
            <a:stCxn id="8206" idx="1"/>
            <a:endCxn id="8196" idx="0"/>
          </p:cNvCxnSpPr>
          <p:nvPr/>
        </p:nvCxnSpPr>
        <p:spPr bwMode="auto">
          <a:xfrm rot="-5400000" flipH="1" flipV="1">
            <a:off x="5104607" y="2561431"/>
            <a:ext cx="152400" cy="760413"/>
          </a:xfrm>
          <a:prstGeom prst="curvedConnector3">
            <a:avLst>
              <a:gd name="adj1" fmla="val -1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0" name="Text Box 18">
            <a:extLst>
              <a:ext uri="{FF2B5EF4-FFF2-40B4-BE49-F238E27FC236}">
                <a16:creationId xmlns:a16="http://schemas.microsoft.com/office/drawing/2014/main" id="{8E454BBD-93E3-4199-B947-EEB5AE355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179638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270CF746-8B17-4BF8-A44B-C2487C1F0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0574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212" name="Text Box 20">
            <a:extLst>
              <a:ext uri="{FF2B5EF4-FFF2-40B4-BE49-F238E27FC236}">
                <a16:creationId xmlns:a16="http://schemas.microsoft.com/office/drawing/2014/main" id="{620A70C0-100A-4AC7-88A7-358691798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9718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213" name="Text Box 21">
            <a:extLst>
              <a:ext uri="{FF2B5EF4-FFF2-40B4-BE49-F238E27FC236}">
                <a16:creationId xmlns:a16="http://schemas.microsoft.com/office/drawing/2014/main" id="{258F1F7D-719A-486E-A70C-05D9EB81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1336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214" name="Text Box 22">
            <a:extLst>
              <a:ext uri="{FF2B5EF4-FFF2-40B4-BE49-F238E27FC236}">
                <a16:creationId xmlns:a16="http://schemas.microsoft.com/office/drawing/2014/main" id="{E33C1591-BFEC-45F5-AABE-B14418B7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0386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215" name="Text Box 23">
            <a:extLst>
              <a:ext uri="{FF2B5EF4-FFF2-40B4-BE49-F238E27FC236}">
                <a16:creationId xmlns:a16="http://schemas.microsoft.com/office/drawing/2014/main" id="{B61632E4-187D-4922-8C2E-FFAF5A2DD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08438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216" name="Text Box 24">
            <a:extLst>
              <a:ext uri="{FF2B5EF4-FFF2-40B4-BE49-F238E27FC236}">
                <a16:creationId xmlns:a16="http://schemas.microsoft.com/office/drawing/2014/main" id="{1EC976AF-F2BF-43BC-ABC2-C63CC0903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56038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217" name="Text Box 25">
            <a:extLst>
              <a:ext uri="{FF2B5EF4-FFF2-40B4-BE49-F238E27FC236}">
                <a16:creationId xmlns:a16="http://schemas.microsoft.com/office/drawing/2014/main" id="{A2EEEC21-9A62-4F52-8D2D-D95CF5CA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242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218" name="Oval 26">
            <a:extLst>
              <a:ext uri="{FF2B5EF4-FFF2-40B4-BE49-F238E27FC236}">
                <a16:creationId xmlns:a16="http://schemas.microsoft.com/office/drawing/2014/main" id="{C164CB7E-B4BE-4A7A-A7FE-8601814A3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94038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19" name="Text Box 27">
            <a:extLst>
              <a:ext uri="{FF2B5EF4-FFF2-40B4-BE49-F238E27FC236}">
                <a16:creationId xmlns:a16="http://schemas.microsoft.com/office/drawing/2014/main" id="{F788DBE1-6E3F-43D9-AFD8-70DD90A24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3581400" cy="588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（3）状态转换图</a:t>
            </a:r>
          </a:p>
        </p:txBody>
      </p:sp>
      <p:sp>
        <p:nvSpPr>
          <p:cNvPr id="8220" name="Text Box 28">
            <a:extLst>
              <a:ext uri="{FF2B5EF4-FFF2-40B4-BE49-F238E27FC236}">
                <a16:creationId xmlns:a16="http://schemas.microsoft.com/office/drawing/2014/main" id="{83436496-9912-457B-90FB-6EC53357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8534400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</a:rPr>
              <a:t>结点表示状态，箭弧标记为字母表中的字母</a:t>
            </a:r>
          </a:p>
        </p:txBody>
      </p:sp>
      <p:grpSp>
        <p:nvGrpSpPr>
          <p:cNvPr id="8221" name="Group 29">
            <a:extLst>
              <a:ext uri="{FF2B5EF4-FFF2-40B4-BE49-F238E27FC236}">
                <a16:creationId xmlns:a16="http://schemas.microsoft.com/office/drawing/2014/main" id="{0F40FC29-6368-40C0-B984-D74B2CFFF257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52400"/>
            <a:ext cx="3581400" cy="2438400"/>
            <a:chOff x="1248" y="1728"/>
            <a:chExt cx="2304" cy="1584"/>
          </a:xfrm>
        </p:grpSpPr>
        <p:sp>
          <p:nvSpPr>
            <p:cNvPr id="8224" name="Rectangle 30">
              <a:extLst>
                <a:ext uri="{FF2B5EF4-FFF2-40B4-BE49-F238E27FC236}">
                  <a16:creationId xmlns:a16="http://schemas.microsoft.com/office/drawing/2014/main" id="{ACC9136F-2792-4395-8C24-C88272F2E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2304" cy="158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ea typeface="楷体_GB2312" pitchFamily="49" charset="-122"/>
                </a:rPr>
                <a:t>                    输入 </a:t>
              </a:r>
            </a:p>
            <a:p>
              <a:pPr eaLnBrk="1" hangingPunct="1"/>
              <a:r>
                <a:rPr lang="zh-CN" altLang="en-US" sz="1200">
                  <a:ea typeface="楷体_GB2312" pitchFamily="49" charset="-122"/>
                </a:rPr>
                <a:t>                    字符 </a:t>
              </a:r>
            </a:p>
            <a:p>
              <a:pPr eaLnBrk="1" hangingPunct="1"/>
              <a:r>
                <a:rPr lang="zh-CN" altLang="en-US" sz="1200">
                  <a:ea typeface="楷体_GB2312" pitchFamily="49" charset="-122"/>
                </a:rPr>
                <a:t>             状态                  </a:t>
              </a:r>
              <a:r>
                <a:rPr lang="en-US" altLang="zh-CN">
                  <a:ea typeface="楷体_GB2312" pitchFamily="49" charset="-122"/>
                </a:rPr>
                <a:t>a            b</a:t>
              </a:r>
              <a:endParaRPr lang="en-US" altLang="zh-CN" sz="1200">
                <a:ea typeface="楷体_GB2312" pitchFamily="49" charset="-122"/>
              </a:endParaRPr>
            </a:p>
            <a:p>
              <a:pPr eaLnBrk="1" hangingPunct="1"/>
              <a:r>
                <a:rPr lang="en-US" altLang="zh-CN">
                  <a:ea typeface="楷体_GB2312" pitchFamily="49" charset="-122"/>
                </a:rPr>
                <a:t>        0         1            2</a:t>
              </a:r>
            </a:p>
            <a:p>
              <a:pPr eaLnBrk="1" hangingPunct="1"/>
              <a:r>
                <a:rPr lang="en-US" altLang="zh-CN">
                  <a:ea typeface="楷体_GB2312" pitchFamily="49" charset="-122"/>
                </a:rPr>
                <a:t>        1         3            2</a:t>
              </a:r>
            </a:p>
            <a:p>
              <a:pPr eaLnBrk="1" hangingPunct="1"/>
              <a:r>
                <a:rPr lang="en-US" altLang="zh-CN">
                  <a:ea typeface="楷体_GB2312" pitchFamily="49" charset="-122"/>
                </a:rPr>
                <a:t>        2         1            3 </a:t>
              </a:r>
            </a:p>
            <a:p>
              <a:pPr eaLnBrk="1" hangingPunct="1"/>
              <a:r>
                <a:rPr lang="en-US" altLang="zh-CN">
                  <a:ea typeface="楷体_GB2312" pitchFamily="49" charset="-122"/>
                </a:rPr>
                <a:t>        3         3            3</a:t>
              </a:r>
            </a:p>
          </p:txBody>
        </p:sp>
        <p:sp>
          <p:nvSpPr>
            <p:cNvPr id="8225" name="Line 31">
              <a:extLst>
                <a:ext uri="{FF2B5EF4-FFF2-40B4-BE49-F238E27FC236}">
                  <a16:creationId xmlns:a16="http://schemas.microsoft.com/office/drawing/2014/main" id="{3FDA8015-7F98-404D-91C5-3249DC7748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172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32">
              <a:extLst>
                <a:ext uri="{FF2B5EF4-FFF2-40B4-BE49-F238E27FC236}">
                  <a16:creationId xmlns:a16="http://schemas.microsoft.com/office/drawing/2014/main" id="{754F2BA3-2F8A-47E5-B7E1-CF79D0A61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56"/>
              <a:ext cx="1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33">
              <a:extLst>
                <a:ext uri="{FF2B5EF4-FFF2-40B4-BE49-F238E27FC236}">
                  <a16:creationId xmlns:a16="http://schemas.microsoft.com/office/drawing/2014/main" id="{0E7DE692-61F0-4588-A217-A9B26F5AD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9" y="1968"/>
              <a:ext cx="5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22" name="Text Box 34">
            <a:extLst>
              <a:ext uri="{FF2B5EF4-FFF2-40B4-BE49-F238E27FC236}">
                <a16:creationId xmlns:a16="http://schemas.microsoft.com/office/drawing/2014/main" id="{C47FF821-A489-4961-ABDA-2158361CB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19800"/>
            <a:ext cx="4551363" cy="588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</a:rPr>
              <a:t>终结状态如何表示？</a:t>
            </a:r>
          </a:p>
        </p:txBody>
      </p:sp>
      <p:sp>
        <p:nvSpPr>
          <p:cNvPr id="8223" name="Line 35">
            <a:extLst>
              <a:ext uri="{FF2B5EF4-FFF2-40B4-BE49-F238E27FC236}">
                <a16:creationId xmlns:a16="http://schemas.microsoft.com/office/drawing/2014/main" id="{2C5EF927-7CDF-4071-B797-E60D187E4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475518FA-B2AD-48F7-8555-A0AD55308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23963"/>
            <a:ext cx="7924800" cy="3271837"/>
          </a:xfrm>
          <a:prstGeom prst="rect">
            <a:avLst/>
          </a:prstGeom>
          <a:solidFill>
            <a:srgbClr val="66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</a:rPr>
              <a:t>三</a:t>
            </a:r>
            <a:r>
              <a:rPr lang="zh-CN" altLang="en-US" sz="3200" b="1">
                <a:solidFill>
                  <a:srgbClr val="000000"/>
                </a:solidFill>
                <a:sym typeface="Symbol" panose="05050102010706020507" pitchFamily="18" charset="2"/>
              </a:rPr>
              <a:t>  </a:t>
            </a:r>
            <a:r>
              <a:rPr lang="en-US" altLang="zh-CN" sz="3200" b="1">
                <a:solidFill>
                  <a:srgbClr val="000000"/>
                </a:solidFill>
              </a:rPr>
              <a:t>DFA    M  </a:t>
            </a:r>
            <a:r>
              <a:rPr lang="zh-CN" altLang="en-US" sz="3200" b="1">
                <a:solidFill>
                  <a:srgbClr val="000000"/>
                </a:solidFill>
              </a:rPr>
              <a:t>接受的语言(字符串集)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3200">
                <a:solidFill>
                  <a:srgbClr val="000000"/>
                </a:solidFill>
              </a:rPr>
              <a:t>       如果对所有ｗ∈</a:t>
            </a:r>
            <a:r>
              <a:rPr kumimoji="0" lang="en-US" altLang="zh-CN" sz="3200">
                <a:solidFill>
                  <a:srgbClr val="000000"/>
                </a:solidFill>
              </a:rPr>
              <a:t>Σ*，</a:t>
            </a:r>
            <a:r>
              <a:rPr kumimoji="0" lang="zh-CN" altLang="en-US" sz="3200">
                <a:solidFill>
                  <a:srgbClr val="000000"/>
                </a:solidFill>
              </a:rPr>
              <a:t>以下述方式递归地扩充</a:t>
            </a:r>
            <a:r>
              <a:rPr kumimoji="0" lang="en-US" altLang="zh-CN" sz="3200">
                <a:solidFill>
                  <a:srgbClr val="000000"/>
                </a:solidFill>
              </a:rPr>
              <a:t>f</a:t>
            </a:r>
            <a:r>
              <a:rPr kumimoji="0" lang="zh-CN" altLang="en-US" sz="3200">
                <a:solidFill>
                  <a:srgbClr val="000000"/>
                </a:solidFill>
              </a:rPr>
              <a:t>的定义    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sz="3200">
                <a:solidFill>
                  <a:srgbClr val="000000"/>
                </a:solidFill>
              </a:rPr>
              <a:t>     </a:t>
            </a:r>
            <a:r>
              <a:rPr kumimoji="0" lang="en-US" altLang="zh-CN" sz="3200">
                <a:solidFill>
                  <a:srgbClr val="000000"/>
                </a:solidFill>
              </a:rPr>
              <a:t>f（</a:t>
            </a:r>
            <a:r>
              <a:rPr kumimoji="0" lang="zh-CN" altLang="en-US" sz="3200">
                <a:solidFill>
                  <a:srgbClr val="000000"/>
                </a:solidFill>
              </a:rPr>
              <a:t>ｑ，</a:t>
            </a:r>
            <a:r>
              <a:rPr kumimoji="0" lang="en-US" altLang="zh-CN" sz="3200">
                <a:solidFill>
                  <a:srgbClr val="000000"/>
                </a:solidFill>
              </a:rPr>
              <a:t>ε）＝</a:t>
            </a:r>
            <a:r>
              <a:rPr kumimoji="0" lang="zh-CN" altLang="en-US" sz="3200">
                <a:solidFill>
                  <a:srgbClr val="000000"/>
                </a:solidFill>
              </a:rPr>
              <a:t>ｑ</a:t>
            </a:r>
          </a:p>
          <a:p>
            <a:pPr eaLnBrk="1" hangingPunct="1">
              <a:spcBef>
                <a:spcPct val="50000"/>
              </a:spcBef>
            </a:pPr>
            <a:r>
              <a:rPr kumimoji="0" lang="en-US" altLang="zh-CN" sz="3200">
                <a:solidFill>
                  <a:srgbClr val="000000"/>
                </a:solidFill>
              </a:rPr>
              <a:t>     f(</a:t>
            </a:r>
            <a:r>
              <a:rPr kumimoji="0" lang="zh-CN" altLang="en-US" sz="3200">
                <a:solidFill>
                  <a:srgbClr val="000000"/>
                </a:solidFill>
              </a:rPr>
              <a:t>ｑ，ｗａ）＝</a:t>
            </a:r>
            <a:r>
              <a:rPr kumimoji="0" lang="en-US" altLang="zh-CN" sz="3200">
                <a:solidFill>
                  <a:srgbClr val="000000"/>
                </a:solidFill>
              </a:rPr>
              <a:t>f(f(</a:t>
            </a:r>
            <a:r>
              <a:rPr kumimoji="0" lang="zh-CN" altLang="en-US" sz="3200">
                <a:solidFill>
                  <a:srgbClr val="000000"/>
                </a:solidFill>
              </a:rPr>
              <a:t>ｑ，</a:t>
            </a:r>
            <a:r>
              <a:rPr kumimoji="0" lang="en-US" altLang="zh-CN" sz="3200">
                <a:solidFill>
                  <a:srgbClr val="000000"/>
                </a:solidFill>
              </a:rPr>
              <a:t>w），</a:t>
            </a:r>
            <a:r>
              <a:rPr kumimoji="0" lang="zh-CN" altLang="en-US" sz="3200">
                <a:solidFill>
                  <a:srgbClr val="000000"/>
                </a:solidFill>
              </a:rPr>
              <a:t>ａ）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190A0855-2341-44B8-BC25-EDC4B0407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79248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3200" dirty="0">
                <a:solidFill>
                  <a:srgbClr val="000000"/>
                </a:solidFill>
              </a:rPr>
              <a:t>对于上例中的</a:t>
            </a:r>
            <a:r>
              <a:rPr lang="en-US" altLang="zh-CN" sz="3200" dirty="0">
                <a:solidFill>
                  <a:srgbClr val="000000"/>
                </a:solidFill>
              </a:rPr>
              <a:t>DFA   M  </a:t>
            </a:r>
            <a:r>
              <a:rPr lang="zh-CN" altLang="en-US" sz="3200" dirty="0">
                <a:solidFill>
                  <a:srgbClr val="000000"/>
                </a:solidFill>
              </a:rPr>
              <a:t>和  </a:t>
            </a:r>
            <a:r>
              <a:rPr lang="en-US" altLang="en-US" sz="3200" dirty="0">
                <a:solidFill>
                  <a:srgbClr val="000000"/>
                </a:solidFill>
              </a:rPr>
              <a:t>w=baa</a:t>
            </a:r>
            <a:r>
              <a:rPr lang="en-US" altLang="zh-CN" sz="3200" dirty="0">
                <a:solidFill>
                  <a:srgbClr val="000000"/>
                </a:solidFill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kumimoji="0" lang="en-US" altLang="zh-CN" sz="3200" dirty="0">
                <a:solidFill>
                  <a:srgbClr val="000000"/>
                </a:solidFill>
              </a:rPr>
              <a:t>f(</a:t>
            </a:r>
            <a:r>
              <a:rPr kumimoji="0" lang="zh-CN" altLang="en-US" sz="3200" dirty="0">
                <a:solidFill>
                  <a:srgbClr val="000000"/>
                </a:solidFill>
              </a:rPr>
              <a:t>0，</a:t>
            </a:r>
            <a:r>
              <a:rPr kumimoji="0" lang="en-US" altLang="en-US" sz="3200" dirty="0">
                <a:solidFill>
                  <a:srgbClr val="000000"/>
                </a:solidFill>
              </a:rPr>
              <a:t>baa</a:t>
            </a:r>
            <a:r>
              <a:rPr kumimoji="0" lang="zh-CN" altLang="en-US" sz="3200" dirty="0">
                <a:solidFill>
                  <a:srgbClr val="000000"/>
                </a:solidFill>
              </a:rPr>
              <a:t>）=</a:t>
            </a:r>
            <a:r>
              <a:rPr kumimoji="0" lang="en-US" altLang="zh-CN" sz="3200" dirty="0">
                <a:solidFill>
                  <a:srgbClr val="000000"/>
                </a:solidFill>
              </a:rPr>
              <a:t>f(</a:t>
            </a:r>
            <a:r>
              <a:rPr kumimoji="0" lang="zh-CN" altLang="en-US" sz="3200" dirty="0">
                <a:solidFill>
                  <a:srgbClr val="000000"/>
                </a:solidFill>
              </a:rPr>
              <a:t>2,</a:t>
            </a:r>
            <a:r>
              <a:rPr kumimoji="0" lang="en-US" altLang="en-US" sz="3200" dirty="0">
                <a:solidFill>
                  <a:srgbClr val="000000"/>
                </a:solidFill>
              </a:rPr>
              <a:t>aa</a:t>
            </a:r>
            <a:r>
              <a:rPr kumimoji="0" lang="zh-CN" altLang="en-US" sz="3200" dirty="0">
                <a:solidFill>
                  <a:srgbClr val="000000"/>
                </a:solidFill>
              </a:rPr>
              <a:t>）= </a:t>
            </a:r>
            <a:r>
              <a:rPr kumimoji="0" lang="en-US" altLang="zh-CN" sz="3200" dirty="0">
                <a:solidFill>
                  <a:srgbClr val="000000"/>
                </a:solidFill>
              </a:rPr>
              <a:t>f(</a:t>
            </a:r>
            <a:r>
              <a:rPr kumimoji="0" lang="zh-CN" altLang="en-US" sz="3200" dirty="0">
                <a:solidFill>
                  <a:srgbClr val="000000"/>
                </a:solidFill>
              </a:rPr>
              <a:t>1, </a:t>
            </a:r>
            <a:r>
              <a:rPr kumimoji="0" lang="en-US" altLang="en-US" sz="3200" dirty="0">
                <a:solidFill>
                  <a:srgbClr val="000000"/>
                </a:solidFill>
              </a:rPr>
              <a:t>a</a:t>
            </a:r>
            <a:r>
              <a:rPr kumimoji="0" lang="zh-CN" altLang="en-US" sz="3200" dirty="0">
                <a:solidFill>
                  <a:srgbClr val="000000"/>
                </a:solidFill>
              </a:rPr>
              <a:t>）=3</a:t>
            </a:r>
          </a:p>
        </p:txBody>
      </p:sp>
      <p:sp>
        <p:nvSpPr>
          <p:cNvPr id="10243" name="Oval 3">
            <a:extLst>
              <a:ext uri="{FF2B5EF4-FFF2-40B4-BE49-F238E27FC236}">
                <a16:creationId xmlns:a16="http://schemas.microsoft.com/office/drawing/2014/main" id="{D988D7E8-102E-4C56-8622-F2142568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7820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8E1FB5A2-AC1C-4EA9-ABC3-ADDD1C25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4000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929A9BFA-8108-470E-8A4F-73152E34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54400"/>
            <a:ext cx="914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1B626E85-CCE7-4527-B6A3-9DFB56CBA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4020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10247" name="AutoShape 7">
            <a:extLst>
              <a:ext uri="{FF2B5EF4-FFF2-40B4-BE49-F238E27FC236}">
                <a16:creationId xmlns:a16="http://schemas.microsoft.com/office/drawing/2014/main" id="{3A1EEC66-2D17-4A40-A1F3-5B3152ECB27E}"/>
              </a:ext>
            </a:extLst>
          </p:cNvPr>
          <p:cNvCxnSpPr>
            <a:cxnSpLocks noChangeShapeType="1"/>
            <a:stCxn id="10243" idx="7"/>
            <a:endCxn id="10244" idx="2"/>
          </p:cNvCxnSpPr>
          <p:nvPr/>
        </p:nvCxnSpPr>
        <p:spPr bwMode="auto">
          <a:xfrm rot="-5400000">
            <a:off x="2944813" y="2787650"/>
            <a:ext cx="541338" cy="8842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8" name="AutoShape 8">
            <a:extLst>
              <a:ext uri="{FF2B5EF4-FFF2-40B4-BE49-F238E27FC236}">
                <a16:creationId xmlns:a16="http://schemas.microsoft.com/office/drawing/2014/main" id="{F5EE4991-CABB-41E4-88D7-872D371CA78F}"/>
              </a:ext>
            </a:extLst>
          </p:cNvPr>
          <p:cNvCxnSpPr>
            <a:cxnSpLocks noChangeShapeType="1"/>
            <a:stCxn id="10243" idx="5"/>
            <a:endCxn id="10246" idx="2"/>
          </p:cNvCxnSpPr>
          <p:nvPr/>
        </p:nvCxnSpPr>
        <p:spPr bwMode="auto">
          <a:xfrm rot="16200000" flipH="1">
            <a:off x="3021013" y="3846513"/>
            <a:ext cx="465137" cy="960437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AutoShape 9">
            <a:extLst>
              <a:ext uri="{FF2B5EF4-FFF2-40B4-BE49-F238E27FC236}">
                <a16:creationId xmlns:a16="http://schemas.microsoft.com/office/drawing/2014/main" id="{39194B9D-0D75-4851-A193-21A88DE6C23D}"/>
              </a:ext>
            </a:extLst>
          </p:cNvPr>
          <p:cNvCxnSpPr>
            <a:cxnSpLocks noChangeShapeType="1"/>
            <a:stCxn id="10244" idx="6"/>
            <a:endCxn id="10245" idx="0"/>
          </p:cNvCxnSpPr>
          <p:nvPr/>
        </p:nvCxnSpPr>
        <p:spPr bwMode="auto">
          <a:xfrm>
            <a:off x="4495800" y="2959100"/>
            <a:ext cx="1676400" cy="4953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0">
            <a:extLst>
              <a:ext uri="{FF2B5EF4-FFF2-40B4-BE49-F238E27FC236}">
                <a16:creationId xmlns:a16="http://schemas.microsoft.com/office/drawing/2014/main" id="{AC5E5A58-FD22-4F90-83C7-EB007B268A7B}"/>
              </a:ext>
            </a:extLst>
          </p:cNvPr>
          <p:cNvCxnSpPr>
            <a:cxnSpLocks noChangeShapeType="1"/>
            <a:stCxn id="10246" idx="6"/>
            <a:endCxn id="10245" idx="4"/>
          </p:cNvCxnSpPr>
          <p:nvPr/>
        </p:nvCxnSpPr>
        <p:spPr bwMode="auto">
          <a:xfrm flipV="1">
            <a:off x="4572000" y="4292600"/>
            <a:ext cx="1600200" cy="2667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1" name="Arc 11">
            <a:extLst>
              <a:ext uri="{FF2B5EF4-FFF2-40B4-BE49-F238E27FC236}">
                <a16:creationId xmlns:a16="http://schemas.microsoft.com/office/drawing/2014/main" id="{79569F44-A93F-4E3E-BEE9-6A0742E49A90}"/>
              </a:ext>
            </a:extLst>
          </p:cNvPr>
          <p:cNvSpPr>
            <a:spLocks/>
          </p:cNvSpPr>
          <p:nvPr/>
        </p:nvSpPr>
        <p:spPr bwMode="auto">
          <a:xfrm flipV="1">
            <a:off x="4419600" y="3911600"/>
            <a:ext cx="304800" cy="304800"/>
          </a:xfrm>
          <a:custGeom>
            <a:avLst/>
            <a:gdLst>
              <a:gd name="T0" fmla="*/ 0 w 21600"/>
              <a:gd name="T1" fmla="*/ 0 h 21600"/>
              <a:gd name="T2" fmla="*/ 856442309 w 21600"/>
              <a:gd name="T3" fmla="*/ 856442309 h 21600"/>
              <a:gd name="T4" fmla="*/ 0 w 21600"/>
              <a:gd name="T5" fmla="*/ 85644230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CC9C48CC-EFB6-4F28-9695-4DCBF76F42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0563" y="3073400"/>
            <a:ext cx="223837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Arc 13">
            <a:extLst>
              <a:ext uri="{FF2B5EF4-FFF2-40B4-BE49-F238E27FC236}">
                <a16:creationId xmlns:a16="http://schemas.microsoft.com/office/drawing/2014/main" id="{6CD02AE3-A5E9-442E-9BD9-F60AF2AD7278}"/>
              </a:ext>
            </a:extLst>
          </p:cNvPr>
          <p:cNvSpPr>
            <a:spLocks/>
          </p:cNvSpPr>
          <p:nvPr/>
        </p:nvSpPr>
        <p:spPr bwMode="auto">
          <a:xfrm flipH="1">
            <a:off x="3581400" y="3302000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70983951 w 21600"/>
              <a:gd name="T3" fmla="*/ 270983951 h 21600"/>
              <a:gd name="T4" fmla="*/ 0 w 21600"/>
              <a:gd name="T5" fmla="*/ 27098395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0254" name="AutoShape 14">
            <a:extLst>
              <a:ext uri="{FF2B5EF4-FFF2-40B4-BE49-F238E27FC236}">
                <a16:creationId xmlns:a16="http://schemas.microsoft.com/office/drawing/2014/main" id="{D4E10D45-6BF6-4501-A121-D2AF16CAD887}"/>
              </a:ext>
            </a:extLst>
          </p:cNvPr>
          <p:cNvCxnSpPr>
            <a:cxnSpLocks noChangeShapeType="1"/>
            <a:stCxn id="10253" idx="1"/>
            <a:endCxn id="10246" idx="1"/>
          </p:cNvCxnSpPr>
          <p:nvPr/>
        </p:nvCxnSpPr>
        <p:spPr bwMode="auto">
          <a:xfrm>
            <a:off x="3581400" y="3541713"/>
            <a:ext cx="274638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Arc 15">
            <a:extLst>
              <a:ext uri="{FF2B5EF4-FFF2-40B4-BE49-F238E27FC236}">
                <a16:creationId xmlns:a16="http://schemas.microsoft.com/office/drawing/2014/main" id="{7A1C92AC-D8B3-43B6-AF72-3E96B82803F1}"/>
              </a:ext>
            </a:extLst>
          </p:cNvPr>
          <p:cNvSpPr>
            <a:spLocks/>
          </p:cNvSpPr>
          <p:nvPr/>
        </p:nvSpPr>
        <p:spPr bwMode="auto">
          <a:xfrm flipV="1">
            <a:off x="6553200" y="330200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4422 w 21600"/>
              <a:gd name="T3" fmla="*/ 2090924422 h 21600"/>
              <a:gd name="T4" fmla="*/ 0 w 21600"/>
              <a:gd name="T5" fmla="*/ 209092442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Arc 16">
            <a:extLst>
              <a:ext uri="{FF2B5EF4-FFF2-40B4-BE49-F238E27FC236}">
                <a16:creationId xmlns:a16="http://schemas.microsoft.com/office/drawing/2014/main" id="{8CD5F1D5-D8C7-443C-93BA-24F4F9138735}"/>
              </a:ext>
            </a:extLst>
          </p:cNvPr>
          <p:cNvSpPr>
            <a:spLocks/>
          </p:cNvSpPr>
          <p:nvPr/>
        </p:nvSpPr>
        <p:spPr bwMode="auto">
          <a:xfrm>
            <a:off x="6553200" y="3987800"/>
            <a:ext cx="381000" cy="381000"/>
          </a:xfrm>
          <a:custGeom>
            <a:avLst/>
            <a:gdLst>
              <a:gd name="T0" fmla="*/ 0 w 21600"/>
              <a:gd name="T1" fmla="*/ 0 h 21600"/>
              <a:gd name="T2" fmla="*/ 2090924422 w 21600"/>
              <a:gd name="T3" fmla="*/ 2090924422 h 21600"/>
              <a:gd name="T4" fmla="*/ 0 w 21600"/>
              <a:gd name="T5" fmla="*/ 209092442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0257" name="AutoShape 17">
            <a:extLst>
              <a:ext uri="{FF2B5EF4-FFF2-40B4-BE49-F238E27FC236}">
                <a16:creationId xmlns:a16="http://schemas.microsoft.com/office/drawing/2014/main" id="{F07F914A-CF69-40FF-9707-E04ADD4BA89A}"/>
              </a:ext>
            </a:extLst>
          </p:cNvPr>
          <p:cNvCxnSpPr>
            <a:cxnSpLocks noChangeShapeType="1"/>
            <a:stCxn id="10256" idx="1"/>
            <a:endCxn id="10245" idx="4"/>
          </p:cNvCxnSpPr>
          <p:nvPr/>
        </p:nvCxnSpPr>
        <p:spPr bwMode="auto">
          <a:xfrm rot="16200000" flipV="1">
            <a:off x="6508750" y="3956050"/>
            <a:ext cx="88900" cy="762000"/>
          </a:xfrm>
          <a:prstGeom prst="curvedConnector3">
            <a:avLst>
              <a:gd name="adj1" fmla="val -242856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8">
            <a:extLst>
              <a:ext uri="{FF2B5EF4-FFF2-40B4-BE49-F238E27FC236}">
                <a16:creationId xmlns:a16="http://schemas.microsoft.com/office/drawing/2014/main" id="{D8EC3767-9B07-493B-9F7E-8911922EA2F8}"/>
              </a:ext>
            </a:extLst>
          </p:cNvPr>
          <p:cNvCxnSpPr>
            <a:cxnSpLocks noChangeShapeType="1"/>
            <a:stCxn id="10255" idx="1"/>
            <a:endCxn id="10245" idx="0"/>
          </p:cNvCxnSpPr>
          <p:nvPr/>
        </p:nvCxnSpPr>
        <p:spPr bwMode="auto">
          <a:xfrm rot="-5400000" flipH="1" flipV="1">
            <a:off x="6469857" y="2991643"/>
            <a:ext cx="165100" cy="760413"/>
          </a:xfrm>
          <a:prstGeom prst="curvedConnector3">
            <a:avLst>
              <a:gd name="adj1" fmla="val -13076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Text Box 19">
            <a:extLst>
              <a:ext uri="{FF2B5EF4-FFF2-40B4-BE49-F238E27FC236}">
                <a16:creationId xmlns:a16="http://schemas.microsoft.com/office/drawing/2014/main" id="{56C61293-3F44-4AEF-A57C-2206FC78B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6162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60" name="Text Box 20">
            <a:extLst>
              <a:ext uri="{FF2B5EF4-FFF2-40B4-BE49-F238E27FC236}">
                <a16:creationId xmlns:a16="http://schemas.microsoft.com/office/drawing/2014/main" id="{D259F810-1D84-41A8-8E18-FC82F8F88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177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61" name="Text Box 21">
            <a:extLst>
              <a:ext uri="{FF2B5EF4-FFF2-40B4-BE49-F238E27FC236}">
                <a16:creationId xmlns:a16="http://schemas.microsoft.com/office/drawing/2014/main" id="{10B15D04-1C9A-406D-B129-C2D592721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4083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0B0D0391-1FA6-4626-99AF-D59BCA58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701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63" name="Text Box 23">
            <a:extLst>
              <a:ext uri="{FF2B5EF4-FFF2-40B4-BE49-F238E27FC236}">
                <a16:creationId xmlns:a16="http://schemas.microsoft.com/office/drawing/2014/main" id="{1BB29C0E-1764-45BE-9E0D-A90128BB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4751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264" name="Text Box 24">
            <a:extLst>
              <a:ext uri="{FF2B5EF4-FFF2-40B4-BE49-F238E27FC236}">
                <a16:creationId xmlns:a16="http://schemas.microsoft.com/office/drawing/2014/main" id="{579A3DED-F28B-4EDA-992D-02DEA7080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45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265" name="Text Box 25">
            <a:extLst>
              <a:ext uri="{FF2B5EF4-FFF2-40B4-BE49-F238E27FC236}">
                <a16:creationId xmlns:a16="http://schemas.microsoft.com/office/drawing/2014/main" id="{00823713-38EB-44F4-98DB-1965A8F0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926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266" name="Text Box 26">
            <a:extLst>
              <a:ext uri="{FF2B5EF4-FFF2-40B4-BE49-F238E27FC236}">
                <a16:creationId xmlns:a16="http://schemas.microsoft.com/office/drawing/2014/main" id="{50D5BC30-7ABC-45C1-A3D9-D7D04CD5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607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267" name="Oval 27">
            <a:extLst>
              <a:ext uri="{FF2B5EF4-FFF2-40B4-BE49-F238E27FC236}">
                <a16:creationId xmlns:a16="http://schemas.microsoft.com/office/drawing/2014/main" id="{E75B2572-994A-41C6-9199-4DBF3765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30600"/>
            <a:ext cx="762000" cy="685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340" name="Oval 28">
            <a:extLst>
              <a:ext uri="{FF2B5EF4-FFF2-40B4-BE49-F238E27FC236}">
                <a16:creationId xmlns:a16="http://schemas.microsoft.com/office/drawing/2014/main" id="{FC5DBC2F-8F30-4889-8C3D-53B59D43C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7820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41" name="Text Box 29">
            <a:extLst>
              <a:ext uri="{FF2B5EF4-FFF2-40B4-BE49-F238E27FC236}">
                <a16:creationId xmlns:a16="http://schemas.microsoft.com/office/drawing/2014/main" id="{6EE61087-0041-4475-88EE-6DF9AC015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926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342" name="Oval 30">
            <a:extLst>
              <a:ext uri="{FF2B5EF4-FFF2-40B4-BE49-F238E27FC236}">
                <a16:creationId xmlns:a16="http://schemas.microsoft.com/office/drawing/2014/main" id="{660378A0-B86D-4A1C-88A5-F4DEC69B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4020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343" name="Text Box 31">
            <a:extLst>
              <a:ext uri="{FF2B5EF4-FFF2-40B4-BE49-F238E27FC236}">
                <a16:creationId xmlns:a16="http://schemas.microsoft.com/office/drawing/2014/main" id="{F6A1854E-C6CA-474B-A287-E97DA1778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4083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3344" name="AutoShape 32">
            <a:extLst>
              <a:ext uri="{FF2B5EF4-FFF2-40B4-BE49-F238E27FC236}">
                <a16:creationId xmlns:a16="http://schemas.microsoft.com/office/drawing/2014/main" id="{B7AFAC59-2209-4FF6-91F8-06714E68724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019425" y="3849688"/>
            <a:ext cx="465137" cy="960438"/>
          </a:xfrm>
          <a:prstGeom prst="curvedConnector2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5" name="Arc 33">
            <a:extLst>
              <a:ext uri="{FF2B5EF4-FFF2-40B4-BE49-F238E27FC236}">
                <a16:creationId xmlns:a16="http://schemas.microsoft.com/office/drawing/2014/main" id="{BF9C09B6-53FD-491A-8127-8461E4829501}"/>
              </a:ext>
            </a:extLst>
          </p:cNvPr>
          <p:cNvSpPr>
            <a:spLocks/>
          </p:cNvSpPr>
          <p:nvPr/>
        </p:nvSpPr>
        <p:spPr bwMode="auto">
          <a:xfrm flipV="1">
            <a:off x="4419600" y="3911600"/>
            <a:ext cx="304800" cy="304800"/>
          </a:xfrm>
          <a:custGeom>
            <a:avLst/>
            <a:gdLst>
              <a:gd name="T0" fmla="*/ 0 w 21600"/>
              <a:gd name="T1" fmla="*/ 0 h 21600"/>
              <a:gd name="T2" fmla="*/ 856442309 w 21600"/>
              <a:gd name="T3" fmla="*/ 856442309 h 21600"/>
              <a:gd name="T4" fmla="*/ 0 w 21600"/>
              <a:gd name="T5" fmla="*/ 85644230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Line 34">
            <a:extLst>
              <a:ext uri="{FF2B5EF4-FFF2-40B4-BE49-F238E27FC236}">
                <a16:creationId xmlns:a16="http://schemas.microsoft.com/office/drawing/2014/main" id="{1920CFD5-8F78-4014-9F30-939FC985C5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0563" y="3073400"/>
            <a:ext cx="223837" cy="8382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7" name="Oval 35">
            <a:extLst>
              <a:ext uri="{FF2B5EF4-FFF2-40B4-BE49-F238E27FC236}">
                <a16:creationId xmlns:a16="http://schemas.microsoft.com/office/drawing/2014/main" id="{E16C96D4-3A59-4D16-81E2-1842A184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4000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rgbClr val="000000"/>
                </a:solidFill>
              </a:rPr>
              <a:t>1</a:t>
            </a:r>
          </a:p>
        </p:txBody>
      </p:sp>
      <p:cxnSp>
        <p:nvCxnSpPr>
          <p:cNvPr id="13348" name="AutoShape 36">
            <a:extLst>
              <a:ext uri="{FF2B5EF4-FFF2-40B4-BE49-F238E27FC236}">
                <a16:creationId xmlns:a16="http://schemas.microsoft.com/office/drawing/2014/main" id="{1CA61366-D6B4-4B76-8929-5B5C28E9F5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00" y="2959100"/>
            <a:ext cx="1676400" cy="495300"/>
          </a:xfrm>
          <a:prstGeom prst="curvedConnector2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9" name="Text Box 37">
            <a:extLst>
              <a:ext uri="{FF2B5EF4-FFF2-40B4-BE49-F238E27FC236}">
                <a16:creationId xmlns:a16="http://schemas.microsoft.com/office/drawing/2014/main" id="{FF56995F-96FD-467A-A98E-628F67B13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1776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9123C8E0-0C89-4500-A97F-ACC3978FB2D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454400"/>
            <a:ext cx="914400" cy="838200"/>
            <a:chOff x="3600" y="2880"/>
            <a:chExt cx="576" cy="528"/>
          </a:xfrm>
        </p:grpSpPr>
        <p:sp>
          <p:nvSpPr>
            <p:cNvPr id="10280" name="Oval 39">
              <a:extLst>
                <a:ext uri="{FF2B5EF4-FFF2-40B4-BE49-F238E27FC236}">
                  <a16:creationId xmlns:a16="http://schemas.microsoft.com/office/drawing/2014/main" id="{F9B0EBE2-8E95-40FE-BB07-94B541F3F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576" cy="52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281" name="Oval 40">
              <a:extLst>
                <a:ext uri="{FF2B5EF4-FFF2-40B4-BE49-F238E27FC236}">
                  <a16:creationId xmlns:a16="http://schemas.microsoft.com/office/drawing/2014/main" id="{656E5FC3-D1A0-455A-A927-671D12969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28"/>
              <a:ext cx="480" cy="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13353" name="Text Box 41">
            <a:extLst>
              <a:ext uri="{FF2B5EF4-FFF2-40B4-BE49-F238E27FC236}">
                <a16:creationId xmlns:a16="http://schemas.microsoft.com/office/drawing/2014/main" id="{98F7C6EC-5F72-4475-9D6A-7AD423CEF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30838"/>
            <a:ext cx="5715000" cy="588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</a:rPr>
              <a:t>该</a:t>
            </a:r>
            <a:r>
              <a:rPr lang="en-US" altLang="zh-CN" sz="3200">
                <a:solidFill>
                  <a:srgbClr val="000000"/>
                </a:solidFill>
              </a:rPr>
              <a:t>DFA  M</a:t>
            </a:r>
            <a:r>
              <a:rPr lang="zh-CN" altLang="en-US" sz="3200">
                <a:solidFill>
                  <a:srgbClr val="000000"/>
                </a:solidFill>
              </a:rPr>
              <a:t>能够识别字符串</a:t>
            </a:r>
            <a:r>
              <a:rPr lang="en-US" altLang="zh-CN" sz="3200">
                <a:solidFill>
                  <a:srgbClr val="000000"/>
                </a:solidFill>
              </a:rPr>
              <a:t>baa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 autoUpdateAnimBg="0"/>
      <p:bldP spid="13341" grpId="0" autoUpdateAnimBg="0"/>
      <p:bldP spid="13342" grpId="0" animBg="1" autoUpdateAnimBg="0"/>
      <p:bldP spid="13343" grpId="0" autoUpdateAnimBg="0"/>
      <p:bldP spid="13347" grpId="0" animBg="1" autoUpdateAnimBg="0"/>
      <p:bldP spid="13349" grpId="0" autoUpdateAnimBg="0"/>
      <p:bldP spid="13353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3679</Words>
  <Application>Microsoft Office PowerPoint</Application>
  <PresentationFormat>全屏显示(4:3)</PresentationFormat>
  <Paragraphs>935</Paragraphs>
  <Slides>51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华文中宋</vt:lpstr>
      <vt:lpstr>楷体_GB2312</vt:lpstr>
      <vt:lpstr>宋体</vt:lpstr>
      <vt:lpstr>Arial</vt:lpstr>
      <vt:lpstr>Calibri</vt:lpstr>
      <vt:lpstr>Symbol</vt:lpstr>
      <vt:lpstr>Times New Roman</vt:lpstr>
      <vt:lpstr>默认设计模板</vt:lpstr>
      <vt:lpstr>文档</vt:lpstr>
      <vt:lpstr>有限自动机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rany xie</cp:lastModifiedBy>
  <cp:revision>243</cp:revision>
  <dcterms:created xsi:type="dcterms:W3CDTF">1601-01-01T00:00:00Z</dcterms:created>
  <dcterms:modified xsi:type="dcterms:W3CDTF">2017-09-26T07:39:35Z</dcterms:modified>
</cp:coreProperties>
</file>