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sldIdLst>
    <p:sldId id="387" r:id="rId2"/>
    <p:sldId id="423" r:id="rId3"/>
    <p:sldId id="422" r:id="rId4"/>
    <p:sldId id="388" r:id="rId5"/>
    <p:sldId id="437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390" r:id="rId20"/>
    <p:sldId id="391" r:id="rId21"/>
    <p:sldId id="392" r:id="rId22"/>
    <p:sldId id="393" r:id="rId23"/>
    <p:sldId id="405" r:id="rId24"/>
    <p:sldId id="448" r:id="rId25"/>
    <p:sldId id="450" r:id="rId26"/>
    <p:sldId id="428" r:id="rId27"/>
    <p:sldId id="429" r:id="rId28"/>
    <p:sldId id="446" r:id="rId29"/>
    <p:sldId id="430" r:id="rId30"/>
    <p:sldId id="449" r:id="rId31"/>
    <p:sldId id="456" r:id="rId32"/>
    <p:sldId id="470" r:id="rId33"/>
    <p:sldId id="471" r:id="rId34"/>
    <p:sldId id="431" r:id="rId35"/>
    <p:sldId id="47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FFFF6D"/>
    <a:srgbClr val="F1FAB2"/>
    <a:srgbClr val="FFFF83"/>
    <a:srgbClr val="3399FF"/>
    <a:srgbClr val="0000FF"/>
    <a:srgbClr val="FF0000"/>
    <a:srgbClr val="8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 varScale="1">
        <p:scale>
          <a:sx n="77" d="100"/>
          <a:sy n="77" d="100"/>
        </p:scale>
        <p:origin x="808" y="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8D471-6A34-4EFE-96C2-D577E607FD8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7AE6A-0570-47D2-806E-C3A1BDB03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3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AE6A-0570-47D2-806E-C3A1BDB037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3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7AE6A-0570-47D2-806E-C3A1BDB037B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7EC4-9065-4816-BDE1-8C6FC4084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671991-7F21-4BCD-9099-EC98AC38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860C6-4CFC-41E4-B909-2DD63BC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69957-661D-4E0C-8739-9AF89BE9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6BA1A-6E5B-4E9C-B9A6-357F2015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1CA42-74E5-493C-92D6-B53B5525E4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90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6EFF9-3515-4513-8877-BB57FA3F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B9B8A-AE13-46E2-A1F9-D4ED7D51D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47E52-693E-4BA8-8D85-0BA59269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7F45A-2244-450C-B06E-B036A701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28617-A59E-46AF-BC4A-B6E14DEE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E5546-6266-4ACE-BD7F-FA7AA5BD2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2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84FA23-5557-4BF4-8669-5F8DDDB6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C1F27E-5E93-4F2F-ACA3-EE0B9DD3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68396-CA39-45DF-B2A8-28C80218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21AEE-5F97-47DB-A359-515AEE17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AC29F-0C49-47A8-BC22-95A2E5F3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5D1B-9D1B-49E4-A213-F277B3D55F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51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2D8DE-E439-4FAA-A57C-24B4F0B3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F7659-FC54-4610-96DC-C7BE67EA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65041-FCCC-4FDC-88C7-747C185F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3EE6C-24A3-4ED0-95CA-C2BC4C5D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00BDE-C016-4FFB-A65A-367E2FD2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29574-B4CC-4B6C-B0B6-FAC688ECD8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51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4141-2676-45DB-A681-A4F91F2C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8CE14-452D-495B-8326-26C0E619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0080F-E782-425F-88DF-CBFBCDD2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81F4F-768D-42B9-BE7F-50A27BF3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5ADF-15A3-49E6-9B78-6C39950B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17454-31AC-4451-A5C2-88BE1A3ADBC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F867E-76D3-4A11-8F86-5848DF12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1D10F-2DFA-45F6-9D22-84A6198DE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C803A-C900-4606-AC4A-DCAE25BB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3DABA-F0ED-4EE2-BD7F-4C070F2A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E5B64-F700-429B-A578-8C5A05B8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415A2-B8AB-4E7B-B488-E0647796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98697-BAFD-4678-892A-5576ABC3C7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6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7F6A-814E-4F54-BE6A-AF7E9101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C3859-8CE1-409C-89B1-C7F7B6A0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7E54D-5223-4AD7-93A1-A0443DD6F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9D3779-9466-401E-A6B9-4E1A3A781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6B2C7F-9622-4955-B268-D58C76EE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F707A1-9139-43B3-A07F-C0350889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7A59D3-2BDD-4D42-B75E-3CA0CA13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834731-4676-415A-8862-AF55208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01F1E-5395-490B-A2D6-23AB30209A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18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20FA8-EBE9-44C3-AADD-F9A32C39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7B975-63D3-42D9-8955-A4922E75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368693-2F0E-4F01-BF07-6CDA06B1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F5B0EF-DF30-4152-A46E-467BA28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9A995-83D3-46BF-BE0F-993E8A7A58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44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4AC1A-92C0-428E-ADCF-9DCF7EB1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CC72F0-2BE5-45E2-A43D-25FD4B0F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122629-6F13-4E45-9AFF-CFF458F5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8EF01-D302-4720-97B1-FD525D1566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4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47CF-785F-41C5-80F6-46592AB4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2B040-93B8-412E-BEA3-CA31F426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F02F8-8057-4142-91A6-4960757A4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7FBE4-D187-4D52-8B7F-F8937042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7F1D4-F994-40C1-B7CA-67CFA9AA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E610E-F21A-487A-B53D-5FCFE298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DF1CC-1931-446C-9B3F-0BC0632639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72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6DC9F-A4BB-4E8D-9E35-D57033CB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A3EE86-8368-4CBC-826B-5A041DAEC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13D56-10B7-4A37-8C2B-7D1F2FE2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64BCD-9196-4620-BB6C-775E9351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4813B-CFBC-4B26-8E14-20CEEC8D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F33BE-F4CB-4151-B5E1-7FAB729A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A3960-84EF-4E6F-98CD-585AC89EC7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3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2F18DA-8C0A-4699-B411-90737A2DF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3D2BB5-B56B-42BE-9EDC-34D550FDE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461EBC-C58B-47AE-B99C-B74E045683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EDA0C3E-81FD-4D72-AEBA-C0779D9C7E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7E1A95C-1AA4-4CBD-A074-7AC335F5BA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95DD84-8F7D-4F40-AFC5-284D37CEB66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35" name="Text Box 27">
            <a:extLst>
              <a:ext uri="{FF2B5EF4-FFF2-40B4-BE49-F238E27FC236}">
                <a16:creationId xmlns:a16="http://schemas.microsoft.com/office/drawing/2014/main" id="{E4A346D2-55C4-4B18-9B12-5A6BEFE9F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7848600" cy="3275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源语言的文法可以分解为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词法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语法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词法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：描述语言单词符号构成的文法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语法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：描述语言结构的文法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用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正规文法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正规表达式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描述单词符号的结构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用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上下文无关文法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描述语言的结构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35E1F1AA-E9D2-4381-B82B-DE70CA3CC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77875"/>
            <a:ext cx="7212013" cy="974725"/>
          </a:xfr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zh-CN" altLang="en-US" sz="3600" b="1">
                <a:solidFill>
                  <a:schemeClr val="tx1"/>
                </a:solidFill>
              </a:rPr>
              <a:t>第四章     语法分析</a:t>
            </a:r>
          </a:p>
        </p:txBody>
      </p:sp>
      <p:sp>
        <p:nvSpPr>
          <p:cNvPr id="145433" name="Rectangle 25">
            <a:extLst>
              <a:ext uri="{FF2B5EF4-FFF2-40B4-BE49-F238E27FC236}">
                <a16:creationId xmlns:a16="http://schemas.microsoft.com/office/drawing/2014/main" id="{77764955-812A-4E63-AAE9-99773400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90800"/>
            <a:ext cx="525145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</a:rPr>
              <a:t>什么是</a:t>
            </a:r>
            <a:r>
              <a:rPr lang="zh-CN" altLang="en-US" sz="3200" b="1">
                <a:solidFill>
                  <a:srgbClr val="0000FF"/>
                </a:solidFill>
              </a:rPr>
              <a:t>词法</a:t>
            </a:r>
            <a:r>
              <a:rPr lang="zh-CN" altLang="en-US" sz="3200" b="1">
                <a:solidFill>
                  <a:srgbClr val="FF0000"/>
                </a:solidFill>
              </a:rPr>
              <a:t>？什么是</a:t>
            </a:r>
            <a:r>
              <a:rPr lang="zh-CN" altLang="en-US" sz="3200" b="1">
                <a:solidFill>
                  <a:srgbClr val="0000FF"/>
                </a:solidFill>
              </a:rPr>
              <a:t>语法</a:t>
            </a:r>
            <a:r>
              <a:rPr lang="zh-CN" altLang="en-US" sz="3200" b="1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5" grpId="0" animBg="1" autoUpdateAnimBg="0"/>
      <p:bldP spid="14543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3">
            <a:extLst>
              <a:ext uri="{FF2B5EF4-FFF2-40B4-BE49-F238E27FC236}">
                <a16:creationId xmlns:a16="http://schemas.microsoft.com/office/drawing/2014/main" id="{054A9320-B484-4788-90A9-5FA77560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B2D-D13E-449B-AE7E-EA7FF39C621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65B1F40-8027-4E85-ABE7-BCD16DDE7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38200"/>
            <a:ext cx="952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</a:t>
            </a:r>
            <a:r>
              <a:rPr lang="en-US" altLang="zh-CN" sz="4000"/>
              <a:t>〉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9137633F-DB0A-41B5-AE34-8F457D7E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     E</a:t>
            </a:r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7D2057A7-4893-41E5-8A13-F0E0DE509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1066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65335293-BB89-4072-BF9D-2BCE08FEE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06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3D6A13E2-341C-4408-A198-F39532F6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382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6BF925B6-BC58-4D73-A8B4-F3008298F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762000"/>
            <a:ext cx="952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</a:t>
            </a:r>
            <a:r>
              <a:rPr lang="en-US" altLang="zh-CN" sz="4000"/>
              <a:t>〉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B74167CE-70B8-44C3-B92A-263D29D8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8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8DEBD14A-2BFB-463D-9DE7-6D01F6D618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91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619CB695-F565-437B-9932-4788B4A2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90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-</a:t>
            </a:r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CE58413C-A1A6-4789-8FEF-051A4A54C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914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2560400A-DDBF-4064-A20F-C2BCB3E1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668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94A568E6-EF55-4868-AA26-808744FBDF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1600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E47A7360-1325-4C9D-A380-2995F68C545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38800" y="19050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(</a:t>
            </a:r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39A3BC7C-6CC6-4560-B75E-8A4426660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F706F061-37B0-403E-A561-7EBDCCEF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9812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12F9143E-C852-4EE9-B9DC-4C025D28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862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07" name="Line 23">
            <a:extLst>
              <a:ext uri="{FF2B5EF4-FFF2-40B4-BE49-F238E27FC236}">
                <a16:creationId xmlns:a16="http://schemas.microsoft.com/office/drawing/2014/main" id="{348318B1-2E6C-4AF3-B14A-9AEF9AE04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60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CA7242D2-7449-43B0-B106-6CE2DEFA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050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)</a:t>
            </a:r>
          </a:p>
        </p:txBody>
      </p:sp>
      <p:sp>
        <p:nvSpPr>
          <p:cNvPr id="16409" name="Rectangle 25">
            <a:extLst>
              <a:ext uri="{FF2B5EF4-FFF2-40B4-BE49-F238E27FC236}">
                <a16:creationId xmlns:a16="http://schemas.microsoft.com/office/drawing/2014/main" id="{1299EEC0-4886-4752-86FA-63094F3F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0"/>
            <a:ext cx="952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</a:t>
            </a:r>
            <a:r>
              <a:rPr lang="en-US" altLang="zh-CN" sz="4000"/>
              <a:t>〉</a:t>
            </a:r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29651B7C-9182-4399-BB17-CD462409F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212C2738-10FD-48EA-BF49-7FC897C6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-</a:t>
            </a:r>
          </a:p>
        </p:txBody>
      </p:sp>
      <p:sp>
        <p:nvSpPr>
          <p:cNvPr id="16412" name="Line 28">
            <a:extLst>
              <a:ext uri="{FF2B5EF4-FFF2-40B4-BE49-F238E27FC236}">
                <a16:creationId xmlns:a16="http://schemas.microsoft.com/office/drawing/2014/main" id="{611DFFB1-DFAF-42F6-9C58-08A5D524E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CDF03E85-9733-4465-819C-2DECC7C8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38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14" name="Line 30">
            <a:extLst>
              <a:ext uri="{FF2B5EF4-FFF2-40B4-BE49-F238E27FC236}">
                <a16:creationId xmlns:a16="http://schemas.microsoft.com/office/drawing/2014/main" id="{02BD27B7-3AAB-4160-A81D-8EBE2452C4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572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191FFAC2-0877-4D22-8FDE-45090FE7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00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(</a:t>
            </a: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96514A01-5A3C-43DC-B3E1-28CBF5ECC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3F0C0FC4-FF03-43A0-BFB6-55CAEEF42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768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)</a:t>
            </a:r>
          </a:p>
        </p:txBody>
      </p:sp>
      <p:sp>
        <p:nvSpPr>
          <p:cNvPr id="16418" name="Line 34">
            <a:extLst>
              <a:ext uri="{FF2B5EF4-FFF2-40B4-BE49-F238E27FC236}">
                <a16:creationId xmlns:a16="http://schemas.microsoft.com/office/drawing/2014/main" id="{8123C3CC-316D-441C-BB09-FD0CDA769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572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9" name="Line 35">
            <a:extLst>
              <a:ext uri="{FF2B5EF4-FFF2-40B4-BE49-F238E27FC236}">
                <a16:creationId xmlns:a16="http://schemas.microsoft.com/office/drawing/2014/main" id="{2C7EACAE-58F4-4830-BD83-8EC4E2A70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572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A69CCEFB-9F98-4A17-8D6E-14417076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952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</a:t>
            </a:r>
            <a:r>
              <a:rPr lang="en-US" altLang="zh-CN" sz="4000"/>
              <a:t>〉</a:t>
            </a:r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DAD5317D-02F2-4C0C-AF6F-1B20BDBB8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81400"/>
            <a:ext cx="952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</a:t>
            </a:r>
            <a:r>
              <a:rPr lang="en-US" altLang="zh-CN" sz="4000"/>
              <a:t>〉</a:t>
            </a:r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7756F226-653B-47FC-A64F-41719537E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068638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23" name="Line 39">
            <a:extLst>
              <a:ext uri="{FF2B5EF4-FFF2-40B4-BE49-F238E27FC236}">
                <a16:creationId xmlns:a16="http://schemas.microsoft.com/office/drawing/2014/main" id="{6E702180-3E38-4A65-8C1D-4B0F8BF266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24" name="Line 40">
            <a:extLst>
              <a:ext uri="{FF2B5EF4-FFF2-40B4-BE49-F238E27FC236}">
                <a16:creationId xmlns:a16="http://schemas.microsoft.com/office/drawing/2014/main" id="{4B38D951-7343-4802-B101-99E602362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25" name="Text Box 41">
            <a:extLst>
              <a:ext uri="{FF2B5EF4-FFF2-40B4-BE49-F238E27FC236}">
                <a16:creationId xmlns:a16="http://schemas.microsoft.com/office/drawing/2014/main" id="{C89C521F-0567-45F3-AD18-DEF0BC6CC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-</a:t>
            </a:r>
          </a:p>
        </p:txBody>
      </p:sp>
      <p:sp>
        <p:nvSpPr>
          <p:cNvPr id="16426" name="Line 42">
            <a:extLst>
              <a:ext uri="{FF2B5EF4-FFF2-40B4-BE49-F238E27FC236}">
                <a16:creationId xmlns:a16="http://schemas.microsoft.com/office/drawing/2014/main" id="{4660859F-D3CF-40E8-962A-37CB9D31E6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4419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27" name="Line 43">
            <a:extLst>
              <a:ext uri="{FF2B5EF4-FFF2-40B4-BE49-F238E27FC236}">
                <a16:creationId xmlns:a16="http://schemas.microsoft.com/office/drawing/2014/main" id="{F7424350-8D58-4596-996A-A0E722F20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28" name="Line 44">
            <a:extLst>
              <a:ext uri="{FF2B5EF4-FFF2-40B4-BE49-F238E27FC236}">
                <a16:creationId xmlns:a16="http://schemas.microsoft.com/office/drawing/2014/main" id="{22284A14-97E4-42DA-808D-1BB5F10B2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19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29" name="Text Box 45">
            <a:extLst>
              <a:ext uri="{FF2B5EF4-FFF2-40B4-BE49-F238E27FC236}">
                <a16:creationId xmlns:a16="http://schemas.microsoft.com/office/drawing/2014/main" id="{0B491126-9C70-43C0-A1B3-B233EB73A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004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30" name="Text Box 46">
            <a:extLst>
              <a:ext uri="{FF2B5EF4-FFF2-40B4-BE49-F238E27FC236}">
                <a16:creationId xmlns:a16="http://schemas.microsoft.com/office/drawing/2014/main" id="{1B1E03F0-13AC-4B79-815F-2011B24E4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7244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(</a:t>
            </a:r>
          </a:p>
        </p:txBody>
      </p:sp>
      <p:sp>
        <p:nvSpPr>
          <p:cNvPr id="16431" name="Text Box 47">
            <a:extLst>
              <a:ext uri="{FF2B5EF4-FFF2-40B4-BE49-F238E27FC236}">
                <a16:creationId xmlns:a16="http://schemas.microsoft.com/office/drawing/2014/main" id="{BF99E986-4963-4992-AB36-D01441C2C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32" name="Text Box 48">
            <a:extLst>
              <a:ext uri="{FF2B5EF4-FFF2-40B4-BE49-F238E27FC236}">
                <a16:creationId xmlns:a16="http://schemas.microsoft.com/office/drawing/2014/main" id="{C7F7D4B2-F458-4184-9719-6649A63F5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7244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)</a:t>
            </a:r>
          </a:p>
        </p:txBody>
      </p:sp>
      <p:sp>
        <p:nvSpPr>
          <p:cNvPr id="16433" name="Line 49">
            <a:extLst>
              <a:ext uri="{FF2B5EF4-FFF2-40B4-BE49-F238E27FC236}">
                <a16:creationId xmlns:a16="http://schemas.microsoft.com/office/drawing/2014/main" id="{35AA4860-3AD2-46E9-AF92-CDC7F0266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486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34" name="Line 50">
            <a:extLst>
              <a:ext uri="{FF2B5EF4-FFF2-40B4-BE49-F238E27FC236}">
                <a16:creationId xmlns:a16="http://schemas.microsoft.com/office/drawing/2014/main" id="{780F72FC-5AEE-4B94-9D5C-BDA2D917B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35" name="Line 51">
            <a:extLst>
              <a:ext uri="{FF2B5EF4-FFF2-40B4-BE49-F238E27FC236}">
                <a16:creationId xmlns:a16="http://schemas.microsoft.com/office/drawing/2014/main" id="{A271BB55-BAAF-4794-886A-8FCA75E97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486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36" name="Text Box 52">
            <a:extLst>
              <a:ext uri="{FF2B5EF4-FFF2-40B4-BE49-F238E27FC236}">
                <a16:creationId xmlns:a16="http://schemas.microsoft.com/office/drawing/2014/main" id="{68387FF8-695C-41C1-B90A-AD9C2169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7150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37" name="Text Box 53">
            <a:extLst>
              <a:ext uri="{FF2B5EF4-FFF2-40B4-BE49-F238E27FC236}">
                <a16:creationId xmlns:a16="http://schemas.microsoft.com/office/drawing/2014/main" id="{FFBFCB81-4393-416C-81E0-F268CA0E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150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+</a:t>
            </a:r>
          </a:p>
        </p:txBody>
      </p:sp>
      <p:sp>
        <p:nvSpPr>
          <p:cNvPr id="16438" name="Text Box 54">
            <a:extLst>
              <a:ext uri="{FF2B5EF4-FFF2-40B4-BE49-F238E27FC236}">
                <a16:creationId xmlns:a16="http://schemas.microsoft.com/office/drawing/2014/main" id="{7FA7999E-D36E-4DFB-BDC3-1C141E91D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150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39" name="Line 55">
            <a:extLst>
              <a:ext uri="{FF2B5EF4-FFF2-40B4-BE49-F238E27FC236}">
                <a16:creationId xmlns:a16="http://schemas.microsoft.com/office/drawing/2014/main" id="{D0F5B632-CC14-4364-B1B8-3B5DD5266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181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40" name="Line 56">
            <a:extLst>
              <a:ext uri="{FF2B5EF4-FFF2-40B4-BE49-F238E27FC236}">
                <a16:creationId xmlns:a16="http://schemas.microsoft.com/office/drawing/2014/main" id="{D9AA922D-FB1B-41AD-9772-CC6EF0F50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6825" y="5157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41" name="Line 57">
            <a:extLst>
              <a:ext uri="{FF2B5EF4-FFF2-40B4-BE49-F238E27FC236}">
                <a16:creationId xmlns:a16="http://schemas.microsoft.com/office/drawing/2014/main" id="{9D213747-48AD-4434-BFE9-58831C7C2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43" name="Text Box 59">
            <a:extLst>
              <a:ext uri="{FF2B5EF4-FFF2-40B4-BE49-F238E27FC236}">
                <a16:creationId xmlns:a16="http://schemas.microsoft.com/office/drawing/2014/main" id="{F33B13B3-3A0F-488F-8E3B-3C969624D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21665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id</a:t>
            </a:r>
          </a:p>
        </p:txBody>
      </p:sp>
      <p:sp>
        <p:nvSpPr>
          <p:cNvPr id="16444" name="Text Box 60">
            <a:extLst>
              <a:ext uri="{FF2B5EF4-FFF2-40B4-BE49-F238E27FC236}">
                <a16:creationId xmlns:a16="http://schemas.microsoft.com/office/drawing/2014/main" id="{127E06A9-CF80-4540-A767-E6B7277E2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97180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45" name="Line 61">
            <a:extLst>
              <a:ext uri="{FF2B5EF4-FFF2-40B4-BE49-F238E27FC236}">
                <a16:creationId xmlns:a16="http://schemas.microsoft.com/office/drawing/2014/main" id="{3B799DA8-095F-4E70-AE6C-BD8F6AAE6E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46" name="Line 62">
            <a:extLst>
              <a:ext uri="{FF2B5EF4-FFF2-40B4-BE49-F238E27FC236}">
                <a16:creationId xmlns:a16="http://schemas.microsoft.com/office/drawing/2014/main" id="{540D7CF2-6AED-4C6B-B6DF-B8C0B719C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47" name="Text Box 63">
            <a:extLst>
              <a:ext uri="{FF2B5EF4-FFF2-40B4-BE49-F238E27FC236}">
                <a16:creationId xmlns:a16="http://schemas.microsoft.com/office/drawing/2014/main" id="{996C668D-416E-4DA9-A777-CD48C56AA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716338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-</a:t>
            </a:r>
          </a:p>
        </p:txBody>
      </p:sp>
      <p:sp>
        <p:nvSpPr>
          <p:cNvPr id="16448" name="Text Box 64">
            <a:extLst>
              <a:ext uri="{FF2B5EF4-FFF2-40B4-BE49-F238E27FC236}">
                <a16:creationId xmlns:a16="http://schemas.microsoft.com/office/drawing/2014/main" id="{5B201E9C-1D32-4242-8CE7-5B88AC496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7338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49" name="Line 65">
            <a:extLst>
              <a:ext uri="{FF2B5EF4-FFF2-40B4-BE49-F238E27FC236}">
                <a16:creationId xmlns:a16="http://schemas.microsoft.com/office/drawing/2014/main" id="{1204D81A-1F8A-4F0D-8D95-0080175F7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67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50" name="Line 66">
            <a:extLst>
              <a:ext uri="{FF2B5EF4-FFF2-40B4-BE49-F238E27FC236}">
                <a16:creationId xmlns:a16="http://schemas.microsoft.com/office/drawing/2014/main" id="{E8B504D2-2055-4874-932F-47CFA8D61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51" name="Line 67">
            <a:extLst>
              <a:ext uri="{FF2B5EF4-FFF2-40B4-BE49-F238E27FC236}">
                <a16:creationId xmlns:a16="http://schemas.microsoft.com/office/drawing/2014/main" id="{99AD4D21-4DA6-4F22-9E1F-E9E19A124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267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52" name="Text Box 68">
            <a:extLst>
              <a:ext uri="{FF2B5EF4-FFF2-40B4-BE49-F238E27FC236}">
                <a16:creationId xmlns:a16="http://schemas.microsoft.com/office/drawing/2014/main" id="{FFA189DC-20C2-43BC-BF9D-65AA3B5D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419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(</a:t>
            </a:r>
          </a:p>
        </p:txBody>
      </p:sp>
      <p:sp>
        <p:nvSpPr>
          <p:cNvPr id="16453" name="Text Box 69">
            <a:extLst>
              <a:ext uri="{FF2B5EF4-FFF2-40B4-BE49-F238E27FC236}">
                <a16:creationId xmlns:a16="http://schemas.microsoft.com/office/drawing/2014/main" id="{85FEAFD5-9D7B-43C5-BB83-3FC48E559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4958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54" name="Text Box 70">
            <a:extLst>
              <a:ext uri="{FF2B5EF4-FFF2-40B4-BE49-F238E27FC236}">
                <a16:creationId xmlns:a16="http://schemas.microsoft.com/office/drawing/2014/main" id="{C1BA6A4C-F24F-4C24-AE3E-21C06666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419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 )</a:t>
            </a:r>
          </a:p>
        </p:txBody>
      </p:sp>
      <p:sp>
        <p:nvSpPr>
          <p:cNvPr id="16455" name="Text Box 71">
            <a:extLst>
              <a:ext uri="{FF2B5EF4-FFF2-40B4-BE49-F238E27FC236}">
                <a16:creationId xmlns:a16="http://schemas.microsoft.com/office/drawing/2014/main" id="{4B7A9F40-3F38-4BE3-A82B-9516FC65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102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56" name="Text Box 72">
            <a:extLst>
              <a:ext uri="{FF2B5EF4-FFF2-40B4-BE49-F238E27FC236}">
                <a16:creationId xmlns:a16="http://schemas.microsoft.com/office/drawing/2014/main" id="{6D0A8F93-B955-4B29-944B-68E77FC8E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+</a:t>
            </a:r>
          </a:p>
        </p:txBody>
      </p:sp>
      <p:sp>
        <p:nvSpPr>
          <p:cNvPr id="16457" name="Text Box 73">
            <a:extLst>
              <a:ext uri="{FF2B5EF4-FFF2-40B4-BE49-F238E27FC236}">
                <a16:creationId xmlns:a16="http://schemas.microsoft.com/office/drawing/2014/main" id="{E3CD2182-656C-4624-BE26-78B6C687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4102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58" name="Line 74">
            <a:extLst>
              <a:ext uri="{FF2B5EF4-FFF2-40B4-BE49-F238E27FC236}">
                <a16:creationId xmlns:a16="http://schemas.microsoft.com/office/drawing/2014/main" id="{DA3FD676-6991-41F1-AA69-B1BC3DE19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86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59" name="Line 75">
            <a:extLst>
              <a:ext uri="{FF2B5EF4-FFF2-40B4-BE49-F238E27FC236}">
                <a16:creationId xmlns:a16="http://schemas.microsoft.com/office/drawing/2014/main" id="{4938A74E-427A-4A72-BC23-02A14AD9AD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953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60" name="Line 76">
            <a:extLst>
              <a:ext uri="{FF2B5EF4-FFF2-40B4-BE49-F238E27FC236}">
                <a16:creationId xmlns:a16="http://schemas.microsoft.com/office/drawing/2014/main" id="{45BFAE3D-6B26-4BF2-AF52-E323392A6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61" name="Line 77">
            <a:extLst>
              <a:ext uri="{FF2B5EF4-FFF2-40B4-BE49-F238E27FC236}">
                <a16:creationId xmlns:a16="http://schemas.microsoft.com/office/drawing/2014/main" id="{1CB0663C-AAB2-49EB-A6D2-D34293647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953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62" name="Text Box 78">
            <a:extLst>
              <a:ext uri="{FF2B5EF4-FFF2-40B4-BE49-F238E27FC236}">
                <a16:creationId xmlns:a16="http://schemas.microsoft.com/office/drawing/2014/main" id="{4A7A73EF-01C4-40CC-BEBF-B54D637F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1054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63" name="Text Box 79">
            <a:extLst>
              <a:ext uri="{FF2B5EF4-FFF2-40B4-BE49-F238E27FC236}">
                <a16:creationId xmlns:a16="http://schemas.microsoft.com/office/drawing/2014/main" id="{103E46F8-FF2E-4C55-80E6-4888F6DA9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181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+</a:t>
            </a:r>
          </a:p>
        </p:txBody>
      </p:sp>
      <p:sp>
        <p:nvSpPr>
          <p:cNvPr id="16464" name="Text Box 80">
            <a:extLst>
              <a:ext uri="{FF2B5EF4-FFF2-40B4-BE49-F238E27FC236}">
                <a16:creationId xmlns:a16="http://schemas.microsoft.com/office/drawing/2014/main" id="{A53B9634-8A1D-47B8-AC8E-31E67BF94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1816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E</a:t>
            </a:r>
          </a:p>
        </p:txBody>
      </p:sp>
      <p:sp>
        <p:nvSpPr>
          <p:cNvPr id="16465" name="Line 81">
            <a:extLst>
              <a:ext uri="{FF2B5EF4-FFF2-40B4-BE49-F238E27FC236}">
                <a16:creationId xmlns:a16="http://schemas.microsoft.com/office/drawing/2014/main" id="{43B50755-B3BC-4B6F-A0C3-E509CBB09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66" name="Text Box 82">
            <a:extLst>
              <a:ext uri="{FF2B5EF4-FFF2-40B4-BE49-F238E27FC236}">
                <a16:creationId xmlns:a16="http://schemas.microsoft.com/office/drawing/2014/main" id="{0D10833E-382B-4CF7-AC17-BA3BE6FB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id</a:t>
            </a:r>
          </a:p>
        </p:txBody>
      </p:sp>
      <p:sp>
        <p:nvSpPr>
          <p:cNvPr id="16467" name="Line 83">
            <a:extLst>
              <a:ext uri="{FF2B5EF4-FFF2-40B4-BE49-F238E27FC236}">
                <a16:creationId xmlns:a16="http://schemas.microsoft.com/office/drawing/2014/main" id="{F5182B3E-EE80-449D-B333-A81450CEA6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92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68" name="Text Box 84">
            <a:extLst>
              <a:ext uri="{FF2B5EF4-FFF2-40B4-BE49-F238E27FC236}">
                <a16:creationId xmlns:a16="http://schemas.microsoft.com/office/drawing/2014/main" id="{4B963516-AB70-431D-8F8E-5442C005F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594995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</a:rPr>
              <a:t>id</a:t>
            </a:r>
          </a:p>
        </p:txBody>
      </p:sp>
      <p:sp>
        <p:nvSpPr>
          <p:cNvPr id="16469" name="Text Box 85">
            <a:extLst>
              <a:ext uri="{FF2B5EF4-FFF2-40B4-BE49-F238E27FC236}">
                <a16:creationId xmlns:a16="http://schemas.microsoft.com/office/drawing/2014/main" id="{AA771E3E-4DBF-45BA-A9DB-3329812BF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484313"/>
            <a:ext cx="86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</a:t>
            </a:r>
            <a:r>
              <a:rPr lang="en-US" altLang="zh-CN" sz="4400" b="0"/>
              <a:t>-</a:t>
            </a:r>
          </a:p>
        </p:txBody>
      </p:sp>
      <p:sp>
        <p:nvSpPr>
          <p:cNvPr id="16470" name="Text Box 86">
            <a:extLst>
              <a:ext uri="{FF2B5EF4-FFF2-40B4-BE49-F238E27FC236}">
                <a16:creationId xmlns:a16="http://schemas.microsoft.com/office/drawing/2014/main" id="{09133BEE-3939-4FB3-B6EC-0649F0E8B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628775"/>
            <a:ext cx="100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485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6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6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4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9" dur="8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0" dur="8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8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8" dur="80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9" dur="80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80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5" dur="80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6" dur="80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80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2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2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7" dur="80"/>
                                        <p:tgtEl>
                                          <p:spTgt spid="1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8" dur="80"/>
                                        <p:tgtEl>
                                          <p:spTgt spid="1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80"/>
                                        <p:tgtEl>
                                          <p:spTgt spid="1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4" dur="80"/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5" dur="80"/>
                                        <p:tgtEl>
                                          <p:spTgt spid="16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80"/>
                                        <p:tgtEl>
                                          <p:spTgt spid="16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1" dur="80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2" dur="80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80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8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3" dur="80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4" dur="80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80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0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5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0" dur="8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1" dur="8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8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2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2" dur="80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3" dur="80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80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9" dur="80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0" dur="80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80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6" dur="80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7" dur="80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80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3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8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3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8" dur="80"/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9" dur="80"/>
                                        <p:tgtEl>
                                          <p:spTgt spid="16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80"/>
                                        <p:tgtEl>
                                          <p:spTgt spid="16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5" dur="80"/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6" dur="80"/>
                                        <p:tgtEl>
                                          <p:spTgt spid="16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7" dur="80"/>
                                        <p:tgtEl>
                                          <p:spTgt spid="16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2" dur="80"/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3" dur="80"/>
                                        <p:tgtEl>
                                          <p:spTgt spid="16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80"/>
                                        <p:tgtEl>
                                          <p:spTgt spid="16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9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4" dur="80"/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5" dur="80"/>
                                        <p:tgtEl>
                                          <p:spTgt spid="16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80"/>
                                        <p:tgtEl>
                                          <p:spTgt spid="16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1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6" dur="80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7" dur="80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80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3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8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3" dur="80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4" dur="80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80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0" dur="80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1" dur="80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80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7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2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7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2" dur="80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3" dur="80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80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9" dur="80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0" dur="80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80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6" dur="80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7" dur="80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8" dur="80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3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8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3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8" dur="80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9" dur="80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0" dur="80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5" dur="80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6" dur="80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80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2" dur="80"/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3" dur="80"/>
                                        <p:tgtEl>
                                          <p:spTgt spid="16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4" dur="80"/>
                                        <p:tgtEl>
                                          <p:spTgt spid="16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9" dur="500"/>
                                        <p:tgtEl>
                                          <p:spTgt spid="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4" dur="80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5" dur="80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6" dur="80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1" dur="500"/>
                                        <p:tgtEl>
                                          <p:spTgt spid="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6" dur="80"/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7" dur="80"/>
                                        <p:tgtEl>
                                          <p:spTgt spid="16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8" dur="80"/>
                                        <p:tgtEl>
                                          <p:spTgt spid="16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5" grpId="0"/>
      <p:bldP spid="16397" grpId="0"/>
      <p:bldP spid="16399" grpId="0"/>
      <p:bldP spid="16401" grpId="0"/>
      <p:bldP spid="16403" grpId="0"/>
      <p:bldP spid="16405" grpId="0"/>
      <p:bldP spid="16406" grpId="0"/>
      <p:bldP spid="16408" grpId="0"/>
      <p:bldP spid="16409" grpId="0"/>
      <p:bldP spid="16411" grpId="0"/>
      <p:bldP spid="16413" grpId="0"/>
      <p:bldP spid="16415" grpId="0"/>
      <p:bldP spid="16416" grpId="0"/>
      <p:bldP spid="16417" grpId="0"/>
      <p:bldP spid="16420" grpId="0"/>
      <p:bldP spid="16421" grpId="0"/>
      <p:bldP spid="16422" grpId="0"/>
      <p:bldP spid="16429" grpId="0"/>
      <p:bldP spid="16430" grpId="0"/>
      <p:bldP spid="16431" grpId="0"/>
      <p:bldP spid="16432" grpId="0"/>
      <p:bldP spid="16437" grpId="0"/>
      <p:bldP spid="16438" grpId="0"/>
      <p:bldP spid="16443" grpId="0"/>
      <p:bldP spid="16444" grpId="0"/>
      <p:bldP spid="16447" grpId="0"/>
      <p:bldP spid="16448" grpId="0"/>
      <p:bldP spid="16452" grpId="0"/>
      <p:bldP spid="16453" grpId="0"/>
      <p:bldP spid="16454" grpId="0"/>
      <p:bldP spid="16455" grpId="0"/>
      <p:bldP spid="16456" grpId="0"/>
      <p:bldP spid="16457" grpId="0"/>
      <p:bldP spid="16462" grpId="0"/>
      <p:bldP spid="16463" grpId="0"/>
      <p:bldP spid="16464" grpId="0"/>
      <p:bldP spid="16466" grpId="0"/>
      <p:bldP spid="16468" grpId="0"/>
      <p:bldP spid="16469" grpId="0"/>
      <p:bldP spid="164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403F682-411C-46AA-92B0-ACE50D68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B32F-E447-44D1-B076-E1FC1EB7887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0F5ACF25-071E-4D4A-B089-1E6D0A0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84359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4.</a:t>
            </a:r>
            <a:r>
              <a:rPr lang="zh-CN" altLang="en-US"/>
              <a:t>如杲</a:t>
            </a:r>
            <a:r>
              <a:rPr lang="en-US" altLang="zh-CN"/>
              <a:t>A</a:t>
            </a:r>
            <a:r>
              <a:rPr lang="zh-CN" altLang="en-US"/>
              <a:t>是某个内结点的非终结符标记，</a:t>
            </a:r>
            <a:r>
              <a:rPr lang="en-US" altLang="zh-CN"/>
              <a:t>A</a:t>
            </a:r>
            <a:r>
              <a:rPr lang="en-US" altLang="zh-CN" baseline="-10000"/>
              <a:t>1</a:t>
            </a:r>
            <a:r>
              <a:rPr lang="zh-CN" altLang="en-US" baseline="-10000"/>
              <a:t>， </a:t>
            </a:r>
            <a:r>
              <a:rPr lang="en-US" altLang="zh-CN"/>
              <a:t>A</a:t>
            </a:r>
            <a:r>
              <a:rPr lang="en-US" altLang="zh-CN" baseline="-10000"/>
              <a:t>2</a:t>
            </a:r>
            <a:r>
              <a:rPr lang="zh-CN" altLang="en-US" baseline="-10000"/>
              <a:t>，</a:t>
            </a:r>
            <a:r>
              <a:rPr lang="en-US" altLang="zh-CN" baseline="-10000"/>
              <a:t>…… </a:t>
            </a:r>
            <a:r>
              <a:rPr lang="en-US" altLang="zh-CN"/>
              <a:t>An</a:t>
            </a:r>
            <a:r>
              <a:rPr lang="zh-CN" altLang="en-US"/>
              <a:t>是该结点从左到右排列的所有子结点的标记，则</a:t>
            </a:r>
            <a:r>
              <a:rPr lang="en-US" altLang="zh-CN"/>
              <a:t>A→ A</a:t>
            </a:r>
            <a:r>
              <a:rPr lang="en-US" altLang="zh-CN" baseline="-10000"/>
              <a:t>1 </a:t>
            </a:r>
            <a:r>
              <a:rPr lang="en-US" altLang="zh-CN"/>
              <a:t>A</a:t>
            </a:r>
            <a:r>
              <a:rPr lang="en-US" altLang="zh-CN" baseline="-10000"/>
              <a:t>2…… </a:t>
            </a:r>
            <a:r>
              <a:rPr lang="en-US" altLang="zh-CN"/>
              <a:t>An</a:t>
            </a:r>
            <a:r>
              <a:rPr lang="zh-CN" altLang="en-US"/>
              <a:t>是一个产生式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0D8A849B-BE47-4152-B65E-2A199970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每个内结点由一个非终结符标记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9FF42C00-4B44-46EB-982D-0F7403BA5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树根标记为开始符号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55ECF0D9-5A7B-4A17-B771-8B1B19B1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每个叶结点由终结符或者</a:t>
            </a:r>
            <a:r>
              <a:rPr lang="en-US" altLang="zh-CN"/>
              <a:t>ε</a:t>
            </a:r>
            <a:r>
              <a:rPr lang="zh-CN" altLang="en-US"/>
              <a:t>标记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C463E885-D9F5-4BE2-B422-B574A22D4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语法具有如下特性的树：</a:t>
            </a:r>
          </a:p>
        </p:txBody>
      </p:sp>
    </p:spTree>
    <p:extLst>
      <p:ext uri="{BB962C8B-B14F-4D97-AF65-F5344CB8AC3E}">
        <p14:creationId xmlns:p14="http://schemas.microsoft.com/office/powerpoint/2010/main" val="3112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  <p:bldP spid="17412" grpId="0" autoUpdateAnimBg="0"/>
      <p:bldP spid="17413" grpId="0" autoUpdateAnimBg="0"/>
      <p:bldP spid="174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25F9216F-0477-4D3B-AE4B-7E770A2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960D-9D7B-44C0-BCAC-5557628F0F0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2548DC46-6509-451C-8988-4E608E76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7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</a:t>
            </a:r>
            <a:r>
              <a:rPr lang="zh-CN" altLang="en-US"/>
              <a:t>语法树的叶结点从左到右的排列，刚好是这个文法所产生的语言的一个句子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7247971A-4539-4BC4-9C42-51EE41FC3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807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</a:t>
            </a:r>
            <a:r>
              <a:rPr lang="zh-CN" altLang="en-US"/>
              <a:t>一个文法生成的语言就是它的某个分析树所生成的句子的集合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4EF3B85-856D-4923-8087-CDBCFDF7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7924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/>
              <a:t>为给定的终结符串（句子）构造一棵分析树的过程称为这个串（句子）的语法分析（</a:t>
            </a:r>
            <a:r>
              <a:rPr lang="en-US" altLang="zh-CN"/>
              <a:t>parsing)</a:t>
            </a:r>
          </a:p>
        </p:txBody>
      </p:sp>
    </p:spTree>
    <p:extLst>
      <p:ext uri="{BB962C8B-B14F-4D97-AF65-F5344CB8AC3E}">
        <p14:creationId xmlns:p14="http://schemas.microsoft.com/office/powerpoint/2010/main" val="27691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67BD41C9-F83B-4011-BCCA-987AE52C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AF29-FB58-476F-96B2-81E2937B0B9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0E468895-3E56-4581-B9A8-3389E5A7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510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0">
                <a:solidFill>
                  <a:srgbClr val="800000"/>
                </a:solidFill>
              </a:rPr>
              <a:t>三、二义性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91FA8A78-28B7-42FB-9F3B-4060C7E4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句子</a:t>
            </a:r>
            <a:r>
              <a:rPr lang="en-US" altLang="zh-CN"/>
              <a:t>id+id*id </a:t>
            </a:r>
            <a:r>
              <a:rPr lang="zh-CN" altLang="en-US"/>
              <a:t>有两棵分析树与之对应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5BDA658F-7789-492B-8586-2493E20A3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3429000" cy="282538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0" dirty="0">
                <a:ea typeface="宋体" panose="02010600030101010101" pitchFamily="2" charset="-122"/>
              </a:rPr>
              <a:t>                 E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    </a:t>
            </a:r>
            <a:r>
              <a:rPr lang="en-US" altLang="zh-CN" sz="2400" b="0" dirty="0">
                <a:ea typeface="宋体" panose="02010600030101010101" pitchFamily="2" charset="-122"/>
              </a:rPr>
              <a:t> E     +       E</a:t>
            </a:r>
          </a:p>
          <a:p>
            <a:pPr>
              <a:lnSpc>
                <a:spcPct val="200000"/>
              </a:lnSpc>
            </a:pPr>
            <a:r>
              <a:rPr lang="en-US" altLang="zh-CN" sz="2400" b="0" dirty="0">
                <a:ea typeface="宋体" panose="02010600030101010101" pitchFamily="2" charset="-122"/>
              </a:rPr>
              <a:t>          id       E     *      E</a:t>
            </a:r>
          </a:p>
          <a:p>
            <a:pPr>
              <a:lnSpc>
                <a:spcPct val="200000"/>
              </a:lnSpc>
            </a:pPr>
            <a:r>
              <a:rPr lang="en-US" altLang="zh-CN" sz="2400" b="0" dirty="0">
                <a:ea typeface="宋体" panose="02010600030101010101" pitchFamily="2" charset="-122"/>
              </a:rPr>
              <a:t>                    id            </a:t>
            </a:r>
            <a:r>
              <a:rPr lang="en-US" altLang="zh-CN" sz="2400" b="0" dirty="0" err="1">
                <a:ea typeface="宋体" panose="02010600030101010101" pitchFamily="2" charset="-122"/>
              </a:rPr>
              <a:t>id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80DBFA22-D09F-4EA3-A416-7E01F0633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67000"/>
            <a:ext cx="3429000" cy="274161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0" dirty="0">
                <a:ea typeface="宋体" panose="02010600030101010101" pitchFamily="2" charset="-122"/>
              </a:rPr>
              <a:t>                 E</a:t>
            </a:r>
          </a:p>
          <a:p>
            <a:pPr>
              <a:lnSpc>
                <a:spcPct val="200000"/>
              </a:lnSpc>
            </a:pPr>
            <a:r>
              <a:rPr lang="en-US" altLang="zh-CN" sz="2400" b="0" dirty="0">
                <a:ea typeface="宋体" panose="02010600030101010101" pitchFamily="2" charset="-122"/>
              </a:rPr>
              <a:t>          E     *      E</a:t>
            </a:r>
          </a:p>
          <a:p>
            <a:pPr>
              <a:lnSpc>
                <a:spcPct val="200000"/>
              </a:lnSpc>
            </a:pPr>
            <a:r>
              <a:rPr lang="en-US" altLang="zh-CN" sz="2400" b="0" dirty="0">
                <a:ea typeface="宋体" panose="02010600030101010101" pitchFamily="2" charset="-122"/>
              </a:rPr>
              <a:t> E       +      E      id</a:t>
            </a:r>
          </a:p>
          <a:p>
            <a:pPr>
              <a:lnSpc>
                <a:spcPct val="200000"/>
              </a:lnSpc>
            </a:pPr>
            <a:r>
              <a:rPr lang="en-US" altLang="zh-CN" sz="2400" b="0" dirty="0">
                <a:ea typeface="宋体" panose="02010600030101010101" pitchFamily="2" charset="-122"/>
              </a:rPr>
              <a:t> id              </a:t>
            </a:r>
            <a:r>
              <a:rPr lang="en-US" altLang="zh-CN" sz="2400" b="0" dirty="0" err="1">
                <a:ea typeface="宋体" panose="02010600030101010101" pitchFamily="2" charset="-122"/>
              </a:rPr>
              <a:t>id</a:t>
            </a:r>
            <a:endParaRPr lang="en-US" altLang="zh-CN" sz="2400" b="0" dirty="0">
              <a:ea typeface="宋体" panose="02010600030101010101" pitchFamily="2" charset="-122"/>
            </a:endParaRP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FA21EB1A-A2DF-4F9E-AD69-01C5C3CFE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200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A25F1D62-AF5B-46A7-A123-BE180F1F3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6AD1D8B1-7D95-4883-960A-24BA1E4F4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200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ADC440A9-50A4-4286-9D2C-FB89FC29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B0110A3C-6F62-4B35-B6A0-81E887008C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886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4162E6CA-1FD1-4FA5-84C2-8237A29F7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A4ABB6C5-0864-4B11-8CCA-C0A25C563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86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A4DB1D3E-F007-448C-AABA-101DEEDAD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851397CD-A2E9-43F0-AF46-7310920C7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D4345286-E58B-4432-BB8D-1EED0D72D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200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4FB976B4-9156-4F10-ACEA-1624F8D13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B5B5209F-9DBB-4441-8EC4-D33BF85A4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00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33B3BFBF-2720-412D-BCE4-FE88818934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C24C3677-1437-4F7A-8DC1-71636A5E1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A23A0A7-27C6-4897-A582-885CB98DB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C17E7485-2AC6-4E03-97D8-6652FC42A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505101FC-E7E7-49BD-89DE-1D1A738A0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FBE5007-7B36-46B9-AF72-FCEA545100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6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B06EC329-8A15-4F0E-B659-EB57FDF3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9E5B-5624-4E70-8B18-ACE70698D64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86F33520-4D12-4D77-8832-4C8D4427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7772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给定一个文法</a:t>
            </a:r>
            <a:r>
              <a:rPr lang="en-US" altLang="zh-CN"/>
              <a:t>G</a:t>
            </a:r>
            <a:r>
              <a:rPr lang="zh-CN" altLang="en-US"/>
              <a:t>，如果</a:t>
            </a:r>
            <a:r>
              <a:rPr lang="en-US" altLang="zh-CN"/>
              <a:t>L</a:t>
            </a:r>
            <a:r>
              <a:rPr lang="zh-CN" altLang="en-US"/>
              <a:t>（</a:t>
            </a:r>
            <a:r>
              <a:rPr lang="en-US" altLang="zh-CN"/>
              <a:t>G</a:t>
            </a:r>
            <a:r>
              <a:rPr lang="zh-CN" altLang="en-US"/>
              <a:t>）中存在一个具有两棵或两棵以上分析树的句子，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91F5433-8E94-4380-98CC-5F40129E8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40075"/>
            <a:ext cx="739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45000"/>
              </a:lnSpc>
            </a:pPr>
            <a:r>
              <a:rPr lang="zh-CN" altLang="en-US" dirty="0"/>
              <a:t>很显然，描述算术表达式的文法</a:t>
            </a:r>
            <a:r>
              <a:rPr lang="en-US" altLang="zh-CN" dirty="0"/>
              <a:t>G</a:t>
            </a:r>
          </a:p>
          <a:p>
            <a:pPr>
              <a:lnSpc>
                <a:spcPct val="45000"/>
              </a:lnSpc>
            </a:pPr>
            <a:endParaRPr lang="en-US" altLang="zh-CN" dirty="0"/>
          </a:p>
          <a:p>
            <a:pPr>
              <a:lnSpc>
                <a:spcPct val="45000"/>
              </a:lnSpc>
            </a:pPr>
            <a:r>
              <a:rPr lang="en-US" altLang="zh-CN" dirty="0"/>
              <a:t>       </a:t>
            </a:r>
            <a:r>
              <a:rPr lang="en-US" altLang="zh-CN" b="0" dirty="0">
                <a:solidFill>
                  <a:srgbClr val="0000FF"/>
                </a:solidFill>
              </a:rPr>
              <a:t>E → E+E| E*E|</a:t>
            </a:r>
            <a:r>
              <a:rPr lang="zh-CN" altLang="en-US" b="0" dirty="0">
                <a:solidFill>
                  <a:srgbClr val="0000FF"/>
                </a:solidFill>
              </a:rPr>
              <a:t>（</a:t>
            </a:r>
            <a:r>
              <a:rPr lang="en-US" altLang="zh-CN" b="0" dirty="0">
                <a:solidFill>
                  <a:srgbClr val="0000FF"/>
                </a:solidFill>
              </a:rPr>
              <a:t>E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en-US" altLang="zh-CN" b="0" dirty="0">
                <a:solidFill>
                  <a:srgbClr val="0000FF"/>
                </a:solidFill>
              </a:rPr>
              <a:t>|-</a:t>
            </a:r>
            <a:r>
              <a:rPr lang="en-US" altLang="zh-CN" b="0" dirty="0" err="1">
                <a:solidFill>
                  <a:srgbClr val="0000FF"/>
                </a:solidFill>
              </a:rPr>
              <a:t>E|</a:t>
            </a:r>
            <a:r>
              <a:rPr lang="en-US" altLang="zh-CN" dirty="0" err="1">
                <a:solidFill>
                  <a:srgbClr val="0000FF"/>
                </a:solidFill>
              </a:rPr>
              <a:t>id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45000"/>
              </a:lnSpc>
            </a:pPr>
            <a:r>
              <a:rPr lang="en-US" altLang="zh-CN" dirty="0"/>
              <a:t> </a:t>
            </a:r>
          </a:p>
          <a:p>
            <a:pPr>
              <a:lnSpc>
                <a:spcPct val="45000"/>
              </a:lnSpc>
            </a:pPr>
            <a:r>
              <a:rPr lang="zh-CN" altLang="en-US" dirty="0"/>
              <a:t>是一个二义性文法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6691E2EF-2883-4040-8306-E32DB828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8001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造成二义性的原因是：文法中没有体现出结合率和优先级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ED819E48-3BD7-466B-B8B9-10C923F30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79930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        </a:t>
            </a:r>
            <a:r>
              <a:rPr lang="zh-CN" altLang="en-US"/>
              <a:t>我们就称该文法为</a:t>
            </a:r>
            <a:r>
              <a:rPr lang="zh-CN" altLang="en-US">
                <a:solidFill>
                  <a:srgbClr val="0000FF"/>
                </a:solidFill>
              </a:rPr>
              <a:t>二义性的</a:t>
            </a:r>
            <a:r>
              <a:rPr lang="zh-CN" altLang="en-US"/>
              <a:t>，</a:t>
            </a:r>
            <a:r>
              <a:rPr lang="en-US" altLang="zh-CN"/>
              <a:t>G</a:t>
            </a:r>
            <a:r>
              <a:rPr lang="zh-CN" altLang="en-US"/>
              <a:t>也叫</a:t>
            </a:r>
            <a:r>
              <a:rPr lang="zh-CN" altLang="en-US">
                <a:solidFill>
                  <a:srgbClr val="D60093"/>
                </a:solidFill>
              </a:rPr>
              <a:t>二义性文法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020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09" grpId="0" autoUpdateAnimBg="0"/>
      <p:bldP spid="215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53BD8CC4-6552-4B29-84C2-8796EBA1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14C-6756-4AD4-BE31-86A9F0DC902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99037870-32EC-4A53-93D0-AD4062134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8001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/>
              <a:t>     </a:t>
            </a:r>
            <a:r>
              <a:rPr lang="zh-CN" altLang="en-US" b="0"/>
              <a:t>大多数的语法分析器都要求文法是无二义性的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A3A921A6-39DF-48F8-A2BC-5A52D68D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消除二义性：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483434A9-67F7-4D87-AF87-DE87B408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6700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可以通过改写文法来消除二义性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D4DDB8D8-4AEA-4597-AD1D-0EEA9518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7467600" cy="2317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例：</a:t>
            </a:r>
            <a:r>
              <a:rPr lang="en-US" altLang="zh-CN" b="0" i="1"/>
              <a:t>stmt</a:t>
            </a:r>
            <a:r>
              <a:rPr lang="en-US" altLang="zh-CN"/>
              <a:t>→if </a:t>
            </a:r>
            <a:r>
              <a:rPr lang="en-US" altLang="zh-CN" b="0" i="1"/>
              <a:t>expr</a:t>
            </a:r>
            <a:r>
              <a:rPr lang="en-US" altLang="zh-CN"/>
              <a:t> then </a:t>
            </a:r>
            <a:r>
              <a:rPr lang="en-US" altLang="zh-CN" b="0" i="1"/>
              <a:t>stmt</a:t>
            </a:r>
          </a:p>
          <a:p>
            <a:r>
              <a:rPr lang="en-US" altLang="zh-CN" b="0" i="1"/>
              <a:t>                  |</a:t>
            </a:r>
            <a:r>
              <a:rPr lang="en-US" altLang="zh-CN"/>
              <a:t>if </a:t>
            </a:r>
            <a:r>
              <a:rPr lang="en-US" altLang="zh-CN" b="0" i="1"/>
              <a:t>expr</a:t>
            </a:r>
            <a:r>
              <a:rPr lang="en-US" altLang="zh-CN"/>
              <a:t> then </a:t>
            </a:r>
            <a:r>
              <a:rPr lang="en-US" altLang="zh-CN" b="0" i="1"/>
              <a:t>stmt </a:t>
            </a:r>
            <a:r>
              <a:rPr lang="en-US" altLang="zh-CN"/>
              <a:t>else </a:t>
            </a:r>
            <a:r>
              <a:rPr lang="en-US" altLang="zh-CN" b="0" i="1"/>
              <a:t>stmt</a:t>
            </a:r>
          </a:p>
          <a:p>
            <a:r>
              <a:rPr lang="en-US" altLang="zh-CN" b="0" i="1"/>
              <a:t>                  |</a:t>
            </a:r>
            <a:r>
              <a:rPr lang="en-US" altLang="zh-CN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96668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33" grpId="0" autoUpdateAnimBg="0"/>
      <p:bldP spid="2253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>
            <a:extLst>
              <a:ext uri="{FF2B5EF4-FFF2-40B4-BE49-F238E27FC236}">
                <a16:creationId xmlns:a16="http://schemas.microsoft.com/office/drawing/2014/main" id="{8AB09466-8B15-4152-82AB-8B918732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060CC-6B82-4A15-8CB5-705F03E272E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61FBDCDD-C688-41F2-97F2-A8D98BBD1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7" y="920855"/>
            <a:ext cx="8424862" cy="135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dirty="0"/>
              <a:t>通过例子</a:t>
            </a:r>
            <a:endParaRPr lang="en-US" altLang="zh-CN" dirty="0"/>
          </a:p>
          <a:p>
            <a:pPr>
              <a:lnSpc>
                <a:spcPct val="55000"/>
              </a:lnSpc>
            </a:pPr>
            <a:endParaRPr lang="zh-CN" altLang="en-US" dirty="0"/>
          </a:p>
          <a:p>
            <a:pPr>
              <a:lnSpc>
                <a:spcPct val="55000"/>
              </a:lnSpc>
            </a:pPr>
            <a:r>
              <a:rPr lang="zh-CN" altLang="en-US" dirty="0"/>
              <a:t>         </a:t>
            </a:r>
            <a:r>
              <a:rPr lang="en-US" altLang="zh-CN" dirty="0"/>
              <a:t>if E</a:t>
            </a:r>
            <a:r>
              <a:rPr lang="en-US" altLang="zh-CN" baseline="-7000" dirty="0"/>
              <a:t>1</a:t>
            </a:r>
            <a:r>
              <a:rPr lang="en-US" altLang="zh-CN" dirty="0"/>
              <a:t> then if E</a:t>
            </a:r>
            <a:r>
              <a:rPr lang="en-US" altLang="zh-CN" baseline="-7000" dirty="0"/>
              <a:t>2</a:t>
            </a:r>
            <a:r>
              <a:rPr lang="en-US" altLang="zh-CN" dirty="0"/>
              <a:t> then S</a:t>
            </a:r>
            <a:r>
              <a:rPr lang="en-US" altLang="zh-CN" baseline="-7000" dirty="0"/>
              <a:t>2</a:t>
            </a:r>
            <a:r>
              <a:rPr lang="en-US" altLang="zh-CN" dirty="0"/>
              <a:t> else S</a:t>
            </a:r>
            <a:r>
              <a:rPr lang="en-US" altLang="zh-CN" baseline="-7000" dirty="0"/>
              <a:t>3</a:t>
            </a:r>
          </a:p>
          <a:p>
            <a:pPr>
              <a:lnSpc>
                <a:spcPct val="55000"/>
              </a:lnSpc>
            </a:pPr>
            <a:endParaRPr lang="en-US" altLang="zh-CN" baseline="-7000" dirty="0"/>
          </a:p>
          <a:p>
            <a:pPr>
              <a:lnSpc>
                <a:spcPct val="55000"/>
              </a:lnSpc>
            </a:pPr>
            <a:r>
              <a:rPr lang="zh-CN" altLang="en-US" dirty="0"/>
              <a:t>很容易证明这是一个二义性文法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0C82E2BA-FC3B-4D19-A471-9D0C805E5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708275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98310" name="Line 6">
            <a:extLst>
              <a:ext uri="{FF2B5EF4-FFF2-40B4-BE49-F238E27FC236}">
                <a16:creationId xmlns:a16="http://schemas.microsoft.com/office/drawing/2014/main" id="{BBD5E9A7-B2A9-48C8-861E-7717788E7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357563"/>
            <a:ext cx="1584325" cy="71913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11" name="Line 7">
            <a:extLst>
              <a:ext uri="{FF2B5EF4-FFF2-40B4-BE49-F238E27FC236}">
                <a16:creationId xmlns:a16="http://schemas.microsoft.com/office/drawing/2014/main" id="{0347F4CA-4383-4B9E-A0C4-FFB267371A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3357563"/>
            <a:ext cx="1800225" cy="5762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12" name="Text Box 8">
            <a:extLst>
              <a:ext uri="{FF2B5EF4-FFF2-40B4-BE49-F238E27FC236}">
                <a16:creationId xmlns:a16="http://schemas.microsoft.com/office/drawing/2014/main" id="{96A2A6FD-34FC-45A6-8C96-BF0AAA68B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05263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if</a:t>
            </a:r>
          </a:p>
        </p:txBody>
      </p:sp>
      <p:sp>
        <p:nvSpPr>
          <p:cNvPr id="98313" name="Line 9">
            <a:extLst>
              <a:ext uri="{FF2B5EF4-FFF2-40B4-BE49-F238E27FC236}">
                <a16:creationId xmlns:a16="http://schemas.microsoft.com/office/drawing/2014/main" id="{D876F8BC-1D3A-434B-805F-58D8CC91F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8538" y="3357563"/>
            <a:ext cx="936625" cy="7921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14" name="Text Box 10">
            <a:extLst>
              <a:ext uri="{FF2B5EF4-FFF2-40B4-BE49-F238E27FC236}">
                <a16:creationId xmlns:a16="http://schemas.microsoft.com/office/drawing/2014/main" id="{44CF89C7-6E4F-463E-8FEF-1909AE399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076700"/>
            <a:ext cx="576263" cy="644525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98315" name="Line 11">
            <a:extLst>
              <a:ext uri="{FF2B5EF4-FFF2-40B4-BE49-F238E27FC236}">
                <a16:creationId xmlns:a16="http://schemas.microsoft.com/office/drawing/2014/main" id="{D1BB5EA5-929C-416F-9246-07DFE7445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7563"/>
            <a:ext cx="142875" cy="7921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16" name="Text Box 12">
            <a:extLst>
              <a:ext uri="{FF2B5EF4-FFF2-40B4-BE49-F238E27FC236}">
                <a16:creationId xmlns:a16="http://schemas.microsoft.com/office/drawing/2014/main" id="{1CE143F7-E7C4-4D8A-B0E1-6EB0845BA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076700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then</a:t>
            </a:r>
          </a:p>
        </p:txBody>
      </p:sp>
      <p:sp>
        <p:nvSpPr>
          <p:cNvPr id="98317" name="Line 13">
            <a:extLst>
              <a:ext uri="{FF2B5EF4-FFF2-40B4-BE49-F238E27FC236}">
                <a16:creationId xmlns:a16="http://schemas.microsoft.com/office/drawing/2014/main" id="{64AF5EB1-6C1F-4A02-9648-D8C0AE6D6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7563"/>
            <a:ext cx="1223963" cy="719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18" name="Text Box 14">
            <a:extLst>
              <a:ext uri="{FF2B5EF4-FFF2-40B4-BE49-F238E27FC236}">
                <a16:creationId xmlns:a16="http://schemas.microsoft.com/office/drawing/2014/main" id="{F52218C3-76A5-4842-94A8-B34E0EBD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076700"/>
            <a:ext cx="86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98319" name="Line 15">
            <a:extLst>
              <a:ext uri="{FF2B5EF4-FFF2-40B4-BE49-F238E27FC236}">
                <a16:creationId xmlns:a16="http://schemas.microsoft.com/office/drawing/2014/main" id="{14673E7C-E608-4DF6-8F2A-01E6E9C4C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5975"/>
            <a:ext cx="2590800" cy="8651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20" name="Text Box 16">
            <a:extLst>
              <a:ext uri="{FF2B5EF4-FFF2-40B4-BE49-F238E27FC236}">
                <a16:creationId xmlns:a16="http://schemas.microsoft.com/office/drawing/2014/main" id="{CD95319F-41F0-4E72-94EF-ECD2379D1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149725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else</a:t>
            </a:r>
          </a:p>
        </p:txBody>
      </p:sp>
      <p:sp>
        <p:nvSpPr>
          <p:cNvPr id="98321" name="Line 17">
            <a:extLst>
              <a:ext uri="{FF2B5EF4-FFF2-40B4-BE49-F238E27FC236}">
                <a16:creationId xmlns:a16="http://schemas.microsoft.com/office/drawing/2014/main" id="{B408CB2E-F117-4AB5-BE22-E8E6F2250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357563"/>
            <a:ext cx="4968875" cy="86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22" name="Text Box 18">
            <a:extLst>
              <a:ext uri="{FF2B5EF4-FFF2-40B4-BE49-F238E27FC236}">
                <a16:creationId xmlns:a16="http://schemas.microsoft.com/office/drawing/2014/main" id="{1B016B32-18EB-445B-9944-D1F2FD1D6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4221163"/>
            <a:ext cx="1008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S</a:t>
            </a:r>
          </a:p>
        </p:txBody>
      </p:sp>
      <p:sp>
        <p:nvSpPr>
          <p:cNvPr id="98323" name="Line 19">
            <a:extLst>
              <a:ext uri="{FF2B5EF4-FFF2-40B4-BE49-F238E27FC236}">
                <a16:creationId xmlns:a16="http://schemas.microsoft.com/office/drawing/2014/main" id="{CA3D59F0-B362-451F-8B3C-909C2CA9F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508500"/>
            <a:ext cx="1079500" cy="6492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24" name="Text Box 20">
            <a:extLst>
              <a:ext uri="{FF2B5EF4-FFF2-40B4-BE49-F238E27FC236}">
                <a16:creationId xmlns:a16="http://schemas.microsoft.com/office/drawing/2014/main" id="{E1BF3BD8-E790-4427-B0C5-6D19731E5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157788"/>
            <a:ext cx="935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if</a:t>
            </a:r>
          </a:p>
        </p:txBody>
      </p:sp>
      <p:sp>
        <p:nvSpPr>
          <p:cNvPr id="98325" name="Line 21">
            <a:extLst>
              <a:ext uri="{FF2B5EF4-FFF2-40B4-BE49-F238E27FC236}">
                <a16:creationId xmlns:a16="http://schemas.microsoft.com/office/drawing/2014/main" id="{FE2010A6-FA53-47E8-BE3D-EA5046AFD7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4508500"/>
            <a:ext cx="288925" cy="6492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26" name="Text Box 22">
            <a:extLst>
              <a:ext uri="{FF2B5EF4-FFF2-40B4-BE49-F238E27FC236}">
                <a16:creationId xmlns:a16="http://schemas.microsoft.com/office/drawing/2014/main" id="{61917D69-C951-42AA-AED9-31C6D928A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229225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98327" name="Line 23">
            <a:extLst>
              <a:ext uri="{FF2B5EF4-FFF2-40B4-BE49-F238E27FC236}">
                <a16:creationId xmlns:a16="http://schemas.microsoft.com/office/drawing/2014/main" id="{6F10B115-A161-4ADF-BAE4-D4DFEA0A2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508500"/>
            <a:ext cx="647700" cy="6492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28" name="Text Box 24">
            <a:extLst>
              <a:ext uri="{FF2B5EF4-FFF2-40B4-BE49-F238E27FC236}">
                <a16:creationId xmlns:a16="http://schemas.microsoft.com/office/drawing/2014/main" id="{8D95C4E8-D23E-4C9F-A8F9-4AB499851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57788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then</a:t>
            </a:r>
          </a:p>
        </p:txBody>
      </p:sp>
      <p:sp>
        <p:nvSpPr>
          <p:cNvPr id="98329" name="Line 25">
            <a:extLst>
              <a:ext uri="{FF2B5EF4-FFF2-40B4-BE49-F238E27FC236}">
                <a16:creationId xmlns:a16="http://schemas.microsoft.com/office/drawing/2014/main" id="{99770A74-DB17-45CB-8068-1ACCB861B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581525"/>
            <a:ext cx="2087563" cy="5762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8330" name="Text Box 26">
            <a:extLst>
              <a:ext uri="{FF2B5EF4-FFF2-40B4-BE49-F238E27FC236}">
                <a16:creationId xmlns:a16="http://schemas.microsoft.com/office/drawing/2014/main" id="{B9903708-CCEA-4143-9733-55236924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229225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75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>
            <a:extLst>
              <a:ext uri="{FF2B5EF4-FFF2-40B4-BE49-F238E27FC236}">
                <a16:creationId xmlns:a16="http://schemas.microsoft.com/office/drawing/2014/main" id="{1C1A1024-55E1-4723-B6B0-631E7385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90B5-ACC3-4E9C-B28D-0FA58CA35CE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C398C671-15FC-4B4A-8752-6EE12E4E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836613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1E3D4FE0-0248-4F66-B955-1E38DA10E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1412875"/>
            <a:ext cx="1800225" cy="647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0230AB16-0602-4C7E-8F48-D74EF229A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060575"/>
            <a:ext cx="792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if</a:t>
            </a:r>
          </a:p>
        </p:txBody>
      </p:sp>
      <p:sp>
        <p:nvSpPr>
          <p:cNvPr id="99335" name="Line 7">
            <a:extLst>
              <a:ext uri="{FF2B5EF4-FFF2-40B4-BE49-F238E27FC236}">
                <a16:creationId xmlns:a16="http://schemas.microsoft.com/office/drawing/2014/main" id="{0E43DDEC-49D4-4CEC-A22D-D9B9A3BCCB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1412875"/>
            <a:ext cx="720725" cy="7921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6" name="Text Box 8">
            <a:extLst>
              <a:ext uri="{FF2B5EF4-FFF2-40B4-BE49-F238E27FC236}">
                <a16:creationId xmlns:a16="http://schemas.microsoft.com/office/drawing/2014/main" id="{B4B46240-8B12-4A88-9ED7-945E4481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205038"/>
            <a:ext cx="649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99337" name="Line 9">
            <a:extLst>
              <a:ext uri="{FF2B5EF4-FFF2-40B4-BE49-F238E27FC236}">
                <a16:creationId xmlns:a16="http://schemas.microsoft.com/office/drawing/2014/main" id="{0DEA5C7F-3742-4149-A181-90E4B6098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1412875"/>
            <a:ext cx="431800" cy="86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2D8D7771-6C08-492F-BEBD-C9B0BAB7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205038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then</a:t>
            </a:r>
          </a:p>
        </p:txBody>
      </p:sp>
      <p:sp>
        <p:nvSpPr>
          <p:cNvPr id="99339" name="Line 11">
            <a:extLst>
              <a:ext uri="{FF2B5EF4-FFF2-40B4-BE49-F238E27FC236}">
                <a16:creationId xmlns:a16="http://schemas.microsoft.com/office/drawing/2014/main" id="{8B346AB5-56FC-4A10-BD7E-CC57DB28F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1412875"/>
            <a:ext cx="1655763" cy="7921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0" name="Text Box 12">
            <a:extLst>
              <a:ext uri="{FF2B5EF4-FFF2-40B4-BE49-F238E27FC236}">
                <a16:creationId xmlns:a16="http://schemas.microsoft.com/office/drawing/2014/main" id="{3FB6D21B-4DDF-4514-9869-E635DCB84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133600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99341" name="Line 13">
            <a:extLst>
              <a:ext uri="{FF2B5EF4-FFF2-40B4-BE49-F238E27FC236}">
                <a16:creationId xmlns:a16="http://schemas.microsoft.com/office/drawing/2014/main" id="{E1EF7B61-D1F2-440B-A67D-517052208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2708275"/>
            <a:ext cx="1728788" cy="7207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2" name="Text Box 14">
            <a:extLst>
              <a:ext uri="{FF2B5EF4-FFF2-40B4-BE49-F238E27FC236}">
                <a16:creationId xmlns:a16="http://schemas.microsoft.com/office/drawing/2014/main" id="{7A578513-3D68-4CD7-931B-449B1BA3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429000"/>
            <a:ext cx="720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if</a:t>
            </a:r>
          </a:p>
        </p:txBody>
      </p:sp>
      <p:sp>
        <p:nvSpPr>
          <p:cNvPr id="99343" name="Line 15">
            <a:extLst>
              <a:ext uri="{FF2B5EF4-FFF2-40B4-BE49-F238E27FC236}">
                <a16:creationId xmlns:a16="http://schemas.microsoft.com/office/drawing/2014/main" id="{ADFEB4EF-C353-4E95-8860-6593F5FF45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2708275"/>
            <a:ext cx="1008063" cy="8651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4" name="Text Box 16">
            <a:extLst>
              <a:ext uri="{FF2B5EF4-FFF2-40B4-BE49-F238E27FC236}">
                <a16:creationId xmlns:a16="http://schemas.microsoft.com/office/drawing/2014/main" id="{2557D4B4-E901-4D32-8CE5-539FD6D62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573463"/>
            <a:ext cx="792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99345" name="Line 17">
            <a:extLst>
              <a:ext uri="{FF2B5EF4-FFF2-40B4-BE49-F238E27FC236}">
                <a16:creationId xmlns:a16="http://schemas.microsoft.com/office/drawing/2014/main" id="{C250A481-82BF-469C-9C57-C7A17750A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2708275"/>
            <a:ext cx="215900" cy="1008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6" name="Text Box 18">
            <a:extLst>
              <a:ext uri="{FF2B5EF4-FFF2-40B4-BE49-F238E27FC236}">
                <a16:creationId xmlns:a16="http://schemas.microsoft.com/office/drawing/2014/main" id="{227B876B-8435-434F-A3F3-18B6F1083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573463"/>
            <a:ext cx="1150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then</a:t>
            </a:r>
          </a:p>
        </p:txBody>
      </p:sp>
      <p:sp>
        <p:nvSpPr>
          <p:cNvPr id="99347" name="Line 19">
            <a:extLst>
              <a:ext uri="{FF2B5EF4-FFF2-40B4-BE49-F238E27FC236}">
                <a16:creationId xmlns:a16="http://schemas.microsoft.com/office/drawing/2014/main" id="{2D57750E-69D5-4CB1-BCBD-421C4AD7A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936625" cy="936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8" name="Text Box 20">
            <a:extLst>
              <a:ext uri="{FF2B5EF4-FFF2-40B4-BE49-F238E27FC236}">
                <a16:creationId xmlns:a16="http://schemas.microsoft.com/office/drawing/2014/main" id="{E35F0CFF-0532-45E8-B20A-37A899D06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500438"/>
            <a:ext cx="792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S</a:t>
            </a:r>
          </a:p>
        </p:txBody>
      </p:sp>
      <p:sp>
        <p:nvSpPr>
          <p:cNvPr id="99349" name="Line 21">
            <a:extLst>
              <a:ext uri="{FF2B5EF4-FFF2-40B4-BE49-F238E27FC236}">
                <a16:creationId xmlns:a16="http://schemas.microsoft.com/office/drawing/2014/main" id="{ABD9E126-1735-49D8-8D0E-29BAB1DB4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1871662" cy="1008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50" name="Text Box 22">
            <a:extLst>
              <a:ext uri="{FF2B5EF4-FFF2-40B4-BE49-F238E27FC236}">
                <a16:creationId xmlns:a16="http://schemas.microsoft.com/office/drawing/2014/main" id="{6ADFDC09-F745-4417-B152-04BFB71EE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644900"/>
            <a:ext cx="1079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else</a:t>
            </a:r>
          </a:p>
        </p:txBody>
      </p:sp>
      <p:sp>
        <p:nvSpPr>
          <p:cNvPr id="99351" name="Text Box 23">
            <a:extLst>
              <a:ext uri="{FF2B5EF4-FFF2-40B4-BE49-F238E27FC236}">
                <a16:creationId xmlns:a16="http://schemas.microsoft.com/office/drawing/2014/main" id="{9B432193-0A3B-44F5-A7A2-A96C1C922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573463"/>
            <a:ext cx="1042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CF0A2BAD-E5C8-43AB-8119-F177A6508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708275"/>
            <a:ext cx="3095625" cy="936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3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B7530D5-E605-438E-B190-BCDCA032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B16-10FD-4A24-A830-04B83FD3791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B517C7DB-8377-49F0-B3A2-A37F05A50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92150"/>
            <a:ext cx="739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在程序设计语言中，我们常常采用“最近匹配”原则来解决这种二义性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A2B09C00-5C1E-4FBF-B3D1-DAE850FEC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1611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文法改写出为：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625A4D7-0575-4F8A-9CB2-ADB32EDB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708275"/>
            <a:ext cx="8893175" cy="34163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sz="3200" i="1" dirty="0" err="1"/>
              <a:t>stmt</a:t>
            </a:r>
            <a:r>
              <a:rPr lang="en-US" altLang="zh-CN" sz="3200" dirty="0"/>
              <a:t>→ </a:t>
            </a:r>
            <a:r>
              <a:rPr lang="en-US" altLang="zh-CN" sz="3200" i="1" dirty="0" err="1">
                <a:solidFill>
                  <a:srgbClr val="0000FF"/>
                </a:solidFill>
              </a:rPr>
              <a:t>matched_stmt</a:t>
            </a:r>
            <a:r>
              <a:rPr lang="en-US" altLang="zh-CN" sz="3200" i="1" dirty="0"/>
              <a:t> |</a:t>
            </a:r>
            <a:r>
              <a:rPr lang="en-US" altLang="zh-CN" sz="3200" i="1" dirty="0" err="1">
                <a:solidFill>
                  <a:srgbClr val="FF0000"/>
                </a:solidFill>
              </a:rPr>
              <a:t>unmatched_stmt</a:t>
            </a:r>
            <a:endParaRPr lang="en-US" altLang="zh-CN" sz="3200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i="1" dirty="0" err="1"/>
              <a:t>matched_stmt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→</a:t>
            </a:r>
            <a:r>
              <a:rPr lang="en-US" altLang="zh-CN" sz="2400" i="1" dirty="0"/>
              <a:t> </a:t>
            </a:r>
            <a:r>
              <a:rPr lang="en-US" altLang="zh-CN" sz="2400" dirty="0"/>
              <a:t>if </a:t>
            </a:r>
            <a:r>
              <a:rPr lang="en-US" altLang="zh-CN" sz="2400" i="1" dirty="0"/>
              <a:t>expr</a:t>
            </a:r>
            <a:r>
              <a:rPr lang="en-US" altLang="zh-CN" sz="2400" dirty="0"/>
              <a:t> then </a:t>
            </a:r>
            <a:r>
              <a:rPr lang="en-US" altLang="zh-CN" sz="2400" i="1" dirty="0" err="1">
                <a:solidFill>
                  <a:srgbClr val="0000FF"/>
                </a:solidFill>
              </a:rPr>
              <a:t>matched_stmt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else </a:t>
            </a:r>
            <a:r>
              <a:rPr lang="en-US" altLang="zh-CN" sz="2400" i="1" dirty="0" err="1">
                <a:solidFill>
                  <a:srgbClr val="0000FF"/>
                </a:solidFill>
              </a:rPr>
              <a:t>matched_stmt</a:t>
            </a:r>
            <a:r>
              <a:rPr lang="en-US" altLang="zh-CN" sz="2400" i="1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i="1" dirty="0"/>
              <a:t>                     | </a:t>
            </a:r>
            <a:r>
              <a:rPr lang="en-US" altLang="zh-CN" sz="3200" dirty="0"/>
              <a:t>other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 err="1"/>
              <a:t>unmatched_stmt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→</a:t>
            </a:r>
            <a:r>
              <a:rPr lang="en-US" altLang="zh-CN" sz="2400" i="1" dirty="0"/>
              <a:t> </a:t>
            </a:r>
            <a:r>
              <a:rPr lang="en-US" altLang="zh-CN" sz="2400" dirty="0"/>
              <a:t>if </a:t>
            </a:r>
            <a:r>
              <a:rPr lang="en-US" altLang="zh-CN" sz="2400" i="1" dirty="0"/>
              <a:t>expr</a:t>
            </a:r>
            <a:r>
              <a:rPr lang="en-US" altLang="zh-CN" sz="2400" dirty="0"/>
              <a:t> then </a:t>
            </a:r>
            <a:r>
              <a:rPr lang="en-US" altLang="zh-CN" sz="2400" i="1" dirty="0" err="1">
                <a:solidFill>
                  <a:srgbClr val="0000FF"/>
                </a:solidFill>
              </a:rPr>
              <a:t>matched_stmt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else </a:t>
            </a:r>
            <a:r>
              <a:rPr lang="en-US" altLang="zh-CN" sz="2400" i="1" dirty="0" err="1">
                <a:solidFill>
                  <a:srgbClr val="FF0000"/>
                </a:solidFill>
              </a:rPr>
              <a:t>unmatched_stmt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                          | if </a:t>
            </a:r>
            <a:r>
              <a:rPr lang="en-US" altLang="zh-CN" sz="3200" i="1" dirty="0"/>
              <a:t>expr</a:t>
            </a:r>
            <a:r>
              <a:rPr lang="en-US" altLang="zh-CN" sz="3200" dirty="0"/>
              <a:t> then </a:t>
            </a:r>
            <a:r>
              <a:rPr lang="en-US" altLang="zh-CN" sz="3200" i="1" dirty="0" err="1"/>
              <a:t>stmt</a:t>
            </a:r>
            <a:r>
              <a:rPr lang="en-US" altLang="zh-CN" sz="3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1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>
            <a:extLst>
              <a:ext uri="{FF2B5EF4-FFF2-40B4-BE49-F238E27FC236}">
                <a16:creationId xmlns:a16="http://schemas.microsoft.com/office/drawing/2014/main" id="{E77970B4-A346-4564-80E5-4BF3BFC9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3844925" cy="5921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1   </a:t>
            </a:r>
            <a:r>
              <a:rPr lang="zh-CN" altLang="en-US" sz="2800" b="1"/>
              <a:t>自顶向下分析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3915FD1D-FC30-4CCF-BD6B-33B2036E0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08463"/>
            <a:ext cx="3732213" cy="5921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2   </a:t>
            </a:r>
            <a:r>
              <a:rPr lang="zh-CN" altLang="en-US" sz="2800" b="1"/>
              <a:t>自底向上分析</a:t>
            </a:r>
          </a:p>
        </p:txBody>
      </p:sp>
      <p:sp>
        <p:nvSpPr>
          <p:cNvPr id="149512" name="Text Box 8">
            <a:extLst>
              <a:ext uri="{FF2B5EF4-FFF2-40B4-BE49-F238E27FC236}">
                <a16:creationId xmlns:a16="http://schemas.microsoft.com/office/drawing/2014/main" id="{577C3045-A8AB-4CF5-B161-5354CF93C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41625"/>
            <a:ext cx="8153400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思想</a:t>
            </a:r>
            <a:r>
              <a:rPr lang="zh-CN" altLang="en-US" sz="2400"/>
              <a:t>：从文法的</a:t>
            </a:r>
            <a:r>
              <a:rPr lang="zh-CN" altLang="en-US" sz="2400">
                <a:solidFill>
                  <a:srgbClr val="0000FF"/>
                </a:solidFill>
              </a:rPr>
              <a:t>开始符号</a:t>
            </a:r>
            <a:r>
              <a:rPr lang="zh-CN" altLang="en-US" sz="2400"/>
              <a:t>出发，反复使用</a:t>
            </a:r>
            <a:r>
              <a:rPr lang="zh-CN" altLang="en-US" sz="2400">
                <a:solidFill>
                  <a:srgbClr val="0000FF"/>
                </a:solidFill>
              </a:rPr>
              <a:t>合适的产生式</a:t>
            </a:r>
            <a:r>
              <a:rPr lang="zh-CN" altLang="en-US" sz="2400"/>
              <a:t>对句型中非终结符替换，寻找匹配于输入符号串的最左推导。若存在，则输入符号串在语法上是合法的，否则不合法。</a:t>
            </a:r>
            <a:endParaRPr lang="zh-CN" altLang="en-US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49513" name="Text Box 9">
            <a:extLst>
              <a:ext uri="{FF2B5EF4-FFF2-40B4-BE49-F238E27FC236}">
                <a16:creationId xmlns:a16="http://schemas.microsoft.com/office/drawing/2014/main" id="{09D95427-F4E7-4148-9B57-54F3E8A40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59350"/>
            <a:ext cx="861060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思想</a:t>
            </a:r>
            <a:r>
              <a:rPr lang="zh-CN" altLang="en-US" sz="2400"/>
              <a:t>：从输入符号串开始，逐步进行归约，直至归约到文法（语法）的开始符号。（最右推导的逆过程</a:t>
            </a:r>
            <a:r>
              <a:rPr lang="en-US" altLang="zh-CN" sz="2400"/>
              <a:t>，</a:t>
            </a:r>
            <a:r>
              <a:rPr lang="zh-CN" altLang="en-US" sz="2400"/>
              <a:t>称为规范归约）</a:t>
            </a:r>
            <a:endParaRPr lang="zh-CN" altLang="en-US" sz="2000">
              <a:ea typeface=""/>
              <a:cs typeface=""/>
            </a:endParaRPr>
          </a:p>
        </p:txBody>
      </p:sp>
      <p:sp>
        <p:nvSpPr>
          <p:cNvPr id="149515" name="Rectangle 11">
            <a:extLst>
              <a:ext uri="{FF2B5EF4-FFF2-40B4-BE49-F238E27FC236}">
                <a16:creationId xmlns:a16="http://schemas.microsoft.com/office/drawing/2014/main" id="{EBA884B7-6032-4133-A73A-FB4790DB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4800"/>
            <a:ext cx="3581400" cy="685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ea typeface="楷体_GB2312" pitchFamily="49" charset="-122"/>
              </a:rPr>
              <a:t>语法分析方法</a:t>
            </a:r>
          </a:p>
        </p:txBody>
      </p:sp>
      <p:sp>
        <p:nvSpPr>
          <p:cNvPr id="149516" name="Text Box 12">
            <a:extLst>
              <a:ext uri="{FF2B5EF4-FFF2-40B4-BE49-F238E27FC236}">
                <a16:creationId xmlns:a16="http://schemas.microsoft.com/office/drawing/2014/main" id="{FE1BF9D5-56F8-4023-BBF9-2FBDBE39F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按语法分析途径，即生成分析树的方向，分为两类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 autoUpdateAnimBg="0"/>
      <p:bldP spid="149509" grpId="0" animBg="1" autoUpdateAnimBg="0"/>
      <p:bldP spid="149512" grpId="0" animBg="1" autoUpdateAnimBg="0"/>
      <p:bldP spid="14951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Text Box 4">
            <a:extLst>
              <a:ext uri="{FF2B5EF4-FFF2-40B4-BE49-F238E27FC236}">
                <a16:creationId xmlns:a16="http://schemas.microsoft.com/office/drawing/2014/main" id="{073DB736-F99E-4FA1-86B1-3B3A74D7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62588"/>
            <a:ext cx="8229600" cy="101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词法的产生式中的终结符号</a:t>
            </a:r>
            <a:r>
              <a:rPr lang="zh-CN" altLang="en-US" sz="2400" b="1">
                <a:solidFill>
                  <a:srgbClr val="CC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是单个字符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语法的产生式中的终结符号</a:t>
            </a:r>
            <a:r>
              <a:rPr lang="zh-CN" altLang="en-US" sz="2400" b="1">
                <a:solidFill>
                  <a:srgbClr val="CC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是单词符号</a:t>
            </a:r>
            <a:endParaRPr lang="zh-CN" altLang="en-US" sz="240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73026551-2493-4DC5-8840-9C516184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153400" cy="1379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en-US" sz="2400" b="1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型（上下文无关文法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zh-CN" altLang="zh-CN" sz="2400">
                <a:latin typeface="宋体" panose="02010600030101010101" pitchFamily="2" charset="-122"/>
              </a:rPr>
              <a:t>产生式</a:t>
            </a:r>
            <a:r>
              <a:rPr lang="zh-CN" altLang="en-US" sz="2400">
                <a:latin typeface="宋体" panose="02010600030101010101" pitchFamily="2" charset="-122"/>
              </a:rPr>
              <a:t>形式 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 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fontAlgn="ctr">
              <a:spcBef>
                <a:spcPct val="50000"/>
              </a:spcBef>
            </a:pP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3型（正规文法）</a:t>
            </a:r>
            <a:r>
              <a:rPr lang="zh-CN" altLang="en-US" sz="2400" b="1"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				                			 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Ba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4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548034EC-9304-42D3-A9F9-8E8C229D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95700"/>
            <a:ext cx="8229600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i="1" dirty="0" err="1">
                <a:solidFill>
                  <a:srgbClr val="FF0000"/>
                </a:solidFill>
                <a:latin typeface="宋体" panose="02010600030101010101" pitchFamily="2" charset="-122"/>
              </a:rPr>
              <a:t>stmt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if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expr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stmt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       	  	                                      </a:t>
            </a:r>
          </a:p>
          <a:p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</a:t>
            </a:r>
            <a:r>
              <a:rPr lang="zh-CN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if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expr </a:t>
            </a:r>
            <a:r>
              <a:rPr lang="zh-CN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stmt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else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stmt</a:t>
            </a:r>
            <a:endParaRPr lang="zh-CN" altLang="en-US" sz="2400" b="1" i="1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</a:t>
            </a:r>
            <a:r>
              <a:rPr lang="zh-CN" altLang="en-US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sz="2400" b="1" i="1" dirty="0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ther</a:t>
            </a:r>
            <a:r>
              <a:rPr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		         		 </a:t>
            </a:r>
          </a:p>
          <a:p>
            <a:r>
              <a:rPr lang="zh-CN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expr</a:t>
            </a:r>
            <a:r>
              <a:rPr lang="zh-CN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200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ym typeface="Symbol" panose="05050102010706020507" pitchFamily="18" charset="2"/>
              </a:rPr>
              <a:t>…</a:t>
            </a:r>
            <a:endParaRPr lang="en-US" altLang="zh-CN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328" name="Rectangle 8">
            <a:extLst>
              <a:ext uri="{FF2B5EF4-FFF2-40B4-BE49-F238E27FC236}">
                <a16:creationId xmlns:a16="http://schemas.microsoft.com/office/drawing/2014/main" id="{1520A289-3620-48CA-B91E-ECC01F0E9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32025"/>
            <a:ext cx="8229600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>
                <a:solidFill>
                  <a:srgbClr val="0000FF"/>
                </a:solidFill>
                <a:sym typeface="Symbol" panose="05050102010706020507" pitchFamily="18" charset="2"/>
              </a:rPr>
              <a:t>(  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A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B...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Z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a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b...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z </a:t>
            </a:r>
            <a:r>
              <a:rPr lang="zh-CN" altLang="en-US" sz="24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_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) ((  A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B...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Z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a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b...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z)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_ </a:t>
            </a:r>
            <a:r>
              <a:rPr lang="zh-CN" altLang="en-US" sz="2400">
                <a:solidFill>
                  <a:srgbClr val="0000F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(0 </a:t>
            </a:r>
            <a:r>
              <a:rPr lang="zh-CN" altLang="en-US" sz="2000">
                <a:solidFill>
                  <a:srgbClr val="0000FF"/>
                </a:solidFill>
                <a:sym typeface="Symbol" panose="05050102010706020507" pitchFamily="18" charset="2"/>
              </a:rPr>
              <a:t>1 .. 9))*</a:t>
            </a:r>
          </a:p>
          <a:p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id 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A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r>
              <a:rPr lang="en-US" altLang="zh-CN" sz="2000">
                <a:sym typeface="Symbol" panose="05050102010706020507" pitchFamily="18" charset="2"/>
              </a:rPr>
              <a:t> B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r>
              <a:rPr lang="en-US" altLang="zh-CN" sz="2000">
                <a:sym typeface="Symbol" panose="05050102010706020507" pitchFamily="18" charset="2"/>
              </a:rPr>
              <a:t> ... Z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r>
              <a:rPr lang="en-US" altLang="zh-CN" sz="2000">
                <a:sym typeface="Symbol" panose="05050102010706020507" pitchFamily="18" charset="2"/>
              </a:rPr>
              <a:t>  a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r>
              <a:rPr lang="en-US" altLang="zh-CN" sz="2000">
                <a:sym typeface="Symbol" panose="05050102010706020507" pitchFamily="18" charset="2"/>
              </a:rPr>
              <a:t> b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r>
              <a:rPr lang="en-US" altLang="zh-CN" sz="2000">
                <a:sym typeface="Symbol" panose="05050102010706020507" pitchFamily="18" charset="2"/>
              </a:rPr>
              <a:t> ... z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rid </a:t>
            </a:r>
            <a:r>
              <a:rPr lang="en-US" altLang="zh-CN" sz="2000">
                <a:sym typeface="Symbol" panose="05050102010706020507" pitchFamily="18" charset="2"/>
              </a:rPr>
              <a:t>_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endParaRPr lang="en-US" altLang="zh-CN" sz="2000" b="1">
              <a:solidFill>
                <a:srgbClr val="0000FF"/>
              </a:solidFill>
              <a:sym typeface="Symbol" panose="05050102010706020507" pitchFamily="18" charset="2"/>
            </a:endParaRPr>
          </a:p>
          <a:p>
            <a:r>
              <a:rPr lang="en-US" altLang="zh-CN" sz="2400" b="1">
                <a:solidFill>
                  <a:srgbClr val="0000FF"/>
                </a:solidFill>
              </a:rPr>
              <a:t>rid</a:t>
            </a:r>
            <a:r>
              <a:rPr lang="zh-CN" altLang="en-US" sz="2400" baseline="30000"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000">
                <a:sym typeface="Symbol" panose="05050102010706020507" pitchFamily="18" charset="2"/>
              </a:rPr>
              <a:t>  A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r>
              <a:rPr lang="en-US" altLang="zh-CN" sz="2000">
                <a:sym typeface="Symbol" panose="05050102010706020507" pitchFamily="18" charset="2"/>
              </a:rPr>
              <a:t> ... Z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r>
              <a:rPr lang="en-US" altLang="zh-CN" sz="2000">
                <a:sym typeface="Symbol" panose="05050102010706020507" pitchFamily="18" charset="2"/>
              </a:rPr>
              <a:t>  a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r>
              <a:rPr lang="en-US" altLang="zh-CN" sz="2000">
                <a:sym typeface="Symbol" panose="05050102010706020507" pitchFamily="18" charset="2"/>
              </a:rPr>
              <a:t> ... z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rid </a:t>
            </a:r>
            <a:r>
              <a:rPr lang="en-US" altLang="zh-CN" sz="2000">
                <a:sym typeface="Symbol" panose="05050102010706020507" pitchFamily="18" charset="2"/>
              </a:rPr>
              <a:t>_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rid </a:t>
            </a:r>
            <a:r>
              <a:rPr lang="en-US" altLang="zh-CN" sz="2000">
                <a:sym typeface="Symbol" panose="05050102010706020507" pitchFamily="18" charset="2"/>
              </a:rPr>
              <a:t></a:t>
            </a:r>
            <a:r>
              <a:rPr lang="en-US" altLang="zh-CN" sz="2000" b="1">
                <a:solidFill>
                  <a:srgbClr val="0000FF"/>
                </a:solidFill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0 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  <a:r>
              <a:rPr lang="en-US" altLang="zh-CN" sz="2000">
                <a:sym typeface="Symbol" panose="05050102010706020507" pitchFamily="18" charset="2"/>
              </a:rPr>
              <a:t> ... 9</a:t>
            </a:r>
            <a:r>
              <a:rPr lang="en-US" altLang="zh-CN" sz="2000" b="1">
                <a:solidFill>
                  <a:srgbClr val="0000FF"/>
                </a:solidFill>
              </a:rPr>
              <a:t>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nimBg="1" autoUpdateAnimBg="0"/>
      <p:bldP spid="184325" grpId="0" animBg="1" autoUpdateAnimBg="0"/>
      <p:bldP spid="184327" grpId="0" animBg="1" autoUpdateAnimBg="0"/>
      <p:bldP spid="18432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>
            <a:extLst>
              <a:ext uri="{FF2B5EF4-FFF2-40B4-BE49-F238E27FC236}">
                <a16:creationId xmlns:a16="http://schemas.microsoft.com/office/drawing/2014/main" id="{1D3203DA-038C-4A05-8A24-91E2C56F8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38200"/>
            <a:ext cx="8001000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2400" b="1"/>
              <a:t>S</a:t>
            </a:r>
            <a:r>
              <a:rPr lang="en-US" altLang="zh-CN" sz="2400" b="1">
                <a:sym typeface="Symbol" panose="05050102010706020507" pitchFamily="18" charset="2"/>
              </a:rPr>
              <a:t>aASa       A SbA SS ba</a:t>
            </a:r>
          </a:p>
          <a:p>
            <a:pPr font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自顶向下</a:t>
            </a:r>
            <a:r>
              <a:rPr lang="zh-CN" altLang="en-US" sz="2800" b="1">
                <a:latin typeface="宋体" panose="02010600030101010101" pitchFamily="2" charset="-122"/>
              </a:rPr>
              <a:t>分析</a:t>
            </a:r>
            <a:r>
              <a:rPr lang="en-US" altLang="en-US" sz="2800" b="1">
                <a:latin typeface="宋体" panose="02010600030101010101" pitchFamily="2" charset="-122"/>
              </a:rPr>
              <a:t>aabbaa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50533" name="Oval 5">
            <a:extLst>
              <a:ext uri="{FF2B5EF4-FFF2-40B4-BE49-F238E27FC236}">
                <a16:creationId xmlns:a16="http://schemas.microsoft.com/office/drawing/2014/main" id="{BCFD49B5-D000-4913-A699-6E722CA6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31432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0534" name="Oval 6">
            <a:extLst>
              <a:ext uri="{FF2B5EF4-FFF2-40B4-BE49-F238E27FC236}">
                <a16:creationId xmlns:a16="http://schemas.microsoft.com/office/drawing/2014/main" id="{8BA05430-04D1-40DF-9D83-BAEE31023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21526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S</a:t>
            </a:r>
          </a:p>
        </p:txBody>
      </p:sp>
      <p:sp>
        <p:nvSpPr>
          <p:cNvPr id="150535" name="Oval 7">
            <a:extLst>
              <a:ext uri="{FF2B5EF4-FFF2-40B4-BE49-F238E27FC236}">
                <a16:creationId xmlns:a16="http://schemas.microsoft.com/office/drawing/2014/main" id="{5A1AE74D-EBF5-43BC-A2BA-558C3A13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30670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0536" name="Oval 8">
            <a:extLst>
              <a:ext uri="{FF2B5EF4-FFF2-40B4-BE49-F238E27FC236}">
                <a16:creationId xmlns:a16="http://schemas.microsoft.com/office/drawing/2014/main" id="{B45519AA-6F49-49E5-8755-15433EE3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0670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S</a:t>
            </a:r>
          </a:p>
        </p:txBody>
      </p:sp>
      <p:sp>
        <p:nvSpPr>
          <p:cNvPr id="150537" name="Oval 9">
            <a:extLst>
              <a:ext uri="{FF2B5EF4-FFF2-40B4-BE49-F238E27FC236}">
                <a16:creationId xmlns:a16="http://schemas.microsoft.com/office/drawing/2014/main" id="{1D0C4DE0-91C6-4369-AAFD-B42D77A16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42862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b</a:t>
            </a:r>
          </a:p>
        </p:txBody>
      </p:sp>
      <p:sp>
        <p:nvSpPr>
          <p:cNvPr id="150538" name="Oval 10">
            <a:extLst>
              <a:ext uri="{FF2B5EF4-FFF2-40B4-BE49-F238E27FC236}">
                <a16:creationId xmlns:a16="http://schemas.microsoft.com/office/drawing/2014/main" id="{DD1394EF-B19D-4366-9F3B-093E755A9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42862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S</a:t>
            </a:r>
          </a:p>
        </p:txBody>
      </p:sp>
      <p:sp>
        <p:nvSpPr>
          <p:cNvPr id="150539" name="Oval 11">
            <a:extLst>
              <a:ext uri="{FF2B5EF4-FFF2-40B4-BE49-F238E27FC236}">
                <a16:creationId xmlns:a16="http://schemas.microsoft.com/office/drawing/2014/main" id="{56542794-3532-45B0-9634-0A847C62A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42862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0540" name="Oval 12">
            <a:extLst>
              <a:ext uri="{FF2B5EF4-FFF2-40B4-BE49-F238E27FC236}">
                <a16:creationId xmlns:a16="http://schemas.microsoft.com/office/drawing/2014/main" id="{934FEC46-9E86-4B08-BF40-50219302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41338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0541" name="Oval 13">
            <a:extLst>
              <a:ext uri="{FF2B5EF4-FFF2-40B4-BE49-F238E27FC236}">
                <a16:creationId xmlns:a16="http://schemas.microsoft.com/office/drawing/2014/main" id="{664669A3-94C8-43C0-A234-1BFE0ED9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52768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0542" name="Oval 14">
            <a:extLst>
              <a:ext uri="{FF2B5EF4-FFF2-40B4-BE49-F238E27FC236}">
                <a16:creationId xmlns:a16="http://schemas.microsoft.com/office/drawing/2014/main" id="{037B48FC-E709-4420-8699-7C58D057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54292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b</a:t>
            </a:r>
          </a:p>
        </p:txBody>
      </p:sp>
      <p:sp>
        <p:nvSpPr>
          <p:cNvPr id="150543" name="Oval 15">
            <a:extLst>
              <a:ext uri="{FF2B5EF4-FFF2-40B4-BE49-F238E27FC236}">
                <a16:creationId xmlns:a16="http://schemas.microsoft.com/office/drawing/2014/main" id="{D0A8C407-538F-46AE-825D-EAE9BDFDF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535305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0544" name="Line 16">
            <a:extLst>
              <a:ext uri="{FF2B5EF4-FFF2-40B4-BE49-F238E27FC236}">
                <a16:creationId xmlns:a16="http://schemas.microsoft.com/office/drawing/2014/main" id="{60B68A19-3E73-43F2-BE4F-55CB99D6A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27622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5" name="Line 17">
            <a:extLst>
              <a:ext uri="{FF2B5EF4-FFF2-40B4-BE49-F238E27FC236}">
                <a16:creationId xmlns:a16="http://schemas.microsoft.com/office/drawing/2014/main" id="{B325DFC7-7C3B-4443-B9BA-A2EA9DAAAF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609850"/>
            <a:ext cx="8382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6" name="Line 18">
            <a:extLst>
              <a:ext uri="{FF2B5EF4-FFF2-40B4-BE49-F238E27FC236}">
                <a16:creationId xmlns:a16="http://schemas.microsoft.com/office/drawing/2014/main" id="{5D335E03-0F8A-42F8-9D77-9D159EA3A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2533650"/>
            <a:ext cx="129540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7" name="Line 19">
            <a:extLst>
              <a:ext uri="{FF2B5EF4-FFF2-40B4-BE49-F238E27FC236}">
                <a16:creationId xmlns:a16="http://schemas.microsoft.com/office/drawing/2014/main" id="{0A2E9947-0567-4F72-93EF-480D5E7AA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37528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8" name="Line 20">
            <a:extLst>
              <a:ext uri="{FF2B5EF4-FFF2-40B4-BE49-F238E27FC236}">
                <a16:creationId xmlns:a16="http://schemas.microsoft.com/office/drawing/2014/main" id="{84B089A0-1841-4B88-857E-8CB7D390BF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3676650"/>
            <a:ext cx="862013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9" name="Line 21">
            <a:extLst>
              <a:ext uri="{FF2B5EF4-FFF2-40B4-BE49-F238E27FC236}">
                <a16:creationId xmlns:a16="http://schemas.microsoft.com/office/drawing/2014/main" id="{D54451AA-796F-4EED-8AFA-2AD3FA0E2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367665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0" name="Line 22">
            <a:extLst>
              <a:ext uri="{FF2B5EF4-FFF2-40B4-BE49-F238E27FC236}">
                <a16:creationId xmlns:a16="http://schemas.microsoft.com/office/drawing/2014/main" id="{6B8C3C02-B6E5-4E0F-AB2D-7273865C7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4895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1" name="Line 23">
            <a:extLst>
              <a:ext uri="{FF2B5EF4-FFF2-40B4-BE49-F238E27FC236}">
                <a16:creationId xmlns:a16="http://schemas.microsoft.com/office/drawing/2014/main" id="{804FD3A0-BA56-4284-8473-58A7FA458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8075" y="4895850"/>
            <a:ext cx="30797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2" name="Line 24">
            <a:extLst>
              <a:ext uri="{FF2B5EF4-FFF2-40B4-BE49-F238E27FC236}">
                <a16:creationId xmlns:a16="http://schemas.microsoft.com/office/drawing/2014/main" id="{42428B1B-6F13-4515-A142-5B60DC051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4895850"/>
            <a:ext cx="2635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3" name="Line 25">
            <a:extLst>
              <a:ext uri="{FF2B5EF4-FFF2-40B4-BE49-F238E27FC236}">
                <a16:creationId xmlns:a16="http://schemas.microsoft.com/office/drawing/2014/main" id="{1E0A2BDA-4DA4-428D-A714-EB8C362C1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3676650"/>
            <a:ext cx="12223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4" name="Text Box 26">
            <a:extLst>
              <a:ext uri="{FF2B5EF4-FFF2-40B4-BE49-F238E27FC236}">
                <a16:creationId xmlns:a16="http://schemas.microsoft.com/office/drawing/2014/main" id="{988AD1A9-A6C8-44F2-BDDF-5D7FFF76F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68688"/>
            <a:ext cx="1905000" cy="5889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ym typeface="Symbol" panose="05050102010706020507" pitchFamily="18" charset="2"/>
              </a:rPr>
              <a:t>aSbAS</a:t>
            </a:r>
          </a:p>
        </p:txBody>
      </p:sp>
      <p:sp>
        <p:nvSpPr>
          <p:cNvPr id="150555" name="Text Box 27">
            <a:extLst>
              <a:ext uri="{FF2B5EF4-FFF2-40B4-BE49-F238E27FC236}">
                <a16:creationId xmlns:a16="http://schemas.microsoft.com/office/drawing/2014/main" id="{1C79DB08-A07E-427A-8559-03E8C26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57650"/>
            <a:ext cx="1905000" cy="5889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ym typeface="Symbol" panose="05050102010706020507" pitchFamily="18" charset="2"/>
              </a:rPr>
              <a:t>aabAS</a:t>
            </a:r>
          </a:p>
        </p:txBody>
      </p:sp>
      <p:sp>
        <p:nvSpPr>
          <p:cNvPr id="150556" name="Text Box 28">
            <a:extLst>
              <a:ext uri="{FF2B5EF4-FFF2-40B4-BE49-F238E27FC236}">
                <a16:creationId xmlns:a16="http://schemas.microsoft.com/office/drawing/2014/main" id="{8209DB2F-0597-429A-9B1F-A04CF1DF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68838"/>
            <a:ext cx="1905000" cy="5889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ym typeface="Symbol" panose="05050102010706020507" pitchFamily="18" charset="2"/>
              </a:rPr>
              <a:t>aabbaS</a:t>
            </a:r>
          </a:p>
        </p:txBody>
      </p:sp>
      <p:sp>
        <p:nvSpPr>
          <p:cNvPr id="150557" name="Text Box 29">
            <a:extLst>
              <a:ext uri="{FF2B5EF4-FFF2-40B4-BE49-F238E27FC236}">
                <a16:creationId xmlns:a16="http://schemas.microsoft.com/office/drawing/2014/main" id="{EDDFEE76-DEC1-4F94-BB27-E6D855CF8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78438"/>
            <a:ext cx="1905000" cy="5889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ym typeface="Symbol" panose="05050102010706020507" pitchFamily="18" charset="2"/>
              </a:rPr>
              <a:t>aabbaa</a:t>
            </a:r>
          </a:p>
        </p:txBody>
      </p:sp>
      <p:sp>
        <p:nvSpPr>
          <p:cNvPr id="150558" name="Text Box 30">
            <a:extLst>
              <a:ext uri="{FF2B5EF4-FFF2-40B4-BE49-F238E27FC236}">
                <a16:creationId xmlns:a16="http://schemas.microsoft.com/office/drawing/2014/main" id="{0E3C4E4B-32A3-48BF-AEDD-F3227162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59088"/>
            <a:ext cx="1905000" cy="5889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 </a:t>
            </a: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ym typeface="Symbol" panose="05050102010706020507" pitchFamily="18" charset="2"/>
              </a:rPr>
              <a:t>aAS</a:t>
            </a:r>
          </a:p>
        </p:txBody>
      </p:sp>
      <p:sp>
        <p:nvSpPr>
          <p:cNvPr id="150559" name="Line 31">
            <a:extLst>
              <a:ext uri="{FF2B5EF4-FFF2-40B4-BE49-F238E27FC236}">
                <a16:creationId xmlns:a16="http://schemas.microsoft.com/office/drawing/2014/main" id="{D4B682F5-AC99-4CD0-86C3-6D0C59DD6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462213"/>
            <a:ext cx="0" cy="32337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60" name="Text Box 32">
            <a:extLst>
              <a:ext uri="{FF2B5EF4-FFF2-40B4-BE49-F238E27FC236}">
                <a16:creationId xmlns:a16="http://schemas.microsoft.com/office/drawing/2014/main" id="{5DEFBDDE-25E7-4984-B5A0-C653E666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49488"/>
            <a:ext cx="1905000" cy="5889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en-US" altLang="zh-CN"/>
              <a:t>S</a:t>
            </a: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 autoUpdateAnimBg="0"/>
      <p:bldP spid="150534" grpId="0" animBg="1" autoUpdateAnimBg="0"/>
      <p:bldP spid="150535" grpId="0" animBg="1" autoUpdateAnimBg="0"/>
      <p:bldP spid="150536" grpId="0" animBg="1" autoUpdateAnimBg="0"/>
      <p:bldP spid="150537" grpId="0" animBg="1" autoUpdateAnimBg="0"/>
      <p:bldP spid="150538" grpId="0" animBg="1" autoUpdateAnimBg="0"/>
      <p:bldP spid="150539" grpId="0" animBg="1" autoUpdateAnimBg="0"/>
      <p:bldP spid="150540" grpId="0" animBg="1" autoUpdateAnimBg="0"/>
      <p:bldP spid="150541" grpId="0" animBg="1" autoUpdateAnimBg="0"/>
      <p:bldP spid="150542" grpId="0" animBg="1" autoUpdateAnimBg="0"/>
      <p:bldP spid="150543" grpId="0" animBg="1" autoUpdateAnimBg="0"/>
      <p:bldP spid="150554" grpId="0" animBg="1" autoUpdateAnimBg="0"/>
      <p:bldP spid="150555" grpId="0" animBg="1" autoUpdateAnimBg="0"/>
      <p:bldP spid="150556" grpId="0" animBg="1" autoUpdateAnimBg="0"/>
      <p:bldP spid="150557" grpId="0" animBg="1" autoUpdateAnimBg="0"/>
      <p:bldP spid="150558" grpId="0" animBg="1" autoUpdateAnimBg="0"/>
      <p:bldP spid="15056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>
            <a:extLst>
              <a:ext uri="{FF2B5EF4-FFF2-40B4-BE49-F238E27FC236}">
                <a16:creationId xmlns:a16="http://schemas.microsoft.com/office/drawing/2014/main" id="{E558470F-2178-4E94-8F10-3C4E760F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8001000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2400" b="1"/>
              <a:t>S</a:t>
            </a:r>
            <a:r>
              <a:rPr lang="en-US" altLang="zh-CN" sz="2400" b="1">
                <a:sym typeface="Symbol" panose="05050102010706020507" pitchFamily="18" charset="2"/>
              </a:rPr>
              <a:t>aAS  a         A SbA  SS ba</a:t>
            </a:r>
          </a:p>
          <a:p>
            <a:pPr font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自底向上</a:t>
            </a:r>
            <a:r>
              <a:rPr lang="zh-CN" altLang="en-US" sz="2800" b="1">
                <a:latin typeface="宋体" panose="02010600030101010101" pitchFamily="2" charset="-122"/>
              </a:rPr>
              <a:t>分析</a:t>
            </a:r>
            <a:r>
              <a:rPr lang="en-US" altLang="en-US" sz="2800" b="1">
                <a:latin typeface="宋体" panose="02010600030101010101" pitchFamily="2" charset="-122"/>
              </a:rPr>
              <a:t>aabbaa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51557" name="Oval 5">
            <a:extLst>
              <a:ext uri="{FF2B5EF4-FFF2-40B4-BE49-F238E27FC236}">
                <a16:creationId xmlns:a16="http://schemas.microsoft.com/office/drawing/2014/main" id="{1E95AB09-D23D-420F-9F2B-7D34C0C7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32004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1558" name="Oval 6">
            <a:extLst>
              <a:ext uri="{FF2B5EF4-FFF2-40B4-BE49-F238E27FC236}">
                <a16:creationId xmlns:a16="http://schemas.microsoft.com/office/drawing/2014/main" id="{EDBD86F5-4F5D-490B-B464-0FE05B34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21336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S</a:t>
            </a:r>
          </a:p>
        </p:txBody>
      </p:sp>
      <p:sp>
        <p:nvSpPr>
          <p:cNvPr id="151559" name="Oval 7">
            <a:extLst>
              <a:ext uri="{FF2B5EF4-FFF2-40B4-BE49-F238E27FC236}">
                <a16:creationId xmlns:a16="http://schemas.microsoft.com/office/drawing/2014/main" id="{4484E69C-1531-4A60-A5D4-5968047E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1560" name="Oval 8">
            <a:extLst>
              <a:ext uri="{FF2B5EF4-FFF2-40B4-BE49-F238E27FC236}">
                <a16:creationId xmlns:a16="http://schemas.microsoft.com/office/drawing/2014/main" id="{C7E3022E-6720-4451-8245-28B9523A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31242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S</a:t>
            </a:r>
          </a:p>
        </p:txBody>
      </p:sp>
      <p:sp>
        <p:nvSpPr>
          <p:cNvPr id="151561" name="Oval 9">
            <a:extLst>
              <a:ext uri="{FF2B5EF4-FFF2-40B4-BE49-F238E27FC236}">
                <a16:creationId xmlns:a16="http://schemas.microsoft.com/office/drawing/2014/main" id="{5ED132E0-1F6C-43EC-9DEB-B81449DD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864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b</a:t>
            </a:r>
          </a:p>
        </p:txBody>
      </p:sp>
      <p:sp>
        <p:nvSpPr>
          <p:cNvPr id="151562" name="Oval 10">
            <a:extLst>
              <a:ext uri="{FF2B5EF4-FFF2-40B4-BE49-F238E27FC236}">
                <a16:creationId xmlns:a16="http://schemas.microsoft.com/office/drawing/2014/main" id="{628815DE-6523-4262-83F7-5A76C715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43434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S</a:t>
            </a:r>
          </a:p>
        </p:txBody>
      </p:sp>
      <p:sp>
        <p:nvSpPr>
          <p:cNvPr id="151563" name="Oval 11">
            <a:extLst>
              <a:ext uri="{FF2B5EF4-FFF2-40B4-BE49-F238E27FC236}">
                <a16:creationId xmlns:a16="http://schemas.microsoft.com/office/drawing/2014/main" id="{BD12B90C-F206-452C-933C-99BBD243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43434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1564" name="Oval 12">
            <a:extLst>
              <a:ext uri="{FF2B5EF4-FFF2-40B4-BE49-F238E27FC236}">
                <a16:creationId xmlns:a16="http://schemas.microsoft.com/office/drawing/2014/main" id="{55A2CE91-D6F7-4E49-AAF5-3EEE0146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4864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1565" name="Oval 13">
            <a:extLst>
              <a:ext uri="{FF2B5EF4-FFF2-40B4-BE49-F238E27FC236}">
                <a16:creationId xmlns:a16="http://schemas.microsoft.com/office/drawing/2014/main" id="{A7098819-E097-44FC-9809-CCF0C996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54864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1566" name="Oval 14">
            <a:extLst>
              <a:ext uri="{FF2B5EF4-FFF2-40B4-BE49-F238E27FC236}">
                <a16:creationId xmlns:a16="http://schemas.microsoft.com/office/drawing/2014/main" id="{281C701B-1F26-483D-821C-2B0202A9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4864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b</a:t>
            </a:r>
          </a:p>
        </p:txBody>
      </p:sp>
      <p:sp>
        <p:nvSpPr>
          <p:cNvPr id="151567" name="Oval 15">
            <a:extLst>
              <a:ext uri="{FF2B5EF4-FFF2-40B4-BE49-F238E27FC236}">
                <a16:creationId xmlns:a16="http://schemas.microsoft.com/office/drawing/2014/main" id="{E4EA851C-19F7-4A69-9B7C-F0BB78A9B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5486400"/>
            <a:ext cx="609600" cy="609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ctr"/>
            <a:r>
              <a:rPr lang="en-US" altLang="zh-CN"/>
              <a:t>a</a:t>
            </a:r>
          </a:p>
        </p:txBody>
      </p:sp>
      <p:sp>
        <p:nvSpPr>
          <p:cNvPr id="151568" name="Line 16">
            <a:extLst>
              <a:ext uri="{FF2B5EF4-FFF2-40B4-BE49-F238E27FC236}">
                <a16:creationId xmlns:a16="http://schemas.microsoft.com/office/drawing/2014/main" id="{B3A412C7-CA36-415D-A43F-120845B9D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274320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9" name="Line 17">
            <a:extLst>
              <a:ext uri="{FF2B5EF4-FFF2-40B4-BE49-F238E27FC236}">
                <a16:creationId xmlns:a16="http://schemas.microsoft.com/office/drawing/2014/main" id="{69AD62D9-EA26-476E-A263-0457562880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590800"/>
            <a:ext cx="22098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0" name="Line 18">
            <a:extLst>
              <a:ext uri="{FF2B5EF4-FFF2-40B4-BE49-F238E27FC236}">
                <a16:creationId xmlns:a16="http://schemas.microsoft.com/office/drawing/2014/main" id="{B974AC27-0B57-47CB-8316-B20BF7B22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2590800"/>
            <a:ext cx="129540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1" name="Line 19">
            <a:extLst>
              <a:ext uri="{FF2B5EF4-FFF2-40B4-BE49-F238E27FC236}">
                <a16:creationId xmlns:a16="http://schemas.microsoft.com/office/drawing/2014/main" id="{09583921-3799-4E42-BB7E-D41ECF2DD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3810000"/>
            <a:ext cx="0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2" name="Line 20">
            <a:extLst>
              <a:ext uri="{FF2B5EF4-FFF2-40B4-BE49-F238E27FC236}">
                <a16:creationId xmlns:a16="http://schemas.microsoft.com/office/drawing/2014/main" id="{BF8F1B7A-6032-4B74-A9D2-2240C843A2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2050" y="3733800"/>
            <a:ext cx="87947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3" name="Line 21">
            <a:extLst>
              <a:ext uri="{FF2B5EF4-FFF2-40B4-BE49-F238E27FC236}">
                <a16:creationId xmlns:a16="http://schemas.microsoft.com/office/drawing/2014/main" id="{0F0695A9-D6E9-4FA8-8432-1ACB869BA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3733800"/>
            <a:ext cx="668338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4" name="Line 22">
            <a:extLst>
              <a:ext uri="{FF2B5EF4-FFF2-40B4-BE49-F238E27FC236}">
                <a16:creationId xmlns:a16="http://schemas.microsoft.com/office/drawing/2014/main" id="{1EE829F7-51BB-495D-A6D8-77D956280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4953000"/>
            <a:ext cx="0" cy="52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5" name="Line 23">
            <a:extLst>
              <a:ext uri="{FF2B5EF4-FFF2-40B4-BE49-F238E27FC236}">
                <a16:creationId xmlns:a16="http://schemas.microsoft.com/office/drawing/2014/main" id="{5747E54E-68AF-4341-9A8A-D50220D6B3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953000"/>
            <a:ext cx="2476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6" name="Line 24">
            <a:extLst>
              <a:ext uri="{FF2B5EF4-FFF2-40B4-BE49-F238E27FC236}">
                <a16:creationId xmlns:a16="http://schemas.microsoft.com/office/drawing/2014/main" id="{55CCBD1C-CCB1-49B0-BAB4-E0360736D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4953000"/>
            <a:ext cx="24447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7" name="Line 25">
            <a:extLst>
              <a:ext uri="{FF2B5EF4-FFF2-40B4-BE49-F238E27FC236}">
                <a16:creationId xmlns:a16="http://schemas.microsoft.com/office/drawing/2014/main" id="{B9F2BB0E-39D7-4036-9A63-5089AB4D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3850" y="3733800"/>
            <a:ext cx="36195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78" name="Text Box 26">
            <a:extLst>
              <a:ext uri="{FF2B5EF4-FFF2-40B4-BE49-F238E27FC236}">
                <a16:creationId xmlns:a16="http://schemas.microsoft.com/office/drawing/2014/main" id="{6396CF2F-E6BD-42EF-89ED-1C3E475E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78238"/>
            <a:ext cx="2819400" cy="5889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ym typeface="Symbol" panose="05050102010706020507" pitchFamily="18" charset="2"/>
              </a:rPr>
              <a:t>aA</a:t>
            </a:r>
            <a:r>
              <a:rPr lang="en-US" altLang="zh-CN" u="sng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   ( a)</a:t>
            </a:r>
          </a:p>
        </p:txBody>
      </p:sp>
      <p:sp>
        <p:nvSpPr>
          <p:cNvPr id="151579" name="Text Box 27">
            <a:extLst>
              <a:ext uri="{FF2B5EF4-FFF2-40B4-BE49-F238E27FC236}">
                <a16:creationId xmlns:a16="http://schemas.microsoft.com/office/drawing/2014/main" id="{89369A47-6DFA-44E5-AF24-D119BF22D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87838"/>
            <a:ext cx="2819400" cy="5889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en-US" altLang="zh-CN" u="sng">
                <a:sym typeface="Symbol" panose="05050102010706020507" pitchFamily="18" charset="2"/>
              </a:rPr>
              <a:t>SbA</a:t>
            </a:r>
            <a:r>
              <a:rPr lang="en-US" altLang="zh-CN">
                <a:sym typeface="Symbol" panose="05050102010706020507" pitchFamily="18" charset="2"/>
              </a:rPr>
              <a:t>a (SbA)</a:t>
            </a:r>
          </a:p>
        </p:txBody>
      </p:sp>
      <p:sp>
        <p:nvSpPr>
          <p:cNvPr id="151580" name="Text Box 28">
            <a:extLst>
              <a:ext uri="{FF2B5EF4-FFF2-40B4-BE49-F238E27FC236}">
                <a16:creationId xmlns:a16="http://schemas.microsoft.com/office/drawing/2014/main" id="{23C0A5ED-874F-43B6-9DD3-BBFA3B70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5505450"/>
            <a:ext cx="2817812" cy="5889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en-US" altLang="zh-CN" u="sng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bbaa (a)</a:t>
            </a:r>
          </a:p>
        </p:txBody>
      </p:sp>
      <p:sp>
        <p:nvSpPr>
          <p:cNvPr id="151581" name="Text Box 29">
            <a:extLst>
              <a:ext uri="{FF2B5EF4-FFF2-40B4-BE49-F238E27FC236}">
                <a16:creationId xmlns:a16="http://schemas.microsoft.com/office/drawing/2014/main" id="{D6396369-2672-4512-A7D2-A17C514A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67050"/>
            <a:ext cx="2819400" cy="5889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 u="sng">
                <a:sym typeface="Symbol" panose="05050102010706020507" pitchFamily="18" charset="2"/>
              </a:rPr>
              <a:t>aAS</a:t>
            </a:r>
            <a:r>
              <a:rPr lang="en-US" altLang="zh-CN">
                <a:sym typeface="Symbol" panose="05050102010706020507" pitchFamily="18" charset="2"/>
              </a:rPr>
              <a:t>    (aAS)</a:t>
            </a:r>
          </a:p>
        </p:txBody>
      </p:sp>
      <p:sp>
        <p:nvSpPr>
          <p:cNvPr id="151582" name="Line 30">
            <a:extLst>
              <a:ext uri="{FF2B5EF4-FFF2-40B4-BE49-F238E27FC236}">
                <a16:creationId xmlns:a16="http://schemas.microsoft.com/office/drawing/2014/main" id="{06BEE44C-4221-4352-84E2-B5FB474D66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2590800"/>
            <a:ext cx="0" cy="3460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83" name="Text Box 31">
            <a:extLst>
              <a:ext uri="{FF2B5EF4-FFF2-40B4-BE49-F238E27FC236}">
                <a16:creationId xmlns:a16="http://schemas.microsoft.com/office/drawing/2014/main" id="{5CD373B6-8195-477A-BAE5-57410A89C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57450"/>
            <a:ext cx="2819400" cy="5889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en-US" altLang="zh-CN"/>
              <a:t>S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151584" name="Text Box 32">
            <a:extLst>
              <a:ext uri="{FF2B5EF4-FFF2-40B4-BE49-F238E27FC236}">
                <a16:creationId xmlns:a16="http://schemas.microsoft.com/office/drawing/2014/main" id="{ECCDC061-BD50-48F5-B827-5B54F626B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4892675"/>
            <a:ext cx="2817812" cy="5889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ym typeface="Symbol" panose="05050102010706020507" pitchFamily="18" charset="2"/>
              </a:rPr>
              <a:t>aSb</a:t>
            </a:r>
            <a:r>
              <a:rPr lang="en-US" altLang="zh-CN" u="sng">
                <a:sym typeface="Symbol" panose="05050102010706020507" pitchFamily="18" charset="2"/>
              </a:rPr>
              <a:t>ba</a:t>
            </a:r>
            <a:r>
              <a:rPr lang="en-US" altLang="zh-CN">
                <a:sym typeface="Symbol" panose="05050102010706020507" pitchFamily="18" charset="2"/>
              </a:rPr>
              <a:t>a   (ba)</a:t>
            </a:r>
          </a:p>
        </p:txBody>
      </p:sp>
      <p:sp>
        <p:nvSpPr>
          <p:cNvPr id="151585" name="AutoShape 33">
            <a:extLst>
              <a:ext uri="{FF2B5EF4-FFF2-40B4-BE49-F238E27FC236}">
                <a16:creationId xmlns:a16="http://schemas.microsoft.com/office/drawing/2014/main" id="{53FA7984-A705-467E-802B-3BBF6792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5943600" cy="2438400"/>
          </a:xfrm>
          <a:prstGeom prst="wedgeRectCallout">
            <a:avLst>
              <a:gd name="adj1" fmla="val -31519"/>
              <a:gd name="adj2" fmla="val -498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solidFill>
                <a:srgbClr val="FFFF83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对于无二义性文法句子的最左推导或最右推导是唯一的，也就是语法树是唯一的，是进行语法分析的基础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 autoUpdateAnimBg="0"/>
      <p:bldP spid="151558" grpId="0" animBg="1" autoUpdateAnimBg="0"/>
      <p:bldP spid="151560" grpId="0" animBg="1" autoUpdateAnimBg="0"/>
      <p:bldP spid="151562" grpId="0" animBg="1" autoUpdateAnimBg="0"/>
      <p:bldP spid="151563" grpId="0" animBg="1" autoUpdateAnimBg="0"/>
      <p:bldP spid="151578" grpId="0" animBg="1" autoUpdateAnimBg="0"/>
      <p:bldP spid="151579" grpId="0" animBg="1" autoUpdateAnimBg="0"/>
      <p:bldP spid="151580" grpId="0" animBg="1" autoUpdateAnimBg="0"/>
      <p:bldP spid="151581" grpId="0" animBg="1" autoUpdateAnimBg="0"/>
      <p:bldP spid="151583" grpId="0" animBg="1" autoUpdateAnimBg="0"/>
      <p:bldP spid="151584" grpId="0" animBg="1" autoUpdateAnimBg="0"/>
      <p:bldP spid="15158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Rectangle 5">
            <a:extLst>
              <a:ext uri="{FF2B5EF4-FFF2-40B4-BE49-F238E27FC236}">
                <a16:creationId xmlns:a16="http://schemas.microsoft.com/office/drawing/2014/main" id="{004DA5CF-71FA-4DF3-91D0-08DACF63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4800600" cy="5921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>
                <a:latin typeface="宋体" panose="02010600030101010101" pitchFamily="2" charset="-122"/>
              </a:rPr>
              <a:t>4.2  书写标准文法</a:t>
            </a:r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id="{2363EC10-3E1C-4681-B734-4A0EE84F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7162800" cy="2362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4.2.1  消除文法二义性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4.2.2  消除左递归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4.2.3  提取左因子</a:t>
            </a:r>
          </a:p>
          <a:p>
            <a:pPr>
              <a:buFontTx/>
              <a:buNone/>
            </a:pP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>
            <a:extLst>
              <a:ext uri="{FF2B5EF4-FFF2-40B4-BE49-F238E27FC236}">
                <a16:creationId xmlns:a16="http://schemas.microsoft.com/office/drawing/2014/main" id="{45E85F53-BC4F-40A2-98C3-DF26A5401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164869" name="Text Box 5">
            <a:extLst>
              <a:ext uri="{FF2B5EF4-FFF2-40B4-BE49-F238E27FC236}">
                <a16:creationId xmlns:a16="http://schemas.microsoft.com/office/drawing/2014/main" id="{C86F2F2F-5E3C-4A49-9F4F-2DE8E6206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8382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1.</a:t>
            </a: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左递归的定义</a:t>
            </a:r>
            <a:r>
              <a:rPr kumimoji="0" lang="zh-CN" altLang="en-US" sz="2800"/>
              <a:t>    </a:t>
            </a:r>
          </a:p>
          <a:p>
            <a:pPr>
              <a:spcBef>
                <a:spcPct val="20000"/>
              </a:spcBef>
            </a:pPr>
            <a:r>
              <a:rPr kumimoji="0" lang="zh-CN" altLang="en-US" sz="2800"/>
              <a:t>        一个文法</a:t>
            </a:r>
            <a:r>
              <a:rPr kumimoji="0" lang="en-US" altLang="zh-CN" sz="2800"/>
              <a:t>G，</a:t>
            </a:r>
            <a:r>
              <a:rPr kumimoji="0" lang="zh-CN" altLang="en-US" sz="2800"/>
              <a:t>若存在推导</a:t>
            </a:r>
            <a:r>
              <a:rPr kumimoji="0" lang="en-US" altLang="zh-CN" sz="2800"/>
              <a:t>A       A </a:t>
            </a:r>
            <a:r>
              <a:rPr kumimoji="0" lang="en-US" altLang="zh-CN" sz="2800">
                <a:sym typeface="Symbol" panose="05050102010706020507" pitchFamily="18" charset="2"/>
              </a:rPr>
              <a:t></a:t>
            </a:r>
            <a:r>
              <a:rPr kumimoji="0" lang="en-US" altLang="zh-CN" sz="2800"/>
              <a:t>,</a:t>
            </a:r>
            <a:r>
              <a:rPr kumimoji="0" lang="zh-CN" altLang="en-US" sz="2800"/>
              <a:t>其中,  </a:t>
            </a:r>
            <a:r>
              <a:rPr kumimoji="0" lang="en-US" altLang="zh-CN" sz="2800"/>
              <a:t>A∈V</a:t>
            </a:r>
            <a:r>
              <a:rPr kumimoji="0" lang="en-US" altLang="zh-CN" sz="2800" baseline="-25000"/>
              <a:t>N</a:t>
            </a:r>
            <a:r>
              <a:rPr kumimoji="0" lang="en-US" altLang="zh-CN" sz="2800"/>
              <a:t>，</a:t>
            </a:r>
            <a:r>
              <a:rPr kumimoji="0" lang="en-US" altLang="zh-CN" sz="2800">
                <a:sym typeface="Symbol" panose="05050102010706020507" pitchFamily="18" charset="2"/>
              </a:rPr>
              <a:t></a:t>
            </a:r>
            <a:r>
              <a:rPr kumimoji="0" lang="en-US" altLang="zh-CN" sz="2800"/>
              <a:t>∈(V</a:t>
            </a:r>
            <a:r>
              <a:rPr kumimoji="0" lang="en-US" altLang="zh-CN" sz="2800" baseline="-25000"/>
              <a:t>T</a:t>
            </a:r>
            <a:r>
              <a:rPr kumimoji="0" lang="en-US" altLang="zh-CN" sz="2800"/>
              <a:t>∪V</a:t>
            </a:r>
            <a:r>
              <a:rPr kumimoji="0" lang="en-US" altLang="zh-CN" sz="2800" baseline="-25000"/>
              <a:t>N</a:t>
            </a:r>
            <a:r>
              <a:rPr kumimoji="0" lang="en-US" altLang="zh-CN" sz="2800"/>
              <a:t>)*，</a:t>
            </a:r>
            <a:r>
              <a:rPr kumimoji="0" lang="zh-CN" altLang="en-US" sz="2800"/>
              <a:t>则称</a:t>
            </a:r>
            <a:r>
              <a:rPr kumimoji="0" lang="en-US" altLang="zh-CN" sz="2800"/>
              <a:t>G</a:t>
            </a:r>
            <a:r>
              <a:rPr kumimoji="0" lang="zh-CN" altLang="en-US" sz="2800"/>
              <a:t>是左递归的。    </a:t>
            </a:r>
          </a:p>
        </p:txBody>
      </p:sp>
      <p:sp>
        <p:nvSpPr>
          <p:cNvPr id="164870" name="Text Box 6">
            <a:extLst>
              <a:ext uri="{FF2B5EF4-FFF2-40B4-BE49-F238E27FC236}">
                <a16:creationId xmlns:a16="http://schemas.microsoft.com/office/drawing/2014/main" id="{BE694DD6-FBE3-4590-8904-466EAF36F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0"/>
            <a:ext cx="5810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/>
              <a:t>+</a:t>
            </a:r>
            <a:r>
              <a:rPr lang="zh-CN" altLang="en-US" sz="2400">
                <a:sym typeface="Symbol" panose="05050102010706020507" pitchFamily="18" charset="2"/>
              </a:rPr>
              <a:t></a:t>
            </a:r>
            <a:endParaRPr lang="zh-CN" altLang="en-US" sz="2400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8B4CC2EE-8765-4288-B6EC-FE743FB74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4127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7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3600" b="1"/>
              <a:t>4.2.2   消除左递归</a:t>
            </a:r>
          </a:p>
        </p:txBody>
      </p:sp>
      <p:sp>
        <p:nvSpPr>
          <p:cNvPr id="164875" name="Rectangle 11">
            <a:extLst>
              <a:ext uri="{FF2B5EF4-FFF2-40B4-BE49-F238E27FC236}">
                <a16:creationId xmlns:a16="http://schemas.microsoft.com/office/drawing/2014/main" id="{1921EABB-D64C-4F59-9978-0806C1EC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3276600" cy="16764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间接</a:t>
            </a:r>
            <a:r>
              <a:rPr lang="zh-CN" altLang="en-US" sz="2800">
                <a:sym typeface="Symbol" panose="05050102010706020507" pitchFamily="18" charset="2"/>
              </a:rPr>
              <a:t>左递归例子</a:t>
            </a:r>
            <a:endParaRPr lang="en-US" altLang="en-US" sz="28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800">
                <a:sym typeface="Symbol" panose="05050102010706020507" pitchFamily="18" charset="2"/>
              </a:rPr>
              <a:t>S Aa b  </a:t>
            </a:r>
          </a:p>
          <a:p>
            <a:pPr>
              <a:spcBef>
                <a:spcPct val="10000"/>
              </a:spcBef>
            </a:pPr>
            <a:r>
              <a:rPr lang="en-US" altLang="en-US" sz="2800">
                <a:sym typeface="Symbol" panose="05050102010706020507" pitchFamily="18" charset="2"/>
              </a:rPr>
              <a:t>A Sd  </a:t>
            </a:r>
          </a:p>
        </p:txBody>
      </p:sp>
      <p:sp>
        <p:nvSpPr>
          <p:cNvPr id="164876" name="Rectangle 12">
            <a:extLst>
              <a:ext uri="{FF2B5EF4-FFF2-40B4-BE49-F238E27FC236}">
                <a16:creationId xmlns:a16="http://schemas.microsoft.com/office/drawing/2014/main" id="{F725F892-3526-4C03-9B15-6FEA373A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10200"/>
            <a:ext cx="3276600" cy="6096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en-US" sz="2800">
                <a:sym typeface="Symbol" panose="05050102010706020507" pitchFamily="18" charset="2"/>
              </a:rPr>
              <a:t>S </a:t>
            </a:r>
            <a:r>
              <a:rPr lang="zh-CN" altLang="en-US" sz="2800">
                <a:sym typeface="Symbol" panose="05050102010706020507" pitchFamily="18" charset="2"/>
              </a:rPr>
              <a:t></a:t>
            </a:r>
            <a:r>
              <a:rPr lang="en-US" altLang="zh-CN" sz="2800">
                <a:sym typeface="Symbol" panose="05050102010706020507" pitchFamily="18" charset="2"/>
              </a:rPr>
              <a:t>Aa </a:t>
            </a:r>
            <a:r>
              <a:rPr lang="zh-CN" altLang="en-US" sz="2800">
                <a:sym typeface="Symbol" panose="05050102010706020507" pitchFamily="18" charset="2"/>
              </a:rPr>
              <a:t></a:t>
            </a:r>
            <a:r>
              <a:rPr lang="en-US" altLang="zh-CN" sz="2800">
                <a:sym typeface="Symbol" panose="05050102010706020507" pitchFamily="18" charset="2"/>
              </a:rPr>
              <a:t>Sda</a:t>
            </a:r>
          </a:p>
        </p:txBody>
      </p:sp>
      <p:sp>
        <p:nvSpPr>
          <p:cNvPr id="164877" name="Text Box 13">
            <a:extLst>
              <a:ext uri="{FF2B5EF4-FFF2-40B4-BE49-F238E27FC236}">
                <a16:creationId xmlns:a16="http://schemas.microsoft.com/office/drawing/2014/main" id="{F27D86DA-FD24-439B-A0FE-6414FAEE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3429000" cy="20701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/>
              <a:t>   例如:</a:t>
            </a:r>
          </a:p>
          <a:p>
            <a:pPr>
              <a:spcBef>
                <a:spcPct val="20000"/>
              </a:spcBef>
            </a:pPr>
            <a:r>
              <a:rPr kumimoji="0" lang="zh-CN" altLang="zh-CN" sz="2800"/>
              <a:t>                 </a:t>
            </a:r>
            <a:r>
              <a:rPr kumimoji="0" lang="en-US" altLang="zh-CN" sz="2800"/>
              <a:t>E→E+T</a:t>
            </a:r>
            <a:r>
              <a:rPr kumimoji="0" lang="en-US" altLang="zh-CN" sz="2800">
                <a:sym typeface="Symbol" panose="05050102010706020507" pitchFamily="18" charset="2"/>
              </a:rPr>
              <a:t></a:t>
            </a:r>
            <a:r>
              <a:rPr kumimoji="0" lang="en-US" altLang="zh-CN" sz="2800"/>
              <a:t>T     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/>
              <a:t>                 T→(E)</a:t>
            </a:r>
            <a:r>
              <a:rPr kumimoji="0" lang="en-US" altLang="zh-CN" sz="2800">
                <a:sym typeface="Symbol" panose="05050102010706020507" pitchFamily="18" charset="2"/>
              </a:rPr>
              <a:t></a:t>
            </a:r>
            <a:r>
              <a:rPr kumimoji="0" lang="en-US" altLang="zh-CN" sz="2800"/>
              <a:t>id</a:t>
            </a:r>
          </a:p>
          <a:p>
            <a:pPr>
              <a:spcBef>
                <a:spcPct val="20000"/>
              </a:spcBef>
            </a:pPr>
            <a:r>
              <a:rPr kumimoji="0" lang="en-US" altLang="zh-CN" sz="2800"/>
              <a:t> </a:t>
            </a:r>
            <a:r>
              <a:rPr kumimoji="0" lang="zh-CN" altLang="en-US" sz="2800"/>
              <a:t>称</a:t>
            </a:r>
            <a:r>
              <a:rPr kumimoji="0" lang="en-US" altLang="zh-CN" sz="2800"/>
              <a:t>E</a:t>
            </a:r>
            <a:r>
              <a:rPr kumimoji="0" lang="zh-CN" altLang="en-US" sz="2800"/>
              <a:t>是直接左递归的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5" grpId="0" animBg="1" autoUpdateAnimBg="0"/>
      <p:bldP spid="164876" grpId="0" animBg="1" autoUpdateAnimBg="0"/>
      <p:bldP spid="16487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>
            <a:extLst>
              <a:ext uri="{FF2B5EF4-FFF2-40B4-BE49-F238E27FC236}">
                <a16:creationId xmlns:a16="http://schemas.microsoft.com/office/drawing/2014/main" id="{2105D002-3F47-47A7-B331-AB17462B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90600"/>
            <a:ext cx="3348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7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3600" b="1">
                <a:solidFill>
                  <a:srgbClr val="FF0000"/>
                </a:solidFill>
              </a:rPr>
              <a:t>消除左递归？</a:t>
            </a:r>
          </a:p>
        </p:txBody>
      </p:sp>
      <p:grpSp>
        <p:nvGrpSpPr>
          <p:cNvPr id="209927" name="Group 7">
            <a:extLst>
              <a:ext uri="{FF2B5EF4-FFF2-40B4-BE49-F238E27FC236}">
                <a16:creationId xmlns:a16="http://schemas.microsoft.com/office/drawing/2014/main" id="{7F900FE7-B2C3-4566-8A49-07A10B268BA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066800"/>
            <a:ext cx="2362200" cy="2819400"/>
            <a:chOff x="1920" y="672"/>
            <a:chExt cx="1488" cy="1776"/>
          </a:xfrm>
        </p:grpSpPr>
        <p:sp>
          <p:nvSpPr>
            <p:cNvPr id="209928" name="Oval 8">
              <a:extLst>
                <a:ext uri="{FF2B5EF4-FFF2-40B4-BE49-F238E27FC236}">
                  <a16:creationId xmlns:a16="http://schemas.microsoft.com/office/drawing/2014/main" id="{B401BEE2-8065-4E3A-BC93-762F4493B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72"/>
              <a:ext cx="384" cy="3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ctr"/>
              <a:r>
                <a:rPr lang="en-US" altLang="zh-CN" b="1"/>
                <a:t>A</a:t>
              </a:r>
            </a:p>
          </p:txBody>
        </p:sp>
        <p:sp>
          <p:nvSpPr>
            <p:cNvPr id="209929" name="Oval 9">
              <a:extLst>
                <a:ext uri="{FF2B5EF4-FFF2-40B4-BE49-F238E27FC236}">
                  <a16:creationId xmlns:a16="http://schemas.microsoft.com/office/drawing/2014/main" id="{8E108B96-E54F-4263-A2E6-9F3ED9E16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4"/>
              <a:ext cx="384" cy="3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ctr"/>
              <a:r>
                <a:rPr lang="en-US" altLang="zh-CN" b="1"/>
                <a:t>A</a:t>
              </a:r>
            </a:p>
          </p:txBody>
        </p:sp>
        <p:sp>
          <p:nvSpPr>
            <p:cNvPr id="209930" name="Oval 10">
              <a:extLst>
                <a:ext uri="{FF2B5EF4-FFF2-40B4-BE49-F238E27FC236}">
                  <a16:creationId xmlns:a16="http://schemas.microsoft.com/office/drawing/2014/main" id="{4039FB3D-62FA-45B6-9EF0-AFB57845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384" cy="3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ctr"/>
              <a:r>
                <a:rPr lang="en-US" altLang="zh-CN" b="1"/>
                <a:t>a</a:t>
              </a:r>
            </a:p>
          </p:txBody>
        </p:sp>
        <p:sp>
          <p:nvSpPr>
            <p:cNvPr id="209931" name="Oval 11">
              <a:extLst>
                <a:ext uri="{FF2B5EF4-FFF2-40B4-BE49-F238E27FC236}">
                  <a16:creationId xmlns:a16="http://schemas.microsoft.com/office/drawing/2014/main" id="{571DC44E-FEBB-4517-8E42-19DA702BF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064"/>
              <a:ext cx="384" cy="3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ctr"/>
              <a:r>
                <a:rPr lang="en-US" altLang="zh-CN" b="1"/>
                <a:t>A</a:t>
              </a:r>
            </a:p>
          </p:txBody>
        </p:sp>
        <p:sp>
          <p:nvSpPr>
            <p:cNvPr id="209932" name="Oval 12">
              <a:extLst>
                <a:ext uri="{FF2B5EF4-FFF2-40B4-BE49-F238E27FC236}">
                  <a16:creationId xmlns:a16="http://schemas.microsoft.com/office/drawing/2014/main" id="{DEB63A9A-0903-4761-8D45-2D469F5EC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64"/>
              <a:ext cx="384" cy="3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ctr"/>
              <a:r>
                <a:rPr lang="en-US" altLang="zh-CN" b="1"/>
                <a:t>a</a:t>
              </a:r>
            </a:p>
          </p:txBody>
        </p:sp>
        <p:sp>
          <p:nvSpPr>
            <p:cNvPr id="209933" name="Line 13">
              <a:extLst>
                <a:ext uri="{FF2B5EF4-FFF2-40B4-BE49-F238E27FC236}">
                  <a16:creationId xmlns:a16="http://schemas.microsoft.com/office/drawing/2014/main" id="{F91FA23E-DA83-4893-90D2-1EF6D7DBA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0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34" name="Line 14">
              <a:extLst>
                <a:ext uri="{FF2B5EF4-FFF2-40B4-BE49-F238E27FC236}">
                  <a16:creationId xmlns:a16="http://schemas.microsoft.com/office/drawing/2014/main" id="{4D809C96-765F-479C-B5EF-D0432BED0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7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35" name="Line 15">
              <a:extLst>
                <a:ext uri="{FF2B5EF4-FFF2-40B4-BE49-F238E27FC236}">
                  <a16:creationId xmlns:a16="http://schemas.microsoft.com/office/drawing/2014/main" id="{8C41D77B-D889-4D4F-890C-A29A78B85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7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36" name="Line 16">
              <a:extLst>
                <a:ext uri="{FF2B5EF4-FFF2-40B4-BE49-F238E27FC236}">
                  <a16:creationId xmlns:a16="http://schemas.microsoft.com/office/drawing/2014/main" id="{B2FB3EC5-55FD-4410-A98A-99FCEDD51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9940" name="Rectangle 20">
            <a:extLst>
              <a:ext uri="{FF2B5EF4-FFF2-40B4-BE49-F238E27FC236}">
                <a16:creationId xmlns:a16="http://schemas.microsoft.com/office/drawing/2014/main" id="{E6D62E6D-8136-47C3-A54B-FF60F4F6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2362200" cy="11430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A</a:t>
            </a:r>
            <a:r>
              <a:rPr lang="en-US" altLang="en-US" sz="2800">
                <a:sym typeface="Symbol" panose="05050102010706020507" pitchFamily="18" charset="2"/>
              </a:rPr>
              <a:t> Aa b </a:t>
            </a:r>
          </a:p>
        </p:txBody>
      </p:sp>
      <p:sp>
        <p:nvSpPr>
          <p:cNvPr id="209941" name="Rectangle 21">
            <a:extLst>
              <a:ext uri="{FF2B5EF4-FFF2-40B4-BE49-F238E27FC236}">
                <a16:creationId xmlns:a16="http://schemas.microsoft.com/office/drawing/2014/main" id="{FDAB4374-A837-470F-BD31-BB88566B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29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baa  ？</a:t>
            </a:r>
            <a:endParaRPr lang="zh-CN" altLang="en-US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09942" name="Rectangle 22">
            <a:extLst>
              <a:ext uri="{FF2B5EF4-FFF2-40B4-BE49-F238E27FC236}">
                <a16:creationId xmlns:a16="http://schemas.microsoft.com/office/drawing/2014/main" id="{2AACA9A9-0D5D-42A3-AC46-CA1B8B9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05800" cy="167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sz="2400">
                <a:ea typeface="楷体_GB2312" pitchFamily="49" charset="-122"/>
              </a:rPr>
              <a:t>如果我们在匹配输入串过程中，假定正好要用非终结符</a:t>
            </a:r>
          </a:p>
          <a:p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直接匹配输入串，即要用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的右部符号串</a:t>
            </a:r>
            <a:r>
              <a:rPr lang="en-US" altLang="zh-CN" sz="2400">
                <a:ea typeface="楷体_GB2312" pitchFamily="49" charset="-122"/>
              </a:rPr>
              <a:t>A ¨¨</a:t>
            </a:r>
            <a:r>
              <a:rPr lang="zh-CN" altLang="en-US" sz="2400">
                <a:ea typeface="楷体_GB2312" pitchFamily="49" charset="-122"/>
              </a:rPr>
              <a:t>去匹配，为</a:t>
            </a:r>
          </a:p>
          <a:p>
            <a:r>
              <a:rPr lang="zh-CN" altLang="en-US" sz="2400">
                <a:ea typeface="楷体_GB2312" pitchFamily="49" charset="-122"/>
              </a:rPr>
              <a:t>了用</a:t>
            </a:r>
            <a:r>
              <a:rPr lang="en-US" altLang="zh-CN" sz="2400">
                <a:ea typeface="楷体_GB2312" pitchFamily="49" charset="-122"/>
              </a:rPr>
              <a:t>A ¨¨</a:t>
            </a:r>
            <a:r>
              <a:rPr lang="zh-CN" altLang="en-US" sz="2400">
                <a:ea typeface="楷体_GB2312" pitchFamily="49" charset="-122"/>
              </a:rPr>
              <a:t>去匹配，又得用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去匹配，这样无限的循环下去</a:t>
            </a:r>
          </a:p>
          <a:p>
            <a:r>
              <a:rPr lang="zh-CN" altLang="en-US" sz="2400">
                <a:ea typeface="楷体_GB2312" pitchFamily="49" charset="-122"/>
              </a:rPr>
              <a:t>将无法终止。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4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Text Box 4">
            <a:extLst>
              <a:ext uri="{FF2B5EF4-FFF2-40B4-BE49-F238E27FC236}">
                <a16:creationId xmlns:a16="http://schemas.microsoft.com/office/drawing/2014/main" id="{471427C0-E2CF-4EC8-BD81-0C66A7152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799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6600"/>
                </a:solidFill>
              </a:rPr>
              <a:t>2</a:t>
            </a:r>
            <a:r>
              <a:rPr lang="zh-CN" altLang="en-US" sz="3200">
                <a:solidFill>
                  <a:srgbClr val="006600"/>
                </a:solidFill>
              </a:rPr>
              <a:t>、直接左递归的消除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7FC0AE22-59C3-438A-889A-03A3A3C4F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2735262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候选式：</a:t>
            </a:r>
          </a:p>
          <a:p>
            <a:r>
              <a:rPr lang="en-US" altLang="zh-CN"/>
              <a:t>A-&gt;A</a:t>
            </a:r>
            <a:r>
              <a:rPr lang="el-GR" altLang="zh-CN"/>
              <a:t>α</a:t>
            </a:r>
            <a:r>
              <a:rPr lang="en-US" altLang="zh-CN"/>
              <a:t>|</a:t>
            </a:r>
            <a:r>
              <a:rPr lang="el-GR" altLang="zh-CN"/>
              <a:t>β</a:t>
            </a:r>
          </a:p>
        </p:txBody>
      </p:sp>
      <p:sp>
        <p:nvSpPr>
          <p:cNvPr id="236550" name="AutoShape 6">
            <a:extLst>
              <a:ext uri="{FF2B5EF4-FFF2-40B4-BE49-F238E27FC236}">
                <a16:creationId xmlns:a16="http://schemas.microsoft.com/office/drawing/2014/main" id="{29C4D0BC-B97B-4FF2-AE2E-9F9434FF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2133600"/>
            <a:ext cx="931863" cy="3746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60033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 sz="900"/>
          </a:p>
        </p:txBody>
      </p:sp>
      <p:sp>
        <p:nvSpPr>
          <p:cNvPr id="236552" name="Text Box 8">
            <a:extLst>
              <a:ext uri="{FF2B5EF4-FFF2-40B4-BE49-F238E27FC236}">
                <a16:creationId xmlns:a16="http://schemas.microsoft.com/office/drawing/2014/main" id="{C7B7319D-B84F-4553-ACB5-1C94B5886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341438"/>
            <a:ext cx="2087563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l-GR" altLang="zh-CN">
                <a:latin typeface="Arial" panose="020B0604020202020204" pitchFamily="34" charset="0"/>
                <a:ea typeface="宋体" panose="02010600030101010101" pitchFamily="2" charset="-122"/>
              </a:rPr>
              <a:t>β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l-GR" altLang="zh-CN">
                <a:latin typeface="Arial" panose="020B0604020202020204" pitchFamily="34" charset="0"/>
                <a:ea typeface="宋体" panose="02010600030101010101" pitchFamily="2" charset="-122"/>
              </a:rPr>
              <a:t>βα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l-GR" altLang="zh-CN">
                <a:latin typeface="Arial" panose="020B0604020202020204" pitchFamily="34" charset="0"/>
                <a:ea typeface="宋体" panose="02010600030101010101" pitchFamily="2" charset="-122"/>
              </a:rPr>
              <a:t>βαα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l-GR" altLang="zh-CN">
                <a:latin typeface="Arial" panose="020B0604020202020204" pitchFamily="34" charset="0"/>
                <a:ea typeface="宋体" panose="02010600030101010101" pitchFamily="2" charset="-122"/>
              </a:rPr>
              <a:t>βααα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>
                <a:latin typeface="Arial" panose="020B0604020202020204" pitchFamily="34" charset="0"/>
                <a:ea typeface=""/>
              </a:rPr>
              <a:t>…</a:t>
            </a:r>
            <a:r>
              <a:rPr lang="en-US" altLang="zh-CN">
                <a:latin typeface=""/>
                <a:ea typeface=""/>
              </a:rPr>
              <a:t> </a:t>
            </a:r>
            <a:r>
              <a:rPr lang="en-US" altLang="zh-CN">
                <a:latin typeface="Arial" panose="020B0604020202020204" pitchFamily="34" charset="0"/>
                <a:ea typeface=""/>
              </a:rPr>
              <a:t>…</a:t>
            </a:r>
            <a:endParaRPr lang="en-US" altLang="zh-CN">
              <a:latin typeface=""/>
              <a:ea typeface=""/>
            </a:endParaRPr>
          </a:p>
        </p:txBody>
      </p:sp>
      <p:sp>
        <p:nvSpPr>
          <p:cNvPr id="236554" name="AutoShape 10">
            <a:extLst>
              <a:ext uri="{FF2B5EF4-FFF2-40B4-BE49-F238E27FC236}">
                <a16:creationId xmlns:a16="http://schemas.microsoft.com/office/drawing/2014/main" id="{833E0ED2-4D30-4E08-A546-C92DFF2615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10507" y="3393281"/>
            <a:ext cx="1008062" cy="358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555" name="Text Box 11">
            <a:extLst>
              <a:ext uri="{FF2B5EF4-FFF2-40B4-BE49-F238E27FC236}">
                <a16:creationId xmlns:a16="http://schemas.microsoft.com/office/drawing/2014/main" id="{FA4DA232-B675-40BD-982A-A96465C7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365625"/>
            <a:ext cx="29527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    -&gt; </a:t>
            </a:r>
            <a:r>
              <a:rPr lang="el-GR" altLang="zh-CN"/>
              <a:t>β</a:t>
            </a:r>
            <a:r>
              <a:rPr lang="en-US" altLang="zh-CN"/>
              <a:t>A</a:t>
            </a:r>
            <a:r>
              <a:rPr lang="en-US" altLang="zh-CN">
                <a:latin typeface="宋体" panose="02010600030101010101" pitchFamily="2" charset="-122"/>
              </a:rPr>
              <a:t>’</a:t>
            </a:r>
            <a:endParaRPr lang="en-US" altLang="zh-CN"/>
          </a:p>
          <a:p>
            <a:r>
              <a:rPr lang="en-US" altLang="zh-CN"/>
              <a:t>A</a:t>
            </a:r>
            <a:r>
              <a:rPr lang="en-US" altLang="zh-CN">
                <a:latin typeface="宋体" panose="02010600030101010101" pitchFamily="2" charset="-122"/>
              </a:rPr>
              <a:t>’</a:t>
            </a:r>
            <a:r>
              <a:rPr lang="en-US" altLang="zh-CN"/>
              <a:t>-&gt;  </a:t>
            </a:r>
            <a:r>
              <a:rPr lang="el-GR" altLang="zh-CN">
                <a:latin typeface="Arial" panose="020B0604020202020204" pitchFamily="34" charset="0"/>
                <a:ea typeface="宋体" panose="02010600030101010101" pitchFamily="2" charset="-122"/>
              </a:rPr>
              <a:t>α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A’ | </a:t>
            </a:r>
            <a:r>
              <a:rPr lang="el-GR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ε</a:t>
            </a:r>
          </a:p>
        </p:txBody>
      </p:sp>
      <p:sp>
        <p:nvSpPr>
          <p:cNvPr id="236556" name="AutoShape 12">
            <a:extLst>
              <a:ext uri="{FF2B5EF4-FFF2-40B4-BE49-F238E27FC236}">
                <a16:creationId xmlns:a16="http://schemas.microsoft.com/office/drawing/2014/main" id="{D8645528-4502-4556-9BD4-4F9B2428E225}"/>
              </a:ext>
            </a:extLst>
          </p:cNvPr>
          <p:cNvSpPr>
            <a:spLocks noChangeArrowheads="1"/>
          </p:cNvSpPr>
          <p:nvPr/>
        </p:nvSpPr>
        <p:spPr bwMode="auto">
          <a:xfrm rot="-2246808">
            <a:off x="3995738" y="4221163"/>
            <a:ext cx="1008062" cy="358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6561" name="Group 17">
            <a:extLst>
              <a:ext uri="{FF2B5EF4-FFF2-40B4-BE49-F238E27FC236}">
                <a16:creationId xmlns:a16="http://schemas.microsoft.com/office/drawing/2014/main" id="{AC5B8A7F-42AE-425B-BDEB-FF2851A574C3}"/>
              </a:ext>
            </a:extLst>
          </p:cNvPr>
          <p:cNvGrpSpPr>
            <a:grpSpLocks/>
          </p:cNvGrpSpPr>
          <p:nvPr/>
        </p:nvGrpSpPr>
        <p:grpSpPr bwMode="auto">
          <a:xfrm>
            <a:off x="1331119" y="2043113"/>
            <a:ext cx="7056437" cy="3140075"/>
            <a:chOff x="1292" y="1842"/>
            <a:chExt cx="4125" cy="1978"/>
          </a:xfrm>
        </p:grpSpPr>
        <p:pic>
          <p:nvPicPr>
            <p:cNvPr id="236559" name="Picture 15">
              <a:extLst>
                <a:ext uri="{FF2B5EF4-FFF2-40B4-BE49-F238E27FC236}">
                  <a16:creationId xmlns:a16="http://schemas.microsoft.com/office/drawing/2014/main" id="{23D3A327-A5E4-4C8E-BBAD-739A241C9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842"/>
              <a:ext cx="4125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557" name="Text Box 13">
              <a:extLst>
                <a:ext uri="{FF2B5EF4-FFF2-40B4-BE49-F238E27FC236}">
                  <a16:creationId xmlns:a16="http://schemas.microsoft.com/office/drawing/2014/main" id="{1A4C4AF7-3659-4010-97D1-8820F9D98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69"/>
              <a:ext cx="3901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5000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/>
                <a:t>消除方法：</a:t>
              </a:r>
            </a:p>
            <a:p>
              <a:r>
                <a:rPr lang="zh-CN" altLang="en-US">
                  <a:solidFill>
                    <a:srgbClr val="006600"/>
                  </a:solidFill>
                </a:rPr>
                <a:t>若：</a:t>
              </a:r>
              <a:r>
                <a:rPr lang="en-US" altLang="zh-CN">
                  <a:solidFill>
                    <a:srgbClr val="006600"/>
                  </a:solidFill>
                </a:rPr>
                <a:t>A </a:t>
              </a:r>
              <a:r>
                <a:rPr lang="en-US" altLang="zh-CN">
                  <a:solidFill>
                    <a:srgbClr val="006600"/>
                  </a:solidFill>
                  <a:latin typeface="宋体" panose="02010600030101010101" pitchFamily="2" charset="-122"/>
                </a:rPr>
                <a:t>—</a:t>
              </a:r>
              <a:r>
                <a:rPr lang="zh-CN" altLang="en-US">
                  <a:solidFill>
                    <a:srgbClr val="006600"/>
                  </a:solidFill>
                </a:rPr>
                <a:t>＞ </a:t>
              </a:r>
              <a:r>
                <a:rPr lang="en-US" altLang="zh-CN">
                  <a:solidFill>
                    <a:srgbClr val="006600"/>
                  </a:solidFill>
                </a:rPr>
                <a:t>A</a:t>
              </a:r>
              <a:r>
                <a:rPr lang="el-GR" altLang="zh-CN">
                  <a:solidFill>
                    <a:srgbClr val="006600"/>
                  </a:solidFill>
                </a:rPr>
                <a:t>α</a:t>
              </a:r>
              <a:r>
                <a:rPr lang="en-US" altLang="zh-CN">
                  <a:solidFill>
                    <a:srgbClr val="006600"/>
                  </a:solidFill>
                </a:rPr>
                <a:t>|</a:t>
              </a:r>
              <a:r>
                <a:rPr lang="el-GR" altLang="zh-CN">
                  <a:solidFill>
                    <a:srgbClr val="006600"/>
                  </a:solidFill>
                </a:rPr>
                <a:t>β</a:t>
              </a:r>
              <a:r>
                <a:rPr lang="en-US" altLang="zh-CN">
                  <a:solidFill>
                    <a:srgbClr val="006600"/>
                  </a:solidFill>
                </a:rPr>
                <a:t> </a:t>
              </a:r>
              <a:r>
                <a:rPr lang="zh-CN" altLang="en-US">
                  <a:solidFill>
                    <a:srgbClr val="006600"/>
                  </a:solidFill>
                </a:rPr>
                <a:t>，其中</a:t>
              </a:r>
              <a:r>
                <a:rPr lang="el-GR" altLang="zh-CN">
                  <a:solidFill>
                    <a:srgbClr val="006600"/>
                  </a:solidFill>
                </a:rPr>
                <a:t>β</a:t>
              </a:r>
              <a:r>
                <a:rPr lang="zh-CN" altLang="el-GR">
                  <a:solidFill>
                    <a:srgbClr val="006600"/>
                  </a:solidFill>
                </a:rPr>
                <a:t>不以</a:t>
              </a:r>
              <a:r>
                <a:rPr lang="en-US" altLang="zh-CN">
                  <a:solidFill>
                    <a:srgbClr val="006600"/>
                  </a:solidFill>
                </a:rPr>
                <a:t>A</a:t>
              </a:r>
              <a:r>
                <a:rPr lang="zh-CN" altLang="el-GR">
                  <a:solidFill>
                    <a:srgbClr val="006600"/>
                  </a:solidFill>
                </a:rPr>
                <a:t>开头</a:t>
              </a:r>
              <a:endParaRPr lang="zh-CN" altLang="en-US">
                <a:solidFill>
                  <a:srgbClr val="006600"/>
                </a:solidFill>
              </a:endParaRPr>
            </a:p>
            <a:p>
              <a:r>
                <a:rPr lang="zh-CN" altLang="el-GR">
                  <a:solidFill>
                    <a:srgbClr val="006600"/>
                  </a:solidFill>
                </a:rPr>
                <a:t>则修改规则为：</a:t>
              </a:r>
              <a:r>
                <a:rPr lang="en-US" altLang="zh-CN">
                  <a:solidFill>
                    <a:srgbClr val="006600"/>
                  </a:solidFill>
                </a:rPr>
                <a:t>A </a:t>
              </a:r>
              <a:r>
                <a:rPr lang="en-US" altLang="zh-CN">
                  <a:solidFill>
                    <a:srgbClr val="006600"/>
                  </a:solidFill>
                  <a:latin typeface="宋体" panose="02010600030101010101" pitchFamily="2" charset="-122"/>
                </a:rPr>
                <a:t>—</a:t>
              </a:r>
              <a:r>
                <a:rPr lang="zh-CN" altLang="en-US">
                  <a:solidFill>
                    <a:srgbClr val="006600"/>
                  </a:solidFill>
                </a:rPr>
                <a:t>＞ </a:t>
              </a:r>
              <a:r>
                <a:rPr lang="el-GR" altLang="zh-CN">
                  <a:solidFill>
                    <a:srgbClr val="006600"/>
                  </a:solidFill>
                </a:rPr>
                <a:t>β</a:t>
              </a:r>
              <a:r>
                <a:rPr lang="en-US" altLang="zh-CN">
                  <a:solidFill>
                    <a:srgbClr val="006600"/>
                  </a:solidFill>
                </a:rPr>
                <a:t>A′</a:t>
              </a:r>
            </a:p>
            <a:p>
              <a:r>
                <a:rPr lang="en-US" altLang="zh-CN">
                  <a:solidFill>
                    <a:srgbClr val="006600"/>
                  </a:solidFill>
                </a:rPr>
                <a:t>                             A′</a:t>
              </a:r>
              <a:r>
                <a:rPr lang="en-US" altLang="zh-CN">
                  <a:solidFill>
                    <a:srgbClr val="006600"/>
                  </a:solidFill>
                  <a:latin typeface="宋体" panose="02010600030101010101" pitchFamily="2" charset="-122"/>
                </a:rPr>
                <a:t>—</a:t>
              </a:r>
              <a:r>
                <a:rPr lang="zh-CN" altLang="en-US">
                  <a:solidFill>
                    <a:srgbClr val="006600"/>
                  </a:solidFill>
                </a:rPr>
                <a:t>＞ </a:t>
              </a:r>
              <a:r>
                <a:rPr lang="el-GR" altLang="zh-CN">
                  <a:solidFill>
                    <a:srgbClr val="006600"/>
                  </a:solidFill>
                </a:rPr>
                <a:t>α</a:t>
              </a:r>
              <a:r>
                <a:rPr lang="en-US" altLang="zh-CN">
                  <a:solidFill>
                    <a:srgbClr val="006600"/>
                  </a:solidFill>
                </a:rPr>
                <a:t>A′|</a:t>
              </a:r>
              <a:r>
                <a:rPr lang="el-GR" altLang="zh-CN">
                  <a:solidFill>
                    <a:srgbClr val="006600"/>
                  </a:solidFill>
                </a:rPr>
                <a:t>ε</a:t>
              </a:r>
              <a:endParaRPr lang="en-US" altLang="zh-CN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67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10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decel="100000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decel="100000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decel="100000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decel="100000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decel="100000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36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/>
      <p:bldP spid="236549" grpId="0"/>
      <p:bldP spid="236549" grpId="1"/>
      <p:bldP spid="236550" grpId="0" animBg="1"/>
      <p:bldP spid="236550" grpId="1" animBg="1"/>
      <p:bldP spid="236552" grpId="0"/>
      <p:bldP spid="236552" grpId="1"/>
      <p:bldP spid="236555" grpId="0"/>
      <p:bldP spid="23655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8" name="Rectangle 8">
            <a:extLst>
              <a:ext uri="{FF2B5EF4-FFF2-40B4-BE49-F238E27FC236}">
                <a16:creationId xmlns:a16="http://schemas.microsoft.com/office/drawing/2014/main" id="{249C26DC-09AE-415C-A3CC-02732FCF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189445" name="Text Box 5">
            <a:extLst>
              <a:ext uri="{FF2B5EF4-FFF2-40B4-BE49-F238E27FC236}">
                <a16:creationId xmlns:a16="http://schemas.microsoft.com/office/drawing/2014/main" id="{A2FC0CF5-918C-4349-87B4-7B45504E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328738"/>
            <a:ext cx="777240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      </a:t>
            </a:r>
            <a:r>
              <a:rPr lang="en-US" altLang="en-US" sz="2800">
                <a:solidFill>
                  <a:srgbClr val="FF0000"/>
                </a:solidFill>
              </a:rPr>
              <a:t>A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A</a:t>
            </a:r>
            <a:r>
              <a:rPr lang="en-US" altLang="en-US" sz="2800">
                <a:sym typeface="Symbol" panose="05050102010706020507" pitchFamily="18" charset="2"/>
              </a:rPr>
              <a:t>      </a:t>
            </a:r>
            <a:r>
              <a:rPr lang="zh-CN" altLang="en-US" sz="2800">
                <a:sym typeface="Symbol" panose="05050102010706020507" pitchFamily="18" charset="2"/>
              </a:rPr>
              <a:t>其中</a:t>
            </a:r>
            <a:r>
              <a:rPr lang="en-US" altLang="en-US" sz="2800">
                <a:sym typeface="Symbol" panose="05050102010706020507" pitchFamily="18" charset="2"/>
              </a:rPr>
              <a:t></a:t>
            </a:r>
            <a:r>
              <a:rPr lang="zh-CN" altLang="en-US" sz="2800">
                <a:sym typeface="Symbol" panose="05050102010706020507" pitchFamily="18" charset="2"/>
              </a:rPr>
              <a:t>不以</a:t>
            </a:r>
            <a:r>
              <a:rPr lang="en-US" altLang="zh-CN" sz="2800">
                <a:sym typeface="Symbol" panose="05050102010706020507" pitchFamily="18" charset="2"/>
              </a:rPr>
              <a:t>A</a:t>
            </a:r>
            <a:r>
              <a:rPr lang="zh-CN" altLang="en-US" sz="2800">
                <a:sym typeface="Symbol" panose="05050102010706020507" pitchFamily="18" charset="2"/>
              </a:rPr>
              <a:t>打头</a:t>
            </a:r>
            <a:endParaRPr lang="en-US" altLang="en-US" sz="28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800">
                <a:sym typeface="Symbol" panose="05050102010706020507" pitchFamily="18" charset="2"/>
              </a:rPr>
              <a:t>    </a:t>
            </a:r>
            <a:r>
              <a:rPr lang="zh-CN" altLang="en-US" sz="2800">
                <a:sym typeface="Symbol" panose="05050102010706020507" pitchFamily="18" charset="2"/>
              </a:rPr>
              <a:t>则可以改写为</a:t>
            </a:r>
            <a:r>
              <a:rPr lang="en-US" altLang="en-US" sz="2800">
                <a:sym typeface="Symbol" panose="05050102010706020507" pitchFamily="18" charset="2"/>
              </a:rPr>
              <a:t>       A A’</a:t>
            </a:r>
          </a:p>
          <a:p>
            <a:pPr>
              <a:spcBef>
                <a:spcPct val="10000"/>
              </a:spcBef>
            </a:pPr>
            <a:r>
              <a:rPr lang="en-US" altLang="en-US" sz="2800">
                <a:sym typeface="Symbol" panose="05050102010706020507" pitchFamily="18" charset="2"/>
              </a:rPr>
              <a:t>                                   A’ A’                               </a:t>
            </a:r>
            <a:endParaRPr lang="zh-CN" altLang="en-US" sz="2800">
              <a:sym typeface="Symbol" panose="05050102010706020507" pitchFamily="18" charset="2"/>
            </a:endParaRPr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8027D01F-BDE6-497A-A5F5-84F55C25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12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0000FF"/>
                </a:solidFill>
              </a:rPr>
              <a:t>2.   消除直接左递归</a:t>
            </a:r>
          </a:p>
        </p:txBody>
      </p:sp>
      <p:sp>
        <p:nvSpPr>
          <p:cNvPr id="189449" name="Rectangle 9">
            <a:extLst>
              <a:ext uri="{FF2B5EF4-FFF2-40B4-BE49-F238E27FC236}">
                <a16:creationId xmlns:a16="http://schemas.microsoft.com/office/drawing/2014/main" id="{7FCCEBB0-7613-464C-8AC2-F17C9631F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048000"/>
            <a:ext cx="3352800" cy="30480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en-US" sz="2800">
                <a:sym typeface="Symbol" panose="05050102010706020507" pitchFamily="18" charset="2"/>
              </a:rPr>
              <a:t>        E  TE’</a:t>
            </a:r>
          </a:p>
          <a:p>
            <a:pPr>
              <a:spcBef>
                <a:spcPct val="30000"/>
              </a:spcBef>
            </a:pPr>
            <a:r>
              <a:rPr lang="en-US" altLang="en-US" sz="2800">
                <a:sym typeface="Symbol" panose="05050102010706020507" pitchFamily="18" charset="2"/>
              </a:rPr>
              <a:t>        E’ +TE’  </a:t>
            </a:r>
          </a:p>
          <a:p>
            <a:pPr>
              <a:spcBef>
                <a:spcPct val="30000"/>
              </a:spcBef>
            </a:pPr>
            <a:r>
              <a:rPr lang="en-US" altLang="en-US" sz="2800">
                <a:sym typeface="Symbol" panose="05050102010706020507" pitchFamily="18" charset="2"/>
              </a:rPr>
              <a:t>        T  F T’</a:t>
            </a:r>
          </a:p>
          <a:p>
            <a:pPr>
              <a:spcBef>
                <a:spcPct val="30000"/>
              </a:spcBef>
            </a:pPr>
            <a:r>
              <a:rPr lang="en-US" altLang="en-US" sz="2800">
                <a:sym typeface="Symbol" panose="05050102010706020507" pitchFamily="18" charset="2"/>
              </a:rPr>
              <a:t>        T’ *F T’  </a:t>
            </a:r>
            <a:endParaRPr lang="en-US" altLang="zh-CN" sz="2800"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lang="en-US" altLang="en-US" sz="2800">
                <a:sym typeface="Symbol" panose="05050102010706020507" pitchFamily="18" charset="2"/>
              </a:rPr>
              <a:t>         F   (E) id</a:t>
            </a:r>
            <a:endParaRPr lang="zh-CN" altLang="en-US" sz="2800">
              <a:sym typeface="Symbol" panose="05050102010706020507" pitchFamily="18" charset="2"/>
            </a:endParaRPr>
          </a:p>
          <a:p>
            <a:endParaRPr lang="zh-CN" altLang="en-US" sz="24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89451" name="Rectangle 11">
            <a:extLst>
              <a:ext uri="{FF2B5EF4-FFF2-40B4-BE49-F238E27FC236}">
                <a16:creationId xmlns:a16="http://schemas.microsoft.com/office/drawing/2014/main" id="{001D162B-7C74-4D88-8328-4E2E63B9D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17863"/>
            <a:ext cx="2590800" cy="1811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ym typeface="Symbol" panose="05050102010706020507" pitchFamily="18" charset="2"/>
              </a:rPr>
              <a:t>E</a:t>
            </a:r>
            <a:r>
              <a:rPr lang="en-US" altLang="en-US" sz="2800">
                <a:sym typeface="Symbol" panose="05050102010706020507" pitchFamily="18" charset="2"/>
              </a:rPr>
              <a:t>E+TT 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ym typeface="Symbol" panose="05050102010706020507" pitchFamily="18" charset="2"/>
              </a:rPr>
              <a:t>TT*F F  </a:t>
            </a:r>
          </a:p>
          <a:p>
            <a:pPr>
              <a:spcBef>
                <a:spcPct val="50000"/>
              </a:spcBef>
            </a:pPr>
            <a:r>
              <a:rPr lang="en-US" altLang="en-US" sz="2800">
                <a:sym typeface="Symbol" panose="05050102010706020507" pitchFamily="18" charset="2"/>
              </a:rPr>
              <a:t>F(E) id</a:t>
            </a:r>
            <a:endParaRPr lang="zh-CN" altLang="en-US" sz="28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 animBg="1" autoUpdateAnimBg="0"/>
      <p:bldP spid="18945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>
            <a:extLst>
              <a:ext uri="{FF2B5EF4-FFF2-40B4-BE49-F238E27FC236}">
                <a16:creationId xmlns:a16="http://schemas.microsoft.com/office/drawing/2014/main" id="{D6F4D23A-337B-49F1-B8CC-6E226C0D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190468" name="Text Box 4">
            <a:extLst>
              <a:ext uri="{FF2B5EF4-FFF2-40B4-BE49-F238E27FC236}">
                <a16:creationId xmlns:a16="http://schemas.microsoft.com/office/drawing/2014/main" id="{9FB5B4E7-E86A-4586-BA7F-91D2D013D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76200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     </a:t>
            </a:r>
            <a:r>
              <a:rPr lang="zh-CN" altLang="en-US" sz="2800">
                <a:solidFill>
                  <a:srgbClr val="0000FF"/>
                </a:solidFill>
              </a:rPr>
              <a:t>直接左递归</a:t>
            </a:r>
            <a:r>
              <a:rPr lang="zh-CN" altLang="en-US" sz="2800"/>
              <a:t>的一般形式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     </a:t>
            </a:r>
            <a:r>
              <a:rPr lang="en-US" altLang="en-US" sz="2800"/>
              <a:t>A </a:t>
            </a:r>
            <a:r>
              <a:rPr lang="en-US" altLang="en-US" sz="2800">
                <a:sym typeface="Symbol" panose="05050102010706020507" pitchFamily="18" charset="2"/>
              </a:rPr>
              <a:t>A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 A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...  A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 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 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...  </a:t>
            </a:r>
            <a:r>
              <a:rPr lang="en-US" altLang="en-US" sz="2800" baseline="-25000">
                <a:sym typeface="Symbol" panose="05050102010706020507" pitchFamily="18" charset="2"/>
              </a:rPr>
              <a:t>m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其中</a:t>
            </a:r>
            <a:r>
              <a:rPr lang="en-US" altLang="en-US" sz="2800">
                <a:sym typeface="Symbol" panose="05050102010706020507" pitchFamily="18" charset="2"/>
              </a:rPr>
              <a:t></a:t>
            </a:r>
            <a:r>
              <a:rPr lang="en-US" altLang="en-US" sz="2800" baseline="-25000">
                <a:sym typeface="Symbol" panose="05050102010706020507" pitchFamily="18" charset="2"/>
              </a:rPr>
              <a:t>i </a:t>
            </a:r>
            <a:r>
              <a:rPr lang="en-US" altLang="zh-CN" sz="2800"/>
              <a:t>( i = 1,2,…m)</a:t>
            </a:r>
            <a:r>
              <a:rPr lang="zh-CN" altLang="en-US" sz="2800"/>
              <a:t>不以</a:t>
            </a:r>
            <a:r>
              <a:rPr lang="en-US" altLang="zh-CN" sz="2800"/>
              <a:t>A</a:t>
            </a:r>
            <a:r>
              <a:rPr lang="zh-CN" altLang="en-US" sz="2800"/>
              <a:t>打头</a:t>
            </a:r>
          </a:p>
          <a:p>
            <a:pPr>
              <a:spcBef>
                <a:spcPct val="50000"/>
              </a:spcBef>
            </a:pPr>
            <a:r>
              <a:rPr lang="en-US" altLang="zh-CN" sz="2800" baseline="-25000">
                <a:sym typeface="Symbol" panose="05050102010706020507" pitchFamily="18" charset="2"/>
              </a:rPr>
              <a:t>          </a:t>
            </a:r>
            <a:r>
              <a:rPr lang="en-US" altLang="zh-CN" sz="2800"/>
              <a:t>A </a:t>
            </a:r>
            <a:r>
              <a:rPr lang="en-US" altLang="en-US" sz="2800">
                <a:sym typeface="Symbol" panose="05050102010706020507" pitchFamily="18" charset="2"/>
              </a:rPr>
              <a:t> 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A’ 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A’ ...  </a:t>
            </a:r>
            <a:r>
              <a:rPr lang="en-US" altLang="en-US" sz="2800" baseline="-25000">
                <a:sym typeface="Symbol" panose="05050102010706020507" pitchFamily="18" charset="2"/>
              </a:rPr>
              <a:t>m</a:t>
            </a:r>
            <a:r>
              <a:rPr lang="en-US" altLang="en-US" sz="2800">
                <a:sym typeface="Symbol" panose="05050102010706020507" pitchFamily="18" charset="2"/>
              </a:rPr>
              <a:t>A’</a:t>
            </a:r>
            <a:endParaRPr lang="en-US" altLang="zh-CN" sz="2800"/>
          </a:p>
          <a:p>
            <a:pPr>
              <a:spcBef>
                <a:spcPct val="50000"/>
              </a:spcBef>
            </a:pPr>
            <a:r>
              <a:rPr lang="en-US" altLang="zh-CN" sz="2800"/>
              <a:t>      A’ </a:t>
            </a:r>
            <a:r>
              <a:rPr lang="en-US" altLang="en-US" sz="2800">
                <a:sym typeface="Symbol" panose="05050102010706020507" pitchFamily="18" charset="2"/>
              </a:rPr>
              <a:t> 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A’  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A’ ...  </a:t>
            </a:r>
            <a:r>
              <a:rPr lang="en-US" altLang="en-US" sz="2800" baseline="-25000">
                <a:sym typeface="Symbol" panose="05050102010706020507" pitchFamily="18" charset="2"/>
              </a:rPr>
              <a:t>n</a:t>
            </a:r>
            <a:r>
              <a:rPr lang="en-US" altLang="en-US" sz="2800">
                <a:sym typeface="Symbol" panose="05050102010706020507" pitchFamily="18" charset="2"/>
              </a:rPr>
              <a:t> A’  </a:t>
            </a:r>
            <a:endParaRPr lang="en-US" altLang="zh-CN" sz="2800">
              <a:sym typeface="Symbol" panose="05050102010706020507" pitchFamily="18" charset="2"/>
            </a:endParaRPr>
          </a:p>
        </p:txBody>
      </p:sp>
      <p:sp>
        <p:nvSpPr>
          <p:cNvPr id="190473" name="Rectangle 9">
            <a:extLst>
              <a:ext uri="{FF2B5EF4-FFF2-40B4-BE49-F238E27FC236}">
                <a16:creationId xmlns:a16="http://schemas.microsoft.com/office/drawing/2014/main" id="{DC9F6D25-F7A9-41C7-9BA0-9C48E36C0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4267200" cy="15240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zh-CN" altLang="en-US" sz="2800">
                <a:solidFill>
                  <a:srgbClr val="0000FF"/>
                </a:solidFill>
                <a:sym typeface="Symbol" panose="05050102010706020507" pitchFamily="18" charset="2"/>
              </a:rPr>
              <a:t>如何消除间接左递归？</a:t>
            </a:r>
          </a:p>
          <a:p>
            <a:pPr>
              <a:spcBef>
                <a:spcPct val="10000"/>
              </a:spcBef>
            </a:pP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>
                <a:sym typeface="Symbol" panose="05050102010706020507" pitchFamily="18" charset="2"/>
              </a:rPr>
              <a:t>  Aa b  </a:t>
            </a:r>
          </a:p>
          <a:p>
            <a:pPr>
              <a:spcBef>
                <a:spcPct val="10000"/>
              </a:spcBef>
            </a:pPr>
            <a:r>
              <a:rPr lang="en-US" altLang="en-US" sz="2800">
                <a:sym typeface="Symbol" panose="05050102010706020507" pitchFamily="18" charset="2"/>
              </a:rPr>
              <a:t>A Ac  |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>
                <a:sym typeface="Symbol" panose="05050102010706020507" pitchFamily="18" charset="2"/>
              </a:rPr>
              <a:t>d  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>
            <a:extLst>
              <a:ext uri="{FF2B5EF4-FFF2-40B4-BE49-F238E27FC236}">
                <a16:creationId xmlns:a16="http://schemas.microsoft.com/office/drawing/2014/main" id="{A42F1F1C-9006-4F95-8C46-C89B6F02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2900"/>
            <a:ext cx="8458200" cy="6307138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grpSp>
        <p:nvGrpSpPr>
          <p:cNvPr id="207878" name="Group 6">
            <a:extLst>
              <a:ext uri="{FF2B5EF4-FFF2-40B4-BE49-F238E27FC236}">
                <a16:creationId xmlns:a16="http://schemas.microsoft.com/office/drawing/2014/main" id="{9079FB8F-86DC-452A-BE00-2F529B779D2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60350"/>
            <a:ext cx="8596312" cy="5773738"/>
            <a:chOff x="249" y="288"/>
            <a:chExt cx="5415" cy="3383"/>
          </a:xfrm>
        </p:grpSpPr>
        <p:sp>
          <p:nvSpPr>
            <p:cNvPr id="207879" name="Text Box 7">
              <a:extLst>
                <a:ext uri="{FF2B5EF4-FFF2-40B4-BE49-F238E27FC236}">
                  <a16:creationId xmlns:a16="http://schemas.microsoft.com/office/drawing/2014/main" id="{69CEBEA4-8B97-4233-AB5D-BB7475C56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8"/>
              <a:ext cx="5184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3.  消除左递归算法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(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代入法）</a:t>
              </a:r>
              <a:endParaRPr lang="en-US" altLang="zh-CN" sz="2800" b="1" dirty="0">
                <a:solidFill>
                  <a:srgbClr val="0000FF"/>
                </a:solidFill>
              </a:endParaRPr>
            </a:p>
            <a:p>
              <a:pPr>
                <a:spcBef>
                  <a:spcPct val="10000"/>
                </a:spcBef>
              </a:pPr>
              <a:r>
                <a:rPr lang="zh-CN" altLang="en-US" sz="2800" dirty="0">
                  <a:sym typeface="Symbol" panose="05050102010706020507" pitchFamily="18" charset="2"/>
                </a:rPr>
                <a:t> </a:t>
              </a:r>
              <a:endParaRPr lang="zh-CN" altLang="zh-CN" sz="2800" dirty="0">
                <a:sym typeface="Symbol" panose="05050102010706020507" pitchFamily="18" charset="2"/>
              </a:endParaRPr>
            </a:p>
          </p:txBody>
        </p:sp>
        <p:sp>
          <p:nvSpPr>
            <p:cNvPr id="207880" name="Text Box 8">
              <a:extLst>
                <a:ext uri="{FF2B5EF4-FFF2-40B4-BE49-F238E27FC236}">
                  <a16:creationId xmlns:a16="http://schemas.microsoft.com/office/drawing/2014/main" id="{6202DA8A-283D-4FE2-8045-CB2785B5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912"/>
              <a:ext cx="5415" cy="2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zh-CN" altLang="en-US" sz="2800" dirty="0"/>
                <a:t> </a:t>
              </a:r>
              <a:r>
                <a:rPr lang="zh-CN" altLang="zh-CN" sz="2800" dirty="0"/>
                <a:t>1.</a:t>
              </a:r>
              <a:r>
                <a:rPr lang="zh-CN" altLang="en-US" sz="2800" dirty="0"/>
                <a:t> </a:t>
              </a:r>
              <a:r>
                <a:rPr lang="zh-CN" altLang="zh-CN" sz="2800" dirty="0">
                  <a:sym typeface="Symbol" panose="05050102010706020507" pitchFamily="18" charset="2"/>
                </a:rPr>
                <a:t>非终结符号</a:t>
              </a:r>
              <a:r>
                <a:rPr kumimoji="0" lang="zh-CN" altLang="en-US" sz="2800" dirty="0"/>
                <a:t>按任一顺序排列成</a:t>
              </a:r>
              <a:r>
                <a:rPr kumimoji="0" lang="en-US" altLang="zh-CN" sz="2800" dirty="0"/>
                <a:t>A</a:t>
              </a:r>
              <a:r>
                <a:rPr kumimoji="0" lang="en-US" altLang="zh-CN" sz="2800" baseline="-25000" dirty="0"/>
                <a:t>1</a:t>
              </a:r>
              <a:r>
                <a:rPr kumimoji="0" lang="en-US" altLang="zh-CN" sz="2800" dirty="0"/>
                <a:t>, A</a:t>
              </a:r>
              <a:r>
                <a:rPr kumimoji="0" lang="en-US" altLang="zh-CN" sz="2800" baseline="-25000" dirty="0"/>
                <a:t>2</a:t>
              </a:r>
              <a:r>
                <a:rPr kumimoji="0" lang="en-US" altLang="zh-CN" sz="2800" dirty="0"/>
                <a:t>, …，A</a:t>
              </a:r>
              <a:r>
                <a:rPr kumimoji="0" lang="en-US" altLang="zh-CN" sz="2800" baseline="-25000" dirty="0"/>
                <a:t>n</a:t>
              </a:r>
              <a:r>
                <a:rPr kumimoji="0" lang="en-US" altLang="zh-CN" sz="2800" dirty="0"/>
                <a:t>.</a:t>
              </a:r>
            </a:p>
            <a:p>
              <a:pPr>
                <a:spcBef>
                  <a:spcPct val="40000"/>
                </a:spcBef>
              </a:pPr>
              <a:r>
                <a:rPr kumimoji="0" lang="en-US" altLang="zh-CN" sz="2800" dirty="0"/>
                <a:t> </a:t>
              </a:r>
              <a:r>
                <a:rPr kumimoji="0" lang="zh-CN" altLang="en-US" sz="2800" dirty="0"/>
                <a:t>2. </a:t>
              </a:r>
              <a:r>
                <a:rPr kumimoji="0" lang="en-US" altLang="zh-CN" sz="2800" dirty="0"/>
                <a:t>for  i＝1  to  n  do</a:t>
              </a:r>
            </a:p>
            <a:p>
              <a:pPr>
                <a:spcBef>
                  <a:spcPct val="40000"/>
                </a:spcBef>
              </a:pPr>
              <a:r>
                <a:rPr kumimoji="0" lang="en-US" altLang="zh-CN" sz="2800" dirty="0"/>
                <a:t>             for  j=1  to  </a:t>
              </a:r>
              <a:r>
                <a:rPr kumimoji="0" lang="en-US" altLang="zh-CN" sz="2800" dirty="0" err="1"/>
                <a:t>i</a:t>
              </a:r>
              <a:r>
                <a:rPr kumimoji="0" lang="en-US" altLang="zh-CN" sz="2800" dirty="0"/>
                <a:t>-l  do</a:t>
              </a:r>
              <a:endParaRPr kumimoji="0" lang="zh-CN" altLang="en-US" sz="2800" dirty="0"/>
            </a:p>
            <a:p>
              <a:pPr>
                <a:spcBef>
                  <a:spcPct val="40000"/>
                </a:spcBef>
              </a:pPr>
              <a:r>
                <a:rPr kumimoji="0" lang="en-US" altLang="zh-CN" sz="2800" dirty="0"/>
                <a:t>                 </a:t>
              </a:r>
              <a:r>
                <a:rPr kumimoji="0" lang="zh-CN" altLang="zh-CN" sz="2800" dirty="0"/>
                <a:t>{</a:t>
              </a:r>
              <a:r>
                <a:rPr kumimoji="0" lang="en-US" altLang="zh-CN" sz="2800" dirty="0"/>
                <a:t> </a:t>
              </a:r>
              <a:r>
                <a:rPr kumimoji="0" lang="zh-CN" altLang="en-US" sz="2800" dirty="0">
                  <a:solidFill>
                    <a:srgbClr val="0000FF"/>
                  </a:solidFill>
                </a:rPr>
                <a:t>如果</a:t>
              </a:r>
              <a:r>
                <a:rPr kumimoji="0" lang="en-US" altLang="zh-CN" sz="2800" dirty="0">
                  <a:solidFill>
                    <a:srgbClr val="0000FF"/>
                  </a:solidFill>
                </a:rPr>
                <a:t>A </a:t>
              </a:r>
              <a:r>
                <a:rPr kumimoji="0" lang="en-US" altLang="zh-CN" sz="2800" baseline="-25000" dirty="0" err="1">
                  <a:solidFill>
                    <a:srgbClr val="0000FF"/>
                  </a:solidFill>
                </a:rPr>
                <a:t>i</a:t>
              </a:r>
              <a:r>
                <a:rPr kumimoji="0" lang="en-US" altLang="zh-CN" sz="2800" baseline="-25000" dirty="0">
                  <a:solidFill>
                    <a:srgbClr val="0000FF"/>
                  </a:solidFill>
                </a:rPr>
                <a:t> </a:t>
              </a:r>
              <a:r>
                <a:rPr kumimoji="0" lang="en-US" altLang="zh-CN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</a:t>
              </a:r>
              <a:r>
                <a:rPr kumimoji="0" lang="en-US" altLang="zh-CN" sz="2800" baseline="-25000" dirty="0">
                  <a:solidFill>
                    <a:srgbClr val="0000FF"/>
                  </a:solidFill>
                </a:rPr>
                <a:t> </a:t>
              </a:r>
              <a:r>
                <a:rPr kumimoji="0" lang="en-US" altLang="zh-CN" sz="2800" dirty="0">
                  <a:solidFill>
                    <a:srgbClr val="FF0000"/>
                  </a:solidFill>
                </a:rPr>
                <a:t>A </a:t>
              </a:r>
              <a:r>
                <a:rPr kumimoji="0" lang="en-US" altLang="zh-CN" sz="2800" baseline="-25000" dirty="0" err="1">
                  <a:solidFill>
                    <a:srgbClr val="FF0000"/>
                  </a:solidFill>
                </a:rPr>
                <a:t>j</a:t>
              </a:r>
              <a:r>
                <a:rPr kumimoji="0" lang="en-US" altLang="zh-CN" sz="2800" dirty="0" err="1">
                  <a:solidFill>
                    <a:srgbClr val="0000FF"/>
                  </a:solidFill>
                </a:rPr>
                <a:t>γ</a:t>
              </a:r>
              <a:r>
                <a:rPr kumimoji="0" lang="en-US" altLang="zh-CN" sz="2800" dirty="0">
                  <a:solidFill>
                    <a:srgbClr val="0000FF"/>
                  </a:solidFill>
                </a:rPr>
                <a:t> </a:t>
              </a:r>
              <a:r>
                <a:rPr kumimoji="0" lang="zh-CN" altLang="en-US" sz="2800" dirty="0">
                  <a:solidFill>
                    <a:srgbClr val="0000FF"/>
                  </a:solidFill>
                </a:rPr>
                <a:t>而 </a:t>
              </a:r>
              <a:r>
                <a:rPr kumimoji="0" lang="en-US" altLang="zh-CN" sz="2800" dirty="0">
                  <a:solidFill>
                    <a:srgbClr val="FF0000"/>
                  </a:solidFill>
                </a:rPr>
                <a:t>A </a:t>
              </a:r>
              <a:r>
                <a:rPr kumimoji="0" lang="en-US" altLang="zh-CN" sz="2800" baseline="-25000" dirty="0">
                  <a:solidFill>
                    <a:srgbClr val="FF0000"/>
                  </a:solidFill>
                </a:rPr>
                <a:t>j</a:t>
              </a:r>
              <a:r>
                <a:rPr kumimoji="0" lang="en-US" altLang="zh-CN" sz="2800" dirty="0">
                  <a:sym typeface="Symbol" panose="05050102010706020507" pitchFamily="18" charset="2"/>
                </a:rPr>
                <a:t></a:t>
              </a:r>
              <a:r>
                <a:rPr kumimoji="0" lang="en-US" altLang="zh-CN" sz="2800" dirty="0"/>
                <a:t>δ</a:t>
              </a:r>
              <a:r>
                <a:rPr kumimoji="0" lang="en-US" altLang="zh-CN" sz="2800" baseline="-25000" dirty="0"/>
                <a:t>1</a:t>
              </a:r>
              <a:r>
                <a:rPr kumimoji="0" lang="en-US" altLang="zh-CN" sz="2800" dirty="0"/>
                <a:t>|δ</a:t>
              </a:r>
              <a:r>
                <a:rPr kumimoji="0" lang="en-US" altLang="zh-CN" sz="2800" baseline="-25000" dirty="0"/>
                <a:t>2</a:t>
              </a:r>
              <a:r>
                <a:rPr kumimoji="0" lang="en-US" altLang="zh-CN" sz="2800" dirty="0"/>
                <a:t>|…|</a:t>
              </a:r>
              <a:r>
                <a:rPr kumimoji="0" lang="en-US" altLang="zh-CN" sz="2800" dirty="0" err="1"/>
                <a:t>δ</a:t>
              </a:r>
              <a:r>
                <a:rPr kumimoji="0" lang="en-US" altLang="zh-CN" sz="2800" baseline="-25000" dirty="0" err="1"/>
                <a:t>k</a:t>
              </a:r>
              <a:endParaRPr kumimoji="0" lang="en-US" altLang="zh-CN" sz="2800" dirty="0"/>
            </a:p>
            <a:p>
              <a:pPr>
                <a:spcBef>
                  <a:spcPct val="40000"/>
                </a:spcBef>
              </a:pPr>
              <a:r>
                <a:rPr kumimoji="0" lang="zh-CN" altLang="en-US" sz="2800" dirty="0">
                  <a:solidFill>
                    <a:srgbClr val="0000FF"/>
                  </a:solidFill>
                </a:rPr>
                <a:t>                           则</a:t>
              </a:r>
              <a:r>
                <a:rPr kumimoji="0" lang="en-US" altLang="zh-CN" sz="2800" dirty="0">
                  <a:solidFill>
                    <a:srgbClr val="0000FF"/>
                  </a:solidFill>
                </a:rPr>
                <a:t>A</a:t>
              </a:r>
              <a:r>
                <a:rPr kumimoji="0" lang="en-US" altLang="zh-CN" sz="2800" baseline="-25000" dirty="0">
                  <a:solidFill>
                    <a:srgbClr val="0000FF"/>
                  </a:solidFill>
                </a:rPr>
                <a:t>i </a:t>
              </a:r>
              <a:r>
                <a:rPr kumimoji="0" lang="en-US" altLang="zh-CN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</a:t>
              </a:r>
              <a:r>
                <a:rPr kumimoji="0" lang="en-US" altLang="zh-CN" sz="2800" baseline="-25000" dirty="0">
                  <a:solidFill>
                    <a:srgbClr val="0000FF"/>
                  </a:solidFill>
                </a:rPr>
                <a:t> </a:t>
              </a:r>
              <a:r>
                <a:rPr kumimoji="0" lang="en-US" altLang="zh-CN" sz="2800" dirty="0">
                  <a:solidFill>
                    <a:srgbClr val="0000FF"/>
                  </a:solidFill>
                </a:rPr>
                <a:t>δ</a:t>
              </a:r>
              <a:r>
                <a:rPr kumimoji="0" lang="en-US" altLang="zh-CN" sz="2800" baseline="-25000" dirty="0">
                  <a:solidFill>
                    <a:srgbClr val="0000FF"/>
                  </a:solidFill>
                </a:rPr>
                <a:t>1</a:t>
              </a:r>
              <a:r>
                <a:rPr kumimoji="0" lang="en-US" altLang="zh-CN" sz="2800" dirty="0">
                  <a:solidFill>
                    <a:srgbClr val="0000FF"/>
                  </a:solidFill>
                </a:rPr>
                <a:t>γ|δ</a:t>
              </a:r>
              <a:r>
                <a:rPr kumimoji="0" lang="en-US" altLang="zh-CN" sz="2800" baseline="-25000" dirty="0">
                  <a:solidFill>
                    <a:srgbClr val="0000FF"/>
                  </a:solidFill>
                </a:rPr>
                <a:t>2</a:t>
              </a:r>
              <a:r>
                <a:rPr kumimoji="0" lang="en-US" altLang="zh-CN" sz="2800" dirty="0">
                  <a:solidFill>
                    <a:srgbClr val="0000FF"/>
                  </a:solidFill>
                </a:rPr>
                <a:t>γ|…|</a:t>
              </a:r>
              <a:r>
                <a:rPr kumimoji="0" lang="en-US" altLang="zh-CN" sz="2800" dirty="0" err="1">
                  <a:solidFill>
                    <a:srgbClr val="0000FF"/>
                  </a:solidFill>
                </a:rPr>
                <a:t>δ</a:t>
              </a:r>
              <a:r>
                <a:rPr kumimoji="0" lang="en-US" altLang="zh-CN" sz="2800" baseline="-25000" dirty="0" err="1">
                  <a:solidFill>
                    <a:srgbClr val="0000FF"/>
                  </a:solidFill>
                </a:rPr>
                <a:t>k</a:t>
              </a:r>
              <a:r>
                <a:rPr kumimoji="0" lang="en-US" altLang="zh-CN" sz="2800" dirty="0" err="1">
                  <a:solidFill>
                    <a:srgbClr val="0000FF"/>
                  </a:solidFill>
                </a:rPr>
                <a:t>γ</a:t>
              </a:r>
              <a:endParaRPr kumimoji="0" lang="en-US" altLang="zh-CN" sz="2800" dirty="0">
                <a:solidFill>
                  <a:srgbClr val="0000FF"/>
                </a:solidFill>
              </a:endParaRPr>
            </a:p>
            <a:p>
              <a:pPr>
                <a:spcBef>
                  <a:spcPct val="40000"/>
                </a:spcBef>
              </a:pPr>
              <a:r>
                <a:rPr kumimoji="0" lang="zh-CN" altLang="en-US" sz="2800" dirty="0">
                  <a:solidFill>
                    <a:srgbClr val="0000FF"/>
                  </a:solidFill>
                </a:rPr>
                <a:t>                    消除关于 </a:t>
              </a:r>
              <a:r>
                <a:rPr kumimoji="0" lang="en-US" altLang="zh-CN" sz="2800" dirty="0">
                  <a:solidFill>
                    <a:srgbClr val="0000FF"/>
                  </a:solidFill>
                </a:rPr>
                <a:t>A </a:t>
              </a:r>
              <a:r>
                <a:rPr kumimoji="0" lang="en-US" altLang="zh-CN" sz="2800" baseline="-25000" dirty="0" err="1">
                  <a:solidFill>
                    <a:srgbClr val="0000FF"/>
                  </a:solidFill>
                </a:rPr>
                <a:t>i</a:t>
              </a:r>
              <a:r>
                <a:rPr kumimoji="0" lang="en-US" altLang="zh-CN" sz="2800" dirty="0">
                  <a:solidFill>
                    <a:srgbClr val="0000FF"/>
                  </a:solidFill>
                </a:rPr>
                <a:t> </a:t>
              </a:r>
              <a:r>
                <a:rPr kumimoji="0" lang="zh-CN" altLang="en-US" sz="2800" dirty="0">
                  <a:solidFill>
                    <a:srgbClr val="0000FF"/>
                  </a:solidFill>
                </a:rPr>
                <a:t>产生式的直接左递归</a:t>
              </a:r>
            </a:p>
            <a:p>
              <a:pPr>
                <a:spcBef>
                  <a:spcPct val="40000"/>
                </a:spcBef>
              </a:pPr>
              <a:r>
                <a:rPr kumimoji="0" lang="zh-CN" altLang="en-US" sz="2800" dirty="0"/>
                <a:t>                  }</a:t>
              </a:r>
            </a:p>
            <a:p>
              <a:pPr>
                <a:spcBef>
                  <a:spcPct val="40000"/>
                </a:spcBef>
              </a:pPr>
              <a:r>
                <a:rPr kumimoji="0" lang="zh-CN" altLang="en-US" sz="2800" dirty="0"/>
                <a:t> 3．去除开始符号无法到达的非终结符号的产生式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>
            <a:extLst>
              <a:ext uri="{FF2B5EF4-FFF2-40B4-BE49-F238E27FC236}">
                <a16:creationId xmlns:a16="http://schemas.microsoft.com/office/drawing/2014/main" id="{551FB781-B097-4A5D-866C-0A1ABFB6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191493" name="Text Box 5">
            <a:extLst>
              <a:ext uri="{FF2B5EF4-FFF2-40B4-BE49-F238E27FC236}">
                <a16:creationId xmlns:a16="http://schemas.microsoft.com/office/drawing/2014/main" id="{BCFD667B-E38D-47A7-AD50-5253CACFA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762000"/>
            <a:ext cx="8550275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ym typeface="Symbol" panose="05050102010706020507" pitchFamily="18" charset="2"/>
              </a:rPr>
              <a:t>例 </a:t>
            </a:r>
            <a:r>
              <a:rPr lang="en-US" altLang="zh-CN" sz="2800">
                <a:sym typeface="Symbol" panose="05050102010706020507" pitchFamily="18" charset="2"/>
              </a:rPr>
              <a:t>:</a:t>
            </a:r>
          </a:p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       </a:t>
            </a:r>
            <a:r>
              <a:rPr lang="en-US" altLang="zh-CN" sz="2800">
                <a:solidFill>
                  <a:srgbClr val="0000FF"/>
                </a:solidFill>
                <a:sym typeface="Symbol" panose="05050102010706020507" pitchFamily="18" charset="2"/>
              </a:rPr>
              <a:t>S Acc      A Bb b        B Sa a</a:t>
            </a:r>
          </a:p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    </a:t>
            </a:r>
            <a:r>
              <a:rPr lang="zh-CN" altLang="en-US" sz="2800">
                <a:sym typeface="Symbol" panose="05050102010706020507" pitchFamily="18" charset="2"/>
              </a:rPr>
              <a:t>非终结符号排序为</a:t>
            </a:r>
            <a:r>
              <a:rPr lang="en-US" altLang="en-US" sz="2800">
                <a:solidFill>
                  <a:srgbClr val="0000FF"/>
                </a:solidFill>
                <a:sym typeface="Symbol" panose="05050102010706020507" pitchFamily="18" charset="2"/>
              </a:rPr>
              <a:t>B,A,S</a:t>
            </a:r>
          </a:p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    A   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(Sa a)</a:t>
            </a:r>
            <a:r>
              <a:rPr lang="en-US" altLang="zh-CN" sz="2800">
                <a:sym typeface="Symbol" panose="05050102010706020507" pitchFamily="18" charset="2"/>
              </a:rPr>
              <a:t>b b           </a:t>
            </a:r>
            <a:r>
              <a:rPr lang="zh-CN" altLang="en-US" sz="2800">
                <a:sym typeface="Symbol" panose="05050102010706020507" pitchFamily="18" charset="2"/>
              </a:rPr>
              <a:t>把</a:t>
            </a:r>
            <a:r>
              <a:rPr lang="en-US" altLang="zh-CN" sz="2800">
                <a:sym typeface="Symbol" panose="05050102010706020507" pitchFamily="18" charset="2"/>
              </a:rPr>
              <a:t>B</a:t>
            </a:r>
            <a:r>
              <a:rPr lang="zh-CN" altLang="en-US" sz="2800">
                <a:sym typeface="Symbol" panose="05050102010706020507" pitchFamily="18" charset="2"/>
              </a:rPr>
              <a:t>的产生式代入</a:t>
            </a:r>
            <a:r>
              <a:rPr lang="en-US" altLang="zh-CN" sz="2800">
                <a:sym typeface="Symbol" panose="05050102010706020507" pitchFamily="18" charset="2"/>
              </a:rPr>
              <a:t>A</a:t>
            </a:r>
            <a:r>
              <a:rPr lang="zh-CN" altLang="en-US" sz="2800">
                <a:sym typeface="Symbol" panose="05050102010706020507" pitchFamily="18" charset="2"/>
              </a:rPr>
              <a:t>中</a:t>
            </a:r>
          </a:p>
          <a:p>
            <a:pPr>
              <a:spcBef>
                <a:spcPct val="10000"/>
              </a:spcBef>
            </a:pPr>
            <a:r>
              <a:rPr lang="zh-CN" altLang="zh-CN" sz="2800">
                <a:sym typeface="Symbol" panose="05050102010706020507" pitchFamily="18" charset="2"/>
              </a:rPr>
              <a:t>    </a:t>
            </a:r>
            <a:r>
              <a:rPr lang="en-US" altLang="zh-CN" sz="2800">
                <a:solidFill>
                  <a:srgbClr val="0000FF"/>
                </a:solidFill>
                <a:sym typeface="Symbol" panose="05050102010706020507" pitchFamily="18" charset="2"/>
              </a:rPr>
              <a:t>A   Sabab b</a:t>
            </a:r>
          </a:p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    S   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(Sabab b)</a:t>
            </a:r>
            <a:r>
              <a:rPr lang="en-US" altLang="zh-CN" sz="2800">
                <a:sym typeface="Symbol" panose="05050102010706020507" pitchFamily="18" charset="2"/>
              </a:rPr>
              <a:t>c c   </a:t>
            </a:r>
            <a:r>
              <a:rPr lang="zh-CN" altLang="en-US" sz="2800">
                <a:sym typeface="Symbol" panose="05050102010706020507" pitchFamily="18" charset="2"/>
              </a:rPr>
              <a:t>把</a:t>
            </a:r>
            <a:r>
              <a:rPr lang="en-US" altLang="zh-CN" sz="2800">
                <a:sym typeface="Symbol" panose="05050102010706020507" pitchFamily="18" charset="2"/>
              </a:rPr>
              <a:t>A</a:t>
            </a:r>
            <a:r>
              <a:rPr lang="zh-CN" altLang="en-US" sz="2800">
                <a:sym typeface="Symbol" panose="05050102010706020507" pitchFamily="18" charset="2"/>
              </a:rPr>
              <a:t>的产生式代入</a:t>
            </a:r>
            <a:r>
              <a:rPr lang="en-US" altLang="zh-CN" sz="2800">
                <a:sym typeface="Symbol" panose="05050102010706020507" pitchFamily="18" charset="2"/>
              </a:rPr>
              <a:t>S</a:t>
            </a:r>
            <a:r>
              <a:rPr lang="zh-CN" altLang="en-US" sz="2800">
                <a:sym typeface="Symbol" panose="05050102010706020507" pitchFamily="18" charset="2"/>
              </a:rPr>
              <a:t>中</a:t>
            </a:r>
            <a:endParaRPr lang="zh-CN" altLang="zh-CN" sz="28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zh-CN" altLang="zh-CN" sz="2800">
                <a:sym typeface="Symbol" panose="05050102010706020507" pitchFamily="18" charset="2"/>
              </a:rPr>
              <a:t>    </a:t>
            </a:r>
            <a:r>
              <a:rPr lang="en-US" altLang="zh-CN" sz="2800">
                <a:solidFill>
                  <a:srgbClr val="0000FF"/>
                </a:solidFill>
                <a:sym typeface="Symbol" panose="05050102010706020507" pitchFamily="18" charset="2"/>
              </a:rPr>
              <a:t>S   Sabcabc bc c</a:t>
            </a:r>
          </a:p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    S   abcS’ bc S’cS’   </a:t>
            </a:r>
            <a:r>
              <a:rPr lang="zh-CN" altLang="en-US" sz="2800">
                <a:sym typeface="Symbol" panose="05050102010706020507" pitchFamily="18" charset="2"/>
              </a:rPr>
              <a:t>消除直接左递归</a:t>
            </a:r>
          </a:p>
          <a:p>
            <a:pPr>
              <a:spcBef>
                <a:spcPct val="10000"/>
              </a:spcBef>
            </a:pPr>
            <a:r>
              <a:rPr lang="zh-CN" altLang="zh-CN" sz="2800">
                <a:sym typeface="Symbol" panose="05050102010706020507" pitchFamily="18" charset="2"/>
              </a:rPr>
              <a:t>    </a:t>
            </a:r>
            <a:r>
              <a:rPr lang="en-US" altLang="zh-CN" sz="2800">
                <a:sym typeface="Symbol" panose="05050102010706020507" pitchFamily="18" charset="2"/>
              </a:rPr>
              <a:t>S’ abcS’ </a:t>
            </a:r>
          </a:p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sym typeface="Symbol" panose="05050102010706020507" pitchFamily="18" charset="2"/>
              </a:rPr>
              <a:t>A   Sabab b            A </a:t>
            </a:r>
            <a:r>
              <a:rPr lang="zh-CN" altLang="en-US" sz="2800">
                <a:solidFill>
                  <a:schemeClr val="accent1"/>
                </a:solidFill>
                <a:sym typeface="Symbol" panose="05050102010706020507" pitchFamily="18" charset="2"/>
              </a:rPr>
              <a:t>和 </a:t>
            </a:r>
            <a:r>
              <a:rPr lang="en-US" altLang="zh-CN" sz="2800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zh-CN" altLang="en-US" sz="2800">
                <a:solidFill>
                  <a:schemeClr val="accent1"/>
                </a:solidFill>
                <a:sym typeface="Symbol" panose="05050102010706020507" pitchFamily="18" charset="2"/>
              </a:rPr>
              <a:t>的产生式是多余的</a:t>
            </a:r>
            <a:endParaRPr lang="zh-CN" altLang="zh-CN" sz="280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zh-CN" altLang="zh-CN" sz="2800">
                <a:solidFill>
                  <a:schemeClr val="accent1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sym typeface="Symbol" panose="05050102010706020507" pitchFamily="18" charset="2"/>
              </a:rPr>
              <a:t>B  Sa a</a:t>
            </a:r>
          </a:p>
        </p:txBody>
      </p:sp>
      <p:sp>
        <p:nvSpPr>
          <p:cNvPr id="191494" name="Rectangle 6">
            <a:extLst>
              <a:ext uri="{FF2B5EF4-FFF2-40B4-BE49-F238E27FC236}">
                <a16:creationId xmlns:a16="http://schemas.microsoft.com/office/drawing/2014/main" id="{0960F171-A44B-44C3-91D0-335D2E488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48200"/>
            <a:ext cx="3810000" cy="152400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S   abcS’ bc S’cS’ </a:t>
            </a:r>
            <a:endParaRPr lang="zh-CN" altLang="en-US" sz="28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zh-CN" sz="2800">
                <a:sym typeface="Symbol" panose="05050102010706020507" pitchFamily="18" charset="2"/>
              </a:rPr>
              <a:t>S’  abcS’ 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2FDD6C-51B1-4A87-8351-293DE350E498}"/>
              </a:ext>
            </a:extLst>
          </p:cNvPr>
          <p:cNvSpPr txBox="1"/>
          <p:nvPr/>
        </p:nvSpPr>
        <p:spPr>
          <a:xfrm>
            <a:off x="1547664" y="2229441"/>
            <a:ext cx="396044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思考：如果按照</a:t>
            </a:r>
            <a:r>
              <a:rPr lang="en-US" altLang="zh-CN" dirty="0"/>
              <a:t>SAB</a:t>
            </a:r>
            <a:r>
              <a:rPr lang="zh-CN" altLang="en-US" dirty="0"/>
              <a:t>的顺序排列，得到的文法是什么？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 autoUpdateAnimBg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>
            <a:extLst>
              <a:ext uri="{FF2B5EF4-FFF2-40B4-BE49-F238E27FC236}">
                <a16:creationId xmlns:a16="http://schemas.microsoft.com/office/drawing/2014/main" id="{919FF5DA-BC9F-458C-A5D7-E7F7A1AE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2363"/>
            <a:ext cx="8229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语法分析任务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：按照语言规定的语法规则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对词法分析形成的记号(单词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串进行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语法检查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，识别出相应的语法成分，采用语法树的形式输出，如果不符合语法要求则给出出错的原因。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90A8C8D8-8709-4C67-9025-E326B1A04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98763"/>
            <a:ext cx="8229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语法分析程序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：执行语法分析的程序，也称语法分析器.</a:t>
            </a:r>
          </a:p>
        </p:txBody>
      </p:sp>
      <p:sp>
        <p:nvSpPr>
          <p:cNvPr id="183302" name="Rectangle 6">
            <a:extLst>
              <a:ext uri="{FF2B5EF4-FFF2-40B4-BE49-F238E27FC236}">
                <a16:creationId xmlns:a16="http://schemas.microsoft.com/office/drawing/2014/main" id="{2373E30A-E5CC-4837-AF82-43F1276D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08363"/>
            <a:ext cx="8229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语法分析的关键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：句型的识别</a:t>
            </a:r>
          </a:p>
        </p:txBody>
      </p:sp>
      <p:grpSp>
        <p:nvGrpSpPr>
          <p:cNvPr id="183304" name="Group 8">
            <a:extLst>
              <a:ext uri="{FF2B5EF4-FFF2-40B4-BE49-F238E27FC236}">
                <a16:creationId xmlns:a16="http://schemas.microsoft.com/office/drawing/2014/main" id="{E96E9B5F-535A-44CE-9241-4F73F08B39B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75163"/>
            <a:ext cx="7696200" cy="2078037"/>
            <a:chOff x="240" y="2208"/>
            <a:chExt cx="4848" cy="1309"/>
          </a:xfrm>
        </p:grpSpPr>
        <p:sp>
          <p:nvSpPr>
            <p:cNvPr id="183305" name="Text Box 9">
              <a:extLst>
                <a:ext uri="{FF2B5EF4-FFF2-40B4-BE49-F238E27FC236}">
                  <a16:creationId xmlns:a16="http://schemas.microsoft.com/office/drawing/2014/main" id="{9741C49C-A280-4C58-A5C8-D86BD101F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295"/>
              <a:ext cx="960" cy="73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词    法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/>
                <a:t>分析器</a:t>
              </a:r>
            </a:p>
          </p:txBody>
        </p:sp>
        <p:sp>
          <p:nvSpPr>
            <p:cNvPr id="183306" name="Text Box 10">
              <a:extLst>
                <a:ext uri="{FF2B5EF4-FFF2-40B4-BE49-F238E27FC236}">
                  <a16:creationId xmlns:a16="http://schemas.microsoft.com/office/drawing/2014/main" id="{FCCF43E3-4084-4AFC-8045-E300641FD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84"/>
              <a:ext cx="960" cy="73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语   法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/>
                <a:t>分析器</a:t>
              </a:r>
            </a:p>
          </p:txBody>
        </p:sp>
        <p:sp>
          <p:nvSpPr>
            <p:cNvPr id="183307" name="Text Box 11">
              <a:extLst>
                <a:ext uri="{FF2B5EF4-FFF2-40B4-BE49-F238E27FC236}">
                  <a16:creationId xmlns:a16="http://schemas.microsoft.com/office/drawing/2014/main" id="{027015A2-33CA-4A1F-8E5C-0154275BD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25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7FBCD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源程序</a:t>
              </a:r>
            </a:p>
          </p:txBody>
        </p:sp>
        <p:sp>
          <p:nvSpPr>
            <p:cNvPr id="183308" name="Text Box 12">
              <a:extLst>
                <a:ext uri="{FF2B5EF4-FFF2-40B4-BE49-F238E27FC236}">
                  <a16:creationId xmlns:a16="http://schemas.microsoft.com/office/drawing/2014/main" id="{CA0933B4-5348-406A-A958-59F1E4DC5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208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单词符号</a:t>
              </a:r>
              <a:endParaRPr lang="zh-CN" altLang="en-US" sz="2800"/>
            </a:p>
          </p:txBody>
        </p:sp>
        <p:sp>
          <p:nvSpPr>
            <p:cNvPr id="183309" name="Text Box 13">
              <a:extLst>
                <a:ext uri="{FF2B5EF4-FFF2-40B4-BE49-F238E27FC236}">
                  <a16:creationId xmlns:a16="http://schemas.microsoft.com/office/drawing/2014/main" id="{6EDE8300-CDE2-4863-B667-CD5042449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76"/>
              <a:ext cx="1152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/>
                <a:t>取下一个</a:t>
              </a:r>
            </a:p>
            <a:p>
              <a:pPr>
                <a:spcBef>
                  <a:spcPct val="10000"/>
                </a:spcBef>
              </a:pPr>
              <a:r>
                <a:rPr lang="zh-CN" altLang="en-US" sz="2400"/>
                <a:t>单词符号</a:t>
              </a:r>
              <a:endParaRPr lang="zh-CN" altLang="en-US" sz="2800"/>
            </a:p>
          </p:txBody>
        </p:sp>
        <p:sp>
          <p:nvSpPr>
            <p:cNvPr id="183310" name="Text Box 14">
              <a:extLst>
                <a:ext uri="{FF2B5EF4-FFF2-40B4-BE49-F238E27FC236}">
                  <a16:creationId xmlns:a16="http://schemas.microsoft.com/office/drawing/2014/main" id="{54F26EFD-8D09-4BCC-BC82-FEE83ADA6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6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分析树</a:t>
              </a:r>
            </a:p>
          </p:txBody>
        </p:sp>
        <p:sp>
          <p:nvSpPr>
            <p:cNvPr id="183311" name="AutoShape 15">
              <a:extLst>
                <a:ext uri="{FF2B5EF4-FFF2-40B4-BE49-F238E27FC236}">
                  <a16:creationId xmlns:a16="http://schemas.microsoft.com/office/drawing/2014/main" id="{1C636839-CDE6-4AF3-AC10-828AC31D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592"/>
              <a:ext cx="912" cy="192"/>
            </a:xfrm>
            <a:prstGeom prst="rightArrow">
              <a:avLst>
                <a:gd name="adj1" fmla="val 50000"/>
                <a:gd name="adj2" fmla="val 11875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2" name="AutoShape 16">
              <a:extLst>
                <a:ext uri="{FF2B5EF4-FFF2-40B4-BE49-F238E27FC236}">
                  <a16:creationId xmlns:a16="http://schemas.microsoft.com/office/drawing/2014/main" id="{6696E191-8055-4D49-9F2D-2149D347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496"/>
              <a:ext cx="1104" cy="192"/>
            </a:xfrm>
            <a:prstGeom prst="rightArrow">
              <a:avLst>
                <a:gd name="adj1" fmla="val 50000"/>
                <a:gd name="adj2" fmla="val 14375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3" name="AutoShape 17">
              <a:extLst>
                <a:ext uri="{FF2B5EF4-FFF2-40B4-BE49-F238E27FC236}">
                  <a16:creationId xmlns:a16="http://schemas.microsoft.com/office/drawing/2014/main" id="{CB9E7EF1-D4A8-478A-B7CF-C023A953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832"/>
              <a:ext cx="1104" cy="192"/>
            </a:xfrm>
            <a:prstGeom prst="leftArrow">
              <a:avLst>
                <a:gd name="adj1" fmla="val 50000"/>
                <a:gd name="adj2" fmla="val 14375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4" name="AutoShape 18">
              <a:extLst>
                <a:ext uri="{FF2B5EF4-FFF2-40B4-BE49-F238E27FC236}">
                  <a16:creationId xmlns:a16="http://schemas.microsoft.com/office/drawing/2014/main" id="{D6000BA2-01A3-4821-A0FF-F857A8044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592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316" name="Text Box 20">
            <a:extLst>
              <a:ext uri="{FF2B5EF4-FFF2-40B4-BE49-F238E27FC236}">
                <a16:creationId xmlns:a16="http://schemas.microsoft.com/office/drawing/2014/main" id="{226E7F04-6931-4F9B-A2D1-605BE5F7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4191000" cy="5921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/>
              <a:t>4.1 语法分析器的作用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 autoUpdateAnimBg="0"/>
      <p:bldP spid="183301" grpId="0" animBg="1" autoUpdateAnimBg="0"/>
      <p:bldP spid="183302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>
            <a:extLst>
              <a:ext uri="{FF2B5EF4-FFF2-40B4-BE49-F238E27FC236}">
                <a16:creationId xmlns:a16="http://schemas.microsoft.com/office/drawing/2014/main" id="{594CD3EC-22EC-4DAE-8B84-9B71B6104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3506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/>
              <a:t>4.2.3 提取左因子</a:t>
            </a:r>
          </a:p>
        </p:txBody>
      </p:sp>
      <p:sp>
        <p:nvSpPr>
          <p:cNvPr id="210949" name="Text Box 5">
            <a:extLst>
              <a:ext uri="{FF2B5EF4-FFF2-40B4-BE49-F238E27FC236}">
                <a16:creationId xmlns:a16="http://schemas.microsoft.com/office/drawing/2014/main" id="{4C264014-5C4C-4ABF-9E4A-295CEE19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6400"/>
            <a:ext cx="6477000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2400" b="1"/>
              <a:t>S</a:t>
            </a:r>
            <a:r>
              <a:rPr lang="en-US" altLang="zh-CN" sz="2400" b="1">
                <a:sym typeface="Symbol" panose="05050102010706020507" pitchFamily="18" charset="2"/>
              </a:rPr>
              <a:t> abAa aAS  a    </a:t>
            </a:r>
          </a:p>
          <a:p>
            <a:pPr fontAlgn="ctr">
              <a:spcBef>
                <a:spcPct val="50000"/>
              </a:spcBef>
            </a:pPr>
            <a:r>
              <a:rPr lang="en-US" altLang="zh-CN" sz="2400" b="1">
                <a:sym typeface="Symbol" panose="05050102010706020507" pitchFamily="18" charset="2"/>
              </a:rPr>
              <a:t> A SbA  ba</a:t>
            </a:r>
          </a:p>
          <a:p>
            <a:pPr font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自顶向下</a:t>
            </a:r>
            <a:r>
              <a:rPr lang="zh-CN" altLang="en-US" sz="2800" b="1">
                <a:latin typeface="宋体" panose="02010600030101010101" pitchFamily="2" charset="-122"/>
              </a:rPr>
              <a:t>分析</a:t>
            </a:r>
            <a:r>
              <a:rPr lang="en-US" altLang="en-US" sz="2800" b="1">
                <a:latin typeface="宋体" panose="02010600030101010101" pitchFamily="2" charset="-122"/>
              </a:rPr>
              <a:t>aabbaa?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4" name="Rectangle 6">
            <a:extLst>
              <a:ext uri="{FF2B5EF4-FFF2-40B4-BE49-F238E27FC236}">
                <a16:creationId xmlns:a16="http://schemas.microsoft.com/office/drawing/2014/main" id="{07055E37-45E5-437C-88AE-48BF4ADE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49275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8C70F9D6-43E5-4C73-BB67-08DFE4C43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49275"/>
            <a:ext cx="4127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7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3600" b="1"/>
              <a:t>4.2.3   提取左因子</a:t>
            </a:r>
          </a:p>
        </p:txBody>
      </p:sp>
      <p:sp>
        <p:nvSpPr>
          <p:cNvPr id="155656" name="Text Box 8">
            <a:extLst>
              <a:ext uri="{FF2B5EF4-FFF2-40B4-BE49-F238E27FC236}">
                <a16:creationId xmlns:a16="http://schemas.microsoft.com/office/drawing/2014/main" id="{5D965C3E-BFCE-4616-82EA-113B73FE8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84137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zh-CN" sz="2800">
                <a:latin typeface="宋体" panose="02010600030101010101" pitchFamily="2" charset="-122"/>
              </a:rPr>
              <a:t>文法G的产生式  A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, 若   </a:t>
            </a:r>
            <a:r>
              <a:rPr lang="zh-CN" altLang="zh-CN" sz="2800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，   </a:t>
            </a:r>
            <a:r>
              <a:rPr lang="zh-CN" altLang="zh-CN" sz="2800" baseline="-25000">
                <a:latin typeface="宋体" panose="02010600030101010101" pitchFamily="2" charset="-122"/>
                <a:sym typeface="Symbol" panose="05050102010706020507" pitchFamily="18" charset="2"/>
              </a:rPr>
              <a:t>1， 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zh-CN" sz="2800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zh-CN" altLang="zh-CN" sz="2800" baseline="-250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zh-CN" altLang="zh-CN" sz="2800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从</a:t>
            </a:r>
            <a:r>
              <a:rPr lang="zh-CN" altLang="zh-CN" sz="280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左端开始有相同的子串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，这个子串称为和的公共</a:t>
            </a:r>
            <a:r>
              <a:rPr lang="zh-CN" altLang="zh-CN" sz="2800">
                <a:latin typeface="宋体" panose="02010600030101010101" pitchFamily="2" charset="-122"/>
              </a:rPr>
              <a:t>左因子。</a:t>
            </a:r>
            <a:r>
              <a:rPr lang="zh-CN" altLang="en-US" sz="2800">
                <a:latin typeface="宋体" panose="02010600030101010101" pitchFamily="2" charset="-122"/>
              </a:rPr>
              <a:t>                               	</a:t>
            </a:r>
            <a:endParaRPr lang="en-US" altLang="zh-CN" sz="280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5661" name="Text Box 13">
            <a:extLst>
              <a:ext uri="{FF2B5EF4-FFF2-40B4-BE49-F238E27FC236}">
                <a16:creationId xmlns:a16="http://schemas.microsoft.com/office/drawing/2014/main" id="{F986B14E-DD59-4C63-AB9F-AD5FA730D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00438"/>
            <a:ext cx="8413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含有</a:t>
            </a:r>
            <a:r>
              <a:rPr lang="zh-CN" altLang="zh-CN" sz="28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公共</a:t>
            </a:r>
            <a:r>
              <a:rPr lang="zh-CN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左因子的文法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会增加</a:t>
            </a:r>
            <a:r>
              <a:rPr lang="zh-CN" altLang="zh-CN" sz="280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自顶向下分析的代价，带来回溯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。因此</a:t>
            </a:r>
            <a:r>
              <a:rPr lang="zh-CN" altLang="zh-CN" sz="2800">
                <a:latin typeface="宋体" panose="02010600030101010101" pitchFamily="2" charset="-122"/>
              </a:rPr>
              <a:t>提取左因子来改写这样的文法。</a:t>
            </a:r>
            <a:r>
              <a:rPr lang="en-US" altLang="zh-CN" sz="2800">
                <a:latin typeface="宋体" panose="02010600030101010101" pitchFamily="2" charset="-122"/>
              </a:rPr>
              <a:t>    </a:t>
            </a:r>
            <a:endParaRPr lang="en-US" altLang="zh-CN" sz="280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5657" name="Text Box 9">
            <a:extLst>
              <a:ext uri="{FF2B5EF4-FFF2-40B4-BE49-F238E27FC236}">
                <a16:creationId xmlns:a16="http://schemas.microsoft.com/office/drawing/2014/main" id="{7753DAB4-FB60-4694-BDD4-4D26E561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403350"/>
            <a:ext cx="56038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baseline="-25000"/>
              <a:t>*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5658" name="Text Box 10">
            <a:extLst>
              <a:ext uri="{FF2B5EF4-FFF2-40B4-BE49-F238E27FC236}">
                <a16:creationId xmlns:a16="http://schemas.microsoft.com/office/drawing/2014/main" id="{9166E95E-CA08-4DD2-A256-0C4D1C16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1403350"/>
            <a:ext cx="560387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baseline="-25000"/>
              <a:t>*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22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FC92633A-4FC8-4850-8FE4-E211E43A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41E2-979E-4D94-9EF5-718CBBE926F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0ECCC561-A468-4260-9A88-0F98D462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8600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0" dirty="0">
                <a:solidFill>
                  <a:srgbClr val="800000"/>
                </a:solidFill>
              </a:rPr>
              <a:t>回溯、提取左因子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8519EC4-5490-4F5E-9667-38007DA5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840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</a:rPr>
              <a:t>为句子</a:t>
            </a:r>
            <a:r>
              <a:rPr lang="en-US" altLang="zh-CN"/>
              <a:t>if E</a:t>
            </a:r>
            <a:r>
              <a:rPr lang="en-US" altLang="zh-CN" baseline="-7000"/>
              <a:t>1</a:t>
            </a:r>
            <a:r>
              <a:rPr lang="en-US" altLang="zh-CN"/>
              <a:t> then S</a:t>
            </a:r>
            <a:r>
              <a:rPr lang="en-US" altLang="zh-CN" baseline="-7000"/>
              <a:t>1</a:t>
            </a:r>
            <a:r>
              <a:rPr lang="en-US" altLang="zh-CN"/>
              <a:t> else S</a:t>
            </a:r>
            <a:r>
              <a:rPr lang="en-US" altLang="zh-CN" baseline="-7000"/>
              <a:t>2</a:t>
            </a:r>
            <a:r>
              <a:rPr lang="zh-CN" altLang="en-US">
                <a:latin typeface="华文新魏" panose="02010800040101010101" pitchFamily="2" charset="-122"/>
              </a:rPr>
              <a:t>构造一棵语法树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6787AF1-8DEA-48E8-8E6C-0456B434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8229600" cy="1484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文法： </a:t>
            </a:r>
            <a:r>
              <a:rPr lang="en-US" altLang="zh-CN" b="0" i="1"/>
              <a:t>stmt</a:t>
            </a:r>
            <a:r>
              <a:rPr lang="en-US" altLang="zh-CN"/>
              <a:t>→if </a:t>
            </a:r>
            <a:r>
              <a:rPr lang="en-US" altLang="zh-CN" b="0" i="1"/>
              <a:t>expr</a:t>
            </a:r>
            <a:r>
              <a:rPr lang="en-US" altLang="zh-CN"/>
              <a:t> then </a:t>
            </a:r>
            <a:r>
              <a:rPr lang="en-US" altLang="zh-CN" b="0" i="1"/>
              <a:t>stmt |S</a:t>
            </a:r>
          </a:p>
          <a:p>
            <a:r>
              <a:rPr lang="en-US" altLang="zh-CN" i="1"/>
              <a:t>                      |</a:t>
            </a:r>
            <a:r>
              <a:rPr lang="en-US" altLang="zh-CN"/>
              <a:t>if </a:t>
            </a:r>
            <a:r>
              <a:rPr lang="en-US" altLang="zh-CN" b="0" i="1"/>
              <a:t>expr</a:t>
            </a:r>
            <a:r>
              <a:rPr lang="en-US" altLang="zh-CN"/>
              <a:t> then </a:t>
            </a:r>
            <a:r>
              <a:rPr lang="en-US" altLang="zh-CN" b="0" i="1"/>
              <a:t>stmt </a:t>
            </a:r>
            <a:r>
              <a:rPr lang="en-US" altLang="zh-CN"/>
              <a:t>else </a:t>
            </a:r>
            <a:r>
              <a:rPr lang="en-US" altLang="zh-CN" b="0" i="1"/>
              <a:t>stmt</a:t>
            </a:r>
            <a:endParaRPr lang="en-US" altLang="zh-CN"/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FDD3725-C4EA-4858-B7E0-236B0F76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76600"/>
            <a:ext cx="8991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0" i="1" dirty="0">
                <a:ea typeface="宋体" panose="02010600030101010101" pitchFamily="2" charset="-122"/>
              </a:rPr>
              <a:t>                               </a:t>
            </a:r>
            <a:r>
              <a:rPr lang="en-US" altLang="zh-CN" sz="3200" b="0" i="1" dirty="0" err="1">
                <a:ea typeface="宋体" panose="02010600030101010101" pitchFamily="2" charset="-122"/>
              </a:rPr>
              <a:t>stmt</a:t>
            </a:r>
            <a:endParaRPr lang="en-US" altLang="zh-CN" sz="3200" b="0" i="1" dirty="0"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0" i="1" dirty="0">
                <a:ea typeface="宋体" panose="02010600030101010101" pitchFamily="2" charset="-122"/>
              </a:rPr>
              <a:t>               </a:t>
            </a:r>
            <a:r>
              <a:rPr lang="en-US" altLang="zh-CN" dirty="0"/>
              <a:t>if      </a:t>
            </a:r>
            <a:r>
              <a:rPr lang="en-US" altLang="zh-CN" b="0" i="1" dirty="0"/>
              <a:t>expr</a:t>
            </a:r>
            <a:r>
              <a:rPr lang="en-US" altLang="zh-CN" dirty="0"/>
              <a:t>      then       </a:t>
            </a:r>
            <a:r>
              <a:rPr lang="en-US" altLang="zh-CN" b="0" i="1" dirty="0" err="1"/>
              <a:t>stmt</a:t>
            </a:r>
            <a:endParaRPr lang="en-US" altLang="zh-CN" b="0" i="1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              E1      </a:t>
            </a:r>
            <a:r>
              <a:rPr lang="en-US" altLang="zh-CN" dirty="0">
                <a:solidFill>
                  <a:srgbClr val="0000FF"/>
                </a:solidFill>
              </a:rPr>
              <a:t>if      </a:t>
            </a:r>
            <a:r>
              <a:rPr lang="zh-CN" altLang="en-US" i="1" dirty="0">
                <a:solidFill>
                  <a:srgbClr val="0000FF"/>
                </a:solidFill>
                <a:ea typeface="华文仿宋" panose="02010600040101010101" pitchFamily="2" charset="-122"/>
              </a:rPr>
              <a:t>Ｅ２</a:t>
            </a:r>
            <a:r>
              <a:rPr lang="zh-CN" altLang="en-US" b="0" i="1" dirty="0">
                <a:solidFill>
                  <a:srgbClr val="0000FF"/>
                </a:solidFill>
              </a:rPr>
              <a:t>      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then     </a:t>
            </a:r>
            <a:r>
              <a:rPr lang="en-US" altLang="zh-CN" b="0" i="1" dirty="0" err="1">
                <a:solidFill>
                  <a:srgbClr val="0000FF"/>
                </a:solidFill>
              </a:rPr>
              <a:t>stmt</a:t>
            </a:r>
            <a:r>
              <a:rPr lang="en-US" altLang="zh-CN" b="0" i="1" dirty="0"/>
              <a:t> </a:t>
            </a:r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CEF4C207-8171-43BD-BAF3-B98A35A90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733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08918C11-FE41-4E1F-B7F9-C2A411D9A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733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5CB58F20-8434-4CC4-A23D-0997326C6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733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DEAF7BBA-7DB8-4AA7-8439-DE1360128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7338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477D64E3-3411-40C2-8483-CC36E76AC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5720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302A9598-B006-485E-90BF-5D7754B40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57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0296B952-79BD-48B9-9C38-FFF1D0B6C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572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EA8D1657-FE87-49E5-922D-F2495BDD5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5720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594F9F97-E897-4C18-A2D4-36A3BF442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F6972140-16EC-462B-A061-BAAA4B210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4833" name="AutoShape 17">
            <a:extLst>
              <a:ext uri="{FF2B5EF4-FFF2-40B4-BE49-F238E27FC236}">
                <a16:creationId xmlns:a16="http://schemas.microsoft.com/office/drawing/2014/main" id="{7B7308F1-1376-444E-8261-6D531D60B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638800"/>
            <a:ext cx="2362200" cy="685800"/>
          </a:xfrm>
          <a:prstGeom prst="cloudCallout">
            <a:avLst>
              <a:gd name="adj1" fmla="val 44222"/>
              <a:gd name="adj2" fmla="val -10717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回溯</a:t>
            </a:r>
          </a:p>
          <a:p>
            <a:pPr algn="ctr">
              <a:spcBef>
                <a:spcPct val="0"/>
              </a:spcBef>
            </a:pPr>
            <a:endParaRPr lang="en-US" altLang="zh-CN" sz="2400" b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nimBg="1" autoUpdateAnimBg="0"/>
      <p:bldP spid="34821" grpId="0" build="p" autoUpdateAnimBg="0"/>
      <p:bldP spid="34832" grpId="0" autoUpdateAnimBg="0"/>
      <p:bldP spid="3483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928957C5-4480-4956-93A1-D79184A8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52724"/>
            <a:ext cx="8610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</a:rPr>
              <a:t>       </a:t>
            </a:r>
            <a:r>
              <a:rPr lang="zh-CN" altLang="en-US" dirty="0">
                <a:latin typeface="华文新魏" panose="02010800040101010101" pitchFamily="2" charset="-122"/>
              </a:rPr>
              <a:t>造成这种情况的原因是产生式具有相同的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首符号</a:t>
            </a:r>
            <a:r>
              <a:rPr lang="zh-CN" altLang="en-US" dirty="0">
                <a:latin typeface="华文新魏" panose="02010800040101010101" pitchFamily="2" charset="-122"/>
              </a:rPr>
              <a:t>，从而导致不清楚该用哪个来替换非终结符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F1BC2AD-0D9E-4219-951E-9A693665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05324"/>
            <a:ext cx="8610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</a:rPr>
              <a:t>        </a:t>
            </a:r>
            <a:r>
              <a:rPr lang="zh-CN" altLang="en-US" dirty="0">
                <a:latin typeface="华文新魏" panose="02010800040101010101" pitchFamily="2" charset="-122"/>
              </a:rPr>
              <a:t>可通过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改写</a:t>
            </a:r>
            <a:r>
              <a:rPr lang="zh-CN" altLang="en-US" dirty="0">
                <a:latin typeface="华文新魏" panose="02010800040101010101" pitchFamily="2" charset="-122"/>
              </a:rPr>
              <a:t>产生式来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推迟</a:t>
            </a:r>
            <a:r>
              <a:rPr lang="zh-CN" altLang="en-US" dirty="0">
                <a:latin typeface="华文新魏" panose="02010800040101010101" pitchFamily="2" charset="-122"/>
              </a:rPr>
              <a:t>这种决定，直到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看见</a:t>
            </a:r>
            <a:r>
              <a:rPr lang="zh-CN" altLang="en-US" dirty="0">
                <a:latin typeface="华文新魏" panose="02010800040101010101" pitchFamily="2" charset="-122"/>
              </a:rPr>
              <a:t>足够多的输入符号，可以作出正确选择为止</a:t>
            </a:r>
          </a:p>
        </p:txBody>
      </p:sp>
    </p:spTree>
    <p:extLst>
      <p:ext uri="{BB962C8B-B14F-4D97-AF65-F5344CB8AC3E}">
        <p14:creationId xmlns:p14="http://schemas.microsoft.com/office/powerpoint/2010/main" val="2741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>
            <a:extLst>
              <a:ext uri="{FF2B5EF4-FFF2-40B4-BE49-F238E27FC236}">
                <a16:creationId xmlns:a16="http://schemas.microsoft.com/office/drawing/2014/main" id="{E128B4EE-CD1A-40F2-815A-6C9B4A38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84CD7A27-6718-486E-AFDC-7DDF6B8A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608513"/>
            <a:ext cx="6096000" cy="155733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若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zh-CN" sz="2800">
                <a:latin typeface="宋体" panose="02010600030101010101" pitchFamily="2" charset="-122"/>
              </a:rPr>
              <a:t>A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 </a:t>
            </a:r>
            <a:r>
              <a:rPr lang="zh-CN" altLang="zh-CN" sz="2800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 </a:t>
            </a:r>
            <a:r>
              <a:rPr lang="zh-CN" altLang="zh-CN" sz="2800" baseline="-2500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</a:p>
          <a:p>
            <a:pPr>
              <a:spcBef>
                <a:spcPct val="2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zh-CN" sz="2800">
                <a:latin typeface="宋体" panose="02010600030101010101" pitchFamily="2" charset="-122"/>
              </a:rPr>
              <a:t>改写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成:  </a:t>
            </a:r>
            <a:r>
              <a:rPr lang="zh-CN" altLang="zh-CN" sz="2800">
                <a:latin typeface="宋体" panose="02010600030101010101" pitchFamily="2" charset="-122"/>
              </a:rPr>
              <a:t>A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A</a:t>
            </a:r>
            <a:r>
              <a:rPr lang="zh-CN" altLang="en-US" sz="2800">
                <a:sym typeface="Symbol" panose="05050102010706020507" pitchFamily="18" charset="2"/>
              </a:rPr>
              <a:t>’</a:t>
            </a:r>
            <a:endParaRPr lang="zh-CN" altLang="zh-CN" sz="2800" baseline="-2500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zh-CN" sz="2800">
                <a:latin typeface="宋体" panose="02010600030101010101" pitchFamily="2" charset="-122"/>
              </a:rPr>
              <a:t>         </a:t>
            </a: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/>
              <a:t>’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800">
                <a:latin typeface="宋体" panose="02010600030101010101" pitchFamily="2" charset="-122"/>
              </a:rPr>
              <a:t> 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zh-CN" altLang="zh-CN" sz="2800" baseline="-2500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</a:t>
            </a:r>
            <a:r>
              <a:rPr lang="zh-CN" altLang="zh-CN" sz="2800" baseline="-2500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zh-CN" altLang="zh-CN" sz="2800">
              <a:latin typeface="宋体" panose="02010600030101010101" pitchFamily="2" charset="-122"/>
            </a:endParaRPr>
          </a:p>
        </p:txBody>
      </p:sp>
      <p:sp>
        <p:nvSpPr>
          <p:cNvPr id="192519" name="Text Box 7">
            <a:extLst>
              <a:ext uri="{FF2B5EF4-FFF2-40B4-BE49-F238E27FC236}">
                <a16:creationId xmlns:a16="http://schemas.microsoft.com/office/drawing/2014/main" id="{2F83AC7E-4721-4360-9C1A-EE93C7FE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774700"/>
            <a:ext cx="8032750" cy="2582863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latin typeface="宋体" panose="02010600030101010101" pitchFamily="2" charset="-122"/>
              </a:rPr>
              <a:t>stmt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if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expr 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stmt 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else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stmt</a:t>
            </a:r>
            <a:endParaRPr lang="zh-CN" altLang="zh-CN" sz="2800" dirty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             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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if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expr 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stmt   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提取:  </a:t>
            </a:r>
            <a:r>
              <a:rPr lang="en-US" altLang="zh-CN" sz="2800" dirty="0" err="1">
                <a:latin typeface="宋体" panose="02010600030101010101" pitchFamily="2" charset="-122"/>
              </a:rPr>
              <a:t>stmt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if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expr 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stmt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else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stmt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zh-CN" sz="2800" dirty="0">
                <a:latin typeface="宋体" panose="02010600030101010101" pitchFamily="2" charset="-122"/>
              </a:rPr>
              <a:t>改写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成：</a:t>
            </a:r>
            <a:r>
              <a:rPr lang="en-US" altLang="zh-CN" sz="2800" dirty="0">
                <a:latin typeface="宋体" panose="02010600030101010101" pitchFamily="2" charset="-122"/>
              </a:rPr>
              <a:t>        </a:t>
            </a:r>
            <a:r>
              <a:rPr lang="en-US" altLang="zh-CN" sz="2800" dirty="0" err="1">
                <a:latin typeface="宋体" panose="02010600030101010101" pitchFamily="2" charset="-122"/>
              </a:rPr>
              <a:t>stmt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if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expr 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stmt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’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               S</a:t>
            </a:r>
            <a:r>
              <a:rPr lang="en-US" altLang="zh-CN" sz="2800" dirty="0">
                <a:sym typeface="Symbol" panose="05050102010706020507" pitchFamily="18" charset="2"/>
              </a:rPr>
              <a:t>’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zh-CN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else</a:t>
            </a:r>
            <a:r>
              <a:rPr lang="zh-CN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 stmt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nimBg="1"/>
      <p:bldP spid="19251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1A9CE-3C67-4E55-B522-24FE882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本节重点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BC7D4-36BC-4AEF-B78E-1CE96F94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  <a:endParaRPr lang="en-US" altLang="zh-CN" dirty="0"/>
          </a:p>
          <a:p>
            <a:r>
              <a:rPr lang="zh-CN" altLang="en-US" dirty="0"/>
              <a:t>提取左因子</a:t>
            </a:r>
          </a:p>
        </p:txBody>
      </p:sp>
    </p:spTree>
    <p:extLst>
      <p:ext uri="{BB962C8B-B14F-4D97-AF65-F5344CB8AC3E}">
        <p14:creationId xmlns:p14="http://schemas.microsoft.com/office/powerpoint/2010/main" val="82769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93" name="Group 37">
            <a:extLst>
              <a:ext uri="{FF2B5EF4-FFF2-40B4-BE49-F238E27FC236}">
                <a16:creationId xmlns:a16="http://schemas.microsoft.com/office/drawing/2014/main" id="{DB44BA1C-A4B0-49B3-9361-27A987FE5D73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990600"/>
            <a:ext cx="8064500" cy="4953000"/>
            <a:chOff x="392" y="878"/>
            <a:chExt cx="5080" cy="2743"/>
          </a:xfrm>
        </p:grpSpPr>
        <p:sp>
          <p:nvSpPr>
            <p:cNvPr id="147494" name="AutoShape 38">
              <a:extLst>
                <a:ext uri="{FF2B5EF4-FFF2-40B4-BE49-F238E27FC236}">
                  <a16:creationId xmlns:a16="http://schemas.microsoft.com/office/drawing/2014/main" id="{9EA2A0CE-6C88-469F-9C2F-B56305AD6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878"/>
              <a:ext cx="900" cy="34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S.P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147495" name="AutoShape 39">
              <a:extLst>
                <a:ext uri="{FF2B5EF4-FFF2-40B4-BE49-F238E27FC236}">
                  <a16:creationId xmlns:a16="http://schemas.microsoft.com/office/drawing/2014/main" id="{9456EA4A-15F0-485D-9B25-897E64243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3343"/>
              <a:ext cx="900" cy="27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O.P</a:t>
              </a:r>
              <a:endParaRPr lang="en-US" altLang="zh-CN" sz="2400">
                <a:ea typeface="楷体_GB2312" pitchFamily="49" charset="-122"/>
              </a:endParaRPr>
            </a:p>
          </p:txBody>
        </p:sp>
        <p:grpSp>
          <p:nvGrpSpPr>
            <p:cNvPr id="147496" name="Group 40">
              <a:extLst>
                <a:ext uri="{FF2B5EF4-FFF2-40B4-BE49-F238E27FC236}">
                  <a16:creationId xmlns:a16="http://schemas.microsoft.com/office/drawing/2014/main" id="{4DE7F302-BAC2-46C5-AB47-BE8AEDEF9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7" y="1236"/>
              <a:ext cx="2882" cy="2061"/>
              <a:chOff x="1437" y="1236"/>
              <a:chExt cx="2882" cy="2061"/>
            </a:xfrm>
          </p:grpSpPr>
          <p:grpSp>
            <p:nvGrpSpPr>
              <p:cNvPr id="147497" name="Group 41">
                <a:extLst>
                  <a:ext uri="{FF2B5EF4-FFF2-40B4-BE49-F238E27FC236}">
                    <a16:creationId xmlns:a16="http://schemas.microsoft.com/office/drawing/2014/main" id="{3D34B5A5-6333-4E02-8243-264C5DB7F5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7" y="1956"/>
                <a:ext cx="2882" cy="422"/>
                <a:chOff x="1437" y="1956"/>
                <a:chExt cx="2882" cy="422"/>
              </a:xfrm>
            </p:grpSpPr>
            <p:sp>
              <p:nvSpPr>
                <p:cNvPr id="147498" name="Rectangle 42">
                  <a:extLst>
                    <a:ext uri="{FF2B5EF4-FFF2-40B4-BE49-F238E27FC236}">
                      <a16:creationId xmlns:a16="http://schemas.microsoft.com/office/drawing/2014/main" id="{74C47D32-6DE1-469D-8E9A-7AF50E823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2154"/>
                  <a:ext cx="2882" cy="224"/>
                </a:xfrm>
                <a:prstGeom prst="rect">
                  <a:avLst/>
                </a:prstGeom>
                <a:solidFill>
                  <a:srgbClr val="D6DDF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>
                      <a:solidFill>
                        <a:schemeClr val="accent2"/>
                      </a:solidFill>
                      <a:latin typeface="楷体_GB2312" pitchFamily="49" charset="-122"/>
                      <a:ea typeface="楷体_GB2312" pitchFamily="49" charset="-122"/>
                    </a:rPr>
                    <a:t>语义分析与中间代码生成</a:t>
                  </a:r>
                  <a:endParaRPr lang="en-US" altLang="zh-CN" sz="2400">
                    <a:solidFill>
                      <a:schemeClr val="accent2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47499" name="AutoShape 43">
                  <a:extLst>
                    <a:ext uri="{FF2B5EF4-FFF2-40B4-BE49-F238E27FC236}">
                      <a16:creationId xmlns:a16="http://schemas.microsoft.com/office/drawing/2014/main" id="{CA2F0042-36E2-4A89-9FC1-EC07E8217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5" y="1956"/>
                  <a:ext cx="826" cy="210"/>
                </a:xfrm>
                <a:prstGeom prst="downArrow">
                  <a:avLst>
                    <a:gd name="adj1" fmla="val 56778"/>
                    <a:gd name="adj2" fmla="val 56667"/>
                  </a:avLst>
                </a:prstGeom>
                <a:solidFill>
                  <a:srgbClr val="FF99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47500" name="Group 44">
                <a:extLst>
                  <a:ext uri="{FF2B5EF4-FFF2-40B4-BE49-F238E27FC236}">
                    <a16:creationId xmlns:a16="http://schemas.microsoft.com/office/drawing/2014/main" id="{E298ABA6-78CC-408C-AAC7-FDE4395C6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7" y="2856"/>
                <a:ext cx="2882" cy="441"/>
                <a:chOff x="1437" y="2856"/>
                <a:chExt cx="2882" cy="441"/>
              </a:xfrm>
            </p:grpSpPr>
            <p:sp>
              <p:nvSpPr>
                <p:cNvPr id="147501" name="Rectangle 45">
                  <a:extLst>
                    <a:ext uri="{FF2B5EF4-FFF2-40B4-BE49-F238E27FC236}">
                      <a16:creationId xmlns:a16="http://schemas.microsoft.com/office/drawing/2014/main" id="{34A78238-44FF-4A38-8E66-6D2E8D109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3073"/>
                  <a:ext cx="2882" cy="224"/>
                </a:xfrm>
                <a:prstGeom prst="rect">
                  <a:avLst/>
                </a:prstGeom>
                <a:solidFill>
                  <a:srgbClr val="D6DDF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400">
                      <a:solidFill>
                        <a:schemeClr val="accent2"/>
                      </a:solidFill>
                      <a:latin typeface="楷体_GB2312" pitchFamily="49" charset="-122"/>
                      <a:ea typeface="楷体_GB2312" pitchFamily="49" charset="-122"/>
                    </a:rPr>
                    <a:t>目标代码生成程序</a:t>
                  </a:r>
                </a:p>
              </p:txBody>
            </p:sp>
            <p:sp>
              <p:nvSpPr>
                <p:cNvPr id="147502" name="AutoShape 46">
                  <a:extLst>
                    <a:ext uri="{FF2B5EF4-FFF2-40B4-BE49-F238E27FC236}">
                      <a16:creationId xmlns:a16="http://schemas.microsoft.com/office/drawing/2014/main" id="{AFB2364E-A184-4690-8726-9DBE51596B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5" y="2856"/>
                  <a:ext cx="826" cy="210"/>
                </a:xfrm>
                <a:prstGeom prst="downArrow">
                  <a:avLst>
                    <a:gd name="adj1" fmla="val 56778"/>
                    <a:gd name="adj2" fmla="val 56667"/>
                  </a:avLst>
                </a:prstGeom>
                <a:solidFill>
                  <a:srgbClr val="FF99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47503" name="Group 47">
                <a:extLst>
                  <a:ext uri="{FF2B5EF4-FFF2-40B4-BE49-F238E27FC236}">
                    <a16:creationId xmlns:a16="http://schemas.microsoft.com/office/drawing/2014/main" id="{B184E849-46A3-486C-AFB3-B0BCCE6DAA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7" y="2391"/>
                <a:ext cx="2882" cy="446"/>
                <a:chOff x="1437" y="2391"/>
                <a:chExt cx="2882" cy="446"/>
              </a:xfrm>
            </p:grpSpPr>
            <p:sp>
              <p:nvSpPr>
                <p:cNvPr id="147504" name="Rectangle 48">
                  <a:extLst>
                    <a:ext uri="{FF2B5EF4-FFF2-40B4-BE49-F238E27FC236}">
                      <a16:creationId xmlns:a16="http://schemas.microsoft.com/office/drawing/2014/main" id="{12D86938-0A8C-4760-97BC-0CE9EDA5F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2613"/>
                  <a:ext cx="2882" cy="224"/>
                </a:xfrm>
                <a:prstGeom prst="rect">
                  <a:avLst/>
                </a:prstGeom>
                <a:solidFill>
                  <a:srgbClr val="D6DDF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zh-CN" altLang="en-US" sz="2400">
                      <a:solidFill>
                        <a:schemeClr val="accent2"/>
                      </a:solidFill>
                      <a:latin typeface="楷体_GB2312" pitchFamily="49" charset="-122"/>
                      <a:ea typeface="楷体_GB2312" pitchFamily="49" charset="-122"/>
                    </a:rPr>
                    <a:t>代码优化</a:t>
                  </a:r>
                </a:p>
              </p:txBody>
            </p:sp>
            <p:sp>
              <p:nvSpPr>
                <p:cNvPr id="147505" name="AutoShape 49">
                  <a:extLst>
                    <a:ext uri="{FF2B5EF4-FFF2-40B4-BE49-F238E27FC236}">
                      <a16:creationId xmlns:a16="http://schemas.microsoft.com/office/drawing/2014/main" id="{637A524A-F32F-4CF6-99B7-BB0AD91ED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5" y="2391"/>
                  <a:ext cx="826" cy="210"/>
                </a:xfrm>
                <a:prstGeom prst="downArrow">
                  <a:avLst>
                    <a:gd name="adj1" fmla="val 56778"/>
                    <a:gd name="adj2" fmla="val 56667"/>
                  </a:avLst>
                </a:prstGeom>
                <a:solidFill>
                  <a:srgbClr val="FF99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47506" name="Group 50">
                <a:extLst>
                  <a:ext uri="{FF2B5EF4-FFF2-40B4-BE49-F238E27FC236}">
                    <a16:creationId xmlns:a16="http://schemas.microsoft.com/office/drawing/2014/main" id="{E0A820EE-417D-4D91-8F2E-C0D536395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7" y="1485"/>
                <a:ext cx="2882" cy="434"/>
                <a:chOff x="1437" y="1485"/>
                <a:chExt cx="2882" cy="434"/>
              </a:xfrm>
            </p:grpSpPr>
            <p:sp>
              <p:nvSpPr>
                <p:cNvPr id="147507" name="Rectangle 51">
                  <a:extLst>
                    <a:ext uri="{FF2B5EF4-FFF2-40B4-BE49-F238E27FC236}">
                      <a16:creationId xmlns:a16="http://schemas.microsoft.com/office/drawing/2014/main" id="{F95369C4-5209-4BC2-A204-CA1F07152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1695"/>
                  <a:ext cx="2882" cy="224"/>
                </a:xfrm>
                <a:prstGeom prst="rect">
                  <a:avLst/>
                </a:prstGeom>
                <a:solidFill>
                  <a:srgbClr val="D6DDF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8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语法分析程序</a:t>
                  </a:r>
                </a:p>
              </p:txBody>
            </p:sp>
            <p:sp>
              <p:nvSpPr>
                <p:cNvPr id="147508" name="AutoShape 52">
                  <a:extLst>
                    <a:ext uri="{FF2B5EF4-FFF2-40B4-BE49-F238E27FC236}">
                      <a16:creationId xmlns:a16="http://schemas.microsoft.com/office/drawing/2014/main" id="{8334E77E-5F1D-4B16-95B2-0861EE35B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5" y="1485"/>
                  <a:ext cx="826" cy="210"/>
                </a:xfrm>
                <a:prstGeom prst="downArrow">
                  <a:avLst>
                    <a:gd name="adj1" fmla="val 56778"/>
                    <a:gd name="adj2" fmla="val 56667"/>
                  </a:avLst>
                </a:prstGeom>
                <a:solidFill>
                  <a:srgbClr val="FF99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47509" name="Rectangle 53">
                <a:extLst>
                  <a:ext uri="{FF2B5EF4-FFF2-40B4-BE49-F238E27FC236}">
                    <a16:creationId xmlns:a16="http://schemas.microsoft.com/office/drawing/2014/main" id="{52A38F9E-A187-4AA0-BD10-C9A8D4E27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236"/>
                <a:ext cx="2882" cy="224"/>
              </a:xfrm>
              <a:prstGeom prst="rect">
                <a:avLst/>
              </a:prstGeom>
              <a:solidFill>
                <a:srgbClr val="D6DDF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400">
                    <a:solidFill>
                      <a:schemeClr val="accent2"/>
                    </a:solidFill>
                    <a:latin typeface="楷体_GB2312" pitchFamily="49" charset="-122"/>
                    <a:ea typeface="楷体_GB2312" pitchFamily="49" charset="-122"/>
                  </a:rPr>
                  <a:t>词法分析程序</a:t>
                </a:r>
              </a:p>
            </p:txBody>
          </p:sp>
        </p:grpSp>
        <p:sp>
          <p:nvSpPr>
            <p:cNvPr id="147510" name="Rectangle 54">
              <a:extLst>
                <a:ext uri="{FF2B5EF4-FFF2-40B4-BE49-F238E27FC236}">
                  <a16:creationId xmlns:a16="http://schemas.microsoft.com/office/drawing/2014/main" id="{9378F9C9-6F1C-498B-81CD-3A069024C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" y="1466"/>
              <a:ext cx="286" cy="172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出</a:t>
              </a:r>
            </a:p>
            <a:p>
              <a:pPr algn="ctr"/>
              <a:r>
                <a:rPr lang="zh-CN" altLang="en-US" sz="24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错</a:t>
              </a:r>
            </a:p>
            <a:p>
              <a:pPr algn="ctr"/>
              <a:r>
                <a:rPr lang="zh-CN" altLang="en-US" sz="24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处</a:t>
              </a:r>
            </a:p>
            <a:p>
              <a:pPr algn="ctr"/>
              <a:r>
                <a:rPr lang="zh-CN" altLang="en-US" sz="24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理</a:t>
              </a:r>
            </a:p>
          </p:txBody>
        </p:sp>
        <p:sp>
          <p:nvSpPr>
            <p:cNvPr id="147511" name="Rectangle 55">
              <a:extLst>
                <a:ext uri="{FF2B5EF4-FFF2-40B4-BE49-F238E27FC236}">
                  <a16:creationId xmlns:a16="http://schemas.microsoft.com/office/drawing/2014/main" id="{4A49079C-3DC3-489A-B9E0-24BEA2E52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488"/>
              <a:ext cx="286" cy="164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信</a:t>
              </a:r>
            </a:p>
            <a:p>
              <a:pPr algn="ctr"/>
              <a:r>
                <a:rPr lang="zh-CN" altLang="en-US" sz="24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息</a:t>
              </a:r>
            </a:p>
            <a:p>
              <a:pPr algn="ctr"/>
              <a:r>
                <a:rPr lang="zh-CN" altLang="en-US" sz="24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表</a:t>
              </a:r>
            </a:p>
            <a:p>
              <a:pPr algn="ctr"/>
              <a:r>
                <a:rPr lang="zh-CN" altLang="en-US" sz="24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管</a:t>
              </a:r>
            </a:p>
            <a:p>
              <a:pPr algn="ctr"/>
              <a:r>
                <a:rPr lang="zh-CN" altLang="en-US" sz="24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理</a:t>
              </a:r>
            </a:p>
          </p:txBody>
        </p:sp>
        <p:sp>
          <p:nvSpPr>
            <p:cNvPr id="147512" name="AutoShape 56">
              <a:extLst>
                <a:ext uri="{FF2B5EF4-FFF2-40B4-BE49-F238E27FC236}">
                  <a16:creationId xmlns:a16="http://schemas.microsoft.com/office/drawing/2014/main" id="{B95A4F57-24E2-472B-BA6C-1DC4E7E5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208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13" name="AutoShape 57">
              <a:extLst>
                <a:ext uri="{FF2B5EF4-FFF2-40B4-BE49-F238E27FC236}">
                  <a16:creationId xmlns:a16="http://schemas.microsoft.com/office/drawing/2014/main" id="{792A8E0A-4390-4789-8414-3638B4AFF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40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14" name="AutoShape 58">
              <a:extLst>
                <a:ext uri="{FF2B5EF4-FFF2-40B4-BE49-F238E27FC236}">
                  <a16:creationId xmlns:a16="http://schemas.microsoft.com/office/drawing/2014/main" id="{97AA5624-5442-4BBE-AF30-BBD31F0BD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28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15" name="AutoShape 59">
              <a:extLst>
                <a:ext uri="{FF2B5EF4-FFF2-40B4-BE49-F238E27FC236}">
                  <a16:creationId xmlns:a16="http://schemas.microsoft.com/office/drawing/2014/main" id="{4FE2779A-C549-4794-8B28-9894A7EA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16" name="AutoShape 60">
              <a:extLst>
                <a:ext uri="{FF2B5EF4-FFF2-40B4-BE49-F238E27FC236}">
                  <a16:creationId xmlns:a16="http://schemas.microsoft.com/office/drawing/2014/main" id="{BE59011B-C37A-468A-9F10-5E116B83B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60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17" name="AutoShape 61">
              <a:extLst>
                <a:ext uri="{FF2B5EF4-FFF2-40B4-BE49-F238E27FC236}">
                  <a16:creationId xmlns:a16="http://schemas.microsoft.com/office/drawing/2014/main" id="{7AA0F85D-7D9F-40B6-AC42-98758F9DD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0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18" name="AutoShape 62">
              <a:extLst>
                <a:ext uri="{FF2B5EF4-FFF2-40B4-BE49-F238E27FC236}">
                  <a16:creationId xmlns:a16="http://schemas.microsoft.com/office/drawing/2014/main" id="{045DD993-DC97-4CB6-AAEA-97BF0F43CC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0508">
              <a:off x="4464" y="3072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19" name="AutoShape 63">
              <a:extLst>
                <a:ext uri="{FF2B5EF4-FFF2-40B4-BE49-F238E27FC236}">
                  <a16:creationId xmlns:a16="http://schemas.microsoft.com/office/drawing/2014/main" id="{D974A7CF-3144-465E-A4E9-E23275834E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2687">
              <a:off x="4416" y="1344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20" name="AutoShape 64">
              <a:extLst>
                <a:ext uri="{FF2B5EF4-FFF2-40B4-BE49-F238E27FC236}">
                  <a16:creationId xmlns:a16="http://schemas.microsoft.com/office/drawing/2014/main" id="{9EFA8B08-248B-40CF-94E0-3A54F8135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0508">
              <a:off x="720" y="1344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521" name="AutoShape 65">
              <a:extLst>
                <a:ext uri="{FF2B5EF4-FFF2-40B4-BE49-F238E27FC236}">
                  <a16:creationId xmlns:a16="http://schemas.microsoft.com/office/drawing/2014/main" id="{FEC8E96F-8AD7-41B9-BF6C-22782F98FC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681331">
              <a:off x="720" y="3072"/>
              <a:ext cx="672" cy="144"/>
            </a:xfrm>
            <a:prstGeom prst="leftRightArrow">
              <a:avLst>
                <a:gd name="adj1" fmla="val 50000"/>
                <a:gd name="adj2" fmla="val 93333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522" name="Rectangle 66">
            <a:extLst>
              <a:ext uri="{FF2B5EF4-FFF2-40B4-BE49-F238E27FC236}">
                <a16:creationId xmlns:a16="http://schemas.microsoft.com/office/drawing/2014/main" id="{05F5F811-3D04-49B9-8CE4-AC7FA964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在编译程序的逻辑位置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A4410247-05F8-49CF-A15E-7411F05A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3429000" cy="714375"/>
          </a:xfrm>
          <a:prstGeom prst="rect">
            <a:avLst/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书写格式约定</a:t>
            </a:r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DE2A324B-7949-473C-B36C-35F91E1DB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6896100" cy="49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FAB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1、终结符号</a:t>
            </a:r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a）</a:t>
            </a:r>
            <a:r>
              <a:rPr lang="zh-CN" altLang="en-US" sz="2400" dirty="0"/>
              <a:t>次序靠前的小写字母,如</a:t>
            </a:r>
            <a:r>
              <a:rPr lang="en-US" altLang="zh-CN" sz="2400" dirty="0" err="1"/>
              <a:t>a,b,c</a:t>
            </a:r>
            <a:endParaRPr lang="en-US" altLang="zh-CN" sz="2400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b）</a:t>
            </a:r>
            <a:r>
              <a:rPr lang="zh-CN" altLang="en-US" sz="2400" dirty="0"/>
              <a:t>标点符号</a:t>
            </a:r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c）</a:t>
            </a:r>
            <a:r>
              <a:rPr lang="zh-CN" altLang="en-US" sz="2400" dirty="0"/>
              <a:t>黑体的字串 </a:t>
            </a:r>
            <a:r>
              <a:rPr lang="en-US" altLang="zh-CN" sz="2400" b="1" dirty="0"/>
              <a:t>if , for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2、非终结符号</a:t>
            </a:r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a）</a:t>
            </a:r>
            <a:r>
              <a:rPr lang="zh-CN" altLang="en-US" sz="2400" dirty="0"/>
              <a:t>次序靠前的大写字母和</a:t>
            </a:r>
            <a:r>
              <a:rPr lang="en-US" altLang="zh-CN" sz="2400" dirty="0"/>
              <a:t>S</a:t>
            </a:r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c）</a:t>
            </a:r>
            <a:r>
              <a:rPr lang="zh-CN" altLang="en-US" sz="2400" dirty="0"/>
              <a:t>小写的斜体的名字   </a:t>
            </a:r>
            <a:r>
              <a:rPr lang="en-US" altLang="zh-CN" sz="2400" i="1" dirty="0"/>
              <a:t>expr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3、文法符号</a:t>
            </a:r>
            <a:r>
              <a:rPr lang="zh-CN" altLang="en-US" sz="2800" dirty="0"/>
              <a:t>：</a:t>
            </a:r>
            <a:r>
              <a:rPr lang="zh-CN" altLang="en-US" sz="2400" dirty="0"/>
              <a:t>次序靠后的大写字母 </a:t>
            </a:r>
            <a:r>
              <a:rPr lang="en-US" altLang="zh-CN" sz="2400" dirty="0"/>
              <a:t>X,Y,Z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4</a:t>
            </a:r>
            <a:r>
              <a:rPr lang="zh-CN" altLang="en-US" sz="2400" dirty="0">
                <a:solidFill>
                  <a:srgbClr val="0000FF"/>
                </a:solidFill>
              </a:rPr>
              <a:t>、 </a:t>
            </a:r>
            <a:r>
              <a:rPr lang="zh-CN" altLang="en-US" sz="2800" dirty="0">
                <a:solidFill>
                  <a:srgbClr val="0000FF"/>
                </a:solidFill>
              </a:rPr>
              <a:t>终结符号串</a:t>
            </a:r>
            <a:r>
              <a:rPr lang="zh-CN" altLang="en-US" sz="2800" dirty="0"/>
              <a:t>：</a:t>
            </a:r>
            <a:r>
              <a:rPr lang="zh-CN" altLang="en-US" sz="2400" dirty="0"/>
              <a:t>次序靠后的小写字母,</a:t>
            </a:r>
            <a:r>
              <a:rPr lang="en-US" altLang="zh-CN" sz="2400" dirty="0" err="1"/>
              <a:t>u,v,..z</a:t>
            </a:r>
            <a:r>
              <a:rPr lang="en-US" altLang="zh-CN" sz="2400" dirty="0"/>
              <a:t>.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5、文法符号串</a:t>
            </a:r>
            <a:r>
              <a:rPr lang="zh-CN" altLang="en-US" sz="2800" dirty="0"/>
              <a:t>：</a:t>
            </a:r>
            <a:r>
              <a:rPr lang="zh-CN" altLang="en-US" sz="2400" dirty="0"/>
              <a:t>小写的希腊字母, </a:t>
            </a:r>
            <a:r>
              <a:rPr kumimoji="0" lang="en-US" altLang="zh-CN" sz="2400" dirty="0"/>
              <a:t>α,β,</a:t>
            </a:r>
            <a:r>
              <a:rPr lang="en-US" altLang="zh-CN" sz="2400" dirty="0">
                <a:sym typeface="Symbol" panose="05050102010706020507" pitchFamily="18" charset="2"/>
              </a:rPr>
              <a:t>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4C322D9F-93CB-4A91-BC58-6A035286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5612-F2AE-496D-AD9F-9074B35A401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18D7F7C0-1B38-439D-AA89-1B6E453B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382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400" b="0"/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01C7C44E-5130-40EF-A613-BFD5004C3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0350"/>
            <a:ext cx="510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0">
                <a:solidFill>
                  <a:srgbClr val="800000"/>
                </a:solidFill>
              </a:rPr>
              <a:t>一、 推导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4BC6E927-9D06-45EE-A219-564DBBFF4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81075"/>
            <a:ext cx="7902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推导：就是用产生式的右部的串来代</a:t>
            </a:r>
          </a:p>
          <a:p>
            <a:r>
              <a:rPr lang="zh-CN" altLang="en-US"/>
              <a:t>           替左部的非终结符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212DE45D-0BE7-4D36-BCEF-979865AB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492375"/>
            <a:ext cx="74882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事实上推导给出了自顶向下构成分析树过程的精确描述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07503FFD-0A6C-4BD8-9767-C992F5E30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例：有描述算术表达式的文法</a:t>
            </a:r>
            <a:r>
              <a:rPr lang="en-US" altLang="zh-CN" dirty="0"/>
              <a:t>G         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EF67AE25-CFA5-4667-A893-530EE0982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80731"/>
            <a:ext cx="7467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字符串</a:t>
            </a:r>
            <a:r>
              <a:rPr lang="en-US" altLang="zh-CN" dirty="0"/>
              <a:t>-(</a:t>
            </a:r>
            <a:r>
              <a:rPr lang="en-US" altLang="zh-CN" dirty="0" err="1"/>
              <a:t>id+id</a:t>
            </a:r>
            <a:r>
              <a:rPr lang="en-US" altLang="zh-CN" dirty="0"/>
              <a:t>) </a:t>
            </a:r>
            <a:r>
              <a:rPr lang="zh-CN" altLang="en-US" dirty="0"/>
              <a:t>是该文法的句子，其推导过程如下：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59F89515-61EC-4450-AD5A-3E0ED307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607050"/>
            <a:ext cx="7488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</a:rPr>
              <a:t>        E → E+E| E*E|</a:t>
            </a:r>
            <a:r>
              <a:rPr lang="zh-CN" altLang="en-US" b="0">
                <a:solidFill>
                  <a:srgbClr val="0000FF"/>
                </a:solidFill>
              </a:rPr>
              <a:t>（</a:t>
            </a:r>
            <a:r>
              <a:rPr lang="en-US" altLang="zh-CN" b="0">
                <a:solidFill>
                  <a:srgbClr val="0000FF"/>
                </a:solidFill>
              </a:rPr>
              <a:t>E</a:t>
            </a:r>
            <a:r>
              <a:rPr lang="zh-CN" altLang="en-US" b="0">
                <a:solidFill>
                  <a:srgbClr val="0000FF"/>
                </a:solidFill>
              </a:rPr>
              <a:t>）</a:t>
            </a:r>
            <a:r>
              <a:rPr lang="en-US" altLang="zh-CN" b="0">
                <a:solidFill>
                  <a:srgbClr val="0000FF"/>
                </a:solidFill>
              </a:rPr>
              <a:t>|-E|</a:t>
            </a:r>
            <a:r>
              <a:rPr lang="en-US" altLang="zh-CN">
                <a:solidFill>
                  <a:srgbClr val="0000FF"/>
                </a:solidFill>
              </a:rPr>
              <a:t>id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3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98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3" grpId="0" autoUpdateAnimBg="0"/>
      <p:bldP spid="12294" grpId="0" autoUpdateAnimBg="0"/>
      <p:bldP spid="122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011587FD-A0A4-49F9-988A-B2FB9BBB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9E27-D97E-4D55-8D7B-5E7A191413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5D111A83-642B-46F6-845C-CB7647316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807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b="0">
                <a:ea typeface="宋体" panose="02010600030101010101" pitchFamily="2" charset="-122"/>
              </a:rPr>
              <a:t>E</a:t>
            </a:r>
            <a:endParaRPr lang="en-US" altLang="zh-CN" sz="4000" b="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6E2839EC-D9E4-4645-9468-84E03751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几个约定：</a:t>
            </a:r>
            <a:endParaRPr lang="zh-CN" altLang="en-US" sz="4000">
              <a:solidFill>
                <a:srgbClr val="0000FF"/>
              </a:solidFill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095396E0-6EF1-4E4E-B360-A0BDC06BD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836613"/>
            <a:ext cx="1333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=〉</a:t>
            </a:r>
            <a:r>
              <a:rPr lang="en-US" altLang="zh-CN" b="0">
                <a:solidFill>
                  <a:srgbClr val="FF0000"/>
                </a:solidFill>
              </a:rPr>
              <a:t>-E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BED3A8F-F2FE-437C-9542-1ADBAE18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83661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=〉</a:t>
            </a:r>
            <a:r>
              <a:rPr lang="en-US" altLang="zh-CN" b="0"/>
              <a:t>-</a:t>
            </a:r>
            <a:r>
              <a:rPr lang="zh-CN" altLang="en-US" b="0">
                <a:solidFill>
                  <a:srgbClr val="0000FF"/>
                </a:solidFill>
              </a:rPr>
              <a:t>（</a:t>
            </a:r>
            <a:r>
              <a:rPr lang="en-US" altLang="zh-CN" b="0">
                <a:solidFill>
                  <a:srgbClr val="0000FF"/>
                </a:solidFill>
              </a:rPr>
              <a:t>E</a:t>
            </a:r>
            <a:r>
              <a:rPr lang="zh-CN" altLang="en-US" b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1063EF75-300D-4EE8-8854-B9F0F5C7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59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=〉</a:t>
            </a:r>
            <a:r>
              <a:rPr lang="en-US" altLang="zh-CN" b="0"/>
              <a:t>-</a:t>
            </a:r>
            <a:r>
              <a:rPr lang="zh-CN" altLang="en-US" b="0"/>
              <a:t>（</a:t>
            </a:r>
            <a:r>
              <a:rPr lang="en-US" altLang="zh-CN" b="0">
                <a:solidFill>
                  <a:srgbClr val="D60093"/>
                </a:solidFill>
              </a:rPr>
              <a:t>E+E</a:t>
            </a:r>
            <a:r>
              <a:rPr lang="zh-CN" altLang="en-US" b="0"/>
              <a:t>） 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4153F33B-247D-4789-8603-1E2BEBF23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557338"/>
            <a:ext cx="255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=〉</a:t>
            </a:r>
            <a:r>
              <a:rPr lang="en-US" altLang="zh-CN" b="0"/>
              <a:t>-</a:t>
            </a:r>
            <a:r>
              <a:rPr lang="zh-CN" altLang="en-US" b="0"/>
              <a:t>（</a:t>
            </a:r>
            <a:r>
              <a:rPr lang="en-US" altLang="zh-CN" b="0">
                <a:solidFill>
                  <a:srgbClr val="FF0000"/>
                </a:solidFill>
              </a:rPr>
              <a:t>id</a:t>
            </a:r>
            <a:r>
              <a:rPr lang="en-US" altLang="zh-CN" b="0"/>
              <a:t>+E)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9C99553A-B388-4A9D-A819-DED216D0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557338"/>
            <a:ext cx="2327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=〉-</a:t>
            </a:r>
            <a:r>
              <a:rPr lang="en-US" altLang="zh-CN" b="0"/>
              <a:t>(id+</a:t>
            </a:r>
            <a:r>
              <a:rPr lang="en-US" altLang="zh-CN" b="0">
                <a:solidFill>
                  <a:srgbClr val="0000FF"/>
                </a:solidFill>
              </a:rPr>
              <a:t>id</a:t>
            </a:r>
            <a:r>
              <a:rPr lang="en-US" altLang="zh-CN" b="0"/>
              <a:t>)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0BA2A2D6-F30F-45FE-81E8-4CB444B09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284538"/>
            <a:ext cx="799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</a:rPr>
              <a:t>E</a:t>
            </a:r>
            <a:r>
              <a:rPr lang="en-US" altLang="zh-CN">
                <a:solidFill>
                  <a:srgbClr val="0000FF"/>
                </a:solidFill>
              </a:rPr>
              <a:t>=〉</a:t>
            </a:r>
            <a:r>
              <a:rPr lang="en-US" altLang="zh-CN" b="0">
                <a:solidFill>
                  <a:srgbClr val="0000FF"/>
                </a:solidFill>
              </a:rPr>
              <a:t>-E        E</a:t>
            </a:r>
            <a:r>
              <a:rPr lang="zh-CN" altLang="en-US" b="0">
                <a:solidFill>
                  <a:srgbClr val="0000FF"/>
                </a:solidFill>
              </a:rPr>
              <a:t>推导出</a:t>
            </a:r>
            <a:r>
              <a:rPr lang="en-US" altLang="zh-CN" b="0">
                <a:solidFill>
                  <a:srgbClr val="0000FF"/>
                </a:solidFill>
              </a:rPr>
              <a:t>-E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C622BE1A-3E9F-4EC4-860F-11EF76E10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73688"/>
            <a:ext cx="413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=&gt;  </a:t>
            </a:r>
            <a:r>
              <a:rPr lang="zh-CN" altLang="en-US">
                <a:solidFill>
                  <a:srgbClr val="0000FF"/>
                </a:solidFill>
              </a:rPr>
              <a:t>一步或多步推导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FB68CB89-ED49-474F-A182-05E7EA3E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725"/>
            <a:ext cx="424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=&gt;   </a:t>
            </a:r>
            <a:r>
              <a:rPr lang="zh-CN" altLang="en-US">
                <a:solidFill>
                  <a:srgbClr val="0000FF"/>
                </a:solidFill>
              </a:rPr>
              <a:t>零步或多步推导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9039FD4B-A5D4-4507-A453-3CDC6F21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860800"/>
            <a:ext cx="720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*</a:t>
            </a: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147BD32C-BA30-4D3F-AD5E-9049B7E4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626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/>
      <p:bldP spid="13317" grpId="0"/>
      <p:bldP spid="13318" grpId="0"/>
      <p:bldP spid="13319" grpId="0"/>
      <p:bldP spid="13320" grpId="0"/>
      <p:bldP spid="13321" grpId="0"/>
      <p:bldP spid="13325" grpId="0"/>
      <p:bldP spid="133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D8DEF1C-BF82-4E39-959A-F85A0B70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236-8E28-486D-8A71-1296B48EF01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7706B075-F57A-4F74-AF55-63FFF632F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5344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6699"/>
                </a:solidFill>
              </a:rPr>
              <a:t>最左推导：每一步都坚持替换当前句型中</a:t>
            </a:r>
          </a:p>
          <a:p>
            <a:r>
              <a:rPr lang="zh-CN" altLang="en-US" dirty="0">
                <a:solidFill>
                  <a:srgbClr val="006699"/>
                </a:solidFill>
              </a:rPr>
              <a:t>                    最</a:t>
            </a:r>
            <a:r>
              <a:rPr lang="zh-CN" altLang="en-US" dirty="0">
                <a:solidFill>
                  <a:srgbClr val="D60093"/>
                </a:solidFill>
              </a:rPr>
              <a:t>左</a:t>
            </a:r>
            <a:r>
              <a:rPr lang="zh-CN" altLang="en-US" dirty="0">
                <a:solidFill>
                  <a:srgbClr val="006699"/>
                </a:solidFill>
              </a:rPr>
              <a:t>非终结符的推导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28421A98-D0DE-4F82-8888-79E28A1E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853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6699"/>
                </a:solidFill>
              </a:rPr>
              <a:t>最右推导：每一步都坚持替换当前句型中</a:t>
            </a:r>
          </a:p>
          <a:p>
            <a:r>
              <a:rPr lang="zh-CN" altLang="en-US" dirty="0">
                <a:solidFill>
                  <a:srgbClr val="006699"/>
                </a:solidFill>
              </a:rPr>
              <a:t>                    最</a:t>
            </a:r>
            <a:r>
              <a:rPr lang="zh-CN" altLang="en-US" dirty="0">
                <a:solidFill>
                  <a:srgbClr val="0000FF"/>
                </a:solidFill>
              </a:rPr>
              <a:t>右</a:t>
            </a:r>
            <a:r>
              <a:rPr lang="zh-CN" altLang="en-US" dirty="0">
                <a:solidFill>
                  <a:srgbClr val="006699"/>
                </a:solidFill>
              </a:rPr>
              <a:t>非终结符的推导，也称为  </a:t>
            </a:r>
          </a:p>
          <a:p>
            <a:r>
              <a:rPr lang="zh-CN" altLang="en-US" dirty="0">
                <a:solidFill>
                  <a:srgbClr val="006699"/>
                </a:solidFill>
              </a:rPr>
              <a:t>                    </a:t>
            </a:r>
            <a:r>
              <a:rPr lang="zh-CN" altLang="en-US" dirty="0">
                <a:solidFill>
                  <a:srgbClr val="0000FF"/>
                </a:solidFill>
              </a:rPr>
              <a:t>规范推导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77023DD6-E7BC-4990-B67E-A7CD91F5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467686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006699"/>
                </a:solidFill>
              </a:rPr>
              <a:t>               +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rgbClr val="006699"/>
                </a:solidFill>
              </a:rPr>
              <a:t>句子：</a:t>
            </a:r>
            <a:r>
              <a:rPr lang="en-US" altLang="zh-CN" dirty="0">
                <a:solidFill>
                  <a:srgbClr val="006699"/>
                </a:solidFill>
              </a:rPr>
              <a:t>S =</a:t>
            </a:r>
            <a:r>
              <a:rPr lang="en-US" altLang="zh-CN" sz="4000" dirty="0">
                <a:solidFill>
                  <a:srgbClr val="006699"/>
                </a:solidFill>
              </a:rPr>
              <a:t>〉w </a:t>
            </a:r>
            <a:r>
              <a:rPr lang="zh-CN" altLang="en-US" dirty="0">
                <a:solidFill>
                  <a:srgbClr val="006699"/>
                </a:solidFill>
              </a:rPr>
              <a:t>称终结符串</a:t>
            </a:r>
            <a:r>
              <a:rPr lang="en-US" altLang="zh-CN" dirty="0">
                <a:solidFill>
                  <a:srgbClr val="006699"/>
                </a:solidFill>
              </a:rPr>
              <a:t>w</a:t>
            </a:r>
            <a:r>
              <a:rPr lang="zh-CN" altLang="en-US" dirty="0">
                <a:solidFill>
                  <a:srgbClr val="006699"/>
                </a:solidFill>
              </a:rPr>
              <a:t>是文法</a:t>
            </a:r>
            <a:r>
              <a:rPr lang="en-US" altLang="zh-CN" dirty="0">
                <a:solidFill>
                  <a:srgbClr val="006699"/>
                </a:solidFill>
              </a:rPr>
              <a:t>G</a:t>
            </a:r>
            <a:r>
              <a:rPr lang="zh-CN" altLang="en-US" dirty="0">
                <a:solidFill>
                  <a:srgbClr val="006699"/>
                </a:solidFill>
              </a:rPr>
              <a:t>句子</a:t>
            </a:r>
            <a:r>
              <a:rPr lang="zh-CN" altLang="en-US" sz="4000" dirty="0">
                <a:solidFill>
                  <a:srgbClr val="006699"/>
                </a:solidFill>
              </a:rPr>
              <a:t> 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A4349F14-182E-4863-A4C7-CF71F11B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385652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>
                <a:solidFill>
                  <a:srgbClr val="006699"/>
                </a:solidFill>
              </a:rPr>
              <a:t>               +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rgbClr val="006699"/>
                </a:solidFill>
              </a:rPr>
              <a:t>句型：</a:t>
            </a:r>
            <a:r>
              <a:rPr lang="en-US" altLang="zh-CN" dirty="0">
                <a:solidFill>
                  <a:srgbClr val="006699"/>
                </a:solidFill>
              </a:rPr>
              <a:t>S =</a:t>
            </a:r>
            <a:r>
              <a:rPr lang="en-US" altLang="zh-CN" sz="4000" dirty="0">
                <a:solidFill>
                  <a:srgbClr val="006699"/>
                </a:solidFill>
              </a:rPr>
              <a:t>〉 </a:t>
            </a:r>
            <a:r>
              <a:rPr lang="en-US" altLang="zh-CN" dirty="0">
                <a:solidFill>
                  <a:srgbClr val="0000FF"/>
                </a:solidFill>
              </a:rPr>
              <a:t>α</a:t>
            </a:r>
            <a:r>
              <a:rPr lang="en-US" altLang="zh-CN" sz="4000" dirty="0">
                <a:solidFill>
                  <a:srgbClr val="006699"/>
                </a:solidFill>
              </a:rPr>
              <a:t> </a:t>
            </a:r>
            <a:r>
              <a:rPr lang="zh-CN" altLang="en-US" dirty="0">
                <a:solidFill>
                  <a:srgbClr val="006699"/>
                </a:solidFill>
              </a:rPr>
              <a:t>称</a:t>
            </a:r>
            <a:r>
              <a:rPr lang="en-US" altLang="zh-CN" dirty="0">
                <a:solidFill>
                  <a:srgbClr val="0000FF"/>
                </a:solidFill>
              </a:rPr>
              <a:t>α</a:t>
            </a:r>
            <a:r>
              <a:rPr lang="zh-CN" altLang="en-US" dirty="0">
                <a:solidFill>
                  <a:srgbClr val="006699"/>
                </a:solidFill>
              </a:rPr>
              <a:t>是文法</a:t>
            </a:r>
            <a:r>
              <a:rPr lang="en-US" altLang="zh-CN" dirty="0">
                <a:solidFill>
                  <a:srgbClr val="006699"/>
                </a:solidFill>
              </a:rPr>
              <a:t>G</a:t>
            </a:r>
            <a:r>
              <a:rPr lang="zh-CN" altLang="en-US" dirty="0">
                <a:solidFill>
                  <a:srgbClr val="006699"/>
                </a:solidFill>
              </a:rPr>
              <a:t>的句型</a:t>
            </a:r>
            <a:r>
              <a:rPr lang="zh-CN" altLang="en-US" sz="4000" dirty="0">
                <a:solidFill>
                  <a:srgbClr val="006699"/>
                </a:solidFill>
              </a:rPr>
              <a:t> 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3C66A39F-584C-4F32-95A0-CC08A23D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301637"/>
            <a:ext cx="88392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006699"/>
                </a:solidFill>
              </a:rPr>
              <a:t>                                     +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rgbClr val="006699"/>
                </a:solidFill>
              </a:rPr>
              <a:t>语言：</a:t>
            </a:r>
            <a:r>
              <a:rPr lang="en-US" altLang="zh-CN">
                <a:solidFill>
                  <a:srgbClr val="006699"/>
                </a:solidFill>
              </a:rPr>
              <a:t>L</a:t>
            </a:r>
            <a:r>
              <a:rPr lang="zh-CN" altLang="en-US">
                <a:solidFill>
                  <a:srgbClr val="006699"/>
                </a:solidFill>
              </a:rPr>
              <a:t>（</a:t>
            </a:r>
            <a:r>
              <a:rPr lang="en-US" altLang="zh-CN">
                <a:solidFill>
                  <a:srgbClr val="006699"/>
                </a:solidFill>
              </a:rPr>
              <a:t>G</a:t>
            </a:r>
            <a:r>
              <a:rPr lang="zh-CN" altLang="en-US">
                <a:solidFill>
                  <a:srgbClr val="006699"/>
                </a:solidFill>
              </a:rPr>
              <a:t>）</a:t>
            </a:r>
            <a:r>
              <a:rPr lang="en-US" altLang="zh-CN">
                <a:solidFill>
                  <a:srgbClr val="006699"/>
                </a:solidFill>
              </a:rPr>
              <a:t>=</a:t>
            </a:r>
            <a:r>
              <a:rPr lang="en-US" altLang="zh-CN" sz="4000">
                <a:solidFill>
                  <a:srgbClr val="006699"/>
                </a:solidFill>
              </a:rPr>
              <a:t>{</a:t>
            </a:r>
            <a:r>
              <a:rPr lang="en-US" altLang="zh-CN">
                <a:solidFill>
                  <a:srgbClr val="006699"/>
                </a:solidFill>
              </a:rPr>
              <a:t>w</a:t>
            </a:r>
            <a:r>
              <a:rPr lang="en-US" altLang="zh-CN" sz="4400">
                <a:solidFill>
                  <a:srgbClr val="006699"/>
                </a:solidFill>
              </a:rPr>
              <a:t>/</a:t>
            </a:r>
            <a:r>
              <a:rPr lang="en-US" altLang="zh-CN">
                <a:solidFill>
                  <a:srgbClr val="006699"/>
                </a:solidFill>
              </a:rPr>
              <a:t>S =</a:t>
            </a:r>
            <a:r>
              <a:rPr lang="en-US" altLang="zh-CN" sz="4000">
                <a:solidFill>
                  <a:srgbClr val="006699"/>
                </a:solidFill>
              </a:rPr>
              <a:t>〉w </a:t>
            </a:r>
            <a:r>
              <a:rPr lang="en-US" altLang="zh-CN">
                <a:solidFill>
                  <a:srgbClr val="006699"/>
                </a:solidFill>
              </a:rPr>
              <a:t> </a:t>
            </a:r>
            <a:r>
              <a:rPr lang="en-US" altLang="zh-CN" sz="4000">
                <a:solidFill>
                  <a:srgbClr val="0066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39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1" grpId="0" autoUpdateAnimBg="0"/>
      <p:bldP spid="14343" grpId="0" autoUpdateAnimBg="0"/>
      <p:bldP spid="14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180B2202-2967-4C15-A9EE-F6DFA82F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94F-6039-4E4B-9366-DE84A1F44E2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7D2B6BEA-CAB2-4635-8AF2-09BEE2C5D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510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0">
                <a:solidFill>
                  <a:srgbClr val="800000"/>
                </a:solidFill>
              </a:rPr>
              <a:t>二、语法树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82727ECE-C32F-43D7-B939-08427DBE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924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语法描绘了如何从文法的开始符号推导出一个句子的过程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F4D81C3-7C3D-4196-B867-3613C0CC3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8001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语法树可以看成是推导的图形表示，但它不能显示出替代的顺序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CDE9F0-D95B-40A0-8B86-E592EB6A3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8001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前面句子</a:t>
            </a:r>
            <a:r>
              <a:rPr lang="en-US" altLang="zh-CN"/>
              <a:t>-(id+id)</a:t>
            </a:r>
            <a:r>
              <a:rPr lang="zh-CN" altLang="en-US"/>
              <a:t>推导过程所对应的分析树如下：</a:t>
            </a:r>
          </a:p>
        </p:txBody>
      </p:sp>
    </p:spTree>
    <p:extLst>
      <p:ext uri="{BB962C8B-B14F-4D97-AF65-F5344CB8AC3E}">
        <p14:creationId xmlns:p14="http://schemas.microsoft.com/office/powerpoint/2010/main" val="31484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  <p:bldP spid="15367" grpId="0" autoUpdateAnimBg="0"/>
    </p:bldLst>
  </p:timing>
</p:sld>
</file>

<file path=ppt/theme/theme1.xml><?xml version="1.0" encoding="utf-8"?>
<a:theme xmlns:a="http://schemas.openxmlformats.org/drawingml/2006/main" name="新建 文本文档">
  <a:themeElements>
    <a:clrScheme name="新建 文本文档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建 文本文档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新建 文本文档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文本文档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文本文档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110723</TotalTime>
  <Words>2449</Words>
  <Application>Microsoft Office PowerPoint</Application>
  <PresentationFormat>全屏显示(4:3)</PresentationFormat>
  <Paragraphs>382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华文仿宋</vt:lpstr>
      <vt:lpstr>华文新魏</vt:lpstr>
      <vt:lpstr>楷体_GB2312</vt:lpstr>
      <vt:lpstr>宋体</vt:lpstr>
      <vt:lpstr>Arial</vt:lpstr>
      <vt:lpstr>Symbol</vt:lpstr>
      <vt:lpstr>Times New Roman</vt:lpstr>
      <vt:lpstr>Wingdings</vt:lpstr>
      <vt:lpstr>新建 文本文档</vt:lpstr>
      <vt:lpstr>第四章     语法分析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本节重点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rany xie</cp:lastModifiedBy>
  <cp:revision>313</cp:revision>
  <dcterms:created xsi:type="dcterms:W3CDTF">1601-01-01T00:00:00Z</dcterms:created>
  <dcterms:modified xsi:type="dcterms:W3CDTF">2017-10-16T00:46:59Z</dcterms:modified>
</cp:coreProperties>
</file>