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7"/>
  </p:notesMasterIdLst>
  <p:handoutMasterIdLst>
    <p:handoutMasterId r:id="rId88"/>
  </p:handoutMasterIdLst>
  <p:sldIdLst>
    <p:sldId id="595" r:id="rId2"/>
    <p:sldId id="596" r:id="rId3"/>
    <p:sldId id="597" r:id="rId4"/>
    <p:sldId id="598" r:id="rId5"/>
    <p:sldId id="599" r:id="rId6"/>
    <p:sldId id="600" r:id="rId7"/>
    <p:sldId id="601" r:id="rId8"/>
    <p:sldId id="497" r:id="rId9"/>
    <p:sldId id="499" r:id="rId10"/>
    <p:sldId id="500" r:id="rId11"/>
    <p:sldId id="530" r:id="rId12"/>
    <p:sldId id="574" r:id="rId13"/>
    <p:sldId id="575" r:id="rId14"/>
    <p:sldId id="578" r:id="rId15"/>
    <p:sldId id="580" r:id="rId16"/>
    <p:sldId id="576" r:id="rId17"/>
    <p:sldId id="577" r:id="rId18"/>
    <p:sldId id="579" r:id="rId19"/>
    <p:sldId id="551" r:id="rId20"/>
    <p:sldId id="529" r:id="rId21"/>
    <p:sldId id="581" r:id="rId22"/>
    <p:sldId id="533" r:id="rId23"/>
    <p:sldId id="622" r:id="rId24"/>
    <p:sldId id="505" r:id="rId25"/>
    <p:sldId id="507" r:id="rId26"/>
    <p:sldId id="532" r:id="rId27"/>
    <p:sldId id="528" r:id="rId28"/>
    <p:sldId id="606" r:id="rId29"/>
    <p:sldId id="607" r:id="rId30"/>
    <p:sldId id="608" r:id="rId31"/>
    <p:sldId id="609" r:id="rId32"/>
    <p:sldId id="610" r:id="rId33"/>
    <p:sldId id="617" r:id="rId34"/>
    <p:sldId id="509" r:id="rId35"/>
    <p:sldId id="510" r:id="rId36"/>
    <p:sldId id="534" r:id="rId37"/>
    <p:sldId id="511" r:id="rId38"/>
    <p:sldId id="552" r:id="rId39"/>
    <p:sldId id="512" r:id="rId40"/>
    <p:sldId id="553" r:id="rId41"/>
    <p:sldId id="554" r:id="rId42"/>
    <p:sldId id="536" r:id="rId43"/>
    <p:sldId id="555" r:id="rId44"/>
    <p:sldId id="556" r:id="rId45"/>
    <p:sldId id="517" r:id="rId46"/>
    <p:sldId id="538" r:id="rId47"/>
    <p:sldId id="573" r:id="rId48"/>
    <p:sldId id="557" r:id="rId49"/>
    <p:sldId id="583" r:id="rId50"/>
    <p:sldId id="584" r:id="rId51"/>
    <p:sldId id="585" r:id="rId52"/>
    <p:sldId id="586" r:id="rId53"/>
    <p:sldId id="519" r:id="rId54"/>
    <p:sldId id="520" r:id="rId55"/>
    <p:sldId id="540" r:id="rId56"/>
    <p:sldId id="563" r:id="rId57"/>
    <p:sldId id="541" r:id="rId58"/>
    <p:sldId id="543" r:id="rId59"/>
    <p:sldId id="544" r:id="rId60"/>
    <p:sldId id="545" r:id="rId61"/>
    <p:sldId id="567" r:id="rId62"/>
    <p:sldId id="548" r:id="rId63"/>
    <p:sldId id="569" r:id="rId64"/>
    <p:sldId id="550" r:id="rId65"/>
    <p:sldId id="566" r:id="rId66"/>
    <p:sldId id="572" r:id="rId67"/>
    <p:sldId id="621" r:id="rId68"/>
    <p:sldId id="590" r:id="rId69"/>
    <p:sldId id="589" r:id="rId70"/>
    <p:sldId id="591" r:id="rId71"/>
    <p:sldId id="592" r:id="rId72"/>
    <p:sldId id="611" r:id="rId73"/>
    <p:sldId id="612" r:id="rId74"/>
    <p:sldId id="613" r:id="rId75"/>
    <p:sldId id="614" r:id="rId76"/>
    <p:sldId id="615" r:id="rId77"/>
    <p:sldId id="619" r:id="rId78"/>
    <p:sldId id="521" r:id="rId79"/>
    <p:sldId id="564" r:id="rId80"/>
    <p:sldId id="522" r:id="rId81"/>
    <p:sldId id="558" r:id="rId82"/>
    <p:sldId id="559" r:id="rId83"/>
    <p:sldId id="560" r:id="rId84"/>
    <p:sldId id="535" r:id="rId85"/>
    <p:sldId id="620" r:id="rId8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D"/>
    <a:srgbClr val="F1FAB2"/>
    <a:srgbClr val="FFFF83"/>
    <a:srgbClr val="660033"/>
    <a:srgbClr val="0000FF"/>
    <a:srgbClr val="FF0000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275" autoAdjust="0"/>
  </p:normalViewPr>
  <p:slideViewPr>
    <p:cSldViewPr>
      <p:cViewPr varScale="1">
        <p:scale>
          <a:sx n="77" d="100"/>
          <a:sy n="77" d="100"/>
        </p:scale>
        <p:origin x="15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6F4D9D07-0FE9-4EB5-8C09-EA7B255E98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4EF64F0F-35E1-45E2-956B-4B346B9381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1540" name="Rectangle 4">
            <a:extLst>
              <a:ext uri="{FF2B5EF4-FFF2-40B4-BE49-F238E27FC236}">
                <a16:creationId xmlns:a16="http://schemas.microsoft.com/office/drawing/2014/main" id="{8B36D670-87C4-47B2-99A0-DB523F90C3F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1541" name="Rectangle 5">
            <a:extLst>
              <a:ext uri="{FF2B5EF4-FFF2-40B4-BE49-F238E27FC236}">
                <a16:creationId xmlns:a16="http://schemas.microsoft.com/office/drawing/2014/main" id="{0F56D83C-7450-41A7-8E16-84C083944B6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6E1E039-F167-4836-AFFF-7A43D7FAEF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E1AD8F9-BB31-4A35-862F-B8E39BA448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A982EB-014E-4FD2-870E-5493E5EFDE7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5CFE341-48B9-4FEC-A5BA-DC8715C2E7AC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5D05629-BEE9-4F56-AC15-2C7DF60DF9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C4F6EAD-29A3-4677-8A43-703FCB527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6007CA-C625-4467-BC05-47DC127B4F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476457-D2E4-453F-9B87-4FEFFFF1A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5083CB7-1B0E-4DC5-8485-C59ED4FF67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210310E4-573B-40AD-B85B-40B59B4853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B68ED258-AF83-4815-B4D7-32D26741D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单非产生式如</a:t>
            </a:r>
            <a:r>
              <a:rPr lang="en-US" altLang="zh-CN"/>
              <a:t>T</a:t>
            </a:r>
            <a:r>
              <a:rPr lang="en-US" altLang="zh-CN">
                <a:sym typeface="Wingdings" panose="05000000000000000000" pitchFamily="2" charset="2"/>
              </a:rPr>
              <a:t>F</a:t>
            </a:r>
            <a:r>
              <a:rPr lang="zh-CN" altLang="en-US">
                <a:sym typeface="Wingdings" panose="05000000000000000000" pitchFamily="2" charset="2"/>
              </a:rPr>
              <a:t>，产生式的右部只有一个非终结符</a:t>
            </a:r>
            <a:endParaRPr lang="zh-CN" altLang="en-US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9CDC583C-3088-4593-BCA6-CDB78EA646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783B3C5-4628-4E7C-9D38-2498ECEADAA7}" type="slidenum">
              <a:rPr lang="zh-CN" altLang="en-US" sz="1200"/>
              <a:pPr/>
              <a:t>67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0808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9D2820DE-A6AC-4AFC-A93E-86D434BBF1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id="{F7BD3D53-90C8-4E99-AA97-1E8FABA268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9AC4DA55-6326-4647-A865-B24AE41B7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256C01-356D-43C0-B988-9951258B915D}" type="slidenum">
              <a:rPr lang="zh-CN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80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06E5E1-FB8E-4949-8334-8D27887FA4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295391-F68D-4EA4-B550-60E7A5C0E6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F0E542-042F-4912-9A76-75A8FD1C02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D1FEE-3299-46E4-86D7-D9F50B0209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28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6D62FD-358C-4709-9A18-279C286ABE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4380DD-B2C3-4FD4-AFC5-E50B0A1E55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927A42-ABAD-4369-BD49-5E13577B5C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D4E8C-9DDC-48FB-B113-0921D34613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65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EA2BAF-598D-4EB5-ABB3-934E88032F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FFE95E-3F65-49D2-9303-8C48CA33C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91EA9D-F6C5-46D9-8B61-736268F8C9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B6C43-8032-4D79-9669-8E8621A8FF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63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A9730-E9C2-4DCB-B227-5F7CF7C811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E8FC0-37D9-4937-BD21-EA28C20DF3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556E81-3F5C-4E14-99A1-A81AF06FD0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10686-D70A-4D05-BF99-A0E3F4F851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177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8A74510-E9BE-4328-B09F-030D2EE5E2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84C7EB8-A6FC-4189-81E9-FB9E69FB7C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1EC30CA-A3E1-49E8-89E5-DFCCF8853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FE14E-FC89-4DA6-98E7-3209FA2863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36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5545E1-F2C9-4191-BFB8-DA3126D663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E7F840-CA46-47DF-94C8-55F355A8EE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4D1294-4222-4E82-BE81-BC9E8C1FB3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11814-32B1-4BA6-BE7D-D849843254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038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EF31E6-7AFF-49BF-ABED-82FBBBBB0E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A74CA9-F601-42A9-8044-BB31A4A17A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A8B459-15E7-4BD4-883B-861E37845C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01F65-40F7-4686-909E-70C305C822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08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B28431-48EF-4487-949E-765600A6C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E447B1-EF7B-4C28-BC07-423C05CE3A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8C6016-D4BB-481F-BB61-CB2EBEE14E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A1917-B4B6-4380-A6BE-E96444DE44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61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767B53-FB8F-4D0A-BF04-19EFC81949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89502E-7F7B-47E7-AA13-EA449675B2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B2CBB-C0A2-4F29-8560-E4109119A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DF92D-EC3D-4B42-B806-8EE725CAAB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37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91B68D-CD28-4C71-87D7-EB7C5980A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C9EFA35-A899-4952-8307-50C08E63CA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64B93EC-9CEB-46FF-90F4-4370213EC5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D2645-216B-4FA0-942A-6C06E6C9D3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23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13FD475-F350-4FA3-956B-EABD8F7984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FF1EB2-974A-48C5-97E6-220C2718A5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621BE9-66F3-4E46-BC0C-473627A3BE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49046-B333-4674-8326-868D8CDF71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88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2C3AB23-6E60-42CA-BECD-34798EA1D6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683F2BD-1E93-4BC9-8999-FA44656609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DA0D051-30E8-40A1-953E-1E29D0B31C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FAD4F-F4F8-4013-8A84-EF997D75C9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92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B8DFE-B3B9-4C4D-9C5B-4020C168DD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D051F-3EE3-41FC-919F-82880FFC2B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652F6-8DD7-40C5-BA0C-0F3B1069D9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2C8A3-FAEF-4CE8-8A15-A270FC19A1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85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CEF7A-7E81-4138-9B5E-DEF461C2E2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CA7C89-F1C9-4190-BE9A-3AB1632D6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D69AEC-DCFF-428B-888B-A97ABBE8D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2CA70-022B-4174-9FF8-02A0B72118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73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730167A-F78C-4769-84B7-CF2C5308F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9122726-1DFD-4BF2-8D4D-70EE7962C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9B1DCF4-F1F0-451A-9895-AB6E54C10D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05AD491-B119-43A8-97C2-54AC78A54B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FDF35F2-79D7-41B8-B5B9-260D476F75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80984F1-58FD-40A9-8F98-06998F1498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slide" Target="slide43.xml"/><Relationship Id="rId4" Type="http://schemas.openxmlformats.org/officeDocument/2006/relationships/image" Target="../media/image9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slide" Target="slide43.xml"/><Relationship Id="rId4" Type="http://schemas.openxmlformats.org/officeDocument/2006/relationships/image" Target="../media/image9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8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slide" Target="slide8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1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1A11718-A5CB-471D-B2EE-386E0D198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458200" cy="762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  <a:ea typeface="方正舒体" panose="02010601030101010101" pitchFamily="2" charset="-122"/>
              </a:rPr>
              <a:t>自上而下分析：知识结构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00510A32-23A5-4749-9ECD-87D564385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3352800"/>
            <a:ext cx="1524000" cy="83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zh-CN" altLang="en-US" sz="2400"/>
              <a:t>自上而下语法分析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76AE49F-3EF0-4442-B1C4-458E2D27309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905000"/>
            <a:ext cx="2514600" cy="3962400"/>
            <a:chOff x="1104" y="1200"/>
            <a:chExt cx="1584" cy="2496"/>
          </a:xfrm>
        </p:grpSpPr>
        <p:sp>
          <p:nvSpPr>
            <p:cNvPr id="4119" name="Rectangle 5">
              <a:extLst>
                <a:ext uri="{FF2B5EF4-FFF2-40B4-BE49-F238E27FC236}">
                  <a16:creationId xmlns:a16="http://schemas.microsoft.com/office/drawing/2014/main" id="{E4433E96-7F1B-4B2A-A05F-DDF22CC5E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200"/>
              <a:ext cx="1296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 b="1"/>
                <a:t>自上而下分析</a:t>
              </a:r>
            </a:p>
          </p:txBody>
        </p:sp>
        <p:sp>
          <p:nvSpPr>
            <p:cNvPr id="4120" name="Rectangle 6">
              <a:extLst>
                <a:ext uri="{FF2B5EF4-FFF2-40B4-BE49-F238E27FC236}">
                  <a16:creationId xmlns:a16="http://schemas.microsoft.com/office/drawing/2014/main" id="{65133358-1E86-4C15-90DC-C8FA265A3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640"/>
              <a:ext cx="1296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 b="1"/>
                <a:t>递归子程序法</a:t>
              </a:r>
            </a:p>
          </p:txBody>
        </p:sp>
        <p:sp>
          <p:nvSpPr>
            <p:cNvPr id="4121" name="AutoShape 7">
              <a:extLst>
                <a:ext uri="{FF2B5EF4-FFF2-40B4-BE49-F238E27FC236}">
                  <a16:creationId xmlns:a16="http://schemas.microsoft.com/office/drawing/2014/main" id="{5DC4DABD-A87B-40D1-BBB4-E020725AB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1248"/>
              <a:ext cx="240" cy="240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4122" name="Rectangle 8">
              <a:extLst>
                <a:ext uri="{FF2B5EF4-FFF2-40B4-BE49-F238E27FC236}">
                  <a16:creationId xmlns:a16="http://schemas.microsoft.com/office/drawing/2014/main" id="{B466BA83-C771-4394-91F8-5F1DA08E1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08"/>
              <a:ext cx="1296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b="1"/>
                <a:t>LL(1)</a:t>
              </a:r>
              <a:r>
                <a:rPr lang="zh-CN" altLang="en-US" sz="2400" b="1"/>
                <a:t>分析法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D62B6512-7A4C-48AC-93B2-49E00E612F2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810000"/>
            <a:ext cx="2438400" cy="1066800"/>
            <a:chOff x="2736" y="2400"/>
            <a:chExt cx="1536" cy="672"/>
          </a:xfrm>
        </p:grpSpPr>
        <p:sp>
          <p:nvSpPr>
            <p:cNvPr id="4116" name="Rectangle 10">
              <a:extLst>
                <a:ext uri="{FF2B5EF4-FFF2-40B4-BE49-F238E27FC236}">
                  <a16:creationId xmlns:a16="http://schemas.microsoft.com/office/drawing/2014/main" id="{EE791498-812E-4AF2-B6DB-11DB2CD6D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00"/>
              <a:ext cx="1296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 b="1" dirty="0"/>
                <a:t>算法思想</a:t>
              </a:r>
            </a:p>
          </p:txBody>
        </p:sp>
        <p:sp>
          <p:nvSpPr>
            <p:cNvPr id="4117" name="Rectangle 11">
              <a:extLst>
                <a:ext uri="{FF2B5EF4-FFF2-40B4-BE49-F238E27FC236}">
                  <a16:creationId xmlns:a16="http://schemas.microsoft.com/office/drawing/2014/main" id="{8C87F3B3-CDAA-40E4-9552-332812E98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784"/>
              <a:ext cx="1296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 b="1" dirty="0"/>
                <a:t>算法的实现</a:t>
              </a:r>
            </a:p>
          </p:txBody>
        </p:sp>
        <p:sp>
          <p:nvSpPr>
            <p:cNvPr id="4118" name="AutoShape 12">
              <a:extLst>
                <a:ext uri="{FF2B5EF4-FFF2-40B4-BE49-F238E27FC236}">
                  <a16:creationId xmlns:a16="http://schemas.microsoft.com/office/drawing/2014/main" id="{1A31F38C-6316-4E47-A67F-613813ADE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2400"/>
              <a:ext cx="144" cy="672"/>
            </a:xfrm>
            <a:prstGeom prst="leftBrace">
              <a:avLst>
                <a:gd name="adj1" fmla="val 38889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182CCACD-AF28-4165-AC57-5EA47E6D1111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219200"/>
            <a:ext cx="1600200" cy="1066800"/>
            <a:chOff x="4320" y="768"/>
            <a:chExt cx="1008" cy="672"/>
          </a:xfrm>
        </p:grpSpPr>
        <p:sp>
          <p:nvSpPr>
            <p:cNvPr id="4113" name="Rectangle 14">
              <a:extLst>
                <a:ext uri="{FF2B5EF4-FFF2-40B4-BE49-F238E27FC236}">
                  <a16:creationId xmlns:a16="http://schemas.microsoft.com/office/drawing/2014/main" id="{5C55B9EC-B0C1-4952-A702-E1F4ACA03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768"/>
              <a:ext cx="816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 b="1"/>
                <a:t>回溯</a:t>
              </a:r>
            </a:p>
          </p:txBody>
        </p:sp>
        <p:sp>
          <p:nvSpPr>
            <p:cNvPr id="4114" name="Rectangle 15">
              <a:extLst>
                <a:ext uri="{FF2B5EF4-FFF2-40B4-BE49-F238E27FC236}">
                  <a16:creationId xmlns:a16="http://schemas.microsoft.com/office/drawing/2014/main" id="{50083F7B-B66E-4384-91FE-7F360C07F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152"/>
              <a:ext cx="816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 b="1"/>
                <a:t>左递归</a:t>
              </a:r>
            </a:p>
          </p:txBody>
        </p:sp>
        <p:sp>
          <p:nvSpPr>
            <p:cNvPr id="4115" name="AutoShape 16">
              <a:extLst>
                <a:ext uri="{FF2B5EF4-FFF2-40B4-BE49-F238E27FC236}">
                  <a16:creationId xmlns:a16="http://schemas.microsoft.com/office/drawing/2014/main" id="{82833691-204D-4165-98FA-F4E85596B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816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701FCC98-5D75-4726-9F05-C974770F52FC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914400"/>
            <a:ext cx="4419600" cy="2590800"/>
            <a:chOff x="2736" y="576"/>
            <a:chExt cx="2784" cy="1632"/>
          </a:xfrm>
        </p:grpSpPr>
        <p:sp>
          <p:nvSpPr>
            <p:cNvPr id="4108" name="Rectangle 18">
              <a:extLst>
                <a:ext uri="{FF2B5EF4-FFF2-40B4-BE49-F238E27FC236}">
                  <a16:creationId xmlns:a16="http://schemas.microsoft.com/office/drawing/2014/main" id="{58249613-128E-4C24-BEF4-4CBA24910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576"/>
              <a:ext cx="1296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 b="1"/>
                <a:t>带回溯分析法</a:t>
              </a:r>
            </a:p>
          </p:txBody>
        </p:sp>
        <p:sp>
          <p:nvSpPr>
            <p:cNvPr id="4109" name="Rectangle 19">
              <a:extLst>
                <a:ext uri="{FF2B5EF4-FFF2-40B4-BE49-F238E27FC236}">
                  <a16:creationId xmlns:a16="http://schemas.microsoft.com/office/drawing/2014/main" id="{77945203-08D4-453B-AA21-AE4CE847B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440"/>
              <a:ext cx="1296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 b="1" dirty="0"/>
                <a:t>问题的解决</a:t>
              </a:r>
            </a:p>
          </p:txBody>
        </p:sp>
        <p:sp>
          <p:nvSpPr>
            <p:cNvPr id="4110" name="AutoShape 20">
              <a:extLst>
                <a:ext uri="{FF2B5EF4-FFF2-40B4-BE49-F238E27FC236}">
                  <a16:creationId xmlns:a16="http://schemas.microsoft.com/office/drawing/2014/main" id="{D299099C-2C26-49E6-8390-444CB6C19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624"/>
              <a:ext cx="192" cy="1584"/>
            </a:xfrm>
            <a:prstGeom prst="leftBrace">
              <a:avLst>
                <a:gd name="adj1" fmla="val 68750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  <p:sp>
          <p:nvSpPr>
            <p:cNvPr id="4111" name="Rectangle 21">
              <a:extLst>
                <a:ext uri="{FF2B5EF4-FFF2-40B4-BE49-F238E27FC236}">
                  <a16:creationId xmlns:a16="http://schemas.microsoft.com/office/drawing/2014/main" id="{2956D626-68BC-4584-8292-D31B75CC5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296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 b="1" dirty="0"/>
                <a:t>面临的问题</a:t>
              </a:r>
            </a:p>
          </p:txBody>
        </p:sp>
        <p:sp>
          <p:nvSpPr>
            <p:cNvPr id="4112" name="Rectangle 22">
              <a:extLst>
                <a:ext uri="{FF2B5EF4-FFF2-40B4-BE49-F238E27FC236}">
                  <a16:creationId xmlns:a16="http://schemas.microsoft.com/office/drawing/2014/main" id="{A37D8B28-56CD-45FE-96B6-6C4D52FB0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920"/>
              <a:ext cx="2544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 b="1" dirty="0"/>
                <a:t>计算</a:t>
              </a:r>
              <a:r>
                <a:rPr lang="en-US" altLang="zh-CN" sz="2400" b="1" dirty="0"/>
                <a:t>FIRST、FOLLOW</a:t>
              </a:r>
              <a:r>
                <a:rPr lang="zh-CN" altLang="en-US" sz="2400" b="1" dirty="0"/>
                <a:t>集合</a:t>
              </a:r>
            </a:p>
          </p:txBody>
        </p:sp>
      </p:grpSp>
      <p:grpSp>
        <p:nvGrpSpPr>
          <p:cNvPr id="6" name="Group 23">
            <a:extLst>
              <a:ext uri="{FF2B5EF4-FFF2-40B4-BE49-F238E27FC236}">
                <a16:creationId xmlns:a16="http://schemas.microsoft.com/office/drawing/2014/main" id="{9FE2E5D7-DC5F-41CC-93CC-A3C595BE0FA5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105400"/>
            <a:ext cx="3276600" cy="1143000"/>
            <a:chOff x="2736" y="3216"/>
            <a:chExt cx="2064" cy="720"/>
          </a:xfrm>
        </p:grpSpPr>
        <p:sp>
          <p:nvSpPr>
            <p:cNvPr id="4105" name="Rectangle 24">
              <a:extLst>
                <a:ext uri="{FF2B5EF4-FFF2-40B4-BE49-F238E27FC236}">
                  <a16:creationId xmlns:a16="http://schemas.microsoft.com/office/drawing/2014/main" id="{99DCE8E0-C6C9-4F2E-9A5D-2FE5D75C0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64"/>
              <a:ext cx="1488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 b="1" dirty="0"/>
                <a:t>算法思想和实现</a:t>
              </a:r>
            </a:p>
          </p:txBody>
        </p:sp>
        <p:sp>
          <p:nvSpPr>
            <p:cNvPr id="4106" name="Rectangle 25">
              <a:extLst>
                <a:ext uri="{FF2B5EF4-FFF2-40B4-BE49-F238E27FC236}">
                  <a16:creationId xmlns:a16="http://schemas.microsoft.com/office/drawing/2014/main" id="{240DEE24-5E4F-4604-8A16-D645E9D5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48"/>
              <a:ext cx="1824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b="1"/>
                <a:t>LL(1)</a:t>
              </a:r>
              <a:r>
                <a:rPr lang="zh-CN" altLang="en-US" sz="2400" b="1"/>
                <a:t>分析表的生成</a:t>
              </a:r>
            </a:p>
          </p:txBody>
        </p:sp>
        <p:sp>
          <p:nvSpPr>
            <p:cNvPr id="4107" name="AutoShape 26">
              <a:extLst>
                <a:ext uri="{FF2B5EF4-FFF2-40B4-BE49-F238E27FC236}">
                  <a16:creationId xmlns:a16="http://schemas.microsoft.com/office/drawing/2014/main" id="{03C08D60-4C78-4D27-9E9C-48FA3181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3216"/>
              <a:ext cx="192" cy="720"/>
            </a:xfrm>
            <a:prstGeom prst="leftBrace">
              <a:avLst>
                <a:gd name="adj1" fmla="val 31250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910DA18C-95E0-496B-8F64-3F53CF256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151063"/>
            <a:ext cx="7543800" cy="59213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latin typeface="System"/>
              </a:rPr>
              <a:t>S</a:t>
            </a:r>
            <a:r>
              <a:rPr kumimoji="0" lang="en-US" altLang="zh-CN">
                <a:latin typeface="System"/>
                <a:sym typeface="Symbol" panose="05050102010706020507" pitchFamily="18" charset="2"/>
              </a:rPr>
              <a:t></a:t>
            </a:r>
            <a:r>
              <a:rPr kumimoji="0" lang="en-US" altLang="zh-CN">
                <a:latin typeface="System"/>
              </a:rPr>
              <a:t>aABe </a:t>
            </a:r>
            <a:r>
              <a:rPr kumimoji="0" lang="en-US" altLang="zh-CN">
                <a:latin typeface="System"/>
                <a:sym typeface="Symbol" panose="05050102010706020507" pitchFamily="18" charset="2"/>
              </a:rPr>
              <a:t></a:t>
            </a:r>
            <a:r>
              <a:rPr kumimoji="0" lang="en-US" altLang="zh-CN">
                <a:latin typeface="System"/>
              </a:rPr>
              <a:t> aAde </a:t>
            </a:r>
            <a:r>
              <a:rPr kumimoji="0" lang="en-US" altLang="zh-CN">
                <a:latin typeface="System"/>
                <a:sym typeface="Symbol" panose="05050102010706020507" pitchFamily="18" charset="2"/>
              </a:rPr>
              <a:t></a:t>
            </a:r>
            <a:r>
              <a:rPr kumimoji="0" lang="en-US" altLang="zh-CN">
                <a:latin typeface="System"/>
              </a:rPr>
              <a:t> aAbcde</a:t>
            </a:r>
            <a:r>
              <a:rPr kumimoji="0" lang="en-US" altLang="zh-CN">
                <a:latin typeface="System"/>
                <a:sym typeface="Symbol" panose="05050102010706020507" pitchFamily="18" charset="2"/>
              </a:rPr>
              <a:t></a:t>
            </a:r>
            <a:r>
              <a:rPr kumimoji="0" lang="en-US" altLang="zh-CN">
                <a:latin typeface="System"/>
              </a:rPr>
              <a:t> abbcde </a:t>
            </a:r>
            <a:endParaRPr kumimoji="0" lang="zh-CN" altLang="en-US">
              <a:latin typeface="System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E0018DC-56EF-4516-977D-B280BBD3B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80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2400">
                <a:latin typeface="System"/>
              </a:rPr>
              <a:t>  </a:t>
            </a:r>
            <a:endParaRPr kumimoji="0" lang="zh-CN" altLang="en-US" sz="2400">
              <a:latin typeface="System"/>
            </a:endParaRP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953AC8F-BF6C-4291-8C38-57ED4F3F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14652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latin typeface="System"/>
            </a:endParaRPr>
          </a:p>
        </p:txBody>
      </p:sp>
      <p:sp>
        <p:nvSpPr>
          <p:cNvPr id="279588" name="Rectangle 36">
            <a:extLst>
              <a:ext uri="{FF2B5EF4-FFF2-40B4-BE49-F238E27FC236}">
                <a16:creationId xmlns:a16="http://schemas.microsoft.com/office/drawing/2014/main" id="{A0E7A59C-CEF1-42AB-AD0A-1A1C8909E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973388"/>
            <a:ext cx="5791200" cy="5318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/>
              <a:t> </a:t>
            </a:r>
            <a:r>
              <a:rPr kumimoji="0" lang="zh-CN" altLang="en-US" sz="2800">
                <a:solidFill>
                  <a:srgbClr val="0000FF"/>
                </a:solidFill>
              </a:rPr>
              <a:t>由最右推导得到的句型称为</a:t>
            </a:r>
            <a:r>
              <a:rPr kumimoji="0" lang="zh-CN" altLang="en-US" sz="2800" b="1">
                <a:solidFill>
                  <a:srgbClr val="660033"/>
                </a:solidFill>
              </a:rPr>
              <a:t>右句型</a:t>
            </a:r>
            <a:endParaRPr kumimoji="0" lang="zh-CN" altLang="en-US" sz="2800" b="1">
              <a:solidFill>
                <a:srgbClr val="660033"/>
              </a:solidFill>
              <a:latin typeface="System"/>
            </a:endParaRPr>
          </a:p>
        </p:txBody>
      </p:sp>
      <p:sp>
        <p:nvSpPr>
          <p:cNvPr id="13318" name="Rectangle 37">
            <a:extLst>
              <a:ext uri="{FF2B5EF4-FFF2-40B4-BE49-F238E27FC236}">
                <a16:creationId xmlns:a16="http://schemas.microsoft.com/office/drawing/2014/main" id="{23AD1436-29D5-4CD4-9F4E-197882A2D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8305800" cy="13858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/>
              <a:t> </a:t>
            </a:r>
            <a:r>
              <a:rPr kumimoji="0" lang="zh-CN" altLang="en-US" sz="2800" b="1"/>
              <a:t>例    </a:t>
            </a:r>
            <a:r>
              <a:rPr kumimoji="0" lang="en-US" altLang="zh-CN" sz="2800">
                <a:latin typeface="System"/>
              </a:rPr>
              <a:t>G[S],</a:t>
            </a:r>
            <a:r>
              <a:rPr kumimoji="0" lang="zh-CN" altLang="en-US" sz="2800"/>
              <a:t>其产生式如下： </a:t>
            </a:r>
            <a:br>
              <a:rPr kumimoji="0" lang="zh-CN" altLang="en-US" sz="2800"/>
            </a:br>
            <a:r>
              <a:rPr kumimoji="0" lang="zh-CN" altLang="en-US" sz="2800"/>
              <a:t>    ①</a:t>
            </a:r>
            <a:r>
              <a:rPr kumimoji="0" lang="en-US" altLang="zh-CN" sz="2800">
                <a:latin typeface="System"/>
              </a:rPr>
              <a:t>S</a:t>
            </a:r>
            <a:r>
              <a:rPr kumimoji="0" lang="en-US" altLang="zh-CN" sz="2800"/>
              <a:t>→</a:t>
            </a:r>
            <a:r>
              <a:rPr kumimoji="0" lang="en-US" altLang="zh-CN" sz="2800">
                <a:latin typeface="System"/>
              </a:rPr>
              <a:t>aABe                         </a:t>
            </a:r>
            <a:r>
              <a:rPr kumimoji="0" lang="en-US" altLang="zh-CN" sz="2800"/>
              <a:t>②</a:t>
            </a:r>
            <a:r>
              <a:rPr kumimoji="0" lang="en-US" altLang="zh-CN" sz="2800">
                <a:latin typeface="System"/>
              </a:rPr>
              <a:t>A</a:t>
            </a:r>
            <a:r>
              <a:rPr kumimoji="0" lang="en-US" altLang="zh-CN" sz="2800"/>
              <a:t>→</a:t>
            </a:r>
            <a:r>
              <a:rPr kumimoji="0" lang="en-US" altLang="zh-CN" sz="2800">
                <a:latin typeface="System"/>
              </a:rPr>
              <a:t>b </a:t>
            </a:r>
            <a:br>
              <a:rPr kumimoji="0" lang="en-US" altLang="zh-CN" sz="2800">
                <a:latin typeface="System"/>
              </a:rPr>
            </a:br>
            <a:r>
              <a:rPr kumimoji="0" lang="en-US" altLang="zh-CN" sz="2800">
                <a:latin typeface="System"/>
              </a:rPr>
              <a:t>    </a:t>
            </a:r>
            <a:r>
              <a:rPr kumimoji="0" lang="en-US" altLang="zh-CN" sz="2800"/>
              <a:t>③</a:t>
            </a:r>
            <a:r>
              <a:rPr kumimoji="0" lang="en-US" altLang="zh-CN" sz="2800">
                <a:latin typeface="System"/>
              </a:rPr>
              <a:t>A</a:t>
            </a:r>
            <a:r>
              <a:rPr kumimoji="0" lang="en-US" altLang="zh-CN" sz="2800"/>
              <a:t>→</a:t>
            </a:r>
            <a:r>
              <a:rPr kumimoji="0" lang="en-US" altLang="zh-CN" sz="2800">
                <a:latin typeface="System"/>
              </a:rPr>
              <a:t>Abc                           </a:t>
            </a:r>
            <a:r>
              <a:rPr kumimoji="0" lang="en-US" altLang="zh-CN" sz="2800"/>
              <a:t>④</a:t>
            </a:r>
            <a:r>
              <a:rPr kumimoji="0" lang="en-US" altLang="zh-CN" sz="2800">
                <a:latin typeface="System"/>
              </a:rPr>
              <a:t>B</a:t>
            </a:r>
            <a:r>
              <a:rPr kumimoji="0" lang="en-US" altLang="zh-CN" sz="2800"/>
              <a:t>→</a:t>
            </a:r>
            <a:r>
              <a:rPr kumimoji="0" lang="en-US" altLang="zh-CN" sz="2800">
                <a:latin typeface="System"/>
              </a:rPr>
              <a:t>d </a:t>
            </a:r>
            <a:endParaRPr kumimoji="0" lang="zh-CN" altLang="en-US" sz="2800">
              <a:latin typeface="System"/>
            </a:endParaRPr>
          </a:p>
        </p:txBody>
      </p:sp>
      <p:sp>
        <p:nvSpPr>
          <p:cNvPr id="279590" name="Rectangle 38">
            <a:extLst>
              <a:ext uri="{FF2B5EF4-FFF2-40B4-BE49-F238E27FC236}">
                <a16:creationId xmlns:a16="http://schemas.microsoft.com/office/drawing/2014/main" id="{2BF10ABD-ECD7-4B2F-9649-1FD8E07AD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540250"/>
            <a:ext cx="5486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dirty="0"/>
              <a:t>     </a:t>
            </a:r>
            <a:r>
              <a:rPr kumimoji="0" lang="zh-CN" altLang="en-US" sz="2800" dirty="0">
                <a:solidFill>
                  <a:srgbClr val="0000FF"/>
                </a:solidFill>
              </a:rPr>
              <a:t>这一归约过程是最右推导的逆过程，称为</a:t>
            </a:r>
            <a:r>
              <a:rPr kumimoji="0" lang="zh-CN" altLang="en-US" sz="2800" dirty="0">
                <a:solidFill>
                  <a:srgbClr val="FF0000"/>
                </a:solidFill>
              </a:rPr>
              <a:t>规范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归约</a:t>
            </a:r>
            <a:r>
              <a:rPr kumimoji="0" lang="zh-CN" altLang="en-US" sz="2800" dirty="0">
                <a:solidFill>
                  <a:srgbClr val="0000FF"/>
                </a:solidFill>
              </a:rPr>
              <a:t>或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最左归约</a:t>
            </a:r>
            <a:r>
              <a:rPr kumimoji="0" lang="zh-CN" altLang="en-US" sz="2800" dirty="0">
                <a:solidFill>
                  <a:srgbClr val="0000FF"/>
                </a:solidFill>
              </a:rPr>
              <a:t>。</a:t>
            </a:r>
          </a:p>
        </p:txBody>
      </p:sp>
      <p:grpSp>
        <p:nvGrpSpPr>
          <p:cNvPr id="13320" name="Group 48">
            <a:extLst>
              <a:ext uri="{FF2B5EF4-FFF2-40B4-BE49-F238E27FC236}">
                <a16:creationId xmlns:a16="http://schemas.microsoft.com/office/drawing/2014/main" id="{0A41DBEE-D76E-4D2A-B1EF-0EB937012C50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065463"/>
            <a:ext cx="1981200" cy="2801937"/>
            <a:chOff x="576" y="1931"/>
            <a:chExt cx="1248" cy="1765"/>
          </a:xfrm>
        </p:grpSpPr>
        <p:sp>
          <p:nvSpPr>
            <p:cNvPr id="13322" name="Text Box 42">
              <a:extLst>
                <a:ext uri="{FF2B5EF4-FFF2-40B4-BE49-F238E27FC236}">
                  <a16:creationId xmlns:a16="http://schemas.microsoft.com/office/drawing/2014/main" id="{F7142316-D563-4028-9C55-3219365FD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931"/>
              <a:ext cx="1248" cy="373"/>
            </a:xfrm>
            <a:prstGeom prst="rect">
              <a:avLst/>
            </a:prstGeom>
            <a:solidFill>
              <a:srgbClr val="FF99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abbcde</a:t>
              </a:r>
            </a:p>
          </p:txBody>
        </p:sp>
        <p:sp>
          <p:nvSpPr>
            <p:cNvPr id="13323" name="Text Box 43">
              <a:extLst>
                <a:ext uri="{FF2B5EF4-FFF2-40B4-BE49-F238E27FC236}">
                  <a16:creationId xmlns:a16="http://schemas.microsoft.com/office/drawing/2014/main" id="{2C622F8E-E462-45D7-9A99-F60645033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278"/>
              <a:ext cx="1248" cy="373"/>
            </a:xfrm>
            <a:prstGeom prst="rect">
              <a:avLst/>
            </a:prstGeom>
            <a:solidFill>
              <a:srgbClr val="FF99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aAbcde</a:t>
              </a:r>
            </a:p>
          </p:txBody>
        </p:sp>
        <p:sp>
          <p:nvSpPr>
            <p:cNvPr id="13324" name="Text Box 44">
              <a:extLst>
                <a:ext uri="{FF2B5EF4-FFF2-40B4-BE49-F238E27FC236}">
                  <a16:creationId xmlns:a16="http://schemas.microsoft.com/office/drawing/2014/main" id="{20B3B212-3E09-4F64-991D-890F97314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51"/>
              <a:ext cx="1248" cy="373"/>
            </a:xfrm>
            <a:prstGeom prst="rect">
              <a:avLst/>
            </a:prstGeom>
            <a:solidFill>
              <a:srgbClr val="FF99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aAde</a:t>
              </a:r>
            </a:p>
          </p:txBody>
        </p:sp>
        <p:sp>
          <p:nvSpPr>
            <p:cNvPr id="13325" name="Text Box 45">
              <a:extLst>
                <a:ext uri="{FF2B5EF4-FFF2-40B4-BE49-F238E27FC236}">
                  <a16:creationId xmlns:a16="http://schemas.microsoft.com/office/drawing/2014/main" id="{E3DB1E7E-0491-4370-837D-A1154DA11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987"/>
              <a:ext cx="1248" cy="373"/>
            </a:xfrm>
            <a:prstGeom prst="rect">
              <a:avLst/>
            </a:prstGeom>
            <a:solidFill>
              <a:srgbClr val="FF99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aABe</a:t>
              </a:r>
            </a:p>
          </p:txBody>
        </p:sp>
        <p:sp>
          <p:nvSpPr>
            <p:cNvPr id="13326" name="Text Box 46">
              <a:extLst>
                <a:ext uri="{FF2B5EF4-FFF2-40B4-BE49-F238E27FC236}">
                  <a16:creationId xmlns:a16="http://schemas.microsoft.com/office/drawing/2014/main" id="{2B1D111E-CCF5-4BC3-B54D-B5BB6F0D8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323"/>
              <a:ext cx="1248" cy="373"/>
            </a:xfrm>
            <a:prstGeom prst="rect">
              <a:avLst/>
            </a:prstGeom>
            <a:solidFill>
              <a:srgbClr val="FF99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>
                  <a:latin typeface="System"/>
                  <a:sym typeface="Symbol" panose="05050102010706020507" pitchFamily="18" charset="2"/>
                </a:rPr>
                <a:t>S</a:t>
              </a:r>
              <a:endParaRPr lang="en-US" altLang="zh-CN"/>
            </a:p>
          </p:txBody>
        </p:sp>
      </p:grpSp>
      <p:sp>
        <p:nvSpPr>
          <p:cNvPr id="279599" name="Rectangle 47">
            <a:extLst>
              <a:ext uri="{FF2B5EF4-FFF2-40B4-BE49-F238E27FC236}">
                <a16:creationId xmlns:a16="http://schemas.microsoft.com/office/drawing/2014/main" id="{007635EB-50E0-4026-9773-EA264F374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57600"/>
            <a:ext cx="5791200" cy="53181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dirty="0"/>
              <a:t> </a:t>
            </a:r>
            <a:r>
              <a:rPr kumimoji="0" lang="zh-CN" altLang="en-US" sz="2800" dirty="0">
                <a:solidFill>
                  <a:srgbClr val="0000FF"/>
                </a:solidFill>
              </a:rPr>
              <a:t>最右推导也称为规范推导</a:t>
            </a:r>
            <a:endParaRPr kumimoji="0" lang="zh-CN" altLang="en-US" sz="2800" b="1" dirty="0">
              <a:solidFill>
                <a:srgbClr val="660033"/>
              </a:solidFill>
              <a:latin typeface="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 animBg="1" autoUpdateAnimBg="0"/>
      <p:bldP spid="279588" grpId="0" animBg="1" autoUpdateAnimBg="0"/>
      <p:bldP spid="279590" grpId="0" autoUpdateAnimBg="0"/>
      <p:bldP spid="27959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6" name="Rectangle 4">
            <a:extLst>
              <a:ext uri="{FF2B5EF4-FFF2-40B4-BE49-F238E27FC236}">
                <a16:creationId xmlns:a16="http://schemas.microsoft.com/office/drawing/2014/main" id="{2ABD22DD-66DC-4FE4-9E2C-E75C3F412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382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dirty="0"/>
              <a:t>    从左至右扫描输入符号串 ，自然在被归约的句型中找</a:t>
            </a:r>
            <a:r>
              <a:rPr kumimoji="0" lang="zh-CN" altLang="en-US" sz="2800" dirty="0">
                <a:solidFill>
                  <a:srgbClr val="0000FF"/>
                </a:solidFill>
              </a:rPr>
              <a:t>最左边的某个产生式的右部</a:t>
            </a:r>
            <a:r>
              <a:rPr kumimoji="0" lang="zh-CN" altLang="en-US" sz="2800" dirty="0"/>
              <a:t>进行归约。</a:t>
            </a:r>
          </a:p>
        </p:txBody>
      </p:sp>
      <p:sp>
        <p:nvSpPr>
          <p:cNvPr id="310282" name="Rectangle 10">
            <a:extLst>
              <a:ext uri="{FF2B5EF4-FFF2-40B4-BE49-F238E27FC236}">
                <a16:creationId xmlns:a16="http://schemas.microsoft.com/office/drawing/2014/main" id="{A89B3FB2-664C-4622-9B99-F28A74D4D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638800"/>
            <a:ext cx="8839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</a:rPr>
              <a:t>注意</a:t>
            </a:r>
            <a:r>
              <a:rPr kumimoji="0" lang="zh-CN" altLang="en-US" sz="2800"/>
              <a:t>：每一步都是把</a:t>
            </a:r>
            <a:r>
              <a:rPr kumimoji="0" lang="zh-CN" altLang="en-US" sz="2800">
                <a:solidFill>
                  <a:srgbClr val="0000FF"/>
                </a:solidFill>
              </a:rPr>
              <a:t>可规约串</a:t>
            </a:r>
            <a:r>
              <a:rPr kumimoji="0" lang="zh-CN" altLang="en-US" sz="2800"/>
              <a:t>替换为相应产生式的左部符号</a:t>
            </a:r>
          </a:p>
        </p:txBody>
      </p:sp>
      <p:sp>
        <p:nvSpPr>
          <p:cNvPr id="310302" name="Rectangle 30">
            <a:extLst>
              <a:ext uri="{FF2B5EF4-FFF2-40B4-BE49-F238E27FC236}">
                <a16:creationId xmlns:a16="http://schemas.microsoft.com/office/drawing/2014/main" id="{5831FF2A-63F7-4626-823A-7145A5DEF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2888"/>
            <a:ext cx="685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/>
              <a:t>         </a:t>
            </a:r>
            <a:r>
              <a:rPr kumimoji="0" lang="zh-CN" altLang="en-US" sz="2800">
                <a:solidFill>
                  <a:srgbClr val="0000FF"/>
                </a:solidFill>
              </a:rPr>
              <a:t>为什么归约时采用最左归约？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D89DF158-03FC-4257-A0EA-5AA59F29477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133600"/>
            <a:ext cx="6858000" cy="3200400"/>
            <a:chOff x="624" y="1344"/>
            <a:chExt cx="4320" cy="2016"/>
          </a:xfrm>
        </p:grpSpPr>
        <p:grpSp>
          <p:nvGrpSpPr>
            <p:cNvPr id="14342" name="Group 35">
              <a:extLst>
                <a:ext uri="{FF2B5EF4-FFF2-40B4-BE49-F238E27FC236}">
                  <a16:creationId xmlns:a16="http://schemas.microsoft.com/office/drawing/2014/main" id="{48EE6E8B-79CC-4CBC-84DF-6FEAD6E50F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355"/>
              <a:ext cx="1248" cy="1765"/>
              <a:chOff x="624" y="1355"/>
              <a:chExt cx="1248" cy="1765"/>
            </a:xfrm>
          </p:grpSpPr>
          <p:sp>
            <p:nvSpPr>
              <p:cNvPr id="14363" name="Text Box 5">
                <a:extLst>
                  <a:ext uri="{FF2B5EF4-FFF2-40B4-BE49-F238E27FC236}">
                    <a16:creationId xmlns:a16="http://schemas.microsoft.com/office/drawing/2014/main" id="{50DAE141-ECD2-4124-8F4D-FF2EDABD27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355"/>
                <a:ext cx="1248" cy="373"/>
              </a:xfrm>
              <a:prstGeom prst="rect">
                <a:avLst/>
              </a:prstGeom>
              <a:solidFill>
                <a:srgbClr val="FF99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>
                    <a:solidFill>
                      <a:srgbClr val="0000FF"/>
                    </a:solidFill>
                  </a:rPr>
                  <a:t>b</a:t>
                </a:r>
                <a:r>
                  <a:rPr lang="en-US" altLang="zh-CN"/>
                  <a:t>bcde</a:t>
                </a:r>
              </a:p>
            </p:txBody>
          </p:sp>
          <p:sp>
            <p:nvSpPr>
              <p:cNvPr id="14364" name="Text Box 6">
                <a:extLst>
                  <a:ext uri="{FF2B5EF4-FFF2-40B4-BE49-F238E27FC236}">
                    <a16:creationId xmlns:a16="http://schemas.microsoft.com/office/drawing/2014/main" id="{33FE65C5-ACAE-482F-B7BB-C68103222E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702"/>
                <a:ext cx="1248" cy="373"/>
              </a:xfrm>
              <a:prstGeom prst="rect">
                <a:avLst/>
              </a:prstGeom>
              <a:solidFill>
                <a:srgbClr val="FF99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>
                    <a:solidFill>
                      <a:srgbClr val="0000FF"/>
                    </a:solidFill>
                  </a:rPr>
                  <a:t>Abc</a:t>
                </a:r>
                <a:r>
                  <a:rPr lang="en-US" altLang="zh-CN"/>
                  <a:t>de</a:t>
                </a:r>
              </a:p>
            </p:txBody>
          </p:sp>
          <p:sp>
            <p:nvSpPr>
              <p:cNvPr id="14365" name="Text Box 7">
                <a:extLst>
                  <a:ext uri="{FF2B5EF4-FFF2-40B4-BE49-F238E27FC236}">
                    <a16:creationId xmlns:a16="http://schemas.microsoft.com/office/drawing/2014/main" id="{68041678-57EA-4116-9E4E-1E44DC62B2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075"/>
                <a:ext cx="1248" cy="373"/>
              </a:xfrm>
              <a:prstGeom prst="rect">
                <a:avLst/>
              </a:prstGeom>
              <a:solidFill>
                <a:srgbClr val="FF99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/>
                  <a:t>aA</a:t>
                </a:r>
                <a:r>
                  <a:rPr lang="en-US" altLang="zh-CN">
                    <a:solidFill>
                      <a:srgbClr val="0000FF"/>
                    </a:solidFill>
                  </a:rPr>
                  <a:t>d</a:t>
                </a:r>
                <a:r>
                  <a:rPr lang="en-US" altLang="zh-CN"/>
                  <a:t>e</a:t>
                </a:r>
              </a:p>
            </p:txBody>
          </p:sp>
          <p:sp>
            <p:nvSpPr>
              <p:cNvPr id="14366" name="Text Box 8">
                <a:extLst>
                  <a:ext uri="{FF2B5EF4-FFF2-40B4-BE49-F238E27FC236}">
                    <a16:creationId xmlns:a16="http://schemas.microsoft.com/office/drawing/2014/main" id="{34C29B52-56C9-4DD8-9935-86C235083E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411"/>
                <a:ext cx="1248" cy="373"/>
              </a:xfrm>
              <a:prstGeom prst="rect">
                <a:avLst/>
              </a:prstGeom>
              <a:solidFill>
                <a:srgbClr val="FF99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>
                    <a:solidFill>
                      <a:srgbClr val="0000FF"/>
                    </a:solidFill>
                  </a:rPr>
                  <a:t>aABe</a:t>
                </a:r>
              </a:p>
            </p:txBody>
          </p:sp>
          <p:sp>
            <p:nvSpPr>
              <p:cNvPr id="14367" name="Text Box 9">
                <a:extLst>
                  <a:ext uri="{FF2B5EF4-FFF2-40B4-BE49-F238E27FC236}">
                    <a16:creationId xmlns:a16="http://schemas.microsoft.com/office/drawing/2014/main" id="{3851779B-EAF8-42CB-9715-51E89C9076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747"/>
                <a:ext cx="1248" cy="373"/>
              </a:xfrm>
              <a:prstGeom prst="rect">
                <a:avLst/>
              </a:prstGeom>
              <a:solidFill>
                <a:srgbClr val="FF99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>
                    <a:latin typeface="System"/>
                    <a:sym typeface="Symbol" panose="05050102010706020507" pitchFamily="18" charset="2"/>
                  </a:rPr>
                  <a:t>S</a:t>
                </a:r>
                <a:endParaRPr lang="en-US" altLang="zh-CN"/>
              </a:p>
            </p:txBody>
          </p:sp>
        </p:grpSp>
        <p:grpSp>
          <p:nvGrpSpPr>
            <p:cNvPr id="14343" name="Group 34">
              <a:extLst>
                <a:ext uri="{FF2B5EF4-FFF2-40B4-BE49-F238E27FC236}">
                  <a16:creationId xmlns:a16="http://schemas.microsoft.com/office/drawing/2014/main" id="{6230E0D8-65DA-43AA-AA0E-8A405966E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1344"/>
              <a:ext cx="2208" cy="2016"/>
              <a:chOff x="2736" y="1344"/>
              <a:chExt cx="2208" cy="2016"/>
            </a:xfrm>
          </p:grpSpPr>
          <p:sp>
            <p:nvSpPr>
              <p:cNvPr id="14344" name="Oval 11">
                <a:extLst>
                  <a:ext uri="{FF2B5EF4-FFF2-40B4-BE49-F238E27FC236}">
                    <a16:creationId xmlns:a16="http://schemas.microsoft.com/office/drawing/2014/main" id="{E178B731-72A2-4E08-86ED-CC87EE4C1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336" cy="336"/>
              </a:xfrm>
              <a:prstGeom prst="ellipse">
                <a:avLst/>
              </a:prstGeom>
              <a:solidFill>
                <a:srgbClr val="00CCFF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14345" name="Oval 12">
                <a:extLst>
                  <a:ext uri="{FF2B5EF4-FFF2-40B4-BE49-F238E27FC236}">
                    <a16:creationId xmlns:a16="http://schemas.microsoft.com/office/drawing/2014/main" id="{4DFCEF21-8A15-40BB-8074-9DC8F79A1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024"/>
                <a:ext cx="336" cy="336"/>
              </a:xfrm>
              <a:prstGeom prst="ellipse">
                <a:avLst/>
              </a:prstGeom>
              <a:solidFill>
                <a:srgbClr val="00CCFF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/>
                  <a:t>b</a:t>
                </a:r>
              </a:p>
            </p:txBody>
          </p:sp>
          <p:sp>
            <p:nvSpPr>
              <p:cNvPr id="14346" name="Oval 13">
                <a:extLst>
                  <a:ext uri="{FF2B5EF4-FFF2-40B4-BE49-F238E27FC236}">
                    <a16:creationId xmlns:a16="http://schemas.microsoft.com/office/drawing/2014/main" id="{A06E3D7C-186F-4612-8CDD-028D36F67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496"/>
                <a:ext cx="336" cy="336"/>
              </a:xfrm>
              <a:prstGeom prst="ellipse">
                <a:avLst/>
              </a:prstGeom>
              <a:solidFill>
                <a:srgbClr val="00CCFF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/>
                  <a:t>b</a:t>
                </a:r>
              </a:p>
            </p:txBody>
          </p:sp>
          <p:sp>
            <p:nvSpPr>
              <p:cNvPr id="14347" name="Oval 14">
                <a:extLst>
                  <a:ext uri="{FF2B5EF4-FFF2-40B4-BE49-F238E27FC236}">
                    <a16:creationId xmlns:a16="http://schemas.microsoft.com/office/drawing/2014/main" id="{B6E1E2DB-0FB1-4D38-A660-7503F338F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5" y="2517"/>
                <a:ext cx="336" cy="336"/>
              </a:xfrm>
              <a:prstGeom prst="ellipse">
                <a:avLst/>
              </a:prstGeom>
              <a:solidFill>
                <a:srgbClr val="00CCFF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/>
                  <a:t>c</a:t>
                </a:r>
              </a:p>
            </p:txBody>
          </p:sp>
          <p:sp>
            <p:nvSpPr>
              <p:cNvPr id="14348" name="Oval 15">
                <a:extLst>
                  <a:ext uri="{FF2B5EF4-FFF2-40B4-BE49-F238E27FC236}">
                    <a16:creationId xmlns:a16="http://schemas.microsoft.com/office/drawing/2014/main" id="{848CBCAF-BDC5-4D9C-BE9B-B53E86878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496"/>
                <a:ext cx="336" cy="336"/>
              </a:xfrm>
              <a:prstGeom prst="ellipse">
                <a:avLst/>
              </a:prstGeom>
              <a:solidFill>
                <a:srgbClr val="00CCFF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/>
                  <a:t>d</a:t>
                </a:r>
              </a:p>
            </p:txBody>
          </p:sp>
          <p:sp>
            <p:nvSpPr>
              <p:cNvPr id="14349" name="Oval 16">
                <a:extLst>
                  <a:ext uri="{FF2B5EF4-FFF2-40B4-BE49-F238E27FC236}">
                    <a16:creationId xmlns:a16="http://schemas.microsoft.com/office/drawing/2014/main" id="{989DFD18-AF4F-49CC-A1B7-38CB037A4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968"/>
                <a:ext cx="336" cy="336"/>
              </a:xfrm>
              <a:prstGeom prst="ellipse">
                <a:avLst/>
              </a:prstGeom>
              <a:solidFill>
                <a:srgbClr val="00CCFF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/>
                  <a:t>e</a:t>
                </a:r>
              </a:p>
            </p:txBody>
          </p:sp>
          <p:sp>
            <p:nvSpPr>
              <p:cNvPr id="14350" name="Oval 17">
                <a:extLst>
                  <a:ext uri="{FF2B5EF4-FFF2-40B4-BE49-F238E27FC236}">
                    <a16:creationId xmlns:a16="http://schemas.microsoft.com/office/drawing/2014/main" id="{4A40C536-1A5F-4A37-A723-E4C83B914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336" cy="336"/>
              </a:xfrm>
              <a:prstGeom prst="ellipse">
                <a:avLst/>
              </a:prstGeom>
              <a:solidFill>
                <a:srgbClr val="00CCFF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14351" name="Line 18">
                <a:extLst>
                  <a:ext uri="{FF2B5EF4-FFF2-40B4-BE49-F238E27FC236}">
                    <a16:creationId xmlns:a16="http://schemas.microsoft.com/office/drawing/2014/main" id="{7F746257-124B-497A-A760-50C16B915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832"/>
                <a:ext cx="0" cy="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2" name="Oval 19">
                <a:extLst>
                  <a:ext uri="{FF2B5EF4-FFF2-40B4-BE49-F238E27FC236}">
                    <a16:creationId xmlns:a16="http://schemas.microsoft.com/office/drawing/2014/main" id="{2EDA703B-76E2-4EBB-B5D7-994B069A7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336" cy="336"/>
              </a:xfrm>
              <a:prstGeom prst="ellipse">
                <a:avLst/>
              </a:prstGeom>
              <a:solidFill>
                <a:srgbClr val="00CCFF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14353" name="Line 20">
                <a:extLst>
                  <a:ext uri="{FF2B5EF4-FFF2-40B4-BE49-F238E27FC236}">
                    <a16:creationId xmlns:a16="http://schemas.microsoft.com/office/drawing/2014/main" id="{692BCCEE-514C-41F8-B748-8F1A44DA4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0134396" flipH="1">
                <a:off x="3072" y="2304"/>
                <a:ext cx="336" cy="19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4" name="Line 22">
                <a:extLst>
                  <a:ext uri="{FF2B5EF4-FFF2-40B4-BE49-F238E27FC236}">
                    <a16:creationId xmlns:a16="http://schemas.microsoft.com/office/drawing/2014/main" id="{EA506F0E-C442-4ED0-8933-CC276B8F4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256"/>
                <a:ext cx="192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5" name="Oval 23">
                <a:extLst>
                  <a:ext uri="{FF2B5EF4-FFF2-40B4-BE49-F238E27FC236}">
                    <a16:creationId xmlns:a16="http://schemas.microsoft.com/office/drawing/2014/main" id="{525B0B12-2DA7-4FFE-AA11-036D4BA03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989"/>
                <a:ext cx="336" cy="336"/>
              </a:xfrm>
              <a:prstGeom prst="ellipse">
                <a:avLst/>
              </a:prstGeom>
              <a:solidFill>
                <a:srgbClr val="00CCFF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/>
                  <a:t>B</a:t>
                </a:r>
              </a:p>
            </p:txBody>
          </p:sp>
          <p:sp>
            <p:nvSpPr>
              <p:cNvPr id="14356" name="Oval 25">
                <a:extLst>
                  <a:ext uri="{FF2B5EF4-FFF2-40B4-BE49-F238E27FC236}">
                    <a16:creationId xmlns:a16="http://schemas.microsoft.com/office/drawing/2014/main" id="{D9F21C17-2490-43DD-BF7E-3CC436ED2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336" cy="336"/>
              </a:xfrm>
              <a:prstGeom prst="ellipse">
                <a:avLst/>
              </a:prstGeom>
              <a:solidFill>
                <a:srgbClr val="00CCFF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/>
                  <a:t>S</a:t>
                </a:r>
              </a:p>
            </p:txBody>
          </p:sp>
          <p:sp>
            <p:nvSpPr>
              <p:cNvPr id="14357" name="Line 26">
                <a:extLst>
                  <a:ext uri="{FF2B5EF4-FFF2-40B4-BE49-F238E27FC236}">
                    <a16:creationId xmlns:a16="http://schemas.microsoft.com/office/drawing/2014/main" id="{17B4ECA0-365B-4BD9-BB03-294CDF1AA8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1680"/>
                <a:ext cx="192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4358" name="AutoShape 27">
                <a:extLst>
                  <a:ext uri="{FF2B5EF4-FFF2-40B4-BE49-F238E27FC236}">
                    <a16:creationId xmlns:a16="http://schemas.microsoft.com/office/drawing/2014/main" id="{2A921966-4EA4-4433-8E7D-448794A206B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928" y="1584"/>
                <a:ext cx="576" cy="384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59" name="Line 28">
                <a:extLst>
                  <a:ext uri="{FF2B5EF4-FFF2-40B4-BE49-F238E27FC236}">
                    <a16:creationId xmlns:a16="http://schemas.microsoft.com/office/drawing/2014/main" id="{25DDDFC7-99D0-407F-855B-526A18DA9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632"/>
                <a:ext cx="480" cy="38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0" name="Line 31">
                <a:extLst>
                  <a:ext uri="{FF2B5EF4-FFF2-40B4-BE49-F238E27FC236}">
                    <a16:creationId xmlns:a16="http://schemas.microsoft.com/office/drawing/2014/main" id="{F63606C9-F517-49A8-84E0-9BEB116AC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536"/>
                <a:ext cx="91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1" name="Line 32">
                <a:extLst>
                  <a:ext uri="{FF2B5EF4-FFF2-40B4-BE49-F238E27FC236}">
                    <a16:creationId xmlns:a16="http://schemas.microsoft.com/office/drawing/2014/main" id="{DD9C58B1-00D5-4A09-A414-65938C8F8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2" name="Line 33">
                <a:extLst>
                  <a:ext uri="{FF2B5EF4-FFF2-40B4-BE49-F238E27FC236}">
                    <a16:creationId xmlns:a16="http://schemas.microsoft.com/office/drawing/2014/main" id="{2504A485-BA37-4135-A601-DA98A220E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7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 autoUpdateAnimBg="0"/>
      <p:bldP spid="310282" grpId="0" autoUpdateAnimBg="0"/>
      <p:bldP spid="31030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80A1F14-35A9-43C3-8E0D-A5E55A5D5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自下而上分析的中心问题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2F22EC9-9942-4BCA-AFD6-87EF6B5D0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怎样判断栈顶的符号串的可归约性，以及如何规约。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569C2E3-13FF-4526-AA17-C4D40FF2E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规范规约简述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2586450-6ED5-47B4-A058-AC59B274E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4597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令</a:t>
            </a:r>
            <a:r>
              <a:rPr lang="en-US" altLang="zh-CN" dirty="0"/>
              <a:t>G</a:t>
            </a:r>
            <a:r>
              <a:rPr lang="zh-CN" altLang="en-US" dirty="0"/>
              <a:t>是一个文法，</a:t>
            </a:r>
            <a:r>
              <a:rPr lang="en-US" altLang="zh-CN" dirty="0"/>
              <a:t>S</a:t>
            </a:r>
            <a:r>
              <a:rPr lang="zh-CN" altLang="en-US" dirty="0"/>
              <a:t>是文法的开始符号，假定</a:t>
            </a:r>
            <a:r>
              <a:rPr kumimoji="0" lang="zh-CN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kumimoji="0" lang="zh-CN" altLang="zh-CN" b="1" dirty="0">
                <a:solidFill>
                  <a:srgbClr val="0000FF"/>
                </a:solidFill>
              </a:rPr>
              <a:t> </a:t>
            </a:r>
            <a:r>
              <a:rPr kumimoji="0" lang="en-US" altLang="zh-CN" b="1" dirty="0">
                <a:solidFill>
                  <a:srgbClr val="0000FF"/>
                </a:solidFill>
              </a:rPr>
              <a:t>β </a:t>
            </a:r>
            <a:r>
              <a:rPr lang="zh-CN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</a:t>
            </a:r>
            <a:r>
              <a:rPr lang="zh-CN" altLang="en-US" dirty="0">
                <a:sym typeface="Symbol" panose="05050102010706020507" pitchFamily="18" charset="2"/>
              </a:rPr>
              <a:t>是文法</a:t>
            </a:r>
            <a:r>
              <a:rPr lang="en-US" altLang="zh-CN" dirty="0">
                <a:sym typeface="Symbol" panose="05050102010706020507" pitchFamily="18" charset="2"/>
              </a:rPr>
              <a:t>G</a:t>
            </a:r>
            <a:r>
              <a:rPr lang="zh-CN" altLang="en-US" dirty="0">
                <a:sym typeface="Symbol" panose="05050102010706020507" pitchFamily="18" charset="2"/>
              </a:rPr>
              <a:t>的一个句型，如果有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  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S  </a:t>
            </a:r>
            <a:r>
              <a:rPr lang="en-US" altLang="zh-CN" dirty="0">
                <a:sym typeface="Symbol" panose="05050102010706020507" pitchFamily="18" charset="2"/>
              </a:rPr>
              <a:t>    </a:t>
            </a:r>
            <a:r>
              <a:rPr kumimoji="0" lang="zh-CN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kumimoji="0" lang="zh-CN" altLang="zh-CN" b="1" dirty="0">
                <a:solidFill>
                  <a:srgbClr val="0000FF"/>
                </a:solidFill>
              </a:rPr>
              <a:t> </a:t>
            </a:r>
            <a:r>
              <a:rPr kumimoji="0" lang="en-US" altLang="zh-CN" b="1" dirty="0">
                <a:solidFill>
                  <a:srgbClr val="0000FF"/>
                </a:solidFill>
              </a:rPr>
              <a:t>A </a:t>
            </a:r>
            <a:r>
              <a:rPr lang="zh-CN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 </a:t>
            </a:r>
            <a:r>
              <a:rPr lang="zh-CN" altLang="en-US" dirty="0">
                <a:sym typeface="Symbol" panose="05050102010706020507" pitchFamily="18" charset="2"/>
              </a:rPr>
              <a:t>且 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A </a:t>
            </a: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kumimoji="0" lang="en-US" altLang="zh-CN" b="1" dirty="0">
                <a:solidFill>
                  <a:srgbClr val="0000FF"/>
                </a:solidFill>
              </a:rPr>
              <a:t>β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zh-CN" altLang="en-US" dirty="0"/>
              <a:t>则称</a:t>
            </a:r>
            <a:r>
              <a:rPr kumimoji="0" lang="en-US" altLang="zh-CN" b="1" dirty="0">
                <a:solidFill>
                  <a:srgbClr val="FF0000"/>
                </a:solidFill>
              </a:rPr>
              <a:t>β</a:t>
            </a:r>
            <a:r>
              <a:rPr kumimoji="0" lang="zh-CN" altLang="en-US" b="1" dirty="0"/>
              <a:t>是句型</a:t>
            </a:r>
            <a:r>
              <a:rPr kumimoji="0" lang="zh-CN" altLang="zh-CN" b="1" dirty="0">
                <a:sym typeface="Symbol" panose="05050102010706020507" pitchFamily="18" charset="2"/>
              </a:rPr>
              <a:t></a:t>
            </a:r>
            <a:r>
              <a:rPr kumimoji="0" lang="zh-CN" altLang="zh-CN" b="1" dirty="0"/>
              <a:t> </a:t>
            </a:r>
            <a:r>
              <a:rPr kumimoji="0" lang="en-US" altLang="zh-CN" b="1" dirty="0"/>
              <a:t>β </a:t>
            </a:r>
            <a:r>
              <a:rPr lang="zh-CN" altLang="en-US" b="1" dirty="0">
                <a:sym typeface="Symbol" panose="05050102010706020507" pitchFamily="18" charset="2"/>
              </a:rPr>
              <a:t>相对于非终结符</a:t>
            </a:r>
            <a:r>
              <a:rPr lang="en-US" altLang="zh-CN" b="1" dirty="0">
                <a:sym typeface="Symbol" panose="05050102010706020507" pitchFamily="18" charset="2"/>
              </a:rPr>
              <a:t>A</a:t>
            </a:r>
            <a:r>
              <a:rPr lang="zh-CN" altLang="en-US" b="1" dirty="0">
                <a:sym typeface="Symbol" panose="05050102010706020507" pitchFamily="18" charset="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短语</a:t>
            </a:r>
            <a:r>
              <a:rPr lang="zh-CN" altLang="en-US" b="1" dirty="0">
                <a:sym typeface="Symbol" panose="05050102010706020507" pitchFamily="18" charset="2"/>
              </a:rPr>
              <a:t>。特别是，如果有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dirty="0">
                <a:sym typeface="Symbol" panose="05050102010706020507" pitchFamily="18" charset="2"/>
              </a:rPr>
              <a:t>                    </a:t>
            </a:r>
            <a:r>
              <a:rPr lang="en-US" altLang="zh-CN" dirty="0">
                <a:sym typeface="Symbol" panose="05050102010706020507" pitchFamily="18" charset="2"/>
              </a:rPr>
              <a:t>A    </a:t>
            </a:r>
            <a:r>
              <a:rPr kumimoji="0" lang="en-US" altLang="zh-CN" b="1" dirty="0"/>
              <a:t>β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zh-CN" altLang="en-US" b="1" dirty="0"/>
              <a:t>则称</a:t>
            </a:r>
            <a:r>
              <a:rPr kumimoji="0" lang="en-US" altLang="zh-CN" b="1" dirty="0"/>
              <a:t>β</a:t>
            </a:r>
            <a:r>
              <a:rPr kumimoji="0" lang="zh-CN" altLang="en-US" b="1" dirty="0"/>
              <a:t>是句型</a:t>
            </a:r>
            <a:r>
              <a:rPr kumimoji="0" lang="zh-CN" altLang="zh-CN" b="1" dirty="0">
                <a:sym typeface="Symbol" panose="05050102010706020507" pitchFamily="18" charset="2"/>
              </a:rPr>
              <a:t></a:t>
            </a:r>
            <a:r>
              <a:rPr kumimoji="0" lang="zh-CN" altLang="zh-CN" b="1" dirty="0"/>
              <a:t> </a:t>
            </a:r>
            <a:r>
              <a:rPr kumimoji="0" lang="en-US" altLang="zh-CN" b="1" dirty="0"/>
              <a:t>β </a:t>
            </a:r>
            <a:r>
              <a:rPr lang="zh-CN" altLang="en-US" b="1" dirty="0">
                <a:sym typeface="Symbol" panose="05050102010706020507" pitchFamily="18" charset="2"/>
              </a:rPr>
              <a:t>相对于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A    </a:t>
            </a:r>
            <a:r>
              <a:rPr kumimoji="0" lang="en-US" altLang="zh-CN" b="1" dirty="0">
                <a:solidFill>
                  <a:srgbClr val="0000FF"/>
                </a:solidFill>
              </a:rPr>
              <a:t>β</a:t>
            </a:r>
            <a:r>
              <a:rPr kumimoji="0" lang="zh-CN" altLang="en-US" b="1" dirty="0"/>
              <a:t>的直接短语，一个句型的最左直接短语称为该句型的</a:t>
            </a:r>
            <a:r>
              <a:rPr kumimoji="0" lang="zh-CN" altLang="en-US" b="1" dirty="0">
                <a:solidFill>
                  <a:srgbClr val="FF0000"/>
                </a:solidFill>
              </a:rPr>
              <a:t>句柄</a:t>
            </a:r>
            <a:r>
              <a:rPr kumimoji="0" lang="zh-CN" altLang="en-US" b="1" dirty="0"/>
              <a:t>。</a:t>
            </a:r>
          </a:p>
        </p:txBody>
      </p:sp>
      <p:sp>
        <p:nvSpPr>
          <p:cNvPr id="16388" name="Text Box 7">
            <a:extLst>
              <a:ext uri="{FF2B5EF4-FFF2-40B4-BE49-F238E27FC236}">
                <a16:creationId xmlns:a16="http://schemas.microsoft.com/office/drawing/2014/main" id="{6E9C8E63-E402-49C2-879B-66FE9301F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708275"/>
            <a:ext cx="6858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FontTx/>
              <a:buNone/>
            </a:pPr>
            <a:r>
              <a:rPr lang="zh-CN" altLang="en-US" sz="1600"/>
              <a:t>*</a:t>
            </a:r>
          </a:p>
          <a:p>
            <a:pPr algn="ctr" eaLnBrk="1" fontAlgn="ctr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</a:t>
            </a:r>
            <a:endParaRPr lang="zh-CN" altLang="en-US" sz="2400"/>
          </a:p>
        </p:txBody>
      </p:sp>
      <p:sp>
        <p:nvSpPr>
          <p:cNvPr id="16389" name="Text Box 7">
            <a:extLst>
              <a:ext uri="{FF2B5EF4-FFF2-40B4-BE49-F238E27FC236}">
                <a16:creationId xmlns:a16="http://schemas.microsoft.com/office/drawing/2014/main" id="{591C6BEA-E00C-4A34-A873-2B407BF24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636838"/>
            <a:ext cx="6858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+ </a:t>
            </a:r>
          </a:p>
          <a:p>
            <a:pPr algn="ctr" eaLnBrk="1" fontAlgn="ctr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</a:t>
            </a:r>
            <a:endParaRPr lang="zh-CN" altLang="en-US" sz="2400"/>
          </a:p>
        </p:txBody>
      </p:sp>
      <p:sp>
        <p:nvSpPr>
          <p:cNvPr id="16390" name="Text Box 7">
            <a:extLst>
              <a:ext uri="{FF2B5EF4-FFF2-40B4-BE49-F238E27FC236}">
                <a16:creationId xmlns:a16="http://schemas.microsoft.com/office/drawing/2014/main" id="{442C74C9-C6A2-49D5-A2D3-C2FCDAD3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076700"/>
            <a:ext cx="6858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 </a:t>
            </a:r>
          </a:p>
          <a:p>
            <a:pPr algn="ctr" eaLnBrk="1" fontAlgn="ctr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</a:t>
            </a:r>
            <a:endParaRPr lang="zh-CN" altLang="en-US" sz="2400"/>
          </a:p>
        </p:txBody>
      </p:sp>
      <p:sp>
        <p:nvSpPr>
          <p:cNvPr id="16391" name="Line 7">
            <a:extLst>
              <a:ext uri="{FF2B5EF4-FFF2-40B4-BE49-F238E27FC236}">
                <a16:creationId xmlns:a16="http://schemas.microsoft.com/office/drawing/2014/main" id="{90EA6A8D-2326-45D6-9A4A-0FA092ECC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4048" y="5013176"/>
            <a:ext cx="3603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C3DDD824-26B0-420F-BE7C-9B02D55E5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134350" cy="4897437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表达式文法</a:t>
            </a:r>
            <a:r>
              <a:rPr lang="en-US" altLang="zh-CN">
                <a:ea typeface="黑体" panose="02010609060101010101" pitchFamily="49" charset="-122"/>
              </a:rPr>
              <a:t>G[E]</a:t>
            </a:r>
          </a:p>
          <a:p>
            <a:pPr lvl="1" eaLnBrk="1" hangingPunct="1">
              <a:buFontTx/>
              <a:buNone/>
            </a:pPr>
            <a:r>
              <a:rPr lang="en-US" altLang="zh-CN">
                <a:ea typeface="黑体" panose="02010609060101010101" pitchFamily="49" charset="-122"/>
              </a:rPr>
              <a:t>E     T|E+T</a:t>
            </a:r>
          </a:p>
          <a:p>
            <a:pPr lvl="1" eaLnBrk="1" hangingPunct="1">
              <a:buFontTx/>
              <a:buNone/>
            </a:pPr>
            <a:r>
              <a:rPr lang="en-US" altLang="zh-CN">
                <a:ea typeface="黑体" panose="02010609060101010101" pitchFamily="49" charset="-122"/>
              </a:rPr>
              <a:t>T     F|T*F</a:t>
            </a:r>
          </a:p>
          <a:p>
            <a:pPr lvl="1" eaLnBrk="1" hangingPunct="1">
              <a:buFontTx/>
              <a:buNone/>
            </a:pPr>
            <a:r>
              <a:rPr lang="en-US" altLang="zh-CN">
                <a:ea typeface="黑体" panose="02010609060101010101" pitchFamily="49" charset="-122"/>
              </a:rPr>
              <a:t>F     i|(E)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i*i+i</a:t>
            </a:r>
            <a:r>
              <a:rPr lang="zh-CN" altLang="en-US" sz="2800" b="1">
                <a:ea typeface="黑体" panose="02010609060101010101" pitchFamily="49" charset="-122"/>
              </a:rPr>
              <a:t>是</a:t>
            </a:r>
            <a:r>
              <a:rPr lang="en-US" altLang="zh-CN" sz="2800" b="1">
                <a:ea typeface="黑体" panose="02010609060101010101" pitchFamily="49" charset="-122"/>
              </a:rPr>
              <a:t>G[E]</a:t>
            </a:r>
            <a:r>
              <a:rPr lang="zh-CN" altLang="en-US" sz="2800" b="1">
                <a:ea typeface="黑体" panose="02010609060101010101" pitchFamily="49" charset="-122"/>
              </a:rPr>
              <a:t>的一个句型，为了叙述方便，改写成</a:t>
            </a:r>
            <a:r>
              <a:rPr lang="en-US" altLang="zh-CN" sz="2800" b="1">
                <a:ea typeface="黑体" panose="02010609060101010101" pitchFamily="49" charset="-122"/>
              </a:rPr>
              <a:t>i</a:t>
            </a:r>
            <a:r>
              <a:rPr lang="en-US" altLang="zh-CN" sz="2800" b="1" baseline="-25000">
                <a:ea typeface="黑体" panose="02010609060101010101" pitchFamily="49" charset="-122"/>
              </a:rPr>
              <a:t>1</a:t>
            </a:r>
            <a:r>
              <a:rPr lang="en-US" altLang="zh-CN" sz="2800" b="1">
                <a:ea typeface="黑体" panose="02010609060101010101" pitchFamily="49" charset="-122"/>
              </a:rPr>
              <a:t>*i</a:t>
            </a:r>
            <a:r>
              <a:rPr lang="en-US" altLang="zh-CN" sz="2800" b="1" baseline="-25000">
                <a:ea typeface="黑体" panose="02010609060101010101" pitchFamily="49" charset="-122"/>
              </a:rPr>
              <a:t>2</a:t>
            </a:r>
            <a:r>
              <a:rPr lang="en-US" altLang="zh-CN" sz="2800" b="1">
                <a:ea typeface="黑体" panose="02010609060101010101" pitchFamily="49" charset="-122"/>
              </a:rPr>
              <a:t>+i</a:t>
            </a:r>
            <a:r>
              <a:rPr lang="en-US" altLang="zh-CN" sz="2800" b="1" baseline="-25000">
                <a:ea typeface="黑体" panose="02010609060101010101" pitchFamily="49" charset="-122"/>
              </a:rPr>
              <a:t>3</a:t>
            </a:r>
          </a:p>
          <a:p>
            <a:pPr lvl="1" eaLnBrk="1" hangingPunct="1"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求：</a:t>
            </a:r>
            <a:r>
              <a:rPr lang="en-US" altLang="zh-CN" sz="2400" b="1">
                <a:ea typeface="黑体" panose="02010609060101010101" pitchFamily="49" charset="-122"/>
              </a:rPr>
              <a:t>i</a:t>
            </a:r>
            <a:r>
              <a:rPr lang="en-US" altLang="zh-CN" sz="2400" b="1" baseline="-25000">
                <a:ea typeface="黑体" panose="02010609060101010101" pitchFamily="49" charset="-122"/>
              </a:rPr>
              <a:t>1</a:t>
            </a:r>
            <a:r>
              <a:rPr lang="en-US" altLang="zh-CN" sz="2400" b="1">
                <a:ea typeface="黑体" panose="02010609060101010101" pitchFamily="49" charset="-122"/>
              </a:rPr>
              <a:t>*i</a:t>
            </a:r>
            <a:r>
              <a:rPr lang="en-US" altLang="zh-CN" sz="2400" b="1" baseline="-25000">
                <a:ea typeface="黑体" panose="02010609060101010101" pitchFamily="49" charset="-122"/>
              </a:rPr>
              <a:t>2</a:t>
            </a:r>
            <a:r>
              <a:rPr lang="en-US" altLang="zh-CN" sz="2400" b="1">
                <a:ea typeface="黑体" panose="02010609060101010101" pitchFamily="49" charset="-122"/>
              </a:rPr>
              <a:t>+i</a:t>
            </a:r>
            <a:r>
              <a:rPr lang="en-US" altLang="zh-CN" sz="2400" b="1" baseline="-25000">
                <a:ea typeface="黑体" panose="02010609060101010101" pitchFamily="49" charset="-122"/>
              </a:rPr>
              <a:t>3</a:t>
            </a:r>
            <a:r>
              <a:rPr lang="zh-CN" altLang="en-US" b="1">
                <a:ea typeface="黑体" panose="02010609060101010101" pitchFamily="49" charset="-122"/>
              </a:rPr>
              <a:t>的短语、直接短语、句柄</a:t>
            </a:r>
            <a:endParaRPr lang="zh-CN" altLang="en-US">
              <a:ea typeface="黑体" panose="02010609060101010101" pitchFamily="49" charset="-122"/>
            </a:endParaRPr>
          </a:p>
          <a:p>
            <a:pPr lvl="1" eaLnBrk="1" hangingPunct="1">
              <a:buFontTx/>
              <a:buNone/>
            </a:pPr>
            <a:endParaRPr lang="en-US" altLang="zh-CN">
              <a:ea typeface="黑体" panose="02010609060101010101" pitchFamily="49" charset="-122"/>
            </a:endParaRPr>
          </a:p>
          <a:p>
            <a:pPr lvl="1" eaLnBrk="1" hangingPunct="1">
              <a:buFontTx/>
              <a:buNone/>
            </a:pP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17411" name="Line 4">
            <a:extLst>
              <a:ext uri="{FF2B5EF4-FFF2-40B4-BE49-F238E27FC236}">
                <a16:creationId xmlns:a16="http://schemas.microsoft.com/office/drawing/2014/main" id="{9EAB440B-3A18-4638-984D-F6D97C091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16287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Line 5">
            <a:extLst>
              <a:ext uri="{FF2B5EF4-FFF2-40B4-BE49-F238E27FC236}">
                <a16:creationId xmlns:a16="http://schemas.microsoft.com/office/drawing/2014/main" id="{96866A44-CAC1-4AF1-B322-60AF4FDD5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22050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3" name="Line 6">
            <a:extLst>
              <a:ext uri="{FF2B5EF4-FFF2-40B4-BE49-F238E27FC236}">
                <a16:creationId xmlns:a16="http://schemas.microsoft.com/office/drawing/2014/main" id="{2A3B4394-2D72-4846-AEDB-63E369F10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27082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>
            <a:extLst>
              <a:ext uri="{FF2B5EF4-FFF2-40B4-BE49-F238E27FC236}">
                <a16:creationId xmlns:a16="http://schemas.microsoft.com/office/drawing/2014/main" id="{3F19BFD1-E96C-4BF6-B4D1-09935C52D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54927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/>
              <a:t>E     E+T  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        E+F  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        E+i  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        T+i   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        T*F+i  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        T*i+i    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        F*i+i     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        i*i+i</a:t>
            </a:r>
          </a:p>
        </p:txBody>
      </p:sp>
      <p:sp>
        <p:nvSpPr>
          <p:cNvPr id="371716" name="Text Box 7">
            <a:extLst>
              <a:ext uri="{FF2B5EF4-FFF2-40B4-BE49-F238E27FC236}">
                <a16:creationId xmlns:a16="http://schemas.microsoft.com/office/drawing/2014/main" id="{BAC6F827-7EC2-48D5-8063-094C0E296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981075"/>
            <a:ext cx="6858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 </a:t>
            </a:r>
          </a:p>
          <a:p>
            <a:pPr algn="ctr" eaLnBrk="1" fontAlgn="ctr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</a:t>
            </a:r>
            <a:endParaRPr lang="zh-CN" altLang="en-US" sz="2400"/>
          </a:p>
        </p:txBody>
      </p:sp>
      <p:sp>
        <p:nvSpPr>
          <p:cNvPr id="371717" name="Text Box 7">
            <a:extLst>
              <a:ext uri="{FF2B5EF4-FFF2-40B4-BE49-F238E27FC236}">
                <a16:creationId xmlns:a16="http://schemas.microsoft.com/office/drawing/2014/main" id="{4D78E863-FFBF-43BD-A79E-6C87E3B97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76250"/>
            <a:ext cx="6858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 </a:t>
            </a:r>
          </a:p>
          <a:p>
            <a:pPr algn="ctr" eaLnBrk="1" fontAlgn="ctr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</a:t>
            </a:r>
            <a:endParaRPr lang="zh-CN" altLang="en-US" sz="2400"/>
          </a:p>
        </p:txBody>
      </p:sp>
      <p:sp>
        <p:nvSpPr>
          <p:cNvPr id="371718" name="Text Box 7">
            <a:extLst>
              <a:ext uri="{FF2B5EF4-FFF2-40B4-BE49-F238E27FC236}">
                <a16:creationId xmlns:a16="http://schemas.microsoft.com/office/drawing/2014/main" id="{688B96AC-F4D6-410F-93E7-D75E28C21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060575"/>
            <a:ext cx="6858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 </a:t>
            </a:r>
          </a:p>
          <a:p>
            <a:pPr algn="ctr" eaLnBrk="1" fontAlgn="ctr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</a:t>
            </a:r>
            <a:endParaRPr lang="zh-CN" altLang="en-US" sz="2400"/>
          </a:p>
        </p:txBody>
      </p:sp>
      <p:sp>
        <p:nvSpPr>
          <p:cNvPr id="371719" name="Text Box 7">
            <a:extLst>
              <a:ext uri="{FF2B5EF4-FFF2-40B4-BE49-F238E27FC236}">
                <a16:creationId xmlns:a16="http://schemas.microsoft.com/office/drawing/2014/main" id="{205899E7-2481-46F0-9C3E-F7E430696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557338"/>
            <a:ext cx="6858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 </a:t>
            </a:r>
          </a:p>
          <a:p>
            <a:pPr algn="ctr" eaLnBrk="1" fontAlgn="ctr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</a:t>
            </a:r>
            <a:endParaRPr lang="zh-CN" altLang="en-US" sz="2400"/>
          </a:p>
        </p:txBody>
      </p:sp>
      <p:sp>
        <p:nvSpPr>
          <p:cNvPr id="371720" name="Text Box 7">
            <a:extLst>
              <a:ext uri="{FF2B5EF4-FFF2-40B4-BE49-F238E27FC236}">
                <a16:creationId xmlns:a16="http://schemas.microsoft.com/office/drawing/2014/main" id="{EC197C84-715A-4E9E-8D35-FB90948FC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573463"/>
            <a:ext cx="6858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 </a:t>
            </a:r>
          </a:p>
          <a:p>
            <a:pPr algn="ctr" eaLnBrk="1" fontAlgn="ctr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</a:t>
            </a:r>
            <a:endParaRPr lang="zh-CN" altLang="en-US" sz="2400"/>
          </a:p>
        </p:txBody>
      </p:sp>
      <p:sp>
        <p:nvSpPr>
          <p:cNvPr id="371721" name="Text Box 7">
            <a:extLst>
              <a:ext uri="{FF2B5EF4-FFF2-40B4-BE49-F238E27FC236}">
                <a16:creationId xmlns:a16="http://schemas.microsoft.com/office/drawing/2014/main" id="{06B30D2A-15D2-4FEE-85C6-3B6AF843B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068638"/>
            <a:ext cx="6858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 </a:t>
            </a:r>
          </a:p>
          <a:p>
            <a:pPr algn="ctr" eaLnBrk="1" fontAlgn="ctr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</a:t>
            </a:r>
            <a:endParaRPr lang="zh-CN" altLang="en-US" sz="2400"/>
          </a:p>
        </p:txBody>
      </p:sp>
      <p:sp>
        <p:nvSpPr>
          <p:cNvPr id="371722" name="Text Box 7">
            <a:extLst>
              <a:ext uri="{FF2B5EF4-FFF2-40B4-BE49-F238E27FC236}">
                <a16:creationId xmlns:a16="http://schemas.microsoft.com/office/drawing/2014/main" id="{B7209728-F6A6-43F3-98D9-4F5B2F284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565400"/>
            <a:ext cx="6858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 </a:t>
            </a:r>
          </a:p>
          <a:p>
            <a:pPr algn="ctr" eaLnBrk="1" fontAlgn="ctr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</a:t>
            </a:r>
            <a:endParaRPr lang="zh-CN" altLang="en-US" sz="2400"/>
          </a:p>
        </p:txBody>
      </p:sp>
      <p:sp>
        <p:nvSpPr>
          <p:cNvPr id="371723" name="Text Box 7">
            <a:extLst>
              <a:ext uri="{FF2B5EF4-FFF2-40B4-BE49-F238E27FC236}">
                <a16:creationId xmlns:a16="http://schemas.microsoft.com/office/drawing/2014/main" id="{CCB4D77B-0B7D-4576-B3F0-74AB2C309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076700"/>
            <a:ext cx="6858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 </a:t>
            </a:r>
          </a:p>
          <a:p>
            <a:pPr algn="ctr" eaLnBrk="1" fontAlgn="ctr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</a:t>
            </a:r>
            <a:endParaRPr lang="zh-CN" altLang="en-US" sz="2400"/>
          </a:p>
        </p:txBody>
      </p:sp>
      <p:sp>
        <p:nvSpPr>
          <p:cNvPr id="18443" name="Rectangle 12">
            <a:extLst>
              <a:ext uri="{FF2B5EF4-FFF2-40B4-BE49-F238E27FC236}">
                <a16:creationId xmlns:a16="http://schemas.microsoft.com/office/drawing/2014/main" id="{F53DA6C0-6889-4416-A854-675F71471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765175"/>
            <a:ext cx="45720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3200"/>
              <a:t>E     T|E+T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3200"/>
              <a:t>T     F|T*F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3200"/>
              <a:t>F     i|(E)</a:t>
            </a:r>
          </a:p>
        </p:txBody>
      </p:sp>
      <p:sp>
        <p:nvSpPr>
          <p:cNvPr id="18444" name="Line 13">
            <a:extLst>
              <a:ext uri="{FF2B5EF4-FFF2-40B4-BE49-F238E27FC236}">
                <a16:creationId xmlns:a16="http://schemas.microsoft.com/office/drawing/2014/main" id="{3C58D4C4-B0DF-41E7-9539-6C1F02AC0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11247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14">
            <a:extLst>
              <a:ext uri="{FF2B5EF4-FFF2-40B4-BE49-F238E27FC236}">
                <a16:creationId xmlns:a16="http://schemas.microsoft.com/office/drawing/2014/main" id="{D942D13E-F773-4A3B-A264-D39B332D0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16163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15">
            <a:extLst>
              <a:ext uri="{FF2B5EF4-FFF2-40B4-BE49-F238E27FC236}">
                <a16:creationId xmlns:a16="http://schemas.microsoft.com/office/drawing/2014/main" id="{27EB5F85-A74C-4936-8ABE-2D1F01CDB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750" y="20605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6" grpId="0"/>
      <p:bldP spid="371717" grpId="0"/>
      <p:bldP spid="371718" grpId="0"/>
      <p:bldP spid="371719" grpId="0"/>
      <p:bldP spid="371720" grpId="0"/>
      <p:bldP spid="371721" grpId="0"/>
      <p:bldP spid="371722" grpId="0"/>
      <p:bldP spid="3717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45E079B6-D106-43BB-A953-8DC02B95D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33375"/>
            <a:ext cx="4752975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/>
              <a:t>∵ E</a:t>
            </a:r>
            <a:r>
              <a:rPr lang="en-US" altLang="zh-CN" sz="2800" b="1">
                <a:ea typeface="黑体" panose="02010609060101010101" pitchFamily="49" charset="-122"/>
              </a:rPr>
              <a:t>       F*i</a:t>
            </a:r>
            <a:r>
              <a:rPr lang="en-US" altLang="zh-CN" sz="2800" b="1" baseline="-25000">
                <a:ea typeface="黑体" panose="02010609060101010101" pitchFamily="49" charset="-122"/>
              </a:rPr>
              <a:t>2</a:t>
            </a:r>
            <a:r>
              <a:rPr lang="en-US" altLang="zh-CN" sz="2800" b="1">
                <a:ea typeface="黑体" panose="02010609060101010101" pitchFamily="49" charset="-122"/>
              </a:rPr>
              <a:t>+i</a:t>
            </a:r>
            <a:r>
              <a:rPr lang="en-US" altLang="zh-CN" sz="2800" b="1" baseline="-25000">
                <a:ea typeface="黑体" panose="02010609060101010101" pitchFamily="49" charset="-122"/>
              </a:rPr>
              <a:t>3 </a:t>
            </a:r>
            <a:r>
              <a:rPr lang="zh-CN" altLang="en-US" sz="2800" b="1">
                <a:ea typeface="黑体" panose="02010609060101010101" pitchFamily="49" charset="-122"/>
              </a:rPr>
              <a:t>，且</a:t>
            </a:r>
            <a:r>
              <a:rPr lang="en-US" altLang="zh-CN" sz="2800" b="1">
                <a:ea typeface="黑体" panose="02010609060101010101" pitchFamily="49" charset="-122"/>
              </a:rPr>
              <a:t>F </a:t>
            </a:r>
            <a:r>
              <a:rPr lang="en-US" altLang="zh-CN" sz="2800" b="1">
                <a:ea typeface="黑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 b="1">
                <a:ea typeface="黑体" panose="02010609060101010101" pitchFamily="49" charset="-122"/>
              </a:rPr>
              <a:t> i</a:t>
            </a:r>
            <a:r>
              <a:rPr lang="en-US" altLang="zh-CN" sz="2800" b="1" baseline="-25000">
                <a:ea typeface="黑体" panose="02010609060101010101" pitchFamily="49" charset="-122"/>
              </a:rPr>
              <a:t>1</a:t>
            </a:r>
            <a:endParaRPr lang="en-US" altLang="zh-CN" sz="2800" b="1"/>
          </a:p>
          <a:p>
            <a:pPr eaLnBrk="1" hangingPunct="1">
              <a:lnSpc>
                <a:spcPct val="150000"/>
              </a:lnSpc>
            </a:pPr>
            <a:r>
              <a:rPr lang="en-US" altLang="zh-CN" sz="2800" b="1"/>
              <a:t>∴ </a:t>
            </a:r>
            <a:r>
              <a:rPr lang="en-US" altLang="zh-CN" sz="2800" b="1">
                <a:ea typeface="黑体" panose="02010609060101010101" pitchFamily="49" charset="-122"/>
              </a:rPr>
              <a:t>i</a:t>
            </a:r>
            <a:r>
              <a:rPr lang="en-US" altLang="zh-CN" sz="2800" b="1" baseline="-25000">
                <a:ea typeface="黑体" panose="02010609060101010101" pitchFamily="49" charset="-122"/>
              </a:rPr>
              <a:t>1</a:t>
            </a:r>
            <a:r>
              <a:rPr lang="zh-CN" altLang="en-US" sz="2800" b="1">
                <a:ea typeface="黑体" panose="02010609060101010101" pitchFamily="49" charset="-122"/>
              </a:rPr>
              <a:t>是句型</a:t>
            </a:r>
            <a:r>
              <a:rPr lang="en-US" altLang="zh-CN" sz="2800" b="1">
                <a:ea typeface="黑体" panose="02010609060101010101" pitchFamily="49" charset="-122"/>
              </a:rPr>
              <a:t>i</a:t>
            </a:r>
            <a:r>
              <a:rPr lang="en-US" altLang="zh-CN" sz="2800" b="1" baseline="-25000">
                <a:ea typeface="黑体" panose="02010609060101010101" pitchFamily="49" charset="-122"/>
              </a:rPr>
              <a:t>1</a:t>
            </a:r>
            <a:r>
              <a:rPr lang="en-US" altLang="zh-CN" sz="2800" b="1">
                <a:ea typeface="黑体" panose="02010609060101010101" pitchFamily="49" charset="-122"/>
              </a:rPr>
              <a:t>*i</a:t>
            </a:r>
            <a:r>
              <a:rPr lang="en-US" altLang="zh-CN" sz="2800" b="1" baseline="-25000">
                <a:ea typeface="黑体" panose="02010609060101010101" pitchFamily="49" charset="-122"/>
              </a:rPr>
              <a:t>2</a:t>
            </a:r>
            <a:r>
              <a:rPr lang="en-US" altLang="zh-CN" sz="2800" b="1">
                <a:ea typeface="黑体" panose="02010609060101010101" pitchFamily="49" charset="-122"/>
              </a:rPr>
              <a:t>+i</a:t>
            </a:r>
            <a:r>
              <a:rPr lang="en-US" altLang="zh-CN" sz="2800" b="1" baseline="-25000">
                <a:ea typeface="黑体" panose="02010609060101010101" pitchFamily="49" charset="-122"/>
              </a:rPr>
              <a:t>3</a:t>
            </a:r>
            <a:r>
              <a:rPr lang="zh-CN" altLang="en-US" sz="2800" b="1">
                <a:ea typeface="黑体" panose="02010609060101010101" pitchFamily="49" charset="-122"/>
              </a:rPr>
              <a:t>相对于非终结符</a:t>
            </a:r>
            <a:r>
              <a:rPr lang="en-US" altLang="zh-CN" sz="2800" b="1">
                <a:ea typeface="黑体" panose="02010609060101010101" pitchFamily="49" charset="-122"/>
              </a:rPr>
              <a:t>F</a:t>
            </a:r>
            <a:r>
              <a:rPr lang="zh-CN" altLang="en-US" sz="2800" b="1">
                <a:ea typeface="黑体" panose="02010609060101010101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短语</a:t>
            </a:r>
            <a:r>
              <a:rPr lang="zh-CN" altLang="en-US" sz="2800" b="1">
                <a:ea typeface="黑体" panose="02010609060101010101" pitchFamily="49" charset="-122"/>
              </a:rPr>
              <a:t>，也是相对于规则</a:t>
            </a:r>
            <a:r>
              <a:rPr lang="en-US" altLang="zh-CN" sz="2800" b="1">
                <a:ea typeface="黑体" panose="02010609060101010101" pitchFamily="49" charset="-122"/>
              </a:rPr>
              <a:t>F</a:t>
            </a:r>
            <a:r>
              <a:rPr lang="en-US" altLang="zh-CN" sz="2800" b="1"/>
              <a:t>→i</a:t>
            </a:r>
            <a:r>
              <a:rPr lang="zh-CN" altLang="en-US" sz="2800" b="1">
                <a:ea typeface="黑体" panose="02010609060101010101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直接短语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/>
              <a:t>∵ </a:t>
            </a:r>
            <a:r>
              <a:rPr lang="en-US" altLang="zh-CN" sz="2800" b="1"/>
              <a:t>E</a:t>
            </a:r>
            <a:r>
              <a:rPr lang="en-US" altLang="zh-CN" sz="2800" b="1">
                <a:ea typeface="黑体" panose="02010609060101010101" pitchFamily="49" charset="-122"/>
              </a:rPr>
              <a:t>       T*i</a:t>
            </a:r>
            <a:r>
              <a:rPr lang="en-US" altLang="zh-CN" sz="2800" b="1" baseline="-25000">
                <a:ea typeface="黑体" panose="02010609060101010101" pitchFamily="49" charset="-122"/>
              </a:rPr>
              <a:t>2</a:t>
            </a:r>
            <a:r>
              <a:rPr lang="en-US" altLang="zh-CN" sz="2800" b="1">
                <a:ea typeface="黑体" panose="02010609060101010101" pitchFamily="49" charset="-122"/>
              </a:rPr>
              <a:t>+i</a:t>
            </a:r>
            <a:r>
              <a:rPr lang="en-US" altLang="zh-CN" sz="2800" b="1" baseline="-25000">
                <a:ea typeface="黑体" panose="02010609060101010101" pitchFamily="49" charset="-122"/>
              </a:rPr>
              <a:t>3 </a:t>
            </a:r>
            <a:r>
              <a:rPr lang="zh-CN" altLang="en-US" sz="2800" b="1">
                <a:ea typeface="黑体" panose="02010609060101010101" pitchFamily="49" charset="-122"/>
              </a:rPr>
              <a:t>，且</a:t>
            </a:r>
            <a:r>
              <a:rPr lang="en-US" altLang="zh-CN" sz="2800" b="1">
                <a:ea typeface="黑体" panose="02010609060101010101" pitchFamily="49" charset="-122"/>
              </a:rPr>
              <a:t>T       i</a:t>
            </a:r>
            <a:r>
              <a:rPr lang="en-US" altLang="zh-CN" sz="2800" b="1" baseline="-25000">
                <a:ea typeface="黑体" panose="02010609060101010101" pitchFamily="49" charset="-122"/>
              </a:rPr>
              <a:t>1</a:t>
            </a:r>
            <a:endParaRPr lang="en-US" altLang="zh-CN" sz="2800" b="1"/>
          </a:p>
          <a:p>
            <a:pPr eaLnBrk="1" hangingPunct="1">
              <a:lnSpc>
                <a:spcPct val="150000"/>
              </a:lnSpc>
            </a:pPr>
            <a:r>
              <a:rPr lang="en-US" altLang="zh-CN" sz="2800" b="1"/>
              <a:t>∴ </a:t>
            </a:r>
            <a:r>
              <a:rPr lang="en-US" altLang="zh-CN" sz="2800" b="1">
                <a:ea typeface="黑体" panose="02010609060101010101" pitchFamily="49" charset="-122"/>
              </a:rPr>
              <a:t>i</a:t>
            </a:r>
            <a:r>
              <a:rPr lang="en-US" altLang="zh-CN" sz="2800" b="1" baseline="-25000">
                <a:ea typeface="黑体" panose="02010609060101010101" pitchFamily="49" charset="-122"/>
              </a:rPr>
              <a:t>1</a:t>
            </a:r>
            <a:r>
              <a:rPr lang="zh-CN" altLang="en-US" sz="2800" b="1">
                <a:ea typeface="黑体" panose="02010609060101010101" pitchFamily="49" charset="-122"/>
              </a:rPr>
              <a:t>是句型</a:t>
            </a:r>
            <a:r>
              <a:rPr lang="en-US" altLang="zh-CN" sz="2800" b="1">
                <a:ea typeface="黑体" panose="02010609060101010101" pitchFamily="49" charset="-122"/>
              </a:rPr>
              <a:t>i</a:t>
            </a:r>
            <a:r>
              <a:rPr lang="en-US" altLang="zh-CN" sz="2800" b="1" baseline="-25000">
                <a:ea typeface="黑体" panose="02010609060101010101" pitchFamily="49" charset="-122"/>
              </a:rPr>
              <a:t>1</a:t>
            </a:r>
            <a:r>
              <a:rPr lang="en-US" altLang="zh-CN" sz="2800" b="1">
                <a:ea typeface="黑体" panose="02010609060101010101" pitchFamily="49" charset="-122"/>
              </a:rPr>
              <a:t>*i</a:t>
            </a:r>
            <a:r>
              <a:rPr lang="en-US" altLang="zh-CN" sz="2800" b="1" baseline="-25000">
                <a:ea typeface="黑体" panose="02010609060101010101" pitchFamily="49" charset="-122"/>
              </a:rPr>
              <a:t>2</a:t>
            </a:r>
            <a:r>
              <a:rPr lang="en-US" altLang="zh-CN" sz="2800" b="1">
                <a:ea typeface="黑体" panose="02010609060101010101" pitchFamily="49" charset="-122"/>
              </a:rPr>
              <a:t>+i</a:t>
            </a:r>
            <a:r>
              <a:rPr lang="en-US" altLang="zh-CN" sz="2800" b="1" baseline="-25000">
                <a:ea typeface="黑体" panose="02010609060101010101" pitchFamily="49" charset="-122"/>
              </a:rPr>
              <a:t>3</a:t>
            </a:r>
            <a:r>
              <a:rPr lang="zh-CN" altLang="en-US" sz="2800" b="1">
                <a:ea typeface="黑体" panose="02010609060101010101" pitchFamily="49" charset="-122"/>
              </a:rPr>
              <a:t>相对于非终结符</a:t>
            </a:r>
            <a:r>
              <a:rPr lang="en-US" altLang="zh-CN" sz="2800" b="1">
                <a:ea typeface="黑体" panose="02010609060101010101" pitchFamily="49" charset="-122"/>
              </a:rPr>
              <a:t>T</a:t>
            </a:r>
            <a:r>
              <a:rPr lang="zh-CN" altLang="en-US" sz="2800" b="1">
                <a:ea typeface="黑体" panose="02010609060101010101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短语</a:t>
            </a:r>
            <a:r>
              <a:rPr lang="zh-CN" altLang="en-US" sz="2800" b="1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B72279AC-F3BB-44D9-8AB0-D87F2F00B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3575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ym typeface="Symbol" panose="05050102010706020507" pitchFamily="18" charset="2"/>
              </a:rPr>
              <a:t>*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ADE9CAFE-7701-4C5D-903D-3A0AE993C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492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ym typeface="Symbol" panose="05050102010706020507" pitchFamily="18" charset="2"/>
              </a:rPr>
              <a:t>*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0F801380-2B36-4656-91FA-5C76ADEF0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2845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ym typeface="Symbol" panose="05050102010706020507" pitchFamily="18" charset="2"/>
              </a:rPr>
              <a:t>+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ym typeface="Symbol" panose="05050102010706020507" pitchFamily="18" charset="2"/>
              </a:rPr>
              <a:t></a:t>
            </a:r>
          </a:p>
        </p:txBody>
      </p:sp>
      <p:grpSp>
        <p:nvGrpSpPr>
          <p:cNvPr id="19462" name="Group 8">
            <a:extLst>
              <a:ext uri="{FF2B5EF4-FFF2-40B4-BE49-F238E27FC236}">
                <a16:creationId xmlns:a16="http://schemas.microsoft.com/office/drawing/2014/main" id="{DA905F0D-E86C-4677-BFC2-C56437E727AC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60350"/>
            <a:ext cx="4103687" cy="6340475"/>
            <a:chOff x="1157" y="164"/>
            <a:chExt cx="2585" cy="3994"/>
          </a:xfrm>
        </p:grpSpPr>
        <p:sp>
          <p:nvSpPr>
            <p:cNvPr id="19463" name="Text Box 9">
              <a:extLst>
                <a:ext uri="{FF2B5EF4-FFF2-40B4-BE49-F238E27FC236}">
                  <a16:creationId xmlns:a16="http://schemas.microsoft.com/office/drawing/2014/main" id="{42674BED-8A55-4A6F-8220-58EA9D702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164"/>
              <a:ext cx="9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E</a:t>
              </a:r>
            </a:p>
          </p:txBody>
        </p:sp>
        <p:sp>
          <p:nvSpPr>
            <p:cNvPr id="19464" name="Line 10">
              <a:extLst>
                <a:ext uri="{FF2B5EF4-FFF2-40B4-BE49-F238E27FC236}">
                  <a16:creationId xmlns:a16="http://schemas.microsoft.com/office/drawing/2014/main" id="{46BCC3C9-3AF4-4775-9DCA-DD5DADD3E9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9" y="482"/>
              <a:ext cx="45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Line 11">
              <a:extLst>
                <a:ext uri="{FF2B5EF4-FFF2-40B4-BE49-F238E27FC236}">
                  <a16:creationId xmlns:a16="http://schemas.microsoft.com/office/drawing/2014/main" id="{7CB7C9B1-8158-4D6F-B3E5-431D9E10F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482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Line 12">
              <a:extLst>
                <a:ext uri="{FF2B5EF4-FFF2-40B4-BE49-F238E27FC236}">
                  <a16:creationId xmlns:a16="http://schemas.microsoft.com/office/drawing/2014/main" id="{7BF3CA47-0597-40B2-89EE-9A1861F04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436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Text Box 13">
              <a:extLst>
                <a:ext uri="{FF2B5EF4-FFF2-40B4-BE49-F238E27FC236}">
                  <a16:creationId xmlns:a16="http://schemas.microsoft.com/office/drawing/2014/main" id="{075AC890-C6B4-424C-8D86-0BC583710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845"/>
              <a:ext cx="6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   E</a:t>
              </a:r>
            </a:p>
          </p:txBody>
        </p:sp>
        <p:sp>
          <p:nvSpPr>
            <p:cNvPr id="19468" name="Text Box 14">
              <a:extLst>
                <a:ext uri="{FF2B5EF4-FFF2-40B4-BE49-F238E27FC236}">
                  <a16:creationId xmlns:a16="http://schemas.microsoft.com/office/drawing/2014/main" id="{CA576104-D4E6-475B-A818-707A7D5EE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890"/>
              <a:ext cx="4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 +</a:t>
              </a:r>
            </a:p>
          </p:txBody>
        </p:sp>
        <p:sp>
          <p:nvSpPr>
            <p:cNvPr id="19469" name="Text Box 15">
              <a:extLst>
                <a:ext uri="{FF2B5EF4-FFF2-40B4-BE49-F238E27FC236}">
                  <a16:creationId xmlns:a16="http://schemas.microsoft.com/office/drawing/2014/main" id="{8D17406B-F692-4BC0-95F8-8449FBB44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845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T</a:t>
              </a:r>
            </a:p>
          </p:txBody>
        </p:sp>
        <p:sp>
          <p:nvSpPr>
            <p:cNvPr id="19470" name="Line 16">
              <a:extLst>
                <a:ext uri="{FF2B5EF4-FFF2-40B4-BE49-F238E27FC236}">
                  <a16:creationId xmlns:a16="http://schemas.microsoft.com/office/drawing/2014/main" id="{0A8C0C9F-7AD9-4377-897A-32E867635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207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Text Box 17">
              <a:extLst>
                <a:ext uri="{FF2B5EF4-FFF2-40B4-BE49-F238E27FC236}">
                  <a16:creationId xmlns:a16="http://schemas.microsoft.com/office/drawing/2014/main" id="{D474F6A0-C901-4930-A219-CA3B0CC2E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616"/>
              <a:ext cx="7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   F</a:t>
              </a:r>
            </a:p>
          </p:txBody>
        </p:sp>
        <p:sp>
          <p:nvSpPr>
            <p:cNvPr id="19472" name="Line 18">
              <a:extLst>
                <a:ext uri="{FF2B5EF4-FFF2-40B4-BE49-F238E27FC236}">
                  <a16:creationId xmlns:a16="http://schemas.microsoft.com/office/drawing/2014/main" id="{43B1C034-439F-4477-B8D6-86F5AC28A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933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Text Box 19">
              <a:extLst>
                <a:ext uri="{FF2B5EF4-FFF2-40B4-BE49-F238E27FC236}">
                  <a16:creationId xmlns:a16="http://schemas.microsoft.com/office/drawing/2014/main" id="{5E70EA2D-24EE-4B04-A1D9-3D1DA4996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432"/>
              <a:ext cx="5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i</a:t>
              </a:r>
            </a:p>
          </p:txBody>
        </p:sp>
        <p:sp>
          <p:nvSpPr>
            <p:cNvPr id="19474" name="Line 20">
              <a:extLst>
                <a:ext uri="{FF2B5EF4-FFF2-40B4-BE49-F238E27FC236}">
                  <a16:creationId xmlns:a16="http://schemas.microsoft.com/office/drawing/2014/main" id="{F23FBE6A-99A0-44DC-8BCA-00A2E6ADB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162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Text Box 21">
              <a:extLst>
                <a:ext uri="{FF2B5EF4-FFF2-40B4-BE49-F238E27FC236}">
                  <a16:creationId xmlns:a16="http://schemas.microsoft.com/office/drawing/2014/main" id="{9A68E352-9696-4108-9557-528B0E9FA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1570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T</a:t>
              </a:r>
            </a:p>
          </p:txBody>
        </p:sp>
        <p:sp>
          <p:nvSpPr>
            <p:cNvPr id="19476" name="Line 22">
              <a:extLst>
                <a:ext uri="{FF2B5EF4-FFF2-40B4-BE49-F238E27FC236}">
                  <a16:creationId xmlns:a16="http://schemas.microsoft.com/office/drawing/2014/main" id="{E45261C7-A761-4044-991B-B8EEA65CC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0" y="1888"/>
              <a:ext cx="45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23">
              <a:extLst>
                <a:ext uri="{FF2B5EF4-FFF2-40B4-BE49-F238E27FC236}">
                  <a16:creationId xmlns:a16="http://schemas.microsoft.com/office/drawing/2014/main" id="{077E9C47-FE58-4993-9ACB-3A3A12327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88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24">
              <a:extLst>
                <a:ext uri="{FF2B5EF4-FFF2-40B4-BE49-F238E27FC236}">
                  <a16:creationId xmlns:a16="http://schemas.microsoft.com/office/drawing/2014/main" id="{42B09C86-AB2F-430F-9469-881CB3820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" y="1842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Text Box 25">
              <a:extLst>
                <a:ext uri="{FF2B5EF4-FFF2-40B4-BE49-F238E27FC236}">
                  <a16:creationId xmlns:a16="http://schemas.microsoft.com/office/drawing/2014/main" id="{435EE08E-2B7B-44C2-97C2-C214BA289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2251"/>
              <a:ext cx="6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   T</a:t>
              </a:r>
            </a:p>
          </p:txBody>
        </p:sp>
        <p:sp>
          <p:nvSpPr>
            <p:cNvPr id="19480" name="Text Box 26">
              <a:extLst>
                <a:ext uri="{FF2B5EF4-FFF2-40B4-BE49-F238E27FC236}">
                  <a16:creationId xmlns:a16="http://schemas.microsoft.com/office/drawing/2014/main" id="{26AFD0B2-C09F-49CF-ADA1-B1F0FED7D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296"/>
              <a:ext cx="4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 *</a:t>
              </a:r>
            </a:p>
          </p:txBody>
        </p:sp>
        <p:sp>
          <p:nvSpPr>
            <p:cNvPr id="19481" name="Text Box 27">
              <a:extLst>
                <a:ext uri="{FF2B5EF4-FFF2-40B4-BE49-F238E27FC236}">
                  <a16:creationId xmlns:a16="http://schemas.microsoft.com/office/drawing/2014/main" id="{49B86A38-060C-4E9B-B7B3-E42019A1E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2251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F</a:t>
              </a:r>
            </a:p>
          </p:txBody>
        </p:sp>
        <p:sp>
          <p:nvSpPr>
            <p:cNvPr id="19482" name="Line 28">
              <a:extLst>
                <a:ext uri="{FF2B5EF4-FFF2-40B4-BE49-F238E27FC236}">
                  <a16:creationId xmlns:a16="http://schemas.microsoft.com/office/drawing/2014/main" id="{37D45F7A-5D6B-44BF-BB3D-A77A406A7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614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Text Box 29">
              <a:extLst>
                <a:ext uri="{FF2B5EF4-FFF2-40B4-BE49-F238E27FC236}">
                  <a16:creationId xmlns:a16="http://schemas.microsoft.com/office/drawing/2014/main" id="{935253E0-F5F0-4347-9120-99A4EC8C8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" y="3113"/>
              <a:ext cx="5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i</a:t>
              </a:r>
            </a:p>
          </p:txBody>
        </p:sp>
        <p:sp>
          <p:nvSpPr>
            <p:cNvPr id="19484" name="Text Box 30">
              <a:extLst>
                <a:ext uri="{FF2B5EF4-FFF2-40B4-BE49-F238E27FC236}">
                  <a16:creationId xmlns:a16="http://schemas.microsoft.com/office/drawing/2014/main" id="{C296730D-6E27-48DB-84AA-86B33138A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976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F</a:t>
              </a:r>
            </a:p>
          </p:txBody>
        </p:sp>
        <p:sp>
          <p:nvSpPr>
            <p:cNvPr id="19485" name="Line 31">
              <a:extLst>
                <a:ext uri="{FF2B5EF4-FFF2-40B4-BE49-F238E27FC236}">
                  <a16:creationId xmlns:a16="http://schemas.microsoft.com/office/drawing/2014/main" id="{E1502ADB-033F-4F9E-B729-A81CEF894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339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Text Box 32">
              <a:extLst>
                <a:ext uri="{FF2B5EF4-FFF2-40B4-BE49-F238E27FC236}">
                  <a16:creationId xmlns:a16="http://schemas.microsoft.com/office/drawing/2014/main" id="{0B71BAB5-AA65-42F2-8A77-9CA638F5F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3793"/>
              <a:ext cx="5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i</a:t>
              </a:r>
            </a:p>
          </p:txBody>
        </p:sp>
        <p:sp>
          <p:nvSpPr>
            <p:cNvPr id="19487" name="Line 33">
              <a:extLst>
                <a:ext uri="{FF2B5EF4-FFF2-40B4-BE49-F238E27FC236}">
                  <a16:creationId xmlns:a16="http://schemas.microsoft.com/office/drawing/2014/main" id="{87193E7F-CEAB-4808-A603-3DD4BDF6E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568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1B923690-4EA7-4C65-B5AF-341038251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4681537" cy="5184775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∵ </a:t>
            </a:r>
            <a:r>
              <a:rPr lang="en-US" altLang="zh-CN" sz="2400" b="1"/>
              <a:t>E       T + i3 </a:t>
            </a:r>
            <a:r>
              <a:rPr lang="zh-CN" altLang="en-US" sz="2400" b="1"/>
              <a:t>，且</a:t>
            </a:r>
            <a:r>
              <a:rPr lang="en-US" altLang="zh-CN" sz="2400" b="1"/>
              <a:t>T      i1 * i2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/>
              <a:t>∴ i1 * i2  </a:t>
            </a:r>
            <a:r>
              <a:rPr lang="zh-CN" altLang="en-US" sz="2400" b="1"/>
              <a:t>是句型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b="1"/>
              <a:t>     i1 * i2 + i3 </a:t>
            </a:r>
            <a:r>
              <a:rPr lang="zh-CN" altLang="en-US" sz="2400" b="1"/>
              <a:t>相对于非终结符</a:t>
            </a:r>
            <a:r>
              <a:rPr lang="en-US" altLang="zh-CN" sz="2400" b="1"/>
              <a:t>T</a:t>
            </a:r>
            <a:r>
              <a:rPr lang="zh-CN" altLang="en-US" sz="2400" b="1"/>
              <a:t>的</a:t>
            </a:r>
            <a:r>
              <a:rPr lang="zh-CN" altLang="en-US" sz="2400" b="1">
                <a:solidFill>
                  <a:srgbClr val="0000FF"/>
                </a:solidFill>
              </a:rPr>
              <a:t>短语</a:t>
            </a:r>
            <a:r>
              <a:rPr lang="zh-CN" altLang="en-US" sz="2400" b="1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∵ </a:t>
            </a:r>
            <a:r>
              <a:rPr lang="en-US" altLang="zh-CN" sz="2400" b="1"/>
              <a:t>E       E + i3 </a:t>
            </a:r>
            <a:r>
              <a:rPr lang="zh-CN" altLang="en-US" sz="2400" b="1"/>
              <a:t>，且</a:t>
            </a:r>
            <a:r>
              <a:rPr lang="en-US" altLang="zh-CN" sz="2400" b="1"/>
              <a:t>E      i1 * i2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/>
              <a:t>∴ i1 * i2  </a:t>
            </a:r>
            <a:r>
              <a:rPr lang="zh-CN" altLang="en-US" sz="2400" b="1"/>
              <a:t>是句型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/>
              <a:t>    </a:t>
            </a:r>
            <a:r>
              <a:rPr lang="en-US" altLang="zh-CN" sz="2400" b="1"/>
              <a:t>i1 * i2 + i3 </a:t>
            </a:r>
            <a:r>
              <a:rPr lang="zh-CN" altLang="en-US" sz="2400" b="1"/>
              <a:t>相对于非终结符</a:t>
            </a:r>
            <a:r>
              <a:rPr lang="en-US" altLang="zh-CN" sz="2400" b="1"/>
              <a:t>E</a:t>
            </a:r>
            <a:r>
              <a:rPr lang="zh-CN" altLang="en-US" sz="2400" b="1"/>
              <a:t>的</a:t>
            </a:r>
            <a:r>
              <a:rPr lang="zh-CN" altLang="en-US" sz="2400" b="1">
                <a:solidFill>
                  <a:srgbClr val="0000FF"/>
                </a:solidFill>
              </a:rPr>
              <a:t>短语</a:t>
            </a:r>
            <a:r>
              <a:rPr lang="zh-CN" altLang="en-US" sz="2400" b="1"/>
              <a:t>。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99F658B4-90E0-4624-B9B6-910F3C807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8366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ym typeface="Symbol" panose="05050102010706020507" pitchFamily="18" charset="2"/>
              </a:rPr>
              <a:t>*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B559385D-E9F4-4FB7-A31F-909F6D629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9080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ym typeface="Symbol" panose="05050102010706020507" pitchFamily="18" charset="2"/>
              </a:rPr>
              <a:t>*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6B22ABBD-6862-4BD2-B6BD-0DE3874C3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8527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ym typeface="Symbol" panose="05050102010706020507" pitchFamily="18" charset="2"/>
              </a:rPr>
              <a:t>+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20486" name="Rectangle 8">
            <a:extLst>
              <a:ext uri="{FF2B5EF4-FFF2-40B4-BE49-F238E27FC236}">
                <a16:creationId xmlns:a16="http://schemas.microsoft.com/office/drawing/2014/main" id="{D59FC412-CA51-4471-B23C-C687C2FF8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8527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ym typeface="Symbol" panose="05050102010706020507" pitchFamily="18" charset="2"/>
              </a:rPr>
              <a:t>+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ym typeface="Symbol" panose="05050102010706020507" pitchFamily="18" charset="2"/>
              </a:rPr>
              <a:t></a:t>
            </a:r>
          </a:p>
        </p:txBody>
      </p:sp>
      <p:grpSp>
        <p:nvGrpSpPr>
          <p:cNvPr id="20487" name="Group 9">
            <a:extLst>
              <a:ext uri="{FF2B5EF4-FFF2-40B4-BE49-F238E27FC236}">
                <a16:creationId xmlns:a16="http://schemas.microsoft.com/office/drawing/2014/main" id="{1CC897DD-5E1C-4175-94B4-E48B0F3CD3A8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60350"/>
            <a:ext cx="4103687" cy="6340475"/>
            <a:chOff x="1157" y="164"/>
            <a:chExt cx="2585" cy="3994"/>
          </a:xfrm>
        </p:grpSpPr>
        <p:sp>
          <p:nvSpPr>
            <p:cNvPr id="20488" name="Text Box 10">
              <a:extLst>
                <a:ext uri="{FF2B5EF4-FFF2-40B4-BE49-F238E27FC236}">
                  <a16:creationId xmlns:a16="http://schemas.microsoft.com/office/drawing/2014/main" id="{B2AD4F15-EA0E-4BBB-BA3B-CBDC9F1FB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164"/>
              <a:ext cx="9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E</a:t>
              </a:r>
            </a:p>
          </p:txBody>
        </p:sp>
        <p:sp>
          <p:nvSpPr>
            <p:cNvPr id="20489" name="Line 11">
              <a:extLst>
                <a:ext uri="{FF2B5EF4-FFF2-40B4-BE49-F238E27FC236}">
                  <a16:creationId xmlns:a16="http://schemas.microsoft.com/office/drawing/2014/main" id="{13B97C01-1659-4A8C-AB86-78FFA96B6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9" y="482"/>
              <a:ext cx="45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Line 12">
              <a:extLst>
                <a:ext uri="{FF2B5EF4-FFF2-40B4-BE49-F238E27FC236}">
                  <a16:creationId xmlns:a16="http://schemas.microsoft.com/office/drawing/2014/main" id="{57212B9F-2AFB-43D5-BAC2-0F7ABE5E0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482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" name="Line 13">
              <a:extLst>
                <a:ext uri="{FF2B5EF4-FFF2-40B4-BE49-F238E27FC236}">
                  <a16:creationId xmlns:a16="http://schemas.microsoft.com/office/drawing/2014/main" id="{597E83EB-F2D7-449C-AE45-9A3DB4EFD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436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Text Box 14">
              <a:extLst>
                <a:ext uri="{FF2B5EF4-FFF2-40B4-BE49-F238E27FC236}">
                  <a16:creationId xmlns:a16="http://schemas.microsoft.com/office/drawing/2014/main" id="{654AA37E-A4C7-4284-AE67-8A8584FE2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845"/>
              <a:ext cx="6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   E</a:t>
              </a:r>
            </a:p>
          </p:txBody>
        </p:sp>
        <p:sp>
          <p:nvSpPr>
            <p:cNvPr id="20493" name="Text Box 15">
              <a:extLst>
                <a:ext uri="{FF2B5EF4-FFF2-40B4-BE49-F238E27FC236}">
                  <a16:creationId xmlns:a16="http://schemas.microsoft.com/office/drawing/2014/main" id="{E8C73689-E54B-4D8E-BC44-82631311F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890"/>
              <a:ext cx="4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 +</a:t>
              </a:r>
            </a:p>
          </p:txBody>
        </p:sp>
        <p:sp>
          <p:nvSpPr>
            <p:cNvPr id="20494" name="Text Box 16">
              <a:extLst>
                <a:ext uri="{FF2B5EF4-FFF2-40B4-BE49-F238E27FC236}">
                  <a16:creationId xmlns:a16="http://schemas.microsoft.com/office/drawing/2014/main" id="{07C134BE-F79A-49B4-94E0-AEB94EC40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845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T</a:t>
              </a:r>
            </a:p>
          </p:txBody>
        </p:sp>
        <p:sp>
          <p:nvSpPr>
            <p:cNvPr id="20495" name="Line 17">
              <a:extLst>
                <a:ext uri="{FF2B5EF4-FFF2-40B4-BE49-F238E27FC236}">
                  <a16:creationId xmlns:a16="http://schemas.microsoft.com/office/drawing/2014/main" id="{9C4F2793-62F8-4170-BEE9-B55AA5DFF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207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Text Box 18">
              <a:extLst>
                <a:ext uri="{FF2B5EF4-FFF2-40B4-BE49-F238E27FC236}">
                  <a16:creationId xmlns:a16="http://schemas.microsoft.com/office/drawing/2014/main" id="{8B2B9D91-E295-446E-A21A-63D20BDA3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616"/>
              <a:ext cx="7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   F</a:t>
              </a:r>
            </a:p>
          </p:txBody>
        </p:sp>
        <p:sp>
          <p:nvSpPr>
            <p:cNvPr id="20497" name="Line 19">
              <a:extLst>
                <a:ext uri="{FF2B5EF4-FFF2-40B4-BE49-F238E27FC236}">
                  <a16:creationId xmlns:a16="http://schemas.microsoft.com/office/drawing/2014/main" id="{5B358E24-9350-4835-AE98-1A7BFBEC4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933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Text Box 20">
              <a:extLst>
                <a:ext uri="{FF2B5EF4-FFF2-40B4-BE49-F238E27FC236}">
                  <a16:creationId xmlns:a16="http://schemas.microsoft.com/office/drawing/2014/main" id="{D6CF1F33-3B34-4623-AFBD-16392C7A9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432"/>
              <a:ext cx="5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i</a:t>
              </a:r>
            </a:p>
          </p:txBody>
        </p:sp>
        <p:sp>
          <p:nvSpPr>
            <p:cNvPr id="20499" name="Line 21">
              <a:extLst>
                <a:ext uri="{FF2B5EF4-FFF2-40B4-BE49-F238E27FC236}">
                  <a16:creationId xmlns:a16="http://schemas.microsoft.com/office/drawing/2014/main" id="{D6E56CEE-10E7-4AEA-9191-B0BA1B32F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162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Text Box 22">
              <a:extLst>
                <a:ext uri="{FF2B5EF4-FFF2-40B4-BE49-F238E27FC236}">
                  <a16:creationId xmlns:a16="http://schemas.microsoft.com/office/drawing/2014/main" id="{E42F7F28-46D3-40B5-96BA-6E3A54D86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1570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T</a:t>
              </a:r>
            </a:p>
          </p:txBody>
        </p:sp>
        <p:sp>
          <p:nvSpPr>
            <p:cNvPr id="20501" name="Line 23">
              <a:extLst>
                <a:ext uri="{FF2B5EF4-FFF2-40B4-BE49-F238E27FC236}">
                  <a16:creationId xmlns:a16="http://schemas.microsoft.com/office/drawing/2014/main" id="{EFD7D03A-621D-4BBD-AEA1-8117C64355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0" y="1888"/>
              <a:ext cx="45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Line 24">
              <a:extLst>
                <a:ext uri="{FF2B5EF4-FFF2-40B4-BE49-F238E27FC236}">
                  <a16:creationId xmlns:a16="http://schemas.microsoft.com/office/drawing/2014/main" id="{4B505B8A-9E97-41AF-BF04-948111FB9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88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25">
              <a:extLst>
                <a:ext uri="{FF2B5EF4-FFF2-40B4-BE49-F238E27FC236}">
                  <a16:creationId xmlns:a16="http://schemas.microsoft.com/office/drawing/2014/main" id="{98923F60-CF92-4EBB-A01F-21EC76160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" y="1842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Text Box 26">
              <a:extLst>
                <a:ext uri="{FF2B5EF4-FFF2-40B4-BE49-F238E27FC236}">
                  <a16:creationId xmlns:a16="http://schemas.microsoft.com/office/drawing/2014/main" id="{D1C22CC3-0746-4894-955D-C59BA1F33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2251"/>
              <a:ext cx="6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   T</a:t>
              </a:r>
            </a:p>
          </p:txBody>
        </p:sp>
        <p:sp>
          <p:nvSpPr>
            <p:cNvPr id="20505" name="Text Box 27">
              <a:extLst>
                <a:ext uri="{FF2B5EF4-FFF2-40B4-BE49-F238E27FC236}">
                  <a16:creationId xmlns:a16="http://schemas.microsoft.com/office/drawing/2014/main" id="{34D86326-9B56-4A94-BBA0-9EA5F5699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296"/>
              <a:ext cx="4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 *</a:t>
              </a:r>
            </a:p>
          </p:txBody>
        </p:sp>
        <p:sp>
          <p:nvSpPr>
            <p:cNvPr id="20506" name="Text Box 28">
              <a:extLst>
                <a:ext uri="{FF2B5EF4-FFF2-40B4-BE49-F238E27FC236}">
                  <a16:creationId xmlns:a16="http://schemas.microsoft.com/office/drawing/2014/main" id="{9BDBE9F0-6CBD-4B95-B55F-BA7085017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2251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F</a:t>
              </a:r>
            </a:p>
          </p:txBody>
        </p:sp>
        <p:sp>
          <p:nvSpPr>
            <p:cNvPr id="20507" name="Line 29">
              <a:extLst>
                <a:ext uri="{FF2B5EF4-FFF2-40B4-BE49-F238E27FC236}">
                  <a16:creationId xmlns:a16="http://schemas.microsoft.com/office/drawing/2014/main" id="{344ECC22-21BD-419A-AD5E-AD0E7644B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614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Text Box 30">
              <a:extLst>
                <a:ext uri="{FF2B5EF4-FFF2-40B4-BE49-F238E27FC236}">
                  <a16:creationId xmlns:a16="http://schemas.microsoft.com/office/drawing/2014/main" id="{8689B894-715D-406D-AE38-244B9EA6D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" y="3113"/>
              <a:ext cx="5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i</a:t>
              </a:r>
            </a:p>
          </p:txBody>
        </p:sp>
        <p:sp>
          <p:nvSpPr>
            <p:cNvPr id="20509" name="Text Box 31">
              <a:extLst>
                <a:ext uri="{FF2B5EF4-FFF2-40B4-BE49-F238E27FC236}">
                  <a16:creationId xmlns:a16="http://schemas.microsoft.com/office/drawing/2014/main" id="{A8759E2D-F8D0-4A12-810B-B59BD80FD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976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F</a:t>
              </a:r>
            </a:p>
          </p:txBody>
        </p:sp>
        <p:sp>
          <p:nvSpPr>
            <p:cNvPr id="20510" name="Line 32">
              <a:extLst>
                <a:ext uri="{FF2B5EF4-FFF2-40B4-BE49-F238E27FC236}">
                  <a16:creationId xmlns:a16="http://schemas.microsoft.com/office/drawing/2014/main" id="{8086E7AB-A773-4E7D-B1B8-D13498B68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339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Text Box 33">
              <a:extLst>
                <a:ext uri="{FF2B5EF4-FFF2-40B4-BE49-F238E27FC236}">
                  <a16:creationId xmlns:a16="http://schemas.microsoft.com/office/drawing/2014/main" id="{93EE31D8-2EC9-40E0-BD35-900286C4D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3793"/>
              <a:ext cx="5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i</a:t>
              </a:r>
            </a:p>
          </p:txBody>
        </p:sp>
        <p:sp>
          <p:nvSpPr>
            <p:cNvPr id="20512" name="Line 34">
              <a:extLst>
                <a:ext uri="{FF2B5EF4-FFF2-40B4-BE49-F238E27FC236}">
                  <a16:creationId xmlns:a16="http://schemas.microsoft.com/office/drawing/2014/main" id="{F40170AA-C5AD-45C3-A4AD-8D0592186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568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32">
            <a:extLst>
              <a:ext uri="{FF2B5EF4-FFF2-40B4-BE49-F238E27FC236}">
                <a16:creationId xmlns:a16="http://schemas.microsoft.com/office/drawing/2014/main" id="{249332B6-CEF5-4F39-BBFA-FD1812EF838F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33375"/>
            <a:ext cx="4103687" cy="6340475"/>
            <a:chOff x="1157" y="164"/>
            <a:chExt cx="2585" cy="3994"/>
          </a:xfrm>
        </p:grpSpPr>
        <p:sp>
          <p:nvSpPr>
            <p:cNvPr id="21514" name="Text Box 4">
              <a:extLst>
                <a:ext uri="{FF2B5EF4-FFF2-40B4-BE49-F238E27FC236}">
                  <a16:creationId xmlns:a16="http://schemas.microsoft.com/office/drawing/2014/main" id="{52DC194A-5331-4651-BD23-3F16EC8F2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164"/>
              <a:ext cx="9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E</a:t>
              </a:r>
            </a:p>
          </p:txBody>
        </p:sp>
        <p:sp>
          <p:nvSpPr>
            <p:cNvPr id="21515" name="Line 5">
              <a:extLst>
                <a:ext uri="{FF2B5EF4-FFF2-40B4-BE49-F238E27FC236}">
                  <a16:creationId xmlns:a16="http://schemas.microsoft.com/office/drawing/2014/main" id="{2180F7C3-E49B-4AEA-A8E5-D999A9C11C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9" y="482"/>
              <a:ext cx="45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Line 6">
              <a:extLst>
                <a:ext uri="{FF2B5EF4-FFF2-40B4-BE49-F238E27FC236}">
                  <a16:creationId xmlns:a16="http://schemas.microsoft.com/office/drawing/2014/main" id="{C9FDE59F-4D10-4AD2-AB32-CCD144395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482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Line 7">
              <a:extLst>
                <a:ext uri="{FF2B5EF4-FFF2-40B4-BE49-F238E27FC236}">
                  <a16:creationId xmlns:a16="http://schemas.microsoft.com/office/drawing/2014/main" id="{B5B598B8-570A-4816-B2E2-9B5ED258A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436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Text Box 8">
              <a:extLst>
                <a:ext uri="{FF2B5EF4-FFF2-40B4-BE49-F238E27FC236}">
                  <a16:creationId xmlns:a16="http://schemas.microsoft.com/office/drawing/2014/main" id="{8DFCE3A3-7F7D-4BDA-947E-4C0A3FE48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845"/>
              <a:ext cx="6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   E</a:t>
              </a:r>
            </a:p>
          </p:txBody>
        </p:sp>
        <p:sp>
          <p:nvSpPr>
            <p:cNvPr id="21519" name="Text Box 9">
              <a:extLst>
                <a:ext uri="{FF2B5EF4-FFF2-40B4-BE49-F238E27FC236}">
                  <a16:creationId xmlns:a16="http://schemas.microsoft.com/office/drawing/2014/main" id="{A2328C9D-73E1-40DC-8BD5-8FDC20A79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890"/>
              <a:ext cx="4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 +</a:t>
              </a:r>
            </a:p>
          </p:txBody>
        </p:sp>
        <p:sp>
          <p:nvSpPr>
            <p:cNvPr id="21520" name="Text Box 10">
              <a:extLst>
                <a:ext uri="{FF2B5EF4-FFF2-40B4-BE49-F238E27FC236}">
                  <a16:creationId xmlns:a16="http://schemas.microsoft.com/office/drawing/2014/main" id="{829FEC53-07AD-4904-A55C-3E1EDD8BF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845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T</a:t>
              </a:r>
            </a:p>
          </p:txBody>
        </p:sp>
        <p:sp>
          <p:nvSpPr>
            <p:cNvPr id="21521" name="Line 11">
              <a:extLst>
                <a:ext uri="{FF2B5EF4-FFF2-40B4-BE49-F238E27FC236}">
                  <a16:creationId xmlns:a16="http://schemas.microsoft.com/office/drawing/2014/main" id="{0964404F-70A3-40FC-B1BA-35EB3F8DE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207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Text Box 12">
              <a:extLst>
                <a:ext uri="{FF2B5EF4-FFF2-40B4-BE49-F238E27FC236}">
                  <a16:creationId xmlns:a16="http://schemas.microsoft.com/office/drawing/2014/main" id="{75440353-41B2-42AC-BCF6-7FCF5F721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616"/>
              <a:ext cx="7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   F</a:t>
              </a:r>
            </a:p>
          </p:txBody>
        </p:sp>
        <p:sp>
          <p:nvSpPr>
            <p:cNvPr id="21523" name="Line 13">
              <a:extLst>
                <a:ext uri="{FF2B5EF4-FFF2-40B4-BE49-F238E27FC236}">
                  <a16:creationId xmlns:a16="http://schemas.microsoft.com/office/drawing/2014/main" id="{EF344CC8-DA5F-490F-B5E1-C8587EA5A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933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Text Box 14">
              <a:extLst>
                <a:ext uri="{FF2B5EF4-FFF2-40B4-BE49-F238E27FC236}">
                  <a16:creationId xmlns:a16="http://schemas.microsoft.com/office/drawing/2014/main" id="{E873575D-314C-43B6-9202-66A64A42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432"/>
              <a:ext cx="5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i</a:t>
              </a:r>
            </a:p>
          </p:txBody>
        </p:sp>
        <p:sp>
          <p:nvSpPr>
            <p:cNvPr id="21525" name="Line 15">
              <a:extLst>
                <a:ext uri="{FF2B5EF4-FFF2-40B4-BE49-F238E27FC236}">
                  <a16:creationId xmlns:a16="http://schemas.microsoft.com/office/drawing/2014/main" id="{70B84634-A716-4045-B976-113BA1EC3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162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Text Box 16">
              <a:extLst>
                <a:ext uri="{FF2B5EF4-FFF2-40B4-BE49-F238E27FC236}">
                  <a16:creationId xmlns:a16="http://schemas.microsoft.com/office/drawing/2014/main" id="{6BC839F8-3F4A-43DC-A361-C720DD018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1570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T</a:t>
              </a:r>
            </a:p>
          </p:txBody>
        </p:sp>
        <p:sp>
          <p:nvSpPr>
            <p:cNvPr id="21527" name="Line 17">
              <a:extLst>
                <a:ext uri="{FF2B5EF4-FFF2-40B4-BE49-F238E27FC236}">
                  <a16:creationId xmlns:a16="http://schemas.microsoft.com/office/drawing/2014/main" id="{A4B847DE-AF90-49C0-A765-2820034AF1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0" y="1888"/>
              <a:ext cx="45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Line 18">
              <a:extLst>
                <a:ext uri="{FF2B5EF4-FFF2-40B4-BE49-F238E27FC236}">
                  <a16:creationId xmlns:a16="http://schemas.microsoft.com/office/drawing/2014/main" id="{53F2500A-663D-4BCC-9174-6CA9A4156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88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Line 19">
              <a:extLst>
                <a:ext uri="{FF2B5EF4-FFF2-40B4-BE49-F238E27FC236}">
                  <a16:creationId xmlns:a16="http://schemas.microsoft.com/office/drawing/2014/main" id="{162B301B-53F7-4936-A47B-6DF8673B3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" y="1842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Text Box 20">
              <a:extLst>
                <a:ext uri="{FF2B5EF4-FFF2-40B4-BE49-F238E27FC236}">
                  <a16:creationId xmlns:a16="http://schemas.microsoft.com/office/drawing/2014/main" id="{B0B59A3D-735A-4D64-8487-D0A465858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2251"/>
              <a:ext cx="6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   T</a:t>
              </a:r>
            </a:p>
          </p:txBody>
        </p:sp>
        <p:sp>
          <p:nvSpPr>
            <p:cNvPr id="21531" name="Text Box 21">
              <a:extLst>
                <a:ext uri="{FF2B5EF4-FFF2-40B4-BE49-F238E27FC236}">
                  <a16:creationId xmlns:a16="http://schemas.microsoft.com/office/drawing/2014/main" id="{BDA86CFC-F1A3-49BB-A6BE-0CC27567C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296"/>
              <a:ext cx="4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 *</a:t>
              </a:r>
            </a:p>
          </p:txBody>
        </p:sp>
        <p:sp>
          <p:nvSpPr>
            <p:cNvPr id="21532" name="Text Box 22">
              <a:extLst>
                <a:ext uri="{FF2B5EF4-FFF2-40B4-BE49-F238E27FC236}">
                  <a16:creationId xmlns:a16="http://schemas.microsoft.com/office/drawing/2014/main" id="{905ED111-91E4-419B-B380-10047B7BC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2251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F</a:t>
              </a:r>
            </a:p>
          </p:txBody>
        </p:sp>
        <p:sp>
          <p:nvSpPr>
            <p:cNvPr id="21533" name="Line 23">
              <a:extLst>
                <a:ext uri="{FF2B5EF4-FFF2-40B4-BE49-F238E27FC236}">
                  <a16:creationId xmlns:a16="http://schemas.microsoft.com/office/drawing/2014/main" id="{53297359-F6E6-4868-ACC9-7522C7A50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614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Text Box 24">
              <a:extLst>
                <a:ext uri="{FF2B5EF4-FFF2-40B4-BE49-F238E27FC236}">
                  <a16:creationId xmlns:a16="http://schemas.microsoft.com/office/drawing/2014/main" id="{3D1DAC3D-B59A-457B-B476-EE399D598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" y="3113"/>
              <a:ext cx="5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i</a:t>
              </a:r>
            </a:p>
          </p:txBody>
        </p:sp>
        <p:sp>
          <p:nvSpPr>
            <p:cNvPr id="21535" name="Text Box 25">
              <a:extLst>
                <a:ext uri="{FF2B5EF4-FFF2-40B4-BE49-F238E27FC236}">
                  <a16:creationId xmlns:a16="http://schemas.microsoft.com/office/drawing/2014/main" id="{704B99DD-C672-419C-AEB0-4605BADCF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976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F</a:t>
              </a:r>
            </a:p>
          </p:txBody>
        </p:sp>
        <p:sp>
          <p:nvSpPr>
            <p:cNvPr id="21536" name="Line 26">
              <a:extLst>
                <a:ext uri="{FF2B5EF4-FFF2-40B4-BE49-F238E27FC236}">
                  <a16:creationId xmlns:a16="http://schemas.microsoft.com/office/drawing/2014/main" id="{44506D34-04D9-4D98-AC5F-87BFA87D9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339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7" name="Text Box 27">
              <a:extLst>
                <a:ext uri="{FF2B5EF4-FFF2-40B4-BE49-F238E27FC236}">
                  <a16:creationId xmlns:a16="http://schemas.microsoft.com/office/drawing/2014/main" id="{FDF77BC9-BD1E-4CCC-B360-8721C0D35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3793"/>
              <a:ext cx="5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i</a:t>
              </a:r>
            </a:p>
          </p:txBody>
        </p:sp>
        <p:sp>
          <p:nvSpPr>
            <p:cNvPr id="21538" name="Line 28">
              <a:extLst>
                <a:ext uri="{FF2B5EF4-FFF2-40B4-BE49-F238E27FC236}">
                  <a16:creationId xmlns:a16="http://schemas.microsoft.com/office/drawing/2014/main" id="{4DF8AAAB-A14B-4CF8-A135-0B00B4562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568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0717" name="Text Box 29">
            <a:extLst>
              <a:ext uri="{FF2B5EF4-FFF2-40B4-BE49-F238E27FC236}">
                <a16:creationId xmlns:a16="http://schemas.microsoft.com/office/drawing/2014/main" id="{FC66BC4A-68D2-45B5-B3EA-5EE068231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908050"/>
            <a:ext cx="309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句柄：</a:t>
            </a:r>
            <a:r>
              <a:rPr lang="zh-CN" altLang="en-US" sz="2400">
                <a:solidFill>
                  <a:srgbClr val="0000FF"/>
                </a:solidFill>
              </a:rPr>
              <a:t>最左直接短语</a:t>
            </a:r>
          </a:p>
        </p:txBody>
      </p:sp>
      <p:sp>
        <p:nvSpPr>
          <p:cNvPr id="370718" name="Oval 30">
            <a:extLst>
              <a:ext uri="{FF2B5EF4-FFF2-40B4-BE49-F238E27FC236}">
                <a16:creationId xmlns:a16="http://schemas.microsoft.com/office/drawing/2014/main" id="{5B65EFEA-8D4C-4C3B-B805-2017485DF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581525"/>
            <a:ext cx="1152525" cy="2087563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70719" name="Text Box 31">
            <a:extLst>
              <a:ext uri="{FF2B5EF4-FFF2-40B4-BE49-F238E27FC236}">
                <a16:creationId xmlns:a16="http://schemas.microsoft.com/office/drawing/2014/main" id="{669A2568-0E5F-48B1-AE5C-80371E2D5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60350"/>
            <a:ext cx="309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直接短语</a:t>
            </a:r>
          </a:p>
        </p:txBody>
      </p:sp>
      <p:sp>
        <p:nvSpPr>
          <p:cNvPr id="370721" name="Oval 33">
            <a:extLst>
              <a:ext uri="{FF2B5EF4-FFF2-40B4-BE49-F238E27FC236}">
                <a16:creationId xmlns:a16="http://schemas.microsoft.com/office/drawing/2014/main" id="{609A8297-1815-43A7-A7ED-BC888C214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3429000"/>
            <a:ext cx="719137" cy="24495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70723" name="Oval 35">
            <a:extLst>
              <a:ext uri="{FF2B5EF4-FFF2-40B4-BE49-F238E27FC236}">
                <a16:creationId xmlns:a16="http://schemas.microsoft.com/office/drawing/2014/main" id="{E3237287-7C96-457F-9034-2EC7041EC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420938"/>
            <a:ext cx="792163" cy="230346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70724" name="Oval 36">
            <a:extLst>
              <a:ext uri="{FF2B5EF4-FFF2-40B4-BE49-F238E27FC236}">
                <a16:creationId xmlns:a16="http://schemas.microsoft.com/office/drawing/2014/main" id="{87CD076C-CEB9-4E1C-B850-03AA03E2C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408488"/>
            <a:ext cx="719138" cy="24495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70725" name="Rectangle 37">
            <a:extLst>
              <a:ext uri="{FF2B5EF4-FFF2-40B4-BE49-F238E27FC236}">
                <a16:creationId xmlns:a16="http://schemas.microsoft.com/office/drawing/2014/main" id="{D2160847-9746-4D36-8F85-687B1B606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997200"/>
            <a:ext cx="4032250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∴ </a:t>
            </a:r>
            <a:r>
              <a:rPr lang="en-US" altLang="zh-CN" b="1"/>
              <a:t>i1 </a:t>
            </a:r>
            <a:r>
              <a:rPr lang="zh-CN" altLang="en-US" b="1"/>
              <a:t>， </a:t>
            </a:r>
            <a:r>
              <a:rPr lang="en-US" altLang="zh-CN" b="1"/>
              <a:t>i2 </a:t>
            </a:r>
            <a:r>
              <a:rPr lang="zh-CN" altLang="en-US" b="1"/>
              <a:t>， </a:t>
            </a:r>
            <a:r>
              <a:rPr lang="en-US" altLang="zh-CN" b="1"/>
              <a:t>i3 </a:t>
            </a:r>
            <a:r>
              <a:rPr lang="zh-CN" altLang="en-US" b="1"/>
              <a:t>， </a:t>
            </a:r>
            <a:r>
              <a:rPr lang="en-US" altLang="zh-CN" b="1"/>
              <a:t>i1 * i2 , i1 * i2 + i3</a:t>
            </a:r>
            <a:r>
              <a:rPr lang="zh-CN" altLang="en-US" b="1"/>
              <a:t>都是句型 </a:t>
            </a:r>
            <a:r>
              <a:rPr lang="en-US" altLang="zh-CN" b="1"/>
              <a:t>i1 * i2 + i3</a:t>
            </a:r>
            <a:r>
              <a:rPr lang="zh-CN" altLang="en-US" b="1"/>
              <a:t>的短语，而且</a:t>
            </a:r>
            <a:r>
              <a:rPr lang="en-US" altLang="zh-CN" b="1"/>
              <a:t>i1 </a:t>
            </a:r>
            <a:r>
              <a:rPr lang="zh-CN" altLang="en-US" b="1"/>
              <a:t>， </a:t>
            </a:r>
            <a:r>
              <a:rPr lang="en-US" altLang="zh-CN" b="1"/>
              <a:t>i2 </a:t>
            </a:r>
            <a:r>
              <a:rPr lang="zh-CN" altLang="en-US" b="1"/>
              <a:t>， </a:t>
            </a:r>
            <a:r>
              <a:rPr lang="en-US" altLang="zh-CN" b="1"/>
              <a:t>i3  </a:t>
            </a:r>
            <a:r>
              <a:rPr lang="zh-CN" altLang="en-US" b="1"/>
              <a:t>均为直接短语，其中 </a:t>
            </a:r>
            <a:r>
              <a:rPr lang="en-US" altLang="zh-CN" b="1"/>
              <a:t>i1 </a:t>
            </a:r>
            <a:r>
              <a:rPr lang="zh-CN" altLang="en-US" b="1"/>
              <a:t>是</a:t>
            </a:r>
            <a:r>
              <a:rPr lang="zh-CN" altLang="en-US" b="1">
                <a:solidFill>
                  <a:srgbClr val="0000FF"/>
                </a:solidFill>
              </a:rPr>
              <a:t>最左直接短语</a:t>
            </a:r>
            <a:r>
              <a:rPr lang="zh-CN" altLang="en-US" b="1"/>
              <a:t>，即</a:t>
            </a:r>
            <a:r>
              <a:rPr lang="zh-CN" altLang="en-US" b="1">
                <a:solidFill>
                  <a:srgbClr val="0000FF"/>
                </a:solidFill>
              </a:rPr>
              <a:t>句柄</a:t>
            </a:r>
            <a:r>
              <a:rPr lang="zh-CN" altLang="en-US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370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370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70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370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7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7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3707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370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370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17" grpId="0"/>
      <p:bldP spid="370717" grpId="1"/>
      <p:bldP spid="370718" grpId="0" animBg="1"/>
      <p:bldP spid="370718" grpId="1" animBg="1"/>
      <p:bldP spid="370718" grpId="2" animBg="1"/>
      <p:bldP spid="370719" grpId="0"/>
      <p:bldP spid="370719" grpId="1"/>
      <p:bldP spid="370721" grpId="0" animBg="1"/>
      <p:bldP spid="370721" grpId="1" animBg="1"/>
      <p:bldP spid="370723" grpId="0" animBg="1"/>
      <p:bldP spid="370723" grpId="1" animBg="1"/>
      <p:bldP spid="370724" grpId="0" animBg="1"/>
      <p:bldP spid="370724" grpId="1" animBg="1"/>
      <p:bldP spid="3707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0F46FC0A-49FC-4A6F-B8DC-CFDB7D302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74688"/>
            <a:ext cx="8458200" cy="34559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/>
              <a:t> </a:t>
            </a:r>
            <a:r>
              <a:rPr kumimoji="0" lang="zh-CN" altLang="en-US" sz="2800">
                <a:solidFill>
                  <a:srgbClr val="FF0000"/>
                </a:solidFill>
                <a:ea typeface="方正舒体" panose="02010601030101010101" pitchFamily="2" charset="-122"/>
              </a:rPr>
              <a:t>规范规约</a:t>
            </a:r>
            <a:r>
              <a:rPr kumimoji="0" lang="zh-CN" altLang="en-US" sz="2800" b="1">
                <a:solidFill>
                  <a:srgbClr val="FF0000"/>
                </a:solidFill>
                <a:ea typeface="方正舒体" panose="02010601030101010101" pitchFamily="2" charset="-122"/>
              </a:rPr>
              <a:t>定义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/>
              <a:t>       </a:t>
            </a:r>
            <a:r>
              <a:rPr kumimoji="0" lang="zh-CN" altLang="en-US"/>
              <a:t>假定</a:t>
            </a:r>
            <a:r>
              <a:rPr kumimoji="0" lang="zh-CN" altLang="zh-CN">
                <a:sym typeface="Symbol" panose="05050102010706020507" pitchFamily="18" charset="2"/>
              </a:rPr>
              <a:t></a:t>
            </a:r>
            <a:r>
              <a:rPr kumimoji="0" lang="zh-CN" altLang="en-US"/>
              <a:t>是文法</a:t>
            </a:r>
            <a:r>
              <a:rPr kumimoji="0" lang="en-US" altLang="zh-CN">
                <a:latin typeface="System"/>
              </a:rPr>
              <a:t>G</a:t>
            </a:r>
            <a:r>
              <a:rPr kumimoji="0" lang="zh-CN" altLang="en-US"/>
              <a:t>的一个句子。称句型序列  </a:t>
            </a:r>
            <a:r>
              <a:rPr kumimoji="0" lang="zh-CN" altLang="zh-CN">
                <a:sym typeface="Symbol" panose="05050102010706020507" pitchFamily="18" charset="2"/>
              </a:rPr>
              <a:t></a:t>
            </a:r>
            <a:r>
              <a:rPr kumimoji="0" lang="en-US" altLang="zh-CN" baseline="-25000">
                <a:latin typeface="System"/>
              </a:rPr>
              <a:t>n </a:t>
            </a:r>
            <a:r>
              <a:rPr kumimoji="0" lang="en-US" altLang="zh-CN">
                <a:latin typeface="System"/>
              </a:rPr>
              <a:t>, </a:t>
            </a:r>
            <a:r>
              <a:rPr kumimoji="0" lang="en-US" altLang="zh-CN">
                <a:sym typeface="Symbol" panose="05050102010706020507" pitchFamily="18" charset="2"/>
              </a:rPr>
              <a:t></a:t>
            </a:r>
            <a:r>
              <a:rPr kumimoji="0" lang="en-US" altLang="zh-CN" baseline="-25000">
                <a:latin typeface="System"/>
              </a:rPr>
              <a:t>n-1</a:t>
            </a:r>
            <a:r>
              <a:rPr kumimoji="0" lang="en-US" altLang="zh-CN">
                <a:latin typeface="System"/>
              </a:rPr>
              <a:t>,</a:t>
            </a:r>
            <a:r>
              <a:rPr kumimoji="0" lang="en-US" altLang="zh-CN"/>
              <a:t>…</a:t>
            </a:r>
            <a:r>
              <a:rPr kumimoji="0" lang="en-US" altLang="zh-CN">
                <a:latin typeface="System"/>
              </a:rPr>
              <a:t>, </a:t>
            </a:r>
            <a:r>
              <a:rPr kumimoji="0" lang="en-US" altLang="zh-CN">
                <a:sym typeface="Symbol" panose="05050102010706020507" pitchFamily="18" charset="2"/>
              </a:rPr>
              <a:t></a:t>
            </a:r>
            <a:r>
              <a:rPr kumimoji="0" lang="en-US" altLang="zh-CN">
                <a:latin typeface="System"/>
              </a:rPr>
              <a:t> </a:t>
            </a:r>
            <a:r>
              <a:rPr kumimoji="0" lang="en-US" altLang="zh-CN" baseline="-25000">
                <a:latin typeface="System"/>
              </a:rPr>
              <a:t>1</a:t>
            </a:r>
            <a:r>
              <a:rPr kumimoji="0" lang="en-US" altLang="zh-CN">
                <a:latin typeface="System"/>
              </a:rPr>
              <a:t>, </a:t>
            </a:r>
            <a:r>
              <a:rPr kumimoji="0" lang="en-US" altLang="zh-CN">
                <a:sym typeface="Symbol" panose="05050102010706020507" pitchFamily="18" charset="2"/>
              </a:rPr>
              <a:t></a:t>
            </a:r>
            <a:r>
              <a:rPr kumimoji="0" lang="en-US" altLang="zh-CN">
                <a:latin typeface="System"/>
              </a:rPr>
              <a:t> </a:t>
            </a:r>
            <a:r>
              <a:rPr kumimoji="0" lang="en-US" altLang="zh-CN" baseline="-25000">
                <a:latin typeface="System"/>
              </a:rPr>
              <a:t>0</a:t>
            </a:r>
            <a:r>
              <a:rPr kumimoji="0" lang="en-US" altLang="zh-CN">
                <a:latin typeface="System"/>
              </a:rPr>
              <a:t> </a:t>
            </a:r>
            <a:r>
              <a:rPr kumimoji="0" lang="zh-CN" altLang="en-US"/>
              <a:t>是</a:t>
            </a:r>
            <a:r>
              <a:rPr kumimoji="0" lang="zh-CN" altLang="zh-CN"/>
              <a:t> </a:t>
            </a:r>
            <a:r>
              <a:rPr kumimoji="0" lang="zh-CN" altLang="zh-CN">
                <a:sym typeface="Symbol" panose="05050102010706020507" pitchFamily="18" charset="2"/>
              </a:rPr>
              <a:t></a:t>
            </a:r>
            <a:r>
              <a:rPr kumimoji="0" lang="zh-CN" altLang="en-US"/>
              <a:t>的一个</a:t>
            </a:r>
            <a:r>
              <a:rPr kumimoji="0" lang="zh-CN" altLang="en-US" b="1">
                <a:solidFill>
                  <a:srgbClr val="0000FF"/>
                </a:solidFill>
              </a:rPr>
              <a:t>规范归约</a:t>
            </a:r>
            <a:r>
              <a:rPr kumimoji="0" lang="zh-CN" altLang="en-US"/>
              <a:t>，如果此序列满足 </a:t>
            </a:r>
            <a:br>
              <a:rPr kumimoji="0" lang="zh-CN" altLang="en-US"/>
            </a:br>
            <a:r>
              <a:rPr kumimoji="0" lang="zh-CN" altLang="en-US"/>
              <a:t>    </a:t>
            </a:r>
            <a:r>
              <a:rPr kumimoji="0" lang="zh-CN" altLang="en-US">
                <a:latin typeface="System"/>
              </a:rPr>
              <a:t>1. </a:t>
            </a:r>
            <a:r>
              <a:rPr kumimoji="0" lang="zh-CN" altLang="zh-CN">
                <a:sym typeface="Symbol" panose="05050102010706020507" pitchFamily="18" charset="2"/>
              </a:rPr>
              <a:t></a:t>
            </a:r>
            <a:r>
              <a:rPr kumimoji="0" lang="zh-CN" altLang="zh-CN" baseline="-25000"/>
              <a:t> </a:t>
            </a:r>
            <a:r>
              <a:rPr kumimoji="0" lang="en-US" altLang="zh-CN" baseline="-25000">
                <a:latin typeface="System"/>
              </a:rPr>
              <a:t>n</a:t>
            </a:r>
            <a:r>
              <a:rPr kumimoji="0" lang="en-US" altLang="zh-CN">
                <a:latin typeface="System"/>
              </a:rPr>
              <a:t>= </a:t>
            </a:r>
            <a:r>
              <a:rPr kumimoji="0" lang="en-US" altLang="zh-CN">
                <a:sym typeface="Symbol" panose="05050102010706020507" pitchFamily="18" charset="2"/>
              </a:rPr>
              <a:t></a:t>
            </a:r>
            <a:r>
              <a:rPr kumimoji="0" lang="en-US" altLang="zh-CN">
                <a:latin typeface="System"/>
              </a:rPr>
              <a:t> </a:t>
            </a:r>
            <a:r>
              <a:rPr kumimoji="0" lang="en-US" altLang="zh-CN"/>
              <a:t>， </a:t>
            </a:r>
            <a:r>
              <a:rPr kumimoji="0" lang="en-US" altLang="zh-CN">
                <a:sym typeface="Symbol" panose="05050102010706020507" pitchFamily="18" charset="2"/>
              </a:rPr>
              <a:t></a:t>
            </a:r>
            <a:r>
              <a:rPr kumimoji="0" lang="en-US" altLang="zh-CN"/>
              <a:t> </a:t>
            </a:r>
            <a:r>
              <a:rPr kumimoji="0" lang="en-US" altLang="zh-CN" baseline="-25000">
                <a:latin typeface="System"/>
              </a:rPr>
              <a:t>0</a:t>
            </a:r>
            <a:r>
              <a:rPr kumimoji="0" lang="en-US" altLang="zh-CN">
                <a:latin typeface="System"/>
              </a:rPr>
              <a:t>=S</a:t>
            </a:r>
            <a:r>
              <a:rPr kumimoji="0" lang="en-US" altLang="zh-CN"/>
              <a:t>； </a:t>
            </a:r>
            <a:br>
              <a:rPr kumimoji="0" lang="en-US" altLang="zh-CN"/>
            </a:br>
            <a:r>
              <a:rPr kumimoji="0" lang="en-US" altLang="zh-CN"/>
              <a:t>    </a:t>
            </a:r>
            <a:r>
              <a:rPr kumimoji="0" lang="en-US" altLang="zh-CN">
                <a:latin typeface="System"/>
              </a:rPr>
              <a:t>2.</a:t>
            </a:r>
            <a:r>
              <a:rPr kumimoji="0" lang="zh-CN" altLang="en-US">
                <a:sym typeface="Symbol" panose="05050102010706020507" pitchFamily="18" charset="2"/>
              </a:rPr>
              <a:t></a:t>
            </a:r>
            <a:r>
              <a:rPr kumimoji="0" lang="en-US" altLang="zh-CN">
                <a:latin typeface="System"/>
              </a:rPr>
              <a:t>i(0 &lt;  i  </a:t>
            </a:r>
            <a:r>
              <a:rPr kumimoji="0" lang="en-US" altLang="zh-CN"/>
              <a:t>≤</a:t>
            </a:r>
            <a:r>
              <a:rPr kumimoji="0" lang="en-US" altLang="zh-CN">
                <a:latin typeface="System"/>
              </a:rPr>
              <a:t> n）， </a:t>
            </a:r>
            <a:r>
              <a:rPr kumimoji="0" lang="en-US" altLang="zh-CN">
                <a:sym typeface="Symbol" panose="05050102010706020507" pitchFamily="18" charset="2"/>
              </a:rPr>
              <a:t></a:t>
            </a:r>
            <a:r>
              <a:rPr kumimoji="0" lang="en-US" altLang="zh-CN" baseline="-25000">
                <a:latin typeface="System"/>
              </a:rPr>
              <a:t>i-1</a:t>
            </a:r>
            <a:r>
              <a:rPr kumimoji="0" lang="en-US" altLang="zh-CN">
                <a:latin typeface="System"/>
              </a:rPr>
              <a:t>  </a:t>
            </a:r>
            <a:r>
              <a:rPr kumimoji="0" lang="zh-CN" altLang="en-US"/>
              <a:t>是把</a:t>
            </a:r>
            <a:r>
              <a:rPr kumimoji="0" lang="en-US" altLang="zh-CN">
                <a:sym typeface="Symbol" panose="05050102010706020507" pitchFamily="18" charset="2"/>
              </a:rPr>
              <a:t></a:t>
            </a:r>
            <a:r>
              <a:rPr kumimoji="0" lang="en-US" altLang="zh-CN" baseline="-25000">
                <a:latin typeface="System"/>
              </a:rPr>
              <a:t>i</a:t>
            </a:r>
            <a:r>
              <a:rPr kumimoji="0" lang="zh-CN" altLang="en-US"/>
              <a:t>中的句柄替换为相应产生式的左部符号得到的。</a:t>
            </a:r>
            <a:r>
              <a:rPr kumimoji="0" lang="en-US" altLang="zh-CN">
                <a:latin typeface="System"/>
              </a:rPr>
              <a:t> </a:t>
            </a:r>
            <a:endParaRPr kumimoji="0" lang="zh-CN" altLang="en-US">
              <a:latin typeface="System"/>
            </a:endParaRPr>
          </a:p>
        </p:txBody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B334C444-D024-4636-BA34-3033961C9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7200"/>
            <a:ext cx="6115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0000FF"/>
                </a:solidFill>
                <a:latin typeface="System"/>
              </a:rPr>
              <a:t>abbcde    aAbcde   aAde    aABe    S</a:t>
            </a:r>
            <a:endParaRPr kumimoji="0" lang="zh-CN" altLang="en-US">
              <a:solidFill>
                <a:srgbClr val="0000FF"/>
              </a:solidFill>
              <a:latin typeface="System"/>
            </a:endParaRPr>
          </a:p>
        </p:txBody>
      </p:sp>
      <p:sp>
        <p:nvSpPr>
          <p:cNvPr id="333828" name="Rectangle 4">
            <a:extLst>
              <a:ext uri="{FF2B5EF4-FFF2-40B4-BE49-F238E27FC236}">
                <a16:creationId xmlns:a16="http://schemas.microsoft.com/office/drawing/2014/main" id="{81F26D94-78F6-4E15-AE0E-C04E06407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029200"/>
            <a:ext cx="8534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/>
              <a:t>       如果文法</a:t>
            </a:r>
            <a:r>
              <a:rPr kumimoji="0" lang="en-US" altLang="zh-CN">
                <a:latin typeface="System"/>
              </a:rPr>
              <a:t>G</a:t>
            </a:r>
            <a:r>
              <a:rPr kumimoji="0" lang="zh-CN" altLang="en-US"/>
              <a:t>是无二义的，那么，</a:t>
            </a:r>
            <a:r>
              <a:rPr kumimoji="0" lang="zh-CN" altLang="en-US" b="1">
                <a:solidFill>
                  <a:srgbClr val="660033"/>
                </a:solidFill>
              </a:rPr>
              <a:t>规范推导</a:t>
            </a:r>
            <a:r>
              <a:rPr kumimoji="0" lang="zh-CN" altLang="en-US">
                <a:latin typeface="System"/>
              </a:rPr>
              <a:t>(</a:t>
            </a:r>
            <a:r>
              <a:rPr kumimoji="0" lang="zh-CN" altLang="en-US"/>
              <a:t>最右推导</a:t>
            </a:r>
            <a:r>
              <a:rPr kumimoji="0" lang="zh-CN" altLang="en-US">
                <a:latin typeface="System"/>
              </a:rPr>
              <a:t>)</a:t>
            </a:r>
            <a:r>
              <a:rPr kumimoji="0" lang="zh-CN" altLang="en-US"/>
              <a:t>的逆过程必是</a:t>
            </a:r>
            <a:r>
              <a:rPr kumimoji="0" lang="zh-CN" altLang="en-US" b="1">
                <a:solidFill>
                  <a:srgbClr val="660033"/>
                </a:solidFill>
              </a:rPr>
              <a:t>规范归约</a:t>
            </a:r>
            <a:r>
              <a:rPr kumimoji="0" lang="zh-CN" altLang="en-US">
                <a:latin typeface="System"/>
              </a:rPr>
              <a:t>(</a:t>
            </a:r>
            <a:r>
              <a:rPr kumimoji="0" lang="zh-CN" altLang="en-US"/>
              <a:t>最左归约</a:t>
            </a:r>
            <a:r>
              <a:rPr kumimoji="0" lang="zh-CN" altLang="en-US">
                <a:latin typeface="System"/>
              </a:rPr>
              <a:t>)</a:t>
            </a:r>
            <a:r>
              <a:rPr kumimoji="0" lang="zh-CN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 autoUpdateAnimBg="0"/>
      <p:bldP spid="333827" grpId="0" autoUpdateAnimBg="0"/>
      <p:bldP spid="33382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C562C0C-5061-40E2-BED9-1E64BFE86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28600"/>
            <a:ext cx="7793037" cy="7620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方正舒体" panose="02010601030101010101" pitchFamily="2" charset="-122"/>
                <a:ea typeface="方正舒体" panose="02010601030101010101" pitchFamily="2" charset="-122"/>
              </a:rPr>
              <a:t>自上而下分析小结(1)</a:t>
            </a:r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7847AAC6-F96E-483B-AFB4-3925BBDDC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38238"/>
            <a:ext cx="8534400" cy="5386387"/>
          </a:xfrm>
          <a:noFill/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1.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采用推导的方法进行分析</a:t>
            </a:r>
            <a:r>
              <a:rPr lang="zh-CN" altLang="en-US" sz="2800" dirty="0">
                <a:latin typeface="宋体" panose="02010600030101010101" pitchFamily="2" charset="-122"/>
              </a:rPr>
              <a:t>，从上到下构造语法分析树，是一种试探的带回溯的方法。为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避免回溯</a:t>
            </a:r>
            <a:r>
              <a:rPr lang="zh-CN" altLang="en-US" sz="2800" dirty="0">
                <a:latin typeface="宋体" panose="02010600030101010101" pitchFamily="2" charset="-122"/>
              </a:rPr>
              <a:t>，要求文法没有公共左因子和左递归。要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掌握消左递归和提左因子的方法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2.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递归下降子程序方法</a:t>
            </a:r>
            <a:r>
              <a:rPr lang="zh-CN" altLang="en-US" sz="2800" dirty="0">
                <a:latin typeface="宋体" panose="02010600030101010101" pitchFamily="2" charset="-122"/>
              </a:rPr>
              <a:t>：为每一个非终结符构造一个递归过程子程序，过程体中是对产生式右部符号串的展开,遇到终结符就匹配,遇到非终结符就调用相应的递归过程子程序。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3.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预测分析表方法</a:t>
            </a:r>
            <a:r>
              <a:rPr lang="zh-CN" altLang="en-US" sz="2800" dirty="0">
                <a:latin typeface="宋体" panose="02010600030101010101" pitchFamily="2" charset="-122"/>
              </a:rPr>
              <a:t>：用一个栈和一个预测分析表模拟递归子程序，它的基本工作模式是下推自动机，以格局的变化反映预测分析器的分析过程。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3094DF13-8551-4334-9A0A-97D257831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95400"/>
            <a:ext cx="800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/>
              <a:t>        对于</a:t>
            </a:r>
            <a:r>
              <a:rPr kumimoji="0" lang="zh-CN" altLang="en-US" sz="2800" b="1">
                <a:solidFill>
                  <a:srgbClr val="660033"/>
                </a:solidFill>
              </a:rPr>
              <a:t>规范句型</a:t>
            </a:r>
            <a:r>
              <a:rPr kumimoji="0" lang="zh-CN" altLang="en-US" sz="2800"/>
              <a:t>来说，句柄的后面不会出现非终结符号（句柄的后面只能出现终结符号）。</a:t>
            </a:r>
          </a:p>
        </p:txBody>
      </p:sp>
      <p:sp>
        <p:nvSpPr>
          <p:cNvPr id="309253" name="Text Box 5">
            <a:extLst>
              <a:ext uri="{FF2B5EF4-FFF2-40B4-BE49-F238E27FC236}">
                <a16:creationId xmlns:a16="http://schemas.microsoft.com/office/drawing/2014/main" id="{535F5D99-4BFC-4631-9331-1C3CAB15E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667000"/>
            <a:ext cx="1981200" cy="592138"/>
          </a:xfrm>
          <a:prstGeom prst="rect">
            <a:avLst/>
          </a:prstGeom>
          <a:solidFill>
            <a:srgbClr val="FF99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a</a:t>
            </a:r>
            <a:r>
              <a:rPr lang="en-US" altLang="zh-CN">
                <a:solidFill>
                  <a:srgbClr val="0000FF"/>
                </a:solidFill>
              </a:rPr>
              <a:t>b</a:t>
            </a:r>
            <a:r>
              <a:rPr lang="en-US" altLang="zh-CN"/>
              <a:t>bcde</a:t>
            </a:r>
          </a:p>
        </p:txBody>
      </p:sp>
      <p:sp>
        <p:nvSpPr>
          <p:cNvPr id="309254" name="Text Box 6">
            <a:extLst>
              <a:ext uri="{FF2B5EF4-FFF2-40B4-BE49-F238E27FC236}">
                <a16:creationId xmlns:a16="http://schemas.microsoft.com/office/drawing/2014/main" id="{7159C2A1-D6BA-489D-9FCA-4CDA68705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217863"/>
            <a:ext cx="1981200" cy="592137"/>
          </a:xfrm>
          <a:prstGeom prst="rect">
            <a:avLst/>
          </a:prstGeom>
          <a:solidFill>
            <a:srgbClr val="FF99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a</a:t>
            </a:r>
            <a:r>
              <a:rPr lang="en-US" altLang="zh-CN">
                <a:solidFill>
                  <a:srgbClr val="0000FF"/>
                </a:solidFill>
              </a:rPr>
              <a:t>Abc</a:t>
            </a:r>
            <a:r>
              <a:rPr lang="en-US" altLang="zh-CN"/>
              <a:t>de</a:t>
            </a:r>
          </a:p>
        </p:txBody>
      </p:sp>
      <p:sp>
        <p:nvSpPr>
          <p:cNvPr id="309255" name="Text Box 7">
            <a:extLst>
              <a:ext uri="{FF2B5EF4-FFF2-40B4-BE49-F238E27FC236}">
                <a16:creationId xmlns:a16="http://schemas.microsoft.com/office/drawing/2014/main" id="{4F749DE3-ABD0-468B-A29C-6212F6958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10000"/>
            <a:ext cx="1981200" cy="592138"/>
          </a:xfrm>
          <a:prstGeom prst="rect">
            <a:avLst/>
          </a:prstGeom>
          <a:solidFill>
            <a:srgbClr val="FF99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aA</a:t>
            </a:r>
            <a:r>
              <a:rPr lang="en-US" altLang="zh-CN">
                <a:solidFill>
                  <a:srgbClr val="0000FF"/>
                </a:solidFill>
              </a:rPr>
              <a:t>d</a:t>
            </a:r>
            <a:r>
              <a:rPr lang="en-US" altLang="zh-CN"/>
              <a:t>e</a:t>
            </a:r>
          </a:p>
        </p:txBody>
      </p:sp>
      <p:sp>
        <p:nvSpPr>
          <p:cNvPr id="309256" name="Text Box 8">
            <a:extLst>
              <a:ext uri="{FF2B5EF4-FFF2-40B4-BE49-F238E27FC236}">
                <a16:creationId xmlns:a16="http://schemas.microsoft.com/office/drawing/2014/main" id="{AFAB592B-F50F-4C0E-9A4E-018B0CBA7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43400"/>
            <a:ext cx="1981200" cy="592138"/>
          </a:xfrm>
          <a:prstGeom prst="rect">
            <a:avLst/>
          </a:prstGeom>
          <a:solidFill>
            <a:srgbClr val="FF99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aABe</a:t>
            </a:r>
          </a:p>
        </p:txBody>
      </p:sp>
      <p:sp>
        <p:nvSpPr>
          <p:cNvPr id="309257" name="Text Box 9">
            <a:extLst>
              <a:ext uri="{FF2B5EF4-FFF2-40B4-BE49-F238E27FC236}">
                <a16:creationId xmlns:a16="http://schemas.microsoft.com/office/drawing/2014/main" id="{623FB373-5953-491F-A36E-DC0BE9F47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876800"/>
            <a:ext cx="1981200" cy="592138"/>
          </a:xfrm>
          <a:prstGeom prst="rect">
            <a:avLst/>
          </a:prstGeom>
          <a:solidFill>
            <a:srgbClr val="FF99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>
                <a:latin typeface="System"/>
                <a:sym typeface="Symbol" panose="05050102010706020507" pitchFamily="18" charset="2"/>
              </a:rPr>
              <a:t>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3" grpId="0" animBg="1" autoUpdateAnimBg="0"/>
      <p:bldP spid="309254" grpId="0" animBg="1" autoUpdateAnimBg="0"/>
      <p:bldP spid="309255" grpId="0" animBg="1" autoUpdateAnimBg="0"/>
      <p:bldP spid="309256" grpId="0" animBg="1" autoUpdateAnimBg="0"/>
      <p:bldP spid="30925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D498CA3-6291-436F-993F-39E2EE232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修剪语法树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8E72D837-108C-443E-8B39-1CACD9899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700213"/>
            <a:ext cx="24495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S</a:t>
            </a:r>
          </a:p>
        </p:txBody>
      </p:sp>
      <p:sp>
        <p:nvSpPr>
          <p:cNvPr id="24580" name="Line 5">
            <a:extLst>
              <a:ext uri="{FF2B5EF4-FFF2-40B4-BE49-F238E27FC236}">
                <a16:creationId xmlns:a16="http://schemas.microsoft.com/office/drawing/2014/main" id="{ADF4E445-66FF-44B6-889D-320B1F073A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4800" y="2133600"/>
            <a:ext cx="1439863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6">
            <a:extLst>
              <a:ext uri="{FF2B5EF4-FFF2-40B4-BE49-F238E27FC236}">
                <a16:creationId xmlns:a16="http://schemas.microsoft.com/office/drawing/2014/main" id="{ED2156E5-AC7E-4277-B732-62E3A03F1B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9838" y="2205038"/>
            <a:ext cx="5762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Line 7">
            <a:extLst>
              <a:ext uri="{FF2B5EF4-FFF2-40B4-BE49-F238E27FC236}">
                <a16:creationId xmlns:a16="http://schemas.microsoft.com/office/drawing/2014/main" id="{48485287-DEA1-4C8E-8446-6144BA1A4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2205038"/>
            <a:ext cx="7143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Line 8">
            <a:extLst>
              <a:ext uri="{FF2B5EF4-FFF2-40B4-BE49-F238E27FC236}">
                <a16:creationId xmlns:a16="http://schemas.microsoft.com/office/drawing/2014/main" id="{286FF371-5144-46F2-AFF5-440F9BC98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5025" y="2205038"/>
            <a:ext cx="64770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" name="Line 9">
            <a:extLst>
              <a:ext uri="{FF2B5EF4-FFF2-40B4-BE49-F238E27FC236}">
                <a16:creationId xmlns:a16="http://schemas.microsoft.com/office/drawing/2014/main" id="{5D9EBCE5-76F1-46D3-8984-8536B18BA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2133600"/>
            <a:ext cx="144145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Text Box 10">
            <a:extLst>
              <a:ext uri="{FF2B5EF4-FFF2-40B4-BE49-F238E27FC236}">
                <a16:creationId xmlns:a16="http://schemas.microsoft.com/office/drawing/2014/main" id="{0D1ABDCA-6DD7-4F49-8C97-378DB7F90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2925763"/>
            <a:ext cx="935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a</a:t>
            </a:r>
          </a:p>
        </p:txBody>
      </p:sp>
      <p:sp>
        <p:nvSpPr>
          <p:cNvPr id="24586" name="Text Box 11">
            <a:extLst>
              <a:ext uri="{FF2B5EF4-FFF2-40B4-BE49-F238E27FC236}">
                <a16:creationId xmlns:a16="http://schemas.microsoft.com/office/drawing/2014/main" id="{0A54F448-773C-496B-BEBE-8FAD4F5A7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925763"/>
            <a:ext cx="86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A</a:t>
            </a:r>
          </a:p>
        </p:txBody>
      </p:sp>
      <p:sp>
        <p:nvSpPr>
          <p:cNvPr id="24587" name="Text Box 12">
            <a:extLst>
              <a:ext uri="{FF2B5EF4-FFF2-40B4-BE49-F238E27FC236}">
                <a16:creationId xmlns:a16="http://schemas.microsoft.com/office/drawing/2014/main" id="{B494D7D5-58A9-4811-8FC0-2B7D15A7A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925763"/>
            <a:ext cx="7191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c</a:t>
            </a:r>
          </a:p>
        </p:txBody>
      </p:sp>
      <p:sp>
        <p:nvSpPr>
          <p:cNvPr id="24588" name="Text Box 13">
            <a:extLst>
              <a:ext uri="{FF2B5EF4-FFF2-40B4-BE49-F238E27FC236}">
                <a16:creationId xmlns:a16="http://schemas.microsoft.com/office/drawing/2014/main" id="{536A74F0-C95B-450A-A4B2-3360771EC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997200"/>
            <a:ext cx="1079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B</a:t>
            </a:r>
          </a:p>
        </p:txBody>
      </p:sp>
      <p:sp>
        <p:nvSpPr>
          <p:cNvPr id="24589" name="Text Box 14">
            <a:extLst>
              <a:ext uri="{FF2B5EF4-FFF2-40B4-BE49-F238E27FC236}">
                <a16:creationId xmlns:a16="http://schemas.microsoft.com/office/drawing/2014/main" id="{4047CBF5-FA27-4811-AF6C-5757E23D5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2925763"/>
            <a:ext cx="792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e</a:t>
            </a:r>
          </a:p>
        </p:txBody>
      </p:sp>
      <p:sp>
        <p:nvSpPr>
          <p:cNvPr id="372751" name="Line 15">
            <a:extLst>
              <a:ext uri="{FF2B5EF4-FFF2-40B4-BE49-F238E27FC236}">
                <a16:creationId xmlns:a16="http://schemas.microsoft.com/office/drawing/2014/main" id="{16E24234-0DC7-41CE-B5AE-524EE0C76C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3429000"/>
            <a:ext cx="57626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2752" name="Line 16">
            <a:extLst>
              <a:ext uri="{FF2B5EF4-FFF2-40B4-BE49-F238E27FC236}">
                <a16:creationId xmlns:a16="http://schemas.microsoft.com/office/drawing/2014/main" id="{9722FDE0-7B94-4052-A410-1AA626F4B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2863" y="3429000"/>
            <a:ext cx="288925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2753" name="Text Box 17">
            <a:extLst>
              <a:ext uri="{FF2B5EF4-FFF2-40B4-BE49-F238E27FC236}">
                <a16:creationId xmlns:a16="http://schemas.microsoft.com/office/drawing/2014/main" id="{4CCF3A5C-82A9-4968-94D4-F3BEADFF4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4292600"/>
            <a:ext cx="64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A</a:t>
            </a:r>
          </a:p>
        </p:txBody>
      </p:sp>
      <p:sp>
        <p:nvSpPr>
          <p:cNvPr id="372754" name="Text Box 18">
            <a:extLst>
              <a:ext uri="{FF2B5EF4-FFF2-40B4-BE49-F238E27FC236}">
                <a16:creationId xmlns:a16="http://schemas.microsoft.com/office/drawing/2014/main" id="{FCC971E9-CF8A-4AEE-B9E8-677016E19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292600"/>
            <a:ext cx="358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b</a:t>
            </a:r>
          </a:p>
        </p:txBody>
      </p:sp>
      <p:sp>
        <p:nvSpPr>
          <p:cNvPr id="372755" name="Line 19">
            <a:extLst>
              <a:ext uri="{FF2B5EF4-FFF2-40B4-BE49-F238E27FC236}">
                <a16:creationId xmlns:a16="http://schemas.microsoft.com/office/drawing/2014/main" id="{EE7CE024-271A-407B-8118-84BD8541A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0700" y="472598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2756" name="Text Box 20">
            <a:extLst>
              <a:ext uri="{FF2B5EF4-FFF2-40B4-BE49-F238E27FC236}">
                <a16:creationId xmlns:a16="http://schemas.microsoft.com/office/drawing/2014/main" id="{690C416E-633B-48A9-B39B-7393FFDF1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373688"/>
            <a:ext cx="720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b</a:t>
            </a:r>
          </a:p>
        </p:txBody>
      </p:sp>
      <p:sp>
        <p:nvSpPr>
          <p:cNvPr id="372757" name="Line 21">
            <a:extLst>
              <a:ext uri="{FF2B5EF4-FFF2-40B4-BE49-F238E27FC236}">
                <a16:creationId xmlns:a16="http://schemas.microsoft.com/office/drawing/2014/main" id="{CC4D7859-CC9E-45CD-85E5-15FD00F81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35734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2758" name="Text Box 22">
            <a:extLst>
              <a:ext uri="{FF2B5EF4-FFF2-40B4-BE49-F238E27FC236}">
                <a16:creationId xmlns:a16="http://schemas.microsoft.com/office/drawing/2014/main" id="{0B13B605-7979-42D7-8897-DD70D90E1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292600"/>
            <a:ext cx="86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d</a:t>
            </a:r>
          </a:p>
        </p:txBody>
      </p:sp>
      <p:sp>
        <p:nvSpPr>
          <p:cNvPr id="372759" name="Rectangle 23">
            <a:extLst>
              <a:ext uri="{FF2B5EF4-FFF2-40B4-BE49-F238E27FC236}">
                <a16:creationId xmlns:a16="http://schemas.microsoft.com/office/drawing/2014/main" id="{7D4DD214-B017-4443-A7FA-0FA09B3AC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4221163"/>
            <a:ext cx="1223962" cy="1800225"/>
          </a:xfrm>
          <a:prstGeom prst="rect">
            <a:avLst/>
          </a:prstGeom>
          <a:noFill/>
          <a:ln w="57150">
            <a:solidFill>
              <a:srgbClr val="0000FF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72760" name="Rectangle 24">
            <a:extLst>
              <a:ext uri="{FF2B5EF4-FFF2-40B4-BE49-F238E27FC236}">
                <a16:creationId xmlns:a16="http://schemas.microsoft.com/office/drawing/2014/main" id="{FA4A0FAD-63C4-4AF7-B9B8-7A60F3C4B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924175"/>
            <a:ext cx="1439863" cy="2017713"/>
          </a:xfrm>
          <a:prstGeom prst="rect">
            <a:avLst/>
          </a:prstGeom>
          <a:noFill/>
          <a:ln w="5715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72761" name="Rectangle 25">
            <a:extLst>
              <a:ext uri="{FF2B5EF4-FFF2-40B4-BE49-F238E27FC236}">
                <a16:creationId xmlns:a16="http://schemas.microsoft.com/office/drawing/2014/main" id="{241A2378-67BB-44C0-978C-A705D3808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852738"/>
            <a:ext cx="1008062" cy="2160587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72762" name="Rectangle 26">
            <a:extLst>
              <a:ext uri="{FF2B5EF4-FFF2-40B4-BE49-F238E27FC236}">
                <a16:creationId xmlns:a16="http://schemas.microsoft.com/office/drawing/2014/main" id="{B3EDC5C7-5D13-42C4-9FFB-35F32EBC1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133600"/>
            <a:ext cx="4824413" cy="1727200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372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72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72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7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372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372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372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372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372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7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372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372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372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2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2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53" grpId="0"/>
      <p:bldP spid="372754" grpId="0"/>
      <p:bldP spid="372756" grpId="0"/>
      <p:bldP spid="372758" grpId="0"/>
      <p:bldP spid="372759" grpId="0" animBg="1"/>
      <p:bldP spid="372759" grpId="1" animBg="1"/>
      <p:bldP spid="372760" grpId="0" animBg="1"/>
      <p:bldP spid="372760" grpId="1" animBg="1"/>
      <p:bldP spid="372761" grpId="0" animBg="1"/>
      <p:bldP spid="372761" grpId="1" animBg="1"/>
      <p:bldP spid="3727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8" name="Text Box 4">
            <a:extLst>
              <a:ext uri="{FF2B5EF4-FFF2-40B4-BE49-F238E27FC236}">
                <a16:creationId xmlns:a16="http://schemas.microsoft.com/office/drawing/2014/main" id="{66EE6E97-7D4B-4F41-A7AB-902361458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62000"/>
            <a:ext cx="7848600" cy="47132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       二义性文法规范归约过程中右句型的句柄可能不唯一。例如，</a:t>
            </a:r>
            <a:r>
              <a:rPr kumimoji="0" lang="zh-CN" altLang="en-US" sz="2400" dirty="0"/>
              <a:t>文法  </a:t>
            </a:r>
            <a:r>
              <a:rPr kumimoji="0" lang="en-US" altLang="en-US" sz="2400" dirty="0"/>
              <a:t>G[E]: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dirty="0"/>
              <a:t>       </a:t>
            </a:r>
            <a:r>
              <a:rPr kumimoji="0" lang="en-US" altLang="zh-CN" sz="2800" dirty="0"/>
              <a:t>G[E]:  </a:t>
            </a:r>
            <a:r>
              <a:rPr kumimoji="0" lang="en-US" altLang="zh-CN" sz="2800" dirty="0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dirty="0">
                <a:solidFill>
                  <a:srgbClr val="0000FF"/>
                </a:solidFill>
              </a:rPr>
              <a:t>→</a:t>
            </a:r>
            <a:r>
              <a:rPr kumimoji="0" lang="en-US" altLang="zh-CN" sz="2800" dirty="0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dirty="0">
                <a:solidFill>
                  <a:srgbClr val="0000FF"/>
                </a:solidFill>
              </a:rPr>
              <a:t>+</a:t>
            </a:r>
            <a:r>
              <a:rPr kumimoji="0" lang="en-US" altLang="zh-CN" sz="2800" dirty="0">
                <a:solidFill>
                  <a:srgbClr val="0000FF"/>
                </a:solidFill>
                <a:latin typeface="System"/>
              </a:rPr>
              <a:t>E|E-E|E*E|E/E|E</a:t>
            </a:r>
            <a:r>
              <a:rPr kumimoji="0" lang="en-US" altLang="zh-CN" sz="2800" dirty="0">
                <a:solidFill>
                  <a:srgbClr val="0000FF"/>
                </a:solidFill>
                <a:latin typeface="System"/>
                <a:sym typeface="Symbol" panose="05050102010706020507" pitchFamily="18" charset="2"/>
              </a:rPr>
              <a:t></a:t>
            </a:r>
            <a:r>
              <a:rPr kumimoji="0" lang="en-US" altLang="zh-CN" sz="2800" dirty="0">
                <a:solidFill>
                  <a:srgbClr val="0000FF"/>
                </a:solidFill>
                <a:latin typeface="System"/>
              </a:rPr>
              <a:t>E|(E)|-</a:t>
            </a:r>
            <a:r>
              <a:rPr kumimoji="0" lang="en-US" altLang="zh-CN" sz="2800" dirty="0" err="1">
                <a:solidFill>
                  <a:srgbClr val="0000FF"/>
                </a:solidFill>
                <a:latin typeface="System"/>
              </a:rPr>
              <a:t>E|id</a:t>
            </a:r>
            <a:endParaRPr kumimoji="0" lang="en-US" altLang="zh-CN" sz="2800" dirty="0">
              <a:solidFill>
                <a:srgbClr val="0000FF"/>
              </a:solidFill>
              <a:latin typeface="System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dirty="0"/>
              <a:t> </a:t>
            </a:r>
            <a:r>
              <a:rPr kumimoji="0" lang="en-US" altLang="zh-CN" sz="2400" dirty="0">
                <a:latin typeface="System"/>
              </a:rPr>
              <a:t> </a:t>
            </a:r>
            <a:r>
              <a:rPr kumimoji="0" lang="zh-CN" altLang="en-US" sz="2400" dirty="0"/>
              <a:t>句子</a:t>
            </a:r>
            <a:r>
              <a:rPr kumimoji="0" lang="en-US" altLang="zh-CN" sz="2400" dirty="0">
                <a:latin typeface="System"/>
              </a:rPr>
              <a:t>id +</a:t>
            </a:r>
            <a:r>
              <a:rPr kumimoji="0" lang="en-US" altLang="zh-CN" sz="2400" dirty="0"/>
              <a:t> </a:t>
            </a:r>
            <a:r>
              <a:rPr kumimoji="0" lang="en-US" altLang="zh-CN" sz="2400" dirty="0">
                <a:latin typeface="System"/>
              </a:rPr>
              <a:t>id*id</a:t>
            </a:r>
            <a:r>
              <a:rPr kumimoji="0" lang="zh-CN" altLang="en-US" sz="2400" dirty="0"/>
              <a:t>有两个不同的最右推导 :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zh-CN" altLang="en-US" sz="2400" dirty="0"/>
              <a:t>      </a:t>
            </a:r>
            <a:r>
              <a:rPr kumimoji="0" lang="en-US" altLang="zh-CN" sz="2400" dirty="0">
                <a:latin typeface="System"/>
              </a:rPr>
              <a:t>E</a:t>
            </a:r>
            <a:r>
              <a:rPr kumimoji="0" lang="en-US" altLang="zh-CN" sz="2400" dirty="0">
                <a:latin typeface="System"/>
                <a:sym typeface="Symbol" panose="05050102010706020507" pitchFamily="18" charset="2"/>
              </a:rPr>
              <a:t></a:t>
            </a:r>
            <a:r>
              <a:rPr kumimoji="0" lang="en-US" altLang="zh-CN" sz="2400" dirty="0">
                <a:latin typeface="System"/>
              </a:rPr>
              <a:t>E+E </a:t>
            </a:r>
            <a:r>
              <a:rPr kumimoji="0" lang="zh-CN" altLang="en-US" sz="2400" dirty="0"/>
              <a:t>                            </a:t>
            </a:r>
            <a:r>
              <a:rPr kumimoji="0" lang="en-US" altLang="zh-CN" sz="2400" dirty="0">
                <a:latin typeface="System"/>
              </a:rPr>
              <a:t>E</a:t>
            </a:r>
            <a:r>
              <a:rPr kumimoji="0" lang="en-US" altLang="zh-CN" sz="2400" dirty="0">
                <a:latin typeface="System"/>
                <a:sym typeface="Symbol" panose="05050102010706020507" pitchFamily="18" charset="2"/>
              </a:rPr>
              <a:t></a:t>
            </a:r>
            <a:r>
              <a:rPr kumimoji="0" lang="en-US" altLang="zh-CN" sz="2400" dirty="0">
                <a:latin typeface="System"/>
              </a:rPr>
              <a:t>E*E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en-US" altLang="zh-CN" sz="2400" dirty="0">
                <a:latin typeface="System"/>
              </a:rPr>
              <a:t>        </a:t>
            </a:r>
            <a:r>
              <a:rPr kumimoji="0" lang="en-US" altLang="zh-CN" sz="2400" dirty="0">
                <a:latin typeface="System"/>
                <a:sym typeface="Symbol" panose="05050102010706020507" pitchFamily="18" charset="2"/>
              </a:rPr>
              <a:t></a:t>
            </a:r>
            <a:r>
              <a:rPr kumimoji="0" lang="en-US" altLang="zh-CN" sz="2400" dirty="0">
                <a:latin typeface="System"/>
              </a:rPr>
              <a:t> E +</a:t>
            </a:r>
            <a:r>
              <a:rPr kumimoji="0" lang="en-US" altLang="zh-CN" sz="2400" dirty="0"/>
              <a:t> </a:t>
            </a:r>
            <a:r>
              <a:rPr kumimoji="0" lang="en-US" altLang="zh-CN" sz="2400" dirty="0">
                <a:latin typeface="System"/>
              </a:rPr>
              <a:t>E*E                       </a:t>
            </a:r>
            <a:r>
              <a:rPr kumimoji="0" lang="en-US" altLang="zh-CN" sz="2400" dirty="0">
                <a:latin typeface="System"/>
                <a:sym typeface="Symbol" panose="05050102010706020507" pitchFamily="18" charset="2"/>
              </a:rPr>
              <a:t></a:t>
            </a:r>
            <a:r>
              <a:rPr kumimoji="0" lang="en-US" altLang="zh-CN" sz="2400" dirty="0">
                <a:latin typeface="System"/>
              </a:rPr>
              <a:t> E *id </a:t>
            </a:r>
            <a:br>
              <a:rPr kumimoji="0" lang="en-US" altLang="zh-CN" sz="2400" dirty="0">
                <a:latin typeface="System"/>
              </a:rPr>
            </a:br>
            <a:r>
              <a:rPr kumimoji="0" lang="en-US" altLang="zh-CN" sz="2400" dirty="0">
                <a:latin typeface="System"/>
              </a:rPr>
              <a:t>       </a:t>
            </a:r>
            <a:r>
              <a:rPr kumimoji="0" lang="en-US" altLang="zh-CN" sz="2400" dirty="0">
                <a:solidFill>
                  <a:srgbClr val="FF0000"/>
                </a:solidFill>
                <a:latin typeface="System"/>
              </a:rPr>
              <a:t> </a:t>
            </a:r>
            <a:r>
              <a:rPr kumimoji="0" lang="en-US" altLang="zh-CN" sz="2400" dirty="0">
                <a:solidFill>
                  <a:srgbClr val="FF0000"/>
                </a:solidFill>
                <a:latin typeface="System"/>
                <a:sym typeface="Symbol" panose="05050102010706020507" pitchFamily="18" charset="2"/>
              </a:rPr>
              <a:t></a:t>
            </a:r>
            <a:r>
              <a:rPr kumimoji="0" lang="en-US" altLang="zh-CN" sz="2400" dirty="0">
                <a:solidFill>
                  <a:srgbClr val="FF0000"/>
                </a:solidFill>
                <a:latin typeface="System"/>
              </a:rPr>
              <a:t> E +</a:t>
            </a:r>
            <a:r>
              <a:rPr kumimoji="0" lang="en-US" altLang="zh-CN" sz="2400" dirty="0">
                <a:solidFill>
                  <a:srgbClr val="FF0000"/>
                </a:solidFill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System"/>
              </a:rPr>
              <a:t>E*id                       </a:t>
            </a:r>
            <a:r>
              <a:rPr kumimoji="0" lang="en-US" altLang="zh-CN" sz="2400" dirty="0">
                <a:solidFill>
                  <a:srgbClr val="FF0000"/>
                </a:solidFill>
                <a:latin typeface="System"/>
                <a:sym typeface="Symbol" panose="05050102010706020507" pitchFamily="18" charset="2"/>
              </a:rPr>
              <a:t></a:t>
            </a:r>
            <a:r>
              <a:rPr kumimoji="0" lang="en-US" altLang="zh-CN" sz="2400" dirty="0">
                <a:solidFill>
                  <a:srgbClr val="FF0000"/>
                </a:solidFill>
                <a:latin typeface="System"/>
              </a:rPr>
              <a:t> E+E*id</a:t>
            </a:r>
            <a:br>
              <a:rPr kumimoji="0" lang="en-US" altLang="zh-CN" sz="2400" dirty="0">
                <a:solidFill>
                  <a:srgbClr val="FF0000"/>
                </a:solidFill>
                <a:latin typeface="System"/>
              </a:rPr>
            </a:br>
            <a:r>
              <a:rPr kumimoji="0" lang="en-US" altLang="zh-CN" sz="2400" dirty="0">
                <a:latin typeface="System"/>
              </a:rPr>
              <a:t>        </a:t>
            </a:r>
            <a:r>
              <a:rPr kumimoji="0" lang="en-US" altLang="zh-CN" sz="2400" dirty="0">
                <a:latin typeface="System"/>
                <a:sym typeface="Symbol" panose="05050102010706020507" pitchFamily="18" charset="2"/>
              </a:rPr>
              <a:t></a:t>
            </a:r>
            <a:r>
              <a:rPr kumimoji="0" lang="en-US" altLang="zh-CN" sz="2400" dirty="0">
                <a:latin typeface="System"/>
              </a:rPr>
              <a:t> E + id*id                       </a:t>
            </a:r>
            <a:r>
              <a:rPr kumimoji="0" lang="en-US" altLang="zh-CN" sz="2400" dirty="0">
                <a:latin typeface="System"/>
                <a:sym typeface="Symbol" panose="05050102010706020507" pitchFamily="18" charset="2"/>
              </a:rPr>
              <a:t></a:t>
            </a:r>
            <a:r>
              <a:rPr kumimoji="0" lang="en-US" altLang="zh-CN" sz="2400" dirty="0">
                <a:latin typeface="System"/>
              </a:rPr>
              <a:t> </a:t>
            </a:r>
            <a:r>
              <a:rPr kumimoji="0" lang="en-US" altLang="zh-CN" sz="2400" dirty="0" err="1">
                <a:latin typeface="System"/>
              </a:rPr>
              <a:t>E+id</a:t>
            </a:r>
            <a:r>
              <a:rPr kumimoji="0" lang="en-US" altLang="zh-CN" sz="2400" dirty="0">
                <a:latin typeface="System"/>
              </a:rPr>
              <a:t>*id</a:t>
            </a:r>
            <a:br>
              <a:rPr kumimoji="0" lang="en-US" altLang="zh-CN" sz="2400" dirty="0">
                <a:latin typeface="System"/>
              </a:rPr>
            </a:br>
            <a:r>
              <a:rPr kumimoji="0" lang="en-US" altLang="zh-CN" sz="2400" dirty="0">
                <a:latin typeface="System"/>
              </a:rPr>
              <a:t>        </a:t>
            </a:r>
            <a:r>
              <a:rPr kumimoji="0" lang="en-US" altLang="zh-CN" sz="2400" dirty="0">
                <a:latin typeface="System"/>
                <a:sym typeface="Symbol" panose="05050102010706020507" pitchFamily="18" charset="2"/>
              </a:rPr>
              <a:t></a:t>
            </a:r>
            <a:r>
              <a:rPr kumimoji="0" lang="en-US" altLang="zh-CN" sz="2400" dirty="0">
                <a:latin typeface="System"/>
              </a:rPr>
              <a:t> id + id*id                      </a:t>
            </a:r>
            <a:r>
              <a:rPr kumimoji="0" lang="en-US" altLang="zh-CN" sz="2400" dirty="0">
                <a:latin typeface="System"/>
                <a:sym typeface="Symbol" panose="05050102010706020507" pitchFamily="18" charset="2"/>
              </a:rPr>
              <a:t></a:t>
            </a:r>
            <a:r>
              <a:rPr kumimoji="0" lang="en-US" altLang="zh-CN" sz="2400" dirty="0">
                <a:latin typeface="System"/>
              </a:rPr>
              <a:t> </a:t>
            </a:r>
            <a:r>
              <a:rPr kumimoji="0" lang="en-US" altLang="zh-CN" sz="2400" dirty="0" err="1">
                <a:latin typeface="System"/>
              </a:rPr>
              <a:t>id+id</a:t>
            </a:r>
            <a:r>
              <a:rPr kumimoji="0" lang="en-US" altLang="zh-CN" sz="2400" dirty="0">
                <a:latin typeface="System"/>
              </a:rPr>
              <a:t>*id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zh-CN" altLang="en-US" sz="2400" dirty="0">
                <a:latin typeface="System"/>
              </a:rPr>
              <a:t>     句型</a:t>
            </a:r>
            <a:r>
              <a:rPr kumimoji="0" lang="en-US" altLang="zh-CN" sz="2400" dirty="0">
                <a:latin typeface="System"/>
              </a:rPr>
              <a:t>E</a:t>
            </a:r>
            <a:r>
              <a:rPr kumimoji="0" lang="en-US" altLang="zh-CN" sz="2400" dirty="0"/>
              <a:t>＋</a:t>
            </a:r>
            <a:r>
              <a:rPr kumimoji="0" lang="en-US" altLang="zh-CN" sz="2400" dirty="0">
                <a:latin typeface="System"/>
              </a:rPr>
              <a:t>E*id</a:t>
            </a:r>
            <a:r>
              <a:rPr kumimoji="0" lang="zh-CN" altLang="en-US" sz="2400" dirty="0">
                <a:latin typeface="System"/>
              </a:rPr>
              <a:t>中 ，句柄不</a:t>
            </a:r>
            <a:r>
              <a:rPr lang="zh-CN" altLang="en-US" sz="2400" dirty="0"/>
              <a:t>唯一</a:t>
            </a:r>
            <a:r>
              <a:rPr kumimoji="0" lang="zh-CN" altLang="en-US" sz="2400" dirty="0">
                <a:latin typeface="System"/>
              </a:rPr>
              <a:t> 。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kumimoji="0" lang="zh-CN" altLang="en-US" sz="2400" dirty="0">
              <a:latin typeface="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F161E39D-33FD-42DE-89B6-23429BAAC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27025"/>
            <a:ext cx="8208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3 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符号栈的使用</a:t>
            </a:r>
          </a:p>
        </p:txBody>
      </p:sp>
      <p:grpSp>
        <p:nvGrpSpPr>
          <p:cNvPr id="78862" name="Group 14">
            <a:extLst>
              <a:ext uri="{FF2B5EF4-FFF2-40B4-BE49-F238E27FC236}">
                <a16:creationId xmlns:a16="http://schemas.microsoft.com/office/drawing/2014/main" id="{007F3FA5-CFCA-44E2-8F21-720DCD7B7F6A}"/>
              </a:ext>
            </a:extLst>
          </p:cNvPr>
          <p:cNvGrpSpPr>
            <a:grpSpLocks/>
          </p:cNvGrpSpPr>
          <p:nvPr/>
        </p:nvGrpSpPr>
        <p:grpSpPr bwMode="auto">
          <a:xfrm>
            <a:off x="467544" y="1012826"/>
            <a:ext cx="8424936" cy="2122488"/>
            <a:chOff x="653" y="943"/>
            <a:chExt cx="4741" cy="1337"/>
          </a:xfrm>
        </p:grpSpPr>
        <p:pic>
          <p:nvPicPr>
            <p:cNvPr id="78858" name="Picture 10">
              <a:extLst>
                <a:ext uri="{FF2B5EF4-FFF2-40B4-BE49-F238E27FC236}">
                  <a16:creationId xmlns:a16="http://schemas.microsoft.com/office/drawing/2014/main" id="{8A99D2B7-BD23-4690-82B1-6269D8217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" y="943"/>
              <a:ext cx="4741" cy="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8851" name="Text Box 3">
              <a:extLst>
                <a:ext uri="{FF2B5EF4-FFF2-40B4-BE49-F238E27FC236}">
                  <a16:creationId xmlns:a16="http://schemas.microsoft.com/office/drawing/2014/main" id="{60694796-04F1-491A-8838-24EC4FA7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" y="981"/>
              <a:ext cx="4582" cy="1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latin typeface="隶书" panose="02010509060101010101" pitchFamily="49" charset="-122"/>
                  <a:ea typeface="隶书" panose="02010509060101010101" pitchFamily="49" charset="-122"/>
                </a:rPr>
                <a:t>规范归约用来作语法分析需要解决的</a:t>
              </a:r>
              <a:r>
                <a:rPr lang="zh-CN" altLang="en-US" dirty="0">
                  <a:solidFill>
                    <a:srgbClr val="660033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问题：</a:t>
              </a:r>
              <a:endParaRPr lang="en-US" altLang="zh-CN" dirty="0">
                <a:solidFill>
                  <a:srgbClr val="660033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660033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①如何在句型中找出句柄</a:t>
              </a:r>
              <a:r>
                <a:rPr lang="en-US" altLang="zh-CN" dirty="0">
                  <a:solidFill>
                    <a:srgbClr val="660033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?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rgbClr val="660033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②</a:t>
              </a:r>
              <a:r>
                <a:rPr lang="zh-CN" altLang="en-US" dirty="0">
                  <a:solidFill>
                    <a:srgbClr val="660033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在相同的右部有不止一个产生式时</a:t>
              </a:r>
              <a:r>
                <a:rPr lang="en-US" altLang="zh-CN" dirty="0">
                  <a:solidFill>
                    <a:srgbClr val="660033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,</a:t>
              </a:r>
              <a:r>
                <a:rPr lang="zh-CN" altLang="en-US" dirty="0">
                  <a:solidFill>
                    <a:srgbClr val="660033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选哪一个</a:t>
              </a:r>
              <a:r>
                <a:rPr lang="en-US" altLang="zh-CN" dirty="0">
                  <a:solidFill>
                    <a:srgbClr val="660033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?</a:t>
              </a:r>
            </a:p>
          </p:txBody>
        </p:sp>
      </p:grpSp>
      <p:sp>
        <p:nvSpPr>
          <p:cNvPr id="78852" name="Text Box 4">
            <a:extLst>
              <a:ext uri="{FF2B5EF4-FFF2-40B4-BE49-F238E27FC236}">
                <a16:creationId xmlns:a16="http://schemas.microsoft.com/office/drawing/2014/main" id="{3C661688-DA0B-4D01-A08E-22F6539BD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10" y="3359151"/>
            <a:ext cx="84248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①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实现移进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归约分析的一个方便途径是用一个栈和一个输缓冲区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用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#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表示栈底和输入的结束</a:t>
            </a:r>
          </a:p>
        </p:txBody>
      </p:sp>
      <p:grpSp>
        <p:nvGrpSpPr>
          <p:cNvPr id="78860" name="Group 12">
            <a:extLst>
              <a:ext uri="{FF2B5EF4-FFF2-40B4-BE49-F238E27FC236}">
                <a16:creationId xmlns:a16="http://schemas.microsoft.com/office/drawing/2014/main" id="{8A4F95BC-8D95-4667-A5E5-79962BBA5ABA}"/>
              </a:ext>
            </a:extLst>
          </p:cNvPr>
          <p:cNvGrpSpPr>
            <a:grpSpLocks/>
          </p:cNvGrpSpPr>
          <p:nvPr/>
        </p:nvGrpSpPr>
        <p:grpSpPr bwMode="auto">
          <a:xfrm>
            <a:off x="2125663" y="5084763"/>
            <a:ext cx="2951162" cy="901700"/>
            <a:chOff x="1111" y="3180"/>
            <a:chExt cx="1859" cy="568"/>
          </a:xfrm>
        </p:grpSpPr>
        <p:sp>
          <p:nvSpPr>
            <p:cNvPr id="78853" name="Text Box 5">
              <a:extLst>
                <a:ext uri="{FF2B5EF4-FFF2-40B4-BE49-F238E27FC236}">
                  <a16:creationId xmlns:a16="http://schemas.microsoft.com/office/drawing/2014/main" id="{8688A577-CED5-44BD-BE48-A346515B4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180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zh-CN" altLang="en-US" sz="2000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栈</a:t>
              </a:r>
            </a:p>
          </p:txBody>
        </p:sp>
        <p:sp>
          <p:nvSpPr>
            <p:cNvPr id="78854" name="Text Box 6">
              <a:extLst>
                <a:ext uri="{FF2B5EF4-FFF2-40B4-BE49-F238E27FC236}">
                  <a16:creationId xmlns:a16="http://schemas.microsoft.com/office/drawing/2014/main" id="{7186CE97-2FAD-47E2-82D5-93C06146F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3180"/>
              <a:ext cx="5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zh-CN" altLang="en-US" sz="2000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输   入</a:t>
              </a:r>
            </a:p>
          </p:txBody>
        </p:sp>
        <p:sp>
          <p:nvSpPr>
            <p:cNvPr id="78855" name="Text Box 7">
              <a:extLst>
                <a:ext uri="{FF2B5EF4-FFF2-40B4-BE49-F238E27FC236}">
                  <a16:creationId xmlns:a16="http://schemas.microsoft.com/office/drawing/2014/main" id="{6D75BA65-8CC9-4E1F-8D68-D00B47F76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3497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#</a:t>
              </a:r>
            </a:p>
          </p:txBody>
        </p:sp>
        <p:sp>
          <p:nvSpPr>
            <p:cNvPr id="78856" name="Text Box 8">
              <a:extLst>
                <a:ext uri="{FF2B5EF4-FFF2-40B4-BE49-F238E27FC236}">
                  <a16:creationId xmlns:a16="http://schemas.microsoft.com/office/drawing/2014/main" id="{C682F895-3C20-4196-9E91-45D2B6739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3498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38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720"/>
                            </p:stCondLst>
                            <p:childTnLst>
                              <p:par>
                                <p:cTn id="2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2">
            <a:extLst>
              <a:ext uri="{FF2B5EF4-FFF2-40B4-BE49-F238E27FC236}">
                <a16:creationId xmlns:a16="http://schemas.microsoft.com/office/drawing/2014/main" id="{528ECE24-0645-40A3-A332-BBC8CC165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8382000" cy="153828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 b="1" dirty="0">
                <a:latin typeface="System"/>
              </a:rPr>
              <a:t> </a:t>
            </a:r>
            <a:r>
              <a:rPr kumimoji="0" lang="en-US" altLang="zh-CN" sz="2800" b="1" dirty="0"/>
              <a:t>“</a:t>
            </a:r>
            <a:r>
              <a:rPr kumimoji="0" lang="zh-CN" altLang="en-US" sz="2800" b="1" dirty="0"/>
              <a:t>移进</a:t>
            </a:r>
            <a:r>
              <a:rPr kumimoji="0" lang="zh-CN" altLang="en-US" sz="2800" b="1" dirty="0">
                <a:latin typeface="System"/>
              </a:rPr>
              <a:t>- </a:t>
            </a:r>
            <a:r>
              <a:rPr kumimoji="0" lang="zh-CN" altLang="en-US" sz="2800" b="1" dirty="0"/>
              <a:t>归约”分析法的栈实现</a:t>
            </a:r>
            <a:r>
              <a:rPr kumimoji="0" lang="zh-CN" altLang="en-US" sz="2800" dirty="0"/>
              <a:t>  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 dirty="0"/>
              <a:t>       </a:t>
            </a:r>
            <a:r>
              <a:rPr kumimoji="0" lang="zh-CN" altLang="en-US" sz="2400" dirty="0"/>
              <a:t>“移进一归约</a:t>
            </a:r>
            <a:r>
              <a:rPr kumimoji="0" lang="zh-CN" altLang="en-US" sz="2400" dirty="0">
                <a:latin typeface="System"/>
              </a:rPr>
              <a:t>”</a:t>
            </a:r>
            <a:r>
              <a:rPr kumimoji="0" lang="zh-CN" altLang="en-US" sz="2400" dirty="0"/>
              <a:t>分析器使用一个栈和一个存放输入符号串</a:t>
            </a:r>
            <a:r>
              <a:rPr kumimoji="0" lang="en-US" altLang="zh-CN" sz="2400" dirty="0">
                <a:latin typeface="System"/>
              </a:rPr>
              <a:t>w</a:t>
            </a:r>
            <a:r>
              <a:rPr kumimoji="0" lang="zh-CN" altLang="en-US" sz="2400" dirty="0"/>
              <a:t>的缓冲器。分析器的初始状态为</a:t>
            </a:r>
            <a:r>
              <a:rPr kumimoji="0" lang="zh-CN" altLang="en-US" sz="2400" dirty="0">
                <a:latin typeface="System"/>
              </a:rPr>
              <a:t>:</a:t>
            </a:r>
            <a:endParaRPr kumimoji="0" lang="zh-CN" altLang="en-US" sz="2800" dirty="0">
              <a:latin typeface="System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E951AE9-8CBB-45E1-8416-9BA3A5A9D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925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/>
              <a:t>   </a:t>
            </a:r>
          </a:p>
        </p:txBody>
      </p:sp>
      <p:sp>
        <p:nvSpPr>
          <p:cNvPr id="284686" name="Text Box 14">
            <a:extLst>
              <a:ext uri="{FF2B5EF4-FFF2-40B4-BE49-F238E27FC236}">
                <a16:creationId xmlns:a16="http://schemas.microsoft.com/office/drawing/2014/main" id="{A5878154-F2A6-494A-AF00-F426C23C0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05200"/>
            <a:ext cx="8077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>
                <a:solidFill>
                  <a:srgbClr val="0000FF"/>
                </a:solidFill>
              </a:rPr>
              <a:t>工作过程</a:t>
            </a:r>
            <a:r>
              <a:rPr kumimoji="0" lang="zh-CN" altLang="en-US" sz="2400"/>
              <a:t>：自</a:t>
            </a:r>
            <a:r>
              <a:rPr kumimoji="0" lang="zh-CN" altLang="en-US" sz="2400">
                <a:solidFill>
                  <a:srgbClr val="FF0000"/>
                </a:solidFill>
              </a:rPr>
              <a:t>左至右</a:t>
            </a:r>
            <a:r>
              <a:rPr kumimoji="0" lang="zh-CN" altLang="en-US" sz="2400"/>
              <a:t>把串</a:t>
            </a:r>
            <a:r>
              <a:rPr kumimoji="0" lang="en-US" altLang="zh-CN" sz="2400">
                <a:latin typeface="System"/>
              </a:rPr>
              <a:t>w </a:t>
            </a:r>
            <a:r>
              <a:rPr kumimoji="0" lang="zh-CN" altLang="en-US" sz="2400"/>
              <a:t>的符号一一移进栈里，一旦</a:t>
            </a:r>
            <a:r>
              <a:rPr kumimoji="0" lang="zh-CN" altLang="en-US" sz="2400">
                <a:solidFill>
                  <a:srgbClr val="FF0000"/>
                </a:solidFill>
              </a:rPr>
              <a:t>栈顶</a:t>
            </a:r>
            <a:r>
              <a:rPr kumimoji="0" lang="zh-CN" altLang="en-US" sz="2400"/>
              <a:t>形成句柄时，就进行归约。这种归约</a:t>
            </a:r>
            <a:r>
              <a:rPr kumimoji="0" lang="zh-CN" altLang="en-US" sz="2400">
                <a:solidFill>
                  <a:srgbClr val="FF0000"/>
                </a:solidFill>
              </a:rPr>
              <a:t>可能持续多次</a:t>
            </a:r>
            <a:r>
              <a:rPr kumimoji="0" lang="zh-CN" altLang="en-US" sz="2400"/>
              <a:t>，直至栈顶不再呈现句柄为止。然后，继续向栈里移进符号，重复这个过程，直至最终形成如下格局：</a:t>
            </a:r>
            <a:endParaRPr kumimoji="0" lang="zh-CN" altLang="en-US" sz="2800">
              <a:latin typeface="System"/>
            </a:endParaRP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163E1B7E-78B4-48B3-9A18-CCB63E6B00D5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057400"/>
            <a:ext cx="3657600" cy="1169988"/>
            <a:chOff x="1584" y="1296"/>
            <a:chExt cx="2304" cy="737"/>
          </a:xfrm>
        </p:grpSpPr>
        <p:sp>
          <p:nvSpPr>
            <p:cNvPr id="26636" name="Rectangle 4">
              <a:extLst>
                <a:ext uri="{FF2B5EF4-FFF2-40B4-BE49-F238E27FC236}">
                  <a16:creationId xmlns:a16="http://schemas.microsoft.com/office/drawing/2014/main" id="{66F3A3A8-0CA9-4334-8CB2-96C53638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662"/>
              <a:ext cx="378" cy="371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/>
                <a:t> # </a:t>
              </a:r>
            </a:p>
          </p:txBody>
        </p:sp>
        <p:sp>
          <p:nvSpPr>
            <p:cNvPr id="26637" name="Rectangle 6">
              <a:extLst>
                <a:ext uri="{FF2B5EF4-FFF2-40B4-BE49-F238E27FC236}">
                  <a16:creationId xmlns:a16="http://schemas.microsoft.com/office/drawing/2014/main" id="{4AC71BBC-EF46-45FE-8292-39C9AAE85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1645"/>
              <a:ext cx="378" cy="37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/>
                <a:t> # </a:t>
              </a:r>
            </a:p>
          </p:txBody>
        </p:sp>
        <p:sp>
          <p:nvSpPr>
            <p:cNvPr id="26638" name="Rectangle 7">
              <a:extLst>
                <a:ext uri="{FF2B5EF4-FFF2-40B4-BE49-F238E27FC236}">
                  <a16:creationId xmlns:a16="http://schemas.microsoft.com/office/drawing/2014/main" id="{C3176ABF-4293-4EFD-A6D4-0F11A9BA2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1645"/>
              <a:ext cx="378" cy="37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/>
                <a:t>w</a:t>
              </a:r>
            </a:p>
          </p:txBody>
        </p:sp>
        <p:sp>
          <p:nvSpPr>
            <p:cNvPr id="26639" name="Rectangle 15">
              <a:extLst>
                <a:ext uri="{FF2B5EF4-FFF2-40B4-BE49-F238E27FC236}">
                  <a16:creationId xmlns:a16="http://schemas.microsoft.com/office/drawing/2014/main" id="{A15058B9-F97A-4221-B31F-B607B6468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296"/>
              <a:ext cx="21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800"/>
                <a:t>栈                        输入</a:t>
              </a:r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9E24C10D-D07D-4BEC-AD26-19919F4B9EBB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5302250"/>
            <a:ext cx="4038600" cy="1098550"/>
            <a:chOff x="1536" y="3340"/>
            <a:chExt cx="2544" cy="692"/>
          </a:xfrm>
        </p:grpSpPr>
        <p:grpSp>
          <p:nvGrpSpPr>
            <p:cNvPr id="26631" name="Group 13">
              <a:extLst>
                <a:ext uri="{FF2B5EF4-FFF2-40B4-BE49-F238E27FC236}">
                  <a16:creationId xmlns:a16="http://schemas.microsoft.com/office/drawing/2014/main" id="{7ADD19B6-75D7-4059-9FDE-CA6A4C4EF1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3661"/>
              <a:ext cx="720" cy="371"/>
              <a:chOff x="1536" y="3565"/>
              <a:chExt cx="720" cy="371"/>
            </a:xfrm>
          </p:grpSpPr>
          <p:sp>
            <p:nvSpPr>
              <p:cNvPr id="26634" name="Rectangle 10">
                <a:extLst>
                  <a:ext uri="{FF2B5EF4-FFF2-40B4-BE49-F238E27FC236}">
                    <a16:creationId xmlns:a16="http://schemas.microsoft.com/office/drawing/2014/main" id="{674F1C16-FC06-4CC4-8F94-26D69B183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565"/>
                <a:ext cx="336" cy="371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>
                    <a:latin typeface="System"/>
                  </a:rPr>
                  <a:t>S</a:t>
                </a:r>
                <a:endParaRPr kumimoji="0" lang="zh-CN" altLang="en-US">
                  <a:latin typeface="System"/>
                </a:endParaRPr>
              </a:p>
            </p:txBody>
          </p:sp>
          <p:sp>
            <p:nvSpPr>
              <p:cNvPr id="26635" name="Rectangle 11">
                <a:extLst>
                  <a:ext uri="{FF2B5EF4-FFF2-40B4-BE49-F238E27FC236}">
                    <a16:creationId xmlns:a16="http://schemas.microsoft.com/office/drawing/2014/main" id="{BA64A813-3714-4834-BAD3-CAA6F11CF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565"/>
                <a:ext cx="378" cy="371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/>
                  <a:t>#</a:t>
                </a:r>
                <a:endParaRPr kumimoji="0" lang="en-US" altLang="zh-CN"/>
              </a:p>
            </p:txBody>
          </p:sp>
        </p:grpSp>
        <p:sp>
          <p:nvSpPr>
            <p:cNvPr id="26632" name="Rectangle 12">
              <a:extLst>
                <a:ext uri="{FF2B5EF4-FFF2-40B4-BE49-F238E27FC236}">
                  <a16:creationId xmlns:a16="http://schemas.microsoft.com/office/drawing/2014/main" id="{F19DE215-1514-4351-92D9-FAC2C83A1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661"/>
              <a:ext cx="378" cy="37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/>
                <a:t>#</a:t>
              </a:r>
              <a:endParaRPr kumimoji="0" lang="en-US" altLang="zh-CN"/>
            </a:p>
          </p:txBody>
        </p:sp>
        <p:sp>
          <p:nvSpPr>
            <p:cNvPr id="26633" name="Rectangle 17">
              <a:extLst>
                <a:ext uri="{FF2B5EF4-FFF2-40B4-BE49-F238E27FC236}">
                  <a16:creationId xmlns:a16="http://schemas.microsoft.com/office/drawing/2014/main" id="{655225A3-735C-4100-A9FA-A581CA7CF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340"/>
              <a:ext cx="2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/>
                <a:t>栈                             输入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 animBg="1" autoUpdateAnimBg="0"/>
      <p:bldP spid="28468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28" name="Group 108">
            <a:extLst>
              <a:ext uri="{FF2B5EF4-FFF2-40B4-BE49-F238E27FC236}">
                <a16:creationId xmlns:a16="http://schemas.microsoft.com/office/drawing/2014/main" id="{5BA2DC41-E5F6-43D2-BFB5-164E5120FCC7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879475"/>
          <a:ext cx="6792913" cy="4926013"/>
        </p:xfrm>
        <a:graphic>
          <a:graphicData uri="http://schemas.openxmlformats.org/drawingml/2006/table">
            <a:tbl>
              <a:tblPr/>
              <a:tblGrid>
                <a:gridCol w="226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栈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输入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动作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64" name="Rectangle 34">
            <a:extLst>
              <a:ext uri="{FF2B5EF4-FFF2-40B4-BE49-F238E27FC236}">
                <a16:creationId xmlns:a16="http://schemas.microsoft.com/office/drawing/2014/main" id="{65E0C557-5D56-47FF-AF60-C4D3120D2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89075"/>
            <a:ext cx="2032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0000FF"/>
                </a:solidFill>
                <a:latin typeface="Tahoma" panose="020B0604030504040204" pitchFamily="34" charset="0"/>
              </a:rPr>
              <a:t>#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7665" name="Rectangle 35">
            <a:extLst>
              <a:ext uri="{FF2B5EF4-FFF2-40B4-BE49-F238E27FC236}">
                <a16:creationId xmlns:a16="http://schemas.microsoft.com/office/drawing/2014/main" id="{7344C440-BB7A-48AF-AEFA-705DD9087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738" y="1489075"/>
            <a:ext cx="108743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Tahoma" panose="020B0604030504040204" pitchFamily="34" charset="0"/>
              </a:rPr>
              <a:t>abbcde</a:t>
            </a:r>
            <a:r>
              <a:rPr lang="zh-CN" altLang="en-US" sz="2200">
                <a:solidFill>
                  <a:srgbClr val="0000FF"/>
                </a:solidFill>
                <a:latin typeface="Tahoma" panose="020B0604030504040204" pitchFamily="34" charset="0"/>
              </a:rPr>
              <a:t>#</a:t>
            </a:r>
            <a:endParaRPr lang="en-US" altLang="zh-CN" sz="22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86756" name="Rectangle 36">
            <a:extLst>
              <a:ext uri="{FF2B5EF4-FFF2-40B4-BE49-F238E27FC236}">
                <a16:creationId xmlns:a16="http://schemas.microsoft.com/office/drawing/2014/main" id="{0D772D93-9403-4C1A-89CE-5F443141F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524000"/>
            <a:ext cx="5588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0000FF"/>
                </a:solidFill>
                <a:latin typeface="宋体" panose="02010600030101010101" pitchFamily="2" charset="-122"/>
              </a:rPr>
              <a:t>移进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86757" name="Rectangle 37">
            <a:extLst>
              <a:ext uri="{FF2B5EF4-FFF2-40B4-BE49-F238E27FC236}">
                <a16:creationId xmlns:a16="http://schemas.microsoft.com/office/drawing/2014/main" id="{933272B6-3362-4F76-9402-EF0CA9787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870075"/>
            <a:ext cx="3492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0000FF"/>
                </a:solidFill>
                <a:latin typeface="Tahoma" panose="020B0604030504040204" pitchFamily="34" charset="0"/>
              </a:rPr>
              <a:t>#</a:t>
            </a:r>
            <a:r>
              <a:rPr lang="en-US" altLang="zh-CN" sz="2200">
                <a:solidFill>
                  <a:srgbClr val="0000FF"/>
                </a:solidFill>
                <a:latin typeface="Tahoma" panose="020B0604030504040204" pitchFamily="34" charset="0"/>
              </a:rPr>
              <a:t>a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86758" name="Rectangle 38">
            <a:extLst>
              <a:ext uri="{FF2B5EF4-FFF2-40B4-BE49-F238E27FC236}">
                <a16:creationId xmlns:a16="http://schemas.microsoft.com/office/drawing/2014/main" id="{0C73720F-D5BB-411E-B5C9-416F578D2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838" y="1870075"/>
            <a:ext cx="9413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Tahoma" panose="020B0604030504040204" pitchFamily="34" charset="0"/>
              </a:rPr>
              <a:t>bbcde</a:t>
            </a:r>
            <a:r>
              <a:rPr lang="zh-CN" altLang="en-US" sz="2200">
                <a:solidFill>
                  <a:srgbClr val="0000FF"/>
                </a:solidFill>
                <a:latin typeface="Tahoma" panose="020B0604030504040204" pitchFamily="34" charset="0"/>
              </a:rPr>
              <a:t>#</a:t>
            </a:r>
            <a:endParaRPr lang="en-US" altLang="zh-CN" sz="22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86759" name="Rectangle 39">
            <a:extLst>
              <a:ext uri="{FF2B5EF4-FFF2-40B4-BE49-F238E27FC236}">
                <a16:creationId xmlns:a16="http://schemas.microsoft.com/office/drawing/2014/main" id="{F22DEE45-E0E8-4639-89BE-743A22068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05000"/>
            <a:ext cx="5588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0000FF"/>
                </a:solidFill>
                <a:latin typeface="宋体" panose="02010600030101010101" pitchFamily="2" charset="-122"/>
              </a:rPr>
              <a:t>移进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2" name="Group 97">
            <a:extLst>
              <a:ext uri="{FF2B5EF4-FFF2-40B4-BE49-F238E27FC236}">
                <a16:creationId xmlns:a16="http://schemas.microsoft.com/office/drawing/2014/main" id="{810EEAD1-CBD4-470F-9137-511B80C3450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249488"/>
            <a:ext cx="461963" cy="334962"/>
            <a:chOff x="1056" y="1055"/>
            <a:chExt cx="291" cy="211"/>
          </a:xfrm>
        </p:grpSpPr>
        <p:sp>
          <p:nvSpPr>
            <p:cNvPr id="27729" name="Rectangle 40">
              <a:extLst>
                <a:ext uri="{FF2B5EF4-FFF2-40B4-BE49-F238E27FC236}">
                  <a16:creationId xmlns:a16="http://schemas.microsoft.com/office/drawing/2014/main" id="{2E542DD5-A3A1-49BD-B0A5-B134CD84C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5"/>
              <a:ext cx="12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Tahoma" panose="020B0604030504040204" pitchFamily="34" charset="0"/>
                </a:rPr>
                <a:t>#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7730" name="Rectangle 41">
              <a:extLst>
                <a:ext uri="{FF2B5EF4-FFF2-40B4-BE49-F238E27FC236}">
                  <a16:creationId xmlns:a16="http://schemas.microsoft.com/office/drawing/2014/main" id="{1D72460A-D595-407D-B96B-53A62F95E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1055"/>
              <a:ext cx="18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ab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sp>
        <p:nvSpPr>
          <p:cNvPr id="286762" name="Rectangle 42">
            <a:extLst>
              <a:ext uri="{FF2B5EF4-FFF2-40B4-BE49-F238E27FC236}">
                <a16:creationId xmlns:a16="http://schemas.microsoft.com/office/drawing/2014/main" id="{B8DCB0CE-46D6-48E5-93AA-BE27F670D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2249488"/>
            <a:ext cx="7874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Tahoma" panose="020B0604030504040204" pitchFamily="34" charset="0"/>
              </a:rPr>
              <a:t>bcde</a:t>
            </a:r>
            <a:r>
              <a:rPr lang="zh-CN" altLang="en-US" sz="2200">
                <a:solidFill>
                  <a:srgbClr val="0000FF"/>
                </a:solidFill>
                <a:latin typeface="Tahoma" panose="020B0604030504040204" pitchFamily="34" charset="0"/>
              </a:rPr>
              <a:t>#</a:t>
            </a:r>
            <a:endParaRPr lang="en-US" altLang="zh-CN" sz="22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grpSp>
        <p:nvGrpSpPr>
          <p:cNvPr id="3" name="Group 98">
            <a:extLst>
              <a:ext uri="{FF2B5EF4-FFF2-40B4-BE49-F238E27FC236}">
                <a16:creationId xmlns:a16="http://schemas.microsoft.com/office/drawing/2014/main" id="{35E46D37-847B-4412-A248-A09A60BFD7B8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620963"/>
            <a:ext cx="476250" cy="334962"/>
            <a:chOff x="1056" y="1289"/>
            <a:chExt cx="300" cy="211"/>
          </a:xfrm>
        </p:grpSpPr>
        <p:sp>
          <p:nvSpPr>
            <p:cNvPr id="27727" name="Rectangle 47">
              <a:extLst>
                <a:ext uri="{FF2B5EF4-FFF2-40B4-BE49-F238E27FC236}">
                  <a16:creationId xmlns:a16="http://schemas.microsoft.com/office/drawing/2014/main" id="{26E83E2A-86A5-450A-A260-60A81A03D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289"/>
              <a:ext cx="12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Tahoma" panose="020B0604030504040204" pitchFamily="34" charset="0"/>
                </a:rPr>
                <a:t>#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7728" name="Rectangle 48">
              <a:extLst>
                <a:ext uri="{FF2B5EF4-FFF2-40B4-BE49-F238E27FC236}">
                  <a16:creationId xmlns:a16="http://schemas.microsoft.com/office/drawing/2014/main" id="{D880C9C6-1563-45B7-90A0-3EB67FD63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1289"/>
              <a:ext cx="1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aA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sp>
        <p:nvSpPr>
          <p:cNvPr id="286769" name="Rectangle 49">
            <a:extLst>
              <a:ext uri="{FF2B5EF4-FFF2-40B4-BE49-F238E27FC236}">
                <a16:creationId xmlns:a16="http://schemas.microsoft.com/office/drawing/2014/main" id="{278641F6-EA9F-4A9A-9644-B8DCF7962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2620963"/>
            <a:ext cx="7874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Tahoma" panose="020B0604030504040204" pitchFamily="34" charset="0"/>
              </a:rPr>
              <a:t>bcde</a:t>
            </a:r>
            <a:r>
              <a:rPr lang="zh-CN" altLang="en-US" sz="2200">
                <a:solidFill>
                  <a:srgbClr val="0000FF"/>
                </a:solidFill>
                <a:latin typeface="Tahoma" panose="020B0604030504040204" pitchFamily="34" charset="0"/>
              </a:rPr>
              <a:t>#</a:t>
            </a:r>
            <a:endParaRPr lang="en-US" altLang="zh-CN" sz="22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86770" name="Rectangle 50">
            <a:extLst>
              <a:ext uri="{FF2B5EF4-FFF2-40B4-BE49-F238E27FC236}">
                <a16:creationId xmlns:a16="http://schemas.microsoft.com/office/drawing/2014/main" id="{6C7466D7-2166-402D-BC0F-5E7B77985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657475"/>
            <a:ext cx="5588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0000FF"/>
                </a:solidFill>
                <a:latin typeface="宋体" panose="02010600030101010101" pitchFamily="2" charset="-122"/>
              </a:rPr>
              <a:t>移进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4" name="Group 99">
            <a:extLst>
              <a:ext uri="{FF2B5EF4-FFF2-40B4-BE49-F238E27FC236}">
                <a16:creationId xmlns:a16="http://schemas.microsoft.com/office/drawing/2014/main" id="{0584A141-577D-496C-AF5C-A3EA394A0812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001963"/>
            <a:ext cx="630238" cy="334962"/>
            <a:chOff x="1056" y="1529"/>
            <a:chExt cx="397" cy="211"/>
          </a:xfrm>
        </p:grpSpPr>
        <p:sp>
          <p:nvSpPr>
            <p:cNvPr id="27725" name="Rectangle 51">
              <a:extLst>
                <a:ext uri="{FF2B5EF4-FFF2-40B4-BE49-F238E27FC236}">
                  <a16:creationId xmlns:a16="http://schemas.microsoft.com/office/drawing/2014/main" id="{75028C7E-84A6-4A78-A212-D8475D4AC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529"/>
              <a:ext cx="12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Tahoma" panose="020B0604030504040204" pitchFamily="34" charset="0"/>
                </a:rPr>
                <a:t>#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7726" name="Rectangle 52">
              <a:extLst>
                <a:ext uri="{FF2B5EF4-FFF2-40B4-BE49-F238E27FC236}">
                  <a16:creationId xmlns:a16="http://schemas.microsoft.com/office/drawing/2014/main" id="{C925DB82-14F5-49AB-88EA-488ECCEBE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1529"/>
              <a:ext cx="29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aAb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sp>
        <p:nvSpPr>
          <p:cNvPr id="286773" name="Rectangle 53">
            <a:extLst>
              <a:ext uri="{FF2B5EF4-FFF2-40B4-BE49-F238E27FC236}">
                <a16:creationId xmlns:a16="http://schemas.microsoft.com/office/drawing/2014/main" id="{1F944277-01DC-4840-BED5-F6594BBE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325" y="3001963"/>
            <a:ext cx="6334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Tahoma" panose="020B0604030504040204" pitchFamily="34" charset="0"/>
              </a:rPr>
              <a:t>cde</a:t>
            </a:r>
            <a:r>
              <a:rPr lang="zh-CN" altLang="en-US" sz="2200">
                <a:solidFill>
                  <a:srgbClr val="0000FF"/>
                </a:solidFill>
                <a:latin typeface="Tahoma" panose="020B0604030504040204" pitchFamily="34" charset="0"/>
              </a:rPr>
              <a:t>#</a:t>
            </a:r>
            <a:endParaRPr lang="en-US" altLang="zh-CN" sz="22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grpSp>
        <p:nvGrpSpPr>
          <p:cNvPr id="5" name="Group 100">
            <a:extLst>
              <a:ext uri="{FF2B5EF4-FFF2-40B4-BE49-F238E27FC236}">
                <a16:creationId xmlns:a16="http://schemas.microsoft.com/office/drawing/2014/main" id="{52EC7DB4-C663-4813-A299-E4718415DB52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382963"/>
            <a:ext cx="476250" cy="334962"/>
            <a:chOff x="1056" y="1769"/>
            <a:chExt cx="300" cy="211"/>
          </a:xfrm>
        </p:grpSpPr>
        <p:sp>
          <p:nvSpPr>
            <p:cNvPr id="27723" name="Rectangle 58">
              <a:extLst>
                <a:ext uri="{FF2B5EF4-FFF2-40B4-BE49-F238E27FC236}">
                  <a16:creationId xmlns:a16="http://schemas.microsoft.com/office/drawing/2014/main" id="{FF378BF5-9C6F-4B91-AAFD-4537C191A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69"/>
              <a:ext cx="12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Tahoma" panose="020B0604030504040204" pitchFamily="34" charset="0"/>
                </a:rPr>
                <a:t>#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7724" name="Rectangle 59">
              <a:extLst>
                <a:ext uri="{FF2B5EF4-FFF2-40B4-BE49-F238E27FC236}">
                  <a16:creationId xmlns:a16="http://schemas.microsoft.com/office/drawing/2014/main" id="{3C8284D2-63AC-4096-AA1E-F8DDB57AD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1769"/>
              <a:ext cx="1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aA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sp>
        <p:nvSpPr>
          <p:cNvPr id="286780" name="Rectangle 60">
            <a:extLst>
              <a:ext uri="{FF2B5EF4-FFF2-40B4-BE49-F238E27FC236}">
                <a16:creationId xmlns:a16="http://schemas.microsoft.com/office/drawing/2014/main" id="{2AD4A786-38A0-415F-9D27-E5630465C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325" y="3382963"/>
            <a:ext cx="6334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Tahoma" panose="020B0604030504040204" pitchFamily="34" charset="0"/>
              </a:rPr>
              <a:t>cde</a:t>
            </a:r>
            <a:r>
              <a:rPr lang="zh-CN" altLang="en-US" sz="2200">
                <a:solidFill>
                  <a:srgbClr val="0000FF"/>
                </a:solidFill>
                <a:latin typeface="Tahoma" panose="020B0604030504040204" pitchFamily="34" charset="0"/>
              </a:rPr>
              <a:t>#</a:t>
            </a:r>
            <a:endParaRPr lang="en-US" altLang="zh-CN" sz="22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86781" name="Rectangle 61">
            <a:extLst>
              <a:ext uri="{FF2B5EF4-FFF2-40B4-BE49-F238E27FC236}">
                <a16:creationId xmlns:a16="http://schemas.microsoft.com/office/drawing/2014/main" id="{C8B32A79-F493-499A-9017-A6AA6DEF5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417888"/>
            <a:ext cx="5588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0000FF"/>
                </a:solidFill>
                <a:latin typeface="宋体" panose="02010600030101010101" pitchFamily="2" charset="-122"/>
              </a:rPr>
              <a:t>移进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6" name="Group 101">
            <a:extLst>
              <a:ext uri="{FF2B5EF4-FFF2-40B4-BE49-F238E27FC236}">
                <a16:creationId xmlns:a16="http://schemas.microsoft.com/office/drawing/2014/main" id="{35AD4145-DA83-4B43-8EB7-5DA5441854D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754438"/>
            <a:ext cx="604838" cy="334962"/>
            <a:chOff x="1056" y="2003"/>
            <a:chExt cx="381" cy="211"/>
          </a:xfrm>
        </p:grpSpPr>
        <p:sp>
          <p:nvSpPr>
            <p:cNvPr id="27721" name="Rectangle 62">
              <a:extLst>
                <a:ext uri="{FF2B5EF4-FFF2-40B4-BE49-F238E27FC236}">
                  <a16:creationId xmlns:a16="http://schemas.microsoft.com/office/drawing/2014/main" id="{9EF207AA-B768-410A-8B7C-8AADA9E80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003"/>
              <a:ext cx="12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Tahoma" panose="020B0604030504040204" pitchFamily="34" charset="0"/>
                </a:rPr>
                <a:t>#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7722" name="Rectangle 63">
              <a:extLst>
                <a:ext uri="{FF2B5EF4-FFF2-40B4-BE49-F238E27FC236}">
                  <a16:creationId xmlns:a16="http://schemas.microsoft.com/office/drawing/2014/main" id="{A1B50A87-ECF6-450E-87AF-A086BAFA6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2003"/>
              <a:ext cx="27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aAc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sp>
        <p:nvSpPr>
          <p:cNvPr id="286784" name="Rectangle 64">
            <a:extLst>
              <a:ext uri="{FF2B5EF4-FFF2-40B4-BE49-F238E27FC236}">
                <a16:creationId xmlns:a16="http://schemas.microsoft.com/office/drawing/2014/main" id="{36709A08-BC66-437F-8D6D-A9D14307D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3754438"/>
            <a:ext cx="5048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Tahoma" panose="020B0604030504040204" pitchFamily="34" charset="0"/>
              </a:rPr>
              <a:t>de</a:t>
            </a:r>
            <a:r>
              <a:rPr lang="zh-CN" altLang="en-US" sz="2200">
                <a:solidFill>
                  <a:srgbClr val="0000FF"/>
                </a:solidFill>
                <a:latin typeface="Tahoma" panose="020B0604030504040204" pitchFamily="34" charset="0"/>
              </a:rPr>
              <a:t>#</a:t>
            </a:r>
            <a:endParaRPr lang="en-US" altLang="zh-CN" sz="22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86785" name="Rectangle 65">
            <a:extLst>
              <a:ext uri="{FF2B5EF4-FFF2-40B4-BE49-F238E27FC236}">
                <a16:creationId xmlns:a16="http://schemas.microsoft.com/office/drawing/2014/main" id="{4D795D52-53FD-4C41-BD12-8AEFFB3D9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789363"/>
            <a:ext cx="5588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0000FF"/>
                </a:solidFill>
                <a:latin typeface="宋体" panose="02010600030101010101" pitchFamily="2" charset="-122"/>
              </a:rPr>
              <a:t>移进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7" name="Group 102">
            <a:extLst>
              <a:ext uri="{FF2B5EF4-FFF2-40B4-BE49-F238E27FC236}">
                <a16:creationId xmlns:a16="http://schemas.microsoft.com/office/drawing/2014/main" id="{B2A71C90-CAB5-42DE-9519-53B8E6F4C8C7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135438"/>
            <a:ext cx="758825" cy="334962"/>
            <a:chOff x="1056" y="2243"/>
            <a:chExt cx="478" cy="211"/>
          </a:xfrm>
        </p:grpSpPr>
        <p:sp>
          <p:nvSpPr>
            <p:cNvPr id="27719" name="Rectangle 66">
              <a:extLst>
                <a:ext uri="{FF2B5EF4-FFF2-40B4-BE49-F238E27FC236}">
                  <a16:creationId xmlns:a16="http://schemas.microsoft.com/office/drawing/2014/main" id="{11F8381D-C55C-458E-8321-ABF0CB319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43"/>
              <a:ext cx="12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Tahoma" panose="020B0604030504040204" pitchFamily="34" charset="0"/>
                </a:rPr>
                <a:t>#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7720" name="Rectangle 67">
              <a:extLst>
                <a:ext uri="{FF2B5EF4-FFF2-40B4-BE49-F238E27FC236}">
                  <a16:creationId xmlns:a16="http://schemas.microsoft.com/office/drawing/2014/main" id="{8FE7BB57-95F9-4E15-B5CE-2331F0745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2243"/>
              <a:ext cx="3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aAcd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sp>
        <p:nvSpPr>
          <p:cNvPr id="286788" name="Rectangle 68">
            <a:extLst>
              <a:ext uri="{FF2B5EF4-FFF2-40B4-BE49-F238E27FC236}">
                <a16:creationId xmlns:a16="http://schemas.microsoft.com/office/drawing/2014/main" id="{8C782C64-CF3B-408F-B847-BF04F94E5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650" y="4135438"/>
            <a:ext cx="3508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Tahoma" panose="020B0604030504040204" pitchFamily="34" charset="0"/>
              </a:rPr>
              <a:t>e</a:t>
            </a:r>
            <a:r>
              <a:rPr lang="zh-CN" altLang="en-US" sz="2200">
                <a:solidFill>
                  <a:srgbClr val="0000FF"/>
                </a:solidFill>
                <a:latin typeface="Tahoma" panose="020B0604030504040204" pitchFamily="34" charset="0"/>
              </a:rPr>
              <a:t>#</a:t>
            </a:r>
            <a:endParaRPr lang="en-US" altLang="zh-CN" sz="22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grpSp>
        <p:nvGrpSpPr>
          <p:cNvPr id="8" name="Group 103">
            <a:extLst>
              <a:ext uri="{FF2B5EF4-FFF2-40B4-BE49-F238E27FC236}">
                <a16:creationId xmlns:a16="http://schemas.microsoft.com/office/drawing/2014/main" id="{CB637B85-E677-4976-8A48-1E414B70EFC0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516438"/>
            <a:ext cx="769938" cy="334962"/>
            <a:chOff x="1056" y="2483"/>
            <a:chExt cx="485" cy="211"/>
          </a:xfrm>
        </p:grpSpPr>
        <p:sp>
          <p:nvSpPr>
            <p:cNvPr id="27717" name="Rectangle 73">
              <a:extLst>
                <a:ext uri="{FF2B5EF4-FFF2-40B4-BE49-F238E27FC236}">
                  <a16:creationId xmlns:a16="http://schemas.microsoft.com/office/drawing/2014/main" id="{B75AABAC-1256-41BD-B432-15058AD6F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83"/>
              <a:ext cx="12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Tahoma" panose="020B0604030504040204" pitchFamily="34" charset="0"/>
                </a:rPr>
                <a:t>#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7718" name="Rectangle 74">
              <a:extLst>
                <a:ext uri="{FF2B5EF4-FFF2-40B4-BE49-F238E27FC236}">
                  <a16:creationId xmlns:a16="http://schemas.microsoft.com/office/drawing/2014/main" id="{C8C33E00-EDFC-4F5D-B9B4-CDC7A8BA3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2483"/>
              <a:ext cx="38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aAcB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sp>
        <p:nvSpPr>
          <p:cNvPr id="286795" name="Rectangle 75">
            <a:extLst>
              <a:ext uri="{FF2B5EF4-FFF2-40B4-BE49-F238E27FC236}">
                <a16:creationId xmlns:a16="http://schemas.microsoft.com/office/drawing/2014/main" id="{45A93B26-3575-4A9D-8FF9-377D4B4D2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650" y="4516438"/>
            <a:ext cx="3508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Tahoma" panose="020B0604030504040204" pitchFamily="34" charset="0"/>
              </a:rPr>
              <a:t>e</a:t>
            </a:r>
            <a:r>
              <a:rPr lang="zh-CN" altLang="en-US" sz="2200">
                <a:solidFill>
                  <a:srgbClr val="0000FF"/>
                </a:solidFill>
                <a:latin typeface="Tahoma" panose="020B0604030504040204" pitchFamily="34" charset="0"/>
              </a:rPr>
              <a:t>#</a:t>
            </a:r>
            <a:endParaRPr lang="en-US" altLang="zh-CN" sz="22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86796" name="Rectangle 76">
            <a:extLst>
              <a:ext uri="{FF2B5EF4-FFF2-40B4-BE49-F238E27FC236}">
                <a16:creationId xmlns:a16="http://schemas.microsoft.com/office/drawing/2014/main" id="{FB01C8D3-A403-46F0-8F43-F39F539EC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551363"/>
            <a:ext cx="5588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0000FF"/>
                </a:solidFill>
                <a:latin typeface="宋体" panose="02010600030101010101" pitchFamily="2" charset="-122"/>
              </a:rPr>
              <a:t>移进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9" name="Group 104">
            <a:extLst>
              <a:ext uri="{FF2B5EF4-FFF2-40B4-BE49-F238E27FC236}">
                <a16:creationId xmlns:a16="http://schemas.microsoft.com/office/drawing/2014/main" id="{2C54AA43-3A4D-44A7-895C-7AB87E660BE0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887913"/>
            <a:ext cx="917575" cy="334962"/>
            <a:chOff x="1056" y="2717"/>
            <a:chExt cx="578" cy="211"/>
          </a:xfrm>
        </p:grpSpPr>
        <p:sp>
          <p:nvSpPr>
            <p:cNvPr id="27715" name="Rectangle 77">
              <a:extLst>
                <a:ext uri="{FF2B5EF4-FFF2-40B4-BE49-F238E27FC236}">
                  <a16:creationId xmlns:a16="http://schemas.microsoft.com/office/drawing/2014/main" id="{5EBE406E-522D-49B8-B237-944023971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717"/>
              <a:ext cx="12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Tahoma" panose="020B0604030504040204" pitchFamily="34" charset="0"/>
                </a:rPr>
                <a:t>#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7716" name="Rectangle 78">
              <a:extLst>
                <a:ext uri="{FF2B5EF4-FFF2-40B4-BE49-F238E27FC236}">
                  <a16:creationId xmlns:a16="http://schemas.microsoft.com/office/drawing/2014/main" id="{33BEC9C0-8AE7-43EA-BEC9-2680C7D98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2717"/>
              <a:ext cx="4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aAcBe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sp>
        <p:nvSpPr>
          <p:cNvPr id="286799" name="Rectangle 79">
            <a:extLst>
              <a:ext uri="{FF2B5EF4-FFF2-40B4-BE49-F238E27FC236}">
                <a16:creationId xmlns:a16="http://schemas.microsoft.com/office/drawing/2014/main" id="{48315842-A7BE-4DD4-926C-339469DEE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575" y="4887913"/>
            <a:ext cx="203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0000FF"/>
                </a:solidFill>
                <a:latin typeface="Tahoma" panose="020B0604030504040204" pitchFamily="34" charset="0"/>
              </a:rPr>
              <a:t>#</a:t>
            </a:r>
          </a:p>
        </p:txBody>
      </p:sp>
      <p:sp>
        <p:nvSpPr>
          <p:cNvPr id="286804" name="Rectangle 84">
            <a:extLst>
              <a:ext uri="{FF2B5EF4-FFF2-40B4-BE49-F238E27FC236}">
                <a16:creationId xmlns:a16="http://schemas.microsoft.com/office/drawing/2014/main" id="{6B3C189E-50A4-46B1-AB9F-0A076613A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68913"/>
            <a:ext cx="3587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0000FF"/>
                </a:solidFill>
                <a:latin typeface="Tahoma" panose="020B0604030504040204" pitchFamily="34" charset="0"/>
              </a:rPr>
              <a:t>#</a:t>
            </a:r>
            <a:r>
              <a:rPr lang="en-US" altLang="zh-CN" sz="2200">
                <a:solidFill>
                  <a:srgbClr val="0000FF"/>
                </a:solidFill>
                <a:latin typeface="Tahoma" panose="020B0604030504040204" pitchFamily="34" charset="0"/>
              </a:rPr>
              <a:t>S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86805" name="Rectangle 85">
            <a:extLst>
              <a:ext uri="{FF2B5EF4-FFF2-40B4-BE49-F238E27FC236}">
                <a16:creationId xmlns:a16="http://schemas.microsoft.com/office/drawing/2014/main" id="{DF1980F8-AD46-4508-8DA0-FFF050235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575" y="5268913"/>
            <a:ext cx="203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0000FF"/>
                </a:solidFill>
                <a:latin typeface="Tahoma" panose="020B0604030504040204" pitchFamily="34" charset="0"/>
              </a:rPr>
              <a:t>#</a:t>
            </a:r>
          </a:p>
        </p:txBody>
      </p:sp>
      <p:sp>
        <p:nvSpPr>
          <p:cNvPr id="286806" name="Rectangle 86">
            <a:extLst>
              <a:ext uri="{FF2B5EF4-FFF2-40B4-BE49-F238E27FC236}">
                <a16:creationId xmlns:a16="http://schemas.microsoft.com/office/drawing/2014/main" id="{604FE7BC-0BF5-457C-BC35-EB93C473D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303838"/>
            <a:ext cx="5588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0000FF"/>
                </a:solidFill>
                <a:latin typeface="宋体" panose="02010600030101010101" pitchFamily="2" charset="-122"/>
              </a:rPr>
              <a:t>接受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10" name="Group 91">
            <a:extLst>
              <a:ext uri="{FF2B5EF4-FFF2-40B4-BE49-F238E27FC236}">
                <a16:creationId xmlns:a16="http://schemas.microsoft.com/office/drawing/2014/main" id="{13AC23FB-AC8E-4B67-AD24-70638CBDB4A6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232025"/>
            <a:ext cx="1479550" cy="457200"/>
            <a:chOff x="3696" y="1044"/>
            <a:chExt cx="932" cy="288"/>
          </a:xfrm>
        </p:grpSpPr>
        <p:sp>
          <p:nvSpPr>
            <p:cNvPr id="27711" name="Rectangle 43">
              <a:extLst>
                <a:ext uri="{FF2B5EF4-FFF2-40B4-BE49-F238E27FC236}">
                  <a16:creationId xmlns:a16="http://schemas.microsoft.com/office/drawing/2014/main" id="{9821159C-F398-4EF6-9D85-1676AB806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078"/>
              <a:ext cx="52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宋体" panose="02010600030101010101" pitchFamily="2" charset="-122"/>
                </a:rPr>
                <a:t>归约，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7712" name="Rectangle 44">
              <a:extLst>
                <a:ext uri="{FF2B5EF4-FFF2-40B4-BE49-F238E27FC236}">
                  <a16:creationId xmlns:a16="http://schemas.microsoft.com/office/drawing/2014/main" id="{41335B08-2A72-45D4-9302-326AAB94A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91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A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27713" name="Rectangle 46">
              <a:extLst>
                <a:ext uri="{FF2B5EF4-FFF2-40B4-BE49-F238E27FC236}">
                  <a16:creationId xmlns:a16="http://schemas.microsoft.com/office/drawing/2014/main" id="{6747B323-5F74-4AC4-BE5F-9FBF1337D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1091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b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27714" name="Rectangle 87">
              <a:extLst>
                <a:ext uri="{FF2B5EF4-FFF2-40B4-BE49-F238E27FC236}">
                  <a16:creationId xmlns:a16="http://schemas.microsoft.com/office/drawing/2014/main" id="{6FA80498-27DF-4CAF-902B-9947626C2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044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sym typeface="Symbol" panose="05050102010706020507" pitchFamily="18" charset="2"/>
                </a:rPr>
                <a:t></a:t>
              </a:r>
              <a:endParaRPr lang="zh-CN" altLang="en-US" sz="2400">
                <a:solidFill>
                  <a:srgbClr val="0000FF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11" name="Group 92">
            <a:extLst>
              <a:ext uri="{FF2B5EF4-FFF2-40B4-BE49-F238E27FC236}">
                <a16:creationId xmlns:a16="http://schemas.microsoft.com/office/drawing/2014/main" id="{5DBA6AC6-0C86-4DF0-B967-37CAE8D9104B}"/>
              </a:ext>
            </a:extLst>
          </p:cNvPr>
          <p:cNvGrpSpPr>
            <a:grpSpLocks/>
          </p:cNvGrpSpPr>
          <p:nvPr/>
        </p:nvGrpSpPr>
        <p:grpSpPr bwMode="auto">
          <a:xfrm>
            <a:off x="5903913" y="2998788"/>
            <a:ext cx="1563687" cy="457200"/>
            <a:chOff x="3719" y="1527"/>
            <a:chExt cx="985" cy="288"/>
          </a:xfrm>
        </p:grpSpPr>
        <p:sp>
          <p:nvSpPr>
            <p:cNvPr id="27707" name="Rectangle 54">
              <a:extLst>
                <a:ext uri="{FF2B5EF4-FFF2-40B4-BE49-F238E27FC236}">
                  <a16:creationId xmlns:a16="http://schemas.microsoft.com/office/drawing/2014/main" id="{9D83F9FC-E08F-4100-AD40-95A7617DA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1552"/>
              <a:ext cx="52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宋体" panose="02010600030101010101" pitchFamily="2" charset="-122"/>
                </a:rPr>
                <a:t>归约，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7708" name="Rectangle 55">
              <a:extLst>
                <a:ext uri="{FF2B5EF4-FFF2-40B4-BE49-F238E27FC236}">
                  <a16:creationId xmlns:a16="http://schemas.microsoft.com/office/drawing/2014/main" id="{A2B7768E-44AC-48F7-8518-3E5E94F4D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" y="1568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A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27709" name="Rectangle 57">
              <a:extLst>
                <a:ext uri="{FF2B5EF4-FFF2-40B4-BE49-F238E27FC236}">
                  <a16:creationId xmlns:a16="http://schemas.microsoft.com/office/drawing/2014/main" id="{6BDF77A9-CC3A-4CFA-83CF-FE5C7943A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" y="1568"/>
              <a:ext cx="2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Ab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27710" name="Rectangle 88">
              <a:extLst>
                <a:ext uri="{FF2B5EF4-FFF2-40B4-BE49-F238E27FC236}">
                  <a16:creationId xmlns:a16="http://schemas.microsoft.com/office/drawing/2014/main" id="{DD4993A6-C914-4FE9-AC87-3C24755D7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527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sym typeface="Symbol" panose="05050102010706020507" pitchFamily="18" charset="2"/>
                </a:rPr>
                <a:t></a:t>
              </a:r>
              <a:endParaRPr lang="zh-CN" altLang="en-US" sz="2400">
                <a:solidFill>
                  <a:srgbClr val="0000FF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12" name="Group 93">
            <a:extLst>
              <a:ext uri="{FF2B5EF4-FFF2-40B4-BE49-F238E27FC236}">
                <a16:creationId xmlns:a16="http://schemas.microsoft.com/office/drawing/2014/main" id="{B736AA5B-4A4A-454F-8734-A1277025252E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122738"/>
            <a:ext cx="1403350" cy="457200"/>
            <a:chOff x="3744" y="2235"/>
            <a:chExt cx="884" cy="288"/>
          </a:xfrm>
        </p:grpSpPr>
        <p:sp>
          <p:nvSpPr>
            <p:cNvPr id="27703" name="Rectangle 69">
              <a:extLst>
                <a:ext uri="{FF2B5EF4-FFF2-40B4-BE49-F238E27FC236}">
                  <a16:creationId xmlns:a16="http://schemas.microsoft.com/office/drawing/2014/main" id="{28982BF2-A4DD-4FDA-A9BC-9B22CFF0C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265"/>
              <a:ext cx="52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宋体" panose="02010600030101010101" pitchFamily="2" charset="-122"/>
                </a:rPr>
                <a:t>归约，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7704" name="Rectangle 70">
              <a:extLst>
                <a:ext uri="{FF2B5EF4-FFF2-40B4-BE49-F238E27FC236}">
                  <a16:creationId xmlns:a16="http://schemas.microsoft.com/office/drawing/2014/main" id="{58EE7651-9239-45A3-833B-285D86CBB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270"/>
              <a:ext cx="1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B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27705" name="Rectangle 72">
              <a:extLst>
                <a:ext uri="{FF2B5EF4-FFF2-40B4-BE49-F238E27FC236}">
                  <a16:creationId xmlns:a16="http://schemas.microsoft.com/office/drawing/2014/main" id="{40B14288-99F9-40EA-B980-2009F70C8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2270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d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27706" name="Rectangle 89">
              <a:extLst>
                <a:ext uri="{FF2B5EF4-FFF2-40B4-BE49-F238E27FC236}">
                  <a16:creationId xmlns:a16="http://schemas.microsoft.com/office/drawing/2014/main" id="{A27B26AD-4766-45B3-9EE8-22FF40DB8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0" y="2235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sym typeface="Symbol" panose="05050102010706020507" pitchFamily="18" charset="2"/>
                </a:rPr>
                <a:t></a:t>
              </a:r>
              <a:endParaRPr lang="zh-CN" altLang="en-US" sz="2400">
                <a:solidFill>
                  <a:srgbClr val="0000FF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13" name="Group 94">
            <a:extLst>
              <a:ext uri="{FF2B5EF4-FFF2-40B4-BE49-F238E27FC236}">
                <a16:creationId xmlns:a16="http://schemas.microsoft.com/office/drawing/2014/main" id="{356D9B9F-A6F7-4428-BC31-A60AB712AF0D}"/>
              </a:ext>
            </a:extLst>
          </p:cNvPr>
          <p:cNvGrpSpPr>
            <a:grpSpLocks/>
          </p:cNvGrpSpPr>
          <p:nvPr/>
        </p:nvGrpSpPr>
        <p:grpSpPr bwMode="auto">
          <a:xfrm>
            <a:off x="5608638" y="4884738"/>
            <a:ext cx="2609850" cy="457200"/>
            <a:chOff x="3533" y="2715"/>
            <a:chExt cx="1078" cy="288"/>
          </a:xfrm>
        </p:grpSpPr>
        <p:sp>
          <p:nvSpPr>
            <p:cNvPr id="27699" name="Rectangle 80">
              <a:extLst>
                <a:ext uri="{FF2B5EF4-FFF2-40B4-BE49-F238E27FC236}">
                  <a16:creationId xmlns:a16="http://schemas.microsoft.com/office/drawing/2014/main" id="{08BBE6B7-4784-4AD1-8B8F-74D105110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" y="2739"/>
              <a:ext cx="45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宋体" panose="02010600030101010101" pitchFamily="2" charset="-122"/>
                </a:rPr>
                <a:t>归约</a:t>
              </a:r>
              <a:r>
                <a:rPr lang="en-US" altLang="zh-CN" sz="2200">
                  <a:solidFill>
                    <a:srgbClr val="0000FF"/>
                  </a:solidFill>
                  <a:latin typeface="宋体" panose="02010600030101010101" pitchFamily="2" charset="-122"/>
                </a:rPr>
                <a:t>,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27700" name="Rectangle 81">
              <a:extLst>
                <a:ext uri="{FF2B5EF4-FFF2-40B4-BE49-F238E27FC236}">
                  <a16:creationId xmlns:a16="http://schemas.microsoft.com/office/drawing/2014/main" id="{8A0E83DA-1C7F-4CF1-A0FB-A6B0E13ED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" y="2744"/>
              <a:ext cx="6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S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27701" name="Rectangle 83">
              <a:extLst>
                <a:ext uri="{FF2B5EF4-FFF2-40B4-BE49-F238E27FC236}">
                  <a16:creationId xmlns:a16="http://schemas.microsoft.com/office/drawing/2014/main" id="{66645CA6-3CA1-42FE-B834-58F7A0E35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744"/>
              <a:ext cx="31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aAcBe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27702" name="Rectangle 90">
              <a:extLst>
                <a:ext uri="{FF2B5EF4-FFF2-40B4-BE49-F238E27FC236}">
                  <a16:creationId xmlns:a16="http://schemas.microsoft.com/office/drawing/2014/main" id="{5C8A1669-2E2B-4DA0-B6F6-295D14431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2715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sym typeface="Symbol" panose="05050102010706020507" pitchFamily="18" charset="2"/>
                </a:rPr>
                <a:t></a:t>
              </a:r>
              <a:endParaRPr lang="zh-CN" altLang="en-US" sz="2400">
                <a:solidFill>
                  <a:srgbClr val="0000FF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286816" name="Text Box 96">
            <a:extLst>
              <a:ext uri="{FF2B5EF4-FFF2-40B4-BE49-F238E27FC236}">
                <a16:creationId xmlns:a16="http://schemas.microsoft.com/office/drawing/2014/main" id="{8754AE4E-6D19-4B4F-89BB-F3BB79CDD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95963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zh-CN" altLang="en-US" sz="2800"/>
              <a:t>      “移进</a:t>
            </a:r>
            <a:r>
              <a:rPr kumimoji="0" lang="zh-CN" altLang="en-US" sz="2800">
                <a:latin typeface="System"/>
              </a:rPr>
              <a:t>-</a:t>
            </a:r>
            <a:r>
              <a:rPr kumimoji="0" lang="zh-CN" altLang="en-US" sz="2800"/>
              <a:t>归约”分析对符号栈有四类操作：</a:t>
            </a:r>
            <a:r>
              <a:rPr kumimoji="0" lang="zh-CN" altLang="en-US" sz="2800" b="1">
                <a:solidFill>
                  <a:srgbClr val="660033"/>
                </a:solidFill>
              </a:rPr>
              <a:t>移进、归约、接受和出错处理</a:t>
            </a:r>
            <a:r>
              <a:rPr kumimoji="0" lang="zh-CN" altLang="en-US" sz="2800"/>
              <a:t>。</a:t>
            </a:r>
          </a:p>
        </p:txBody>
      </p:sp>
      <p:sp>
        <p:nvSpPr>
          <p:cNvPr id="27698" name="Text Box 105">
            <a:extLst>
              <a:ext uri="{FF2B5EF4-FFF2-40B4-BE49-F238E27FC236}">
                <a16:creationId xmlns:a16="http://schemas.microsoft.com/office/drawing/2014/main" id="{02CD875D-D377-4DC9-BF19-5C91DF6B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7950"/>
            <a:ext cx="7772400" cy="714375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G[</a:t>
            </a:r>
            <a:r>
              <a:rPr lang="en-US" altLang="zh-CN" sz="4000"/>
              <a:t>s</a:t>
            </a:r>
            <a:r>
              <a:rPr lang="en-US" altLang="zh-CN"/>
              <a:t>]:   S</a:t>
            </a:r>
            <a:r>
              <a:rPr lang="en-US" altLang="zh-CN">
                <a:sym typeface="Symbol" panose="05050102010706020507" pitchFamily="18" charset="2"/>
              </a:rPr>
              <a:t>aAcBe        A bAb         B d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6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6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8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8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6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6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8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6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6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8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8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6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86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8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8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8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8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8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8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6" grpId="0" autoUpdateAnimBg="0"/>
      <p:bldP spid="286757" grpId="0" autoUpdateAnimBg="0"/>
      <p:bldP spid="286758" grpId="0" autoUpdateAnimBg="0"/>
      <p:bldP spid="286759" grpId="0" autoUpdateAnimBg="0"/>
      <p:bldP spid="286762" grpId="0" autoUpdateAnimBg="0"/>
      <p:bldP spid="286769" grpId="0" autoUpdateAnimBg="0"/>
      <p:bldP spid="286770" grpId="0" autoUpdateAnimBg="0"/>
      <p:bldP spid="286773" grpId="0" autoUpdateAnimBg="0"/>
      <p:bldP spid="286780" grpId="0" autoUpdateAnimBg="0"/>
      <p:bldP spid="286781" grpId="0" autoUpdateAnimBg="0"/>
      <p:bldP spid="286784" grpId="0" autoUpdateAnimBg="0"/>
      <p:bldP spid="286785" grpId="0" autoUpdateAnimBg="0"/>
      <p:bldP spid="286788" grpId="0" autoUpdateAnimBg="0"/>
      <p:bldP spid="286795" grpId="0" autoUpdateAnimBg="0"/>
      <p:bldP spid="286796" grpId="0" autoUpdateAnimBg="0"/>
      <p:bldP spid="286799" grpId="0" autoUpdateAnimBg="0"/>
      <p:bldP spid="286804" grpId="0" autoUpdateAnimBg="0"/>
      <p:bldP spid="286805" grpId="0" autoUpdateAnimBg="0"/>
      <p:bldP spid="286806" grpId="0" autoUpdateAnimBg="0"/>
      <p:bldP spid="28681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409" name="Group 89">
            <a:extLst>
              <a:ext uri="{FF2B5EF4-FFF2-40B4-BE49-F238E27FC236}">
                <a16:creationId xmlns:a16="http://schemas.microsoft.com/office/drawing/2014/main" id="{4C751E30-6293-403A-B121-0723423F52C3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914400"/>
          <a:ext cx="5051425" cy="4926013"/>
        </p:xfrm>
        <a:graphic>
          <a:graphicData uri="http://schemas.openxmlformats.org/drawingml/2006/table">
            <a:tbl>
              <a:tblPr/>
              <a:tblGrid>
                <a:gridCol w="130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栈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输入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动作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8688" name="Group 95">
            <a:extLst>
              <a:ext uri="{FF2B5EF4-FFF2-40B4-BE49-F238E27FC236}">
                <a16:creationId xmlns:a16="http://schemas.microsoft.com/office/drawing/2014/main" id="{F18F5507-0B1E-43E0-A88B-162D8A45F69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557338"/>
            <a:ext cx="4789488" cy="4149725"/>
            <a:chOff x="340" y="981"/>
            <a:chExt cx="3017" cy="2614"/>
          </a:xfrm>
        </p:grpSpPr>
        <p:sp>
          <p:nvSpPr>
            <p:cNvPr id="28692" name="Rectangle 18">
              <a:extLst>
                <a:ext uri="{FF2B5EF4-FFF2-40B4-BE49-F238E27FC236}">
                  <a16:creationId xmlns:a16="http://schemas.microsoft.com/office/drawing/2014/main" id="{AD040D69-8D6D-4D44-A128-6E2ECAA6C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981"/>
              <a:ext cx="1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Tahoma" panose="020B0604030504040204" pitchFamily="34" charset="0"/>
                </a:rPr>
                <a:t>#</a:t>
              </a:r>
            </a:p>
          </p:txBody>
        </p:sp>
        <p:sp>
          <p:nvSpPr>
            <p:cNvPr id="28693" name="Rectangle 19">
              <a:extLst>
                <a:ext uri="{FF2B5EF4-FFF2-40B4-BE49-F238E27FC236}">
                  <a16:creationId xmlns:a16="http://schemas.microsoft.com/office/drawing/2014/main" id="{5843F486-1A5E-46AA-98FB-C9A3D21F4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" y="981"/>
              <a:ext cx="68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abbcde</a:t>
              </a:r>
              <a:r>
                <a:rPr lang="zh-CN" altLang="en-US" sz="2200">
                  <a:solidFill>
                    <a:srgbClr val="0000FF"/>
                  </a:solidFill>
                  <a:latin typeface="Tahoma" panose="020B0604030504040204" pitchFamily="34" charset="0"/>
                </a:rPr>
                <a:t>#</a:t>
              </a:r>
              <a:endParaRPr lang="en-US" altLang="zh-CN" sz="22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694" name="Rectangle 20">
              <a:extLst>
                <a:ext uri="{FF2B5EF4-FFF2-40B4-BE49-F238E27FC236}">
                  <a16:creationId xmlns:a16="http://schemas.microsoft.com/office/drawing/2014/main" id="{F9E55A8C-7527-442E-BBFC-7A9BA3128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1003"/>
              <a:ext cx="3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宋体" panose="02010600030101010101" pitchFamily="2" charset="-122"/>
                </a:rPr>
                <a:t>移进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8695" name="Rectangle 21">
              <a:extLst>
                <a:ext uri="{FF2B5EF4-FFF2-40B4-BE49-F238E27FC236}">
                  <a16:creationId xmlns:a16="http://schemas.microsoft.com/office/drawing/2014/main" id="{2CE7A56A-7AB6-403E-8849-E6CA0EB51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221"/>
              <a:ext cx="22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Tahoma" panose="020B0604030504040204" pitchFamily="34" charset="0"/>
                </a:rPr>
                <a:t>#</a:t>
              </a: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8696" name="Rectangle 22">
              <a:extLst>
                <a:ext uri="{FF2B5EF4-FFF2-40B4-BE49-F238E27FC236}">
                  <a16:creationId xmlns:a16="http://schemas.microsoft.com/office/drawing/2014/main" id="{759F67B1-6A33-4CBF-9C45-F31E57D80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221"/>
              <a:ext cx="59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bbcde</a:t>
              </a:r>
              <a:r>
                <a:rPr lang="zh-CN" altLang="en-US" sz="2200">
                  <a:solidFill>
                    <a:srgbClr val="0000FF"/>
                  </a:solidFill>
                  <a:latin typeface="Tahoma" panose="020B0604030504040204" pitchFamily="34" charset="0"/>
                </a:rPr>
                <a:t>#</a:t>
              </a:r>
              <a:endParaRPr lang="en-US" altLang="zh-CN" sz="22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697" name="Rectangle 23">
              <a:extLst>
                <a:ext uri="{FF2B5EF4-FFF2-40B4-BE49-F238E27FC236}">
                  <a16:creationId xmlns:a16="http://schemas.microsoft.com/office/drawing/2014/main" id="{85A5E457-552F-4206-8EB3-F7588244B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1243"/>
              <a:ext cx="3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宋体" panose="02010600030101010101" pitchFamily="2" charset="-122"/>
                </a:rPr>
                <a:t>移进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28698" name="Group 24">
              <a:extLst>
                <a:ext uri="{FF2B5EF4-FFF2-40B4-BE49-F238E27FC236}">
                  <a16:creationId xmlns:a16="http://schemas.microsoft.com/office/drawing/2014/main" id="{1ACEC2CF-CCB6-4579-8142-9AFD81DAC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460"/>
              <a:ext cx="301" cy="211"/>
              <a:chOff x="1056" y="1055"/>
              <a:chExt cx="275" cy="211"/>
            </a:xfrm>
          </p:grpSpPr>
          <p:sp>
            <p:nvSpPr>
              <p:cNvPr id="28754" name="Rectangle 25">
                <a:extLst>
                  <a:ext uri="{FF2B5EF4-FFF2-40B4-BE49-F238E27FC236}">
                    <a16:creationId xmlns:a16="http://schemas.microsoft.com/office/drawing/2014/main" id="{0D5AA7FC-4E71-46CF-B6E2-3CD597563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055"/>
                <a:ext cx="11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200">
                    <a:solidFill>
                      <a:srgbClr val="0000FF"/>
                    </a:solidFill>
                    <a:latin typeface="Tahoma" panose="020B0604030504040204" pitchFamily="34" charset="0"/>
                  </a:rPr>
                  <a:t>#</a:t>
                </a:r>
              </a:p>
            </p:txBody>
          </p:sp>
          <p:sp>
            <p:nvSpPr>
              <p:cNvPr id="28755" name="Rectangle 26">
                <a:extLst>
                  <a:ext uri="{FF2B5EF4-FFF2-40B4-BE49-F238E27FC236}">
                    <a16:creationId xmlns:a16="http://schemas.microsoft.com/office/drawing/2014/main" id="{C7900FAD-01F3-4D03-AECF-C26EE57FA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1055"/>
                <a:ext cx="173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solidFill>
                      <a:srgbClr val="0000FF"/>
                    </a:solidFill>
                    <a:latin typeface="Tahoma" panose="020B0604030504040204" pitchFamily="34" charset="0"/>
                  </a:rPr>
                  <a:t>ab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28699" name="Rectangle 27">
              <a:extLst>
                <a:ext uri="{FF2B5EF4-FFF2-40B4-BE49-F238E27FC236}">
                  <a16:creationId xmlns:a16="http://schemas.microsoft.com/office/drawing/2014/main" id="{FAC3832C-2209-44D4-AB96-C5DAE1292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" y="1460"/>
              <a:ext cx="4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bcde</a:t>
              </a:r>
              <a:r>
                <a:rPr lang="zh-CN" altLang="en-US" sz="2200">
                  <a:solidFill>
                    <a:srgbClr val="0000FF"/>
                  </a:solidFill>
                  <a:latin typeface="Tahoma" panose="020B0604030504040204" pitchFamily="34" charset="0"/>
                </a:rPr>
                <a:t>#</a:t>
              </a:r>
              <a:endParaRPr lang="en-US" altLang="zh-CN" sz="22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28700" name="Group 28">
              <a:extLst>
                <a:ext uri="{FF2B5EF4-FFF2-40B4-BE49-F238E27FC236}">
                  <a16:creationId xmlns:a16="http://schemas.microsoft.com/office/drawing/2014/main" id="{D58473F0-06F2-431A-82DB-DC83EB306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694"/>
              <a:ext cx="309" cy="211"/>
              <a:chOff x="1056" y="1289"/>
              <a:chExt cx="282" cy="211"/>
            </a:xfrm>
          </p:grpSpPr>
          <p:sp>
            <p:nvSpPr>
              <p:cNvPr id="28752" name="Rectangle 29">
                <a:extLst>
                  <a:ext uri="{FF2B5EF4-FFF2-40B4-BE49-F238E27FC236}">
                    <a16:creationId xmlns:a16="http://schemas.microsoft.com/office/drawing/2014/main" id="{8DC32939-4B14-4121-B758-DA66104D7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289"/>
                <a:ext cx="11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200">
                    <a:solidFill>
                      <a:srgbClr val="0000FF"/>
                    </a:solidFill>
                    <a:latin typeface="Tahoma" panose="020B0604030504040204" pitchFamily="34" charset="0"/>
                  </a:rPr>
                  <a:t>#</a:t>
                </a:r>
              </a:p>
            </p:txBody>
          </p:sp>
          <p:sp>
            <p:nvSpPr>
              <p:cNvPr id="28753" name="Rectangle 30">
                <a:extLst>
                  <a:ext uri="{FF2B5EF4-FFF2-40B4-BE49-F238E27FC236}">
                    <a16:creationId xmlns:a16="http://schemas.microsoft.com/office/drawing/2014/main" id="{5651405D-C76E-4917-82EE-FD0DDBE83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1289"/>
                <a:ext cx="180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solidFill>
                      <a:srgbClr val="0000FF"/>
                    </a:solidFill>
                    <a:latin typeface="Tahoma" panose="020B0604030504040204" pitchFamily="34" charset="0"/>
                  </a:rPr>
                  <a:t>aA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28701" name="Rectangle 31">
              <a:extLst>
                <a:ext uri="{FF2B5EF4-FFF2-40B4-BE49-F238E27FC236}">
                  <a16:creationId xmlns:a16="http://schemas.microsoft.com/office/drawing/2014/main" id="{60D4CAB4-BBEB-4479-9C89-6CD323C7F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" y="1694"/>
              <a:ext cx="4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bcde</a:t>
              </a:r>
              <a:r>
                <a:rPr lang="zh-CN" altLang="en-US" sz="2200">
                  <a:solidFill>
                    <a:srgbClr val="0000FF"/>
                  </a:solidFill>
                  <a:latin typeface="Tahoma" panose="020B0604030504040204" pitchFamily="34" charset="0"/>
                </a:rPr>
                <a:t>#</a:t>
              </a:r>
              <a:endParaRPr lang="en-US" altLang="zh-CN" sz="22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702" name="Rectangle 32">
              <a:extLst>
                <a:ext uri="{FF2B5EF4-FFF2-40B4-BE49-F238E27FC236}">
                  <a16:creationId xmlns:a16="http://schemas.microsoft.com/office/drawing/2014/main" id="{1E753FD5-3534-4FC2-BBA6-C425C0906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1717"/>
              <a:ext cx="3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宋体" panose="02010600030101010101" pitchFamily="2" charset="-122"/>
                </a:rPr>
                <a:t>移进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28703" name="Group 33">
              <a:extLst>
                <a:ext uri="{FF2B5EF4-FFF2-40B4-BE49-F238E27FC236}">
                  <a16:creationId xmlns:a16="http://schemas.microsoft.com/office/drawing/2014/main" id="{C4D43887-3D3C-475B-9AC3-643B8F888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934"/>
              <a:ext cx="407" cy="211"/>
              <a:chOff x="1056" y="1529"/>
              <a:chExt cx="372" cy="211"/>
            </a:xfrm>
          </p:grpSpPr>
          <p:sp>
            <p:nvSpPr>
              <p:cNvPr id="28750" name="Rectangle 34">
                <a:extLst>
                  <a:ext uri="{FF2B5EF4-FFF2-40B4-BE49-F238E27FC236}">
                    <a16:creationId xmlns:a16="http://schemas.microsoft.com/office/drawing/2014/main" id="{0D3579C9-E430-4A59-8712-AE13D7AB1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529"/>
                <a:ext cx="11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200">
                    <a:solidFill>
                      <a:srgbClr val="0000FF"/>
                    </a:solidFill>
                    <a:latin typeface="Tahoma" panose="020B0604030504040204" pitchFamily="34" charset="0"/>
                  </a:rPr>
                  <a:t>#</a:t>
                </a:r>
              </a:p>
            </p:txBody>
          </p:sp>
          <p:sp>
            <p:nvSpPr>
              <p:cNvPr id="28751" name="Rectangle 35">
                <a:extLst>
                  <a:ext uri="{FF2B5EF4-FFF2-40B4-BE49-F238E27FC236}">
                    <a16:creationId xmlns:a16="http://schemas.microsoft.com/office/drawing/2014/main" id="{4FCB8DD7-C5A7-4AA3-886A-5DDD06E63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1529"/>
                <a:ext cx="270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solidFill>
                      <a:srgbClr val="0000FF"/>
                    </a:solidFill>
                    <a:latin typeface="Tahoma" panose="020B0604030504040204" pitchFamily="34" charset="0"/>
                  </a:rPr>
                  <a:t>aAb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28704" name="Rectangle 36">
              <a:extLst>
                <a:ext uri="{FF2B5EF4-FFF2-40B4-BE49-F238E27FC236}">
                  <a16:creationId xmlns:a16="http://schemas.microsoft.com/office/drawing/2014/main" id="{C2466E66-4D50-4640-AD07-5E8EF0DEB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" y="1934"/>
              <a:ext cx="39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cde</a:t>
              </a:r>
              <a:r>
                <a:rPr lang="zh-CN" altLang="en-US" sz="2200">
                  <a:solidFill>
                    <a:srgbClr val="0000FF"/>
                  </a:solidFill>
                  <a:latin typeface="Tahoma" panose="020B0604030504040204" pitchFamily="34" charset="0"/>
                </a:rPr>
                <a:t>#</a:t>
              </a:r>
              <a:endParaRPr lang="en-US" altLang="zh-CN" sz="22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28705" name="Group 37">
              <a:extLst>
                <a:ext uri="{FF2B5EF4-FFF2-40B4-BE49-F238E27FC236}">
                  <a16:creationId xmlns:a16="http://schemas.microsoft.com/office/drawing/2014/main" id="{2E5964C8-8D03-4D73-9B7D-EB4BF82957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2174"/>
              <a:ext cx="309" cy="211"/>
              <a:chOff x="1056" y="1769"/>
              <a:chExt cx="282" cy="211"/>
            </a:xfrm>
          </p:grpSpPr>
          <p:sp>
            <p:nvSpPr>
              <p:cNvPr id="28748" name="Rectangle 38">
                <a:extLst>
                  <a:ext uri="{FF2B5EF4-FFF2-40B4-BE49-F238E27FC236}">
                    <a16:creationId xmlns:a16="http://schemas.microsoft.com/office/drawing/2014/main" id="{68D09F3D-2411-4094-B997-70D7C4436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769"/>
                <a:ext cx="11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200">
                    <a:solidFill>
                      <a:srgbClr val="0000FF"/>
                    </a:solidFill>
                    <a:latin typeface="Tahoma" panose="020B0604030504040204" pitchFamily="34" charset="0"/>
                  </a:rPr>
                  <a:t>#</a:t>
                </a:r>
              </a:p>
            </p:txBody>
          </p:sp>
          <p:sp>
            <p:nvSpPr>
              <p:cNvPr id="28749" name="Rectangle 39">
                <a:extLst>
                  <a:ext uri="{FF2B5EF4-FFF2-40B4-BE49-F238E27FC236}">
                    <a16:creationId xmlns:a16="http://schemas.microsoft.com/office/drawing/2014/main" id="{1B25B2AD-AA56-408C-891A-B03A9C55C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1769"/>
                <a:ext cx="180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solidFill>
                      <a:srgbClr val="0000FF"/>
                    </a:solidFill>
                    <a:latin typeface="Tahoma" panose="020B0604030504040204" pitchFamily="34" charset="0"/>
                  </a:rPr>
                  <a:t>aA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28706" name="Rectangle 40">
              <a:extLst>
                <a:ext uri="{FF2B5EF4-FFF2-40B4-BE49-F238E27FC236}">
                  <a16:creationId xmlns:a16="http://schemas.microsoft.com/office/drawing/2014/main" id="{C6DA83F9-DABB-448C-8C4F-ADEAF9E4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" y="2174"/>
              <a:ext cx="39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cde</a:t>
              </a:r>
              <a:r>
                <a:rPr lang="zh-CN" altLang="en-US" sz="2200">
                  <a:solidFill>
                    <a:srgbClr val="0000FF"/>
                  </a:solidFill>
                  <a:latin typeface="Tahoma" panose="020B0604030504040204" pitchFamily="34" charset="0"/>
                </a:rPr>
                <a:t>#</a:t>
              </a:r>
              <a:endParaRPr lang="en-US" altLang="zh-CN" sz="22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707" name="Rectangle 41">
              <a:extLst>
                <a:ext uri="{FF2B5EF4-FFF2-40B4-BE49-F238E27FC236}">
                  <a16:creationId xmlns:a16="http://schemas.microsoft.com/office/drawing/2014/main" id="{2D38FB4A-26DC-40CE-8E41-3B26D655E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2196"/>
              <a:ext cx="3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宋体" panose="02010600030101010101" pitchFamily="2" charset="-122"/>
                </a:rPr>
                <a:t>移进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28708" name="Group 42">
              <a:extLst>
                <a:ext uri="{FF2B5EF4-FFF2-40B4-BE49-F238E27FC236}">
                  <a16:creationId xmlns:a16="http://schemas.microsoft.com/office/drawing/2014/main" id="{AA13D429-155A-4288-AFB1-D82AEAA53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2408"/>
              <a:ext cx="391" cy="211"/>
              <a:chOff x="1056" y="2003"/>
              <a:chExt cx="357" cy="211"/>
            </a:xfrm>
          </p:grpSpPr>
          <p:sp>
            <p:nvSpPr>
              <p:cNvPr id="28746" name="Rectangle 43">
                <a:extLst>
                  <a:ext uri="{FF2B5EF4-FFF2-40B4-BE49-F238E27FC236}">
                    <a16:creationId xmlns:a16="http://schemas.microsoft.com/office/drawing/2014/main" id="{59FE93B8-F6F4-4489-BEC6-16EAE3667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003"/>
                <a:ext cx="11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200">
                    <a:solidFill>
                      <a:srgbClr val="0000FF"/>
                    </a:solidFill>
                    <a:latin typeface="Tahoma" panose="020B0604030504040204" pitchFamily="34" charset="0"/>
                  </a:rPr>
                  <a:t>#</a:t>
                </a:r>
              </a:p>
            </p:txBody>
          </p:sp>
          <p:sp>
            <p:nvSpPr>
              <p:cNvPr id="28747" name="Rectangle 44">
                <a:extLst>
                  <a:ext uri="{FF2B5EF4-FFF2-40B4-BE49-F238E27FC236}">
                    <a16:creationId xmlns:a16="http://schemas.microsoft.com/office/drawing/2014/main" id="{46EDCEF7-550F-4C8C-8BD8-7F5E2B335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2003"/>
                <a:ext cx="255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solidFill>
                      <a:srgbClr val="0000FF"/>
                    </a:solidFill>
                    <a:latin typeface="Tahoma" panose="020B0604030504040204" pitchFamily="34" charset="0"/>
                  </a:rPr>
                  <a:t>aAc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28709" name="Rectangle 45">
              <a:extLst>
                <a:ext uri="{FF2B5EF4-FFF2-40B4-BE49-F238E27FC236}">
                  <a16:creationId xmlns:a16="http://schemas.microsoft.com/office/drawing/2014/main" id="{6256D089-FB0B-49F0-AD87-09954A8EB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" y="2408"/>
              <a:ext cx="31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de</a:t>
              </a:r>
              <a:r>
                <a:rPr lang="zh-CN" altLang="en-US" sz="2200">
                  <a:solidFill>
                    <a:srgbClr val="0000FF"/>
                  </a:solidFill>
                  <a:latin typeface="Tahoma" panose="020B0604030504040204" pitchFamily="34" charset="0"/>
                </a:rPr>
                <a:t>#</a:t>
              </a:r>
              <a:endParaRPr lang="en-US" altLang="zh-CN" sz="22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710" name="Rectangle 46">
              <a:extLst>
                <a:ext uri="{FF2B5EF4-FFF2-40B4-BE49-F238E27FC236}">
                  <a16:creationId xmlns:a16="http://schemas.microsoft.com/office/drawing/2014/main" id="{90816B48-0ED3-4459-B123-F78572789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2430"/>
              <a:ext cx="3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宋体" panose="02010600030101010101" pitchFamily="2" charset="-122"/>
                </a:rPr>
                <a:t>移进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28711" name="Group 47">
              <a:extLst>
                <a:ext uri="{FF2B5EF4-FFF2-40B4-BE49-F238E27FC236}">
                  <a16:creationId xmlns:a16="http://schemas.microsoft.com/office/drawing/2014/main" id="{AAC11D11-D26D-43E0-8166-F9ACC108A6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2648"/>
              <a:ext cx="489" cy="211"/>
              <a:chOff x="1056" y="2243"/>
              <a:chExt cx="446" cy="211"/>
            </a:xfrm>
          </p:grpSpPr>
          <p:sp>
            <p:nvSpPr>
              <p:cNvPr id="28744" name="Rectangle 48">
                <a:extLst>
                  <a:ext uri="{FF2B5EF4-FFF2-40B4-BE49-F238E27FC236}">
                    <a16:creationId xmlns:a16="http://schemas.microsoft.com/office/drawing/2014/main" id="{3E147C1F-A386-4884-99CB-E3731EAAA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243"/>
                <a:ext cx="11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200">
                    <a:solidFill>
                      <a:srgbClr val="0000FF"/>
                    </a:solidFill>
                    <a:latin typeface="Tahoma" panose="020B0604030504040204" pitchFamily="34" charset="0"/>
                  </a:rPr>
                  <a:t>#</a:t>
                </a:r>
              </a:p>
            </p:txBody>
          </p:sp>
          <p:sp>
            <p:nvSpPr>
              <p:cNvPr id="28745" name="Rectangle 49">
                <a:extLst>
                  <a:ext uri="{FF2B5EF4-FFF2-40B4-BE49-F238E27FC236}">
                    <a16:creationId xmlns:a16="http://schemas.microsoft.com/office/drawing/2014/main" id="{6B0E1EF6-A6C5-4DEC-B88B-480EF668E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2243"/>
                <a:ext cx="3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solidFill>
                      <a:srgbClr val="0000FF"/>
                    </a:solidFill>
                    <a:latin typeface="Tahoma" panose="020B0604030504040204" pitchFamily="34" charset="0"/>
                  </a:rPr>
                  <a:t>aAcd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28712" name="Rectangle 50">
              <a:extLst>
                <a:ext uri="{FF2B5EF4-FFF2-40B4-BE49-F238E27FC236}">
                  <a16:creationId xmlns:a16="http://schemas.microsoft.com/office/drawing/2014/main" id="{88B6520F-6056-4F94-A354-56D163006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" y="2648"/>
              <a:ext cx="22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e</a:t>
              </a:r>
              <a:r>
                <a:rPr lang="zh-CN" altLang="en-US" sz="2200">
                  <a:solidFill>
                    <a:srgbClr val="0000FF"/>
                  </a:solidFill>
                  <a:latin typeface="Tahoma" panose="020B0604030504040204" pitchFamily="34" charset="0"/>
                </a:rPr>
                <a:t>#</a:t>
              </a:r>
              <a:endParaRPr lang="en-US" altLang="zh-CN" sz="22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28713" name="Group 51">
              <a:extLst>
                <a:ext uri="{FF2B5EF4-FFF2-40B4-BE49-F238E27FC236}">
                  <a16:creationId xmlns:a16="http://schemas.microsoft.com/office/drawing/2014/main" id="{1C75EFC8-3732-4753-B2A6-D19F6336C9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2888"/>
              <a:ext cx="495" cy="211"/>
              <a:chOff x="1056" y="2483"/>
              <a:chExt cx="452" cy="211"/>
            </a:xfrm>
          </p:grpSpPr>
          <p:sp>
            <p:nvSpPr>
              <p:cNvPr id="28742" name="Rectangle 52">
                <a:extLst>
                  <a:ext uri="{FF2B5EF4-FFF2-40B4-BE49-F238E27FC236}">
                    <a16:creationId xmlns:a16="http://schemas.microsoft.com/office/drawing/2014/main" id="{393971A0-97F5-42A2-808E-8C2718052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483"/>
                <a:ext cx="11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200">
                    <a:solidFill>
                      <a:srgbClr val="0000FF"/>
                    </a:solidFill>
                    <a:latin typeface="Tahoma" panose="020B0604030504040204" pitchFamily="34" charset="0"/>
                  </a:rPr>
                  <a:t>#</a:t>
                </a:r>
              </a:p>
            </p:txBody>
          </p:sp>
          <p:sp>
            <p:nvSpPr>
              <p:cNvPr id="28743" name="Rectangle 53">
                <a:extLst>
                  <a:ext uri="{FF2B5EF4-FFF2-40B4-BE49-F238E27FC236}">
                    <a16:creationId xmlns:a16="http://schemas.microsoft.com/office/drawing/2014/main" id="{6A382C0B-9A4E-47D0-B392-1EA62360F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2483"/>
                <a:ext cx="350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solidFill>
                      <a:srgbClr val="0000FF"/>
                    </a:solidFill>
                    <a:latin typeface="Tahoma" panose="020B0604030504040204" pitchFamily="34" charset="0"/>
                  </a:rPr>
                  <a:t>aAcB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28714" name="Rectangle 54">
              <a:extLst>
                <a:ext uri="{FF2B5EF4-FFF2-40B4-BE49-F238E27FC236}">
                  <a16:creationId xmlns:a16="http://schemas.microsoft.com/office/drawing/2014/main" id="{55F35416-A822-4D7F-8A00-74B318B07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" y="2888"/>
              <a:ext cx="22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e</a:t>
              </a:r>
              <a:r>
                <a:rPr lang="zh-CN" altLang="en-US" sz="2200">
                  <a:solidFill>
                    <a:srgbClr val="0000FF"/>
                  </a:solidFill>
                  <a:latin typeface="Tahoma" panose="020B0604030504040204" pitchFamily="34" charset="0"/>
                </a:rPr>
                <a:t>#</a:t>
              </a:r>
              <a:endParaRPr lang="en-US" altLang="zh-CN" sz="22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715" name="Rectangle 55">
              <a:extLst>
                <a:ext uri="{FF2B5EF4-FFF2-40B4-BE49-F238E27FC236}">
                  <a16:creationId xmlns:a16="http://schemas.microsoft.com/office/drawing/2014/main" id="{4CE6BD36-8443-4079-8D5D-597B379A5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2910"/>
              <a:ext cx="3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宋体" panose="02010600030101010101" pitchFamily="2" charset="-122"/>
                </a:rPr>
                <a:t>移进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28716" name="Group 56">
              <a:extLst>
                <a:ext uri="{FF2B5EF4-FFF2-40B4-BE49-F238E27FC236}">
                  <a16:creationId xmlns:a16="http://schemas.microsoft.com/office/drawing/2014/main" id="{192D4C20-8B3D-49F3-98C4-88A2EF7C2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3122"/>
              <a:ext cx="588" cy="211"/>
              <a:chOff x="1056" y="2717"/>
              <a:chExt cx="537" cy="211"/>
            </a:xfrm>
          </p:grpSpPr>
          <p:sp>
            <p:nvSpPr>
              <p:cNvPr id="28740" name="Rectangle 57">
                <a:extLst>
                  <a:ext uri="{FF2B5EF4-FFF2-40B4-BE49-F238E27FC236}">
                    <a16:creationId xmlns:a16="http://schemas.microsoft.com/office/drawing/2014/main" id="{C1178FA8-4A8D-42A0-B25D-2BB429402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717"/>
                <a:ext cx="11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200">
                    <a:solidFill>
                      <a:srgbClr val="0000FF"/>
                    </a:solidFill>
                    <a:latin typeface="Tahoma" panose="020B0604030504040204" pitchFamily="34" charset="0"/>
                  </a:rPr>
                  <a:t>#</a:t>
                </a:r>
              </a:p>
            </p:txBody>
          </p:sp>
          <p:sp>
            <p:nvSpPr>
              <p:cNvPr id="28741" name="Rectangle 58">
                <a:extLst>
                  <a:ext uri="{FF2B5EF4-FFF2-40B4-BE49-F238E27FC236}">
                    <a16:creationId xmlns:a16="http://schemas.microsoft.com/office/drawing/2014/main" id="{812EB2C0-2190-49D5-AD27-486F2E6A3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2717"/>
                <a:ext cx="435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solidFill>
                      <a:srgbClr val="0000FF"/>
                    </a:solidFill>
                    <a:latin typeface="Tahoma" panose="020B0604030504040204" pitchFamily="34" charset="0"/>
                  </a:rPr>
                  <a:t>aAcBe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28717" name="Rectangle 59">
              <a:extLst>
                <a:ext uri="{FF2B5EF4-FFF2-40B4-BE49-F238E27FC236}">
                  <a16:creationId xmlns:a16="http://schemas.microsoft.com/office/drawing/2014/main" id="{28ED9A6C-5104-4BD8-8D1C-73B459F56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" y="3122"/>
              <a:ext cx="1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Tahoma" panose="020B0604030504040204" pitchFamily="34" charset="0"/>
                </a:rPr>
                <a:t>#</a:t>
              </a:r>
            </a:p>
          </p:txBody>
        </p:sp>
        <p:sp>
          <p:nvSpPr>
            <p:cNvPr id="28718" name="Rectangle 60">
              <a:extLst>
                <a:ext uri="{FF2B5EF4-FFF2-40B4-BE49-F238E27FC236}">
                  <a16:creationId xmlns:a16="http://schemas.microsoft.com/office/drawing/2014/main" id="{C0E59747-1AE6-4995-BC85-106AAE596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362"/>
              <a:ext cx="22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Tahoma" panose="020B0604030504040204" pitchFamily="34" charset="0"/>
                </a:rPr>
                <a:t>#</a:t>
              </a: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S</a:t>
              </a:r>
            </a:p>
          </p:txBody>
        </p:sp>
        <p:sp>
          <p:nvSpPr>
            <p:cNvPr id="28719" name="Rectangle 61">
              <a:extLst>
                <a:ext uri="{FF2B5EF4-FFF2-40B4-BE49-F238E27FC236}">
                  <a16:creationId xmlns:a16="http://schemas.microsoft.com/office/drawing/2014/main" id="{2C538739-456D-46E4-AB6C-5A6B05829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" y="3362"/>
              <a:ext cx="1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Tahoma" panose="020B0604030504040204" pitchFamily="34" charset="0"/>
                </a:rPr>
                <a:t>#</a:t>
              </a:r>
            </a:p>
          </p:txBody>
        </p:sp>
        <p:sp>
          <p:nvSpPr>
            <p:cNvPr id="28720" name="Rectangle 62">
              <a:extLst>
                <a:ext uri="{FF2B5EF4-FFF2-40B4-BE49-F238E27FC236}">
                  <a16:creationId xmlns:a16="http://schemas.microsoft.com/office/drawing/2014/main" id="{352EE82F-2DDA-454E-9B89-835AB1B12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3384"/>
              <a:ext cx="3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宋体" panose="02010600030101010101" pitchFamily="2" charset="-122"/>
                </a:rPr>
                <a:t>接受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28721" name="Group 63">
              <a:extLst>
                <a:ext uri="{FF2B5EF4-FFF2-40B4-BE49-F238E27FC236}">
                  <a16:creationId xmlns:a16="http://schemas.microsoft.com/office/drawing/2014/main" id="{4030F75B-7986-46FF-8895-5F204B36E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" y="1449"/>
              <a:ext cx="1012" cy="288"/>
              <a:chOff x="3696" y="1044"/>
              <a:chExt cx="924" cy="288"/>
            </a:xfrm>
          </p:grpSpPr>
          <p:sp>
            <p:nvSpPr>
              <p:cNvPr id="28736" name="Rectangle 64">
                <a:extLst>
                  <a:ext uri="{FF2B5EF4-FFF2-40B4-BE49-F238E27FC236}">
                    <a16:creationId xmlns:a16="http://schemas.microsoft.com/office/drawing/2014/main" id="{3016EBB1-351D-4EC9-9072-622E461B2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078"/>
                <a:ext cx="48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2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归约，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8737" name="Rectangle 65">
                <a:extLst>
                  <a:ext uri="{FF2B5EF4-FFF2-40B4-BE49-F238E27FC236}">
                    <a16:creationId xmlns:a16="http://schemas.microsoft.com/office/drawing/2014/main" id="{659907DD-E151-482B-9651-C285F9B38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91"/>
                <a:ext cx="9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solidFill>
                      <a:srgbClr val="0000FF"/>
                    </a:solidFill>
                    <a:latin typeface="Tahoma" panose="020B0604030504040204" pitchFamily="34" charset="0"/>
                  </a:rPr>
                  <a:t>A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28738" name="Rectangle 66">
                <a:extLst>
                  <a:ext uri="{FF2B5EF4-FFF2-40B4-BE49-F238E27FC236}">
                    <a16:creationId xmlns:a16="http://schemas.microsoft.com/office/drawing/2014/main" id="{518A6CB3-009E-44F7-BE7F-F07D8CFF0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1" y="1091"/>
                <a:ext cx="8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solidFill>
                      <a:srgbClr val="0000FF"/>
                    </a:solidFill>
                    <a:latin typeface="Tahoma" panose="020B0604030504040204" pitchFamily="34" charset="0"/>
                  </a:rPr>
                  <a:t>b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28739" name="Rectangle 67">
                <a:extLst>
                  <a:ext uri="{FF2B5EF4-FFF2-40B4-BE49-F238E27FC236}">
                    <a16:creationId xmlns:a16="http://schemas.microsoft.com/office/drawing/2014/main" id="{C346A753-6CC3-4E17-870A-B869F9648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044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0000FF"/>
                    </a:solidFill>
                    <a:sym typeface="Symbol" panose="05050102010706020507" pitchFamily="18" charset="2"/>
                  </a:rPr>
                  <a:t></a:t>
                </a:r>
                <a:endParaRPr lang="zh-CN" altLang="en-US" sz="2400">
                  <a:solidFill>
                    <a:srgbClr val="0000FF"/>
                  </a:solidFill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28722" name="Group 68">
              <a:extLst>
                <a:ext uri="{FF2B5EF4-FFF2-40B4-BE49-F238E27FC236}">
                  <a16:creationId xmlns:a16="http://schemas.microsoft.com/office/drawing/2014/main" id="{50903606-05D1-4787-A3E3-2EC86E11B0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6" y="1932"/>
              <a:ext cx="1058" cy="288"/>
              <a:chOff x="3719" y="1527"/>
              <a:chExt cx="966" cy="288"/>
            </a:xfrm>
          </p:grpSpPr>
          <p:sp>
            <p:nvSpPr>
              <p:cNvPr id="28732" name="Rectangle 69">
                <a:extLst>
                  <a:ext uri="{FF2B5EF4-FFF2-40B4-BE49-F238E27FC236}">
                    <a16:creationId xmlns:a16="http://schemas.microsoft.com/office/drawing/2014/main" id="{B326ED1B-DD02-4313-A575-EED67D6EA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1552"/>
                <a:ext cx="48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2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归约，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8733" name="Rectangle 70">
                <a:extLst>
                  <a:ext uri="{FF2B5EF4-FFF2-40B4-BE49-F238E27FC236}">
                    <a16:creationId xmlns:a16="http://schemas.microsoft.com/office/drawing/2014/main" id="{9C713B55-E488-45AB-BB47-B8C82C23B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4" y="1568"/>
                <a:ext cx="9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solidFill>
                      <a:srgbClr val="0000FF"/>
                    </a:solidFill>
                    <a:latin typeface="Tahoma" panose="020B0604030504040204" pitchFamily="34" charset="0"/>
                  </a:rPr>
                  <a:t>A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28734" name="Rectangle 71">
                <a:extLst>
                  <a:ext uri="{FF2B5EF4-FFF2-40B4-BE49-F238E27FC236}">
                    <a16:creationId xmlns:a16="http://schemas.microsoft.com/office/drawing/2014/main" id="{C436837B-2275-4D2B-B32B-2CA4EF052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1568"/>
                <a:ext cx="18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solidFill>
                      <a:srgbClr val="0000FF"/>
                    </a:solidFill>
                    <a:latin typeface="Tahoma" panose="020B0604030504040204" pitchFamily="34" charset="0"/>
                  </a:rPr>
                  <a:t>Ab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28735" name="Rectangle 72">
                <a:extLst>
                  <a:ext uri="{FF2B5EF4-FFF2-40B4-BE49-F238E27FC236}">
                    <a16:creationId xmlns:a16="http://schemas.microsoft.com/office/drawing/2014/main" id="{E0D214AC-24A9-4AD2-B885-5FBC987FD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1527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0000FF"/>
                    </a:solidFill>
                    <a:sym typeface="Symbol" panose="05050102010706020507" pitchFamily="18" charset="2"/>
                  </a:rPr>
                  <a:t></a:t>
                </a:r>
                <a:endParaRPr lang="zh-CN" altLang="en-US" sz="2400">
                  <a:solidFill>
                    <a:srgbClr val="0000FF"/>
                  </a:solidFill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28723" name="Group 73">
              <a:extLst>
                <a:ext uri="{FF2B5EF4-FFF2-40B4-BE49-F238E27FC236}">
                  <a16:creationId xmlns:a16="http://schemas.microsoft.com/office/drawing/2014/main" id="{2196641D-E54C-4440-9E5B-5B54A080A3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4" y="2640"/>
              <a:ext cx="959" cy="288"/>
              <a:chOff x="3744" y="2235"/>
              <a:chExt cx="876" cy="288"/>
            </a:xfrm>
          </p:grpSpPr>
          <p:sp>
            <p:nvSpPr>
              <p:cNvPr id="28728" name="Rectangle 74">
                <a:extLst>
                  <a:ext uri="{FF2B5EF4-FFF2-40B4-BE49-F238E27FC236}">
                    <a16:creationId xmlns:a16="http://schemas.microsoft.com/office/drawing/2014/main" id="{0C3364AA-2D0F-4CC5-89E1-4A834A4E4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265"/>
                <a:ext cx="48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2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归约，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8729" name="Rectangle 75">
                <a:extLst>
                  <a:ext uri="{FF2B5EF4-FFF2-40B4-BE49-F238E27FC236}">
                    <a16:creationId xmlns:a16="http://schemas.microsoft.com/office/drawing/2014/main" id="{86807A1A-7FED-4968-B978-686E3153C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270"/>
                <a:ext cx="95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solidFill>
                      <a:srgbClr val="0000FF"/>
                    </a:solidFill>
                    <a:latin typeface="Tahoma" panose="020B0604030504040204" pitchFamily="34" charset="0"/>
                  </a:rPr>
                  <a:t>B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28730" name="Rectangle 76">
                <a:extLst>
                  <a:ext uri="{FF2B5EF4-FFF2-40B4-BE49-F238E27FC236}">
                    <a16:creationId xmlns:a16="http://schemas.microsoft.com/office/drawing/2014/main" id="{5C9BDD20-7FD0-411D-A637-B49820FC5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1" y="2270"/>
                <a:ext cx="8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solidFill>
                      <a:srgbClr val="0000FF"/>
                    </a:solidFill>
                    <a:latin typeface="Tahoma" panose="020B0604030504040204" pitchFamily="34" charset="0"/>
                  </a:rPr>
                  <a:t>d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28731" name="Rectangle 77">
                <a:extLst>
                  <a:ext uri="{FF2B5EF4-FFF2-40B4-BE49-F238E27FC236}">
                    <a16:creationId xmlns:a16="http://schemas.microsoft.com/office/drawing/2014/main" id="{1482F553-0407-4FAD-9D97-F2F375802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" y="2235"/>
                <a:ext cx="2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0000FF"/>
                    </a:solidFill>
                    <a:sym typeface="Symbol" panose="05050102010706020507" pitchFamily="18" charset="2"/>
                  </a:rPr>
                  <a:t></a:t>
                </a:r>
                <a:endParaRPr lang="zh-CN" altLang="en-US" sz="2400">
                  <a:solidFill>
                    <a:srgbClr val="0000FF"/>
                  </a:solidFill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28724" name="Rectangle 79">
              <a:extLst>
                <a:ext uri="{FF2B5EF4-FFF2-40B4-BE49-F238E27FC236}">
                  <a16:creationId xmlns:a16="http://schemas.microsoft.com/office/drawing/2014/main" id="{CD96097F-C39D-4244-AFAA-8355C21EC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3144"/>
              <a:ext cx="76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宋体" panose="02010600030101010101" pitchFamily="2" charset="-122"/>
                </a:rPr>
                <a:t>归约，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8725" name="Rectangle 80">
              <a:extLst>
                <a:ext uri="{FF2B5EF4-FFF2-40B4-BE49-F238E27FC236}">
                  <a16:creationId xmlns:a16="http://schemas.microsoft.com/office/drawing/2014/main" id="{49D5BC83-B287-42FD-8650-8A03299E9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3149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S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28726" name="Rectangle 81">
              <a:extLst>
                <a:ext uri="{FF2B5EF4-FFF2-40B4-BE49-F238E27FC236}">
                  <a16:creationId xmlns:a16="http://schemas.microsoft.com/office/drawing/2014/main" id="{417B81B6-CE47-44B3-ADB9-B19E4BD54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49"/>
              <a:ext cx="47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FF"/>
                  </a:solidFill>
                  <a:latin typeface="Tahoma" panose="020B0604030504040204" pitchFamily="34" charset="0"/>
                </a:rPr>
                <a:t>aAcBe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28727" name="Rectangle 82">
              <a:extLst>
                <a:ext uri="{FF2B5EF4-FFF2-40B4-BE49-F238E27FC236}">
                  <a16:creationId xmlns:a16="http://schemas.microsoft.com/office/drawing/2014/main" id="{F3224E6F-365B-45D2-AE6B-CD72C24BE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3120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sym typeface="Symbol" panose="05050102010706020507" pitchFamily="18" charset="2"/>
                </a:rPr>
                <a:t></a:t>
              </a:r>
              <a:endParaRPr lang="zh-CN" altLang="en-US" sz="2400">
                <a:solidFill>
                  <a:srgbClr val="0000FF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312411" name="Rectangle 91">
            <a:extLst>
              <a:ext uri="{FF2B5EF4-FFF2-40B4-BE49-F238E27FC236}">
                <a16:creationId xmlns:a16="http://schemas.microsoft.com/office/drawing/2014/main" id="{B5646CC3-B3C0-4D0B-B421-DE53339FE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0" y="954088"/>
            <a:ext cx="3352800" cy="22367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/>
              <a:t>    规范归约的“</a:t>
            </a:r>
            <a:r>
              <a:rPr kumimoji="0" lang="zh-CN" altLang="en-US" sz="2800">
                <a:solidFill>
                  <a:srgbClr val="FF0000"/>
                </a:solidFill>
              </a:rPr>
              <a:t>最左</a:t>
            </a:r>
            <a:r>
              <a:rPr kumimoji="0" lang="zh-CN" altLang="en-US" sz="2800"/>
              <a:t>”特征使得在移进</a:t>
            </a:r>
            <a:r>
              <a:rPr kumimoji="0" lang="zh-CN" altLang="en-US" sz="2800">
                <a:latin typeface="System"/>
              </a:rPr>
              <a:t>-</a:t>
            </a:r>
            <a:r>
              <a:rPr kumimoji="0" lang="zh-CN" altLang="en-US" sz="2800"/>
              <a:t>归约方法中，可归约串处于符号栈的栈顶。</a:t>
            </a:r>
          </a:p>
        </p:txBody>
      </p:sp>
      <p:sp>
        <p:nvSpPr>
          <p:cNvPr id="312412" name="Text Box 92">
            <a:extLst>
              <a:ext uri="{FF2B5EF4-FFF2-40B4-BE49-F238E27FC236}">
                <a16:creationId xmlns:a16="http://schemas.microsoft.com/office/drawing/2014/main" id="{2C36945F-2C2B-4CE0-9419-CBD382348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0" y="3590925"/>
            <a:ext cx="3352800" cy="2239963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zh-CN" altLang="en-US" sz="2800"/>
              <a:t>     分析过程的每一步骤，栈里的文法符号串</a:t>
            </a:r>
            <a:r>
              <a:rPr kumimoji="0" lang="zh-CN" altLang="en-US" sz="2800">
                <a:solidFill>
                  <a:srgbClr val="FF0000"/>
                </a:solidFill>
              </a:rPr>
              <a:t>加上</a:t>
            </a:r>
            <a:r>
              <a:rPr kumimoji="0" lang="zh-CN" altLang="en-US" sz="2800"/>
              <a:t>剩余输入符号串恰好是一个</a:t>
            </a:r>
            <a:r>
              <a:rPr kumimoji="0" lang="zh-CN" altLang="en-US" sz="2800">
                <a:solidFill>
                  <a:srgbClr val="FF0000"/>
                </a:solidFill>
              </a:rPr>
              <a:t>规范句型</a:t>
            </a:r>
            <a:r>
              <a:rPr kumimoji="0" lang="zh-CN" altLang="en-US" sz="2800"/>
              <a:t>。</a:t>
            </a:r>
          </a:p>
        </p:txBody>
      </p:sp>
      <p:sp>
        <p:nvSpPr>
          <p:cNvPr id="28691" name="AutoShape 9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0B54204-9E20-4A43-A9B0-B6459ABCA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0"/>
            <a:ext cx="457200" cy="461963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411" grpId="0" animBg="1" autoUpdateAnimBg="0"/>
      <p:bldP spid="31241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8" name="Rectangle 4">
            <a:extLst>
              <a:ext uri="{FF2B5EF4-FFF2-40B4-BE49-F238E27FC236}">
                <a16:creationId xmlns:a16="http://schemas.microsoft.com/office/drawing/2014/main" id="{84CC2A6B-0409-4E30-B9FA-6AED7D231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382000" cy="1076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zh-CN" altLang="en-US"/>
              <a:t>       规范归约的中心问题是：</a:t>
            </a:r>
            <a:r>
              <a:rPr kumimoji="0" lang="zh-CN" altLang="en-US" b="1">
                <a:solidFill>
                  <a:srgbClr val="660033"/>
                </a:solidFill>
              </a:rPr>
              <a:t>如何</a:t>
            </a:r>
            <a:r>
              <a:rPr kumimoji="0" lang="zh-CN" altLang="en-US" b="1">
                <a:solidFill>
                  <a:srgbClr val="FF0000"/>
                </a:solidFill>
              </a:rPr>
              <a:t>寻找</a:t>
            </a:r>
            <a:r>
              <a:rPr kumimoji="0" lang="zh-CN" altLang="en-US" b="1">
                <a:solidFill>
                  <a:srgbClr val="660033"/>
                </a:solidFill>
              </a:rPr>
              <a:t>或</a:t>
            </a:r>
            <a:r>
              <a:rPr kumimoji="0" lang="zh-CN" altLang="en-US" b="1">
                <a:solidFill>
                  <a:srgbClr val="FF0000"/>
                </a:solidFill>
              </a:rPr>
              <a:t>确定</a:t>
            </a:r>
            <a:r>
              <a:rPr kumimoji="0" lang="zh-CN" altLang="en-US" b="1">
                <a:solidFill>
                  <a:srgbClr val="660033"/>
                </a:solidFill>
              </a:rPr>
              <a:t>一 个句型的句柄</a:t>
            </a:r>
            <a:r>
              <a:rPr kumimoji="0" lang="zh-CN" altLang="en-US" b="1">
                <a:solidFill>
                  <a:srgbClr val="660033"/>
                </a:solidFill>
                <a:latin typeface="System"/>
              </a:rPr>
              <a:t> </a:t>
            </a:r>
            <a:r>
              <a:rPr kumimoji="0" lang="zh-CN" altLang="en-US">
                <a:latin typeface="System"/>
              </a:rPr>
              <a:t>。</a:t>
            </a:r>
          </a:p>
        </p:txBody>
      </p:sp>
      <p:sp>
        <p:nvSpPr>
          <p:cNvPr id="308229" name="Rectangle 5">
            <a:extLst>
              <a:ext uri="{FF2B5EF4-FFF2-40B4-BE49-F238E27FC236}">
                <a16:creationId xmlns:a16="http://schemas.microsoft.com/office/drawing/2014/main" id="{9E3F590B-E70E-4E1F-81DA-34F28F4C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65438"/>
            <a:ext cx="8229600" cy="1563687"/>
          </a:xfrm>
          <a:prstGeom prst="rect">
            <a:avLst/>
          </a:prstGeom>
          <a:solidFill>
            <a:schemeClr val="hlink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zh-CN" altLang="en-US"/>
              <a:t>       各种自底向上分析方法的</a:t>
            </a:r>
            <a:r>
              <a:rPr kumimoji="0" lang="zh-CN" altLang="en-US" b="1">
                <a:solidFill>
                  <a:srgbClr val="0000FF"/>
                </a:solidFill>
              </a:rPr>
              <a:t>共同点</a:t>
            </a:r>
            <a:r>
              <a:rPr kumimoji="0" lang="zh-CN" altLang="en-US"/>
              <a:t>是，都采用</a:t>
            </a:r>
            <a:r>
              <a:rPr kumimoji="0" lang="zh-CN" altLang="en-US" b="1"/>
              <a:t>“移进</a:t>
            </a:r>
            <a:r>
              <a:rPr kumimoji="0" lang="zh-CN" altLang="en-US" b="1">
                <a:latin typeface="System"/>
              </a:rPr>
              <a:t>- </a:t>
            </a:r>
            <a:r>
              <a:rPr kumimoji="0" lang="zh-CN" altLang="en-US" b="1"/>
              <a:t>归约”</a:t>
            </a:r>
            <a:r>
              <a:rPr kumimoji="0" lang="zh-CN" altLang="en-US"/>
              <a:t>分析思想，</a:t>
            </a:r>
            <a:r>
              <a:rPr kumimoji="0" lang="zh-CN" altLang="en-US" b="1">
                <a:solidFill>
                  <a:srgbClr val="0000FF"/>
                </a:solidFill>
              </a:rPr>
              <a:t>不同点</a:t>
            </a:r>
            <a:r>
              <a:rPr kumimoji="0" lang="zh-CN" altLang="en-US"/>
              <a:t>是确定可归约串的方法不同。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98A71E5-6753-42E3-809A-40ABFA358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725144"/>
            <a:ext cx="8229600" cy="1077218"/>
          </a:xfrm>
          <a:prstGeom prst="rect">
            <a:avLst/>
          </a:prstGeom>
          <a:solidFill>
            <a:schemeClr val="hlink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zh-CN" altLang="en-US" dirty="0"/>
              <a:t>       根据确定可归约串的方法自底向上的分析可分为算符优先分析法和</a:t>
            </a:r>
            <a:r>
              <a:rPr kumimoji="0" lang="en-US" altLang="zh-CN" dirty="0"/>
              <a:t>LR</a:t>
            </a:r>
            <a:r>
              <a:rPr kumimoji="0" lang="zh-CN" altLang="en-US" dirty="0"/>
              <a:t>分析法两大类。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8" grpId="0" animBg="1" autoUpdateAnimBg="0"/>
      <p:bldP spid="308229" grpId="0" animBg="1" autoUpdateAnimBg="0"/>
      <p:bldP spid="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886C3B53-E088-4E78-AB0D-EC335EE3B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357188"/>
            <a:ext cx="7772400" cy="676275"/>
          </a:xfrm>
        </p:spPr>
        <p:txBody>
          <a:bodyPr/>
          <a:lstStyle/>
          <a:p>
            <a:pPr eaLnBrk="1" hangingPunct="1"/>
            <a:r>
              <a:rPr lang="zh-CN" altLang="en-US"/>
              <a:t>练习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B6B17FDD-73C7-4099-9E02-6C03D02DA5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4375" y="1357313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/>
              <a:t>有文法</a:t>
            </a:r>
            <a:r>
              <a:rPr lang="en-US" altLang="zh-CN" b="1"/>
              <a:t>G[S]</a:t>
            </a:r>
            <a:r>
              <a:rPr lang="zh-CN" altLang="en-US" b="1"/>
              <a:t>：</a:t>
            </a:r>
          </a:p>
          <a:p>
            <a:pPr eaLnBrk="1" hangingPunct="1"/>
            <a:endParaRPr lang="en-US" altLang="zh-CN" b="1"/>
          </a:p>
          <a:p>
            <a:pPr eaLnBrk="1" hangingPunct="1"/>
            <a:endParaRPr lang="en-US" altLang="zh-CN" b="1"/>
          </a:p>
          <a:p>
            <a:pPr eaLnBrk="1" hangingPunct="1"/>
            <a:endParaRPr lang="en-US" altLang="zh-CN" b="1"/>
          </a:p>
          <a:p>
            <a:pPr eaLnBrk="1" hangingPunct="1"/>
            <a:endParaRPr lang="en-US" altLang="zh-CN" b="1"/>
          </a:p>
          <a:p>
            <a:pPr eaLnBrk="1" hangingPunct="1"/>
            <a:endParaRPr lang="en-US" altLang="zh-CN" b="1"/>
          </a:p>
          <a:p>
            <a:pPr eaLnBrk="1" hangingPunct="1">
              <a:buFontTx/>
              <a:buNone/>
            </a:pPr>
            <a:r>
              <a:rPr lang="en-US" altLang="zh-CN" b="1"/>
              <a:t>(1) </a:t>
            </a:r>
            <a:r>
              <a:rPr lang="zh-CN" altLang="en-US" b="1"/>
              <a:t>给出</a:t>
            </a:r>
            <a:r>
              <a:rPr lang="en-US" altLang="zh-CN" b="1"/>
              <a:t>(+(i(</a:t>
            </a:r>
            <a:r>
              <a:rPr lang="zh-CN" altLang="en-US" b="1"/>
              <a:t>的规范推导。</a:t>
            </a:r>
          </a:p>
          <a:p>
            <a:pPr eaLnBrk="1" hangingPunct="1">
              <a:buFontTx/>
              <a:buNone/>
            </a:pPr>
            <a:r>
              <a:rPr lang="en-US" altLang="zh-CN" b="1"/>
              <a:t>(2) </a:t>
            </a:r>
            <a:r>
              <a:rPr lang="zh-CN" altLang="en-US" b="1"/>
              <a:t>指出句型 </a:t>
            </a:r>
            <a:r>
              <a:rPr lang="en-US" altLang="zh-CN" b="1"/>
              <a:t>F+Fi(</a:t>
            </a:r>
            <a:r>
              <a:rPr lang="zh-CN" altLang="en-US" b="1"/>
              <a:t>的短语，句柄。</a:t>
            </a:r>
            <a:endParaRPr lang="zh-CN" altLang="en-US"/>
          </a:p>
        </p:txBody>
      </p:sp>
      <p:graphicFrame>
        <p:nvGraphicFramePr>
          <p:cNvPr id="30724" name="Object 2">
            <a:extLst>
              <a:ext uri="{FF2B5EF4-FFF2-40B4-BE49-F238E27FC236}">
                <a16:creationId xmlns:a16="http://schemas.microsoft.com/office/drawing/2014/main" id="{969BF7F6-CE0C-41A9-9CDC-0D9A6643F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75" y="1643063"/>
          <a:ext cx="257175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3" imgW="736600" imgH="825500" progId="Equation.DSMT4">
                  <p:embed/>
                </p:oleObj>
              </mc:Choice>
              <mc:Fallback>
                <p:oleObj name="Equation" r:id="rId3" imgW="736600" imgH="825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643063"/>
                        <a:ext cx="2571750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>
            <a:extLst>
              <a:ext uri="{FF2B5EF4-FFF2-40B4-BE49-F238E27FC236}">
                <a16:creationId xmlns:a16="http://schemas.microsoft.com/office/drawing/2014/main" id="{65104080-5341-43ED-AA20-3C0D53C85F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19288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(2)</a:t>
            </a:r>
            <a:r>
              <a:rPr lang="zh-CN" altLang="en-US"/>
              <a:t>句型</a:t>
            </a:r>
            <a:r>
              <a:rPr lang="en-US" altLang="zh-CN"/>
              <a:t>F+Fi(</a:t>
            </a:r>
            <a:r>
              <a:rPr lang="zh-CN" altLang="en-US"/>
              <a:t>的语法树：</a:t>
            </a:r>
          </a:p>
        </p:txBody>
      </p:sp>
      <p:pic>
        <p:nvPicPr>
          <p:cNvPr id="31747" name="Picture 2">
            <a:extLst>
              <a:ext uri="{FF2B5EF4-FFF2-40B4-BE49-F238E27FC236}">
                <a16:creationId xmlns:a16="http://schemas.microsoft.com/office/drawing/2014/main" id="{DA34C1A1-E918-4DE7-A81F-9618AA1B5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785813"/>
            <a:ext cx="8786812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3">
            <a:extLst>
              <a:ext uri="{FF2B5EF4-FFF2-40B4-BE49-F238E27FC236}">
                <a16:creationId xmlns:a16="http://schemas.microsoft.com/office/drawing/2014/main" id="{B88B972F-767C-4F86-9573-1E8B0994F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785938"/>
            <a:ext cx="2928938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矩形 5">
            <a:extLst>
              <a:ext uri="{FF2B5EF4-FFF2-40B4-BE49-F238E27FC236}">
                <a16:creationId xmlns:a16="http://schemas.microsoft.com/office/drawing/2014/main" id="{D8A722DB-1287-4A84-A604-621324FB9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143250"/>
            <a:ext cx="59293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短语：</a:t>
            </a:r>
            <a:r>
              <a:rPr lang="en-US" altLang="zh-CN"/>
              <a:t>F</a:t>
            </a:r>
            <a:r>
              <a:rPr lang="zh-CN" altLang="en-US"/>
              <a:t>，</a:t>
            </a:r>
            <a:r>
              <a:rPr lang="en-US" altLang="zh-CN"/>
              <a:t>F+F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，</a:t>
            </a:r>
            <a:r>
              <a:rPr lang="en-US" altLang="zh-CN"/>
              <a:t>F+Fi(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句柄：</a:t>
            </a:r>
            <a:r>
              <a:rPr lang="en-US" altLang="zh-CN"/>
              <a:t>F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2985458-6714-4047-B8DC-88AD2F8A8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93037" cy="7620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方正舒体" panose="02010601030101010101" pitchFamily="2" charset="-122"/>
                <a:ea typeface="方正舒体" panose="02010601030101010101" pitchFamily="2" charset="-122"/>
              </a:rPr>
              <a:t>自上而下分析小结(2)</a:t>
            </a:r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A18C5032-3CCF-4BE4-8AA3-2F2550F32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7737475" cy="5111774"/>
          </a:xfrm>
          <a:noFill/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4.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预测分析表的构造</a:t>
            </a:r>
            <a:r>
              <a:rPr lang="zh-CN" altLang="en-US" sz="2800" dirty="0">
                <a:latin typeface="宋体" panose="02010600030101010101" pitchFamily="2" charset="-122"/>
              </a:rPr>
              <a:t>：计算</a:t>
            </a:r>
            <a:r>
              <a:rPr lang="en-US" altLang="zh-CN" sz="2800" dirty="0">
                <a:latin typeface="宋体" panose="02010600030101010101" pitchFamily="2" charset="-122"/>
              </a:rPr>
              <a:t>FIRST</a:t>
            </a:r>
            <a:r>
              <a:rPr lang="zh-CN" altLang="en-US" sz="2800" dirty="0">
                <a:latin typeface="宋体" panose="02010600030101010101" pitchFamily="2" charset="-122"/>
              </a:rPr>
              <a:t>集合和</a:t>
            </a:r>
            <a:r>
              <a:rPr lang="en-US" altLang="zh-CN" sz="2800" dirty="0">
                <a:latin typeface="宋体" panose="02010600030101010101" pitchFamily="2" charset="-122"/>
              </a:rPr>
              <a:t>FOLLOW</a:t>
            </a:r>
            <a:r>
              <a:rPr lang="zh-CN" altLang="en-US" sz="2800" dirty="0">
                <a:latin typeface="宋体" panose="02010600030101010101" pitchFamily="2" charset="-122"/>
              </a:rPr>
              <a:t>集合，在此基础上构造预测分析表。</a:t>
            </a:r>
            <a:endParaRPr lang="zh-CN" altLang="en-US" sz="2800" dirty="0">
              <a:latin typeface="宋体" panose="02010600030101010101" pitchFamily="2" charset="-122"/>
              <a:hlinkClick r:id="rId2" action="ppaction://hlinksldjump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5.</a:t>
            </a:r>
            <a:r>
              <a:rPr lang="en-US" altLang="zh-CN" sz="2800" dirty="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宋体" panose="02010600030101010101" pitchFamily="2" charset="-122"/>
              </a:rPr>
              <a:t>LL(1)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文法及其判别</a:t>
            </a:r>
            <a:r>
              <a:rPr lang="zh-CN" altLang="en-US" sz="2800" dirty="0">
                <a:latin typeface="宋体" panose="02010600030101010101" pitchFamily="2" charset="-122"/>
              </a:rPr>
              <a:t>：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dirty="0"/>
              <a:t>① 通过</a:t>
            </a:r>
            <a:r>
              <a:rPr lang="en-US" altLang="zh-CN" dirty="0"/>
              <a:t>LL(1)</a:t>
            </a:r>
            <a:r>
              <a:rPr lang="zh-CN" altLang="en-US" dirty="0"/>
              <a:t>分析3个条件可以直接从产生式判定一个文法是否</a:t>
            </a:r>
            <a:r>
              <a:rPr lang="en-US" altLang="zh-CN" dirty="0"/>
              <a:t>LL(1)</a:t>
            </a:r>
            <a:r>
              <a:rPr lang="zh-CN" altLang="en-US" dirty="0"/>
              <a:t>文法。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dirty="0"/>
              <a:t>② 构造预测分析表，其预测分析表中若没有多重定义入口，则文法、语言和分析器分别被称为</a:t>
            </a:r>
            <a:r>
              <a:rPr lang="en-US" altLang="zh-CN" dirty="0"/>
              <a:t>LL(1)</a:t>
            </a:r>
            <a:r>
              <a:rPr lang="zh-CN" altLang="en-US" dirty="0"/>
              <a:t>的文法、语言和分析器。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6.预测分析表的构造以及</a:t>
            </a:r>
            <a:r>
              <a:rPr lang="en-US" altLang="zh-CN" sz="2800" dirty="0">
                <a:latin typeface="宋体" panose="02010600030101010101" pitchFamily="2" charset="-122"/>
              </a:rPr>
              <a:t>LL(1)</a:t>
            </a:r>
            <a:r>
              <a:rPr lang="zh-CN" altLang="en-US" sz="2800" dirty="0">
                <a:latin typeface="宋体" panose="02010600030101010101" pitchFamily="2" charset="-122"/>
              </a:rPr>
              <a:t>文法的判别都要用到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集合</a:t>
            </a:r>
            <a:r>
              <a:rPr lang="en-US" altLang="zh-CN" sz="2800" dirty="0">
                <a:solidFill>
                  <a:srgbClr val="0000FF"/>
                </a:solidFill>
                <a:latin typeface="宋体" panose="02010600030101010101" pitchFamily="2" charset="-122"/>
              </a:rPr>
              <a:t>FIRST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dirty="0">
                <a:solidFill>
                  <a:srgbClr val="0000FF"/>
                </a:solidFill>
                <a:latin typeface="宋体" panose="02010600030101010101" pitchFamily="2" charset="-122"/>
              </a:rPr>
              <a:t>FOLLOW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的计算，要掌握</a:t>
            </a:r>
            <a:r>
              <a:rPr lang="zh-CN" altLang="en-US" sz="2800" dirty="0">
                <a:solidFill>
                  <a:schemeClr val="hlink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4E36FD29-99A9-4E7C-9486-2AB43E884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65CDDCB3-C4CB-4E3B-BA5E-90BE7883A3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/>
              <a:t>已知文法</a:t>
            </a:r>
            <a:r>
              <a:rPr lang="en-US" altLang="zh-CN" b="1"/>
              <a:t>G[S]</a:t>
            </a:r>
            <a:r>
              <a:rPr lang="zh-CN" altLang="en-US" b="1"/>
              <a:t>为：</a:t>
            </a:r>
          </a:p>
          <a:p>
            <a:pPr eaLnBrk="1" hangingPunct="1">
              <a:buFontTx/>
              <a:buNone/>
            </a:pPr>
            <a:r>
              <a:rPr lang="en-US" altLang="zh-CN" b="1"/>
              <a:t>     S→a|∧|(T)</a:t>
            </a:r>
          </a:p>
          <a:p>
            <a:pPr eaLnBrk="1" hangingPunct="1">
              <a:buFontTx/>
              <a:buNone/>
            </a:pPr>
            <a:r>
              <a:rPr lang="en-US" altLang="zh-CN" b="1"/>
              <a:t>     T→T,S|S</a:t>
            </a:r>
          </a:p>
          <a:p>
            <a:pPr eaLnBrk="1" hangingPunct="1">
              <a:buFontTx/>
              <a:buNone/>
            </a:pPr>
            <a:r>
              <a:rPr lang="zh-CN" altLang="en-US" b="1"/>
              <a:t>    给出</a:t>
            </a:r>
            <a:r>
              <a:rPr lang="en-US" altLang="zh-CN" b="1"/>
              <a:t> (a,a)</a:t>
            </a:r>
            <a:r>
              <a:rPr lang="zh-CN" altLang="en-US" b="1"/>
              <a:t>的最右推导，和规范归约过程。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4D29AD0F-B186-41EE-BC5F-EF5407175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0BC124A9-C904-4C9D-8CE1-4A7EE12F81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33796" name="Picture 2" descr="C:\Documents and Settings\Administrator\桌面\1.bmp">
            <a:extLst>
              <a:ext uri="{FF2B5EF4-FFF2-40B4-BE49-F238E27FC236}">
                <a16:creationId xmlns:a16="http://schemas.microsoft.com/office/drawing/2014/main" id="{1FF83788-8B46-4F8F-A4C6-1B79CF3FE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71563"/>
            <a:ext cx="5500687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5DBF73D7-1E63-4B5B-B481-160909F47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AC20DA43-B8D8-4EA9-AF5F-B2606738BD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34820" name="Picture 2" descr="C:\Documents and Settings\Administrator\桌面\2.bmp">
            <a:extLst>
              <a:ext uri="{FF2B5EF4-FFF2-40B4-BE49-F238E27FC236}">
                <a16:creationId xmlns:a16="http://schemas.microsoft.com/office/drawing/2014/main" id="{83BE4EA5-A90A-461F-B571-A4796201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642938"/>
            <a:ext cx="828675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BE2BE54-76B8-4298-910A-62B0A56A5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7772400" cy="207645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0" lang="zh-CN" altLang="en-US" sz="2400" dirty="0"/>
              <a:t>  算符文法的定义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0" lang="zh-CN" altLang="en-US" sz="2400" dirty="0"/>
              <a:t>  算符优先分析法的基本思想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0" lang="zh-CN" altLang="en-US" sz="2400" dirty="0">
                <a:latin typeface="System"/>
              </a:rPr>
              <a:t>  利用</a:t>
            </a:r>
            <a:r>
              <a:rPr kumimoji="0" lang="zh-CN" altLang="en-US" sz="2400" dirty="0"/>
              <a:t>算符优先关系寻找句型的可归约串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0" lang="zh-CN" altLang="en-US" sz="2400" dirty="0"/>
              <a:t>  算符优先关系表的构造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0" lang="zh-CN" altLang="en-US" sz="2400" dirty="0"/>
              <a:t>  优先函数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6C845DD-FFB6-4FD4-9856-65B42C16F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85800"/>
            <a:ext cx="7772400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0000FF"/>
                </a:solidFill>
              </a:rPr>
              <a:t>算符优先分析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DA99878D-3A25-4904-A486-0A6C2496D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292600"/>
            <a:ext cx="8001000" cy="1703388"/>
          </a:xfrm>
          <a:prstGeom prst="rect">
            <a:avLst/>
          </a:prstGeom>
          <a:solidFill>
            <a:srgbClr val="FFFFEF">
              <a:alpha val="50195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    这是一种经典的自底向上分析法，简单直观，并被广泛使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用，开始主要是对表达式的分析，现在已不限于此。可以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用于一大类上下无关的文法.称为算符优先分析是因为这种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方法是仿效算术式的四则运算而建立起来的.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6">
            <a:extLst>
              <a:ext uri="{FF2B5EF4-FFF2-40B4-BE49-F238E27FC236}">
                <a16:creationId xmlns:a16="http://schemas.microsoft.com/office/drawing/2014/main" id="{5649F1F0-2804-47E6-A50E-A366AFCEDB6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30200"/>
            <a:ext cx="8534400" cy="2549525"/>
            <a:chOff x="192" y="208"/>
            <a:chExt cx="5376" cy="1606"/>
          </a:xfrm>
        </p:grpSpPr>
        <p:sp>
          <p:nvSpPr>
            <p:cNvPr id="36869" name="Rectangle 2">
              <a:extLst>
                <a:ext uri="{FF2B5EF4-FFF2-40B4-BE49-F238E27FC236}">
                  <a16:creationId xmlns:a16="http://schemas.microsoft.com/office/drawing/2014/main" id="{77901B56-DDBC-4E72-9F63-DAEDD8D6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672"/>
              <a:ext cx="5376" cy="114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/>
                <a:t>      设</a:t>
              </a:r>
              <a:r>
                <a:rPr kumimoji="0" lang="en-US" altLang="zh-CN" sz="2800" dirty="0">
                  <a:latin typeface="System"/>
                </a:rPr>
                <a:t>G</a:t>
              </a:r>
              <a:r>
                <a:rPr kumimoji="0" lang="zh-CN" altLang="en-US" sz="2800" dirty="0"/>
                <a:t>是一个文法</a:t>
              </a:r>
              <a:r>
                <a:rPr kumimoji="0" lang="zh-CN" altLang="en-US" sz="2800" dirty="0">
                  <a:latin typeface="System"/>
                </a:rPr>
                <a:t>,</a:t>
              </a:r>
              <a:r>
                <a:rPr kumimoji="0" lang="zh-CN" altLang="en-US" sz="2800" dirty="0"/>
                <a:t>如果</a:t>
              </a:r>
              <a:r>
                <a:rPr kumimoji="0" lang="en-US" altLang="zh-CN" sz="2800" dirty="0">
                  <a:latin typeface="System"/>
                </a:rPr>
                <a:t>G</a:t>
              </a:r>
              <a:r>
                <a:rPr kumimoji="0" lang="zh-CN" altLang="en-US" sz="2800" dirty="0"/>
                <a:t>中</a:t>
              </a:r>
              <a:r>
                <a:rPr kumimoji="0" lang="zh-CN" altLang="en-US" sz="2800" dirty="0">
                  <a:solidFill>
                    <a:srgbClr val="FF0000"/>
                  </a:solidFill>
                </a:rPr>
                <a:t>不存在</a:t>
              </a:r>
              <a:r>
                <a:rPr kumimoji="0" lang="zh-CN" altLang="en-US" sz="2800" dirty="0"/>
                <a:t>形如</a:t>
              </a:r>
              <a:r>
                <a:rPr kumimoji="0" lang="en-US" altLang="zh-CN" sz="2800" dirty="0">
                  <a:latin typeface="System"/>
                </a:rPr>
                <a:t>A</a:t>
              </a:r>
              <a:r>
                <a:rPr kumimoji="0" lang="en-US" altLang="zh-CN" sz="2800" dirty="0">
                  <a:sym typeface="Symbol" panose="05050102010706020507" pitchFamily="18" charset="2"/>
                </a:rPr>
                <a:t></a:t>
              </a:r>
              <a:r>
                <a:rPr kumimoji="0" lang="zh-CN" altLang="en-US" sz="2800" dirty="0"/>
                <a:t>及</a:t>
              </a:r>
              <a:r>
                <a:rPr kumimoji="0" lang="en-US" altLang="zh-CN" sz="2800" dirty="0">
                  <a:latin typeface="System"/>
                </a:rPr>
                <a:t>A</a:t>
              </a:r>
              <a:r>
                <a:rPr kumimoji="0" lang="en-US" altLang="zh-CN" sz="2800" dirty="0"/>
                <a:t>→</a:t>
              </a:r>
              <a:r>
                <a:rPr kumimoji="0" lang="en-US" altLang="zh-CN" sz="2800" dirty="0">
                  <a:sym typeface="Symbol" panose="05050102010706020507" pitchFamily="18" charset="2"/>
                </a:rPr>
                <a:t></a:t>
              </a:r>
              <a:r>
                <a:rPr kumimoji="0" lang="en-US" altLang="zh-CN" sz="2800" dirty="0">
                  <a:latin typeface="System"/>
                </a:rPr>
                <a:t>BC</a:t>
              </a:r>
              <a:r>
                <a:rPr kumimoji="0" lang="en-US" altLang="zh-CN" sz="2800" dirty="0">
                  <a:sym typeface="Symbol" panose="05050102010706020507" pitchFamily="18" charset="2"/>
                </a:rPr>
                <a:t></a:t>
              </a:r>
              <a:r>
                <a:rPr kumimoji="0" lang="zh-CN" altLang="en-US" sz="2800" dirty="0"/>
                <a:t>的产生式   </a:t>
              </a:r>
              <a:r>
                <a:rPr kumimoji="0" lang="zh-CN" altLang="en-US" sz="2800" dirty="0">
                  <a:latin typeface="System"/>
                </a:rPr>
                <a:t>(</a:t>
              </a:r>
              <a:r>
                <a:rPr kumimoji="0" lang="zh-CN" altLang="en-US" sz="2400" dirty="0"/>
                <a:t>其中</a:t>
              </a:r>
              <a:r>
                <a:rPr kumimoji="0" lang="en-US" altLang="zh-CN" sz="2400" dirty="0">
                  <a:latin typeface="System"/>
                </a:rPr>
                <a:t>A,B,C</a:t>
              </a:r>
              <a:r>
                <a:rPr kumimoji="0" lang="zh-CN" altLang="en-US" sz="2400" dirty="0">
                  <a:sym typeface="Symbol" panose="05050102010706020507" pitchFamily="18" charset="2"/>
                </a:rPr>
                <a:t></a:t>
              </a:r>
              <a:r>
                <a:rPr kumimoji="0" lang="en-US" altLang="en-US" sz="2400" dirty="0">
                  <a:sym typeface="Symbol" panose="05050102010706020507" pitchFamily="18" charset="2"/>
                </a:rPr>
                <a:t>V</a:t>
              </a:r>
              <a:r>
                <a:rPr kumimoji="0" lang="en-US" altLang="en-US" sz="2400" baseline="-25000" dirty="0">
                  <a:sym typeface="Symbol" panose="05050102010706020507" pitchFamily="18" charset="2"/>
                </a:rPr>
                <a:t>N </a:t>
              </a:r>
              <a:r>
                <a:rPr kumimoji="0" lang="en-US" altLang="en-US" sz="2400" dirty="0">
                  <a:sym typeface="Symbol" panose="05050102010706020507" pitchFamily="18" charset="2"/>
                </a:rPr>
                <a:t>,</a:t>
              </a:r>
              <a:r>
                <a:rPr kumimoji="0" lang="en-US" altLang="zh-CN" sz="2400" dirty="0">
                  <a:sym typeface="Symbol" panose="05050102010706020507" pitchFamily="18" charset="2"/>
                </a:rPr>
                <a:t></a:t>
              </a:r>
              <a:r>
                <a:rPr kumimoji="0" lang="en-US" altLang="zh-CN" sz="2400" dirty="0">
                  <a:latin typeface="System"/>
                </a:rPr>
                <a:t>,</a:t>
              </a:r>
              <a:r>
                <a:rPr kumimoji="0" lang="en-US" altLang="zh-CN" sz="2400" dirty="0">
                  <a:sym typeface="Symbol" panose="05050102010706020507" pitchFamily="18" charset="2"/>
                </a:rPr>
                <a:t> </a:t>
              </a:r>
              <a:r>
                <a:rPr kumimoji="0" lang="zh-CN" altLang="en-US" sz="2400" dirty="0">
                  <a:sym typeface="Symbol" panose="05050102010706020507" pitchFamily="18" charset="2"/>
                </a:rPr>
                <a:t>(</a:t>
              </a:r>
              <a:r>
                <a:rPr kumimoji="0" lang="en-US" altLang="en-US" sz="2400" dirty="0">
                  <a:sym typeface="Symbol" panose="05050102010706020507" pitchFamily="18" charset="2"/>
                </a:rPr>
                <a:t>V</a:t>
              </a:r>
              <a:r>
                <a:rPr kumimoji="0" lang="en-US" altLang="en-US" sz="2400" baseline="-25000" dirty="0">
                  <a:sym typeface="Symbol" panose="05050102010706020507" pitchFamily="18" charset="2"/>
                </a:rPr>
                <a:t>N</a:t>
              </a:r>
              <a:r>
                <a:rPr kumimoji="0" lang="en-US" altLang="en-US" sz="2400" dirty="0">
                  <a:sym typeface="Symbol" panose="05050102010706020507" pitchFamily="18" charset="2"/>
                </a:rPr>
                <a:t></a:t>
              </a:r>
              <a:r>
                <a:rPr kumimoji="0" lang="en-US" altLang="en-US" sz="2400" baseline="-25000" dirty="0">
                  <a:sym typeface="Symbol" panose="05050102010706020507" pitchFamily="18" charset="2"/>
                </a:rPr>
                <a:t> </a:t>
              </a:r>
              <a:r>
                <a:rPr kumimoji="0" lang="en-US" altLang="en-US" sz="2400" dirty="0">
                  <a:sym typeface="Symbol" panose="05050102010706020507" pitchFamily="18" charset="2"/>
                </a:rPr>
                <a:t>V</a:t>
              </a:r>
              <a:r>
                <a:rPr kumimoji="0" lang="en-US" altLang="en-US" sz="2400" baseline="-25000" dirty="0">
                  <a:sym typeface="Symbol" panose="05050102010706020507" pitchFamily="18" charset="2"/>
                </a:rPr>
                <a:t>T</a:t>
              </a:r>
              <a:r>
                <a:rPr kumimoji="0" lang="zh-CN" altLang="en-US" sz="2400" dirty="0">
                  <a:latin typeface="System"/>
                </a:rPr>
                <a:t>)*</a:t>
              </a:r>
              <a:r>
                <a:rPr kumimoji="0" lang="zh-CN" altLang="en-US" sz="2800" dirty="0"/>
                <a:t>）</a:t>
              </a:r>
              <a:r>
                <a:rPr kumimoji="0" lang="zh-CN" altLang="en-US" sz="2800" dirty="0">
                  <a:latin typeface="System"/>
                </a:rPr>
                <a:t>,</a:t>
              </a:r>
              <a:r>
                <a:rPr kumimoji="0" lang="zh-CN" altLang="en-US" sz="2800" dirty="0"/>
                <a:t>即</a:t>
              </a:r>
              <a:r>
                <a:rPr kumimoji="0" lang="en-US" altLang="zh-CN" sz="2800" dirty="0">
                  <a:latin typeface="System"/>
                </a:rPr>
                <a:t>G</a:t>
              </a:r>
              <a:r>
                <a:rPr kumimoji="0" lang="zh-CN" altLang="en-US" sz="2800" dirty="0"/>
                <a:t>中没有右部为</a:t>
              </a:r>
              <a:r>
                <a:rPr kumimoji="0" lang="zh-CN" altLang="zh-CN" sz="2800" dirty="0">
                  <a:sym typeface="Symbol" panose="05050102010706020507" pitchFamily="18" charset="2"/>
                </a:rPr>
                <a:t></a:t>
              </a:r>
              <a:r>
                <a:rPr kumimoji="0" lang="zh-CN" altLang="en-US" sz="2800" dirty="0"/>
                <a:t>或右部具有相邻非终结符号的产生式</a:t>
              </a:r>
              <a:r>
                <a:rPr kumimoji="0" lang="zh-CN" altLang="en-US" sz="2800" dirty="0">
                  <a:latin typeface="System"/>
                </a:rPr>
                <a:t>,</a:t>
              </a:r>
              <a:r>
                <a:rPr kumimoji="0" lang="zh-CN" altLang="en-US" sz="2800" dirty="0"/>
                <a:t>则称</a:t>
              </a:r>
              <a:r>
                <a:rPr kumimoji="0" lang="en-US" altLang="zh-CN" sz="2800" dirty="0">
                  <a:latin typeface="System"/>
                </a:rPr>
                <a:t>G</a:t>
              </a:r>
              <a:r>
                <a:rPr kumimoji="0" lang="zh-CN" altLang="en-US" sz="2800" dirty="0"/>
                <a:t>为</a:t>
              </a:r>
              <a:r>
                <a:rPr kumimoji="0" lang="zh-CN" altLang="en-US" sz="2800" dirty="0">
                  <a:solidFill>
                    <a:srgbClr val="0000FF"/>
                  </a:solidFill>
                </a:rPr>
                <a:t>算符文法(</a:t>
              </a:r>
              <a:r>
                <a:rPr lang="en-US" altLang="zh-CN" sz="2800" dirty="0">
                  <a:solidFill>
                    <a:srgbClr val="FF0000"/>
                  </a:solidFill>
                  <a:ea typeface="楷体_GB2312" pitchFamily="49" charset="-122"/>
                </a:rPr>
                <a:t>OG</a:t>
              </a:r>
              <a:r>
                <a:rPr kumimoji="0" lang="zh-CN" altLang="en-US" sz="2800" dirty="0">
                  <a:solidFill>
                    <a:srgbClr val="0000FF"/>
                  </a:solidFill>
                </a:rPr>
                <a:t>文法)</a:t>
              </a:r>
              <a:r>
                <a:rPr kumimoji="0" lang="zh-CN" altLang="en-US" sz="2800" dirty="0"/>
                <a:t>。</a:t>
              </a:r>
            </a:p>
          </p:txBody>
        </p:sp>
        <p:sp>
          <p:nvSpPr>
            <p:cNvPr id="36870" name="Rectangle 3">
              <a:extLst>
                <a:ext uri="{FF2B5EF4-FFF2-40B4-BE49-F238E27FC236}">
                  <a16:creationId xmlns:a16="http://schemas.microsoft.com/office/drawing/2014/main" id="{56A6C780-32B0-49BA-986F-F3631A386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" y="208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b="1">
                  <a:solidFill>
                    <a:srgbClr val="0000FF"/>
                  </a:solidFill>
                </a:rPr>
                <a:t>算符文法的定义</a:t>
              </a:r>
            </a:p>
          </p:txBody>
        </p:sp>
      </p:grpSp>
      <p:sp>
        <p:nvSpPr>
          <p:cNvPr id="288772" name="Rectangle 4">
            <a:extLst>
              <a:ext uri="{FF2B5EF4-FFF2-40B4-BE49-F238E27FC236}">
                <a16:creationId xmlns:a16="http://schemas.microsoft.com/office/drawing/2014/main" id="{4825539B-1F4F-455F-A309-F21325F57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48175"/>
            <a:ext cx="8588375" cy="18129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dirty="0"/>
              <a:t>         </a:t>
            </a:r>
            <a:r>
              <a:rPr kumimoji="0" lang="zh-CN" altLang="en-US" sz="2800" dirty="0">
                <a:solidFill>
                  <a:srgbClr val="0000FF"/>
                </a:solidFill>
              </a:rPr>
              <a:t> </a:t>
            </a:r>
            <a:r>
              <a:rPr kumimoji="0" lang="en-US" altLang="zh-CN" sz="2800" dirty="0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dirty="0">
                <a:solidFill>
                  <a:srgbClr val="0000FF"/>
                </a:solidFill>
              </a:rPr>
              <a:t>→</a:t>
            </a:r>
            <a:r>
              <a:rPr kumimoji="0" lang="en-US" altLang="zh-CN" sz="2800" dirty="0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dirty="0">
                <a:solidFill>
                  <a:srgbClr val="FF0000"/>
                </a:solidFill>
                <a:latin typeface="System"/>
              </a:rPr>
              <a:t>A</a:t>
            </a:r>
            <a:r>
              <a:rPr kumimoji="0" lang="en-US" altLang="zh-CN" sz="2800" dirty="0">
                <a:solidFill>
                  <a:srgbClr val="0000FF"/>
                </a:solidFill>
                <a:latin typeface="System"/>
              </a:rPr>
              <a:t>E|(E)|-</a:t>
            </a:r>
            <a:r>
              <a:rPr kumimoji="0" lang="en-US" altLang="zh-CN" sz="2800" dirty="0" err="1">
                <a:solidFill>
                  <a:srgbClr val="0000FF"/>
                </a:solidFill>
                <a:latin typeface="System"/>
              </a:rPr>
              <a:t>E|id</a:t>
            </a:r>
            <a:r>
              <a:rPr kumimoji="0" lang="en-US" altLang="zh-CN" sz="2800" dirty="0">
                <a:solidFill>
                  <a:srgbClr val="0000FF"/>
                </a:solidFill>
                <a:latin typeface="System"/>
              </a:rPr>
              <a:t> </a:t>
            </a:r>
            <a:br>
              <a:rPr kumimoji="0" lang="en-US" altLang="zh-CN" sz="2800" dirty="0">
                <a:solidFill>
                  <a:srgbClr val="0000FF"/>
                </a:solidFill>
                <a:latin typeface="System"/>
              </a:rPr>
            </a:br>
            <a:r>
              <a:rPr kumimoji="0" lang="en-US" altLang="zh-CN" sz="2800" dirty="0">
                <a:solidFill>
                  <a:srgbClr val="0000FF"/>
                </a:solidFill>
                <a:latin typeface="System"/>
              </a:rPr>
              <a:t>          A</a:t>
            </a:r>
            <a:r>
              <a:rPr kumimoji="0" lang="en-US" altLang="zh-CN" sz="2800" dirty="0">
                <a:solidFill>
                  <a:srgbClr val="0000FF"/>
                </a:solidFill>
              </a:rPr>
              <a:t>→＋</a:t>
            </a:r>
            <a:r>
              <a:rPr kumimoji="0" lang="en-US" altLang="zh-CN" sz="2800" dirty="0">
                <a:solidFill>
                  <a:srgbClr val="0000FF"/>
                </a:solidFill>
                <a:latin typeface="System"/>
              </a:rPr>
              <a:t>|</a:t>
            </a:r>
            <a:r>
              <a:rPr kumimoji="0" lang="en-US" altLang="zh-CN" sz="2800" dirty="0">
                <a:solidFill>
                  <a:srgbClr val="0000FF"/>
                </a:solidFill>
              </a:rPr>
              <a:t>－</a:t>
            </a:r>
            <a:r>
              <a:rPr kumimoji="0" lang="en-US" altLang="zh-CN" sz="2800" dirty="0">
                <a:solidFill>
                  <a:srgbClr val="0000FF"/>
                </a:solidFill>
                <a:latin typeface="System"/>
              </a:rPr>
              <a:t>|*|/| </a:t>
            </a:r>
            <a:r>
              <a:rPr kumimoji="0" lang="en-US" altLang="zh-CN" sz="2800" dirty="0">
                <a:solidFill>
                  <a:srgbClr val="0000FF"/>
                </a:solidFill>
                <a:latin typeface="System"/>
                <a:sym typeface="Symbol" panose="05050102010706020507" pitchFamily="18" charset="2"/>
              </a:rPr>
              <a:t></a:t>
            </a:r>
            <a:endParaRPr kumimoji="0" lang="en-US" altLang="zh-CN" sz="2800" dirty="0">
              <a:solidFill>
                <a:srgbClr val="0000FF"/>
              </a:solidFill>
              <a:latin typeface="System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dirty="0"/>
              <a:t>   不是算符文法（因右部</a:t>
            </a:r>
            <a:r>
              <a:rPr kumimoji="0" lang="en-US" altLang="zh-CN" sz="2800" dirty="0">
                <a:latin typeface="System"/>
              </a:rPr>
              <a:t>EAE</a:t>
            </a:r>
            <a:r>
              <a:rPr kumimoji="0" lang="zh-CN" altLang="en-US" sz="2800" dirty="0"/>
              <a:t>具有相邻的非终结符号）。</a:t>
            </a:r>
          </a:p>
        </p:txBody>
      </p:sp>
      <p:sp>
        <p:nvSpPr>
          <p:cNvPr id="288773" name="Rectangle 5">
            <a:extLst>
              <a:ext uri="{FF2B5EF4-FFF2-40B4-BE49-F238E27FC236}">
                <a16:creationId xmlns:a16="http://schemas.microsoft.com/office/drawing/2014/main" id="{2F128EED-B1F3-4519-9DAF-ADBF298B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49613"/>
            <a:ext cx="8534400" cy="9588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/>
              <a:t>  </a:t>
            </a:r>
            <a:r>
              <a:rPr kumimoji="0" lang="en-US" altLang="zh-CN" sz="2800"/>
              <a:t>G[E]:  </a:t>
            </a:r>
            <a:r>
              <a:rPr kumimoji="0" lang="en-US" altLang="zh-CN" sz="2800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>
                <a:solidFill>
                  <a:srgbClr val="0000FF"/>
                </a:solidFill>
              </a:rPr>
              <a:t>→</a:t>
            </a:r>
            <a:r>
              <a:rPr kumimoji="0" lang="en-US" altLang="zh-CN" sz="2800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>
                <a:solidFill>
                  <a:srgbClr val="FF0000"/>
                </a:solidFill>
              </a:rPr>
              <a:t>＋</a:t>
            </a:r>
            <a:r>
              <a:rPr kumimoji="0" lang="en-US" altLang="zh-CN" sz="2800">
                <a:solidFill>
                  <a:srgbClr val="0000FF"/>
                </a:solidFill>
                <a:latin typeface="System"/>
              </a:rPr>
              <a:t>E|E</a:t>
            </a:r>
            <a:r>
              <a:rPr kumimoji="0" lang="en-US" altLang="zh-CN" sz="2800">
                <a:solidFill>
                  <a:srgbClr val="FF0000"/>
                </a:solidFill>
                <a:latin typeface="System"/>
              </a:rPr>
              <a:t>-</a:t>
            </a:r>
            <a:r>
              <a:rPr kumimoji="0" lang="en-US" altLang="zh-CN" sz="2800">
                <a:solidFill>
                  <a:srgbClr val="0000FF"/>
                </a:solidFill>
                <a:latin typeface="System"/>
              </a:rPr>
              <a:t>E|E</a:t>
            </a:r>
            <a:r>
              <a:rPr kumimoji="0" lang="en-US" altLang="zh-CN" sz="2800">
                <a:solidFill>
                  <a:srgbClr val="FF0000"/>
                </a:solidFill>
                <a:latin typeface="System"/>
              </a:rPr>
              <a:t>*</a:t>
            </a:r>
            <a:r>
              <a:rPr kumimoji="0" lang="en-US" altLang="zh-CN" sz="2800">
                <a:solidFill>
                  <a:srgbClr val="0000FF"/>
                </a:solidFill>
                <a:latin typeface="System"/>
              </a:rPr>
              <a:t>E|E</a:t>
            </a:r>
            <a:r>
              <a:rPr kumimoji="0" lang="en-US" altLang="zh-CN" sz="2800">
                <a:solidFill>
                  <a:srgbClr val="FF0000"/>
                </a:solidFill>
                <a:latin typeface="System"/>
              </a:rPr>
              <a:t>/</a:t>
            </a:r>
            <a:r>
              <a:rPr kumimoji="0" lang="en-US" altLang="zh-CN" sz="2800">
                <a:solidFill>
                  <a:srgbClr val="0000FF"/>
                </a:solidFill>
                <a:latin typeface="System"/>
              </a:rPr>
              <a:t>E|E</a:t>
            </a:r>
            <a:r>
              <a:rPr kumimoji="0" lang="en-US" altLang="zh-CN" sz="2800">
                <a:solidFill>
                  <a:srgbClr val="FF0000"/>
                </a:solidFill>
                <a:latin typeface="System"/>
                <a:sym typeface="Symbol" panose="05050102010706020507" pitchFamily="18" charset="2"/>
              </a:rPr>
              <a:t></a:t>
            </a:r>
            <a:r>
              <a:rPr kumimoji="0" lang="en-US" altLang="zh-CN" sz="2800">
                <a:solidFill>
                  <a:srgbClr val="0000FF"/>
                </a:solidFill>
                <a:latin typeface="System"/>
              </a:rPr>
              <a:t>E|(E)|-E|id</a:t>
            </a:r>
            <a:r>
              <a:rPr kumimoji="0" lang="en-US" altLang="zh-CN" sz="2800">
                <a:latin typeface="System"/>
              </a:rPr>
              <a:t>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latin typeface="System"/>
              </a:rPr>
              <a:t>           </a:t>
            </a:r>
            <a:r>
              <a:rPr kumimoji="0" lang="zh-CN" altLang="en-US" sz="2800"/>
              <a:t>是算符文法。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 animBg="1" autoUpdateAnimBg="0"/>
      <p:bldP spid="288773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CC860F8A-D96C-4C70-BD13-9C9638C958E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81000"/>
            <a:ext cx="8458200" cy="2247900"/>
            <a:chOff x="192" y="369"/>
            <a:chExt cx="5328" cy="1416"/>
          </a:xfrm>
        </p:grpSpPr>
        <p:sp>
          <p:nvSpPr>
            <p:cNvPr id="37892" name="Rectangle 2">
              <a:extLst>
                <a:ext uri="{FF2B5EF4-FFF2-40B4-BE49-F238E27FC236}">
                  <a16:creationId xmlns:a16="http://schemas.microsoft.com/office/drawing/2014/main" id="{AA34566F-0618-47AB-98B8-22974DEE4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912"/>
              <a:ext cx="5328" cy="87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000"/>
                <a:t> </a:t>
              </a:r>
              <a:r>
                <a:rPr kumimoji="0" lang="zh-CN" altLang="en-US" sz="2800"/>
                <a:t>    </a:t>
              </a:r>
              <a:r>
                <a:rPr kumimoji="0" lang="en-US" altLang="zh-CN" sz="2800"/>
                <a:t>G[E]:  </a:t>
              </a:r>
              <a:r>
                <a:rPr kumimoji="0" lang="en-US" altLang="zh-CN" sz="2800">
                  <a:solidFill>
                    <a:srgbClr val="0000FF"/>
                  </a:solidFill>
                  <a:latin typeface="System"/>
                </a:rPr>
                <a:t>E</a:t>
              </a:r>
              <a:r>
                <a:rPr kumimoji="0" lang="en-US" altLang="zh-CN" sz="2800">
                  <a:solidFill>
                    <a:srgbClr val="0000FF"/>
                  </a:solidFill>
                </a:rPr>
                <a:t>→</a:t>
              </a:r>
              <a:r>
                <a:rPr kumimoji="0" lang="en-US" altLang="zh-CN" sz="2800">
                  <a:solidFill>
                    <a:srgbClr val="0000FF"/>
                  </a:solidFill>
                  <a:latin typeface="System"/>
                </a:rPr>
                <a:t>E</a:t>
              </a:r>
              <a:r>
                <a:rPr kumimoji="0" lang="en-US" altLang="zh-CN" sz="2800">
                  <a:solidFill>
                    <a:srgbClr val="0000FF"/>
                  </a:solidFill>
                </a:rPr>
                <a:t>+</a:t>
              </a:r>
              <a:r>
                <a:rPr kumimoji="0" lang="en-US" altLang="zh-CN" sz="2800">
                  <a:solidFill>
                    <a:srgbClr val="0000FF"/>
                  </a:solidFill>
                  <a:latin typeface="System"/>
                </a:rPr>
                <a:t>E|E-E|E*E|E/E|E</a:t>
              </a:r>
              <a:r>
                <a:rPr kumimoji="0" lang="en-US" altLang="zh-CN" sz="2800">
                  <a:solidFill>
                    <a:srgbClr val="0000FF"/>
                  </a:solidFill>
                  <a:latin typeface="System"/>
                  <a:sym typeface="Symbol" panose="05050102010706020507" pitchFamily="18" charset="2"/>
                </a:rPr>
                <a:t></a:t>
              </a:r>
              <a:r>
                <a:rPr kumimoji="0" lang="en-US" altLang="zh-CN" sz="2800">
                  <a:solidFill>
                    <a:srgbClr val="0000FF"/>
                  </a:solidFill>
                  <a:latin typeface="System"/>
                </a:rPr>
                <a:t>E|(E)|-E|id</a:t>
              </a:r>
              <a:r>
                <a:rPr kumimoji="0" lang="en-US" altLang="zh-CN" sz="2800">
                  <a:latin typeface="System"/>
                </a:rPr>
                <a:t>  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/>
                <a:t>由于文法是一个二义文法，它的句子往往有不同的规范归约。</a:t>
              </a:r>
              <a:endParaRPr kumimoji="0" lang="zh-CN" altLang="en-US" sz="2800">
                <a:latin typeface="System"/>
              </a:endParaRPr>
            </a:p>
          </p:txBody>
        </p:sp>
        <p:sp>
          <p:nvSpPr>
            <p:cNvPr id="37893" name="Rectangle 3">
              <a:extLst>
                <a:ext uri="{FF2B5EF4-FFF2-40B4-BE49-F238E27FC236}">
                  <a16:creationId xmlns:a16="http://schemas.microsoft.com/office/drawing/2014/main" id="{1BD2802D-08E6-40C9-8C25-817D9453D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69"/>
              <a:ext cx="25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b="1">
                  <a:solidFill>
                    <a:srgbClr val="0000FF"/>
                  </a:solidFill>
                </a:rPr>
                <a:t>算符优先分析的基本思路</a:t>
              </a:r>
            </a:p>
          </p:txBody>
        </p:sp>
      </p:grpSp>
      <p:sp>
        <p:nvSpPr>
          <p:cNvPr id="289797" name="Rectangle 5">
            <a:extLst>
              <a:ext uri="{FF2B5EF4-FFF2-40B4-BE49-F238E27FC236}">
                <a16:creationId xmlns:a16="http://schemas.microsoft.com/office/drawing/2014/main" id="{5A709D56-36F4-4BFC-827D-FCFE1E782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19400"/>
            <a:ext cx="8305800" cy="22399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/>
              <a:t> </a:t>
            </a:r>
            <a:r>
              <a:rPr kumimoji="0" lang="zh-CN" altLang="en-US" sz="2800" dirty="0"/>
              <a:t>   </a:t>
            </a:r>
            <a:r>
              <a:rPr kumimoji="0" lang="zh-CN" altLang="en-US" sz="2800" dirty="0">
                <a:solidFill>
                  <a:srgbClr val="FF0000"/>
                </a:solidFill>
              </a:rPr>
              <a:t>可按传统的习惯规定优先级从高到低为</a:t>
            </a:r>
            <a:r>
              <a:rPr kumimoji="0" lang="zh-CN" altLang="en-US" sz="2800" dirty="0"/>
              <a:t>：乘幂运算符，乘、除运算符，加、减运算符；同级运算符服从</a:t>
            </a:r>
            <a:r>
              <a:rPr kumimoji="0" lang="zh-CN" altLang="en-US" sz="2800" dirty="0">
                <a:solidFill>
                  <a:srgbClr val="FF0000"/>
                </a:solidFill>
              </a:rPr>
              <a:t>左结合</a:t>
            </a:r>
            <a:r>
              <a:rPr kumimoji="0" lang="zh-CN" altLang="en-US" sz="2800" dirty="0"/>
              <a:t>原则；有括号时，先括号内后括号外。从而可以消除最右推导的不唯一 ，可以唯一的确定可归约串. </a:t>
            </a:r>
            <a:endParaRPr kumimoji="0" lang="zh-CN" altLang="en-US" sz="2800" dirty="0">
              <a:latin typeface="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7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1E90B93A-1704-4746-BEBB-737839D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277813"/>
            <a:ext cx="8434388" cy="649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dirty="0"/>
              <a:t>文法的句子</a:t>
            </a:r>
            <a:r>
              <a:rPr kumimoji="0" lang="en-US" altLang="zh-CN" dirty="0" err="1">
                <a:latin typeface="System"/>
              </a:rPr>
              <a:t>id</a:t>
            </a:r>
            <a:r>
              <a:rPr kumimoji="0" lang="en-US" altLang="zh-CN" dirty="0" err="1"/>
              <a:t>＋</a:t>
            </a:r>
            <a:r>
              <a:rPr kumimoji="0" lang="en-US" altLang="zh-CN" dirty="0" err="1">
                <a:latin typeface="System"/>
              </a:rPr>
              <a:t>id</a:t>
            </a:r>
            <a:r>
              <a:rPr kumimoji="0" lang="en-US" altLang="zh-CN" dirty="0" err="1"/>
              <a:t>－</a:t>
            </a:r>
            <a:r>
              <a:rPr kumimoji="0" lang="en-US" altLang="zh-CN" dirty="0" err="1">
                <a:latin typeface="System"/>
              </a:rPr>
              <a:t>id</a:t>
            </a:r>
            <a:r>
              <a:rPr kumimoji="0" lang="en-US" altLang="zh-CN" dirty="0">
                <a:latin typeface="System"/>
              </a:rPr>
              <a:t>*(</a:t>
            </a:r>
            <a:r>
              <a:rPr kumimoji="0" lang="en-US" altLang="zh-CN" dirty="0" err="1">
                <a:latin typeface="System"/>
              </a:rPr>
              <a:t>id</a:t>
            </a:r>
            <a:r>
              <a:rPr kumimoji="0" lang="en-US" altLang="zh-CN" dirty="0" err="1"/>
              <a:t>＋</a:t>
            </a:r>
            <a:r>
              <a:rPr kumimoji="0" lang="en-US" altLang="zh-CN" dirty="0" err="1">
                <a:latin typeface="System"/>
              </a:rPr>
              <a:t>id</a:t>
            </a:r>
            <a:r>
              <a:rPr kumimoji="0" lang="en-US" altLang="zh-CN" dirty="0">
                <a:latin typeface="System"/>
              </a:rPr>
              <a:t>)</a:t>
            </a:r>
            <a:r>
              <a:rPr kumimoji="0" lang="zh-CN" altLang="en-US" dirty="0"/>
              <a:t>的归约过程为：</a:t>
            </a:r>
            <a:endParaRPr kumimoji="0" lang="en-US" altLang="zh-CN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dirty="0"/>
              <a:t>    </a:t>
            </a:r>
            <a:r>
              <a:rPr kumimoji="0" lang="zh-CN" altLang="en-US" dirty="0">
                <a:latin typeface="System"/>
              </a:rPr>
              <a:t>(1)</a:t>
            </a:r>
            <a:r>
              <a:rPr kumimoji="0" lang="en-US" altLang="zh-CN" dirty="0" err="1">
                <a:solidFill>
                  <a:srgbClr val="FF0000"/>
                </a:solidFill>
                <a:latin typeface="System"/>
              </a:rPr>
              <a:t>id</a:t>
            </a:r>
            <a:r>
              <a:rPr kumimoji="0" lang="en-US" altLang="zh-CN" dirty="0" err="1"/>
              <a:t>＋</a:t>
            </a:r>
            <a:r>
              <a:rPr kumimoji="0" lang="en-US" altLang="zh-CN" dirty="0" err="1">
                <a:latin typeface="System"/>
              </a:rPr>
              <a:t>id</a:t>
            </a:r>
            <a:r>
              <a:rPr kumimoji="0" lang="en-US" altLang="zh-CN" dirty="0" err="1"/>
              <a:t>－</a:t>
            </a:r>
            <a:r>
              <a:rPr kumimoji="0" lang="en-US" altLang="zh-CN" dirty="0" err="1">
                <a:latin typeface="System"/>
              </a:rPr>
              <a:t>id</a:t>
            </a:r>
            <a:r>
              <a:rPr kumimoji="0" lang="en-US" altLang="zh-CN" dirty="0">
                <a:latin typeface="System"/>
              </a:rPr>
              <a:t>* (</a:t>
            </a:r>
            <a:r>
              <a:rPr kumimoji="0" lang="en-US" altLang="zh-CN" dirty="0" err="1">
                <a:latin typeface="System"/>
              </a:rPr>
              <a:t>id</a:t>
            </a:r>
            <a:r>
              <a:rPr kumimoji="0" lang="en-US" altLang="zh-CN" dirty="0" err="1"/>
              <a:t>＋</a:t>
            </a:r>
            <a:r>
              <a:rPr kumimoji="0" lang="en-US" altLang="zh-CN" dirty="0" err="1">
                <a:latin typeface="System"/>
              </a:rPr>
              <a:t>id</a:t>
            </a:r>
            <a:r>
              <a:rPr kumimoji="0" lang="en-US" altLang="zh-CN" dirty="0">
                <a:latin typeface="System"/>
              </a:rPr>
              <a:t>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dirty="0">
                <a:latin typeface="System"/>
              </a:rPr>
              <a:t>    (2) </a:t>
            </a:r>
            <a:r>
              <a:rPr kumimoji="0" lang="en-US" altLang="zh-CN" dirty="0" err="1">
                <a:latin typeface="System"/>
              </a:rPr>
              <a:t>E</a:t>
            </a:r>
            <a:r>
              <a:rPr kumimoji="0" lang="en-US" altLang="zh-CN" dirty="0" err="1"/>
              <a:t>＋</a:t>
            </a:r>
            <a:r>
              <a:rPr kumimoji="0" lang="en-US" altLang="zh-CN" dirty="0" err="1">
                <a:solidFill>
                  <a:srgbClr val="FF0000"/>
                </a:solidFill>
                <a:latin typeface="System"/>
              </a:rPr>
              <a:t>id</a:t>
            </a:r>
            <a:r>
              <a:rPr kumimoji="0" lang="en-US" altLang="zh-CN" dirty="0" err="1"/>
              <a:t>－</a:t>
            </a:r>
            <a:r>
              <a:rPr kumimoji="0" lang="en-US" altLang="zh-CN" dirty="0" err="1">
                <a:latin typeface="System"/>
              </a:rPr>
              <a:t>id</a:t>
            </a:r>
            <a:r>
              <a:rPr kumimoji="0" lang="en-US" altLang="zh-CN" dirty="0">
                <a:latin typeface="System"/>
              </a:rPr>
              <a:t>*(</a:t>
            </a:r>
            <a:r>
              <a:rPr kumimoji="0" lang="en-US" altLang="zh-CN" dirty="0" err="1">
                <a:latin typeface="System"/>
              </a:rPr>
              <a:t>id</a:t>
            </a:r>
            <a:r>
              <a:rPr kumimoji="0" lang="en-US" altLang="zh-CN" dirty="0" err="1"/>
              <a:t>＋</a:t>
            </a:r>
            <a:r>
              <a:rPr kumimoji="0" lang="en-US" altLang="zh-CN" dirty="0" err="1">
                <a:latin typeface="System"/>
              </a:rPr>
              <a:t>id</a:t>
            </a:r>
            <a:r>
              <a:rPr kumimoji="0" lang="en-US" altLang="zh-CN" dirty="0">
                <a:latin typeface="System"/>
              </a:rPr>
              <a:t>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dirty="0">
                <a:latin typeface="System"/>
              </a:rPr>
              <a:t>    (3) </a:t>
            </a:r>
            <a:r>
              <a:rPr kumimoji="0" lang="en-US" altLang="zh-CN" dirty="0" err="1">
                <a:solidFill>
                  <a:srgbClr val="FF0000"/>
                </a:solidFill>
                <a:latin typeface="System"/>
              </a:rPr>
              <a:t>E</a:t>
            </a:r>
            <a:r>
              <a:rPr kumimoji="0" lang="en-US" altLang="zh-CN" dirty="0" err="1">
                <a:solidFill>
                  <a:srgbClr val="FF0000"/>
                </a:solidFill>
              </a:rPr>
              <a:t>＋</a:t>
            </a:r>
            <a:r>
              <a:rPr kumimoji="0" lang="en-US" altLang="zh-CN" dirty="0" err="1">
                <a:solidFill>
                  <a:srgbClr val="FF0000"/>
                </a:solidFill>
                <a:latin typeface="System"/>
              </a:rPr>
              <a:t>E</a:t>
            </a:r>
            <a:r>
              <a:rPr kumimoji="0" lang="en-US" altLang="zh-CN" dirty="0" err="1"/>
              <a:t>－</a:t>
            </a:r>
            <a:r>
              <a:rPr kumimoji="0" lang="en-US" altLang="zh-CN" dirty="0" err="1">
                <a:latin typeface="System"/>
              </a:rPr>
              <a:t>id</a:t>
            </a:r>
            <a:r>
              <a:rPr kumimoji="0" lang="en-US" altLang="zh-CN" dirty="0">
                <a:latin typeface="System"/>
              </a:rPr>
              <a:t>*(</a:t>
            </a:r>
            <a:r>
              <a:rPr kumimoji="0" lang="en-US" altLang="zh-CN" dirty="0" err="1">
                <a:latin typeface="System"/>
              </a:rPr>
              <a:t>id</a:t>
            </a:r>
            <a:r>
              <a:rPr kumimoji="0" lang="en-US" altLang="zh-CN" dirty="0" err="1"/>
              <a:t>＋</a:t>
            </a:r>
            <a:r>
              <a:rPr kumimoji="0" lang="en-US" altLang="zh-CN" dirty="0" err="1">
                <a:latin typeface="System"/>
              </a:rPr>
              <a:t>id</a:t>
            </a:r>
            <a:r>
              <a:rPr kumimoji="0" lang="en-US" altLang="zh-CN" dirty="0">
                <a:latin typeface="System"/>
              </a:rPr>
              <a:t>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dirty="0">
                <a:latin typeface="System"/>
              </a:rPr>
              <a:t>    (4) </a:t>
            </a:r>
            <a:r>
              <a:rPr kumimoji="0" lang="en-US" altLang="zh-CN" dirty="0" err="1">
                <a:latin typeface="System"/>
              </a:rPr>
              <a:t>E</a:t>
            </a:r>
            <a:r>
              <a:rPr kumimoji="0" lang="en-US" altLang="zh-CN" dirty="0" err="1"/>
              <a:t>－</a:t>
            </a:r>
            <a:r>
              <a:rPr kumimoji="0" lang="en-US" altLang="zh-CN" dirty="0" err="1">
                <a:solidFill>
                  <a:srgbClr val="FF0000"/>
                </a:solidFill>
                <a:latin typeface="System"/>
              </a:rPr>
              <a:t>id</a:t>
            </a:r>
            <a:r>
              <a:rPr kumimoji="0" lang="en-US" altLang="zh-CN" dirty="0">
                <a:latin typeface="System"/>
              </a:rPr>
              <a:t>*(</a:t>
            </a:r>
            <a:r>
              <a:rPr kumimoji="0" lang="en-US" altLang="zh-CN" dirty="0" err="1">
                <a:latin typeface="System"/>
              </a:rPr>
              <a:t>id</a:t>
            </a:r>
            <a:r>
              <a:rPr kumimoji="0" lang="en-US" altLang="zh-CN" dirty="0" err="1"/>
              <a:t>＋</a:t>
            </a:r>
            <a:r>
              <a:rPr kumimoji="0" lang="en-US" altLang="zh-CN" dirty="0" err="1">
                <a:latin typeface="System"/>
              </a:rPr>
              <a:t>id</a:t>
            </a:r>
            <a:r>
              <a:rPr kumimoji="0" lang="en-US" altLang="zh-CN" dirty="0">
                <a:latin typeface="System"/>
              </a:rPr>
              <a:t>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dirty="0">
                <a:latin typeface="System"/>
              </a:rPr>
              <a:t>    (5) E</a:t>
            </a:r>
            <a:r>
              <a:rPr kumimoji="0" lang="en-US" altLang="zh-CN" dirty="0"/>
              <a:t>－</a:t>
            </a:r>
            <a:r>
              <a:rPr kumimoji="0" lang="en-US" altLang="zh-CN" dirty="0">
                <a:latin typeface="System"/>
              </a:rPr>
              <a:t>E*(</a:t>
            </a:r>
            <a:r>
              <a:rPr kumimoji="0" lang="en-US" altLang="zh-CN" dirty="0" err="1">
                <a:solidFill>
                  <a:srgbClr val="FF0000"/>
                </a:solidFill>
                <a:latin typeface="System"/>
              </a:rPr>
              <a:t>id</a:t>
            </a:r>
            <a:r>
              <a:rPr kumimoji="0" lang="en-US" altLang="zh-CN" dirty="0" err="1"/>
              <a:t>＋</a:t>
            </a:r>
            <a:r>
              <a:rPr kumimoji="0" lang="en-US" altLang="zh-CN" dirty="0" err="1">
                <a:latin typeface="System"/>
              </a:rPr>
              <a:t>id</a:t>
            </a:r>
            <a:r>
              <a:rPr kumimoji="0" lang="en-US" altLang="zh-CN" dirty="0">
                <a:latin typeface="System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dirty="0">
                <a:latin typeface="System"/>
              </a:rPr>
              <a:t>    (6) E</a:t>
            </a:r>
            <a:r>
              <a:rPr kumimoji="0" lang="en-US" altLang="zh-CN" dirty="0"/>
              <a:t>－</a:t>
            </a:r>
            <a:r>
              <a:rPr kumimoji="0" lang="en-US" altLang="zh-CN" dirty="0">
                <a:latin typeface="System"/>
              </a:rPr>
              <a:t>E*(</a:t>
            </a:r>
            <a:r>
              <a:rPr kumimoji="0" lang="en-US" altLang="zh-CN" dirty="0" err="1">
                <a:latin typeface="System"/>
              </a:rPr>
              <a:t>E</a:t>
            </a:r>
            <a:r>
              <a:rPr kumimoji="0" lang="en-US" altLang="zh-CN" dirty="0" err="1"/>
              <a:t>＋</a:t>
            </a:r>
            <a:r>
              <a:rPr kumimoji="0" lang="en-US" altLang="zh-CN" dirty="0" err="1">
                <a:solidFill>
                  <a:srgbClr val="FF0000"/>
                </a:solidFill>
                <a:latin typeface="System"/>
              </a:rPr>
              <a:t>id</a:t>
            </a:r>
            <a:r>
              <a:rPr kumimoji="0" lang="en-US" altLang="zh-CN" dirty="0">
                <a:latin typeface="System"/>
              </a:rPr>
              <a:t>)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dirty="0">
                <a:latin typeface="System"/>
              </a:rPr>
              <a:t>    </a:t>
            </a:r>
            <a:r>
              <a:rPr kumimoji="0" lang="zh-CN" altLang="zh-CN" dirty="0">
                <a:latin typeface="System"/>
              </a:rPr>
              <a:t>(7) </a:t>
            </a:r>
            <a:r>
              <a:rPr kumimoji="0" lang="en-US" altLang="zh-CN" dirty="0">
                <a:latin typeface="System"/>
              </a:rPr>
              <a:t>E</a:t>
            </a:r>
            <a:r>
              <a:rPr kumimoji="0" lang="en-US" altLang="zh-CN" dirty="0"/>
              <a:t>－</a:t>
            </a:r>
            <a:r>
              <a:rPr kumimoji="0" lang="en-US" altLang="zh-CN" dirty="0">
                <a:latin typeface="System"/>
              </a:rPr>
              <a:t>E*(</a:t>
            </a:r>
            <a:r>
              <a:rPr kumimoji="0" lang="en-US" altLang="zh-CN" dirty="0">
                <a:solidFill>
                  <a:srgbClr val="FF0000"/>
                </a:solidFill>
                <a:latin typeface="System"/>
              </a:rPr>
              <a:t>E</a:t>
            </a:r>
            <a:r>
              <a:rPr kumimoji="0" lang="en-US" altLang="zh-CN" dirty="0">
                <a:solidFill>
                  <a:srgbClr val="FF0000"/>
                </a:solidFill>
              </a:rPr>
              <a:t>＋</a:t>
            </a:r>
            <a:r>
              <a:rPr kumimoji="0" lang="en-US" altLang="zh-CN" dirty="0">
                <a:solidFill>
                  <a:srgbClr val="FF0000"/>
                </a:solidFill>
                <a:latin typeface="System"/>
              </a:rPr>
              <a:t>E</a:t>
            </a:r>
            <a:r>
              <a:rPr kumimoji="0" lang="en-US" altLang="zh-CN" dirty="0">
                <a:latin typeface="System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dirty="0">
                <a:latin typeface="System"/>
              </a:rPr>
              <a:t>    (8) E</a:t>
            </a:r>
            <a:r>
              <a:rPr kumimoji="0" lang="en-US" altLang="zh-CN" dirty="0"/>
              <a:t>－</a:t>
            </a:r>
            <a:r>
              <a:rPr kumimoji="0" lang="en-US" altLang="zh-CN" dirty="0">
                <a:latin typeface="System"/>
              </a:rPr>
              <a:t>E*</a:t>
            </a:r>
            <a:r>
              <a:rPr kumimoji="0" lang="en-US" altLang="zh-CN" dirty="0">
                <a:solidFill>
                  <a:srgbClr val="FF0000"/>
                </a:solidFill>
                <a:latin typeface="System"/>
              </a:rPr>
              <a:t>(E)</a:t>
            </a:r>
            <a:r>
              <a:rPr kumimoji="0" lang="en-US" altLang="zh-CN" dirty="0">
                <a:latin typeface="System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dirty="0">
                <a:latin typeface="System"/>
              </a:rPr>
              <a:t>    (9) E</a:t>
            </a:r>
            <a:r>
              <a:rPr kumimoji="0" lang="en-US" altLang="zh-CN" dirty="0"/>
              <a:t>－</a:t>
            </a:r>
            <a:r>
              <a:rPr kumimoji="0" lang="en-US" altLang="zh-CN" dirty="0">
                <a:solidFill>
                  <a:srgbClr val="FF0000"/>
                </a:solidFill>
                <a:latin typeface="System"/>
              </a:rPr>
              <a:t>E* E</a:t>
            </a:r>
            <a:r>
              <a:rPr kumimoji="0" lang="en-US" altLang="zh-CN" dirty="0">
                <a:latin typeface="System"/>
              </a:rPr>
              <a:t>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dirty="0">
                <a:latin typeface="System"/>
              </a:rPr>
              <a:t>    (10) </a:t>
            </a:r>
            <a:r>
              <a:rPr kumimoji="0" lang="en-US" altLang="zh-CN" dirty="0">
                <a:solidFill>
                  <a:srgbClr val="FF0000"/>
                </a:solidFill>
                <a:latin typeface="System"/>
              </a:rPr>
              <a:t>E</a:t>
            </a:r>
            <a:r>
              <a:rPr kumimoji="0" lang="en-US" altLang="zh-CN" dirty="0">
                <a:solidFill>
                  <a:srgbClr val="FF0000"/>
                </a:solidFill>
              </a:rPr>
              <a:t>－</a:t>
            </a:r>
            <a:r>
              <a:rPr kumimoji="0" lang="en-US" altLang="zh-CN" dirty="0">
                <a:solidFill>
                  <a:srgbClr val="FF0000"/>
                </a:solidFill>
                <a:latin typeface="System"/>
              </a:rPr>
              <a:t>E</a:t>
            </a:r>
            <a:r>
              <a:rPr kumimoji="0" lang="en-US" altLang="zh-CN" dirty="0">
                <a:latin typeface="System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dirty="0">
                <a:latin typeface="System"/>
              </a:rPr>
              <a:t>    (11) E </a:t>
            </a:r>
            <a:br>
              <a:rPr kumimoji="0" lang="en-US" altLang="zh-CN" dirty="0">
                <a:latin typeface="System"/>
              </a:rPr>
            </a:br>
            <a:endParaRPr kumimoji="0" lang="zh-CN" altLang="en-US" dirty="0">
              <a:latin typeface="System"/>
            </a:endParaRPr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EF59AA37-C0AB-4A8E-9FA2-2DA7F160F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143250"/>
            <a:ext cx="3827462" cy="155416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/>
              <a:t>G[E]: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>
                <a:solidFill>
                  <a:srgbClr val="0000FF"/>
                </a:solidFill>
              </a:rPr>
              <a:t>→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>
                <a:solidFill>
                  <a:srgbClr val="0000FF"/>
                </a:solidFill>
              </a:rPr>
              <a:t>＋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E|E-E|E*E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0000FF"/>
                </a:solidFill>
                <a:latin typeface="System"/>
              </a:rPr>
              <a:t>|E/E| (E)|-E|id</a:t>
            </a:r>
            <a:endParaRPr kumimoji="0" lang="zh-CN" altLang="en-US">
              <a:solidFill>
                <a:srgbClr val="0000FF"/>
              </a:solidFill>
              <a:latin typeface="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28A71922-00E8-458A-B2E7-6686951B1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95400"/>
            <a:ext cx="8077200" cy="23002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dirty="0">
                <a:latin typeface="System"/>
              </a:rPr>
              <a:t>     </a:t>
            </a:r>
            <a:r>
              <a:rPr kumimoji="0" lang="zh-CN" altLang="en-US" sz="2800" dirty="0"/>
              <a:t>归约过程中起</a:t>
            </a:r>
            <a:r>
              <a:rPr kumimoji="0" lang="zh-CN" altLang="en-US" sz="2800" dirty="0">
                <a:solidFill>
                  <a:srgbClr val="FF0000"/>
                </a:solidFill>
              </a:rPr>
              <a:t>决定作用</a:t>
            </a:r>
            <a:r>
              <a:rPr kumimoji="0" lang="zh-CN" altLang="en-US" sz="2800" dirty="0"/>
              <a:t>的是</a:t>
            </a:r>
            <a:r>
              <a:rPr kumimoji="0" lang="zh-CN" altLang="en-US" sz="2800" dirty="0">
                <a:solidFill>
                  <a:srgbClr val="FF0000"/>
                </a:solidFill>
              </a:rPr>
              <a:t>相邻两个终结符号之间的优先关系</a:t>
            </a:r>
            <a:r>
              <a:rPr kumimoji="0" lang="zh-CN" altLang="en-US" sz="2800" dirty="0"/>
              <a:t>。一旦确定了这种优先关系，就可以借助这种关系去寻找可归约串并进行归约。算符优先分析法的</a:t>
            </a:r>
            <a:r>
              <a:rPr kumimoji="0" lang="zh-CN" altLang="en-US" sz="2800" dirty="0">
                <a:solidFill>
                  <a:srgbClr val="FF0000"/>
                </a:solidFill>
              </a:rPr>
              <a:t>本质</a:t>
            </a:r>
            <a:r>
              <a:rPr kumimoji="0" lang="zh-CN" altLang="en-US" sz="2800" dirty="0"/>
              <a:t>就是借助优先关系来寻找归约条件和决定归约原则</a:t>
            </a:r>
            <a:r>
              <a:rPr kumimoji="0" lang="zh-CN" altLang="en-US" dirty="0"/>
              <a:t>。</a:t>
            </a:r>
          </a:p>
        </p:txBody>
      </p:sp>
      <p:sp>
        <p:nvSpPr>
          <p:cNvPr id="290822" name="Rectangle 6">
            <a:extLst>
              <a:ext uri="{FF2B5EF4-FFF2-40B4-BE49-F238E27FC236}">
                <a16:creationId xmlns:a16="http://schemas.microsoft.com/office/drawing/2014/main" id="{E67360E0-4027-415B-AC1F-3978A8437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85800"/>
            <a:ext cx="601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0000FF"/>
                </a:solidFill>
              </a:rPr>
              <a:t>上述归约过程中的依据是什么？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63B0A7FA-889A-4285-B2C8-1BAE0175395B}"/>
              </a:ext>
            </a:extLst>
          </p:cNvPr>
          <p:cNvGrpSpPr>
            <a:grpSpLocks/>
          </p:cNvGrpSpPr>
          <p:nvPr/>
        </p:nvGrpSpPr>
        <p:grpSpPr bwMode="auto">
          <a:xfrm>
            <a:off x="598488" y="3992563"/>
            <a:ext cx="8077200" cy="1812925"/>
            <a:chOff x="377" y="2515"/>
            <a:chExt cx="5088" cy="1142"/>
          </a:xfrm>
        </p:grpSpPr>
        <p:sp>
          <p:nvSpPr>
            <p:cNvPr id="39941" name="Rectangle 7">
              <a:extLst>
                <a:ext uri="{FF2B5EF4-FFF2-40B4-BE49-F238E27FC236}">
                  <a16:creationId xmlns:a16="http://schemas.microsoft.com/office/drawing/2014/main" id="{DE64EAE4-CF57-4AF2-BCE6-CD7776E67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" y="2515"/>
              <a:ext cx="5088" cy="114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latin typeface="System"/>
                </a:rPr>
                <a:t>   </a:t>
              </a:r>
              <a:r>
                <a:rPr kumimoji="0" lang="zh-CN" altLang="en-US" sz="2800" b="1">
                  <a:solidFill>
                    <a:srgbClr val="660033"/>
                  </a:solidFill>
                </a:rPr>
                <a:t>终结符号</a:t>
              </a:r>
              <a:r>
                <a:rPr kumimoji="0" lang="en-US" altLang="zh-CN" sz="2800" b="1">
                  <a:solidFill>
                    <a:srgbClr val="660033"/>
                  </a:solidFill>
                  <a:latin typeface="System"/>
                </a:rPr>
                <a:t>a</a:t>
              </a:r>
              <a:r>
                <a:rPr kumimoji="0" lang="zh-CN" altLang="en-US" sz="2800" b="1">
                  <a:solidFill>
                    <a:srgbClr val="660033"/>
                  </a:solidFill>
                </a:rPr>
                <a:t>与</a:t>
              </a:r>
              <a:r>
                <a:rPr kumimoji="0" lang="en-US" altLang="zh-CN" sz="2800" b="1">
                  <a:solidFill>
                    <a:srgbClr val="660033"/>
                  </a:solidFill>
                  <a:latin typeface="System"/>
                </a:rPr>
                <a:t>b</a:t>
              </a:r>
              <a:r>
                <a:rPr kumimoji="0" lang="zh-CN" altLang="en-US" sz="2800" b="1">
                  <a:solidFill>
                    <a:srgbClr val="660033"/>
                  </a:solidFill>
                </a:rPr>
                <a:t>之间的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优先关系</a:t>
              </a:r>
              <a:r>
                <a:rPr kumimoji="0" lang="zh-CN" altLang="en-US" sz="2800" b="1">
                  <a:solidFill>
                    <a:srgbClr val="660033"/>
                  </a:solidFill>
                </a:rPr>
                <a:t>有三种：</a:t>
              </a:r>
              <a:r>
                <a:rPr kumimoji="0" lang="zh-CN" altLang="en-US" sz="2800"/>
                <a:t> </a:t>
              </a:r>
              <a:br>
                <a:rPr kumimoji="0" lang="zh-CN" altLang="en-US" sz="2800"/>
              </a:br>
              <a:r>
                <a:rPr kumimoji="0" lang="zh-CN" altLang="en-US" sz="2800"/>
                <a:t>    </a:t>
              </a:r>
              <a:r>
                <a:rPr kumimoji="0" lang="en-US" altLang="zh-CN" sz="2800">
                  <a:latin typeface="System"/>
                </a:rPr>
                <a:t>a </a:t>
              </a:r>
              <a:r>
                <a:rPr kumimoji="0" lang="en-US" altLang="zh-CN" sz="2800">
                  <a:latin typeface="System"/>
                  <a:sym typeface="Symbol" panose="05050102010706020507" pitchFamily="18" charset="2"/>
                </a:rPr>
                <a:t></a:t>
              </a:r>
              <a:r>
                <a:rPr kumimoji="0" lang="en-US" altLang="zh-CN" sz="2800" b="1">
                  <a:latin typeface="System"/>
                  <a:sym typeface="Symbol" panose="05050102010706020507" pitchFamily="18" charset="2"/>
                </a:rPr>
                <a:t></a:t>
              </a:r>
              <a:r>
                <a:rPr kumimoji="0" lang="en-US" altLang="zh-CN" sz="2800">
                  <a:latin typeface="System"/>
                  <a:sym typeface="Wingdings" panose="05000000000000000000" pitchFamily="2" charset="2"/>
                </a:rPr>
                <a:t> </a:t>
              </a:r>
              <a:r>
                <a:rPr kumimoji="0" lang="en-US" altLang="zh-CN" sz="2800">
                  <a:latin typeface="System"/>
                </a:rPr>
                <a:t>b   </a:t>
              </a:r>
              <a:r>
                <a:rPr kumimoji="0" lang="zh-CN" altLang="en-US" sz="2800"/>
                <a:t>表示</a:t>
              </a:r>
              <a:r>
                <a:rPr kumimoji="0" lang="en-US" altLang="zh-CN" sz="2800">
                  <a:latin typeface="System"/>
                </a:rPr>
                <a:t>a</a:t>
              </a:r>
              <a:r>
                <a:rPr kumimoji="0" lang="zh-CN" altLang="en-US" sz="2800"/>
                <a:t>的优先级低于</a:t>
              </a:r>
              <a:r>
                <a:rPr kumimoji="0" lang="en-US" altLang="zh-CN" sz="2800">
                  <a:latin typeface="System"/>
                </a:rPr>
                <a:t>b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latin typeface="System"/>
                </a:rPr>
                <a:t>    a  </a:t>
              </a:r>
              <a:r>
                <a:rPr kumimoji="0" lang="en-US" altLang="zh-CN" sz="2800">
                  <a:latin typeface="System"/>
                  <a:sym typeface="Symbol" panose="05050102010706020507" pitchFamily="18" charset="2"/>
                </a:rPr>
                <a:t></a:t>
              </a:r>
              <a:r>
                <a:rPr kumimoji="0" lang="en-US" altLang="zh-CN" sz="2800">
                  <a:latin typeface="System"/>
                </a:rPr>
                <a:t>  b   </a:t>
              </a:r>
              <a:r>
                <a:rPr kumimoji="0" lang="zh-CN" altLang="en-US" sz="2800"/>
                <a:t>表示</a:t>
              </a:r>
              <a:r>
                <a:rPr kumimoji="0" lang="en-US" altLang="zh-CN" sz="2800">
                  <a:latin typeface="System"/>
                </a:rPr>
                <a:t>a</a:t>
              </a:r>
              <a:r>
                <a:rPr kumimoji="0" lang="zh-CN" altLang="en-US" sz="2800"/>
                <a:t>的优先级等于</a:t>
              </a:r>
              <a:r>
                <a:rPr kumimoji="0" lang="en-US" altLang="zh-CN" sz="2800">
                  <a:latin typeface="System"/>
                </a:rPr>
                <a:t>b </a:t>
              </a:r>
              <a:br>
                <a:rPr kumimoji="0" lang="en-US" altLang="zh-CN" sz="2800">
                  <a:latin typeface="System"/>
                </a:rPr>
              </a:br>
              <a:r>
                <a:rPr kumimoji="0" lang="en-US" altLang="zh-CN" sz="2800">
                  <a:latin typeface="System"/>
                </a:rPr>
                <a:t>    a  </a:t>
              </a:r>
              <a:r>
                <a:rPr kumimoji="0" lang="en-US" altLang="zh-CN" sz="2800" b="1">
                  <a:latin typeface="System"/>
                  <a:sym typeface="Symbol" panose="05050102010706020507" pitchFamily="18" charset="2"/>
                </a:rPr>
                <a:t></a:t>
              </a:r>
              <a:r>
                <a:rPr kumimoji="0" lang="en-US" altLang="zh-CN" sz="2800">
                  <a:latin typeface="System"/>
                  <a:sym typeface="Symbol" panose="05050102010706020507" pitchFamily="18" charset="2"/>
                </a:rPr>
                <a:t></a:t>
              </a:r>
              <a:r>
                <a:rPr kumimoji="0" lang="en-US" altLang="zh-CN" sz="2800">
                  <a:latin typeface="System"/>
                </a:rPr>
                <a:t> b   </a:t>
              </a:r>
              <a:r>
                <a:rPr kumimoji="0" lang="zh-CN" altLang="en-US" sz="2800"/>
                <a:t>表示</a:t>
              </a:r>
              <a:r>
                <a:rPr kumimoji="0" lang="en-US" altLang="zh-CN" sz="2800">
                  <a:latin typeface="System"/>
                </a:rPr>
                <a:t>a</a:t>
              </a:r>
              <a:r>
                <a:rPr kumimoji="0" lang="zh-CN" altLang="en-US" sz="2800"/>
                <a:t>的优先级大于</a:t>
              </a:r>
              <a:r>
                <a:rPr kumimoji="0" lang="en-US" altLang="zh-CN" sz="2800">
                  <a:latin typeface="System"/>
                </a:rPr>
                <a:t>b </a:t>
              </a:r>
              <a:endParaRPr kumimoji="0" lang="zh-CN" altLang="en-US" sz="2800">
                <a:latin typeface="System"/>
              </a:endParaRPr>
            </a:p>
          </p:txBody>
        </p:sp>
        <p:sp>
          <p:nvSpPr>
            <p:cNvPr id="39942" name="Text Box 4">
              <a:extLst>
                <a:ext uri="{FF2B5EF4-FFF2-40B4-BE49-F238E27FC236}">
                  <a16:creationId xmlns:a16="http://schemas.microsoft.com/office/drawing/2014/main" id="{69AD0C37-FA3E-4BB2-A85D-68275DDAA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2976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ym typeface="Symbol" panose="05050102010706020507" pitchFamily="18" charset="2"/>
                </a:rPr>
                <a:t></a:t>
              </a:r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9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8" grpId="0" animBg="1" autoUpdateAnimBg="0"/>
      <p:bldP spid="29082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1" name="Text Box 3">
            <a:extLst>
              <a:ext uri="{FF2B5EF4-FFF2-40B4-BE49-F238E27FC236}">
                <a16:creationId xmlns:a16="http://schemas.microsoft.com/office/drawing/2014/main" id="{8D68157B-ABE0-4D5C-8917-5AC8D8B2B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066800"/>
            <a:ext cx="8763000" cy="449421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/>
              <a:t>注意：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zh-CN">
                <a:latin typeface="System"/>
              </a:rPr>
              <a:t> </a:t>
            </a:r>
            <a:r>
              <a:rPr kumimoji="0" lang="zh-CN" altLang="en-US"/>
              <a:t>      算术关系</a:t>
            </a:r>
            <a:r>
              <a:rPr kumimoji="0" lang="zh-CN" altLang="en-US"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  <a:r>
              <a:rPr kumimoji="0" lang="en-US" altLang="zh-CN">
                <a:ea typeface="Batang" panose="02030600000101010101" pitchFamily="18" charset="-127"/>
              </a:rPr>
              <a:t>&lt;</a:t>
            </a:r>
            <a:r>
              <a:rPr kumimoji="0" lang="en-US" altLang="zh-CN">
                <a:latin typeface="Batang" panose="02030600000101010101" pitchFamily="18" charset="-127"/>
                <a:ea typeface="Batang" panose="02030600000101010101" pitchFamily="18" charset="-127"/>
              </a:rPr>
              <a:t>”,“=”</a:t>
            </a:r>
            <a:r>
              <a:rPr kumimoji="0" lang="zh-CN" altLang="en-US"/>
              <a:t>和“&gt;”与优先关系具有不同的性质。例如，</a:t>
            </a:r>
            <a:r>
              <a:rPr kumimoji="0" lang="en-US" altLang="zh-CN">
                <a:latin typeface="System"/>
              </a:rPr>
              <a:t>a </a:t>
            </a:r>
            <a:r>
              <a:rPr kumimoji="0" lang="en-US" altLang="zh-CN"/>
              <a:t>&lt;</a:t>
            </a:r>
            <a:r>
              <a:rPr kumimoji="0" lang="en-US" altLang="zh-CN" b="1"/>
              <a:t>· </a:t>
            </a:r>
            <a:r>
              <a:rPr kumimoji="0" lang="en-US" altLang="zh-CN">
                <a:latin typeface="System"/>
              </a:rPr>
              <a:t>b</a:t>
            </a:r>
            <a:r>
              <a:rPr kumimoji="0" lang="zh-CN" altLang="en-US"/>
              <a:t>并不一定意味着</a:t>
            </a:r>
            <a:r>
              <a:rPr kumimoji="0" lang="en-US" altLang="zh-CN">
                <a:latin typeface="System"/>
              </a:rPr>
              <a:t>b </a:t>
            </a:r>
            <a:r>
              <a:rPr kumimoji="0" lang="en-US" altLang="zh-CN" b="1"/>
              <a:t>·</a:t>
            </a:r>
            <a:r>
              <a:rPr kumimoji="0" lang="zh-CN" altLang="en-US"/>
              <a:t>&gt; </a:t>
            </a:r>
            <a:r>
              <a:rPr kumimoji="0" lang="en-US" altLang="zh-CN">
                <a:latin typeface="System"/>
              </a:rPr>
              <a:t>a，</a:t>
            </a:r>
            <a:r>
              <a:rPr kumimoji="0" lang="zh-CN" altLang="en-US">
                <a:latin typeface="System"/>
              </a:rPr>
              <a:t>例如：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>
                <a:latin typeface="System"/>
              </a:rPr>
              <a:t>                </a:t>
            </a:r>
            <a:r>
              <a:rPr kumimoji="0" lang="zh-CN" altLang="en-US" b="1">
                <a:solidFill>
                  <a:srgbClr val="FF0000"/>
                </a:solidFill>
                <a:latin typeface="System"/>
              </a:rPr>
              <a:t>+  &lt;</a:t>
            </a:r>
            <a:r>
              <a:rPr kumimoji="0" lang="zh-CN" altLang="zh-CN" b="1">
                <a:solidFill>
                  <a:srgbClr val="FF0000"/>
                </a:solidFill>
              </a:rPr>
              <a:t>·（</a:t>
            </a:r>
            <a:r>
              <a:rPr kumimoji="0" lang="zh-CN" altLang="en-US" b="1">
                <a:solidFill>
                  <a:srgbClr val="FF0000"/>
                </a:solidFill>
              </a:rPr>
              <a:t>  </a:t>
            </a:r>
            <a:r>
              <a:rPr kumimoji="0" lang="zh-CN" altLang="zh-CN"/>
              <a:t>而</a:t>
            </a:r>
            <a:r>
              <a:rPr kumimoji="0" lang="zh-CN" altLang="zh-CN" b="1">
                <a:solidFill>
                  <a:srgbClr val="FF0000"/>
                </a:solidFill>
              </a:rPr>
              <a:t>（</a:t>
            </a:r>
            <a:r>
              <a:rPr kumimoji="0" lang="en-US" altLang="zh-CN" b="1">
                <a:solidFill>
                  <a:srgbClr val="FF0000"/>
                </a:solidFill>
              </a:rPr>
              <a:t> </a:t>
            </a:r>
            <a:r>
              <a:rPr kumimoji="0" lang="en-US" altLang="zh-CN" b="1">
                <a:solidFill>
                  <a:srgbClr val="FF0000"/>
                </a:solidFill>
                <a:latin typeface="System"/>
              </a:rPr>
              <a:t>&lt;</a:t>
            </a:r>
            <a:r>
              <a:rPr kumimoji="0" lang="zh-CN" altLang="zh-CN" b="1">
                <a:solidFill>
                  <a:srgbClr val="FF0000"/>
                </a:solidFill>
              </a:rPr>
              <a:t>· +</a:t>
            </a:r>
            <a:endParaRPr kumimoji="0" lang="zh-CN" altLang="en-US" b="1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b="1">
                <a:solidFill>
                  <a:srgbClr val="FF0000"/>
                </a:solidFill>
              </a:rPr>
              <a:t>      </a:t>
            </a:r>
            <a:r>
              <a:rPr kumimoji="0" lang="zh-CN" altLang="en-US" b="1"/>
              <a:t>终结符号之间也可能不存在优先关系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b="1"/>
              <a:t>                    </a:t>
            </a:r>
            <a:r>
              <a:rPr kumimoji="0" lang="zh-CN" altLang="en-US" b="1">
                <a:solidFill>
                  <a:srgbClr val="FF0000"/>
                </a:solidFill>
              </a:rPr>
              <a:t>      ） </a:t>
            </a:r>
            <a:r>
              <a:rPr kumimoji="0" lang="zh-CN" altLang="zh-CN" b="1">
                <a:solidFill>
                  <a:srgbClr val="FF0000"/>
                </a:solidFill>
              </a:rPr>
              <a:t>（</a:t>
            </a:r>
            <a:endParaRPr kumimoji="0"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9B018D28-E669-4096-865C-A5A32BB645E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85788"/>
            <a:ext cx="8001000" cy="5872162"/>
            <a:chOff x="432" y="369"/>
            <a:chExt cx="5040" cy="3699"/>
          </a:xfrm>
        </p:grpSpPr>
        <p:sp>
          <p:nvSpPr>
            <p:cNvPr id="41987" name="Text Box 2">
              <a:extLst>
                <a:ext uri="{FF2B5EF4-FFF2-40B4-BE49-F238E27FC236}">
                  <a16:creationId xmlns:a16="http://schemas.microsoft.com/office/drawing/2014/main" id="{E371C763-E5B4-4B5D-ABA6-A36B1C4DA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9"/>
              <a:ext cx="5040" cy="190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 dirty="0"/>
                <a:t>     一个文法的终结符之间的优先关系可用一个矩阵来表示（称为</a:t>
              </a:r>
              <a:r>
                <a:rPr kumimoji="0" lang="zh-CN" altLang="en-US" sz="2400" dirty="0">
                  <a:solidFill>
                    <a:srgbClr val="FF0000"/>
                  </a:solidFill>
                </a:rPr>
                <a:t>优先关系表</a:t>
              </a:r>
              <a:r>
                <a:rPr kumimoji="0" lang="zh-CN" altLang="en-US" sz="2400" dirty="0"/>
                <a:t>)。 优先关系矩阵的最左边一列，代表所比较的终结符号对中左边的一个，是位于符号栈内的字符；最上一行代表所比较的终结符号对中右边的一个。矩阵元素代表两个终结符号之间的优先关系。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 dirty="0"/>
                <a:t>     其中最左边一列</a:t>
              </a:r>
              <a:r>
                <a:rPr kumimoji="0" lang="en-US" altLang="zh-CN" sz="2400" b="1" dirty="0">
                  <a:latin typeface="Tahoma" panose="020B0604030504040204" pitchFamily="34" charset="0"/>
                  <a:cs typeface="Tahoma" panose="020B0604030504040204" pitchFamily="34" charset="0"/>
                </a:rPr>
                <a:t>#</a:t>
              </a:r>
              <a:r>
                <a:rPr kumimoji="0" lang="zh-CN" altLang="en-US" sz="2400" dirty="0"/>
                <a:t>表示栈底符，最上面一行的</a:t>
              </a:r>
              <a:r>
                <a:rPr kumimoji="0" lang="en-US" altLang="zh-CN" b="1" dirty="0"/>
                <a:t>#</a:t>
              </a:r>
              <a:r>
                <a:rPr kumimoji="0" lang="zh-CN" altLang="en-US" sz="2400" dirty="0"/>
                <a:t>表示输入串的终止界符。</a:t>
              </a:r>
              <a:endParaRPr kumimoji="0" lang="en-US" altLang="zh-CN" sz="2400" dirty="0"/>
            </a:p>
          </p:txBody>
        </p:sp>
        <p:graphicFrame>
          <p:nvGraphicFramePr>
            <p:cNvPr id="41988" name="Object 3">
              <a:extLst>
                <a:ext uri="{FF2B5EF4-FFF2-40B4-BE49-F238E27FC236}">
                  <a16:creationId xmlns:a16="http://schemas.microsoft.com/office/drawing/2014/main" id="{2AA6A8F8-4774-4024-AC51-DCD37FC69C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352"/>
            <a:ext cx="3900" cy="1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7" name="Document" r:id="rId3" imgW="6191250" imgH="2733675" progId="Word.Document.8">
                    <p:embed/>
                  </p:oleObj>
                </mc:Choice>
                <mc:Fallback>
                  <p:oleObj name="Document" r:id="rId3" imgW="6191250" imgH="2733675" progId="Word.Documen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352"/>
                          <a:ext cx="3900" cy="1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EC03B99-3E25-4952-9EE8-EC599F13B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08025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方正舒体" panose="02010601030101010101" pitchFamily="2" charset="-122"/>
                <a:ea typeface="方正舒体" panose="02010601030101010101" pitchFamily="2" charset="-122"/>
              </a:rPr>
              <a:t>自上而下语法分析复习内容(</a:t>
            </a:r>
            <a:r>
              <a:rPr lang="en-US" altLang="zh-CN" sz="4000" b="1">
                <a:latin typeface="方正舒体" panose="02010601030101010101" pitchFamily="2" charset="-122"/>
                <a:ea typeface="方正舒体" panose="02010601030101010101" pitchFamily="2" charset="-122"/>
              </a:rPr>
              <a:t>No.1)</a:t>
            </a:r>
            <a:endParaRPr lang="zh-CN" altLang="en-US" sz="4000" b="1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CAE7525E-2D05-49EA-8030-776B7F8AB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86800" cy="5623193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1.自上而下分析的思想：推导</a:t>
            </a:r>
            <a:endParaRPr lang="en-US" altLang="zh-CN" sz="2800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2.自上而下分析的过程：对终结符号进行匹配；对非终结符号进行展开    </a:t>
            </a: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3.自上而下分析的主要问题：</a:t>
            </a: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文法的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左递归性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--- </a:t>
            </a:r>
            <a:r>
              <a:rPr lang="zh-CN" altLang="en-US" dirty="0">
                <a:latin typeface="宋体" panose="02010600030101010101" pitchFamily="2" charset="-122"/>
              </a:rPr>
              <a:t>可能陷入无限循环</a:t>
            </a: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分析过程中展开非终结符 </a:t>
            </a:r>
            <a:r>
              <a:rPr lang="en-US" altLang="zh-CN" dirty="0">
                <a:latin typeface="宋体" panose="02010600030101010101" pitchFamily="2" charset="-122"/>
              </a:rPr>
              <a:t>--- </a:t>
            </a:r>
            <a:r>
              <a:rPr lang="zh-CN" altLang="en-US" dirty="0">
                <a:latin typeface="宋体" panose="02010600030101010101" pitchFamily="2" charset="-122"/>
              </a:rPr>
              <a:t>试探，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回溯</a:t>
            </a: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4.解决自上而下分析的问题 </a:t>
            </a:r>
            <a:r>
              <a:rPr lang="en-US" altLang="zh-CN" sz="2800" dirty="0">
                <a:latin typeface="宋体" panose="02010600030101010101" pitchFamily="2" charset="-122"/>
              </a:rPr>
              <a:t>--- </a:t>
            </a:r>
            <a:r>
              <a:rPr lang="zh-CN" altLang="en-US" sz="2800" dirty="0">
                <a:latin typeface="宋体" panose="02010600030101010101" pitchFamily="2" charset="-122"/>
              </a:rPr>
              <a:t>改写文法</a:t>
            </a: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消除左递归；避免回溯；提左因子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宋体" panose="02010600030101010101" pitchFamily="2" charset="-122"/>
              </a:rPr>
              <a:t>5.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消除直接左递归</a:t>
            </a:r>
            <a:r>
              <a:rPr lang="zh-CN" altLang="en-US" sz="2800" dirty="0">
                <a:latin typeface="宋体" panose="02010600030101010101" pitchFamily="2" charset="-122"/>
              </a:rPr>
              <a:t>的方法</a:t>
            </a:r>
          </a:p>
          <a:p>
            <a:pPr eaLnBrk="1" hangingPunct="1"/>
            <a:r>
              <a:rPr lang="en-US" altLang="zh-CN" sz="2800" dirty="0">
                <a:latin typeface="宋体" panose="02010600030101010101" pitchFamily="2" charset="-122"/>
              </a:rPr>
              <a:t>6.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消除间接左递归</a:t>
            </a:r>
            <a:r>
              <a:rPr lang="zh-CN" altLang="en-US" sz="2800" dirty="0">
                <a:latin typeface="宋体" panose="02010600030101010101" pitchFamily="2" charset="-122"/>
              </a:rPr>
              <a:t>的方法：用代入法把间接左递归变为直接左递归，消除直接左递归，删除无用符号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87C88FB-8FE6-4F3B-B70A-0477950C58C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81000"/>
            <a:ext cx="8610600" cy="3881438"/>
            <a:chOff x="192" y="240"/>
            <a:chExt cx="5424" cy="2445"/>
          </a:xfrm>
        </p:grpSpPr>
        <p:sp>
          <p:nvSpPr>
            <p:cNvPr id="43013" name="Rectangle 3">
              <a:extLst>
                <a:ext uri="{FF2B5EF4-FFF2-40B4-BE49-F238E27FC236}">
                  <a16:creationId xmlns:a16="http://schemas.microsoft.com/office/drawing/2014/main" id="{8098A421-96C7-4B73-BF9E-E4834B9F0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0"/>
              <a:ext cx="5424" cy="2445"/>
            </a:xfrm>
            <a:prstGeom prst="rect">
              <a:avLst/>
            </a:prstGeom>
            <a:noFill/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b="1">
                  <a:solidFill>
                    <a:srgbClr val="0000FF"/>
                  </a:solidFill>
                </a:rPr>
                <a:t>利用算符优先关系寻找句型的可归约串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400">
                  <a:latin typeface="System"/>
                </a:rPr>
                <a:t> 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400">
                  <a:latin typeface="System"/>
                </a:rPr>
                <a:t>        </a:t>
              </a:r>
              <a:r>
                <a:rPr kumimoji="0" lang="zh-CN" altLang="en-US"/>
                <a:t>算符文法句型的形式为</a:t>
              </a:r>
              <a:br>
                <a:rPr kumimoji="0" lang="zh-CN" altLang="en-US"/>
              </a:br>
              <a:r>
                <a:rPr kumimoji="0" lang="zh-CN" altLang="en-US"/>
                <a:t>             </a:t>
              </a:r>
              <a:r>
                <a:rPr lang="en-US" altLang="zh-CN" b="1">
                  <a:solidFill>
                    <a:srgbClr val="FF0000"/>
                  </a:solidFill>
                </a:rPr>
                <a:t>#</a:t>
              </a:r>
              <a:r>
                <a:rPr kumimoji="0" lang="zh-CN" altLang="zh-CN">
                  <a:solidFill>
                    <a:srgbClr val="660033"/>
                  </a:solidFill>
                </a:rPr>
                <a:t> </a:t>
              </a:r>
              <a:r>
                <a:rPr kumimoji="0" lang="en-US" altLang="zh-CN">
                  <a:solidFill>
                    <a:srgbClr val="660033"/>
                  </a:solidFill>
                </a:rPr>
                <a:t>N</a:t>
              </a:r>
              <a:r>
                <a:rPr kumimoji="0" lang="en-US" altLang="zh-CN" baseline="-25000">
                  <a:solidFill>
                    <a:srgbClr val="660033"/>
                  </a:solidFill>
                </a:rPr>
                <a:t>1</a:t>
              </a:r>
              <a:r>
                <a:rPr kumimoji="0" lang="en-US" altLang="zh-CN">
                  <a:solidFill>
                    <a:srgbClr val="660033"/>
                  </a:solidFill>
                </a:rPr>
                <a:t>a</a:t>
              </a:r>
              <a:r>
                <a:rPr kumimoji="0" lang="en-US" altLang="zh-CN" baseline="-25000">
                  <a:solidFill>
                    <a:srgbClr val="660033"/>
                  </a:solidFill>
                </a:rPr>
                <a:t>1</a:t>
              </a:r>
              <a:r>
                <a:rPr kumimoji="0" lang="en-US" altLang="zh-CN">
                  <a:solidFill>
                    <a:srgbClr val="660033"/>
                  </a:solidFill>
                </a:rPr>
                <a:t>N</a:t>
              </a:r>
              <a:r>
                <a:rPr kumimoji="0" lang="en-US" altLang="zh-CN" baseline="-25000">
                  <a:solidFill>
                    <a:srgbClr val="660033"/>
                  </a:solidFill>
                </a:rPr>
                <a:t>1</a:t>
              </a:r>
              <a:r>
                <a:rPr kumimoji="0" lang="en-US" altLang="zh-CN">
                  <a:solidFill>
                    <a:srgbClr val="660033"/>
                  </a:solidFill>
                </a:rPr>
                <a:t>a</a:t>
              </a:r>
              <a:r>
                <a:rPr kumimoji="0" lang="en-US" altLang="zh-CN" baseline="-25000">
                  <a:solidFill>
                    <a:srgbClr val="660033"/>
                  </a:solidFill>
                </a:rPr>
                <a:t>2</a:t>
              </a:r>
              <a:r>
                <a:rPr kumimoji="0" lang="en-US" altLang="zh-CN">
                  <a:solidFill>
                    <a:srgbClr val="660033"/>
                  </a:solidFill>
                </a:rPr>
                <a:t>N</a:t>
              </a:r>
              <a:r>
                <a:rPr kumimoji="0" lang="en-US" altLang="zh-CN" baseline="-25000">
                  <a:solidFill>
                    <a:srgbClr val="660033"/>
                  </a:solidFill>
                </a:rPr>
                <a:t>2</a:t>
              </a:r>
              <a:r>
                <a:rPr kumimoji="0" lang="en-US" altLang="zh-CN">
                  <a:solidFill>
                    <a:srgbClr val="660033"/>
                  </a:solidFill>
                </a:rPr>
                <a:t>…N</a:t>
              </a:r>
              <a:r>
                <a:rPr kumimoji="0" lang="en-US" altLang="zh-CN" baseline="-25000">
                  <a:solidFill>
                    <a:srgbClr val="660033"/>
                  </a:solidFill>
                </a:rPr>
                <a:t>n</a:t>
              </a:r>
              <a:r>
                <a:rPr kumimoji="0" lang="en-US" altLang="zh-CN">
                  <a:solidFill>
                    <a:srgbClr val="660033"/>
                  </a:solidFill>
                </a:rPr>
                <a:t>a</a:t>
              </a:r>
              <a:r>
                <a:rPr kumimoji="0" lang="en-US" altLang="zh-CN" baseline="-25000">
                  <a:solidFill>
                    <a:srgbClr val="660033"/>
                  </a:solidFill>
                </a:rPr>
                <a:t>n</a:t>
              </a:r>
              <a:r>
                <a:rPr kumimoji="0" lang="en-US" altLang="zh-CN">
                  <a:solidFill>
                    <a:srgbClr val="660033"/>
                  </a:solidFill>
                </a:rPr>
                <a:t>N</a:t>
              </a:r>
              <a:r>
                <a:rPr kumimoji="0" lang="en-US" altLang="zh-CN" baseline="-25000">
                  <a:solidFill>
                    <a:srgbClr val="660033"/>
                  </a:solidFill>
                </a:rPr>
                <a:t>n+1</a:t>
              </a:r>
              <a:r>
                <a:rPr kumimoji="0" lang="en-US" altLang="zh-CN">
                  <a:solidFill>
                    <a:srgbClr val="660033"/>
                  </a:solidFill>
                </a:rPr>
                <a:t> </a:t>
              </a:r>
              <a:r>
                <a:rPr lang="en-US" altLang="zh-CN" b="1">
                  <a:solidFill>
                    <a:srgbClr val="FF0000"/>
                  </a:solidFill>
                </a:rPr>
                <a:t>#</a:t>
              </a:r>
              <a:r>
                <a:rPr kumimoji="0" lang="en-US" altLang="zh-CN">
                  <a:latin typeface="System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>
                  <a:latin typeface="System"/>
                </a:rPr>
                <a:t>其中， </a:t>
              </a:r>
              <a:r>
                <a:rPr lang="en-US" altLang="zh-CN" b="1">
                  <a:solidFill>
                    <a:srgbClr val="FF0000"/>
                  </a:solidFill>
                </a:rPr>
                <a:t>#</a:t>
              </a:r>
              <a:r>
                <a:rPr kumimoji="0" lang="zh-CN" altLang="en-US"/>
                <a:t>作为每一个句型符号串的左右分界符</a:t>
              </a:r>
              <a:r>
                <a:rPr kumimoji="0" lang="en-US" altLang="zh-CN"/>
                <a:t>, </a:t>
              </a:r>
              <a:r>
                <a:rPr kumimoji="0" lang="zh-CN" altLang="en-US"/>
                <a:t>并规定，</a:t>
              </a:r>
              <a:r>
                <a:rPr kumimoji="0" lang="zh-CN" altLang="en-US">
                  <a:sym typeface="Symbol" panose="05050102010706020507" pitchFamily="18" charset="2"/>
                </a:rPr>
                <a:t></a:t>
              </a:r>
              <a:r>
                <a:rPr kumimoji="0" lang="en-US" altLang="zh-CN"/>
                <a:t>a</a:t>
              </a:r>
              <a:r>
                <a:rPr kumimoji="0" lang="en-US" altLang="zh-CN" baseline="-25000">
                  <a:solidFill>
                    <a:srgbClr val="660033"/>
                  </a:solidFill>
                </a:rPr>
                <a:t>i</a:t>
              </a:r>
              <a:r>
                <a:rPr kumimoji="0" lang="en-US" altLang="zh-CN"/>
                <a:t>, </a:t>
              </a:r>
              <a:r>
                <a:rPr lang="en-US" altLang="zh-CN" b="1">
                  <a:solidFill>
                    <a:srgbClr val="FF0000"/>
                  </a:solidFill>
                </a:rPr>
                <a:t>#</a:t>
              </a:r>
              <a:r>
                <a:rPr kumimoji="0" lang="zh-CN" altLang="en-US"/>
                <a:t> &lt;· </a:t>
              </a:r>
              <a:r>
                <a:rPr kumimoji="0" lang="en-US" altLang="zh-CN"/>
                <a:t>a</a:t>
              </a:r>
              <a:r>
                <a:rPr kumimoji="0" lang="en-US" altLang="zh-CN" baseline="-25000">
                  <a:solidFill>
                    <a:srgbClr val="660033"/>
                  </a:solidFill>
                </a:rPr>
                <a:t>i</a:t>
              </a:r>
              <a:r>
                <a:rPr kumimoji="0" lang="en-US" altLang="zh-CN"/>
                <a:t>,    a</a:t>
              </a:r>
              <a:r>
                <a:rPr kumimoji="0" lang="en-US" altLang="zh-CN" baseline="-25000">
                  <a:solidFill>
                    <a:srgbClr val="660033"/>
                  </a:solidFill>
                </a:rPr>
                <a:t>i</a:t>
              </a:r>
              <a:r>
                <a:rPr kumimoji="0" lang="en-US" altLang="zh-CN"/>
                <a:t> </a:t>
              </a:r>
              <a:r>
                <a:rPr kumimoji="0" lang="zh-CN" altLang="en-US"/>
                <a:t>·&gt; </a:t>
              </a:r>
              <a:r>
                <a:rPr lang="en-US" altLang="zh-CN" b="1">
                  <a:solidFill>
                    <a:srgbClr val="FF0000"/>
                  </a:solidFill>
                </a:rPr>
                <a:t>#</a:t>
              </a:r>
              <a:r>
                <a:rPr kumimoji="0" lang="zh-CN" altLang="en-US"/>
                <a:t> 。</a:t>
              </a:r>
              <a:r>
                <a:rPr kumimoji="0" lang="en-US" altLang="zh-CN"/>
                <a:t>N</a:t>
              </a:r>
              <a:r>
                <a:rPr kumimoji="0" lang="en-US" altLang="zh-CN" baseline="-25000">
                  <a:latin typeface="System"/>
                </a:rPr>
                <a:t>k</a:t>
              </a:r>
              <a:r>
                <a:rPr kumimoji="0" lang="en-US" altLang="zh-CN">
                  <a:latin typeface="System"/>
                  <a:sym typeface="Symbol" panose="05050102010706020507" pitchFamily="18" charset="2"/>
                </a:rPr>
                <a:t>V</a:t>
              </a:r>
              <a:r>
                <a:rPr kumimoji="0" lang="en-US" altLang="zh-CN" baseline="-25000">
                  <a:latin typeface="System"/>
                  <a:sym typeface="Symbol" panose="05050102010706020507" pitchFamily="18" charset="2"/>
                </a:rPr>
                <a:t>N</a:t>
              </a:r>
              <a:r>
                <a:rPr kumimoji="0" lang="en-US" altLang="zh-CN">
                  <a:latin typeface="System"/>
                  <a:sym typeface="Symbol" panose="05050102010706020507" pitchFamily="18" charset="2"/>
                </a:rPr>
                <a:t>{}, </a:t>
              </a:r>
              <a:r>
                <a:rPr kumimoji="0" lang="en-US" altLang="zh-CN">
                  <a:latin typeface="System"/>
                </a:rPr>
                <a:t>a</a:t>
              </a:r>
              <a:r>
                <a:rPr kumimoji="0" lang="en-US" altLang="zh-CN" baseline="-25000">
                  <a:latin typeface="System"/>
                </a:rPr>
                <a:t>i </a:t>
              </a:r>
              <a:r>
                <a:rPr kumimoji="0" lang="en-US" altLang="zh-CN">
                  <a:latin typeface="System"/>
                  <a:sym typeface="Symbol" panose="05050102010706020507" pitchFamily="18" charset="2"/>
                </a:rPr>
                <a:t>V</a:t>
              </a:r>
              <a:r>
                <a:rPr kumimoji="0" lang="en-US" altLang="zh-CN" baseline="-25000">
                  <a:latin typeface="System"/>
                  <a:sym typeface="Symbol" panose="05050102010706020507" pitchFamily="18" charset="2"/>
                </a:rPr>
                <a:t>T </a:t>
              </a:r>
              <a:r>
                <a:rPr kumimoji="0" lang="zh-CN" altLang="en-US"/>
                <a:t>。假设在</a:t>
              </a:r>
              <a:r>
                <a:rPr kumimoji="0" lang="en-US" altLang="zh-CN">
                  <a:latin typeface="System"/>
                </a:rPr>
                <a:t>a</a:t>
              </a:r>
              <a:r>
                <a:rPr kumimoji="0" lang="en-US" altLang="zh-CN" baseline="-25000">
                  <a:latin typeface="System"/>
                </a:rPr>
                <a:t>i</a:t>
              </a:r>
              <a:r>
                <a:rPr kumimoji="0" lang="zh-CN" altLang="en-US"/>
                <a:t>和</a:t>
              </a:r>
              <a:r>
                <a:rPr kumimoji="0" lang="en-US" altLang="zh-CN">
                  <a:latin typeface="System"/>
                </a:rPr>
                <a:t>a</a:t>
              </a:r>
              <a:r>
                <a:rPr kumimoji="0" lang="en-US" altLang="zh-CN" baseline="-25000">
                  <a:latin typeface="System"/>
                </a:rPr>
                <a:t>i+1</a:t>
              </a:r>
              <a:r>
                <a:rPr kumimoji="0" lang="zh-CN" altLang="en-US"/>
                <a:t>之间三个关系</a:t>
              </a:r>
              <a:r>
                <a:rPr kumimoji="0" lang="zh-CN" altLang="en-US">
                  <a:latin typeface="System"/>
                </a:rPr>
                <a:t>&lt;</a:t>
              </a:r>
              <a:r>
                <a:rPr kumimoji="0" lang="zh-CN" altLang="en-US"/>
                <a:t>·  =  ·&gt;中至少有一个成立。    </a:t>
              </a:r>
              <a:endParaRPr kumimoji="0" lang="zh-CN" altLang="zh-CN"/>
            </a:p>
          </p:txBody>
        </p:sp>
        <p:sp>
          <p:nvSpPr>
            <p:cNvPr id="43014" name="Text Box 4">
              <a:extLst>
                <a:ext uri="{FF2B5EF4-FFF2-40B4-BE49-F238E27FC236}">
                  <a16:creationId xmlns:a16="http://schemas.microsoft.com/office/drawing/2014/main" id="{DDAD1702-645D-4E52-901C-F70C3A912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1552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/>
                <a:t>.</a:t>
              </a:r>
            </a:p>
          </p:txBody>
        </p:sp>
      </p:grpSp>
      <p:sp>
        <p:nvSpPr>
          <p:cNvPr id="335878" name="Rectangle 6">
            <a:extLst>
              <a:ext uri="{FF2B5EF4-FFF2-40B4-BE49-F238E27FC236}">
                <a16:creationId xmlns:a16="http://schemas.microsoft.com/office/drawing/2014/main" id="{A0BFF838-E35B-456F-967B-01E8B5832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508500"/>
            <a:ext cx="8610600" cy="1079500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/>
              <a:t>      移去上述句型中的非终结符号</a:t>
            </a:r>
            <a:r>
              <a:rPr kumimoji="0" lang="zh-CN" altLang="en-US">
                <a:latin typeface="System"/>
              </a:rPr>
              <a:t>，在每一对相邻终结符号之间放置优先关系</a:t>
            </a:r>
            <a:endParaRPr kumimoji="0" lang="zh-CN" altLang="zh-CN">
              <a:latin typeface="System"/>
            </a:endParaRPr>
          </a:p>
        </p:txBody>
      </p:sp>
      <p:sp>
        <p:nvSpPr>
          <p:cNvPr id="43012" name="Text Box 7">
            <a:extLst>
              <a:ext uri="{FF2B5EF4-FFF2-40B4-BE49-F238E27FC236}">
                <a16:creationId xmlns:a16="http://schemas.microsoft.com/office/drawing/2014/main" id="{3886BF09-CEC9-44F0-B825-04F581B01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2997200"/>
            <a:ext cx="215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8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3">
            <a:extLst>
              <a:ext uri="{FF2B5EF4-FFF2-40B4-BE49-F238E27FC236}">
                <a16:creationId xmlns:a16="http://schemas.microsoft.com/office/drawing/2014/main" id="{C126FFCB-37D9-4E8B-A593-25623B66C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8575" y="3659188"/>
          <a:ext cx="6602413" cy="290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Document" r:id="rId3" imgW="6191250" imgH="2733675" progId="Word.Document.8">
                  <p:embed/>
                </p:oleObj>
              </mc:Choice>
              <mc:Fallback>
                <p:oleObj name="Document" r:id="rId3" imgW="6191250" imgH="273367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659188"/>
                        <a:ext cx="6602413" cy="29003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Rectangle 4">
            <a:extLst>
              <a:ext uri="{FF2B5EF4-FFF2-40B4-BE49-F238E27FC236}">
                <a16:creationId xmlns:a16="http://schemas.microsoft.com/office/drawing/2014/main" id="{01A4AA1F-248C-4951-AAEF-67E1F6A0A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33488"/>
            <a:ext cx="77724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/>
              <a:t>在句型中加入优先关系，例如：</a:t>
            </a:r>
            <a:r>
              <a:rPr kumimoji="0" lang="en-US" altLang="en-US"/>
              <a:t>id+id*id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/>
              <a:t>                         </a:t>
            </a:r>
            <a:r>
              <a:rPr lang="en-US" altLang="zh-CN" sz="2400" b="1">
                <a:solidFill>
                  <a:srgbClr val="FF0000"/>
                </a:solidFill>
              </a:rPr>
              <a:t>#</a:t>
            </a:r>
            <a:r>
              <a:rPr kumimoji="0" lang="zh-CN" altLang="en-US"/>
              <a:t> </a:t>
            </a:r>
            <a:r>
              <a:rPr kumimoji="0" lang="en-US" altLang="zh-CN"/>
              <a:t>id </a:t>
            </a:r>
            <a:r>
              <a:rPr kumimoji="0" lang="zh-CN" altLang="en-US"/>
              <a:t>+ </a:t>
            </a:r>
            <a:r>
              <a:rPr kumimoji="0" lang="en-US" altLang="zh-CN"/>
              <a:t>id </a:t>
            </a:r>
            <a:r>
              <a:rPr kumimoji="0" lang="zh-CN" altLang="en-US"/>
              <a:t>* </a:t>
            </a:r>
            <a:r>
              <a:rPr kumimoji="0" lang="en-US" altLang="zh-CN"/>
              <a:t>id </a:t>
            </a:r>
            <a:r>
              <a:rPr lang="en-US" altLang="zh-CN" sz="2400" b="1">
                <a:solidFill>
                  <a:srgbClr val="FF0000"/>
                </a:solidFill>
              </a:rPr>
              <a:t>#</a:t>
            </a:r>
            <a:r>
              <a:rPr kumimoji="0" lang="en-US" altLang="en-US"/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/>
              <a:t>                   </a:t>
            </a:r>
            <a:r>
              <a:rPr lang="en-US" altLang="zh-CN" sz="2400" b="1">
                <a:solidFill>
                  <a:srgbClr val="FF0000"/>
                </a:solidFill>
              </a:rPr>
              <a:t>#</a:t>
            </a:r>
            <a:r>
              <a:rPr kumimoji="0" lang="zh-CN" altLang="en-US" b="1">
                <a:solidFill>
                  <a:srgbClr val="660033"/>
                </a:solidFill>
              </a:rPr>
              <a:t> </a:t>
            </a:r>
            <a:r>
              <a:rPr kumimoji="0" lang="zh-CN" altLang="en-US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b="1">
                <a:solidFill>
                  <a:srgbClr val="660033"/>
                </a:solidFill>
              </a:rPr>
              <a:t>·</a:t>
            </a:r>
            <a:r>
              <a:rPr kumimoji="0" lang="en-US" altLang="zh-CN" b="1">
                <a:solidFill>
                  <a:srgbClr val="660033"/>
                </a:solidFill>
              </a:rPr>
              <a:t>id </a:t>
            </a:r>
            <a:r>
              <a:rPr kumimoji="0" lang="zh-CN" altLang="en-US" b="1">
                <a:solidFill>
                  <a:srgbClr val="660033"/>
                </a:solidFill>
              </a:rPr>
              <a:t>·&gt;  + </a:t>
            </a:r>
            <a:r>
              <a:rPr kumimoji="0" lang="zh-CN" altLang="en-US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b="1">
                <a:solidFill>
                  <a:srgbClr val="660033"/>
                </a:solidFill>
              </a:rPr>
              <a:t>·</a:t>
            </a:r>
            <a:r>
              <a:rPr kumimoji="0" lang="en-US" altLang="zh-CN" b="1">
                <a:solidFill>
                  <a:srgbClr val="660033"/>
                </a:solidFill>
              </a:rPr>
              <a:t>id </a:t>
            </a:r>
            <a:r>
              <a:rPr kumimoji="0" lang="zh-CN" altLang="en-US" b="1">
                <a:solidFill>
                  <a:srgbClr val="660033"/>
                </a:solidFill>
              </a:rPr>
              <a:t>·&gt; * </a:t>
            </a:r>
            <a:r>
              <a:rPr kumimoji="0" lang="zh-CN" altLang="en-US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b="1">
                <a:solidFill>
                  <a:srgbClr val="660033"/>
                </a:solidFill>
              </a:rPr>
              <a:t>·</a:t>
            </a:r>
            <a:r>
              <a:rPr kumimoji="0" lang="en-US" altLang="zh-CN" b="1">
                <a:solidFill>
                  <a:srgbClr val="660033"/>
                </a:solidFill>
              </a:rPr>
              <a:t>id </a:t>
            </a:r>
            <a:r>
              <a:rPr kumimoji="0" lang="zh-CN" altLang="en-US" b="1">
                <a:solidFill>
                  <a:srgbClr val="660033"/>
                </a:solidFill>
              </a:rPr>
              <a:t>·&gt; </a:t>
            </a:r>
            <a:r>
              <a:rPr lang="en-US" altLang="zh-CN" sz="2400" b="1">
                <a:solidFill>
                  <a:srgbClr val="FF0000"/>
                </a:solidFill>
              </a:rPr>
              <a:t>#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44036" name="Rectangle 5">
            <a:extLst>
              <a:ext uri="{FF2B5EF4-FFF2-40B4-BE49-F238E27FC236}">
                <a16:creationId xmlns:a16="http://schemas.microsoft.com/office/drawing/2014/main" id="{2E580A3B-7F35-412A-A7A6-AEBE041A9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3888"/>
            <a:ext cx="792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/>
              <a:t>G[E]:  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>
                <a:solidFill>
                  <a:srgbClr val="0000FF"/>
                </a:solidFill>
              </a:rPr>
              <a:t>→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>
                <a:solidFill>
                  <a:srgbClr val="0000FF"/>
                </a:solidFill>
              </a:rPr>
              <a:t>＋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E|E-E|E*E|E/E|E</a:t>
            </a:r>
            <a:r>
              <a:rPr kumimoji="0" lang="en-US" altLang="zh-CN">
                <a:solidFill>
                  <a:srgbClr val="0000FF"/>
                </a:solidFill>
                <a:latin typeface="System"/>
                <a:sym typeface="Symbol" panose="05050102010706020507" pitchFamily="18" charset="2"/>
              </a:rPr>
              <a:t>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E|(E)|-E|id</a:t>
            </a:r>
            <a:endParaRPr kumimoji="0" lang="zh-CN" altLang="en-US">
              <a:solidFill>
                <a:srgbClr val="0000FF"/>
              </a:solidFill>
              <a:latin typeface="System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806C323C-F896-4F50-B982-0C473B565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288" y="906463"/>
            <a:ext cx="4856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</a:t>
            </a:r>
            <a:r>
              <a:rPr kumimoji="0" lang="en-US" altLang="zh-CN" sz="2800" b="1">
                <a:solidFill>
                  <a:srgbClr val="FF0000"/>
                </a:solidFill>
              </a:rPr>
              <a:t>id</a:t>
            </a:r>
            <a:r>
              <a:rPr kumimoji="0" lang="en-US" altLang="zh-CN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·&gt;  </a:t>
            </a:r>
            <a:r>
              <a:rPr kumimoji="0" lang="zh-CN" altLang="en-US" sz="2800" b="1">
                <a:solidFill>
                  <a:srgbClr val="FF0000"/>
                </a:solidFill>
              </a:rPr>
              <a:t>+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</a:t>
            </a:r>
            <a:r>
              <a:rPr kumimoji="0" lang="en-US" altLang="zh-CN" sz="2800" b="1">
                <a:solidFill>
                  <a:srgbClr val="FF0000"/>
                </a:solidFill>
              </a:rPr>
              <a:t>id</a:t>
            </a:r>
            <a:r>
              <a:rPr kumimoji="0" lang="en-US" altLang="zh-CN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·&gt; </a:t>
            </a:r>
            <a:r>
              <a:rPr kumimoji="0" lang="zh-CN" altLang="en-US" sz="2800" b="1">
                <a:solidFill>
                  <a:srgbClr val="FF0000"/>
                </a:solidFill>
              </a:rPr>
              <a:t>*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</a:t>
            </a:r>
            <a:r>
              <a:rPr kumimoji="0" lang="en-US" altLang="zh-CN" sz="2800" b="1">
                <a:solidFill>
                  <a:srgbClr val="FF0000"/>
                </a:solidFill>
              </a:rPr>
              <a:t>id</a:t>
            </a:r>
            <a:r>
              <a:rPr kumimoji="0" lang="en-US" altLang="zh-CN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·&gt; </a:t>
            </a: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16420" name="Rectangle 4">
            <a:extLst>
              <a:ext uri="{FF2B5EF4-FFF2-40B4-BE49-F238E27FC236}">
                <a16:creationId xmlns:a16="http://schemas.microsoft.com/office/drawing/2014/main" id="{12FAEE20-BFC6-41A3-B5AB-72FA62D6B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988" y="1454150"/>
            <a:ext cx="408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 </a:t>
            </a:r>
            <a:r>
              <a:rPr kumimoji="0" lang="zh-CN" altLang="en-US" sz="2800" b="1">
                <a:solidFill>
                  <a:srgbClr val="FF0000"/>
                </a:solidFill>
              </a:rPr>
              <a:t>+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</a:t>
            </a:r>
            <a:r>
              <a:rPr kumimoji="0" lang="en-US" altLang="zh-CN" sz="2800" b="1">
                <a:solidFill>
                  <a:srgbClr val="FF0000"/>
                </a:solidFill>
              </a:rPr>
              <a:t>id</a:t>
            </a:r>
            <a:r>
              <a:rPr kumimoji="0" lang="en-US" altLang="zh-CN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·&gt; </a:t>
            </a:r>
            <a:r>
              <a:rPr kumimoji="0" lang="zh-CN" altLang="en-US" sz="2800" b="1">
                <a:solidFill>
                  <a:srgbClr val="FF0000"/>
                </a:solidFill>
              </a:rPr>
              <a:t>*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</a:t>
            </a:r>
            <a:r>
              <a:rPr kumimoji="0" lang="en-US" altLang="zh-CN" sz="2800" b="1">
                <a:solidFill>
                  <a:srgbClr val="FF0000"/>
                </a:solidFill>
              </a:rPr>
              <a:t>id</a:t>
            </a:r>
            <a:r>
              <a:rPr kumimoji="0" lang="en-US" altLang="zh-CN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·&gt; </a:t>
            </a: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5060" name="Rectangle 5">
            <a:extLst>
              <a:ext uri="{FF2B5EF4-FFF2-40B4-BE49-F238E27FC236}">
                <a16:creationId xmlns:a16="http://schemas.microsoft.com/office/drawing/2014/main" id="{8A1CD98F-586F-4CB1-8A62-84789DDEF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9144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</a:rPr>
              <a:t> id </a:t>
            </a:r>
            <a:r>
              <a:rPr kumimoji="0" lang="zh-CN" altLang="en-US" sz="2800" b="1">
                <a:solidFill>
                  <a:srgbClr val="0000FF"/>
                </a:solidFill>
              </a:rPr>
              <a:t>+ </a:t>
            </a:r>
            <a:r>
              <a:rPr kumimoji="0" lang="en-US" altLang="zh-CN" sz="2800" b="1">
                <a:solidFill>
                  <a:srgbClr val="0000FF"/>
                </a:solidFill>
              </a:rPr>
              <a:t>id </a:t>
            </a:r>
            <a:r>
              <a:rPr kumimoji="0" lang="zh-CN" altLang="en-US" sz="2800" b="1">
                <a:solidFill>
                  <a:srgbClr val="0000FF"/>
                </a:solidFill>
              </a:rPr>
              <a:t>* </a:t>
            </a:r>
            <a:r>
              <a:rPr kumimoji="0" lang="en-US" altLang="zh-CN" sz="2800" b="1">
                <a:solidFill>
                  <a:srgbClr val="0000FF"/>
                </a:solidFill>
              </a:rPr>
              <a:t>id </a:t>
            </a: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5061" name="Rectangle 6">
            <a:extLst>
              <a:ext uri="{FF2B5EF4-FFF2-40B4-BE49-F238E27FC236}">
                <a16:creationId xmlns:a16="http://schemas.microsoft.com/office/drawing/2014/main" id="{B2B73068-90CE-427C-A4D8-EE92DC92C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/>
              <a:t>G[E]:  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>
                <a:solidFill>
                  <a:srgbClr val="0000FF"/>
                </a:solidFill>
              </a:rPr>
              <a:t>→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>
                <a:solidFill>
                  <a:srgbClr val="0000FF"/>
                </a:solidFill>
              </a:rPr>
              <a:t>＋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E|E-E|E*E|E/E|E</a:t>
            </a:r>
            <a:r>
              <a:rPr kumimoji="0" lang="en-US" altLang="zh-CN">
                <a:solidFill>
                  <a:srgbClr val="0000FF"/>
                </a:solidFill>
                <a:latin typeface="System"/>
                <a:sym typeface="Symbol" panose="05050102010706020507" pitchFamily="18" charset="2"/>
              </a:rPr>
              <a:t>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E|(E)|-E|id</a:t>
            </a:r>
            <a:endParaRPr kumimoji="0" lang="zh-CN" altLang="en-US">
              <a:solidFill>
                <a:srgbClr val="0000FF"/>
              </a:solidFill>
              <a:latin typeface="System"/>
            </a:endParaRPr>
          </a:p>
        </p:txBody>
      </p:sp>
      <p:sp>
        <p:nvSpPr>
          <p:cNvPr id="316423" name="Rectangle 7">
            <a:extLst>
              <a:ext uri="{FF2B5EF4-FFF2-40B4-BE49-F238E27FC236}">
                <a16:creationId xmlns:a16="http://schemas.microsoft.com/office/drawing/2014/main" id="{B558536B-9DD6-466C-9FB6-9C3076D1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14478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</a:rPr>
              <a:t>+ </a:t>
            </a:r>
            <a:r>
              <a:rPr kumimoji="0" lang="en-US" altLang="zh-CN" sz="2800" b="1">
                <a:solidFill>
                  <a:srgbClr val="0000FF"/>
                </a:solidFill>
              </a:rPr>
              <a:t>id </a:t>
            </a:r>
            <a:r>
              <a:rPr kumimoji="0" lang="zh-CN" altLang="en-US" sz="2800" b="1">
                <a:solidFill>
                  <a:srgbClr val="0000FF"/>
                </a:solidFill>
              </a:rPr>
              <a:t>* </a:t>
            </a:r>
            <a:r>
              <a:rPr kumimoji="0" lang="en-US" altLang="zh-CN" sz="2800" b="1">
                <a:solidFill>
                  <a:srgbClr val="0000FF"/>
                </a:solidFill>
              </a:rPr>
              <a:t>id </a:t>
            </a: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</a:p>
        </p:txBody>
      </p:sp>
      <p:graphicFrame>
        <p:nvGraphicFramePr>
          <p:cNvPr id="45063" name="Object 8">
            <a:extLst>
              <a:ext uri="{FF2B5EF4-FFF2-40B4-BE49-F238E27FC236}">
                <a16:creationId xmlns:a16="http://schemas.microsoft.com/office/drawing/2014/main" id="{93014B24-732B-4F2E-B258-469FF6F59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733800"/>
          <a:ext cx="668655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Document" r:id="rId3" imgW="6191250" imgH="2733675" progId="Word.Document.8">
                  <p:embed/>
                </p:oleObj>
              </mc:Choice>
              <mc:Fallback>
                <p:oleObj name="Document" r:id="rId3" imgW="6191250" imgH="273367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33800"/>
                        <a:ext cx="6686550" cy="29337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25" name="Rectangle 9">
            <a:extLst>
              <a:ext uri="{FF2B5EF4-FFF2-40B4-BE49-F238E27FC236}">
                <a16:creationId xmlns:a16="http://schemas.microsoft.com/office/drawing/2014/main" id="{6B918A33-DB38-40D8-862B-611580EF6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19192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</a:rPr>
              <a:t>+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</a:rPr>
              <a:t>* </a:t>
            </a:r>
            <a:r>
              <a:rPr kumimoji="0" lang="en-US" altLang="zh-CN" sz="2800" b="1">
                <a:solidFill>
                  <a:srgbClr val="0000FF"/>
                </a:solidFill>
              </a:rPr>
              <a:t>id </a:t>
            </a: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16426" name="Rectangle 10">
            <a:extLst>
              <a:ext uri="{FF2B5EF4-FFF2-40B4-BE49-F238E27FC236}">
                <a16:creationId xmlns:a16="http://schemas.microsoft.com/office/drawing/2014/main" id="{ED014ECE-C9C8-46DE-B962-68A03E7B0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68500"/>
            <a:ext cx="3411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 </a:t>
            </a:r>
            <a:r>
              <a:rPr kumimoji="0" lang="zh-CN" altLang="en-US" sz="2800" b="1">
                <a:solidFill>
                  <a:srgbClr val="FF0000"/>
                </a:solidFill>
              </a:rPr>
              <a:t>+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 </a:t>
            </a:r>
            <a:r>
              <a:rPr kumimoji="0" lang="zh-CN" altLang="en-US" sz="2800" b="1">
                <a:solidFill>
                  <a:srgbClr val="FF0000"/>
                </a:solidFill>
              </a:rPr>
              <a:t>*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</a:t>
            </a:r>
            <a:r>
              <a:rPr kumimoji="0" lang="en-US" altLang="zh-CN" sz="2800" b="1">
                <a:solidFill>
                  <a:srgbClr val="FF0000"/>
                </a:solidFill>
              </a:rPr>
              <a:t>id</a:t>
            </a:r>
            <a:r>
              <a:rPr kumimoji="0" lang="en-US" altLang="zh-CN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·&gt; </a:t>
            </a: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16427" name="Rectangle 11">
            <a:extLst>
              <a:ext uri="{FF2B5EF4-FFF2-40B4-BE49-F238E27FC236}">
                <a16:creationId xmlns:a16="http://schemas.microsoft.com/office/drawing/2014/main" id="{C979FD36-40BE-4186-ABE9-97CE12093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234791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</a:rPr>
              <a:t>+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</a:rPr>
              <a:t>*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16428" name="Rectangle 12">
            <a:extLst>
              <a:ext uri="{FF2B5EF4-FFF2-40B4-BE49-F238E27FC236}">
                <a16:creationId xmlns:a16="http://schemas.microsoft.com/office/drawing/2014/main" id="{7BF02411-B6F1-4DC1-A519-39BC99582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8550"/>
            <a:ext cx="273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 </a:t>
            </a:r>
            <a:r>
              <a:rPr kumimoji="0" lang="zh-CN" altLang="en-US" sz="2800" b="1">
                <a:solidFill>
                  <a:srgbClr val="FF0000"/>
                </a:solidFill>
              </a:rPr>
              <a:t>+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 </a:t>
            </a:r>
            <a:r>
              <a:rPr kumimoji="0" lang="zh-CN" altLang="en-US" sz="2800" b="1">
                <a:solidFill>
                  <a:srgbClr val="FF0000"/>
                </a:solidFill>
              </a:rPr>
              <a:t>*</a:t>
            </a:r>
            <a:r>
              <a:rPr kumimoji="0" lang="zh-CN" altLang="en-US" sz="2800" b="1">
                <a:solidFill>
                  <a:srgbClr val="660033"/>
                </a:solidFill>
              </a:rPr>
              <a:t> ·&gt; </a:t>
            </a: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16429" name="Rectangle 13">
            <a:extLst>
              <a:ext uri="{FF2B5EF4-FFF2-40B4-BE49-F238E27FC236}">
                <a16:creationId xmlns:a16="http://schemas.microsoft.com/office/drawing/2014/main" id="{F1067A7C-5C1C-448A-A8B0-3319E9FAB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2757488"/>
            <a:ext cx="2166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</a:rPr>
              <a:t>+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16430" name="Rectangle 14">
            <a:extLst>
              <a:ext uri="{FF2B5EF4-FFF2-40B4-BE49-F238E27FC236}">
                <a16:creationId xmlns:a16="http://schemas.microsoft.com/office/drawing/2014/main" id="{1D2DF4FC-0273-4710-89CC-1B0A38247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9550"/>
            <a:ext cx="2085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 </a:t>
            </a:r>
            <a:r>
              <a:rPr kumimoji="0" lang="zh-CN" altLang="en-US" sz="2800" b="1">
                <a:solidFill>
                  <a:srgbClr val="FF0000"/>
                </a:solidFill>
              </a:rPr>
              <a:t>+</a:t>
            </a:r>
            <a:r>
              <a:rPr kumimoji="0" lang="zh-CN" altLang="en-US" sz="2800" b="1">
                <a:solidFill>
                  <a:srgbClr val="660033"/>
                </a:solidFill>
              </a:rPr>
              <a:t> ·&gt; </a:t>
            </a: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16431" name="Rectangle 15">
            <a:extLst>
              <a:ext uri="{FF2B5EF4-FFF2-40B4-BE49-F238E27FC236}">
                <a16:creationId xmlns:a16="http://schemas.microsoft.com/office/drawing/2014/main" id="{702E57A0-14AE-4D9D-AD3B-BFF25461D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3214688"/>
            <a:ext cx="2166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16432" name="Rectangle 16">
            <a:extLst>
              <a:ext uri="{FF2B5EF4-FFF2-40B4-BE49-F238E27FC236}">
                <a16:creationId xmlns:a16="http://schemas.microsoft.com/office/drawing/2014/main" id="{91E97445-5407-4748-99A2-2667423D9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68663"/>
            <a:ext cx="1031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5072" name="AutoShape 1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7691C1A-C0F9-40F9-A219-51A41B07E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0"/>
            <a:ext cx="457200" cy="461963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6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6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6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6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6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6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0" grpId="0" autoUpdateAnimBg="0"/>
      <p:bldP spid="316423" grpId="0" autoUpdateAnimBg="0"/>
      <p:bldP spid="316425" grpId="0" autoUpdateAnimBg="0"/>
      <p:bldP spid="316426" grpId="0" autoUpdateAnimBg="0"/>
      <p:bldP spid="316427" grpId="0" autoUpdateAnimBg="0"/>
      <p:bldP spid="316428" grpId="0" autoUpdateAnimBg="0"/>
      <p:bldP spid="316429" grpId="0" autoUpdateAnimBg="0"/>
      <p:bldP spid="316430" grpId="0" autoUpdateAnimBg="0"/>
      <p:bldP spid="316431" grpId="0" autoUpdateAnimBg="0"/>
      <p:bldP spid="31643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47F6FFCC-0891-437B-9167-5C515E2B9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8534400" cy="531813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      栈                关系         输入                      动作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35807AF4-F7C5-4BA0-837B-EB8D845F0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85800"/>
            <a:ext cx="8534400" cy="531813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                          &lt;·           </a:t>
            </a:r>
            <a:r>
              <a:rPr lang="en-US" altLang="zh-CN" sz="2800"/>
              <a:t>id+id*id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</a:t>
            </a:r>
            <a:r>
              <a:rPr lang="en-US" altLang="zh-CN" sz="2800"/>
              <a:t>                </a:t>
            </a:r>
            <a:r>
              <a:rPr lang="zh-CN" altLang="en-US" sz="2800"/>
              <a:t>移进                                         </a:t>
            </a:r>
          </a:p>
        </p:txBody>
      </p:sp>
      <p:sp>
        <p:nvSpPr>
          <p:cNvPr id="337924" name="Text Box 4">
            <a:extLst>
              <a:ext uri="{FF2B5EF4-FFF2-40B4-BE49-F238E27FC236}">
                <a16:creationId xmlns:a16="http://schemas.microsoft.com/office/drawing/2014/main" id="{C01124EA-190B-4E64-8DBB-A6A62ED32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8534400" cy="531813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 </a:t>
            </a:r>
            <a:r>
              <a:rPr lang="en-US" altLang="en-US" sz="2800"/>
              <a:t>id</a:t>
            </a:r>
            <a:r>
              <a:rPr lang="en-US" altLang="zh-CN" sz="2800"/>
              <a:t>                      ·&gt;              +id*id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</a:t>
            </a:r>
            <a:r>
              <a:rPr lang="en-US" altLang="zh-CN" sz="2800"/>
              <a:t>                </a:t>
            </a:r>
            <a:r>
              <a:rPr lang="zh-CN" altLang="en-US" sz="2800"/>
              <a:t>归约                                         </a:t>
            </a:r>
          </a:p>
        </p:txBody>
      </p:sp>
      <p:sp>
        <p:nvSpPr>
          <p:cNvPr id="337925" name="Text Box 5">
            <a:extLst>
              <a:ext uri="{FF2B5EF4-FFF2-40B4-BE49-F238E27FC236}">
                <a16:creationId xmlns:a16="http://schemas.microsoft.com/office/drawing/2014/main" id="{36AC405F-02C5-4B9D-90F9-6A68F0D1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8534400" cy="531813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 </a:t>
            </a:r>
            <a:r>
              <a:rPr lang="en-US" altLang="en-US" sz="2800"/>
              <a:t>E</a:t>
            </a:r>
            <a:r>
              <a:rPr lang="en-US" altLang="zh-CN" sz="2800"/>
              <a:t>                      </a:t>
            </a:r>
            <a:r>
              <a:rPr lang="zh-CN" altLang="en-US" sz="2800"/>
              <a:t>&lt;</a:t>
            </a:r>
            <a:r>
              <a:rPr lang="en-US" altLang="zh-CN" sz="2800"/>
              <a:t> ·              +id*id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</a:t>
            </a:r>
            <a:r>
              <a:rPr lang="en-US" altLang="zh-CN" sz="2800"/>
              <a:t>                </a:t>
            </a:r>
            <a:r>
              <a:rPr lang="zh-CN" altLang="en-US" sz="2800"/>
              <a:t>移进</a:t>
            </a:r>
          </a:p>
        </p:txBody>
      </p:sp>
      <p:sp>
        <p:nvSpPr>
          <p:cNvPr id="337926" name="Text Box 6">
            <a:extLst>
              <a:ext uri="{FF2B5EF4-FFF2-40B4-BE49-F238E27FC236}">
                <a16:creationId xmlns:a16="http://schemas.microsoft.com/office/drawing/2014/main" id="{2F6EDFAB-9952-48CF-828F-EFDA8A43C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71713"/>
            <a:ext cx="8534400" cy="531812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 </a:t>
            </a:r>
            <a:r>
              <a:rPr lang="en-US" altLang="en-US" sz="2800"/>
              <a:t>E+</a:t>
            </a:r>
            <a:r>
              <a:rPr lang="en-US" altLang="zh-CN" sz="2800"/>
              <a:t>                    </a:t>
            </a:r>
            <a:r>
              <a:rPr lang="zh-CN" altLang="en-US" sz="2800"/>
              <a:t>&lt;</a:t>
            </a:r>
            <a:r>
              <a:rPr lang="en-US" altLang="zh-CN" sz="2800"/>
              <a:t> ·                id*id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</a:t>
            </a:r>
            <a:r>
              <a:rPr lang="en-US" altLang="zh-CN" sz="2800"/>
              <a:t>                </a:t>
            </a:r>
            <a:r>
              <a:rPr lang="zh-CN" altLang="en-US" sz="2800"/>
              <a:t>移进</a:t>
            </a:r>
          </a:p>
        </p:txBody>
      </p:sp>
      <p:sp>
        <p:nvSpPr>
          <p:cNvPr id="337927" name="Text Box 7">
            <a:extLst>
              <a:ext uri="{FF2B5EF4-FFF2-40B4-BE49-F238E27FC236}">
                <a16:creationId xmlns:a16="http://schemas.microsoft.com/office/drawing/2014/main" id="{3CEE6932-A040-4173-9634-C5AA60AFE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90825"/>
            <a:ext cx="8534400" cy="531813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 </a:t>
            </a:r>
            <a:r>
              <a:rPr lang="en-US" altLang="en-US" sz="2800"/>
              <a:t>E+id</a:t>
            </a:r>
            <a:r>
              <a:rPr lang="en-US" altLang="zh-CN" sz="2800"/>
              <a:t>                 · &gt;                   *id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</a:t>
            </a:r>
            <a:r>
              <a:rPr lang="en-US" altLang="zh-CN" sz="2800"/>
              <a:t>               </a:t>
            </a:r>
            <a:r>
              <a:rPr lang="zh-CN" altLang="en-US" sz="2800"/>
              <a:t>归约</a:t>
            </a:r>
          </a:p>
        </p:txBody>
      </p:sp>
      <p:sp>
        <p:nvSpPr>
          <p:cNvPr id="337928" name="Text Box 8">
            <a:extLst>
              <a:ext uri="{FF2B5EF4-FFF2-40B4-BE49-F238E27FC236}">
                <a16:creationId xmlns:a16="http://schemas.microsoft.com/office/drawing/2014/main" id="{8471BE23-9794-45B5-A60C-9A6C82568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24225"/>
            <a:ext cx="8534400" cy="531813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 </a:t>
            </a:r>
            <a:r>
              <a:rPr lang="en-US" altLang="en-US" sz="2800"/>
              <a:t>E+E</a:t>
            </a:r>
            <a:r>
              <a:rPr lang="en-US" altLang="zh-CN" sz="2800"/>
              <a:t>                 </a:t>
            </a:r>
            <a:r>
              <a:rPr lang="zh-CN" altLang="en-US" sz="2800"/>
              <a:t>&lt;</a:t>
            </a:r>
            <a:r>
              <a:rPr lang="en-US" altLang="zh-CN" sz="2800"/>
              <a:t> ·                    *id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</a:t>
            </a:r>
            <a:r>
              <a:rPr lang="en-US" altLang="zh-CN" sz="2800"/>
              <a:t>                </a:t>
            </a:r>
            <a:r>
              <a:rPr lang="zh-CN" altLang="en-US" sz="2800"/>
              <a:t>移进</a:t>
            </a:r>
          </a:p>
        </p:txBody>
      </p:sp>
      <p:sp>
        <p:nvSpPr>
          <p:cNvPr id="337929" name="Text Box 9">
            <a:extLst>
              <a:ext uri="{FF2B5EF4-FFF2-40B4-BE49-F238E27FC236}">
                <a16:creationId xmlns:a16="http://schemas.microsoft.com/office/drawing/2014/main" id="{C6893ED2-BCA2-4C9F-AF60-BB8112AA9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57625"/>
            <a:ext cx="8534400" cy="531813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 </a:t>
            </a:r>
            <a:r>
              <a:rPr lang="en-US" altLang="en-US" sz="2800"/>
              <a:t>E+E</a:t>
            </a:r>
            <a:r>
              <a:rPr lang="en-US" altLang="zh-CN" sz="2800"/>
              <a:t> *               </a:t>
            </a:r>
            <a:r>
              <a:rPr lang="zh-CN" altLang="en-US" sz="2800"/>
              <a:t>&lt;</a:t>
            </a:r>
            <a:r>
              <a:rPr lang="en-US" altLang="zh-CN" sz="2800"/>
              <a:t> ·                     id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</a:t>
            </a:r>
            <a:r>
              <a:rPr lang="en-US" altLang="zh-CN" sz="2800"/>
              <a:t>                </a:t>
            </a:r>
            <a:r>
              <a:rPr lang="zh-CN" altLang="en-US" sz="2800"/>
              <a:t>移进</a:t>
            </a:r>
          </a:p>
        </p:txBody>
      </p:sp>
      <p:sp>
        <p:nvSpPr>
          <p:cNvPr id="337930" name="Text Box 10">
            <a:extLst>
              <a:ext uri="{FF2B5EF4-FFF2-40B4-BE49-F238E27FC236}">
                <a16:creationId xmlns:a16="http://schemas.microsoft.com/office/drawing/2014/main" id="{1BA7D8AE-43AF-4B3A-BC8B-1506D8F61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91025"/>
            <a:ext cx="8534400" cy="531813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 </a:t>
            </a:r>
            <a:r>
              <a:rPr lang="en-US" altLang="en-US" sz="2800"/>
              <a:t>E+E</a:t>
            </a:r>
            <a:r>
              <a:rPr lang="en-US" altLang="zh-CN" sz="2800"/>
              <a:t> * id           · &gt;                       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</a:t>
            </a:r>
            <a:r>
              <a:rPr lang="en-US" altLang="zh-CN" sz="2800"/>
              <a:t>                 </a:t>
            </a:r>
            <a:r>
              <a:rPr lang="zh-CN" altLang="en-US" sz="2800"/>
              <a:t>归约</a:t>
            </a:r>
          </a:p>
        </p:txBody>
      </p:sp>
      <p:sp>
        <p:nvSpPr>
          <p:cNvPr id="337931" name="Text Box 11">
            <a:extLst>
              <a:ext uri="{FF2B5EF4-FFF2-40B4-BE49-F238E27FC236}">
                <a16:creationId xmlns:a16="http://schemas.microsoft.com/office/drawing/2014/main" id="{7A13DEAF-0F88-4B2A-AA48-8057F25C1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24425"/>
            <a:ext cx="8534400" cy="531813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 </a:t>
            </a:r>
            <a:r>
              <a:rPr lang="en-US" altLang="en-US" sz="2800"/>
              <a:t>E+E</a:t>
            </a:r>
            <a:r>
              <a:rPr lang="en-US" altLang="zh-CN" sz="2800"/>
              <a:t> * E            · &gt;                       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</a:t>
            </a:r>
            <a:r>
              <a:rPr lang="en-US" altLang="zh-CN" sz="2800"/>
              <a:t>                 </a:t>
            </a:r>
            <a:r>
              <a:rPr lang="zh-CN" altLang="en-US" sz="2800"/>
              <a:t>归约</a:t>
            </a:r>
          </a:p>
        </p:txBody>
      </p:sp>
      <p:sp>
        <p:nvSpPr>
          <p:cNvPr id="337932" name="Text Box 12">
            <a:extLst>
              <a:ext uri="{FF2B5EF4-FFF2-40B4-BE49-F238E27FC236}">
                <a16:creationId xmlns:a16="http://schemas.microsoft.com/office/drawing/2014/main" id="{31C0DFC8-E20C-4631-A6B5-8EED5924F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57825"/>
            <a:ext cx="8534400" cy="531813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 </a:t>
            </a:r>
            <a:r>
              <a:rPr lang="en-US" altLang="en-US" sz="2800"/>
              <a:t>E+E</a:t>
            </a:r>
            <a:r>
              <a:rPr lang="en-US" altLang="zh-CN" sz="2800"/>
              <a:t>                  · &gt;                       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</a:t>
            </a:r>
            <a:r>
              <a:rPr lang="en-US" altLang="zh-CN" sz="2800"/>
              <a:t>                 </a:t>
            </a:r>
            <a:r>
              <a:rPr lang="zh-CN" altLang="en-US" sz="2800"/>
              <a:t>归约</a:t>
            </a:r>
          </a:p>
        </p:txBody>
      </p:sp>
      <p:sp>
        <p:nvSpPr>
          <p:cNvPr id="337933" name="Text Box 13">
            <a:extLst>
              <a:ext uri="{FF2B5EF4-FFF2-40B4-BE49-F238E27FC236}">
                <a16:creationId xmlns:a16="http://schemas.microsoft.com/office/drawing/2014/main" id="{2D2F7B18-E72C-4309-BA24-89B9C6026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991225"/>
            <a:ext cx="8534400" cy="531813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 </a:t>
            </a:r>
            <a:r>
              <a:rPr lang="en-US" altLang="en-US" sz="2800"/>
              <a:t>E     </a:t>
            </a:r>
            <a:r>
              <a:rPr lang="en-US" altLang="zh-CN" sz="2800"/>
              <a:t>                                             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</a:t>
            </a:r>
            <a:r>
              <a:rPr lang="en-US" altLang="zh-CN" sz="2800"/>
              <a:t>                </a:t>
            </a:r>
            <a:r>
              <a:rPr lang="zh-CN" altLang="en-US" sz="2800"/>
              <a:t>接受</a:t>
            </a:r>
          </a:p>
        </p:txBody>
      </p:sp>
      <p:sp>
        <p:nvSpPr>
          <p:cNvPr id="46094" name="AutoShape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257D5FC-97CA-4B7F-B322-84A33B0B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0"/>
            <a:ext cx="457200" cy="461963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4" grpId="0" animBg="1" autoUpdateAnimBg="0"/>
      <p:bldP spid="337925" grpId="0" animBg="1" autoUpdateAnimBg="0"/>
      <p:bldP spid="337926" grpId="0" animBg="1" autoUpdateAnimBg="0"/>
      <p:bldP spid="337927" grpId="0" animBg="1" autoUpdateAnimBg="0"/>
      <p:bldP spid="337928" grpId="0" animBg="1" autoUpdateAnimBg="0"/>
      <p:bldP spid="337929" grpId="0" animBg="1" autoUpdateAnimBg="0"/>
      <p:bldP spid="337930" grpId="0" animBg="1" autoUpdateAnimBg="0"/>
      <p:bldP spid="337931" grpId="0" animBg="1" autoUpdateAnimBg="0"/>
      <p:bldP spid="337932" grpId="0" animBg="1" autoUpdateAnimBg="0"/>
      <p:bldP spid="337933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479B835-25F2-4A32-8AD9-FD6FD42DA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"/>
            <a:ext cx="8915400" cy="642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/>
              <a:t>   </a:t>
            </a:r>
            <a:r>
              <a:rPr kumimoji="0" lang="zh-CN" altLang="en-US"/>
              <a:t> </a:t>
            </a:r>
            <a:r>
              <a:rPr kumimoji="0" lang="zh-CN" altLang="en-US" b="1"/>
              <a:t>算法</a:t>
            </a:r>
            <a:r>
              <a:rPr kumimoji="0" lang="en-US" altLang="zh-CN" b="1"/>
              <a:t>  </a:t>
            </a:r>
            <a:r>
              <a:rPr kumimoji="0" lang="en-US" altLang="zh-CN">
                <a:latin typeface="System"/>
              </a:rPr>
              <a:t> </a:t>
            </a:r>
            <a:r>
              <a:rPr kumimoji="0" lang="zh-CN" altLang="en-US" b="1">
                <a:solidFill>
                  <a:srgbClr val="0000FF"/>
                </a:solidFill>
              </a:rPr>
              <a:t>算符优先分析法</a:t>
            </a:r>
            <a:r>
              <a:rPr kumimoji="0" lang="zh-CN" altLang="en-US"/>
              <a:t> </a:t>
            </a:r>
            <a:br>
              <a:rPr kumimoji="0" lang="zh-CN" altLang="en-US"/>
            </a:br>
            <a:r>
              <a:rPr kumimoji="0" lang="zh-CN" altLang="en-US"/>
              <a:t>     </a:t>
            </a:r>
            <a:r>
              <a:rPr kumimoji="0" lang="zh-CN" altLang="en-US" b="1">
                <a:solidFill>
                  <a:srgbClr val="0000FF"/>
                </a:solidFill>
              </a:rPr>
              <a:t>…</a:t>
            </a:r>
            <a:br>
              <a:rPr kumimoji="0" lang="zh-CN" altLang="zh-CN"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zh-CN">
                <a:ea typeface="楷体_GB2312" pitchFamily="49" charset="-122"/>
              </a:rPr>
              <a:t>    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>
                <a:ea typeface="楷体_GB2312" pitchFamily="49" charset="-122"/>
              </a:rPr>
              <a:t> 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if 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(a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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b) or (a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b) 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/* 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移进* /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 </a:t>
            </a:r>
            <a:endParaRPr kumimoji="0" lang="en-US" altLang="zh-CN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{</a:t>
            </a:r>
            <a:r>
              <a:rPr kumimoji="0" lang="zh-CN" altLang="zh-CN">
                <a:ea typeface="楷体_GB2312" pitchFamily="49" charset="-122"/>
              </a:rPr>
              <a:t>      </a:t>
            </a:r>
            <a:endParaRPr kumimoji="0" lang="zh-CN" altLang="zh-CN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0" lang="zh-CN" altLang="zh-CN">
                <a:ea typeface="楷体_GB2312" pitchFamily="49" charset="-122"/>
              </a:rPr>
              <a:t>     </a:t>
            </a:r>
            <a:r>
              <a:rPr kumimoji="0" lang="zh-CN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把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推入栈中；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        使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ip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前进到下一个符号；</a:t>
            </a:r>
            <a:r>
              <a:rPr kumimoji="0" lang="zh-CN" altLang="zh-CN">
                <a:ea typeface="楷体_GB2312" pitchFamily="49" charset="-122"/>
              </a:rPr>
              <a:t> 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 </a:t>
            </a:r>
            <a:br>
              <a:rPr kumimoji="0" lang="zh-CN" altLang="en-US"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>
                <a:ea typeface="楷体_GB2312" pitchFamily="49" charset="-122"/>
              </a:rPr>
              <a:t>    </a:t>
            </a:r>
            <a:r>
              <a:rPr kumimoji="0" lang="zh-CN" altLang="zh-CN">
                <a:ea typeface="楷体_GB2312" pitchFamily="49" charset="-122"/>
              </a:rPr>
              <a:t> </a:t>
            </a:r>
            <a:r>
              <a:rPr kumimoji="0" lang="zh-CN" altLang="zh-CN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  if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 a</a:t>
            </a:r>
            <a:r>
              <a:rPr kumimoji="0" lang="en-US" altLang="zh-CN">
                <a:ea typeface="楷体_GB2312" pitchFamily="49" charset="-122"/>
              </a:rPr>
              <a:t>·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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b            </a:t>
            </a:r>
            <a:r>
              <a:rPr kumimoji="0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/* </a:t>
            </a:r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归约* /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ea typeface="楷体_GB2312" pitchFamily="49" charset="-122"/>
              </a:rPr>
              <a:t>    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>
                <a:ea typeface="楷体_GB2312" pitchFamily="49" charset="-122"/>
              </a:rPr>
              <a:t>   </a:t>
            </a:r>
            <a:r>
              <a:rPr kumimoji="0" lang="zh-CN" altLang="en-US" b="1">
                <a:ea typeface="楷体_GB2312" pitchFamily="49" charset="-122"/>
              </a:rPr>
              <a:t> 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repeat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br>
              <a:rPr kumimoji="0" lang="en-US" altLang="zh-CN">
                <a:latin typeface="楷体_GB2312" pitchFamily="49" charset="-122"/>
                <a:ea typeface="楷体_GB2312" pitchFamily="49" charset="-122"/>
              </a:rPr>
            </a:br>
            <a:r>
              <a:rPr kumimoji="0" lang="en-US" altLang="zh-CN">
                <a:ea typeface="楷体_GB2312" pitchFamily="49" charset="-122"/>
              </a:rPr>
              <a:t>             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从栈中弹出符号 </a:t>
            </a:r>
            <a:br>
              <a:rPr kumimoji="0" lang="zh-CN" altLang="en-US"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>
                <a:ea typeface="楷体_GB2312" pitchFamily="49" charset="-122"/>
              </a:rPr>
              <a:t>    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until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栈顶终结符号</a:t>
            </a:r>
            <a:r>
              <a:rPr kumimoji="0" lang="zh-CN" altLang="zh-CN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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最近弹出的终结符号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else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error</a:t>
            </a:r>
            <a:endParaRPr kumimoji="0" lang="zh-CN" altLang="en-US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b="1">
                <a:solidFill>
                  <a:srgbClr val="0000FF"/>
                </a:solidFill>
                <a:ea typeface="楷体_GB2312" pitchFamily="49" charset="-122"/>
              </a:rPr>
              <a:t>…</a:t>
            </a:r>
            <a:endParaRPr kumimoji="0" lang="zh-CN" altLang="en-US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FF402ED-4863-45E2-BB04-2CEC6E090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990600"/>
            <a:ext cx="285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</a:t>
            </a:r>
            <a:endParaRPr kumimoji="0" lang="zh-CN" altLang="en-US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F7FB4C8-0170-4CE2-BA67-FC0379BC0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81100"/>
            <a:ext cx="7848600" cy="40767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/>
              <a:t>    算法中，每一个归约串中</a:t>
            </a:r>
            <a:r>
              <a:rPr kumimoji="0" lang="zh-CN" altLang="en-US" sz="2800">
                <a:solidFill>
                  <a:srgbClr val="0000FF"/>
                </a:solidFill>
              </a:rPr>
              <a:t>至少包含一个终结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0000FF"/>
                </a:solidFill>
              </a:rPr>
              <a:t>符号</a:t>
            </a:r>
            <a:r>
              <a:rPr kumimoji="0" lang="zh-CN" altLang="en-US" sz="2800"/>
              <a:t>，用到了一个重要的概念和结论</a:t>
            </a:r>
            <a:r>
              <a:rPr kumimoji="0" lang="zh-CN" altLang="en-US" sz="2000"/>
              <a:t>。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kumimoji="0" lang="zh-CN" altLang="en-US" sz="2000"/>
              <a:t> </a:t>
            </a:r>
            <a:r>
              <a:rPr kumimoji="0" lang="zh-CN" altLang="en-US" sz="2800"/>
              <a:t>  </a:t>
            </a:r>
            <a:r>
              <a:rPr kumimoji="0" lang="zh-CN" altLang="en-US" sz="2800" b="1"/>
              <a:t>定义</a:t>
            </a:r>
            <a:r>
              <a:rPr kumimoji="0" lang="zh-CN" altLang="en-US" sz="2800" b="1">
                <a:latin typeface="System"/>
              </a:rPr>
              <a:t>     </a:t>
            </a:r>
            <a:r>
              <a:rPr kumimoji="0" lang="zh-CN" altLang="en-US" sz="2800"/>
              <a:t>设</a:t>
            </a:r>
            <a:r>
              <a:rPr kumimoji="0" lang="en-US" altLang="zh-CN" sz="2800">
                <a:latin typeface="System"/>
              </a:rPr>
              <a:t>G</a:t>
            </a:r>
            <a:r>
              <a:rPr kumimoji="0" lang="zh-CN" altLang="en-US" sz="2800"/>
              <a:t>是一个算符文法，</a:t>
            </a:r>
            <a:r>
              <a:rPr kumimoji="0" lang="en-US" altLang="zh-CN" sz="2800"/>
              <a:t>β</a:t>
            </a:r>
            <a:r>
              <a:rPr kumimoji="0" lang="zh-CN" altLang="en-US" sz="2800"/>
              <a:t>是句型</a:t>
            </a:r>
            <a:r>
              <a:rPr kumimoji="0" lang="zh-CN" altLang="zh-CN" sz="2800">
                <a:sym typeface="Symbol" panose="05050102010706020507" pitchFamily="18" charset="2"/>
              </a:rPr>
              <a:t></a:t>
            </a:r>
            <a:r>
              <a:rPr kumimoji="0" lang="en-US" altLang="zh-CN" sz="2800"/>
              <a:t>r</a:t>
            </a:r>
            <a:r>
              <a:rPr kumimoji="0" lang="zh-CN" altLang="en-US" sz="2800"/>
              <a:t>关于</a:t>
            </a:r>
            <a:r>
              <a:rPr kumimoji="0" lang="en-US" altLang="zh-CN" sz="2800">
                <a:latin typeface="System"/>
              </a:rPr>
              <a:t>A</a:t>
            </a:r>
            <a:r>
              <a:rPr kumimoji="0" lang="zh-CN" altLang="en-US" sz="2800"/>
              <a:t>的短语</a:t>
            </a:r>
            <a:r>
              <a:rPr kumimoji="0" lang="zh-CN" altLang="en-US" sz="2800">
                <a:latin typeface="System"/>
              </a:rPr>
              <a:t>(</a:t>
            </a:r>
            <a:r>
              <a:rPr kumimoji="0" lang="zh-CN" altLang="en-US" sz="2800"/>
              <a:t>即有</a:t>
            </a:r>
            <a:r>
              <a:rPr kumimoji="0" lang="en-US" altLang="zh-CN" sz="2800">
                <a:latin typeface="System"/>
              </a:rPr>
              <a:t>S </a:t>
            </a:r>
            <a:r>
              <a:rPr kumimoji="0" lang="zh-CN" altLang="zh-CN" sz="2800">
                <a:latin typeface="System"/>
                <a:sym typeface="Symbol" panose="05050102010706020507" pitchFamily="18" charset="2"/>
              </a:rPr>
              <a:t></a:t>
            </a:r>
            <a:r>
              <a:rPr kumimoji="0" lang="en-US" altLang="zh-CN" sz="2800"/>
              <a:t>α</a:t>
            </a:r>
            <a:r>
              <a:rPr kumimoji="0" lang="en-US" altLang="zh-CN" sz="2800">
                <a:latin typeface="System"/>
              </a:rPr>
              <a:t>A</a:t>
            </a:r>
            <a:r>
              <a:rPr kumimoji="0" lang="en-US" altLang="zh-CN" sz="2800"/>
              <a:t>r</a:t>
            </a:r>
            <a:r>
              <a:rPr kumimoji="0" lang="zh-CN" altLang="en-US" sz="2800"/>
              <a:t>且</a:t>
            </a:r>
            <a:r>
              <a:rPr kumimoji="0" lang="en-US" altLang="zh-CN" sz="2800">
                <a:latin typeface="System"/>
              </a:rPr>
              <a:t>A </a:t>
            </a:r>
            <a:r>
              <a:rPr kumimoji="0" lang="zh-CN" altLang="zh-CN" sz="2800">
                <a:latin typeface="System"/>
                <a:sym typeface="Symbol" panose="05050102010706020507" pitchFamily="18" charset="2"/>
              </a:rPr>
              <a:t></a:t>
            </a:r>
            <a:r>
              <a:rPr kumimoji="0" lang="en-US" altLang="zh-CN" sz="2800">
                <a:latin typeface="System"/>
              </a:rPr>
              <a:t> </a:t>
            </a:r>
            <a:r>
              <a:rPr kumimoji="0" lang="en-US" altLang="zh-CN" sz="2800"/>
              <a:t>β </a:t>
            </a:r>
            <a:r>
              <a:rPr kumimoji="0" lang="en-US" altLang="zh-CN" sz="2800">
                <a:latin typeface="System"/>
              </a:rPr>
              <a:t>)</a:t>
            </a:r>
            <a:r>
              <a:rPr kumimoji="0" lang="zh-CN" altLang="en-US" sz="2800"/>
              <a:t>且</a:t>
            </a:r>
            <a:r>
              <a:rPr kumimoji="0" lang="en-US" altLang="zh-CN" sz="2800">
                <a:solidFill>
                  <a:srgbClr val="0000FF"/>
                </a:solidFill>
              </a:rPr>
              <a:t>β</a:t>
            </a:r>
            <a:r>
              <a:rPr kumimoji="0" lang="zh-CN" altLang="en-US" sz="2800">
                <a:solidFill>
                  <a:srgbClr val="0000FF"/>
                </a:solidFill>
              </a:rPr>
              <a:t>至少含有一个终结符号</a:t>
            </a:r>
            <a:r>
              <a:rPr kumimoji="0" lang="zh-CN" altLang="en-US" sz="2800"/>
              <a:t>，并且除自身之外不再含有任何</a:t>
            </a:r>
            <a:r>
              <a:rPr kumimoji="0" lang="zh-CN" altLang="en-US" sz="2800">
                <a:solidFill>
                  <a:srgbClr val="0000FF"/>
                </a:solidFill>
              </a:rPr>
              <a:t>更小</a:t>
            </a:r>
            <a:r>
              <a:rPr kumimoji="0" lang="zh-CN" altLang="en-US" sz="2800"/>
              <a:t>的 带有终结符号的短语，则称</a:t>
            </a:r>
            <a:r>
              <a:rPr kumimoji="0" lang="en-US" altLang="zh-CN" sz="2800"/>
              <a:t>β</a:t>
            </a:r>
            <a:r>
              <a:rPr kumimoji="0" lang="zh-CN" altLang="en-US" sz="2800"/>
              <a:t>是句型</a:t>
            </a:r>
            <a:r>
              <a:rPr kumimoji="0" lang="en-US" altLang="zh-CN" sz="2800"/>
              <a:t>αβr</a:t>
            </a:r>
            <a:r>
              <a:rPr kumimoji="0" lang="zh-CN" altLang="en-US" sz="2800"/>
              <a:t>关于</a:t>
            </a:r>
            <a:r>
              <a:rPr kumimoji="0" lang="en-US" altLang="zh-CN" sz="2800">
                <a:latin typeface="System"/>
              </a:rPr>
              <a:t>A</a:t>
            </a:r>
            <a:r>
              <a:rPr kumimoji="0" lang="zh-CN" altLang="en-US" sz="2800"/>
              <a:t>的</a:t>
            </a:r>
            <a:r>
              <a:rPr kumimoji="0" lang="zh-CN" altLang="en-US" sz="2800">
                <a:solidFill>
                  <a:srgbClr val="FF0000"/>
                </a:solidFill>
              </a:rPr>
              <a:t>素短语</a:t>
            </a:r>
            <a:r>
              <a:rPr kumimoji="0" lang="zh-CN" altLang="en-US" sz="2800"/>
              <a:t>。所谓</a:t>
            </a:r>
            <a:r>
              <a:rPr kumimoji="0" lang="zh-CN" altLang="en-US" sz="2800">
                <a:solidFill>
                  <a:srgbClr val="FF0000"/>
                </a:solidFill>
              </a:rPr>
              <a:t>最左素短语</a:t>
            </a:r>
            <a:r>
              <a:rPr kumimoji="0" lang="zh-CN" altLang="en-US" sz="2800"/>
              <a:t>是指处于句型最左边的那个素短语。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/>
              <a:t>       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A4EB5F3B-563A-49BF-B305-6F6A75AC2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492375"/>
            <a:ext cx="381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0"/>
              </a:spcBef>
              <a:buFontTx/>
              <a:buNone/>
            </a:pPr>
            <a:r>
              <a:rPr lang="zh-CN" altLang="en-US" baseline="-25000"/>
              <a:t>*</a:t>
            </a:r>
            <a:endParaRPr lang="zh-CN" altLang="en-US"/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DC090950-EE54-43C7-B731-95CDC53E5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636838"/>
            <a:ext cx="304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+</a:t>
            </a:r>
          </a:p>
        </p:txBody>
      </p:sp>
      <p:sp>
        <p:nvSpPr>
          <p:cNvPr id="48133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65AC0DA-E364-4490-8B04-380F25C73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0"/>
            <a:ext cx="457200" cy="461963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05AA0599-5D27-49B7-B2E1-75D141926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438"/>
            <a:ext cx="3276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/>
              <a:t>G[E]: (</a:t>
            </a:r>
            <a:r>
              <a:rPr kumimoji="0" lang="zh-CN" altLang="en-US"/>
              <a:t>算符文法)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>
                <a:solidFill>
                  <a:srgbClr val="0000FF"/>
                </a:solidFill>
              </a:rPr>
              <a:t>→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>
                <a:solidFill>
                  <a:srgbClr val="0000FF"/>
                </a:solidFill>
              </a:rPr>
              <a:t>＋T 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| T                                                           T</a:t>
            </a:r>
            <a:r>
              <a:rPr kumimoji="0" lang="en-US" altLang="zh-CN">
                <a:solidFill>
                  <a:srgbClr val="0000FF"/>
                </a:solidFill>
              </a:rPr>
              <a:t>→T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*F | F                                                                                                      F</a:t>
            </a:r>
            <a:r>
              <a:rPr kumimoji="0" lang="en-US" altLang="zh-CN">
                <a:solidFill>
                  <a:srgbClr val="0000FF"/>
                </a:solidFill>
              </a:rPr>
              <a:t>→(E)</a:t>
            </a:r>
            <a:r>
              <a:rPr kumimoji="0" lang="en-US" altLang="zh-CN">
                <a:solidFill>
                  <a:srgbClr val="0000FF"/>
                </a:solidFill>
                <a:latin typeface="System"/>
                <a:sym typeface="Symbol" panose="05050102010706020507" pitchFamily="18" charset="2"/>
              </a:rPr>
              <a:t> 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| a</a:t>
            </a:r>
            <a:endParaRPr kumimoji="0" lang="zh-CN" altLang="en-US">
              <a:solidFill>
                <a:srgbClr val="0000FF"/>
              </a:solidFill>
              <a:latin typeface="System"/>
            </a:endParaRPr>
          </a:p>
        </p:txBody>
      </p:sp>
      <p:grpSp>
        <p:nvGrpSpPr>
          <p:cNvPr id="49155" name="Group 51">
            <a:extLst>
              <a:ext uri="{FF2B5EF4-FFF2-40B4-BE49-F238E27FC236}">
                <a16:creationId xmlns:a16="http://schemas.microsoft.com/office/drawing/2014/main" id="{AE8395A8-0088-4F0A-B42F-937575E7E2B1}"/>
              </a:ext>
            </a:extLst>
          </p:cNvPr>
          <p:cNvGrpSpPr>
            <a:grpSpLocks/>
          </p:cNvGrpSpPr>
          <p:nvPr/>
        </p:nvGrpSpPr>
        <p:grpSpPr bwMode="auto">
          <a:xfrm>
            <a:off x="5661025" y="563563"/>
            <a:ext cx="3308350" cy="3373437"/>
            <a:chOff x="3566" y="355"/>
            <a:chExt cx="2084" cy="2125"/>
          </a:xfrm>
        </p:grpSpPr>
        <p:sp>
          <p:nvSpPr>
            <p:cNvPr id="49175" name="Rectangle 5">
              <a:extLst>
                <a:ext uri="{FF2B5EF4-FFF2-40B4-BE49-F238E27FC236}">
                  <a16:creationId xmlns:a16="http://schemas.microsoft.com/office/drawing/2014/main" id="{48469C06-302C-435C-8B18-74227E276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" y="355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E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49176" name="Rectangle 6">
              <a:extLst>
                <a:ext uri="{FF2B5EF4-FFF2-40B4-BE49-F238E27FC236}">
                  <a16:creationId xmlns:a16="http://schemas.microsoft.com/office/drawing/2014/main" id="{461DEFD7-0450-4573-B1E1-1423B9966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979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E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49177" name="Rectangle 7">
              <a:extLst>
                <a:ext uri="{FF2B5EF4-FFF2-40B4-BE49-F238E27FC236}">
                  <a16:creationId xmlns:a16="http://schemas.microsoft.com/office/drawing/2014/main" id="{70111E4C-2672-4FF1-870B-0B2D7CBF9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" y="1008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T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49178" name="Rectangle 8">
              <a:extLst>
                <a:ext uri="{FF2B5EF4-FFF2-40B4-BE49-F238E27FC236}">
                  <a16:creationId xmlns:a16="http://schemas.microsoft.com/office/drawing/2014/main" id="{6C6C956F-15D3-430F-B9E9-E66A1D98E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1008"/>
              <a:ext cx="2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+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49179" name="Line 9">
              <a:extLst>
                <a:ext uri="{FF2B5EF4-FFF2-40B4-BE49-F238E27FC236}">
                  <a16:creationId xmlns:a16="http://schemas.microsoft.com/office/drawing/2014/main" id="{543DF33A-39E9-41DD-8753-8D691DC872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" y="672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Line 10">
              <a:extLst>
                <a:ext uri="{FF2B5EF4-FFF2-40B4-BE49-F238E27FC236}">
                  <a16:creationId xmlns:a16="http://schemas.microsoft.com/office/drawing/2014/main" id="{43369000-F875-474E-B6B3-524EDD814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672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1" name="Rectangle 11">
              <a:extLst>
                <a:ext uri="{FF2B5EF4-FFF2-40B4-BE49-F238E27FC236}">
                  <a16:creationId xmlns:a16="http://schemas.microsoft.com/office/drawing/2014/main" id="{91D8B276-9841-42B8-9530-89854488A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1507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E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49182" name="Rectangle 12">
              <a:extLst>
                <a:ext uri="{FF2B5EF4-FFF2-40B4-BE49-F238E27FC236}">
                  <a16:creationId xmlns:a16="http://schemas.microsoft.com/office/drawing/2014/main" id="{751BC505-1F44-4078-882E-A8DE287CD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" y="1507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T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49183" name="Rectangle 13">
              <a:extLst>
                <a:ext uri="{FF2B5EF4-FFF2-40B4-BE49-F238E27FC236}">
                  <a16:creationId xmlns:a16="http://schemas.microsoft.com/office/drawing/2014/main" id="{FD9228F8-0111-4F91-9BC0-A8F6D021C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488"/>
              <a:ext cx="2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+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49184" name="Line 14">
              <a:extLst>
                <a:ext uri="{FF2B5EF4-FFF2-40B4-BE49-F238E27FC236}">
                  <a16:creationId xmlns:a16="http://schemas.microsoft.com/office/drawing/2014/main" id="{25B03904-CDAB-47E9-B9F4-AD77B58431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0" y="129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Line 15">
              <a:extLst>
                <a:ext uri="{FF2B5EF4-FFF2-40B4-BE49-F238E27FC236}">
                  <a16:creationId xmlns:a16="http://schemas.microsoft.com/office/drawing/2014/main" id="{1046B104-FDE5-46F5-B9EA-01E85E9B8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6" name="Line 16">
              <a:extLst>
                <a:ext uri="{FF2B5EF4-FFF2-40B4-BE49-F238E27FC236}">
                  <a16:creationId xmlns:a16="http://schemas.microsoft.com/office/drawing/2014/main" id="{E54DE21F-3A2D-4E3E-BB8E-C0D2FAD64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" y="129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7" name="Rectangle 17">
              <a:extLst>
                <a:ext uri="{FF2B5EF4-FFF2-40B4-BE49-F238E27FC236}">
                  <a16:creationId xmlns:a16="http://schemas.microsoft.com/office/drawing/2014/main" id="{143FA78E-98E2-43B4-9622-938A2843C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2083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T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49188" name="Line 18">
              <a:extLst>
                <a:ext uri="{FF2B5EF4-FFF2-40B4-BE49-F238E27FC236}">
                  <a16:creationId xmlns:a16="http://schemas.microsoft.com/office/drawing/2014/main" id="{4EC02546-E5FA-4B08-B1B9-BCABEA28E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0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9" name="Rectangle 19">
              <a:extLst>
                <a:ext uri="{FF2B5EF4-FFF2-40B4-BE49-F238E27FC236}">
                  <a16:creationId xmlns:a16="http://schemas.microsoft.com/office/drawing/2014/main" id="{F13F6486-D402-44DD-9229-354CD33DF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2083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T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49190" name="Rectangle 20">
              <a:extLst>
                <a:ext uri="{FF2B5EF4-FFF2-40B4-BE49-F238E27FC236}">
                  <a16:creationId xmlns:a16="http://schemas.microsoft.com/office/drawing/2014/main" id="{83BA0EC4-3CB6-4360-8C1C-E2B50C262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2083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F</a:t>
              </a:r>
            </a:p>
          </p:txBody>
        </p:sp>
        <p:sp>
          <p:nvSpPr>
            <p:cNvPr id="49191" name="Rectangle 21">
              <a:extLst>
                <a:ext uri="{FF2B5EF4-FFF2-40B4-BE49-F238E27FC236}">
                  <a16:creationId xmlns:a16="http://schemas.microsoft.com/office/drawing/2014/main" id="{04F3E332-FF35-41E9-9E05-45735E3AD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2083"/>
              <a:ext cx="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*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49192" name="Line 22">
              <a:extLst>
                <a:ext uri="{FF2B5EF4-FFF2-40B4-BE49-F238E27FC236}">
                  <a16:creationId xmlns:a16="http://schemas.microsoft.com/office/drawing/2014/main" id="{8DB608EE-74CA-4AFA-BB17-488603EBA8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8" y="182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3" name="Line 23">
              <a:extLst>
                <a:ext uri="{FF2B5EF4-FFF2-40B4-BE49-F238E27FC236}">
                  <a16:creationId xmlns:a16="http://schemas.microsoft.com/office/drawing/2014/main" id="{98BBB203-9F9F-462F-BDA5-38CEEDC59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2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4" name="Line 24">
              <a:extLst>
                <a:ext uri="{FF2B5EF4-FFF2-40B4-BE49-F238E27FC236}">
                  <a16:creationId xmlns:a16="http://schemas.microsoft.com/office/drawing/2014/main" id="{38646E6A-EB2F-4CE7-B78D-960155F4F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" y="182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Line 25">
              <a:extLst>
                <a:ext uri="{FF2B5EF4-FFF2-40B4-BE49-F238E27FC236}">
                  <a16:creationId xmlns:a16="http://schemas.microsoft.com/office/drawing/2014/main" id="{9E14BD1B-F2A9-4A4B-8E6A-052E03BB5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4" y="6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6" name="Rectangle 26">
              <a:extLst>
                <a:ext uri="{FF2B5EF4-FFF2-40B4-BE49-F238E27FC236}">
                  <a16:creationId xmlns:a16="http://schemas.microsoft.com/office/drawing/2014/main" id="{C1BB725F-9EB6-4334-964A-C6CBC746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" y="1536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F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49197" name="Line 27">
              <a:extLst>
                <a:ext uri="{FF2B5EF4-FFF2-40B4-BE49-F238E27FC236}">
                  <a16:creationId xmlns:a16="http://schemas.microsoft.com/office/drawing/2014/main" id="{8699F6C2-1BBF-4B40-AE00-F7E7D1881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4" y="13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8" name="Rectangle 28">
              <a:extLst>
                <a:ext uri="{FF2B5EF4-FFF2-40B4-BE49-F238E27FC236}">
                  <a16:creationId xmlns:a16="http://schemas.microsoft.com/office/drawing/2014/main" id="{D6D74552-883A-443A-ACFA-4985EF668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2" y="2068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49199" name="Line 29">
              <a:extLst>
                <a:ext uri="{FF2B5EF4-FFF2-40B4-BE49-F238E27FC236}">
                  <a16:creationId xmlns:a16="http://schemas.microsoft.com/office/drawing/2014/main" id="{134064BE-0540-442B-88DD-F4B3400E1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8" y="1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0" name="Rectangle 30">
              <a:extLst>
                <a:ext uri="{FF2B5EF4-FFF2-40B4-BE49-F238E27FC236}">
                  <a16:creationId xmlns:a16="http://schemas.microsoft.com/office/drawing/2014/main" id="{20634854-5EC2-40E6-B3BD-30643E517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9" y="2115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a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</p:grpSp>
      <p:sp>
        <p:nvSpPr>
          <p:cNvPr id="49156" name="Text Box 32">
            <a:extLst>
              <a:ext uri="{FF2B5EF4-FFF2-40B4-BE49-F238E27FC236}">
                <a16:creationId xmlns:a16="http://schemas.microsoft.com/office/drawing/2014/main" id="{A1C10D2E-C3E0-4E42-B118-50747893D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06363"/>
            <a:ext cx="2590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    T + T*F + a</a:t>
            </a:r>
          </a:p>
        </p:txBody>
      </p:sp>
      <p:grpSp>
        <p:nvGrpSpPr>
          <p:cNvPr id="3" name="Group 33">
            <a:extLst>
              <a:ext uri="{FF2B5EF4-FFF2-40B4-BE49-F238E27FC236}">
                <a16:creationId xmlns:a16="http://schemas.microsoft.com/office/drawing/2014/main" id="{B27817DA-3DE8-4962-8ED9-D7FE602A0C0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535363"/>
            <a:ext cx="5943600" cy="579437"/>
            <a:chOff x="144" y="2227"/>
            <a:chExt cx="3744" cy="365"/>
          </a:xfrm>
        </p:grpSpPr>
        <p:sp>
          <p:nvSpPr>
            <p:cNvPr id="49173" name="Text Box 34">
              <a:extLst>
                <a:ext uri="{FF2B5EF4-FFF2-40B4-BE49-F238E27FC236}">
                  <a16:creationId xmlns:a16="http://schemas.microsoft.com/office/drawing/2014/main" id="{64A3F068-0876-4A65-9CF5-0AA9435FB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227"/>
              <a:ext cx="18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     T + T*F + a</a:t>
              </a:r>
            </a:p>
          </p:txBody>
        </p:sp>
        <p:sp>
          <p:nvSpPr>
            <p:cNvPr id="49174" name="Text Box 35">
              <a:extLst>
                <a:ext uri="{FF2B5EF4-FFF2-40B4-BE49-F238E27FC236}">
                  <a16:creationId xmlns:a16="http://schemas.microsoft.com/office/drawing/2014/main" id="{91657CD1-4F56-462A-AA4C-DB7338AC6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256"/>
              <a:ext cx="2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     </a:t>
              </a:r>
              <a:r>
                <a:rPr lang="zh-CN" altLang="en-US" sz="2800"/>
                <a:t>相对于</a:t>
              </a:r>
              <a:r>
                <a:rPr lang="en-US" altLang="zh-CN" sz="2800"/>
                <a:t>E</a:t>
              </a:r>
              <a:r>
                <a:rPr lang="zh-CN" altLang="en-US" sz="2800"/>
                <a:t>的短语</a:t>
              </a:r>
            </a:p>
          </p:txBody>
        </p:sp>
      </p:grpSp>
      <p:grpSp>
        <p:nvGrpSpPr>
          <p:cNvPr id="4" name="Group 36">
            <a:extLst>
              <a:ext uri="{FF2B5EF4-FFF2-40B4-BE49-F238E27FC236}">
                <a16:creationId xmlns:a16="http://schemas.microsoft.com/office/drawing/2014/main" id="{7EF2F472-0E46-4107-90F0-926610C9121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144963"/>
            <a:ext cx="5943600" cy="579437"/>
            <a:chOff x="144" y="2611"/>
            <a:chExt cx="3744" cy="365"/>
          </a:xfrm>
        </p:grpSpPr>
        <p:sp>
          <p:nvSpPr>
            <p:cNvPr id="49171" name="Text Box 37">
              <a:extLst>
                <a:ext uri="{FF2B5EF4-FFF2-40B4-BE49-F238E27FC236}">
                  <a16:creationId xmlns:a16="http://schemas.microsoft.com/office/drawing/2014/main" id="{759470F1-3396-4BF2-B79C-01DB803EE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611"/>
              <a:ext cx="18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     T + T*F</a:t>
              </a:r>
            </a:p>
          </p:txBody>
        </p:sp>
        <p:sp>
          <p:nvSpPr>
            <p:cNvPr id="49172" name="Text Box 38">
              <a:extLst>
                <a:ext uri="{FF2B5EF4-FFF2-40B4-BE49-F238E27FC236}">
                  <a16:creationId xmlns:a16="http://schemas.microsoft.com/office/drawing/2014/main" id="{88FA1BDF-AEFE-4180-89AD-3E2E46D15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640"/>
              <a:ext cx="2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     </a:t>
              </a:r>
              <a:r>
                <a:rPr lang="zh-CN" altLang="en-US" sz="2800"/>
                <a:t>相对于</a:t>
              </a:r>
              <a:r>
                <a:rPr lang="en-US" altLang="zh-CN" sz="2800"/>
                <a:t>E</a:t>
              </a:r>
              <a:r>
                <a:rPr lang="zh-CN" altLang="en-US" sz="2800"/>
                <a:t>的短语</a:t>
              </a:r>
            </a:p>
          </p:txBody>
        </p:sp>
      </p:grpSp>
      <p:sp>
        <p:nvSpPr>
          <p:cNvPr id="49159" name="Rectangle 39">
            <a:extLst>
              <a:ext uri="{FF2B5EF4-FFF2-40B4-BE49-F238E27FC236}">
                <a16:creationId xmlns:a16="http://schemas.microsoft.com/office/drawing/2014/main" id="{602CF41F-3F0C-44B1-9A7A-570246E46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71800"/>
            <a:ext cx="449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660033"/>
                </a:solidFill>
              </a:rPr>
              <a:t>句型 </a:t>
            </a:r>
            <a:r>
              <a:rPr lang="en-US" altLang="zh-CN">
                <a:solidFill>
                  <a:srgbClr val="660033"/>
                </a:solidFill>
              </a:rPr>
              <a:t>T + T*F + a </a:t>
            </a:r>
            <a:r>
              <a:rPr lang="zh-CN" altLang="en-US" sz="2800">
                <a:solidFill>
                  <a:srgbClr val="660033"/>
                </a:solidFill>
              </a:rPr>
              <a:t>的短语</a:t>
            </a:r>
            <a:r>
              <a:rPr lang="zh-CN" altLang="en-US" sz="2800" b="1">
                <a:solidFill>
                  <a:srgbClr val="660033"/>
                </a:solidFill>
              </a:rPr>
              <a:t>:</a:t>
            </a:r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id="{3D73A9BE-76A5-4D78-9B7A-B87668D1E40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724400"/>
            <a:ext cx="5943600" cy="579438"/>
            <a:chOff x="144" y="2976"/>
            <a:chExt cx="3744" cy="365"/>
          </a:xfrm>
        </p:grpSpPr>
        <p:sp>
          <p:nvSpPr>
            <p:cNvPr id="49169" name="Text Box 41">
              <a:extLst>
                <a:ext uri="{FF2B5EF4-FFF2-40B4-BE49-F238E27FC236}">
                  <a16:creationId xmlns:a16="http://schemas.microsoft.com/office/drawing/2014/main" id="{5D23DA54-16E5-4750-9F05-CDF340070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976"/>
              <a:ext cx="18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     T</a:t>
              </a:r>
            </a:p>
          </p:txBody>
        </p:sp>
        <p:sp>
          <p:nvSpPr>
            <p:cNvPr id="49170" name="Text Box 42">
              <a:extLst>
                <a:ext uri="{FF2B5EF4-FFF2-40B4-BE49-F238E27FC236}">
                  <a16:creationId xmlns:a16="http://schemas.microsoft.com/office/drawing/2014/main" id="{90F15D7F-CD00-4999-A0E4-D1D5C1C88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005"/>
              <a:ext cx="2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     </a:t>
              </a:r>
              <a:r>
                <a:rPr lang="zh-CN" altLang="en-US" sz="2800"/>
                <a:t>相对于</a:t>
              </a:r>
              <a:r>
                <a:rPr lang="en-US" altLang="zh-CN" sz="2800"/>
                <a:t>E</a:t>
              </a:r>
              <a:r>
                <a:rPr lang="zh-CN" altLang="en-US" sz="2800"/>
                <a:t>的短语</a:t>
              </a:r>
            </a:p>
          </p:txBody>
        </p:sp>
      </p:grpSp>
      <p:grpSp>
        <p:nvGrpSpPr>
          <p:cNvPr id="6" name="Group 43">
            <a:extLst>
              <a:ext uri="{FF2B5EF4-FFF2-40B4-BE49-F238E27FC236}">
                <a16:creationId xmlns:a16="http://schemas.microsoft.com/office/drawing/2014/main" id="{DFA8AFC7-CE46-4CE3-9E61-0C0B2946E54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211763"/>
            <a:ext cx="5943600" cy="579437"/>
            <a:chOff x="144" y="3283"/>
            <a:chExt cx="3744" cy="365"/>
          </a:xfrm>
        </p:grpSpPr>
        <p:sp>
          <p:nvSpPr>
            <p:cNvPr id="49167" name="Text Box 44">
              <a:extLst>
                <a:ext uri="{FF2B5EF4-FFF2-40B4-BE49-F238E27FC236}">
                  <a16:creationId xmlns:a16="http://schemas.microsoft.com/office/drawing/2014/main" id="{07A7BA7C-06BB-445D-90FF-E67ECA1EC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283"/>
              <a:ext cx="18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     T*F</a:t>
              </a:r>
            </a:p>
          </p:txBody>
        </p:sp>
        <p:sp>
          <p:nvSpPr>
            <p:cNvPr id="49168" name="Text Box 45">
              <a:extLst>
                <a:ext uri="{FF2B5EF4-FFF2-40B4-BE49-F238E27FC236}">
                  <a16:creationId xmlns:a16="http://schemas.microsoft.com/office/drawing/2014/main" id="{FFDEEC97-5554-4B0F-A8F7-50CDD674E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312"/>
              <a:ext cx="2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     </a:t>
              </a:r>
              <a:r>
                <a:rPr lang="zh-CN" altLang="en-US" sz="2800"/>
                <a:t>相对于</a:t>
              </a:r>
              <a:r>
                <a:rPr lang="en-US" altLang="zh-CN" sz="2800"/>
                <a:t>T</a:t>
              </a:r>
              <a:r>
                <a:rPr lang="zh-CN" altLang="en-US" sz="2800"/>
                <a:t>的短语</a:t>
              </a:r>
            </a:p>
          </p:txBody>
        </p:sp>
      </p:grpSp>
      <p:grpSp>
        <p:nvGrpSpPr>
          <p:cNvPr id="7" name="Group 46">
            <a:extLst>
              <a:ext uri="{FF2B5EF4-FFF2-40B4-BE49-F238E27FC236}">
                <a16:creationId xmlns:a16="http://schemas.microsoft.com/office/drawing/2014/main" id="{0B4059E9-6E7B-441D-9C05-CC62CC0D316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715000"/>
            <a:ext cx="6477000" cy="625475"/>
            <a:chOff x="144" y="3600"/>
            <a:chExt cx="4080" cy="394"/>
          </a:xfrm>
        </p:grpSpPr>
        <p:sp>
          <p:nvSpPr>
            <p:cNvPr id="49165" name="Text Box 47">
              <a:extLst>
                <a:ext uri="{FF2B5EF4-FFF2-40B4-BE49-F238E27FC236}">
                  <a16:creationId xmlns:a16="http://schemas.microsoft.com/office/drawing/2014/main" id="{70E31197-F2EA-40FD-81D6-C34B68746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600"/>
              <a:ext cx="18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     a</a:t>
              </a:r>
              <a:endParaRPr lang="zh-CN" altLang="en-US"/>
            </a:p>
          </p:txBody>
        </p:sp>
        <p:sp>
          <p:nvSpPr>
            <p:cNvPr id="49166" name="Text Box 48">
              <a:extLst>
                <a:ext uri="{FF2B5EF4-FFF2-40B4-BE49-F238E27FC236}">
                  <a16:creationId xmlns:a16="http://schemas.microsoft.com/office/drawing/2014/main" id="{E2B8432E-6A5F-4034-98E5-A92B12099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629"/>
              <a:ext cx="25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     </a:t>
              </a:r>
              <a:r>
                <a:rPr lang="zh-CN" altLang="en-US" sz="2800"/>
                <a:t>相对于</a:t>
              </a:r>
              <a:r>
                <a:rPr lang="en-US" altLang="zh-CN"/>
                <a:t>F</a:t>
              </a:r>
              <a:r>
                <a:rPr lang="zh-CN" altLang="en-US"/>
                <a:t> </a:t>
              </a:r>
              <a:r>
                <a:rPr lang="en-US" altLang="zh-CN" sz="2800"/>
                <a:t>, </a:t>
              </a:r>
              <a:r>
                <a:rPr lang="en-US" altLang="zh-CN"/>
                <a:t>T</a:t>
              </a:r>
              <a:r>
                <a:rPr lang="en-US" altLang="zh-CN" sz="2800"/>
                <a:t>,  E</a:t>
              </a:r>
              <a:r>
                <a:rPr lang="zh-CN" altLang="en-US" sz="2800"/>
                <a:t>的短语</a:t>
              </a:r>
            </a:p>
          </p:txBody>
        </p:sp>
      </p:grpSp>
      <p:sp>
        <p:nvSpPr>
          <p:cNvPr id="318513" name="Text Box 49">
            <a:extLst>
              <a:ext uri="{FF2B5EF4-FFF2-40B4-BE49-F238E27FC236}">
                <a16:creationId xmlns:a16="http://schemas.microsoft.com/office/drawing/2014/main" id="{2FB1ECAE-ED1E-4903-ABF0-030B426CE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724400"/>
            <a:ext cx="3048000" cy="1001713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en-US" altLang="zh-CN" sz="2800" b="1">
                <a:solidFill>
                  <a:srgbClr val="0000FF"/>
                </a:solidFill>
              </a:rPr>
              <a:t>a</a:t>
            </a:r>
            <a:r>
              <a:rPr kumimoji="0" lang="zh-CN" altLang="en-US" sz="2800" b="1">
                <a:solidFill>
                  <a:srgbClr val="660033"/>
                </a:solidFill>
              </a:rPr>
              <a:t>和</a:t>
            </a:r>
            <a:r>
              <a:rPr kumimoji="0" lang="en-US" altLang="zh-CN" sz="2800" b="1">
                <a:solidFill>
                  <a:srgbClr val="0000FF"/>
                </a:solidFill>
              </a:rPr>
              <a:t>T*F</a:t>
            </a:r>
            <a:r>
              <a:rPr kumimoji="0" lang="zh-CN" altLang="en-US" sz="2800" b="1">
                <a:solidFill>
                  <a:srgbClr val="660033"/>
                </a:solidFill>
              </a:rPr>
              <a:t>是素短语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en-US" altLang="zh-CN" sz="2800" b="1">
                <a:solidFill>
                  <a:srgbClr val="0000FF"/>
                </a:solidFill>
              </a:rPr>
              <a:t>T*F</a:t>
            </a:r>
            <a:r>
              <a:rPr kumimoji="0" lang="zh-CN" altLang="en-US" sz="2800" b="1">
                <a:solidFill>
                  <a:srgbClr val="660033"/>
                </a:solidFill>
              </a:rPr>
              <a:t>是最左素短语</a:t>
            </a:r>
          </a:p>
        </p:txBody>
      </p:sp>
      <p:sp>
        <p:nvSpPr>
          <p:cNvPr id="49164" name="AutoShape 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DF9F6A2-5E60-4628-9991-605238EA1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0"/>
            <a:ext cx="457200" cy="461963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8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8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513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4BB2E3A-A58B-4952-9257-7642ED0CC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438"/>
            <a:ext cx="3276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/>
              <a:t>G[E]: (</a:t>
            </a:r>
            <a:r>
              <a:rPr kumimoji="0" lang="zh-CN" altLang="en-US"/>
              <a:t>算符文法)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>
                <a:solidFill>
                  <a:srgbClr val="0000FF"/>
                </a:solidFill>
              </a:rPr>
              <a:t>→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>
                <a:solidFill>
                  <a:srgbClr val="0000FF"/>
                </a:solidFill>
              </a:rPr>
              <a:t>＋T 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| T                                                           T</a:t>
            </a:r>
            <a:r>
              <a:rPr kumimoji="0" lang="en-US" altLang="zh-CN">
                <a:solidFill>
                  <a:srgbClr val="0000FF"/>
                </a:solidFill>
              </a:rPr>
              <a:t>→T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*F | F                                                   F</a:t>
            </a:r>
            <a:r>
              <a:rPr kumimoji="0" lang="en-US" altLang="zh-CN">
                <a:solidFill>
                  <a:srgbClr val="0000FF"/>
                </a:solidFill>
              </a:rPr>
              <a:t>→(E)</a:t>
            </a:r>
            <a:r>
              <a:rPr kumimoji="0" lang="en-US" altLang="zh-CN">
                <a:solidFill>
                  <a:srgbClr val="0000FF"/>
                </a:solidFill>
                <a:latin typeface="System"/>
                <a:sym typeface="Symbol" panose="05050102010706020507" pitchFamily="18" charset="2"/>
              </a:rPr>
              <a:t> 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| a</a:t>
            </a:r>
            <a:endParaRPr kumimoji="0" lang="zh-CN" altLang="en-US">
              <a:solidFill>
                <a:srgbClr val="0000FF"/>
              </a:solidFill>
              <a:latin typeface="System"/>
            </a:endParaRPr>
          </a:p>
        </p:txBody>
      </p:sp>
      <p:sp>
        <p:nvSpPr>
          <p:cNvPr id="50179" name="Text Box 31">
            <a:extLst>
              <a:ext uri="{FF2B5EF4-FFF2-40B4-BE49-F238E27FC236}">
                <a16:creationId xmlns:a16="http://schemas.microsoft.com/office/drawing/2014/main" id="{132DE604-8FB4-4ED8-B598-71444F891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-26988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    T + T*F + a</a:t>
            </a:r>
          </a:p>
        </p:txBody>
      </p:sp>
      <p:grpSp>
        <p:nvGrpSpPr>
          <p:cNvPr id="50180" name="Group 50">
            <a:extLst>
              <a:ext uri="{FF2B5EF4-FFF2-40B4-BE49-F238E27FC236}">
                <a16:creationId xmlns:a16="http://schemas.microsoft.com/office/drawing/2014/main" id="{5E2C8067-A9B1-432C-9039-3BA024DA5F5E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333375"/>
            <a:ext cx="3308350" cy="3373438"/>
            <a:chOff x="3566" y="355"/>
            <a:chExt cx="2084" cy="2125"/>
          </a:xfrm>
        </p:grpSpPr>
        <p:sp>
          <p:nvSpPr>
            <p:cNvPr id="50182" name="Rectangle 51">
              <a:extLst>
                <a:ext uri="{FF2B5EF4-FFF2-40B4-BE49-F238E27FC236}">
                  <a16:creationId xmlns:a16="http://schemas.microsoft.com/office/drawing/2014/main" id="{FC22900A-0A61-4173-BF97-22EADC6CE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" y="355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E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50183" name="Rectangle 52">
              <a:extLst>
                <a:ext uri="{FF2B5EF4-FFF2-40B4-BE49-F238E27FC236}">
                  <a16:creationId xmlns:a16="http://schemas.microsoft.com/office/drawing/2014/main" id="{7AAEC9EF-A74D-42B3-A3D3-7AAC9E403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979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E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50184" name="Rectangle 53">
              <a:extLst>
                <a:ext uri="{FF2B5EF4-FFF2-40B4-BE49-F238E27FC236}">
                  <a16:creationId xmlns:a16="http://schemas.microsoft.com/office/drawing/2014/main" id="{9FFEDFB9-7F7D-40A2-BA53-D0D7FC5AD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" y="1008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T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50185" name="Rectangle 54">
              <a:extLst>
                <a:ext uri="{FF2B5EF4-FFF2-40B4-BE49-F238E27FC236}">
                  <a16:creationId xmlns:a16="http://schemas.microsoft.com/office/drawing/2014/main" id="{47034AAA-A3A2-4A2D-97F1-71F37BD77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1008"/>
              <a:ext cx="2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+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50186" name="Line 55">
              <a:extLst>
                <a:ext uri="{FF2B5EF4-FFF2-40B4-BE49-F238E27FC236}">
                  <a16:creationId xmlns:a16="http://schemas.microsoft.com/office/drawing/2014/main" id="{913879E7-3287-4658-B2FC-5308C03882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" y="672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7" name="Line 56">
              <a:extLst>
                <a:ext uri="{FF2B5EF4-FFF2-40B4-BE49-F238E27FC236}">
                  <a16:creationId xmlns:a16="http://schemas.microsoft.com/office/drawing/2014/main" id="{E5EF3AD5-D8FE-477A-BA6E-5BA886337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672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8" name="Rectangle 57">
              <a:extLst>
                <a:ext uri="{FF2B5EF4-FFF2-40B4-BE49-F238E27FC236}">
                  <a16:creationId xmlns:a16="http://schemas.microsoft.com/office/drawing/2014/main" id="{F79C36C5-2D80-480A-8D1B-7C50E47BC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1507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E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50189" name="Rectangle 58">
              <a:extLst>
                <a:ext uri="{FF2B5EF4-FFF2-40B4-BE49-F238E27FC236}">
                  <a16:creationId xmlns:a16="http://schemas.microsoft.com/office/drawing/2014/main" id="{CEC78C1D-6B94-40E7-BD52-60F36F718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" y="1507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T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50190" name="Rectangle 59">
              <a:extLst>
                <a:ext uri="{FF2B5EF4-FFF2-40B4-BE49-F238E27FC236}">
                  <a16:creationId xmlns:a16="http://schemas.microsoft.com/office/drawing/2014/main" id="{9D0EFA88-87BC-49E3-A618-8E559B063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488"/>
              <a:ext cx="2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+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50191" name="Line 60">
              <a:extLst>
                <a:ext uri="{FF2B5EF4-FFF2-40B4-BE49-F238E27FC236}">
                  <a16:creationId xmlns:a16="http://schemas.microsoft.com/office/drawing/2014/main" id="{732BA531-1433-4606-9E65-72A276454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0" y="129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Line 61">
              <a:extLst>
                <a:ext uri="{FF2B5EF4-FFF2-40B4-BE49-F238E27FC236}">
                  <a16:creationId xmlns:a16="http://schemas.microsoft.com/office/drawing/2014/main" id="{8BCF5E2F-FEC1-43D0-83BB-4A585ABC7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Line 62">
              <a:extLst>
                <a:ext uri="{FF2B5EF4-FFF2-40B4-BE49-F238E27FC236}">
                  <a16:creationId xmlns:a16="http://schemas.microsoft.com/office/drawing/2014/main" id="{F28DFCFD-6FC2-468F-864A-002858D80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" y="129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Rectangle 63">
              <a:extLst>
                <a:ext uri="{FF2B5EF4-FFF2-40B4-BE49-F238E27FC236}">
                  <a16:creationId xmlns:a16="http://schemas.microsoft.com/office/drawing/2014/main" id="{AEE705C9-0FA2-44D2-AE0C-4CB459F4C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2083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T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50195" name="Line 64">
              <a:extLst>
                <a:ext uri="{FF2B5EF4-FFF2-40B4-BE49-F238E27FC236}">
                  <a16:creationId xmlns:a16="http://schemas.microsoft.com/office/drawing/2014/main" id="{C8429585-E43F-4110-AB11-B5F949D1F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0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Rectangle 65">
              <a:extLst>
                <a:ext uri="{FF2B5EF4-FFF2-40B4-BE49-F238E27FC236}">
                  <a16:creationId xmlns:a16="http://schemas.microsoft.com/office/drawing/2014/main" id="{A07B13A6-A6C5-4BA4-9A2C-8B06105ED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2083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T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50197" name="Rectangle 66">
              <a:extLst>
                <a:ext uri="{FF2B5EF4-FFF2-40B4-BE49-F238E27FC236}">
                  <a16:creationId xmlns:a16="http://schemas.microsoft.com/office/drawing/2014/main" id="{0BCDC326-3BF2-4853-BF1E-3D61E57C5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2083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F</a:t>
              </a:r>
            </a:p>
          </p:txBody>
        </p:sp>
        <p:sp>
          <p:nvSpPr>
            <p:cNvPr id="50198" name="Rectangle 67">
              <a:extLst>
                <a:ext uri="{FF2B5EF4-FFF2-40B4-BE49-F238E27FC236}">
                  <a16:creationId xmlns:a16="http://schemas.microsoft.com/office/drawing/2014/main" id="{2F0CBFE0-B027-4E7B-97A9-85756F2AA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2083"/>
              <a:ext cx="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*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50199" name="Line 68">
              <a:extLst>
                <a:ext uri="{FF2B5EF4-FFF2-40B4-BE49-F238E27FC236}">
                  <a16:creationId xmlns:a16="http://schemas.microsoft.com/office/drawing/2014/main" id="{21099AB5-C61C-47F2-BFAB-30717D0800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8" y="182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Line 69">
              <a:extLst>
                <a:ext uri="{FF2B5EF4-FFF2-40B4-BE49-F238E27FC236}">
                  <a16:creationId xmlns:a16="http://schemas.microsoft.com/office/drawing/2014/main" id="{CFF697C9-84A6-4F11-85C2-374238E90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2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Line 70">
              <a:extLst>
                <a:ext uri="{FF2B5EF4-FFF2-40B4-BE49-F238E27FC236}">
                  <a16:creationId xmlns:a16="http://schemas.microsoft.com/office/drawing/2014/main" id="{9691EE62-409B-4977-BE65-F823F9565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" y="182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2" name="Line 71">
              <a:extLst>
                <a:ext uri="{FF2B5EF4-FFF2-40B4-BE49-F238E27FC236}">
                  <a16:creationId xmlns:a16="http://schemas.microsoft.com/office/drawing/2014/main" id="{A4CA4EF3-4652-4296-B034-2F7C65787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4" y="6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3" name="Rectangle 72">
              <a:extLst>
                <a:ext uri="{FF2B5EF4-FFF2-40B4-BE49-F238E27FC236}">
                  <a16:creationId xmlns:a16="http://schemas.microsoft.com/office/drawing/2014/main" id="{329A5175-0CF2-404F-BADD-1769AD900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" y="1536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F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50204" name="Line 73">
              <a:extLst>
                <a:ext uri="{FF2B5EF4-FFF2-40B4-BE49-F238E27FC236}">
                  <a16:creationId xmlns:a16="http://schemas.microsoft.com/office/drawing/2014/main" id="{4DB066BD-2487-446C-A072-2B43DB65E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4" y="13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5" name="Rectangle 74">
              <a:extLst>
                <a:ext uri="{FF2B5EF4-FFF2-40B4-BE49-F238E27FC236}">
                  <a16:creationId xmlns:a16="http://schemas.microsoft.com/office/drawing/2014/main" id="{D61FCDA3-3A9E-46DF-8A3D-04F6B7BFA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2" y="2068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  <p:sp>
          <p:nvSpPr>
            <p:cNvPr id="50206" name="Line 75">
              <a:extLst>
                <a:ext uri="{FF2B5EF4-FFF2-40B4-BE49-F238E27FC236}">
                  <a16:creationId xmlns:a16="http://schemas.microsoft.com/office/drawing/2014/main" id="{020C0AF6-B537-4022-8AB0-6572C5996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8" y="1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7" name="Rectangle 76">
              <a:extLst>
                <a:ext uri="{FF2B5EF4-FFF2-40B4-BE49-F238E27FC236}">
                  <a16:creationId xmlns:a16="http://schemas.microsoft.com/office/drawing/2014/main" id="{B9F07CE7-01F3-4E15-B545-DA93653DB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9" y="2115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rgbClr val="0000FF"/>
                  </a:solidFill>
                  <a:latin typeface="System"/>
                </a:rPr>
                <a:t>a</a:t>
              </a:r>
              <a:endParaRPr kumimoji="0" lang="zh-CN" altLang="en-US">
                <a:solidFill>
                  <a:srgbClr val="0000FF"/>
                </a:solidFill>
                <a:latin typeface="System"/>
              </a:endParaRPr>
            </a:p>
          </p:txBody>
        </p:sp>
      </p:grpSp>
      <p:graphicFrame>
        <p:nvGraphicFramePr>
          <p:cNvPr id="50181" name="Object 77">
            <a:extLst>
              <a:ext uri="{FF2B5EF4-FFF2-40B4-BE49-F238E27FC236}">
                <a16:creationId xmlns:a16="http://schemas.microsoft.com/office/drawing/2014/main" id="{15E5BB30-9721-4455-B2DB-3D26645821DD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376238" y="3789363"/>
          <a:ext cx="7219950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name="文档" r:id="rId3" imgW="7245067" imgH="2732950" progId="Word.Document.8">
                  <p:embed/>
                </p:oleObj>
              </mc:Choice>
              <mc:Fallback>
                <p:oleObj name="文档" r:id="rId3" imgW="7245067" imgH="2732950" progId="Word.Document.8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3789363"/>
                        <a:ext cx="7219950" cy="27241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Oval 2">
            <a:extLst>
              <a:ext uri="{FF2B5EF4-FFF2-40B4-BE49-F238E27FC236}">
                <a16:creationId xmlns:a16="http://schemas.microsoft.com/office/drawing/2014/main" id="{87FC8398-7A72-4EB1-8B83-4B49F5DC4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219200"/>
            <a:ext cx="457200" cy="457200"/>
          </a:xfrm>
          <a:prstGeom prst="ellipse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E</a:t>
            </a:r>
          </a:p>
        </p:txBody>
      </p:sp>
      <p:sp>
        <p:nvSpPr>
          <p:cNvPr id="51203" name="Oval 3">
            <a:extLst>
              <a:ext uri="{FF2B5EF4-FFF2-40B4-BE49-F238E27FC236}">
                <a16:creationId xmlns:a16="http://schemas.microsoft.com/office/drawing/2014/main" id="{6A19E3A1-5198-4A23-8451-DDE68F546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00275"/>
            <a:ext cx="457200" cy="457200"/>
          </a:xfrm>
          <a:prstGeom prst="ellipse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E</a:t>
            </a:r>
          </a:p>
        </p:txBody>
      </p:sp>
      <p:sp>
        <p:nvSpPr>
          <p:cNvPr id="51204" name="Oval 4">
            <a:extLst>
              <a:ext uri="{FF2B5EF4-FFF2-40B4-BE49-F238E27FC236}">
                <a16:creationId xmlns:a16="http://schemas.microsoft.com/office/drawing/2014/main" id="{5B8AEB7C-A6D7-4D09-B670-039D9D793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0" y="2162175"/>
            <a:ext cx="457200" cy="457200"/>
          </a:xfrm>
          <a:prstGeom prst="ellipse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/>
              <a:t>+</a:t>
            </a:r>
          </a:p>
        </p:txBody>
      </p:sp>
      <p:sp>
        <p:nvSpPr>
          <p:cNvPr id="51205" name="Oval 5">
            <a:extLst>
              <a:ext uri="{FF2B5EF4-FFF2-40B4-BE49-F238E27FC236}">
                <a16:creationId xmlns:a16="http://schemas.microsoft.com/office/drawing/2014/main" id="{056801CF-446C-4464-BF48-276600F1E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200275"/>
            <a:ext cx="457200" cy="457200"/>
          </a:xfrm>
          <a:prstGeom prst="ellipse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E</a:t>
            </a:r>
          </a:p>
        </p:txBody>
      </p:sp>
      <p:sp>
        <p:nvSpPr>
          <p:cNvPr id="51206" name="Oval 6">
            <a:extLst>
              <a:ext uri="{FF2B5EF4-FFF2-40B4-BE49-F238E27FC236}">
                <a16:creationId xmlns:a16="http://schemas.microsoft.com/office/drawing/2014/main" id="{F5B37957-EBA9-446A-BAEC-3E9B49089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200400"/>
            <a:ext cx="457200" cy="457200"/>
          </a:xfrm>
          <a:prstGeom prst="ellipse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/>
              <a:t>*</a:t>
            </a:r>
          </a:p>
        </p:txBody>
      </p:sp>
      <p:sp>
        <p:nvSpPr>
          <p:cNvPr id="51207" name="Oval 7">
            <a:extLst>
              <a:ext uri="{FF2B5EF4-FFF2-40B4-BE49-F238E27FC236}">
                <a16:creationId xmlns:a16="http://schemas.microsoft.com/office/drawing/2014/main" id="{6D0301AF-631A-4B2D-8C8A-522E3F1A1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200400"/>
            <a:ext cx="457200" cy="457200"/>
          </a:xfrm>
          <a:prstGeom prst="ellipse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E</a:t>
            </a:r>
          </a:p>
        </p:txBody>
      </p:sp>
      <p:sp>
        <p:nvSpPr>
          <p:cNvPr id="51208" name="Oval 8">
            <a:extLst>
              <a:ext uri="{FF2B5EF4-FFF2-40B4-BE49-F238E27FC236}">
                <a16:creationId xmlns:a16="http://schemas.microsoft.com/office/drawing/2014/main" id="{6AF570CE-8B3A-41E0-861A-76BDFB887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200400"/>
            <a:ext cx="457200" cy="457200"/>
          </a:xfrm>
          <a:prstGeom prst="ellipse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E</a:t>
            </a:r>
          </a:p>
        </p:txBody>
      </p:sp>
      <p:sp>
        <p:nvSpPr>
          <p:cNvPr id="51209" name="Line 9">
            <a:extLst>
              <a:ext uri="{FF2B5EF4-FFF2-40B4-BE49-F238E27FC236}">
                <a16:creationId xmlns:a16="http://schemas.microsoft.com/office/drawing/2014/main" id="{3F203014-7F4C-4854-A512-B9A562C6A8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17526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0" name="Line 10">
            <a:extLst>
              <a:ext uri="{FF2B5EF4-FFF2-40B4-BE49-F238E27FC236}">
                <a16:creationId xmlns:a16="http://schemas.microsoft.com/office/drawing/2014/main" id="{9A704768-B831-488E-9A31-D3D829E9D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1800225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11" name="Group 11">
            <a:extLst>
              <a:ext uri="{FF2B5EF4-FFF2-40B4-BE49-F238E27FC236}">
                <a16:creationId xmlns:a16="http://schemas.microsoft.com/office/drawing/2014/main" id="{9E759C99-A961-4B01-8AF3-CCCC14D69384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743200"/>
            <a:ext cx="457200" cy="914400"/>
            <a:chOff x="3696" y="1824"/>
            <a:chExt cx="288" cy="576"/>
          </a:xfrm>
        </p:grpSpPr>
        <p:sp>
          <p:nvSpPr>
            <p:cNvPr id="51242" name="Oval 12">
              <a:extLst>
                <a:ext uri="{FF2B5EF4-FFF2-40B4-BE49-F238E27FC236}">
                  <a16:creationId xmlns:a16="http://schemas.microsoft.com/office/drawing/2014/main" id="{E2BE1A36-63B4-42CC-B033-551ABFEFD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12"/>
              <a:ext cx="288" cy="288"/>
            </a:xfrm>
            <a:prstGeom prst="ellipse">
              <a:avLst/>
            </a:prstGeom>
            <a:solidFill>
              <a:srgbClr val="CC99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/>
                <a:t>id</a:t>
              </a:r>
            </a:p>
          </p:txBody>
        </p:sp>
        <p:sp>
          <p:nvSpPr>
            <p:cNvPr id="51243" name="Line 13">
              <a:extLst>
                <a:ext uri="{FF2B5EF4-FFF2-40B4-BE49-F238E27FC236}">
                  <a16:creationId xmlns:a16="http://schemas.microsoft.com/office/drawing/2014/main" id="{E873B180-9373-4C6A-9810-C01B59B55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82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12" name="Line 14">
            <a:extLst>
              <a:ext uri="{FF2B5EF4-FFF2-40B4-BE49-F238E27FC236}">
                <a16:creationId xmlns:a16="http://schemas.microsoft.com/office/drawing/2014/main" id="{F9CF9C1A-5C63-4D66-9E7A-259B665CB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743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3" name="Line 15">
            <a:extLst>
              <a:ext uri="{FF2B5EF4-FFF2-40B4-BE49-F238E27FC236}">
                <a16:creationId xmlns:a16="http://schemas.microsoft.com/office/drawing/2014/main" id="{7A2B549A-8BCD-4BBF-82A8-E7C6C84A9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667000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4" name="Line 16">
            <a:extLst>
              <a:ext uri="{FF2B5EF4-FFF2-40B4-BE49-F238E27FC236}">
                <a16:creationId xmlns:a16="http://schemas.microsoft.com/office/drawing/2014/main" id="{CA513746-854C-41BE-8AFC-99C2AFE29F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2667000"/>
            <a:ext cx="533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15" name="Group 17">
            <a:extLst>
              <a:ext uri="{FF2B5EF4-FFF2-40B4-BE49-F238E27FC236}">
                <a16:creationId xmlns:a16="http://schemas.microsoft.com/office/drawing/2014/main" id="{85E73E26-0BE9-4049-BC6D-336E20E27C97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657600"/>
            <a:ext cx="457200" cy="990600"/>
            <a:chOff x="4272" y="2400"/>
            <a:chExt cx="288" cy="624"/>
          </a:xfrm>
        </p:grpSpPr>
        <p:sp>
          <p:nvSpPr>
            <p:cNvPr id="51240" name="Oval 18">
              <a:extLst>
                <a:ext uri="{FF2B5EF4-FFF2-40B4-BE49-F238E27FC236}">
                  <a16:creationId xmlns:a16="http://schemas.microsoft.com/office/drawing/2014/main" id="{765F8FB7-CFE3-477C-8AAE-680F51670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736"/>
              <a:ext cx="288" cy="288"/>
            </a:xfrm>
            <a:prstGeom prst="ellipse">
              <a:avLst/>
            </a:prstGeom>
            <a:solidFill>
              <a:srgbClr val="CC99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/>
                <a:t>id</a:t>
              </a:r>
            </a:p>
          </p:txBody>
        </p:sp>
        <p:sp>
          <p:nvSpPr>
            <p:cNvPr id="51241" name="Line 19">
              <a:extLst>
                <a:ext uri="{FF2B5EF4-FFF2-40B4-BE49-F238E27FC236}">
                  <a16:creationId xmlns:a16="http://schemas.microsoft.com/office/drawing/2014/main" id="{A05FAAAB-2E34-46E2-86D1-83630CD38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400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16" name="Group 20">
            <a:extLst>
              <a:ext uri="{FF2B5EF4-FFF2-40B4-BE49-F238E27FC236}">
                <a16:creationId xmlns:a16="http://schemas.microsoft.com/office/drawing/2014/main" id="{F2137923-B4D1-47BE-A2A3-2F49E940FE24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3657600"/>
            <a:ext cx="457200" cy="990600"/>
            <a:chOff x="5280" y="2400"/>
            <a:chExt cx="288" cy="624"/>
          </a:xfrm>
        </p:grpSpPr>
        <p:sp>
          <p:nvSpPr>
            <p:cNvPr id="51238" name="Oval 21">
              <a:extLst>
                <a:ext uri="{FF2B5EF4-FFF2-40B4-BE49-F238E27FC236}">
                  <a16:creationId xmlns:a16="http://schemas.microsoft.com/office/drawing/2014/main" id="{01CABE8E-DBC5-43C4-BBB7-53C3C38D7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2736"/>
              <a:ext cx="288" cy="288"/>
            </a:xfrm>
            <a:prstGeom prst="ellipse">
              <a:avLst/>
            </a:prstGeom>
            <a:solidFill>
              <a:srgbClr val="CC99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/>
                <a:t>id</a:t>
              </a:r>
            </a:p>
          </p:txBody>
        </p:sp>
        <p:sp>
          <p:nvSpPr>
            <p:cNvPr id="51239" name="Line 22">
              <a:extLst>
                <a:ext uri="{FF2B5EF4-FFF2-40B4-BE49-F238E27FC236}">
                  <a16:creationId xmlns:a16="http://schemas.microsoft.com/office/drawing/2014/main" id="{715C433D-F139-4763-86C7-CAC7306D0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2400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17" name="Rectangle 23">
            <a:extLst>
              <a:ext uri="{FF2B5EF4-FFF2-40B4-BE49-F238E27FC236}">
                <a16:creationId xmlns:a16="http://schemas.microsoft.com/office/drawing/2014/main" id="{BF9F6666-5B3D-43AD-BEF8-4BEECCA182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1218" name="Rectangle 24">
            <a:extLst>
              <a:ext uri="{FF2B5EF4-FFF2-40B4-BE49-F238E27FC236}">
                <a16:creationId xmlns:a16="http://schemas.microsoft.com/office/drawing/2014/main" id="{FBE95E8B-9857-40E8-9BFE-59909D376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16764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</a:rPr>
              <a:t> id </a:t>
            </a:r>
            <a:r>
              <a:rPr kumimoji="0" lang="zh-CN" altLang="en-US" sz="2800" b="1">
                <a:solidFill>
                  <a:srgbClr val="0000FF"/>
                </a:solidFill>
              </a:rPr>
              <a:t>+ </a:t>
            </a:r>
            <a:r>
              <a:rPr kumimoji="0" lang="en-US" altLang="zh-CN" sz="2800" b="1">
                <a:solidFill>
                  <a:srgbClr val="0000FF"/>
                </a:solidFill>
              </a:rPr>
              <a:t>id </a:t>
            </a:r>
            <a:r>
              <a:rPr kumimoji="0" lang="zh-CN" altLang="en-US" sz="2800" b="1">
                <a:solidFill>
                  <a:srgbClr val="0000FF"/>
                </a:solidFill>
              </a:rPr>
              <a:t>* </a:t>
            </a:r>
            <a:r>
              <a:rPr kumimoji="0" lang="en-US" altLang="zh-CN" sz="2800" b="1">
                <a:solidFill>
                  <a:srgbClr val="0000FF"/>
                </a:solidFill>
              </a:rPr>
              <a:t>id </a:t>
            </a: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39993" name="Rectangle 25">
            <a:extLst>
              <a:ext uri="{FF2B5EF4-FFF2-40B4-BE49-F238E27FC236}">
                <a16:creationId xmlns:a16="http://schemas.microsoft.com/office/drawing/2014/main" id="{BF94CE1F-02D9-4613-9C9D-B7020C28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21336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</a:rPr>
              <a:t>+ </a:t>
            </a:r>
            <a:r>
              <a:rPr kumimoji="0" lang="en-US" altLang="zh-CN" sz="2800" b="1">
                <a:solidFill>
                  <a:srgbClr val="0000FF"/>
                </a:solidFill>
              </a:rPr>
              <a:t>id </a:t>
            </a:r>
            <a:r>
              <a:rPr kumimoji="0" lang="zh-CN" altLang="en-US" sz="2800" b="1">
                <a:solidFill>
                  <a:srgbClr val="0000FF"/>
                </a:solidFill>
              </a:rPr>
              <a:t>* </a:t>
            </a:r>
            <a:r>
              <a:rPr kumimoji="0" lang="en-US" altLang="zh-CN" sz="2800" b="1">
                <a:solidFill>
                  <a:srgbClr val="0000FF"/>
                </a:solidFill>
              </a:rPr>
              <a:t>id </a:t>
            </a: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39994" name="Rectangle 26">
            <a:extLst>
              <a:ext uri="{FF2B5EF4-FFF2-40B4-BE49-F238E27FC236}">
                <a16:creationId xmlns:a16="http://schemas.microsoft.com/office/drawing/2014/main" id="{66872E78-2246-4384-8B71-BB865F2C5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26050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</a:rPr>
              <a:t>+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</a:rPr>
              <a:t>* </a:t>
            </a:r>
            <a:r>
              <a:rPr kumimoji="0" lang="en-US" altLang="zh-CN" sz="2800" b="1">
                <a:solidFill>
                  <a:srgbClr val="0000FF"/>
                </a:solidFill>
              </a:rPr>
              <a:t>id </a:t>
            </a: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39995" name="Rectangle 27">
            <a:extLst>
              <a:ext uri="{FF2B5EF4-FFF2-40B4-BE49-F238E27FC236}">
                <a16:creationId xmlns:a16="http://schemas.microsoft.com/office/drawing/2014/main" id="{49A201A2-5076-41E5-8F41-7D623EDD8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30480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</a:rPr>
              <a:t>+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</a:rPr>
              <a:t>*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39996" name="Rectangle 28">
            <a:extLst>
              <a:ext uri="{FF2B5EF4-FFF2-40B4-BE49-F238E27FC236}">
                <a16:creationId xmlns:a16="http://schemas.microsoft.com/office/drawing/2014/main" id="{F477E3DA-4940-4F8C-ACE6-D14D8E7A5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19488"/>
            <a:ext cx="2166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</a:rPr>
              <a:t>+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39997" name="Rectangle 29">
            <a:extLst>
              <a:ext uri="{FF2B5EF4-FFF2-40B4-BE49-F238E27FC236}">
                <a16:creationId xmlns:a16="http://schemas.microsoft.com/office/drawing/2014/main" id="{CD839F5B-C2CE-49D1-9452-EA4F8CFE3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76688"/>
            <a:ext cx="2166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1224" name="Rectangle 30">
            <a:extLst>
              <a:ext uri="{FF2B5EF4-FFF2-40B4-BE49-F238E27FC236}">
                <a16:creationId xmlns:a16="http://schemas.microsoft.com/office/drawing/2014/main" id="{03ECA3DE-BF16-4F20-82F3-93FB507E5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411163"/>
            <a:ext cx="8301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/>
              <a:t>G[E]:  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>
                <a:solidFill>
                  <a:srgbClr val="0000FF"/>
                </a:solidFill>
              </a:rPr>
              <a:t>→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>
                <a:solidFill>
                  <a:srgbClr val="0000FF"/>
                </a:solidFill>
              </a:rPr>
              <a:t>＋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E|E-E|E*E|E/E|E</a:t>
            </a:r>
            <a:r>
              <a:rPr kumimoji="0" lang="en-US" altLang="zh-CN">
                <a:solidFill>
                  <a:srgbClr val="0000FF"/>
                </a:solidFill>
                <a:latin typeface="System"/>
                <a:sym typeface="Symbol" panose="05050102010706020507" pitchFamily="18" charset="2"/>
              </a:rPr>
              <a:t>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E|(E)|-E|id</a:t>
            </a:r>
            <a:endParaRPr kumimoji="0" lang="zh-CN" altLang="en-US">
              <a:solidFill>
                <a:srgbClr val="0000FF"/>
              </a:solidFill>
              <a:latin typeface="System"/>
            </a:endParaRPr>
          </a:p>
        </p:txBody>
      </p:sp>
      <p:sp>
        <p:nvSpPr>
          <p:cNvPr id="339999" name="Rectangle 31">
            <a:extLst>
              <a:ext uri="{FF2B5EF4-FFF2-40B4-BE49-F238E27FC236}">
                <a16:creationId xmlns:a16="http://schemas.microsoft.com/office/drawing/2014/main" id="{272C7DD7-69E9-47DD-B95A-1C31C2DF9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059363"/>
            <a:ext cx="9067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>
                <a:solidFill>
                  <a:srgbClr val="0000FF"/>
                </a:solidFill>
                <a:latin typeface="System"/>
              </a:rPr>
              <a:t>      算符优先分析法确定的可归约串是</a:t>
            </a:r>
            <a:r>
              <a:rPr kumimoji="0" lang="zh-CN" altLang="en-US" b="1">
                <a:solidFill>
                  <a:srgbClr val="660033"/>
                </a:solidFill>
                <a:latin typeface="System"/>
              </a:rPr>
              <a:t>最左素短语</a:t>
            </a:r>
            <a:r>
              <a:rPr kumimoji="0" lang="zh-CN" altLang="en-US">
                <a:solidFill>
                  <a:srgbClr val="0000FF"/>
                </a:solidFill>
                <a:latin typeface="System"/>
              </a:rPr>
              <a:t>对</a:t>
            </a:r>
            <a:r>
              <a:rPr kumimoji="0" lang="zh-CN" altLang="en-US">
                <a:solidFill>
                  <a:srgbClr val="FF0000"/>
                </a:solidFill>
                <a:latin typeface="System"/>
              </a:rPr>
              <a:t>某些算符文法来说</a:t>
            </a:r>
            <a:r>
              <a:rPr kumimoji="0" lang="zh-CN" altLang="en-US">
                <a:solidFill>
                  <a:srgbClr val="0000FF"/>
                </a:solidFill>
                <a:latin typeface="System"/>
              </a:rPr>
              <a:t>也是句柄</a:t>
            </a:r>
          </a:p>
        </p:txBody>
      </p:sp>
      <p:sp>
        <p:nvSpPr>
          <p:cNvPr id="340000" name="Text Box 32">
            <a:extLst>
              <a:ext uri="{FF2B5EF4-FFF2-40B4-BE49-F238E27FC236}">
                <a16:creationId xmlns:a16="http://schemas.microsoft.com/office/drawing/2014/main" id="{A34C5528-8907-49CF-9705-638F83AA7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681288"/>
            <a:ext cx="762000" cy="1311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/>
          </a:p>
        </p:txBody>
      </p:sp>
      <p:sp>
        <p:nvSpPr>
          <p:cNvPr id="51227" name="Rectangle 33">
            <a:extLst>
              <a:ext uri="{FF2B5EF4-FFF2-40B4-BE49-F238E27FC236}">
                <a16:creationId xmlns:a16="http://schemas.microsoft.com/office/drawing/2014/main" id="{B79FECD5-42FA-4170-A511-4625B5D5A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1430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660033"/>
                </a:solidFill>
              </a:rPr>
              <a:t>最左素短语</a:t>
            </a:r>
          </a:p>
        </p:txBody>
      </p:sp>
      <p:sp>
        <p:nvSpPr>
          <p:cNvPr id="340002" name="Rectangle 34">
            <a:extLst>
              <a:ext uri="{FF2B5EF4-FFF2-40B4-BE49-F238E27FC236}">
                <a16:creationId xmlns:a16="http://schemas.microsoft.com/office/drawing/2014/main" id="{4B794440-0829-4208-9638-CF06A9642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144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340003" name="Rectangle 35">
            <a:extLst>
              <a:ext uri="{FF2B5EF4-FFF2-40B4-BE49-F238E27FC236}">
                <a16:creationId xmlns:a16="http://schemas.microsoft.com/office/drawing/2014/main" id="{C9DCE462-708C-41DD-BAA9-0AD0FD56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1336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340004" name="Rectangle 36">
            <a:extLst>
              <a:ext uri="{FF2B5EF4-FFF2-40B4-BE49-F238E27FC236}">
                <a16:creationId xmlns:a16="http://schemas.microsoft.com/office/drawing/2014/main" id="{CF4A24B0-4AA9-4A2D-9397-B3BCA8C78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6050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340005" name="Rectangle 37">
            <a:extLst>
              <a:ext uri="{FF2B5EF4-FFF2-40B4-BE49-F238E27FC236}">
                <a16:creationId xmlns:a16="http://schemas.microsoft.com/office/drawing/2014/main" id="{F0443764-DE18-4AE7-8309-A41F00C84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622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>
                <a:solidFill>
                  <a:srgbClr val="FF0000"/>
                </a:solidFill>
              </a:rPr>
              <a:t>E*E</a:t>
            </a:r>
          </a:p>
        </p:txBody>
      </p:sp>
      <p:sp>
        <p:nvSpPr>
          <p:cNvPr id="340006" name="Rectangle 38">
            <a:extLst>
              <a:ext uri="{FF2B5EF4-FFF2-40B4-BE49-F238E27FC236}">
                <a16:creationId xmlns:a16="http://schemas.microsoft.com/office/drawing/2014/main" id="{29064C58-86B9-4515-A4D4-D3D4CBEF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5194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>
                <a:solidFill>
                  <a:srgbClr val="FF0000"/>
                </a:solidFill>
              </a:rPr>
              <a:t>E+E</a:t>
            </a:r>
          </a:p>
        </p:txBody>
      </p:sp>
      <p:sp>
        <p:nvSpPr>
          <p:cNvPr id="340007" name="Text Box 39">
            <a:extLst>
              <a:ext uri="{FF2B5EF4-FFF2-40B4-BE49-F238E27FC236}">
                <a16:creationId xmlns:a16="http://schemas.microsoft.com/office/drawing/2014/main" id="{1E0AB269-6D41-4E63-80F4-ED37965AE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675063"/>
            <a:ext cx="762000" cy="1311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/>
          </a:p>
        </p:txBody>
      </p:sp>
      <p:sp>
        <p:nvSpPr>
          <p:cNvPr id="340008" name="Text Box 40">
            <a:extLst>
              <a:ext uri="{FF2B5EF4-FFF2-40B4-BE49-F238E27FC236}">
                <a16:creationId xmlns:a16="http://schemas.microsoft.com/office/drawing/2014/main" id="{B10F1C38-C717-4D63-9C7C-52BAA07AB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3676650"/>
            <a:ext cx="762000" cy="1311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/>
          </a:p>
        </p:txBody>
      </p:sp>
      <p:sp>
        <p:nvSpPr>
          <p:cNvPr id="340009" name="Text Box 41">
            <a:extLst>
              <a:ext uri="{FF2B5EF4-FFF2-40B4-BE49-F238E27FC236}">
                <a16:creationId xmlns:a16="http://schemas.microsoft.com/office/drawing/2014/main" id="{17750773-87E8-472A-9CE3-E1B8D0DC5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681288"/>
            <a:ext cx="2209800" cy="1311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/>
          </a:p>
        </p:txBody>
      </p:sp>
      <p:sp>
        <p:nvSpPr>
          <p:cNvPr id="51236" name="Line 42">
            <a:extLst>
              <a:ext uri="{FF2B5EF4-FFF2-40B4-BE49-F238E27FC236}">
                <a16:creationId xmlns:a16="http://schemas.microsoft.com/office/drawing/2014/main" id="{941E92C9-D215-4D02-8755-E8ACA6299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1752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0011" name="Text Box 43">
            <a:extLst>
              <a:ext uri="{FF2B5EF4-FFF2-40B4-BE49-F238E27FC236}">
                <a16:creationId xmlns:a16="http://schemas.microsoft.com/office/drawing/2014/main" id="{5F57CA10-797C-49CE-AE82-171A0A885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676400"/>
            <a:ext cx="2362200" cy="1311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9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9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9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9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9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9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93" grpId="0" autoUpdateAnimBg="0"/>
      <p:bldP spid="339994" grpId="0" autoUpdateAnimBg="0"/>
      <p:bldP spid="339995" grpId="0" autoUpdateAnimBg="0"/>
      <p:bldP spid="339996" grpId="0" autoUpdateAnimBg="0"/>
      <p:bldP spid="339997" grpId="0" autoUpdateAnimBg="0"/>
      <p:bldP spid="339999" grpId="0" autoUpdateAnimBg="0"/>
      <p:bldP spid="340000" grpId="0" animBg="1" autoUpdateAnimBg="0"/>
      <p:bldP spid="340002" grpId="0" autoUpdateAnimBg="0"/>
      <p:bldP spid="340003" grpId="0" autoUpdateAnimBg="0"/>
      <p:bldP spid="340004" grpId="0" autoUpdateAnimBg="0"/>
      <p:bldP spid="340005" grpId="0" autoUpdateAnimBg="0"/>
      <p:bldP spid="340006" grpId="0" autoUpdateAnimBg="0"/>
      <p:bldP spid="340007" grpId="0" animBg="1" autoUpdateAnimBg="0"/>
      <p:bldP spid="340008" grpId="0" animBg="1" autoUpdateAnimBg="0"/>
      <p:bldP spid="340009" grpId="0" animBg="1" autoUpdateAnimBg="0"/>
      <p:bldP spid="340011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>
            <a:extLst>
              <a:ext uri="{FF2B5EF4-FFF2-40B4-BE49-F238E27FC236}">
                <a16:creationId xmlns:a16="http://schemas.microsoft.com/office/drawing/2014/main" id="{B9944710-0A8E-4F21-86CC-D273EECF42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8575" y="3659188"/>
          <a:ext cx="6602413" cy="290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Document" r:id="rId3" imgW="6191250" imgH="2733675" progId="Word.Document.8">
                  <p:embed/>
                </p:oleObj>
              </mc:Choice>
              <mc:Fallback>
                <p:oleObj name="Document" r:id="rId3" imgW="6191250" imgH="273367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659188"/>
                        <a:ext cx="6602413" cy="29003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Rectangle 3">
            <a:extLst>
              <a:ext uri="{FF2B5EF4-FFF2-40B4-BE49-F238E27FC236}">
                <a16:creationId xmlns:a16="http://schemas.microsoft.com/office/drawing/2014/main" id="{A841FE4B-D495-41D4-B68D-C7CDB7773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33488"/>
            <a:ext cx="77724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/>
              <a:t>在句型中加入优先关系，例如：</a:t>
            </a:r>
            <a:r>
              <a:rPr kumimoji="0" lang="en-US" altLang="en-US"/>
              <a:t>id+id*id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/>
              <a:t>                         </a:t>
            </a:r>
            <a:r>
              <a:rPr lang="en-US" altLang="zh-CN" sz="2400" b="1">
                <a:solidFill>
                  <a:srgbClr val="FF0000"/>
                </a:solidFill>
              </a:rPr>
              <a:t>#</a:t>
            </a:r>
            <a:r>
              <a:rPr kumimoji="0" lang="zh-CN" altLang="en-US"/>
              <a:t> </a:t>
            </a:r>
            <a:r>
              <a:rPr kumimoji="0" lang="en-US" altLang="zh-CN"/>
              <a:t>id </a:t>
            </a:r>
            <a:r>
              <a:rPr kumimoji="0" lang="zh-CN" altLang="en-US"/>
              <a:t>+ </a:t>
            </a:r>
            <a:r>
              <a:rPr kumimoji="0" lang="en-US" altLang="zh-CN"/>
              <a:t>id </a:t>
            </a:r>
            <a:r>
              <a:rPr kumimoji="0" lang="zh-CN" altLang="en-US"/>
              <a:t>* </a:t>
            </a:r>
            <a:r>
              <a:rPr kumimoji="0" lang="en-US" altLang="zh-CN"/>
              <a:t>id </a:t>
            </a:r>
            <a:r>
              <a:rPr lang="en-US" altLang="zh-CN" sz="2400" b="1">
                <a:solidFill>
                  <a:srgbClr val="FF0000"/>
                </a:solidFill>
              </a:rPr>
              <a:t>#</a:t>
            </a:r>
            <a:r>
              <a:rPr kumimoji="0" lang="en-US" altLang="en-US"/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/>
              <a:t>                   </a:t>
            </a:r>
            <a:r>
              <a:rPr lang="en-US" altLang="zh-CN" sz="2400" b="1">
                <a:solidFill>
                  <a:srgbClr val="FF0000"/>
                </a:solidFill>
              </a:rPr>
              <a:t>#</a:t>
            </a:r>
            <a:r>
              <a:rPr kumimoji="0" lang="zh-CN" altLang="en-US" b="1">
                <a:solidFill>
                  <a:srgbClr val="660033"/>
                </a:solidFill>
              </a:rPr>
              <a:t> </a:t>
            </a:r>
            <a:r>
              <a:rPr kumimoji="0" lang="zh-CN" altLang="en-US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b="1">
                <a:solidFill>
                  <a:srgbClr val="660033"/>
                </a:solidFill>
              </a:rPr>
              <a:t>·</a:t>
            </a:r>
            <a:r>
              <a:rPr kumimoji="0" lang="en-US" altLang="zh-CN" b="1">
                <a:solidFill>
                  <a:srgbClr val="660033"/>
                </a:solidFill>
              </a:rPr>
              <a:t>id </a:t>
            </a:r>
            <a:r>
              <a:rPr kumimoji="0" lang="zh-CN" altLang="en-US" b="1">
                <a:solidFill>
                  <a:srgbClr val="660033"/>
                </a:solidFill>
              </a:rPr>
              <a:t>·&gt;  + </a:t>
            </a:r>
            <a:r>
              <a:rPr kumimoji="0" lang="zh-CN" altLang="en-US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b="1">
                <a:solidFill>
                  <a:srgbClr val="660033"/>
                </a:solidFill>
              </a:rPr>
              <a:t>·</a:t>
            </a:r>
            <a:r>
              <a:rPr kumimoji="0" lang="en-US" altLang="zh-CN" b="1">
                <a:solidFill>
                  <a:srgbClr val="660033"/>
                </a:solidFill>
              </a:rPr>
              <a:t>id </a:t>
            </a:r>
            <a:r>
              <a:rPr kumimoji="0" lang="zh-CN" altLang="en-US" b="1">
                <a:solidFill>
                  <a:srgbClr val="660033"/>
                </a:solidFill>
              </a:rPr>
              <a:t>·&gt; * </a:t>
            </a:r>
            <a:r>
              <a:rPr kumimoji="0" lang="zh-CN" altLang="en-US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b="1">
                <a:solidFill>
                  <a:srgbClr val="660033"/>
                </a:solidFill>
              </a:rPr>
              <a:t>·</a:t>
            </a:r>
            <a:r>
              <a:rPr kumimoji="0" lang="en-US" altLang="zh-CN" b="1">
                <a:solidFill>
                  <a:srgbClr val="660033"/>
                </a:solidFill>
              </a:rPr>
              <a:t>id </a:t>
            </a:r>
            <a:r>
              <a:rPr kumimoji="0" lang="zh-CN" altLang="en-US" b="1">
                <a:solidFill>
                  <a:srgbClr val="660033"/>
                </a:solidFill>
              </a:rPr>
              <a:t>·&gt; </a:t>
            </a:r>
            <a:r>
              <a:rPr lang="en-US" altLang="zh-CN" sz="2400" b="1">
                <a:solidFill>
                  <a:srgbClr val="FF0000"/>
                </a:solidFill>
              </a:rPr>
              <a:t>#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31BC2FEA-5F6F-43AA-B384-34F1E4C4E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23888"/>
            <a:ext cx="8286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/>
              <a:t>G[E]:  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>
                <a:solidFill>
                  <a:srgbClr val="0000FF"/>
                </a:solidFill>
              </a:rPr>
              <a:t>→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>
                <a:solidFill>
                  <a:srgbClr val="0000FF"/>
                </a:solidFill>
              </a:rPr>
              <a:t>＋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E|E-E|E*E|E/E|E</a:t>
            </a:r>
            <a:r>
              <a:rPr kumimoji="0" lang="en-US" altLang="zh-CN">
                <a:solidFill>
                  <a:srgbClr val="0000FF"/>
                </a:solidFill>
                <a:latin typeface="System"/>
                <a:sym typeface="Symbol" panose="05050102010706020507" pitchFamily="18" charset="2"/>
              </a:rPr>
              <a:t>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E|(E)|-E|id</a:t>
            </a:r>
            <a:endParaRPr kumimoji="0" lang="zh-CN" altLang="en-US">
              <a:solidFill>
                <a:srgbClr val="0000FF"/>
              </a:solidFill>
              <a:latin typeface="Syste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019CAA0-68E9-452D-BACE-0893A327D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4000" b="1">
                <a:latin typeface="方正舒体" panose="02010601030101010101" pitchFamily="2" charset="-122"/>
                <a:ea typeface="方正舒体" panose="02010601030101010101" pitchFamily="2" charset="-122"/>
              </a:rPr>
              <a:t>自上而下语法分析复习内容(</a:t>
            </a:r>
            <a:r>
              <a:rPr lang="en-US" altLang="zh-CN" sz="4000" b="1">
                <a:latin typeface="方正舒体" panose="02010601030101010101" pitchFamily="2" charset="-122"/>
                <a:ea typeface="方正舒体" panose="02010601030101010101" pitchFamily="2" charset="-122"/>
              </a:rPr>
              <a:t>No.2)</a:t>
            </a:r>
            <a:endParaRPr lang="zh-CN" altLang="en-US" sz="4000" b="1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EFFE33C0-BD90-4D02-BDBF-EF1F5F715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588375" cy="553085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 dirty="0"/>
              <a:t>7. </a:t>
            </a:r>
            <a:r>
              <a:rPr lang="zh-CN" altLang="en-US" dirty="0"/>
              <a:t>提取公共左因子消除回溯的方法。</a:t>
            </a:r>
            <a:endParaRPr lang="en-US" altLang="zh-CN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8. </a:t>
            </a:r>
            <a:r>
              <a:rPr lang="zh-CN" altLang="en-US" dirty="0"/>
              <a:t>递归下降分析程序构造的两种方法：</a:t>
            </a:r>
          </a:p>
          <a:p>
            <a:pPr lvl="1" eaLnBrk="1" hangingPunct="1">
              <a:lnSpc>
                <a:spcPct val="95000"/>
              </a:lnSpc>
            </a:pPr>
            <a:r>
              <a:rPr lang="zh-CN" altLang="en-US" sz="3200" dirty="0"/>
              <a:t>⑴ 为每一个非终结符号编写一个递归过程。 ⑵ 文法</a:t>
            </a:r>
            <a:r>
              <a:rPr lang="zh-CN" altLang="en-US" sz="3200" dirty="0">
                <a:sym typeface="Symbol" panose="05050102010706020507" pitchFamily="18" charset="2"/>
              </a:rPr>
              <a:t></a:t>
            </a:r>
            <a:r>
              <a:rPr lang="zh-CN" altLang="en-US" sz="3200" dirty="0"/>
              <a:t>扩充</a:t>
            </a:r>
            <a:r>
              <a:rPr lang="en-US" altLang="zh-CN" sz="3200" dirty="0"/>
              <a:t>BNF</a:t>
            </a:r>
            <a:r>
              <a:rPr lang="zh-CN" altLang="en-US" sz="3200" dirty="0"/>
              <a:t>定义系统</a:t>
            </a:r>
            <a:r>
              <a:rPr lang="zh-CN" altLang="en-US" sz="3200" dirty="0">
                <a:sym typeface="Symbol" panose="05050102010706020507" pitchFamily="18" charset="2"/>
              </a:rPr>
              <a:t></a:t>
            </a:r>
            <a:r>
              <a:rPr lang="zh-CN" altLang="en-US" sz="3200" dirty="0"/>
              <a:t>非终结符的语法图</a:t>
            </a:r>
            <a:r>
              <a:rPr lang="zh-CN" altLang="en-US" sz="3200" dirty="0">
                <a:sym typeface="Symbol" panose="05050102010706020507" pitchFamily="18" charset="2"/>
              </a:rPr>
              <a:t></a:t>
            </a:r>
            <a:r>
              <a:rPr lang="zh-CN" altLang="en-US" sz="3200" dirty="0"/>
              <a:t>递归子程序。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9. </a:t>
            </a:r>
            <a:r>
              <a:rPr lang="en-US" altLang="zh-CN" dirty="0">
                <a:solidFill>
                  <a:srgbClr val="0000FF"/>
                </a:solidFill>
              </a:rPr>
              <a:t>LL(1)</a:t>
            </a:r>
            <a:r>
              <a:rPr lang="zh-CN" altLang="en-US" dirty="0">
                <a:solidFill>
                  <a:srgbClr val="0000FF"/>
                </a:solidFill>
              </a:rPr>
              <a:t>分析法</a:t>
            </a:r>
            <a:r>
              <a:rPr lang="en-US" altLang="zh-CN" dirty="0"/>
              <a:t>: </a:t>
            </a:r>
            <a:r>
              <a:rPr lang="zh-CN" altLang="en-US" dirty="0"/>
              <a:t>逻辑结构</a:t>
            </a:r>
            <a:r>
              <a:rPr lang="en-US" altLang="zh-CN" dirty="0"/>
              <a:t>, </a:t>
            </a:r>
            <a:r>
              <a:rPr lang="zh-CN" altLang="en-US" dirty="0"/>
              <a:t>工作过程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10. </a:t>
            </a:r>
            <a:r>
              <a:rPr lang="zh-CN" altLang="en-US" dirty="0"/>
              <a:t>计算文法符号及符号串的</a:t>
            </a:r>
            <a:r>
              <a:rPr lang="en-US" altLang="zh-CN" dirty="0">
                <a:solidFill>
                  <a:srgbClr val="0000FF"/>
                </a:solidFill>
              </a:rPr>
              <a:t>FIRST</a:t>
            </a:r>
            <a:r>
              <a:rPr lang="zh-CN" altLang="zh-CN" dirty="0">
                <a:solidFill>
                  <a:srgbClr val="0000FF"/>
                </a:solidFill>
              </a:rPr>
              <a:t>集</a:t>
            </a:r>
            <a:r>
              <a:rPr lang="zh-CN" altLang="en-US" dirty="0"/>
              <a:t>。</a:t>
            </a:r>
            <a:endParaRPr lang="en-US" altLang="zh-CN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11. </a:t>
            </a:r>
            <a:r>
              <a:rPr lang="zh-CN" altLang="en-US" dirty="0"/>
              <a:t>计算</a:t>
            </a:r>
            <a:r>
              <a:rPr lang="zh-CN" altLang="zh-CN" dirty="0"/>
              <a:t>非终结符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0000FF"/>
                </a:solidFill>
              </a:rPr>
              <a:t>FOLLOW</a:t>
            </a:r>
            <a:r>
              <a:rPr lang="zh-CN" altLang="zh-CN" dirty="0">
                <a:solidFill>
                  <a:srgbClr val="0000FF"/>
                </a:solidFill>
              </a:rPr>
              <a:t>集</a:t>
            </a:r>
            <a:r>
              <a:rPr lang="zh-CN" altLang="zh-CN" dirty="0"/>
              <a:t>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41A1EFA-24B0-4005-A3B1-DDA4B682A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288" y="906463"/>
            <a:ext cx="4856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</a:t>
            </a:r>
            <a:r>
              <a:rPr kumimoji="0" lang="en-US" altLang="zh-CN" sz="2800" b="1">
                <a:solidFill>
                  <a:srgbClr val="FF0000"/>
                </a:solidFill>
              </a:rPr>
              <a:t>id</a:t>
            </a:r>
            <a:r>
              <a:rPr kumimoji="0" lang="en-US" altLang="zh-CN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·&gt;  </a:t>
            </a:r>
            <a:r>
              <a:rPr kumimoji="0" lang="zh-CN" altLang="en-US" sz="2800" b="1">
                <a:solidFill>
                  <a:srgbClr val="FF0000"/>
                </a:solidFill>
              </a:rPr>
              <a:t>+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</a:t>
            </a:r>
            <a:r>
              <a:rPr kumimoji="0" lang="en-US" altLang="zh-CN" sz="2800" b="1">
                <a:solidFill>
                  <a:srgbClr val="FF0000"/>
                </a:solidFill>
              </a:rPr>
              <a:t>id</a:t>
            </a:r>
            <a:r>
              <a:rPr kumimoji="0" lang="en-US" altLang="zh-CN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·&gt; </a:t>
            </a:r>
            <a:r>
              <a:rPr kumimoji="0" lang="zh-CN" altLang="en-US" sz="2800" b="1">
                <a:solidFill>
                  <a:srgbClr val="FF0000"/>
                </a:solidFill>
              </a:rPr>
              <a:t>*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</a:t>
            </a:r>
            <a:r>
              <a:rPr kumimoji="0" lang="en-US" altLang="zh-CN" sz="2800" b="1">
                <a:solidFill>
                  <a:srgbClr val="FF0000"/>
                </a:solidFill>
              </a:rPr>
              <a:t>id</a:t>
            </a:r>
            <a:r>
              <a:rPr kumimoji="0" lang="en-US" altLang="zh-CN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·&gt; </a:t>
            </a: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D972F968-C4BB-40C3-8003-EA3635FA7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988" y="1454150"/>
            <a:ext cx="408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 </a:t>
            </a:r>
            <a:r>
              <a:rPr kumimoji="0" lang="zh-CN" altLang="en-US" sz="2800" b="1">
                <a:solidFill>
                  <a:srgbClr val="FF0000"/>
                </a:solidFill>
              </a:rPr>
              <a:t>+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</a:t>
            </a:r>
            <a:r>
              <a:rPr kumimoji="0" lang="en-US" altLang="zh-CN" sz="2800" b="1">
                <a:solidFill>
                  <a:srgbClr val="FF0000"/>
                </a:solidFill>
              </a:rPr>
              <a:t>id</a:t>
            </a:r>
            <a:r>
              <a:rPr kumimoji="0" lang="en-US" altLang="zh-CN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·&gt; </a:t>
            </a:r>
            <a:r>
              <a:rPr kumimoji="0" lang="zh-CN" altLang="en-US" sz="2800" b="1">
                <a:solidFill>
                  <a:srgbClr val="FF0000"/>
                </a:solidFill>
              </a:rPr>
              <a:t>*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</a:t>
            </a:r>
            <a:r>
              <a:rPr kumimoji="0" lang="en-US" altLang="zh-CN" sz="2800" b="1">
                <a:solidFill>
                  <a:srgbClr val="FF0000"/>
                </a:solidFill>
              </a:rPr>
              <a:t>id</a:t>
            </a:r>
            <a:r>
              <a:rPr kumimoji="0" lang="en-US" altLang="zh-CN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·&gt; </a:t>
            </a: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ECB9EE7C-EDBB-47D9-8FD5-88CC0F2D2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9144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</a:rPr>
              <a:t> id </a:t>
            </a:r>
            <a:r>
              <a:rPr kumimoji="0" lang="zh-CN" altLang="en-US" sz="2800" b="1">
                <a:solidFill>
                  <a:srgbClr val="0000FF"/>
                </a:solidFill>
              </a:rPr>
              <a:t>+ </a:t>
            </a:r>
            <a:r>
              <a:rPr kumimoji="0" lang="en-US" altLang="zh-CN" sz="2800" b="1">
                <a:solidFill>
                  <a:srgbClr val="0000FF"/>
                </a:solidFill>
              </a:rPr>
              <a:t>id </a:t>
            </a:r>
            <a:r>
              <a:rPr kumimoji="0" lang="zh-CN" altLang="en-US" sz="2800" b="1">
                <a:solidFill>
                  <a:srgbClr val="0000FF"/>
                </a:solidFill>
              </a:rPr>
              <a:t>* </a:t>
            </a:r>
            <a:r>
              <a:rPr kumimoji="0" lang="en-US" altLang="zh-CN" sz="2800" b="1">
                <a:solidFill>
                  <a:srgbClr val="0000FF"/>
                </a:solidFill>
              </a:rPr>
              <a:t>id </a:t>
            </a: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94BF4F90-CA73-4F2B-82FB-31B78E93E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28600"/>
            <a:ext cx="8359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/>
              <a:t>G[E]:  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>
                <a:solidFill>
                  <a:srgbClr val="0000FF"/>
                </a:solidFill>
              </a:rPr>
              <a:t>→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>
                <a:solidFill>
                  <a:srgbClr val="0000FF"/>
                </a:solidFill>
              </a:rPr>
              <a:t>＋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E|E-E|E*E|E/E|E</a:t>
            </a:r>
            <a:r>
              <a:rPr kumimoji="0" lang="en-US" altLang="zh-CN">
                <a:solidFill>
                  <a:srgbClr val="0000FF"/>
                </a:solidFill>
                <a:latin typeface="System"/>
                <a:sym typeface="Symbol" panose="05050102010706020507" pitchFamily="18" charset="2"/>
              </a:rPr>
              <a:t>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E|(E)|-E|id</a:t>
            </a:r>
            <a:endParaRPr kumimoji="0" lang="zh-CN" altLang="en-US">
              <a:solidFill>
                <a:srgbClr val="0000FF"/>
              </a:solidFill>
              <a:latin typeface="System"/>
            </a:endParaRPr>
          </a:p>
        </p:txBody>
      </p:sp>
      <p:sp>
        <p:nvSpPr>
          <p:cNvPr id="376838" name="Rectangle 6">
            <a:extLst>
              <a:ext uri="{FF2B5EF4-FFF2-40B4-BE49-F238E27FC236}">
                <a16:creationId xmlns:a16="http://schemas.microsoft.com/office/drawing/2014/main" id="{3FCEEA26-0F31-4A4B-916F-64253DB01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14478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</a:rPr>
              <a:t>+ </a:t>
            </a:r>
            <a:r>
              <a:rPr kumimoji="0" lang="en-US" altLang="zh-CN" sz="2800" b="1">
                <a:solidFill>
                  <a:srgbClr val="0000FF"/>
                </a:solidFill>
              </a:rPr>
              <a:t>id </a:t>
            </a:r>
            <a:r>
              <a:rPr kumimoji="0" lang="zh-CN" altLang="en-US" sz="2800" b="1">
                <a:solidFill>
                  <a:srgbClr val="0000FF"/>
                </a:solidFill>
              </a:rPr>
              <a:t>* </a:t>
            </a:r>
            <a:r>
              <a:rPr kumimoji="0" lang="en-US" altLang="zh-CN" sz="2800" b="1">
                <a:solidFill>
                  <a:srgbClr val="0000FF"/>
                </a:solidFill>
              </a:rPr>
              <a:t>id </a:t>
            </a: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</a:p>
        </p:txBody>
      </p:sp>
      <p:graphicFrame>
        <p:nvGraphicFramePr>
          <p:cNvPr id="53255" name="Object 7">
            <a:extLst>
              <a:ext uri="{FF2B5EF4-FFF2-40B4-BE49-F238E27FC236}">
                <a16:creationId xmlns:a16="http://schemas.microsoft.com/office/drawing/2014/main" id="{E028EF25-3191-4F89-BA81-7DD2048F5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733800"/>
          <a:ext cx="668655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3" name="Document" r:id="rId3" imgW="6191250" imgH="2733675" progId="Word.Document.8">
                  <p:embed/>
                </p:oleObj>
              </mc:Choice>
              <mc:Fallback>
                <p:oleObj name="Document" r:id="rId3" imgW="6191250" imgH="273367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33800"/>
                        <a:ext cx="6686550" cy="29337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40" name="Rectangle 8">
            <a:extLst>
              <a:ext uri="{FF2B5EF4-FFF2-40B4-BE49-F238E27FC236}">
                <a16:creationId xmlns:a16="http://schemas.microsoft.com/office/drawing/2014/main" id="{6966DB9F-BF2C-4BE8-AA48-27968B387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19192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</a:rPr>
              <a:t>+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</a:rPr>
              <a:t>* </a:t>
            </a:r>
            <a:r>
              <a:rPr kumimoji="0" lang="en-US" altLang="zh-CN" sz="2800" b="1">
                <a:solidFill>
                  <a:srgbClr val="0000FF"/>
                </a:solidFill>
              </a:rPr>
              <a:t>id </a:t>
            </a: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76841" name="Rectangle 9">
            <a:extLst>
              <a:ext uri="{FF2B5EF4-FFF2-40B4-BE49-F238E27FC236}">
                <a16:creationId xmlns:a16="http://schemas.microsoft.com/office/drawing/2014/main" id="{F7DEA126-F3AB-44D5-9E86-EEA905DFD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68500"/>
            <a:ext cx="3411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 </a:t>
            </a:r>
            <a:r>
              <a:rPr kumimoji="0" lang="zh-CN" altLang="en-US" sz="2800" b="1">
                <a:solidFill>
                  <a:srgbClr val="FF0000"/>
                </a:solidFill>
              </a:rPr>
              <a:t>+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 </a:t>
            </a:r>
            <a:r>
              <a:rPr kumimoji="0" lang="zh-CN" altLang="en-US" sz="2800" b="1">
                <a:solidFill>
                  <a:srgbClr val="FF0000"/>
                </a:solidFill>
              </a:rPr>
              <a:t>*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</a:t>
            </a:r>
            <a:r>
              <a:rPr kumimoji="0" lang="en-US" altLang="zh-CN" sz="2800" b="1">
                <a:solidFill>
                  <a:srgbClr val="FF0000"/>
                </a:solidFill>
              </a:rPr>
              <a:t>id</a:t>
            </a:r>
            <a:r>
              <a:rPr kumimoji="0" lang="en-US" altLang="zh-CN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·&gt; </a:t>
            </a: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76842" name="Rectangle 10">
            <a:extLst>
              <a:ext uri="{FF2B5EF4-FFF2-40B4-BE49-F238E27FC236}">
                <a16:creationId xmlns:a16="http://schemas.microsoft.com/office/drawing/2014/main" id="{EFDF1208-BAA8-4BA7-A4A8-B3FC95F9C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234791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</a:rPr>
              <a:t>+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</a:rPr>
              <a:t>*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76843" name="Rectangle 11">
            <a:extLst>
              <a:ext uri="{FF2B5EF4-FFF2-40B4-BE49-F238E27FC236}">
                <a16:creationId xmlns:a16="http://schemas.microsoft.com/office/drawing/2014/main" id="{07E84ACE-B244-4D23-8A5B-7EEAB2DBD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8550"/>
            <a:ext cx="273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 </a:t>
            </a:r>
            <a:r>
              <a:rPr kumimoji="0" lang="zh-CN" altLang="en-US" sz="2800" b="1">
                <a:solidFill>
                  <a:srgbClr val="FF0000"/>
                </a:solidFill>
              </a:rPr>
              <a:t>+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 </a:t>
            </a:r>
            <a:r>
              <a:rPr kumimoji="0" lang="zh-CN" altLang="en-US" sz="2800" b="1">
                <a:solidFill>
                  <a:srgbClr val="FF0000"/>
                </a:solidFill>
              </a:rPr>
              <a:t>*</a:t>
            </a:r>
            <a:r>
              <a:rPr kumimoji="0" lang="zh-CN" altLang="en-US" sz="2800" b="1">
                <a:solidFill>
                  <a:srgbClr val="660033"/>
                </a:solidFill>
              </a:rPr>
              <a:t> ·&gt; </a:t>
            </a: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76844" name="Rectangle 12">
            <a:extLst>
              <a:ext uri="{FF2B5EF4-FFF2-40B4-BE49-F238E27FC236}">
                <a16:creationId xmlns:a16="http://schemas.microsoft.com/office/drawing/2014/main" id="{A6CCD215-DDAD-40A3-9E17-A9BCF6B67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2757488"/>
            <a:ext cx="2166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</a:rPr>
              <a:t>+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76845" name="Rectangle 13">
            <a:extLst>
              <a:ext uri="{FF2B5EF4-FFF2-40B4-BE49-F238E27FC236}">
                <a16:creationId xmlns:a16="http://schemas.microsoft.com/office/drawing/2014/main" id="{12128BB1-EFE6-4C2A-A006-64E06B168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9550"/>
            <a:ext cx="2085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&lt;</a:t>
            </a:r>
            <a:r>
              <a:rPr kumimoji="0" lang="zh-CN" altLang="en-US" sz="2800" b="1">
                <a:solidFill>
                  <a:srgbClr val="660033"/>
                </a:solidFill>
              </a:rPr>
              <a:t>·</a:t>
            </a:r>
            <a:r>
              <a:rPr kumimoji="0" lang="zh-CN" altLang="en-US" sz="2800" b="1">
                <a:solidFill>
                  <a:srgbClr val="660033"/>
                </a:solidFill>
                <a:latin typeface="System"/>
              </a:rPr>
              <a:t> </a:t>
            </a:r>
            <a:r>
              <a:rPr kumimoji="0" lang="zh-CN" altLang="en-US" sz="2800" b="1">
                <a:solidFill>
                  <a:srgbClr val="FF0000"/>
                </a:solidFill>
              </a:rPr>
              <a:t>+</a:t>
            </a:r>
            <a:r>
              <a:rPr kumimoji="0" lang="zh-CN" altLang="en-US" sz="2800" b="1">
                <a:solidFill>
                  <a:srgbClr val="660033"/>
                </a:solidFill>
              </a:rPr>
              <a:t> ·&gt; </a:t>
            </a: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76846" name="Rectangle 14">
            <a:extLst>
              <a:ext uri="{FF2B5EF4-FFF2-40B4-BE49-F238E27FC236}">
                <a16:creationId xmlns:a16="http://schemas.microsoft.com/office/drawing/2014/main" id="{A8D07416-B3CE-471E-A3C0-8660C0146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3214688"/>
            <a:ext cx="2166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  <a:latin typeface="System"/>
              </a:rPr>
              <a:t>E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76847" name="Rectangle 15">
            <a:extLst>
              <a:ext uri="{FF2B5EF4-FFF2-40B4-BE49-F238E27FC236}">
                <a16:creationId xmlns:a16="http://schemas.microsoft.com/office/drawing/2014/main" id="{8CEC7DD4-DB05-45CD-9E81-BE717ACB1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68663"/>
            <a:ext cx="1031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  <a:r>
              <a:rPr kumimoji="0" lang="zh-CN" altLang="en-US" sz="2800" b="1">
                <a:solidFill>
                  <a:srgbClr val="660033"/>
                </a:solidFill>
              </a:rPr>
              <a:t> </a:t>
            </a:r>
            <a:r>
              <a:rPr kumimoji="0" lang="zh-CN" altLang="en-US" sz="28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zh-CN" altLang="en-US" sz="28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3264" name="AutoShape 1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C9E330D-AC98-4582-BC7F-034ECC176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0"/>
            <a:ext cx="457200" cy="461963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autoUpdateAnimBg="0"/>
      <p:bldP spid="376838" grpId="0" autoUpdateAnimBg="0"/>
      <p:bldP spid="376840" grpId="0" autoUpdateAnimBg="0"/>
      <p:bldP spid="376841" grpId="0" autoUpdateAnimBg="0"/>
      <p:bldP spid="376842" grpId="0" autoUpdateAnimBg="0"/>
      <p:bldP spid="376843" grpId="0" autoUpdateAnimBg="0"/>
      <p:bldP spid="376844" grpId="0" autoUpdateAnimBg="0"/>
      <p:bldP spid="376845" grpId="0" autoUpdateAnimBg="0"/>
      <p:bldP spid="376846" grpId="0" autoUpdateAnimBg="0"/>
      <p:bldP spid="37684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E6B09676-0C5E-4122-ACCD-C11764C8A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8534400" cy="531813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      栈                关系         输入                      动作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3CF16F82-249F-4DB2-8BD2-D66BC326F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85800"/>
            <a:ext cx="8534400" cy="531813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                          &lt;·           </a:t>
            </a:r>
            <a:r>
              <a:rPr lang="en-US" altLang="zh-CN" sz="2800"/>
              <a:t>id+id*id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</a:t>
            </a:r>
            <a:r>
              <a:rPr lang="en-US" altLang="zh-CN" sz="2800"/>
              <a:t>                </a:t>
            </a:r>
            <a:r>
              <a:rPr lang="zh-CN" altLang="en-US" sz="2800"/>
              <a:t>移进                                         </a:t>
            </a:r>
          </a:p>
        </p:txBody>
      </p:sp>
      <p:sp>
        <p:nvSpPr>
          <p:cNvPr id="377860" name="Text Box 4">
            <a:extLst>
              <a:ext uri="{FF2B5EF4-FFF2-40B4-BE49-F238E27FC236}">
                <a16:creationId xmlns:a16="http://schemas.microsoft.com/office/drawing/2014/main" id="{2F7E421C-8A60-4899-BD27-4B2FD7962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8534400" cy="531813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 </a:t>
            </a:r>
            <a:r>
              <a:rPr lang="en-US" altLang="en-US" sz="2800"/>
              <a:t>id</a:t>
            </a:r>
            <a:r>
              <a:rPr lang="en-US" altLang="zh-CN" sz="2800"/>
              <a:t>                      ·&gt;              +id*id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</a:t>
            </a:r>
            <a:r>
              <a:rPr lang="en-US" altLang="zh-CN" sz="2800"/>
              <a:t>                </a:t>
            </a:r>
            <a:r>
              <a:rPr lang="zh-CN" altLang="en-US" sz="2800"/>
              <a:t>归约                                         </a:t>
            </a:r>
          </a:p>
        </p:txBody>
      </p:sp>
      <p:sp>
        <p:nvSpPr>
          <p:cNvPr id="377861" name="Text Box 5">
            <a:extLst>
              <a:ext uri="{FF2B5EF4-FFF2-40B4-BE49-F238E27FC236}">
                <a16:creationId xmlns:a16="http://schemas.microsoft.com/office/drawing/2014/main" id="{9DE894F6-9217-4573-8FB6-2A9C78901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8534400" cy="531813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 </a:t>
            </a:r>
            <a:r>
              <a:rPr lang="en-US" altLang="en-US" sz="2800"/>
              <a:t>E</a:t>
            </a:r>
            <a:r>
              <a:rPr lang="en-US" altLang="zh-CN" sz="2800"/>
              <a:t>                      </a:t>
            </a:r>
            <a:r>
              <a:rPr lang="zh-CN" altLang="en-US" sz="2800"/>
              <a:t>&lt;</a:t>
            </a:r>
            <a:r>
              <a:rPr lang="en-US" altLang="zh-CN" sz="2800"/>
              <a:t> ·              +id*id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</a:t>
            </a:r>
            <a:r>
              <a:rPr lang="en-US" altLang="zh-CN" sz="2800"/>
              <a:t>                </a:t>
            </a:r>
            <a:r>
              <a:rPr lang="zh-CN" altLang="en-US" sz="2800"/>
              <a:t>移进</a:t>
            </a:r>
          </a:p>
        </p:txBody>
      </p:sp>
      <p:sp>
        <p:nvSpPr>
          <p:cNvPr id="377862" name="Text Box 6">
            <a:extLst>
              <a:ext uri="{FF2B5EF4-FFF2-40B4-BE49-F238E27FC236}">
                <a16:creationId xmlns:a16="http://schemas.microsoft.com/office/drawing/2014/main" id="{BFF03C96-9E66-4B59-973E-00DEE14FA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71713"/>
            <a:ext cx="8534400" cy="531812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 </a:t>
            </a:r>
            <a:r>
              <a:rPr lang="en-US" altLang="en-US" sz="2800"/>
              <a:t>E+</a:t>
            </a:r>
            <a:r>
              <a:rPr lang="en-US" altLang="zh-CN" sz="2800"/>
              <a:t>                    </a:t>
            </a:r>
            <a:r>
              <a:rPr lang="zh-CN" altLang="en-US" sz="2800"/>
              <a:t>&lt;</a:t>
            </a:r>
            <a:r>
              <a:rPr lang="en-US" altLang="zh-CN" sz="2800"/>
              <a:t> ·                id*id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</a:t>
            </a:r>
            <a:r>
              <a:rPr lang="en-US" altLang="zh-CN" sz="2800"/>
              <a:t>                </a:t>
            </a:r>
            <a:r>
              <a:rPr lang="zh-CN" altLang="en-US" sz="2800"/>
              <a:t>移进</a:t>
            </a:r>
          </a:p>
        </p:txBody>
      </p:sp>
      <p:sp>
        <p:nvSpPr>
          <p:cNvPr id="377863" name="Text Box 7">
            <a:extLst>
              <a:ext uri="{FF2B5EF4-FFF2-40B4-BE49-F238E27FC236}">
                <a16:creationId xmlns:a16="http://schemas.microsoft.com/office/drawing/2014/main" id="{8BB9A65F-0E1F-4222-81E1-0CB0FE3FF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90825"/>
            <a:ext cx="8534400" cy="531813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 </a:t>
            </a:r>
            <a:r>
              <a:rPr lang="en-US" altLang="en-US" sz="2800"/>
              <a:t>E+id</a:t>
            </a:r>
            <a:r>
              <a:rPr lang="en-US" altLang="zh-CN" sz="2800"/>
              <a:t>                 · &gt;                   *id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</a:t>
            </a:r>
            <a:r>
              <a:rPr lang="en-US" altLang="zh-CN" sz="2800"/>
              <a:t>               </a:t>
            </a:r>
            <a:r>
              <a:rPr lang="zh-CN" altLang="en-US" sz="2800"/>
              <a:t>归约</a:t>
            </a:r>
          </a:p>
        </p:txBody>
      </p:sp>
      <p:sp>
        <p:nvSpPr>
          <p:cNvPr id="377864" name="Text Box 8">
            <a:extLst>
              <a:ext uri="{FF2B5EF4-FFF2-40B4-BE49-F238E27FC236}">
                <a16:creationId xmlns:a16="http://schemas.microsoft.com/office/drawing/2014/main" id="{9D75E932-A635-4BE5-828D-C6AF4C600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24225"/>
            <a:ext cx="8534400" cy="531813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 </a:t>
            </a:r>
            <a:r>
              <a:rPr lang="en-US" altLang="en-US" sz="2800"/>
              <a:t>E+E</a:t>
            </a:r>
            <a:r>
              <a:rPr lang="en-US" altLang="zh-CN" sz="2800"/>
              <a:t>                 </a:t>
            </a:r>
            <a:r>
              <a:rPr lang="zh-CN" altLang="en-US" sz="2800"/>
              <a:t>&lt;</a:t>
            </a:r>
            <a:r>
              <a:rPr lang="en-US" altLang="zh-CN" sz="2800"/>
              <a:t> ·                    *id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</a:t>
            </a:r>
            <a:r>
              <a:rPr lang="en-US" altLang="zh-CN" sz="2800"/>
              <a:t>                </a:t>
            </a:r>
            <a:r>
              <a:rPr lang="zh-CN" altLang="en-US" sz="2800"/>
              <a:t>移进</a:t>
            </a:r>
          </a:p>
        </p:txBody>
      </p:sp>
      <p:sp>
        <p:nvSpPr>
          <p:cNvPr id="377865" name="Text Box 9">
            <a:extLst>
              <a:ext uri="{FF2B5EF4-FFF2-40B4-BE49-F238E27FC236}">
                <a16:creationId xmlns:a16="http://schemas.microsoft.com/office/drawing/2014/main" id="{F05B012B-7DBA-4304-B829-064888144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57625"/>
            <a:ext cx="8534400" cy="531813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 </a:t>
            </a:r>
            <a:r>
              <a:rPr lang="en-US" altLang="en-US" sz="2800"/>
              <a:t>E+E</a:t>
            </a:r>
            <a:r>
              <a:rPr lang="en-US" altLang="zh-CN" sz="2800"/>
              <a:t> *               </a:t>
            </a:r>
            <a:r>
              <a:rPr lang="zh-CN" altLang="en-US" sz="2800"/>
              <a:t>&lt;</a:t>
            </a:r>
            <a:r>
              <a:rPr lang="en-US" altLang="zh-CN" sz="2800"/>
              <a:t> ·                     id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</a:t>
            </a:r>
            <a:r>
              <a:rPr lang="en-US" altLang="zh-CN" sz="2800"/>
              <a:t>                </a:t>
            </a:r>
            <a:r>
              <a:rPr lang="zh-CN" altLang="en-US" sz="2800"/>
              <a:t>移进</a:t>
            </a:r>
          </a:p>
        </p:txBody>
      </p:sp>
      <p:sp>
        <p:nvSpPr>
          <p:cNvPr id="377866" name="Text Box 10">
            <a:extLst>
              <a:ext uri="{FF2B5EF4-FFF2-40B4-BE49-F238E27FC236}">
                <a16:creationId xmlns:a16="http://schemas.microsoft.com/office/drawing/2014/main" id="{DCB89BB4-6477-46AE-8B66-208C767A0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91025"/>
            <a:ext cx="8534400" cy="531813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 </a:t>
            </a:r>
            <a:r>
              <a:rPr lang="en-US" altLang="en-US" sz="2800"/>
              <a:t>E+E</a:t>
            </a:r>
            <a:r>
              <a:rPr lang="en-US" altLang="zh-CN" sz="2800"/>
              <a:t> * id           · &gt;                       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</a:t>
            </a:r>
            <a:r>
              <a:rPr lang="en-US" altLang="zh-CN" sz="2800"/>
              <a:t>                 </a:t>
            </a:r>
            <a:r>
              <a:rPr lang="zh-CN" altLang="en-US" sz="2800"/>
              <a:t>归约</a:t>
            </a:r>
          </a:p>
        </p:txBody>
      </p:sp>
      <p:sp>
        <p:nvSpPr>
          <p:cNvPr id="377867" name="Text Box 11">
            <a:extLst>
              <a:ext uri="{FF2B5EF4-FFF2-40B4-BE49-F238E27FC236}">
                <a16:creationId xmlns:a16="http://schemas.microsoft.com/office/drawing/2014/main" id="{7F604674-7DAF-490E-91C2-9C2439800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24425"/>
            <a:ext cx="8534400" cy="531813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 </a:t>
            </a:r>
            <a:r>
              <a:rPr lang="en-US" altLang="en-US" sz="2800"/>
              <a:t>E+E</a:t>
            </a:r>
            <a:r>
              <a:rPr lang="en-US" altLang="zh-CN" sz="2800"/>
              <a:t> * E            · &gt;                       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</a:t>
            </a:r>
            <a:r>
              <a:rPr lang="en-US" altLang="zh-CN" sz="2800"/>
              <a:t>                 </a:t>
            </a:r>
            <a:r>
              <a:rPr lang="zh-CN" altLang="en-US" sz="2800"/>
              <a:t>归约</a:t>
            </a:r>
          </a:p>
        </p:txBody>
      </p:sp>
      <p:sp>
        <p:nvSpPr>
          <p:cNvPr id="377868" name="Text Box 12">
            <a:extLst>
              <a:ext uri="{FF2B5EF4-FFF2-40B4-BE49-F238E27FC236}">
                <a16:creationId xmlns:a16="http://schemas.microsoft.com/office/drawing/2014/main" id="{8497D320-7DB5-4947-9E8F-DCBC74CEB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57825"/>
            <a:ext cx="8534400" cy="531813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 </a:t>
            </a:r>
            <a:r>
              <a:rPr lang="en-US" altLang="en-US" sz="2800"/>
              <a:t>E+E</a:t>
            </a:r>
            <a:r>
              <a:rPr lang="en-US" altLang="zh-CN" sz="2800"/>
              <a:t>                  · &gt;                       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</a:t>
            </a:r>
            <a:r>
              <a:rPr lang="en-US" altLang="zh-CN" sz="2800"/>
              <a:t>                 </a:t>
            </a:r>
            <a:r>
              <a:rPr lang="zh-CN" altLang="en-US" sz="2800"/>
              <a:t>归约</a:t>
            </a:r>
          </a:p>
        </p:txBody>
      </p:sp>
      <p:sp>
        <p:nvSpPr>
          <p:cNvPr id="377869" name="Text Box 13">
            <a:extLst>
              <a:ext uri="{FF2B5EF4-FFF2-40B4-BE49-F238E27FC236}">
                <a16:creationId xmlns:a16="http://schemas.microsoft.com/office/drawing/2014/main" id="{3898EDDF-AAF5-4216-85F1-704478F3C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991225"/>
            <a:ext cx="8534400" cy="531813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 </a:t>
            </a:r>
            <a:r>
              <a:rPr lang="en-US" altLang="en-US" sz="2800"/>
              <a:t>E     </a:t>
            </a:r>
            <a:r>
              <a:rPr lang="en-US" altLang="zh-CN" sz="2800"/>
              <a:t>                                             </a:t>
            </a:r>
            <a:r>
              <a:rPr lang="zh-CN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zh-CN" altLang="en-US" sz="2800"/>
              <a:t> </a:t>
            </a:r>
            <a:r>
              <a:rPr lang="en-US" altLang="zh-CN" sz="2800"/>
              <a:t>                </a:t>
            </a:r>
            <a:r>
              <a:rPr lang="zh-CN" altLang="en-US" sz="2800"/>
              <a:t>接受</a:t>
            </a:r>
          </a:p>
        </p:txBody>
      </p:sp>
      <p:sp>
        <p:nvSpPr>
          <p:cNvPr id="54286" name="AutoShape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FAD5856-B668-4D73-B836-A7C27B5DB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0"/>
            <a:ext cx="457200" cy="461963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animBg="1" autoUpdateAnimBg="0"/>
      <p:bldP spid="377861" grpId="0" animBg="1" autoUpdateAnimBg="0"/>
      <p:bldP spid="377862" grpId="0" animBg="1" autoUpdateAnimBg="0"/>
      <p:bldP spid="377863" grpId="0" animBg="1" autoUpdateAnimBg="0"/>
      <p:bldP spid="377864" grpId="0" animBg="1" autoUpdateAnimBg="0"/>
      <p:bldP spid="377865" grpId="0" animBg="1" autoUpdateAnimBg="0"/>
      <p:bldP spid="377866" grpId="0" animBg="1" autoUpdateAnimBg="0"/>
      <p:bldP spid="377867" grpId="0" animBg="1" autoUpdateAnimBg="0"/>
      <p:bldP spid="377868" grpId="0" animBg="1" autoUpdateAnimBg="0"/>
      <p:bldP spid="377869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B482302-306D-4EB2-B250-EE3A7ED53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8488" y="404813"/>
            <a:ext cx="7772400" cy="514350"/>
          </a:xfrm>
        </p:spPr>
        <p:txBody>
          <a:bodyPr/>
          <a:lstStyle/>
          <a:p>
            <a:pPr eaLnBrk="1" hangingPunct="1"/>
            <a:r>
              <a:rPr lang="zh-CN" altLang="en-US"/>
              <a:t>可以证明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2859E6E-9F4A-4E88-8249-DBE7856B6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7772400" cy="3457575"/>
          </a:xfrm>
        </p:spPr>
        <p:txBody>
          <a:bodyPr/>
          <a:lstStyle/>
          <a:p>
            <a:pPr eaLnBrk="1" hangingPunct="1"/>
            <a:r>
              <a:rPr lang="zh-CN" altLang="en-US" dirty="0"/>
              <a:t>一个算符文法</a:t>
            </a:r>
            <a:r>
              <a:rPr lang="en-US" altLang="zh-CN" dirty="0"/>
              <a:t>G</a:t>
            </a:r>
            <a:r>
              <a:rPr lang="zh-CN" altLang="en-US" dirty="0"/>
              <a:t>的任何句型的最左素短语是满足如下的最左子串</a:t>
            </a:r>
          </a:p>
          <a:p>
            <a:pPr eaLnBrk="1" hangingPunct="1">
              <a:buFontTx/>
              <a:buNone/>
            </a:pPr>
            <a:r>
              <a:rPr kumimoji="0" lang="en-US" altLang="zh-CN" dirty="0">
                <a:solidFill>
                  <a:srgbClr val="660033"/>
                </a:solidFill>
              </a:rPr>
              <a:t>       </a:t>
            </a:r>
            <a:r>
              <a:rPr kumimoji="0" lang="en-US" altLang="zh-CN" dirty="0" err="1">
                <a:solidFill>
                  <a:srgbClr val="660033"/>
                </a:solidFill>
              </a:rPr>
              <a:t>N</a:t>
            </a:r>
            <a:r>
              <a:rPr kumimoji="0" lang="en-US" altLang="zh-CN" baseline="-25000" dirty="0" err="1">
                <a:solidFill>
                  <a:srgbClr val="660033"/>
                </a:solidFill>
              </a:rPr>
              <a:t>j</a:t>
            </a:r>
            <a:r>
              <a:rPr kumimoji="0" lang="en-US" altLang="zh-CN" dirty="0" err="1">
                <a:solidFill>
                  <a:srgbClr val="660033"/>
                </a:solidFill>
              </a:rPr>
              <a:t>a</a:t>
            </a:r>
            <a:r>
              <a:rPr kumimoji="0" lang="en-US" altLang="zh-CN" baseline="-25000" dirty="0" err="1">
                <a:solidFill>
                  <a:srgbClr val="660033"/>
                </a:solidFill>
              </a:rPr>
              <a:t>j</a:t>
            </a:r>
            <a:r>
              <a:rPr kumimoji="0" lang="en-US" altLang="zh-CN" dirty="0">
                <a:solidFill>
                  <a:srgbClr val="660033"/>
                </a:solidFill>
              </a:rPr>
              <a:t>…N</a:t>
            </a:r>
            <a:r>
              <a:rPr kumimoji="0" lang="en-US" altLang="zh-CN" baseline="-25000" dirty="0">
                <a:solidFill>
                  <a:srgbClr val="660033"/>
                </a:solidFill>
              </a:rPr>
              <a:t>i</a:t>
            </a:r>
            <a:r>
              <a:rPr kumimoji="0" lang="en-US" altLang="zh-CN" dirty="0">
                <a:solidFill>
                  <a:srgbClr val="660033"/>
                </a:solidFill>
              </a:rPr>
              <a:t>a</a:t>
            </a:r>
            <a:r>
              <a:rPr kumimoji="0" lang="en-US" altLang="zh-CN" baseline="-25000" dirty="0">
                <a:solidFill>
                  <a:srgbClr val="660033"/>
                </a:solidFill>
              </a:rPr>
              <a:t>i</a:t>
            </a:r>
            <a:r>
              <a:rPr kumimoji="0" lang="en-US" altLang="zh-CN" dirty="0">
                <a:solidFill>
                  <a:srgbClr val="660033"/>
                </a:solidFill>
              </a:rPr>
              <a:t>N</a:t>
            </a:r>
            <a:r>
              <a:rPr kumimoji="0" lang="en-US" altLang="zh-CN" baseline="-25000" dirty="0">
                <a:solidFill>
                  <a:srgbClr val="660033"/>
                </a:solidFill>
              </a:rPr>
              <a:t>i+1</a:t>
            </a:r>
          </a:p>
          <a:p>
            <a:pPr lvl="1" eaLnBrk="1" hangingPunct="1"/>
            <a:r>
              <a:rPr lang="en-US" altLang="zh-CN" dirty="0">
                <a:solidFill>
                  <a:srgbClr val="660033"/>
                </a:solidFill>
              </a:rPr>
              <a:t>a</a:t>
            </a:r>
            <a:r>
              <a:rPr kumimoji="0" lang="en-US" altLang="zh-CN" baseline="-25000" dirty="0">
                <a:solidFill>
                  <a:srgbClr val="660033"/>
                </a:solidFill>
              </a:rPr>
              <a:t>j-1 </a:t>
            </a:r>
            <a:r>
              <a:rPr lang="zh-CN" altLang="en-US" dirty="0"/>
              <a:t>&lt;</a:t>
            </a:r>
            <a:r>
              <a:rPr lang="en-US" altLang="zh-CN" dirty="0"/>
              <a:t> · </a:t>
            </a:r>
            <a:r>
              <a:rPr lang="en-US" altLang="zh-CN" dirty="0" err="1">
                <a:solidFill>
                  <a:srgbClr val="660033"/>
                </a:solidFill>
              </a:rPr>
              <a:t>a</a:t>
            </a:r>
            <a:r>
              <a:rPr kumimoji="0" lang="en-US" altLang="zh-CN" baseline="-25000" dirty="0" err="1">
                <a:solidFill>
                  <a:srgbClr val="660033"/>
                </a:solidFill>
              </a:rPr>
              <a:t>j</a:t>
            </a:r>
            <a:endParaRPr kumimoji="0" lang="en-US" altLang="zh-CN" baseline="-25000" dirty="0">
              <a:solidFill>
                <a:srgbClr val="660033"/>
              </a:solidFill>
            </a:endParaRPr>
          </a:p>
          <a:p>
            <a:pPr lvl="1" eaLnBrk="1" hangingPunct="1"/>
            <a:r>
              <a:rPr lang="en-US" altLang="zh-CN" dirty="0" err="1">
                <a:solidFill>
                  <a:srgbClr val="660033"/>
                </a:solidFill>
              </a:rPr>
              <a:t>a</a:t>
            </a:r>
            <a:r>
              <a:rPr kumimoji="0" lang="en-US" altLang="zh-CN" baseline="-25000" dirty="0" err="1">
                <a:solidFill>
                  <a:srgbClr val="660033"/>
                </a:solidFill>
              </a:rPr>
              <a:t>j</a:t>
            </a:r>
            <a:r>
              <a:rPr kumimoji="0" lang="en-US" altLang="zh-CN" baseline="-25000" dirty="0">
                <a:solidFill>
                  <a:srgbClr val="660033"/>
                </a:solidFill>
              </a:rPr>
              <a:t>    </a:t>
            </a:r>
            <a:r>
              <a:rPr lang="en-US" altLang="zh-CN" dirty="0">
                <a:solidFill>
                  <a:srgbClr val="660033"/>
                </a:solidFill>
              </a:rPr>
              <a:t>a</a:t>
            </a:r>
            <a:r>
              <a:rPr kumimoji="0" lang="en-US" altLang="zh-CN" baseline="-25000" dirty="0">
                <a:solidFill>
                  <a:srgbClr val="660033"/>
                </a:solidFill>
              </a:rPr>
              <a:t>j+1</a:t>
            </a:r>
            <a:r>
              <a:rPr kumimoji="0" lang="en-US" altLang="zh-CN" dirty="0">
                <a:solidFill>
                  <a:srgbClr val="660033"/>
                </a:solidFill>
              </a:rPr>
              <a:t>,  ….  ,</a:t>
            </a:r>
          </a:p>
          <a:p>
            <a:pPr lvl="1" eaLnBrk="1" hangingPunct="1"/>
            <a:r>
              <a:rPr lang="en-US" altLang="zh-CN" dirty="0" err="1">
                <a:solidFill>
                  <a:srgbClr val="660033"/>
                </a:solidFill>
              </a:rPr>
              <a:t>a</a:t>
            </a:r>
            <a:r>
              <a:rPr kumimoji="0" lang="en-US" altLang="zh-CN" baseline="-25000" dirty="0" err="1">
                <a:solidFill>
                  <a:srgbClr val="660033"/>
                </a:solidFill>
              </a:rPr>
              <a:t>i</a:t>
            </a:r>
            <a:r>
              <a:rPr kumimoji="0" lang="en-US" altLang="zh-CN" baseline="-25000" dirty="0">
                <a:solidFill>
                  <a:srgbClr val="660033"/>
                </a:solidFill>
              </a:rPr>
              <a:t> </a:t>
            </a:r>
            <a:r>
              <a:rPr lang="en-US" altLang="zh-CN" dirty="0"/>
              <a:t> ·&gt; </a:t>
            </a:r>
            <a:r>
              <a:rPr lang="en-US" altLang="zh-CN" dirty="0">
                <a:solidFill>
                  <a:srgbClr val="660033"/>
                </a:solidFill>
              </a:rPr>
              <a:t>a</a:t>
            </a:r>
            <a:r>
              <a:rPr kumimoji="0" lang="en-US" altLang="zh-CN" baseline="-25000" dirty="0">
                <a:solidFill>
                  <a:srgbClr val="660033"/>
                </a:solidFill>
              </a:rPr>
              <a:t>i+1</a:t>
            </a:r>
          </a:p>
          <a:p>
            <a:pPr lvl="1" eaLnBrk="1" hangingPunct="1"/>
            <a:endParaRPr kumimoji="0" lang="en-US" altLang="zh-CN" dirty="0">
              <a:solidFill>
                <a:srgbClr val="660033"/>
              </a:solidFill>
            </a:endParaRPr>
          </a:p>
          <a:p>
            <a:pPr lvl="1" eaLnBrk="1" hangingPunct="1"/>
            <a:endParaRPr kumimoji="0" lang="en-US" altLang="zh-CN" baseline="-25000" dirty="0">
              <a:solidFill>
                <a:srgbClr val="660033"/>
              </a:solidFill>
            </a:endParaRPr>
          </a:p>
          <a:p>
            <a:pPr lvl="1" eaLnBrk="1" hangingPunct="1"/>
            <a:endParaRPr kumimoji="0" lang="en-US" altLang="zh-CN" baseline="-25000" dirty="0">
              <a:solidFill>
                <a:srgbClr val="660033"/>
              </a:solidFill>
            </a:endParaRP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4585CF22-CDB2-4730-926E-ADD1E2978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3724275"/>
            <a:ext cx="12239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=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22F852A4-8D9D-4703-A363-477F8CBE0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100" y="3508375"/>
            <a:ext cx="649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.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74277D87-421C-45A9-9269-4B2244541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3579813"/>
            <a:ext cx="1222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660033"/>
                </a:solidFill>
              </a:rPr>
              <a:t>a</a:t>
            </a:r>
            <a:r>
              <a:rPr kumimoji="0" lang="en-US" altLang="zh-CN" baseline="-25000">
                <a:solidFill>
                  <a:srgbClr val="660033"/>
                </a:solidFill>
              </a:rPr>
              <a:t>i-1</a:t>
            </a:r>
            <a:r>
              <a:rPr kumimoji="0" lang="en-US" altLang="zh-CN">
                <a:solidFill>
                  <a:srgbClr val="660033"/>
                </a:solidFill>
              </a:rPr>
              <a:t>   </a:t>
            </a:r>
            <a:r>
              <a:rPr lang="en-US" altLang="zh-CN">
                <a:solidFill>
                  <a:srgbClr val="660033"/>
                </a:solidFill>
              </a:rPr>
              <a:t>a</a:t>
            </a:r>
            <a:r>
              <a:rPr kumimoji="0" lang="en-US" altLang="zh-CN" baseline="-25000">
                <a:solidFill>
                  <a:srgbClr val="660033"/>
                </a:solidFill>
              </a:rPr>
              <a:t>i</a:t>
            </a:r>
            <a:endParaRPr kumimoji="0" lang="zh-CN" altLang="en-US" baseline="-25000">
              <a:solidFill>
                <a:srgbClr val="660033"/>
              </a:solidFill>
            </a:endParaRP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4440D158-2151-4D07-B623-49D290E0D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3" y="3436938"/>
            <a:ext cx="649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.</a:t>
            </a:r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53C0A0AF-0D71-41F9-A48F-8AD1DEA79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3" y="3652838"/>
            <a:ext cx="936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=</a:t>
            </a:r>
          </a:p>
        </p:txBody>
      </p:sp>
      <p:grpSp>
        <p:nvGrpSpPr>
          <p:cNvPr id="21" name="Group 26">
            <a:extLst>
              <a:ext uri="{FF2B5EF4-FFF2-40B4-BE49-F238E27FC236}">
                <a16:creationId xmlns:a16="http://schemas.microsoft.com/office/drawing/2014/main" id="{F21155A0-206C-4F95-9537-B43D43EB7DB1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4724400"/>
            <a:ext cx="8064500" cy="2016125"/>
            <a:chOff x="295" y="1933"/>
            <a:chExt cx="5080" cy="1270"/>
          </a:xfrm>
        </p:grpSpPr>
        <p:grpSp>
          <p:nvGrpSpPr>
            <p:cNvPr id="55306" name="Group 15">
              <a:extLst>
                <a:ext uri="{FF2B5EF4-FFF2-40B4-BE49-F238E27FC236}">
                  <a16:creationId xmlns:a16="http://schemas.microsoft.com/office/drawing/2014/main" id="{D3840441-788B-4FC9-91FF-416199C676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933"/>
              <a:ext cx="5080" cy="1270"/>
              <a:chOff x="295" y="391"/>
              <a:chExt cx="5080" cy="1134"/>
            </a:xfrm>
          </p:grpSpPr>
          <p:pic>
            <p:nvPicPr>
              <p:cNvPr id="55315" name="Picture 16">
                <a:extLst>
                  <a:ext uri="{FF2B5EF4-FFF2-40B4-BE49-F238E27FC236}">
                    <a16:creationId xmlns:a16="http://schemas.microsoft.com/office/drawing/2014/main" id="{0765D526-30B3-493E-A053-3D7317A919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" y="391"/>
                <a:ext cx="5080" cy="1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55316" name="Text Box 17">
                <a:extLst>
                  <a:ext uri="{FF2B5EF4-FFF2-40B4-BE49-F238E27FC236}">
                    <a16:creationId xmlns:a16="http://schemas.microsoft.com/office/drawing/2014/main" id="{1B663E0D-3C54-49D2-A85E-0D43796F2D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" y="436"/>
                <a:ext cx="4518" cy="8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660033"/>
                    </a:solidFill>
                    <a:latin typeface="Arial" panose="020B0604020202020204" pitchFamily="34" charset="0"/>
                  </a:rPr>
                  <a:t>例</a:t>
                </a:r>
                <a:r>
                  <a:rPr lang="en-US" altLang="zh-CN" sz="2000">
                    <a:latin typeface="Arial" panose="020B0604020202020204" pitchFamily="34" charset="0"/>
                  </a:rPr>
                  <a:t>        </a:t>
                </a:r>
                <a:r>
                  <a:rPr lang="en-US" altLang="zh-CN">
                    <a:solidFill>
                      <a:srgbClr val="660033"/>
                    </a:solidFill>
                  </a:rPr>
                  <a:t>i1 *( i2 + i3) # </a:t>
                </a:r>
              </a:p>
              <a:p>
                <a:pPr eaLnBrk="1" hangingPunct="1"/>
                <a:r>
                  <a:rPr lang="en-US" altLang="zh-CN" sz="2800">
                    <a:solidFill>
                      <a:srgbClr val="660033"/>
                    </a:solidFill>
                  </a:rPr>
                  <a:t>∵</a:t>
                </a:r>
                <a:r>
                  <a:rPr lang="en-US" altLang="zh-CN" sz="2800">
                    <a:solidFill>
                      <a:srgbClr val="CC0000"/>
                    </a:solidFill>
                  </a:rPr>
                  <a:t>#</a:t>
                </a:r>
                <a:r>
                  <a:rPr lang="en-US" altLang="zh-CN" sz="2800">
                    <a:solidFill>
                      <a:srgbClr val="660033"/>
                    </a:solidFill>
                  </a:rPr>
                  <a:t>     </a:t>
                </a:r>
                <a:r>
                  <a:rPr lang="en-US" altLang="zh-CN" sz="2800">
                    <a:solidFill>
                      <a:srgbClr val="336600"/>
                    </a:solidFill>
                  </a:rPr>
                  <a:t>i1</a:t>
                </a:r>
                <a:r>
                  <a:rPr lang="en-US" altLang="zh-CN" sz="2800">
                    <a:solidFill>
                      <a:srgbClr val="660033"/>
                    </a:solidFill>
                  </a:rPr>
                  <a:t>     </a:t>
                </a:r>
                <a:r>
                  <a:rPr lang="en-US" altLang="zh-CN" sz="2800">
                    <a:solidFill>
                      <a:srgbClr val="CC0000"/>
                    </a:solidFill>
                  </a:rPr>
                  <a:t>*</a:t>
                </a:r>
                <a:r>
                  <a:rPr lang="en-US" altLang="zh-CN" sz="2800">
                    <a:solidFill>
                      <a:srgbClr val="660033"/>
                    </a:solidFill>
                  </a:rPr>
                  <a:t>     </a:t>
                </a:r>
                <a:r>
                  <a:rPr lang="en-US" altLang="zh-CN" sz="2800">
                    <a:solidFill>
                      <a:srgbClr val="CC0000"/>
                    </a:solidFill>
                  </a:rPr>
                  <a:t>(</a:t>
                </a:r>
                <a:r>
                  <a:rPr lang="en-US" altLang="zh-CN" sz="2800">
                    <a:solidFill>
                      <a:srgbClr val="660033"/>
                    </a:solidFill>
                  </a:rPr>
                  <a:t>   </a:t>
                </a:r>
                <a:r>
                  <a:rPr lang="en-US" altLang="zh-CN" sz="2800">
                    <a:solidFill>
                      <a:srgbClr val="336600"/>
                    </a:solidFill>
                  </a:rPr>
                  <a:t> i2</a:t>
                </a:r>
                <a:r>
                  <a:rPr lang="en-US" altLang="zh-CN" sz="2800">
                    <a:solidFill>
                      <a:srgbClr val="660033"/>
                    </a:solidFill>
                  </a:rPr>
                  <a:t>    </a:t>
                </a:r>
                <a:r>
                  <a:rPr lang="en-US" altLang="zh-CN" sz="2800">
                    <a:solidFill>
                      <a:srgbClr val="CC0000"/>
                    </a:solidFill>
                  </a:rPr>
                  <a:t>+</a:t>
                </a:r>
                <a:r>
                  <a:rPr lang="en-US" altLang="zh-CN" sz="2800">
                    <a:solidFill>
                      <a:srgbClr val="660033"/>
                    </a:solidFill>
                  </a:rPr>
                  <a:t>    </a:t>
                </a:r>
                <a:r>
                  <a:rPr lang="en-US" altLang="zh-CN" sz="2800">
                    <a:solidFill>
                      <a:srgbClr val="336600"/>
                    </a:solidFill>
                  </a:rPr>
                  <a:t>i3</a:t>
                </a:r>
                <a:r>
                  <a:rPr lang="en-US" altLang="zh-CN" sz="2800">
                    <a:solidFill>
                      <a:srgbClr val="660033"/>
                    </a:solidFill>
                  </a:rPr>
                  <a:t>     </a:t>
                </a:r>
                <a:r>
                  <a:rPr lang="en-US" altLang="zh-CN" sz="2800">
                    <a:solidFill>
                      <a:srgbClr val="CC0000"/>
                    </a:solidFill>
                  </a:rPr>
                  <a:t>)</a:t>
                </a:r>
                <a:r>
                  <a:rPr lang="en-US" altLang="zh-CN" sz="2800">
                    <a:solidFill>
                      <a:srgbClr val="660033"/>
                    </a:solidFill>
                  </a:rPr>
                  <a:t>   </a:t>
                </a:r>
                <a:r>
                  <a:rPr lang="en-US" altLang="zh-CN" sz="2800">
                    <a:solidFill>
                      <a:srgbClr val="CC0000"/>
                    </a:solidFill>
                  </a:rPr>
                  <a:t> #</a:t>
                </a:r>
              </a:p>
              <a:p>
                <a:pPr eaLnBrk="1" hangingPunct="1"/>
                <a:r>
                  <a:rPr lang="en-US" altLang="zh-CN" sz="2800">
                    <a:solidFill>
                      <a:srgbClr val="660033"/>
                    </a:solidFill>
                  </a:rPr>
                  <a:t>∴i1</a:t>
                </a:r>
                <a:r>
                  <a:rPr lang="zh-CN" altLang="en-US" sz="2800">
                    <a:solidFill>
                      <a:srgbClr val="660033"/>
                    </a:solidFill>
                  </a:rPr>
                  <a:t>，</a:t>
                </a:r>
                <a:r>
                  <a:rPr lang="en-US" altLang="zh-CN" sz="2800">
                    <a:solidFill>
                      <a:srgbClr val="660033"/>
                    </a:solidFill>
                  </a:rPr>
                  <a:t>i2</a:t>
                </a:r>
                <a:r>
                  <a:rPr lang="zh-CN" altLang="en-US" sz="2800">
                    <a:solidFill>
                      <a:srgbClr val="660033"/>
                    </a:solidFill>
                  </a:rPr>
                  <a:t>，</a:t>
                </a:r>
                <a:r>
                  <a:rPr lang="en-US" altLang="zh-CN" sz="2800">
                    <a:solidFill>
                      <a:srgbClr val="660033"/>
                    </a:solidFill>
                  </a:rPr>
                  <a:t>i3</a:t>
                </a:r>
                <a:r>
                  <a:rPr lang="zh-CN" altLang="en-US" sz="2800">
                    <a:solidFill>
                      <a:srgbClr val="660033"/>
                    </a:solidFill>
                  </a:rPr>
                  <a:t>是素短语；</a:t>
                </a:r>
                <a:r>
                  <a:rPr lang="en-US" altLang="zh-CN" sz="2800">
                    <a:solidFill>
                      <a:srgbClr val="660033"/>
                    </a:solidFill>
                  </a:rPr>
                  <a:t>i1</a:t>
                </a:r>
                <a:r>
                  <a:rPr lang="zh-CN" altLang="en-US" sz="2800">
                    <a:solidFill>
                      <a:srgbClr val="660033"/>
                    </a:solidFill>
                  </a:rPr>
                  <a:t>是最左素短语。</a:t>
                </a:r>
              </a:p>
            </p:txBody>
          </p:sp>
        </p:grpSp>
        <p:pic>
          <p:nvPicPr>
            <p:cNvPr id="55307" name="Picture 18" descr="小于">
              <a:extLst>
                <a:ext uri="{FF2B5EF4-FFF2-40B4-BE49-F238E27FC236}">
                  <a16:creationId xmlns:a16="http://schemas.microsoft.com/office/drawing/2014/main" id="{A7CB8C2D-C57D-4643-995C-E1CC7ABF94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" y="2411"/>
              <a:ext cx="14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08" name="Picture 19" descr="大于">
              <a:extLst>
                <a:ext uri="{FF2B5EF4-FFF2-40B4-BE49-F238E27FC236}">
                  <a16:creationId xmlns:a16="http://schemas.microsoft.com/office/drawing/2014/main" id="{C4D45EDF-B2EF-4744-99FA-5004F5D0D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" y="2391"/>
              <a:ext cx="14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09" name="Picture 20" descr="小于">
              <a:extLst>
                <a:ext uri="{FF2B5EF4-FFF2-40B4-BE49-F238E27FC236}">
                  <a16:creationId xmlns:a16="http://schemas.microsoft.com/office/drawing/2014/main" id="{26EAF10A-443B-4C57-BE1D-BD1956E0CD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" y="2411"/>
              <a:ext cx="14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0" name="Picture 21" descr="小于">
              <a:extLst>
                <a:ext uri="{FF2B5EF4-FFF2-40B4-BE49-F238E27FC236}">
                  <a16:creationId xmlns:a16="http://schemas.microsoft.com/office/drawing/2014/main" id="{41A6200C-5F02-4F08-B0E6-DE7EEC9AA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2" y="2404"/>
              <a:ext cx="14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1" name="Picture 22" descr="大于">
              <a:extLst>
                <a:ext uri="{FF2B5EF4-FFF2-40B4-BE49-F238E27FC236}">
                  <a16:creationId xmlns:a16="http://schemas.microsoft.com/office/drawing/2014/main" id="{8B4F1C23-1E75-4482-A3E4-F8CAA273FF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3" y="2426"/>
              <a:ext cx="14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2" name="Picture 23" descr="小于">
              <a:extLst>
                <a:ext uri="{FF2B5EF4-FFF2-40B4-BE49-F238E27FC236}">
                  <a16:creationId xmlns:a16="http://schemas.microsoft.com/office/drawing/2014/main" id="{22C16559-F392-4BC3-ACEC-2BFE0743B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7" y="2411"/>
              <a:ext cx="14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3" name="Picture 24" descr="大于">
              <a:extLst>
                <a:ext uri="{FF2B5EF4-FFF2-40B4-BE49-F238E27FC236}">
                  <a16:creationId xmlns:a16="http://schemas.microsoft.com/office/drawing/2014/main" id="{AABA5EE2-C1B5-4012-A557-C51C0A287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" y="2412"/>
              <a:ext cx="14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4" name="Picture 25" descr="大于">
              <a:extLst>
                <a:ext uri="{FF2B5EF4-FFF2-40B4-BE49-F238E27FC236}">
                  <a16:creationId xmlns:a16="http://schemas.microsoft.com/office/drawing/2014/main" id="{4FE34DBD-9FD4-4778-BAA7-2235798BEA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7" y="2402"/>
              <a:ext cx="14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6303FFBC-DC69-443A-A2F7-E1D48C491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914400"/>
            <a:ext cx="7010400" cy="41656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/>
              <a:t>算符优先关系表的构造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 b="1"/>
              <a:t>      一、</a:t>
            </a:r>
            <a:r>
              <a:rPr kumimoji="0" lang="zh-CN" altLang="en-US" sz="2800">
                <a:latin typeface="System"/>
              </a:rPr>
              <a:t>直观方法：（代数规则）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System"/>
              </a:rPr>
              <a:t>    （1）</a:t>
            </a:r>
            <a:r>
              <a:rPr kumimoji="0" lang="en-US" altLang="zh-CN" sz="2800">
                <a:latin typeface="System"/>
              </a:rPr>
              <a:t>id</a:t>
            </a:r>
            <a:r>
              <a:rPr kumimoji="0" lang="zh-CN" altLang="en-US" sz="2800"/>
              <a:t>是最基本的运算量</a:t>
            </a:r>
            <a:endParaRPr kumimoji="0" lang="zh-CN" altLang="en-US" sz="2800">
              <a:latin typeface="System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System"/>
              </a:rPr>
              <a:t>    （2）利用优先级，如</a:t>
            </a:r>
            <a:r>
              <a:rPr kumimoji="0" lang="zh-CN" altLang="en-US" sz="2800"/>
              <a:t>先算乘除，再算加减，同级运算根据先后次序</a:t>
            </a:r>
            <a:endParaRPr kumimoji="0" lang="zh-CN" altLang="en-US" sz="2800">
              <a:latin typeface="System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latin typeface="System"/>
              </a:rPr>
              <a:t>    </a:t>
            </a:r>
            <a:r>
              <a:rPr kumimoji="0" lang="zh-CN" altLang="en-US" sz="2800">
                <a:latin typeface="System"/>
              </a:rPr>
              <a:t>（</a:t>
            </a:r>
            <a:r>
              <a:rPr kumimoji="0" lang="en-US" altLang="zh-CN" sz="2800">
                <a:latin typeface="System"/>
              </a:rPr>
              <a:t>3）</a:t>
            </a:r>
            <a:r>
              <a:rPr kumimoji="0" lang="en-US" altLang="zh-CN" sz="2800">
                <a:latin typeface="System"/>
                <a:sym typeface="Symbol" panose="05050102010706020507" pitchFamily="18" charset="2"/>
              </a:rPr>
              <a:t>+，-</a:t>
            </a:r>
            <a:r>
              <a:rPr kumimoji="0" lang="zh-CN" altLang="zh-CN" sz="2800">
                <a:latin typeface="System"/>
                <a:sym typeface="Symbol" panose="05050102010706020507" pitchFamily="18" charset="2"/>
              </a:rPr>
              <a:t>是</a:t>
            </a:r>
            <a:r>
              <a:rPr kumimoji="0" lang="zh-CN" altLang="en-US" sz="2800">
                <a:latin typeface="System"/>
                <a:sym typeface="Symbol" panose="05050102010706020507" pitchFamily="18" charset="2"/>
              </a:rPr>
              <a:t>左</a:t>
            </a:r>
            <a:r>
              <a:rPr kumimoji="0" lang="zh-CN" altLang="zh-CN" sz="2800">
                <a:latin typeface="System"/>
                <a:sym typeface="Symbol" panose="05050102010706020507" pitchFamily="18" charset="2"/>
              </a:rPr>
              <a:t>结合。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zh-CN" sz="2800">
                <a:latin typeface="System"/>
                <a:sym typeface="Symbol" panose="05050102010706020507" pitchFamily="18" charset="2"/>
              </a:rPr>
              <a:t>     </a:t>
            </a:r>
            <a:r>
              <a:rPr kumimoji="0" lang="zh-CN" altLang="en-US" sz="2800" b="1"/>
              <a:t>二、</a:t>
            </a:r>
            <a:r>
              <a:rPr kumimoji="0" lang="zh-CN" altLang="en-US" sz="2800">
                <a:latin typeface="System"/>
              </a:rPr>
              <a:t>形式方法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>
            <a:extLst>
              <a:ext uri="{FF2B5EF4-FFF2-40B4-BE49-F238E27FC236}">
                <a16:creationId xmlns:a16="http://schemas.microsoft.com/office/drawing/2014/main" id="{873DF05A-04E4-44E0-B211-FAB0773A5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288" y="1471613"/>
          <a:ext cx="7727950" cy="510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Document" r:id="rId3" imgW="7905750" imgH="5229225" progId="Word.Document.8">
                  <p:embed/>
                </p:oleObj>
              </mc:Choice>
              <mc:Fallback>
                <p:oleObj name="Document" r:id="rId3" imgW="7905750" imgH="52292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1471613"/>
                        <a:ext cx="7727950" cy="5108575"/>
                      </a:xfrm>
                      <a:prstGeom prst="rect">
                        <a:avLst/>
                      </a:prstGeom>
                      <a:solidFill>
                        <a:srgbClr val="E5E5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7" name="Text Box 3">
            <a:extLst>
              <a:ext uri="{FF2B5EF4-FFF2-40B4-BE49-F238E27FC236}">
                <a16:creationId xmlns:a16="http://schemas.microsoft.com/office/drawing/2014/main" id="{8E3A492B-7A43-4FBD-AD90-8DFFFFC97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81000"/>
            <a:ext cx="6324600" cy="5921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/>
              <a:t>         表</a:t>
            </a:r>
            <a:r>
              <a:rPr lang="zh-CN" altLang="en-US" dirty="0">
                <a:solidFill>
                  <a:srgbClr val="FF0000"/>
                </a:solidFill>
              </a:rPr>
              <a:t>               </a:t>
            </a:r>
            <a:r>
              <a:rPr lang="zh-CN" altLang="en-US" dirty="0"/>
              <a:t>优先关系表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B8FAC6C-9890-4D80-98F6-5359B301E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33525"/>
            <a:ext cx="4724400" cy="447675"/>
          </a:xfrm>
          <a:prstGeom prst="rect">
            <a:avLst/>
          </a:prstGeom>
          <a:solidFill>
            <a:srgbClr val="D9E6E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（1）算符优先文法（</a:t>
            </a:r>
            <a:r>
              <a:rPr lang="en-US" altLang="zh-CN" sz="2800" b="1">
                <a:ea typeface="楷体_GB2312" pitchFamily="49" charset="-122"/>
              </a:rPr>
              <a:t>OPG）</a:t>
            </a:r>
          </a:p>
        </p:txBody>
      </p:sp>
      <p:sp>
        <p:nvSpPr>
          <p:cNvPr id="58371" name="Rectangle 7">
            <a:extLst>
              <a:ext uri="{FF2B5EF4-FFF2-40B4-BE49-F238E27FC236}">
                <a16:creationId xmlns:a16="http://schemas.microsoft.com/office/drawing/2014/main" id="{0D1366A6-B7CA-4D64-B3C0-AFEFE5B6A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14363"/>
            <a:ext cx="3352800" cy="588962"/>
          </a:xfrm>
          <a:prstGeom prst="rect">
            <a:avLst/>
          </a:prstGeom>
          <a:solidFill>
            <a:srgbClr val="E5E5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zh-CN" b="1">
                <a:solidFill>
                  <a:srgbClr val="0000FF"/>
                </a:solidFill>
                <a:latin typeface="System"/>
                <a:sym typeface="Symbol" panose="05050102010706020507" pitchFamily="18" charset="2"/>
              </a:rPr>
              <a:t> </a:t>
            </a:r>
            <a:r>
              <a:rPr kumimoji="0" lang="zh-CN" altLang="en-US" b="1">
                <a:solidFill>
                  <a:srgbClr val="0000FF"/>
                </a:solidFill>
              </a:rPr>
              <a:t>二、</a:t>
            </a:r>
            <a:r>
              <a:rPr kumimoji="0" lang="zh-CN" altLang="en-US" b="1">
                <a:solidFill>
                  <a:srgbClr val="0000FF"/>
                </a:solidFill>
                <a:latin typeface="System"/>
              </a:rPr>
              <a:t>形式方法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4">
            <a:extLst>
              <a:ext uri="{FF2B5EF4-FFF2-40B4-BE49-F238E27FC236}">
                <a16:creationId xmlns:a16="http://schemas.microsoft.com/office/drawing/2014/main" id="{8954BB53-52BC-4079-9871-6FA09DDBD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6700"/>
            <a:ext cx="4410075" cy="4953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优先关系</a:t>
            </a:r>
            <a:r>
              <a:rPr lang="zh-CN" altLang="en-US" sz="2800" b="1">
                <a:ea typeface="楷体_GB2312" pitchFamily="49" charset="-122"/>
              </a:rPr>
              <a:t>的定义</a:t>
            </a:r>
          </a:p>
        </p:txBody>
      </p:sp>
      <p:sp>
        <p:nvSpPr>
          <p:cNvPr id="59395" name="Rectangle 5">
            <a:extLst>
              <a:ext uri="{FF2B5EF4-FFF2-40B4-BE49-F238E27FC236}">
                <a16:creationId xmlns:a16="http://schemas.microsoft.com/office/drawing/2014/main" id="{65FEB774-F7CC-4AFF-B3B7-6C851E1B7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8686800" cy="1524000"/>
          </a:xfrm>
          <a:prstGeom prst="rect">
            <a:avLst/>
          </a:prstGeom>
          <a:solidFill>
            <a:srgbClr val="F5F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             若</a:t>
            </a:r>
            <a:r>
              <a:rPr lang="en-US" altLang="zh-CN" sz="2800">
                <a:ea typeface="楷体_GB2312" pitchFamily="49" charset="-122"/>
              </a:rPr>
              <a:t>G</a:t>
            </a:r>
            <a:r>
              <a:rPr lang="zh-CN" altLang="en-US" sz="2800">
                <a:ea typeface="楷体_GB2312" pitchFamily="49" charset="-122"/>
              </a:rPr>
              <a:t>是一</a:t>
            </a:r>
            <a:r>
              <a:rPr lang="en-US" altLang="zh-CN" sz="2800">
                <a:ea typeface="楷体_GB2312" pitchFamily="49" charset="-122"/>
              </a:rPr>
              <a:t>OG</a:t>
            </a:r>
            <a:r>
              <a:rPr lang="zh-CN" altLang="en-US" sz="2800">
                <a:ea typeface="楷体_GB2312" pitchFamily="49" charset="-122"/>
              </a:rPr>
              <a:t>文法，</a:t>
            </a:r>
            <a:r>
              <a:rPr lang="en-US" altLang="zh-CN" sz="2800">
                <a:ea typeface="楷体_GB2312" pitchFamily="49" charset="-122"/>
              </a:rPr>
              <a:t>a,b∈Vt ,     U,V,W∈Vn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a,b</a:t>
            </a:r>
            <a:r>
              <a:rPr lang="zh-CN" altLang="en-US" sz="2800">
                <a:ea typeface="楷体_GB2312" pitchFamily="49" charset="-122"/>
              </a:rPr>
              <a:t>之间优先关系分别有以下三种情况:</a:t>
            </a:r>
          </a:p>
        </p:txBody>
      </p:sp>
      <p:sp>
        <p:nvSpPr>
          <p:cNvPr id="59396" name="Rectangle 6">
            <a:extLst>
              <a:ext uri="{FF2B5EF4-FFF2-40B4-BE49-F238E27FC236}">
                <a16:creationId xmlns:a16="http://schemas.microsoft.com/office/drawing/2014/main" id="{C4937CB3-1BF2-44CA-A83F-E139F9F55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362200"/>
            <a:ext cx="8610600" cy="3048000"/>
          </a:xfrm>
          <a:prstGeom prst="rect">
            <a:avLst/>
          </a:prstGeom>
          <a:solidFill>
            <a:srgbClr val="F5F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1) </a:t>
            </a:r>
            <a:r>
              <a:rPr lang="en-US" altLang="zh-CN" sz="2800">
                <a:ea typeface="楷体_GB2312" pitchFamily="49" charset="-122"/>
              </a:rPr>
              <a:t>a=b    if  </a:t>
            </a:r>
            <a:r>
              <a:rPr lang="zh-CN" altLang="en-US" sz="2800">
                <a:ea typeface="楷体_GB2312" pitchFamily="49" charset="-122"/>
              </a:rPr>
              <a:t>文法中有形如 </a:t>
            </a:r>
            <a:r>
              <a:rPr lang="en-US" altLang="zh-CN" sz="2800">
                <a:ea typeface="楷体_GB2312" pitchFamily="49" charset="-122"/>
              </a:rPr>
              <a:t>U </a:t>
            </a:r>
            <a:r>
              <a:rPr kumimoji="0" lang="en-US" altLang="zh-CN" sz="2800">
                <a:solidFill>
                  <a:srgbClr val="0000FF"/>
                </a:solidFill>
              </a:rPr>
              <a:t>→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en-US" altLang="zh-CN" sz="2800" b="1">
                <a:ea typeface="楷体_GB2312" pitchFamily="49" charset="-122"/>
              </a:rPr>
              <a:t>…</a:t>
            </a:r>
            <a:r>
              <a:rPr lang="en-US" altLang="zh-CN" sz="2800">
                <a:ea typeface="楷体_GB2312" pitchFamily="49" charset="-122"/>
              </a:rPr>
              <a:t>ab</a:t>
            </a:r>
            <a:r>
              <a:rPr lang="en-US" altLang="zh-CN" sz="2800" b="1">
                <a:ea typeface="楷体_GB2312" pitchFamily="49" charset="-122"/>
              </a:rPr>
              <a:t>…</a:t>
            </a:r>
            <a:r>
              <a:rPr lang="zh-CN" altLang="en-US" sz="2800">
                <a:ea typeface="楷体_GB2312" pitchFamily="49" charset="-122"/>
              </a:rPr>
              <a:t>或</a:t>
            </a:r>
            <a:r>
              <a:rPr lang="en-US" altLang="zh-CN" sz="2800">
                <a:ea typeface="楷体_GB2312" pitchFamily="49" charset="-122"/>
              </a:rPr>
              <a:t>U </a:t>
            </a:r>
            <a:r>
              <a:rPr kumimoji="0" lang="en-US" altLang="zh-CN" sz="2800">
                <a:solidFill>
                  <a:srgbClr val="0000FF"/>
                </a:solidFill>
              </a:rPr>
              <a:t>→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en-US" altLang="zh-CN" sz="2800" b="1">
                <a:ea typeface="楷体_GB2312" pitchFamily="49" charset="-122"/>
              </a:rPr>
              <a:t>…</a:t>
            </a:r>
            <a:r>
              <a:rPr lang="en-US" altLang="zh-CN" sz="2800">
                <a:ea typeface="楷体_GB2312" pitchFamily="49" charset="-122"/>
              </a:rPr>
              <a:t>aVb</a:t>
            </a:r>
            <a:r>
              <a:rPr lang="en-US" altLang="zh-CN" sz="2800" b="1">
                <a:ea typeface="楷体_GB2312" pitchFamily="49" charset="-122"/>
              </a:rPr>
              <a:t>…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      </a:t>
            </a:r>
            <a:r>
              <a:rPr lang="zh-CN" altLang="en-US" sz="2800">
                <a:ea typeface="楷体_GB2312" pitchFamily="49" charset="-122"/>
              </a:rPr>
              <a:t>的规则。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2) </a:t>
            </a:r>
            <a:r>
              <a:rPr lang="en-US" altLang="zh-CN" sz="2800">
                <a:ea typeface="楷体_GB2312" pitchFamily="49" charset="-122"/>
              </a:rPr>
              <a:t>a&lt;b    if  </a:t>
            </a:r>
            <a:r>
              <a:rPr lang="zh-CN" altLang="en-US" sz="2800">
                <a:ea typeface="楷体_GB2312" pitchFamily="49" charset="-122"/>
              </a:rPr>
              <a:t>文法中有形如 </a:t>
            </a:r>
            <a:r>
              <a:rPr lang="en-US" altLang="zh-CN" sz="2800">
                <a:ea typeface="楷体_GB2312" pitchFamily="49" charset="-122"/>
              </a:rPr>
              <a:t>U </a:t>
            </a:r>
            <a:r>
              <a:rPr kumimoji="0" lang="en-US" altLang="zh-CN" sz="2800">
                <a:solidFill>
                  <a:srgbClr val="0000FF"/>
                </a:solidFill>
              </a:rPr>
              <a:t>→</a:t>
            </a:r>
            <a:r>
              <a:rPr lang="en-US" altLang="zh-CN" sz="2800">
                <a:ea typeface="楷体_GB2312" pitchFamily="49" charset="-122"/>
              </a:rPr>
              <a:t>  </a:t>
            </a:r>
            <a:r>
              <a:rPr lang="en-US" altLang="zh-CN" sz="2800" b="1">
                <a:ea typeface="楷体_GB2312" pitchFamily="49" charset="-122"/>
              </a:rPr>
              <a:t>…</a:t>
            </a:r>
            <a:r>
              <a:rPr lang="en-US" altLang="zh-CN" sz="2800">
                <a:ea typeface="楷体_GB2312" pitchFamily="49" charset="-122"/>
              </a:rPr>
              <a:t>aW </a:t>
            </a:r>
            <a:r>
              <a:rPr lang="en-US" altLang="zh-CN" sz="2800" b="1">
                <a:ea typeface="楷体_GB2312" pitchFamily="49" charset="-122"/>
              </a:rPr>
              <a:t>…</a:t>
            </a:r>
            <a:r>
              <a:rPr lang="zh-CN" altLang="en-US" sz="2800">
                <a:ea typeface="楷体_GB2312" pitchFamily="49" charset="-122"/>
              </a:rPr>
              <a:t>的规则，其中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                    </a:t>
            </a:r>
            <a:r>
              <a:rPr lang="en-US" altLang="zh-CN" sz="2800">
                <a:ea typeface="楷体_GB2312" pitchFamily="49" charset="-122"/>
              </a:rPr>
              <a:t>W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>
                <a:ea typeface="楷体_GB2312" pitchFamily="49" charset="-122"/>
              </a:rPr>
              <a:t> b </a:t>
            </a:r>
            <a:r>
              <a:rPr lang="en-US" altLang="zh-CN" sz="2800" b="1">
                <a:ea typeface="楷体_GB2312" pitchFamily="49" charset="-122"/>
              </a:rPr>
              <a:t>…</a:t>
            </a:r>
            <a:r>
              <a:rPr lang="zh-CN" altLang="en-US" sz="2800">
                <a:ea typeface="楷体_GB2312" pitchFamily="49" charset="-122"/>
              </a:rPr>
              <a:t>或</a:t>
            </a:r>
            <a:r>
              <a:rPr lang="en-US" altLang="zh-CN" sz="2800">
                <a:ea typeface="楷体_GB2312" pitchFamily="49" charset="-122"/>
              </a:rPr>
              <a:t>W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>
                <a:ea typeface="楷体_GB2312" pitchFamily="49" charset="-122"/>
              </a:rPr>
              <a:t> Vb </a:t>
            </a:r>
            <a:r>
              <a:rPr lang="en-US" altLang="zh-CN" sz="2800" b="1">
                <a:ea typeface="楷体_GB2312" pitchFamily="49" charset="-122"/>
              </a:rPr>
              <a:t>…</a:t>
            </a:r>
            <a:endParaRPr lang="en-US" altLang="zh-CN" sz="2800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3) a&gt;b    if  </a:t>
            </a:r>
            <a:r>
              <a:rPr lang="zh-CN" altLang="en-US" sz="2800">
                <a:ea typeface="楷体_GB2312" pitchFamily="49" charset="-122"/>
              </a:rPr>
              <a:t>文法中有形如 </a:t>
            </a:r>
            <a:r>
              <a:rPr lang="en-US" altLang="zh-CN" sz="2800">
                <a:ea typeface="楷体_GB2312" pitchFamily="49" charset="-122"/>
              </a:rPr>
              <a:t>U </a:t>
            </a:r>
            <a:r>
              <a:rPr kumimoji="0" lang="en-US" altLang="zh-CN" sz="2800">
                <a:solidFill>
                  <a:srgbClr val="0000FF"/>
                </a:solidFill>
              </a:rPr>
              <a:t>→</a:t>
            </a:r>
            <a:r>
              <a:rPr lang="en-US" altLang="zh-CN" sz="2800">
                <a:ea typeface="楷体_GB2312" pitchFamily="49" charset="-122"/>
              </a:rPr>
              <a:t>  </a:t>
            </a:r>
            <a:r>
              <a:rPr lang="en-US" altLang="zh-CN" sz="2800" b="1">
                <a:ea typeface="楷体_GB2312" pitchFamily="49" charset="-122"/>
              </a:rPr>
              <a:t>…</a:t>
            </a:r>
            <a:r>
              <a:rPr lang="en-US" altLang="zh-CN" sz="2800">
                <a:ea typeface="楷体_GB2312" pitchFamily="49" charset="-122"/>
              </a:rPr>
              <a:t>Wb </a:t>
            </a:r>
            <a:r>
              <a:rPr lang="en-US" altLang="zh-CN" sz="2800" b="1">
                <a:ea typeface="楷体_GB2312" pitchFamily="49" charset="-122"/>
              </a:rPr>
              <a:t>…</a:t>
            </a:r>
            <a:r>
              <a:rPr lang="zh-CN" altLang="en-US" sz="2800">
                <a:ea typeface="楷体_GB2312" pitchFamily="49" charset="-122"/>
              </a:rPr>
              <a:t>的规则,   其中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                    </a:t>
            </a:r>
            <a:r>
              <a:rPr lang="en-US" altLang="zh-CN" sz="2800">
                <a:ea typeface="楷体_GB2312" pitchFamily="49" charset="-122"/>
              </a:rPr>
              <a:t>W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>
                <a:ea typeface="楷体_GB2312" pitchFamily="49" charset="-122"/>
              </a:rPr>
              <a:t>  </a:t>
            </a:r>
            <a:r>
              <a:rPr lang="en-US" altLang="zh-CN" sz="2800" b="1">
                <a:ea typeface="楷体_GB2312" pitchFamily="49" charset="-122"/>
              </a:rPr>
              <a:t>…</a:t>
            </a:r>
            <a:r>
              <a:rPr lang="en-US" altLang="zh-CN" sz="2800">
                <a:ea typeface="楷体_GB2312" pitchFamily="49" charset="-122"/>
              </a:rPr>
              <a:t>a</a:t>
            </a:r>
            <a:r>
              <a:rPr lang="zh-CN" altLang="en-US" sz="2800">
                <a:ea typeface="楷体_GB2312" pitchFamily="49" charset="-122"/>
              </a:rPr>
              <a:t>或</a:t>
            </a:r>
            <a:r>
              <a:rPr lang="en-US" altLang="zh-CN" sz="2800">
                <a:ea typeface="楷体_GB2312" pitchFamily="49" charset="-122"/>
              </a:rPr>
              <a:t>W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en-US" altLang="zh-CN" sz="2800" b="1">
                <a:ea typeface="楷体_GB2312" pitchFamily="49" charset="-122"/>
              </a:rPr>
              <a:t>…</a:t>
            </a:r>
            <a:r>
              <a:rPr lang="en-US" altLang="zh-CN" sz="2800">
                <a:ea typeface="楷体_GB2312" pitchFamily="49" charset="-122"/>
              </a:rPr>
              <a:t> aV 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59397" name="Text Box 7">
            <a:extLst>
              <a:ext uri="{FF2B5EF4-FFF2-40B4-BE49-F238E27FC236}">
                <a16:creationId xmlns:a16="http://schemas.microsoft.com/office/drawing/2014/main" id="{5C2E057B-B56C-4F6E-A8DB-F55FF4F49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5445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ea typeface="楷体_GB2312" pitchFamily="49" charset="-122"/>
              </a:rPr>
              <a:t>+</a:t>
            </a:r>
          </a:p>
        </p:txBody>
      </p:sp>
      <p:sp>
        <p:nvSpPr>
          <p:cNvPr id="59398" name="Text Box 8">
            <a:extLst>
              <a:ext uri="{FF2B5EF4-FFF2-40B4-BE49-F238E27FC236}">
                <a16:creationId xmlns:a16="http://schemas.microsoft.com/office/drawing/2014/main" id="{5E6ADA48-4985-49A9-A902-168C1F0C0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85445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ea typeface="楷体_GB2312" pitchFamily="49" charset="-122"/>
              </a:rPr>
              <a:t>+</a:t>
            </a:r>
          </a:p>
        </p:txBody>
      </p:sp>
      <p:sp>
        <p:nvSpPr>
          <p:cNvPr id="59399" name="Text Box 9">
            <a:extLst>
              <a:ext uri="{FF2B5EF4-FFF2-40B4-BE49-F238E27FC236}">
                <a16:creationId xmlns:a16="http://schemas.microsoft.com/office/drawing/2014/main" id="{D5876AE4-08F8-4BC8-8830-29BBDD10B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2247900"/>
            <a:ext cx="412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.</a:t>
            </a:r>
          </a:p>
        </p:txBody>
      </p:sp>
      <p:sp>
        <p:nvSpPr>
          <p:cNvPr id="59400" name="Text Box 10">
            <a:extLst>
              <a:ext uri="{FF2B5EF4-FFF2-40B4-BE49-F238E27FC236}">
                <a16:creationId xmlns:a16="http://schemas.microsoft.com/office/drawing/2014/main" id="{792E8859-8F65-4B9C-9327-BB07CB1C2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2125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ea typeface="楷体_GB2312" pitchFamily="49" charset="-122"/>
              </a:rPr>
              <a:t>+</a:t>
            </a:r>
          </a:p>
        </p:txBody>
      </p:sp>
      <p:sp>
        <p:nvSpPr>
          <p:cNvPr id="59401" name="Text Box 11">
            <a:extLst>
              <a:ext uri="{FF2B5EF4-FFF2-40B4-BE49-F238E27FC236}">
                <a16:creationId xmlns:a16="http://schemas.microsoft.com/office/drawing/2014/main" id="{FB98D9EB-38C5-4ADF-B53A-1E2F3E323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92125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ea typeface="楷体_GB2312" pitchFamily="49" charset="-122"/>
              </a:rPr>
              <a:t>+</a:t>
            </a:r>
          </a:p>
        </p:txBody>
      </p:sp>
      <p:sp>
        <p:nvSpPr>
          <p:cNvPr id="59402" name="Text Box 12">
            <a:extLst>
              <a:ext uri="{FF2B5EF4-FFF2-40B4-BE49-F238E27FC236}">
                <a16:creationId xmlns:a16="http://schemas.microsoft.com/office/drawing/2014/main" id="{BF8F2CCF-8AF1-4D5A-B925-CCA3063A4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3336925"/>
            <a:ext cx="412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.</a:t>
            </a:r>
          </a:p>
        </p:txBody>
      </p:sp>
      <p:sp>
        <p:nvSpPr>
          <p:cNvPr id="59403" name="Text Box 13">
            <a:extLst>
              <a:ext uri="{FF2B5EF4-FFF2-40B4-BE49-F238E27FC236}">
                <a16:creationId xmlns:a16="http://schemas.microsoft.com/office/drawing/2014/main" id="{C91656BA-3EBC-4712-B5D2-E7BA864EB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365625"/>
            <a:ext cx="412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.</a:t>
            </a:r>
          </a:p>
        </p:txBody>
      </p:sp>
      <p:sp>
        <p:nvSpPr>
          <p:cNvPr id="59404" name="AutoShape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F19EEC5-BEEC-48A1-A108-693241619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0"/>
            <a:ext cx="457200" cy="461963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59405" name="AutoShape 1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5EB3359-E4DD-4A50-9E33-A190665D4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396038"/>
            <a:ext cx="457200" cy="461962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2">
            <a:extLst>
              <a:ext uri="{FF2B5EF4-FFF2-40B4-BE49-F238E27FC236}">
                <a16:creationId xmlns:a16="http://schemas.microsoft.com/office/drawing/2014/main" id="{875CAEBA-2867-4C4C-A617-E5DB353D2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5029200" cy="4953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算符优先文法（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OPG）</a:t>
            </a:r>
            <a:r>
              <a:rPr lang="zh-CN" altLang="en-US" sz="2800" b="1">
                <a:ea typeface="楷体_GB2312" pitchFamily="49" charset="-122"/>
              </a:rPr>
              <a:t>的定义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4095E52-89CB-4EC4-BCEA-E88A2F28F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286000"/>
            <a:ext cx="7905750" cy="1524000"/>
          </a:xfrm>
          <a:prstGeom prst="rect">
            <a:avLst/>
          </a:prstGeom>
          <a:solidFill>
            <a:srgbClr val="F5F5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      设有一</a:t>
            </a:r>
            <a:r>
              <a:rPr lang="en-US" altLang="zh-CN" sz="2800">
                <a:ea typeface="楷体_GB2312" pitchFamily="49" charset="-122"/>
              </a:rPr>
              <a:t>OG</a:t>
            </a:r>
            <a:r>
              <a:rPr lang="zh-CN" altLang="en-US" sz="2800">
                <a:ea typeface="楷体_GB2312" pitchFamily="49" charset="-122"/>
              </a:rPr>
              <a:t>文法，如果在任意两个终结符之间，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至多只有上述关系中的一种，则称该文法为算符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优先文法(</a:t>
            </a:r>
            <a:r>
              <a:rPr lang="en-US" altLang="zh-CN" sz="2800">
                <a:ea typeface="楷体_GB2312" pitchFamily="49" charset="-122"/>
              </a:rPr>
              <a:t>OPG)。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DDCAA94-3D0A-44B9-9F5E-F96644F61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7820025" cy="523875"/>
          </a:xfrm>
          <a:prstGeom prst="rect">
            <a:avLst/>
          </a:prstGeom>
          <a:solidFill>
            <a:srgbClr val="D9E6E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（2）构造优先关系矩阵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26EB4E2-78D1-47E8-88F9-E8825B3A25F5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191000"/>
            <a:ext cx="7086600" cy="685800"/>
            <a:chOff x="960" y="2640"/>
            <a:chExt cx="4320" cy="432"/>
          </a:xfrm>
        </p:grpSpPr>
        <p:sp>
          <p:nvSpPr>
            <p:cNvPr id="61457" name="AutoShape 4">
              <a:extLst>
                <a:ext uri="{FF2B5EF4-FFF2-40B4-BE49-F238E27FC236}">
                  <a16:creationId xmlns:a16="http://schemas.microsoft.com/office/drawing/2014/main" id="{3228CEB8-7678-41F2-8F85-9FE639835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12"/>
              <a:ext cx="4320" cy="36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</a:rPr>
                <a:t>FIRSTVT( P )={a|P</a:t>
              </a: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</a:t>
              </a: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</a:rPr>
                <a:t>b…</a:t>
              </a:r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</a:rPr>
                <a:t>或</a:t>
              </a: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</a:rPr>
                <a:t>P</a:t>
              </a: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</a:t>
              </a: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</a:rPr>
                <a:t>Qb…,a∈Vt, V∈Vn}</a:t>
              </a:r>
            </a:p>
          </p:txBody>
        </p:sp>
        <p:sp>
          <p:nvSpPr>
            <p:cNvPr id="61458" name="Text Box 5">
              <a:extLst>
                <a:ext uri="{FF2B5EF4-FFF2-40B4-BE49-F238E27FC236}">
                  <a16:creationId xmlns:a16="http://schemas.microsoft.com/office/drawing/2014/main" id="{0D50905E-F5AF-4A12-82F6-9A8EAA39F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6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61459" name="Text Box 6">
              <a:extLst>
                <a:ext uri="{FF2B5EF4-FFF2-40B4-BE49-F238E27FC236}">
                  <a16:creationId xmlns:a16="http://schemas.microsoft.com/office/drawing/2014/main" id="{B7FF44E5-0C9D-4727-91B8-66F43E961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6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</a:rPr>
                <a:t>+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AB845DA0-3BA3-4BED-870B-FBC55541075D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953000"/>
            <a:ext cx="7086600" cy="685800"/>
            <a:chOff x="816" y="3120"/>
            <a:chExt cx="4320" cy="432"/>
          </a:xfrm>
        </p:grpSpPr>
        <p:sp>
          <p:nvSpPr>
            <p:cNvPr id="61454" name="AutoShape 8">
              <a:extLst>
                <a:ext uri="{FF2B5EF4-FFF2-40B4-BE49-F238E27FC236}">
                  <a16:creationId xmlns:a16="http://schemas.microsoft.com/office/drawing/2014/main" id="{76A4B21D-647C-469D-BCC4-E47ABCB19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192"/>
              <a:ext cx="4320" cy="36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</a:rPr>
                <a:t>LASTVT( P )={a|P</a:t>
              </a: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</a:t>
              </a: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</a:rPr>
                <a:t>…a</a:t>
              </a:r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</a:rPr>
                <a:t>或</a:t>
              </a: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</a:rPr>
                <a:t>P</a:t>
              </a: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</a:t>
              </a: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</a:rPr>
                <a:t>…aQ,a∈Vt, V∈Vn}</a:t>
              </a:r>
            </a:p>
          </p:txBody>
        </p:sp>
        <p:sp>
          <p:nvSpPr>
            <p:cNvPr id="61455" name="Text Box 9">
              <a:extLst>
                <a:ext uri="{FF2B5EF4-FFF2-40B4-BE49-F238E27FC236}">
                  <a16:creationId xmlns:a16="http://schemas.microsoft.com/office/drawing/2014/main" id="{2AA12FAA-0773-4E71-BA87-1656FA262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1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61456" name="Text Box 10">
              <a:extLst>
                <a:ext uri="{FF2B5EF4-FFF2-40B4-BE49-F238E27FC236}">
                  <a16:creationId xmlns:a16="http://schemas.microsoft.com/office/drawing/2014/main" id="{A528D1F3-58F1-4FE5-8B44-7CA5C4C32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1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</a:rPr>
                <a:t>+</a:t>
              </a:r>
            </a:p>
          </p:txBody>
        </p:sp>
      </p:grpSp>
      <p:sp>
        <p:nvSpPr>
          <p:cNvPr id="61445" name="AutoShape 12">
            <a:extLst>
              <a:ext uri="{FF2B5EF4-FFF2-40B4-BE49-F238E27FC236}">
                <a16:creationId xmlns:a16="http://schemas.microsoft.com/office/drawing/2014/main" id="{F21F99F8-E0BF-4100-AA3A-3D553D826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828800"/>
            <a:ext cx="6435725" cy="914400"/>
          </a:xfrm>
          <a:prstGeom prst="roundRect">
            <a:avLst>
              <a:gd name="adj" fmla="val 5435"/>
            </a:avLst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b="1">
                <a:ea typeface="楷体_GB2312" pitchFamily="49" charset="-122"/>
              </a:rPr>
              <a:t>求 “ </a:t>
            </a:r>
            <a:r>
              <a:rPr lang="zh-CN" altLang="en-US" sz="2400" b="1">
                <a:solidFill>
                  <a:srgbClr val="FF00FF"/>
                </a:solidFill>
                <a:ea typeface="楷体_GB2312" pitchFamily="49" charset="-122"/>
              </a:rPr>
              <a:t>=</a:t>
            </a:r>
            <a:r>
              <a:rPr lang="zh-CN" altLang="en-US" sz="2400" b="1">
                <a:ea typeface="楷体_GB2312" pitchFamily="49" charset="-122"/>
              </a:rPr>
              <a:t> ”  检查每一条规则，若有</a:t>
            </a:r>
            <a:r>
              <a:rPr lang="en-US" altLang="zh-CN" sz="2400" b="1">
                <a:ea typeface="楷体_GB2312" pitchFamily="49" charset="-122"/>
              </a:rPr>
              <a:t>U </a:t>
            </a:r>
            <a:r>
              <a:rPr kumimoji="0" lang="en-US" altLang="zh-CN" sz="2800">
                <a:solidFill>
                  <a:srgbClr val="0000FF"/>
                </a:solidFill>
              </a:rPr>
              <a:t>→</a:t>
            </a:r>
            <a:r>
              <a:rPr lang="en-US" altLang="zh-CN" sz="2400" b="1">
                <a:ea typeface="楷体_GB2312" pitchFamily="49" charset="-122"/>
              </a:rPr>
              <a:t> …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</a:rPr>
              <a:t>ab</a:t>
            </a:r>
            <a:r>
              <a:rPr lang="en-US" altLang="zh-CN" sz="2400" b="1">
                <a:ea typeface="楷体_GB2312" pitchFamily="49" charset="-122"/>
              </a:rPr>
              <a:t>…</a:t>
            </a:r>
            <a:r>
              <a:rPr lang="zh-CN" altLang="en-US" sz="2400" b="1">
                <a:ea typeface="楷体_GB2312" pitchFamily="49" charset="-122"/>
              </a:rPr>
              <a:t>或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 </a:t>
            </a:r>
            <a:r>
              <a:rPr lang="en-US" altLang="zh-CN" sz="2400" b="1">
                <a:ea typeface="楷体_GB2312" pitchFamily="49" charset="-122"/>
              </a:rPr>
              <a:t>U </a:t>
            </a:r>
            <a:r>
              <a:rPr kumimoji="0" lang="en-US" altLang="zh-CN" sz="2800">
                <a:solidFill>
                  <a:srgbClr val="0000FF"/>
                </a:solidFill>
              </a:rPr>
              <a:t>→</a:t>
            </a:r>
            <a:r>
              <a:rPr lang="en-US" altLang="zh-CN" sz="2400" b="1">
                <a:ea typeface="楷体_GB2312" pitchFamily="49" charset="-122"/>
              </a:rPr>
              <a:t> …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Q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lang="en-US" altLang="zh-CN" sz="2400" b="1">
                <a:ea typeface="楷体_GB2312" pitchFamily="49" charset="-122"/>
              </a:rPr>
              <a:t>…, </a:t>
            </a:r>
            <a:r>
              <a:rPr lang="zh-CN" altLang="en-US" sz="2400" b="1">
                <a:ea typeface="楷体_GB2312" pitchFamily="49" charset="-122"/>
              </a:rPr>
              <a:t>则 </a:t>
            </a:r>
            <a:r>
              <a:rPr lang="en-US" altLang="zh-CN" sz="2400" b="1">
                <a:ea typeface="楷体_GB2312" pitchFamily="49" charset="-122"/>
              </a:rPr>
              <a:t>a=b</a:t>
            </a:r>
          </a:p>
        </p:txBody>
      </p:sp>
      <p:grpSp>
        <p:nvGrpSpPr>
          <p:cNvPr id="61446" name="Group 15">
            <a:extLst>
              <a:ext uri="{FF2B5EF4-FFF2-40B4-BE49-F238E27FC236}">
                <a16:creationId xmlns:a16="http://schemas.microsoft.com/office/drawing/2014/main" id="{2DEB0828-1701-43CE-92FF-F6B0FB75CA3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200400"/>
            <a:ext cx="6477000" cy="685800"/>
            <a:chOff x="912" y="2016"/>
            <a:chExt cx="4080" cy="432"/>
          </a:xfrm>
        </p:grpSpPr>
        <p:sp>
          <p:nvSpPr>
            <p:cNvPr id="61452" name="AutoShape 16">
              <a:extLst>
                <a:ext uri="{FF2B5EF4-FFF2-40B4-BE49-F238E27FC236}">
                  <a16:creationId xmlns:a16="http://schemas.microsoft.com/office/drawing/2014/main" id="{F3B82DE7-352D-4273-A029-4718AFC92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016"/>
              <a:ext cx="4080" cy="432"/>
            </a:xfrm>
            <a:prstGeom prst="roundRect">
              <a:avLst>
                <a:gd name="adj" fmla="val 5435"/>
              </a:avLst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 b="1">
                  <a:ea typeface="楷体_GB2312" pitchFamily="49" charset="-122"/>
                </a:rPr>
                <a:t>求“ </a:t>
              </a:r>
              <a:r>
                <a:rPr lang="zh-CN" altLang="en-US" sz="2400" b="1">
                  <a:solidFill>
                    <a:srgbClr val="FF00FF"/>
                  </a:solidFill>
                  <a:ea typeface="楷体_GB2312" pitchFamily="49" charset="-122"/>
                </a:rPr>
                <a:t>&lt;</a:t>
              </a:r>
              <a:r>
                <a:rPr lang="zh-CN" altLang="en-US" sz="2400" b="1">
                  <a:ea typeface="楷体_GB2312" pitchFamily="49" charset="-122"/>
                </a:rPr>
                <a:t> ”、“ </a:t>
              </a:r>
              <a:r>
                <a:rPr lang="zh-CN" altLang="en-US" sz="2400" b="1">
                  <a:solidFill>
                    <a:srgbClr val="FF00FF"/>
                  </a:solidFill>
                  <a:ea typeface="楷体_GB2312" pitchFamily="49" charset="-122"/>
                </a:rPr>
                <a:t>&gt; </a:t>
              </a:r>
              <a:r>
                <a:rPr lang="zh-CN" altLang="en-US" sz="2400" b="1">
                  <a:ea typeface="楷体_GB2312" pitchFamily="49" charset="-122"/>
                </a:rPr>
                <a:t>”复杂一些，需定义两个集合</a:t>
              </a:r>
              <a:endParaRPr lang="zh-CN" altLang="en-US" sz="2400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61453" name="Text Box 17">
              <a:extLst>
                <a:ext uri="{FF2B5EF4-FFF2-40B4-BE49-F238E27FC236}">
                  <a16:creationId xmlns:a16="http://schemas.microsoft.com/office/drawing/2014/main" id="{4E902A87-6529-4893-BF9E-E0816E1CE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" y="2016"/>
              <a:ext cx="6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FF66CC"/>
                  </a:solidFill>
                  <a:ea typeface="楷体_GB2312" pitchFamily="49" charset="-122"/>
                </a:rPr>
                <a:t>.         .</a:t>
              </a:r>
            </a:p>
          </p:txBody>
        </p:sp>
      </p:grpSp>
      <p:sp>
        <p:nvSpPr>
          <p:cNvPr id="61447" name="Text Box 18">
            <a:extLst>
              <a:ext uri="{FF2B5EF4-FFF2-40B4-BE49-F238E27FC236}">
                <a16:creationId xmlns:a16="http://schemas.microsoft.com/office/drawing/2014/main" id="{676223F2-F71F-42B2-A01B-2244A3AC2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50" y="1603375"/>
            <a:ext cx="412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.</a:t>
            </a:r>
          </a:p>
        </p:txBody>
      </p:sp>
      <p:sp>
        <p:nvSpPr>
          <p:cNvPr id="61448" name="Text Box 19">
            <a:extLst>
              <a:ext uri="{FF2B5EF4-FFF2-40B4-BE49-F238E27FC236}">
                <a16:creationId xmlns:a16="http://schemas.microsoft.com/office/drawing/2014/main" id="{83E4A170-5836-4D5F-9226-E2927374E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450" y="2060575"/>
            <a:ext cx="412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.</a:t>
            </a:r>
          </a:p>
        </p:txBody>
      </p:sp>
      <p:sp>
        <p:nvSpPr>
          <p:cNvPr id="61449" name="Text Box 20">
            <a:extLst>
              <a:ext uri="{FF2B5EF4-FFF2-40B4-BE49-F238E27FC236}">
                <a16:creationId xmlns:a16="http://schemas.microsoft.com/office/drawing/2014/main" id="{AC57433C-D78F-4798-812B-ABB02415C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50" y="3203575"/>
            <a:ext cx="412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.</a:t>
            </a:r>
          </a:p>
        </p:txBody>
      </p:sp>
      <p:sp>
        <p:nvSpPr>
          <p:cNvPr id="61450" name="Text Box 21">
            <a:extLst>
              <a:ext uri="{FF2B5EF4-FFF2-40B4-BE49-F238E27FC236}">
                <a16:creationId xmlns:a16="http://schemas.microsoft.com/office/drawing/2014/main" id="{084F8C3A-8A63-46E4-8455-635F27184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203575"/>
            <a:ext cx="412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.</a:t>
            </a:r>
          </a:p>
        </p:txBody>
      </p:sp>
      <p:sp>
        <p:nvSpPr>
          <p:cNvPr id="61451" name="AutoShape 2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ABDDBBA-98B7-43DD-BB60-78C15A67C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0"/>
            <a:ext cx="457200" cy="461963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>
            <a:extLst>
              <a:ext uri="{FF2B5EF4-FFF2-40B4-BE49-F238E27FC236}">
                <a16:creationId xmlns:a16="http://schemas.microsoft.com/office/drawing/2014/main" id="{D1513DC7-700B-41DA-934A-36F8127FB66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838200"/>
            <a:ext cx="6477000" cy="946150"/>
            <a:chOff x="912" y="2016"/>
            <a:chExt cx="4080" cy="596"/>
          </a:xfrm>
        </p:grpSpPr>
        <p:sp>
          <p:nvSpPr>
            <p:cNvPr id="62474" name="AutoShape 3">
              <a:extLst>
                <a:ext uri="{FF2B5EF4-FFF2-40B4-BE49-F238E27FC236}">
                  <a16:creationId xmlns:a16="http://schemas.microsoft.com/office/drawing/2014/main" id="{63A65063-7E9C-4E29-9C8A-BB52A818F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016"/>
              <a:ext cx="4080" cy="432"/>
            </a:xfrm>
            <a:prstGeom prst="roundRect">
              <a:avLst>
                <a:gd name="adj" fmla="val 5435"/>
              </a:avLst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 b="1">
                  <a:ea typeface="楷体_GB2312" pitchFamily="49" charset="-122"/>
                </a:rPr>
                <a:t>求“ </a:t>
              </a:r>
              <a:r>
                <a:rPr lang="zh-CN" altLang="en-US" sz="2800" b="1">
                  <a:solidFill>
                    <a:srgbClr val="FF00FF"/>
                  </a:solidFill>
                  <a:ea typeface="楷体_GB2312" pitchFamily="49" charset="-122"/>
                </a:rPr>
                <a:t>&lt;</a:t>
              </a:r>
              <a:r>
                <a:rPr lang="zh-CN" altLang="en-US" sz="2800" b="1">
                  <a:ea typeface="楷体_GB2312" pitchFamily="49" charset="-122"/>
                </a:rPr>
                <a:t> ”、“ </a:t>
              </a:r>
              <a:r>
                <a:rPr lang="zh-CN" altLang="en-US" sz="2800" b="1">
                  <a:solidFill>
                    <a:srgbClr val="FF00FF"/>
                  </a:solidFill>
                  <a:ea typeface="楷体_GB2312" pitchFamily="49" charset="-122"/>
                </a:rPr>
                <a:t>&gt; </a:t>
              </a:r>
              <a:r>
                <a:rPr lang="zh-CN" altLang="en-US" sz="2800" b="1">
                  <a:ea typeface="楷体_GB2312" pitchFamily="49" charset="-122"/>
                </a:rPr>
                <a:t>”:</a:t>
              </a:r>
              <a:endParaRPr lang="zh-CN" altLang="en-US" sz="2800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62475" name="Text Box 4">
              <a:extLst>
                <a:ext uri="{FF2B5EF4-FFF2-40B4-BE49-F238E27FC236}">
                  <a16:creationId xmlns:a16="http://schemas.microsoft.com/office/drawing/2014/main" id="{B76F669A-537B-4C2D-AF72-AC40D7D4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" y="2016"/>
              <a:ext cx="64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FF66CC"/>
                  </a:solidFill>
                  <a:ea typeface="楷体_GB2312" pitchFamily="49" charset="-122"/>
                </a:rPr>
                <a:t>.         .</a:t>
              </a:r>
            </a:p>
          </p:txBody>
        </p:sp>
      </p:grpSp>
      <p:sp>
        <p:nvSpPr>
          <p:cNvPr id="62467" name="Rectangle 6">
            <a:extLst>
              <a:ext uri="{FF2B5EF4-FFF2-40B4-BE49-F238E27FC236}">
                <a16:creationId xmlns:a16="http://schemas.microsoft.com/office/drawing/2014/main" id="{F35DE6A6-4029-4FB1-A0DD-DEB086C28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7772400" cy="1066800"/>
          </a:xfrm>
          <a:prstGeom prst="rect">
            <a:avLst/>
          </a:prstGeom>
          <a:solidFill>
            <a:srgbClr val="FFFFE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若文法有规则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   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W </a:t>
            </a:r>
            <a:r>
              <a:rPr kumimoji="0" lang="en-US" altLang="zh-CN" sz="2800">
                <a:solidFill>
                  <a:srgbClr val="0000FF"/>
                </a:solidFill>
              </a:rPr>
              <a:t>→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...aU... ，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对任何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b, b∈FIRSTVT(U)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                          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则有：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a &lt; b</a:t>
            </a:r>
          </a:p>
        </p:txBody>
      </p:sp>
      <p:sp>
        <p:nvSpPr>
          <p:cNvPr id="62468" name="Text Box 7">
            <a:extLst>
              <a:ext uri="{FF2B5EF4-FFF2-40B4-BE49-F238E27FC236}">
                <a16:creationId xmlns:a16="http://schemas.microsoft.com/office/drawing/2014/main" id="{6E516FD1-A0EC-48B6-B131-36EC61540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950" y="2667000"/>
            <a:ext cx="27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.</a:t>
            </a:r>
          </a:p>
        </p:txBody>
      </p:sp>
      <p:sp>
        <p:nvSpPr>
          <p:cNvPr id="62469" name="Rectangle 9">
            <a:extLst>
              <a:ext uri="{FF2B5EF4-FFF2-40B4-BE49-F238E27FC236}">
                <a16:creationId xmlns:a16="http://schemas.microsoft.com/office/drawing/2014/main" id="{242A6677-427C-47B8-904C-19C40D7DE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7772400" cy="1066800"/>
          </a:xfrm>
          <a:prstGeom prst="rect">
            <a:avLst/>
          </a:prstGeom>
          <a:solidFill>
            <a:srgbClr val="FFFFE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若文法有规则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   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W </a:t>
            </a:r>
            <a:r>
              <a:rPr kumimoji="0" lang="en-US" altLang="zh-CN" sz="2800">
                <a:solidFill>
                  <a:srgbClr val="0000FF"/>
                </a:solidFill>
              </a:rPr>
              <a:t>→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...Ub... ，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对任何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a, a∈LASTVT(U)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                          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则有：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a &gt; b</a:t>
            </a:r>
          </a:p>
        </p:txBody>
      </p:sp>
      <p:sp>
        <p:nvSpPr>
          <p:cNvPr id="62470" name="Text Box 10">
            <a:extLst>
              <a:ext uri="{FF2B5EF4-FFF2-40B4-BE49-F238E27FC236}">
                <a16:creationId xmlns:a16="http://schemas.microsoft.com/office/drawing/2014/main" id="{088CCC5C-BBB3-4C7C-854B-F90243C1A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267200"/>
            <a:ext cx="27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.</a:t>
            </a:r>
          </a:p>
        </p:txBody>
      </p:sp>
      <p:sp>
        <p:nvSpPr>
          <p:cNvPr id="62471" name="Text Box 11">
            <a:extLst>
              <a:ext uri="{FF2B5EF4-FFF2-40B4-BE49-F238E27FC236}">
                <a16:creationId xmlns:a16="http://schemas.microsoft.com/office/drawing/2014/main" id="{8A7549AA-D915-48F9-84AA-1AE9B04AB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970" y="762000"/>
            <a:ext cx="4127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 .</a:t>
            </a:r>
          </a:p>
        </p:txBody>
      </p:sp>
      <p:sp>
        <p:nvSpPr>
          <p:cNvPr id="62472" name="Text Box 12">
            <a:extLst>
              <a:ext uri="{FF2B5EF4-FFF2-40B4-BE49-F238E27FC236}">
                <a16:creationId xmlns:a16="http://schemas.microsoft.com/office/drawing/2014/main" id="{418F6BA5-F891-4C71-B56D-2B85C85A6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106" y="762000"/>
            <a:ext cx="4127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 .</a:t>
            </a:r>
          </a:p>
        </p:txBody>
      </p:sp>
      <p:sp>
        <p:nvSpPr>
          <p:cNvPr id="62473" name="AutoShape 1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DCC52B1-631C-4C84-8DA8-0BA229FA0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0"/>
            <a:ext cx="457200" cy="461963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D123A09-5653-418F-8BC8-ACD7C4F35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4000"/>
              <a:t>自上而下语法分析复习内容(</a:t>
            </a:r>
            <a:r>
              <a:rPr lang="en-US" altLang="zh-CN" sz="4000"/>
              <a:t>No.3)</a:t>
            </a:r>
            <a:endParaRPr lang="zh-CN" altLang="en-US" sz="4000"/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E6BA5B37-E284-4728-9C0A-876AAF504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90600"/>
            <a:ext cx="8588375" cy="5562600"/>
          </a:xfrm>
        </p:spPr>
        <p:txBody>
          <a:bodyPr/>
          <a:lstStyle/>
          <a:p>
            <a:pPr eaLnBrk="1" hangingPunct="1"/>
            <a:r>
              <a:rPr lang="en-US" altLang="zh-CN" dirty="0"/>
              <a:t>12.</a:t>
            </a:r>
            <a:r>
              <a:rPr lang="zh-CN" altLang="en-US" dirty="0">
                <a:solidFill>
                  <a:srgbClr val="0000FF"/>
                </a:solidFill>
              </a:rPr>
              <a:t>预测分析表的构造算法</a:t>
            </a:r>
            <a:r>
              <a:rPr lang="zh-CN" altLang="en-US" dirty="0"/>
              <a:t>:</a:t>
            </a:r>
          </a:p>
          <a:p>
            <a:pPr lvl="1" eaLnBrk="1" hangingPunct="1"/>
            <a:r>
              <a:rPr lang="zh-CN" altLang="en-US" dirty="0"/>
              <a:t> 对每一条产生式</a:t>
            </a:r>
            <a:r>
              <a:rPr lang="en-US" altLang="zh-CN" dirty="0"/>
              <a:t>A→α</a:t>
            </a:r>
            <a:r>
              <a:rPr lang="zh-CN" altLang="en-US" dirty="0"/>
              <a:t>,先求出右部符号串</a:t>
            </a:r>
            <a:r>
              <a:rPr lang="en-US" altLang="zh-CN" dirty="0"/>
              <a:t>α</a:t>
            </a:r>
            <a:r>
              <a:rPr lang="zh-CN" altLang="en-US" dirty="0"/>
              <a:t>的</a:t>
            </a:r>
            <a:r>
              <a:rPr lang="en-US" altLang="zh-CN" dirty="0"/>
              <a:t>FIRST</a:t>
            </a:r>
            <a:r>
              <a:rPr lang="zh-CN" altLang="en-US" dirty="0"/>
              <a:t>集,若</a:t>
            </a:r>
            <a:r>
              <a:rPr lang="en-US" altLang="zh-CN" dirty="0"/>
              <a:t>FIRST(α)</a:t>
            </a:r>
            <a:r>
              <a:rPr lang="zh-CN" altLang="en-US" dirty="0"/>
              <a:t>包含</a:t>
            </a:r>
            <a:r>
              <a:rPr lang="en-US" altLang="zh-CN" dirty="0"/>
              <a:t>ε</a:t>
            </a:r>
            <a:r>
              <a:rPr lang="zh-CN" altLang="en-US" dirty="0"/>
              <a:t>，则再求左部非终结符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FOLLOW(A)</a:t>
            </a:r>
            <a:r>
              <a:rPr lang="zh-CN" altLang="en-US" dirty="0"/>
              <a:t>集;然后</a:t>
            </a:r>
            <a:r>
              <a:rPr lang="en-US" altLang="zh-CN" dirty="0"/>
              <a:t>,</a:t>
            </a:r>
            <a:r>
              <a:rPr lang="zh-CN" altLang="en-US" dirty="0"/>
              <a:t>对属于</a:t>
            </a:r>
            <a:r>
              <a:rPr lang="en-US" altLang="zh-CN" dirty="0"/>
              <a:t>FIRST(α)</a:t>
            </a:r>
            <a:r>
              <a:rPr lang="zh-CN" altLang="en-US" dirty="0"/>
              <a:t>或</a:t>
            </a:r>
            <a:r>
              <a:rPr lang="en-US" altLang="zh-CN" dirty="0"/>
              <a:t>FOLLOW(A)</a:t>
            </a:r>
            <a:r>
              <a:rPr lang="zh-CN" altLang="en-US" dirty="0"/>
              <a:t>的终结符</a:t>
            </a:r>
            <a:r>
              <a:rPr lang="en-US" altLang="zh-CN" dirty="0"/>
              <a:t>a</a:t>
            </a:r>
            <a:r>
              <a:rPr lang="zh-CN" altLang="en-US" dirty="0"/>
              <a:t>填表元素 </a:t>
            </a:r>
            <a:r>
              <a:rPr lang="en-US" altLang="zh-CN" dirty="0"/>
              <a:t>M[</a:t>
            </a:r>
            <a:r>
              <a:rPr lang="en-US" altLang="zh-CN" dirty="0" err="1"/>
              <a:t>A,a</a:t>
            </a:r>
            <a:r>
              <a:rPr lang="en-US" altLang="zh-CN" dirty="0"/>
              <a:t>]</a:t>
            </a:r>
            <a:r>
              <a:rPr lang="zh-CN" altLang="en-US" dirty="0"/>
              <a:t>为“</a:t>
            </a:r>
            <a:r>
              <a:rPr lang="en-US" altLang="zh-CN" dirty="0"/>
              <a:t>A→α</a:t>
            </a:r>
            <a:r>
              <a:rPr lang="zh-CN" altLang="en-US" dirty="0"/>
              <a:t>”。 </a:t>
            </a:r>
            <a:endParaRPr lang="en-US" altLang="zh-CN" dirty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zh-CN" dirty="0"/>
              <a:t>13. LL(1)</a:t>
            </a:r>
            <a:r>
              <a:rPr lang="zh-CN" altLang="en-US" dirty="0"/>
              <a:t>文法，是无二义的文法。 </a:t>
            </a:r>
            <a:endParaRPr lang="en-US" altLang="zh-CN" dirty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zh-CN" dirty="0"/>
              <a:t>14. LL(1)</a:t>
            </a:r>
            <a:r>
              <a:rPr lang="zh-CN" altLang="en-US" dirty="0"/>
              <a:t>分析条件:    </a:t>
            </a:r>
          </a:p>
          <a:p>
            <a:pPr lvl="1" eaLnBrk="1" hangingPunct="1"/>
            <a:r>
              <a:rPr lang="zh-CN" altLang="en-US" dirty="0"/>
              <a:t>① 候选式的</a:t>
            </a:r>
            <a:r>
              <a:rPr lang="en-US" altLang="zh-CN" dirty="0"/>
              <a:t>FIRST</a:t>
            </a:r>
            <a:r>
              <a:rPr lang="zh-CN" altLang="en-US" dirty="0"/>
              <a:t>集合两两不交。不含左递归。</a:t>
            </a:r>
          </a:p>
          <a:p>
            <a:pPr lvl="1" eaLnBrk="1" hangingPunct="1"/>
            <a:r>
              <a:rPr lang="zh-CN" altLang="en-US" dirty="0"/>
              <a:t>② 若有某个候选式的</a:t>
            </a:r>
            <a:r>
              <a:rPr lang="en-US" altLang="zh-CN" dirty="0"/>
              <a:t>FIRST</a:t>
            </a:r>
            <a:r>
              <a:rPr lang="zh-CN" altLang="en-US" dirty="0"/>
              <a:t>集合含有</a:t>
            </a:r>
            <a:r>
              <a:rPr lang="en-US" altLang="zh-CN" dirty="0"/>
              <a:t>ε, </a:t>
            </a:r>
            <a:r>
              <a:rPr lang="zh-CN" altLang="en-US" dirty="0"/>
              <a:t>则要求左部非终结符的</a:t>
            </a:r>
            <a:r>
              <a:rPr lang="en-US" altLang="zh-CN" dirty="0"/>
              <a:t>FIRST</a:t>
            </a:r>
            <a:r>
              <a:rPr lang="zh-CN" altLang="en-US" dirty="0"/>
              <a:t>和</a:t>
            </a:r>
            <a:r>
              <a:rPr lang="en-US" altLang="zh-CN" dirty="0"/>
              <a:t>FOLLOW</a:t>
            </a:r>
            <a:r>
              <a:rPr lang="zh-CN" altLang="en-US" dirty="0"/>
              <a:t>集合不交。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D9F2181-AEEF-4312-BCFD-AFB49FA13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457200"/>
            <a:ext cx="7820025" cy="523875"/>
          </a:xfrm>
          <a:prstGeom prst="rect">
            <a:avLst/>
          </a:prstGeom>
          <a:solidFill>
            <a:srgbClr val="D9E6E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构造</a:t>
            </a:r>
            <a:r>
              <a:rPr lang="en-US" altLang="zh-CN" sz="2800" b="1">
                <a:ea typeface="楷体_GB2312" pitchFamily="49" charset="-122"/>
              </a:rPr>
              <a:t>FIRSTVT(U)</a:t>
            </a:r>
            <a:r>
              <a:rPr lang="zh-CN" altLang="en-US" sz="2800" b="1">
                <a:ea typeface="楷体_GB2312" pitchFamily="49" charset="-122"/>
              </a:rPr>
              <a:t>的算法</a:t>
            </a:r>
          </a:p>
        </p:txBody>
      </p:sp>
      <p:sp>
        <p:nvSpPr>
          <p:cNvPr id="63491" name="Rectangle 4">
            <a:extLst>
              <a:ext uri="{FF2B5EF4-FFF2-40B4-BE49-F238E27FC236}">
                <a16:creationId xmlns:a16="http://schemas.microsoft.com/office/drawing/2014/main" id="{CE2ACEBE-36B4-4947-837A-AD60CE907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24000"/>
            <a:ext cx="9067800" cy="1066800"/>
          </a:xfrm>
          <a:prstGeom prst="rect">
            <a:avLst/>
          </a:prstGeom>
          <a:solidFill>
            <a:srgbClr val="FFFFE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1)若有规则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U </a:t>
            </a:r>
            <a:r>
              <a:rPr kumimoji="0" lang="en-US" altLang="zh-CN" sz="2800">
                <a:solidFill>
                  <a:srgbClr val="0000FF"/>
                </a:solidFill>
              </a:rPr>
              <a:t>→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 b…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或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U </a:t>
            </a:r>
            <a:r>
              <a:rPr kumimoji="0" lang="en-US" altLang="zh-CN" sz="2800">
                <a:solidFill>
                  <a:srgbClr val="0000FF"/>
                </a:solidFill>
              </a:rPr>
              <a:t>→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 Vb…(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说明存在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U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b…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或</a:t>
            </a:r>
            <a:endParaRPr lang="en-US" altLang="zh-CN" sz="2800">
              <a:solidFill>
                <a:schemeClr val="accent2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accent2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 U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Vb…)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                   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则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b∈FIRSTVT(U)</a:t>
            </a:r>
          </a:p>
        </p:txBody>
      </p:sp>
      <p:sp>
        <p:nvSpPr>
          <p:cNvPr id="63492" name="Text Box 5">
            <a:extLst>
              <a:ext uri="{FF2B5EF4-FFF2-40B4-BE49-F238E27FC236}">
                <a16:creationId xmlns:a16="http://schemas.microsoft.com/office/drawing/2014/main" id="{A7064E22-7A77-42CE-B83F-282BC054D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74783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63493" name="Text Box 6">
            <a:extLst>
              <a:ext uri="{FF2B5EF4-FFF2-40B4-BE49-F238E27FC236}">
                <a16:creationId xmlns:a16="http://schemas.microsoft.com/office/drawing/2014/main" id="{DE3B0FE0-31D0-4446-B20A-C0B29DF88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150" y="97155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63494" name="Rectangle 8">
            <a:extLst>
              <a:ext uri="{FF2B5EF4-FFF2-40B4-BE49-F238E27FC236}">
                <a16:creationId xmlns:a16="http://schemas.microsoft.com/office/drawing/2014/main" id="{924EDF21-55A2-4C0C-89C7-925E877F6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6600"/>
            <a:ext cx="9144000" cy="2286000"/>
          </a:xfrm>
          <a:prstGeom prst="rect">
            <a:avLst/>
          </a:prstGeom>
          <a:solidFill>
            <a:srgbClr val="FFFFE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2)若有规则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U </a:t>
            </a:r>
            <a:r>
              <a:rPr kumimoji="0" lang="en-US" altLang="zh-CN" sz="2800">
                <a:solidFill>
                  <a:srgbClr val="0000FF"/>
                </a:solidFill>
              </a:rPr>
              <a:t>→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 V…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且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b∈FIRSTVT(V), 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则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b∈FIRSTVT(U)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说明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:因为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V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b…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或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V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Wb…,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所以有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U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V…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b…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或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accent2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             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U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V… 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Wb…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chemeClr val="accent2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63495" name="Text Box 9">
            <a:extLst>
              <a:ext uri="{FF2B5EF4-FFF2-40B4-BE49-F238E27FC236}">
                <a16:creationId xmlns:a16="http://schemas.microsoft.com/office/drawing/2014/main" id="{07D3E8F6-6216-43FC-A08B-AC67EF741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9624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63496" name="Text Box 10">
            <a:extLst>
              <a:ext uri="{FF2B5EF4-FFF2-40B4-BE49-F238E27FC236}">
                <a16:creationId xmlns:a16="http://schemas.microsoft.com/office/drawing/2014/main" id="{18768A29-F736-46BA-A6E1-3A10FE08C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9624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63497" name="Text Box 11">
            <a:extLst>
              <a:ext uri="{FF2B5EF4-FFF2-40B4-BE49-F238E27FC236}">
                <a16:creationId xmlns:a16="http://schemas.microsoft.com/office/drawing/2014/main" id="{661C2697-7596-4E26-B359-7C533C095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9004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63498" name="Text Box 12">
            <a:extLst>
              <a:ext uri="{FF2B5EF4-FFF2-40B4-BE49-F238E27FC236}">
                <a16:creationId xmlns:a16="http://schemas.microsoft.com/office/drawing/2014/main" id="{4ED91D17-2026-4F78-BA35-AF7354518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006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+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>
            <a:extLst>
              <a:ext uri="{FF2B5EF4-FFF2-40B4-BE49-F238E27FC236}">
                <a16:creationId xmlns:a16="http://schemas.microsoft.com/office/drawing/2014/main" id="{7C800B1A-4F3E-4380-9BD6-819C4FC872D5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595688"/>
            <a:ext cx="3581400" cy="1433512"/>
            <a:chOff x="1488" y="1968"/>
            <a:chExt cx="2256" cy="903"/>
          </a:xfrm>
        </p:grpSpPr>
        <p:sp>
          <p:nvSpPr>
            <p:cNvPr id="64520" name="Rectangle 4">
              <a:extLst>
                <a:ext uri="{FF2B5EF4-FFF2-40B4-BE49-F238E27FC236}">
                  <a16:creationId xmlns:a16="http://schemas.microsoft.com/office/drawing/2014/main" id="{B48A0F53-FC9C-44A0-987D-88FCFC42A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2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FIRSTVT(A)=</a:t>
              </a: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64521" name="Rectangle 5">
              <a:extLst>
                <a:ext uri="{FF2B5EF4-FFF2-40B4-BE49-F238E27FC236}">
                  <a16:creationId xmlns:a16="http://schemas.microsoft.com/office/drawing/2014/main" id="{4623A3E5-3B47-481E-B0A9-C1EEE08BF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56"/>
              <a:ext cx="2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FIRSTVT(T)=</a:t>
              </a: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64522" name="Rectangle 6">
              <a:extLst>
                <a:ext uri="{FF2B5EF4-FFF2-40B4-BE49-F238E27FC236}">
                  <a16:creationId xmlns:a16="http://schemas.microsoft.com/office/drawing/2014/main" id="{6FBB8C37-DBC3-48E5-AC2D-6481190EF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544"/>
              <a:ext cx="2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FIRSTVT(R)=</a:t>
              </a:r>
              <a:endParaRPr lang="zh-CN" altLang="en-US" sz="2800">
                <a:ea typeface="楷体_GB2312" pitchFamily="49" charset="-122"/>
              </a:endParaRPr>
            </a:p>
          </p:txBody>
        </p:sp>
      </p:grpSp>
      <p:sp>
        <p:nvSpPr>
          <p:cNvPr id="64515" name="Rectangle 7">
            <a:extLst>
              <a:ext uri="{FF2B5EF4-FFF2-40B4-BE49-F238E27FC236}">
                <a16:creationId xmlns:a16="http://schemas.microsoft.com/office/drawing/2014/main" id="{8CC7F009-C2A6-4708-8855-C46CFF64E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28688"/>
            <a:ext cx="51054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设有下列算符优先文法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G: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                   A </a:t>
            </a:r>
            <a:r>
              <a:rPr kumimoji="0" lang="en-US" altLang="zh-CN" sz="2800">
                <a:solidFill>
                  <a:srgbClr val="0000FF"/>
                </a:solidFill>
              </a:rPr>
              <a:t>→ a | (R)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                   T </a:t>
            </a:r>
            <a:r>
              <a:rPr kumimoji="0" lang="en-US" altLang="zh-CN" sz="2800">
                <a:solidFill>
                  <a:srgbClr val="0000FF"/>
                </a:solidFill>
              </a:rPr>
              <a:t>→ A ;T |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                   R</a:t>
            </a:r>
            <a:r>
              <a:rPr kumimoji="0" lang="en-US" altLang="zh-CN" sz="2800">
                <a:solidFill>
                  <a:srgbClr val="0000FF"/>
                </a:solidFill>
              </a:rPr>
              <a:t>→ T</a:t>
            </a:r>
            <a:endParaRPr kumimoji="0" lang="zh-CN" altLang="en-US" sz="280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0000FF"/>
                </a:solidFill>
              </a:rPr>
              <a:t>求如下</a:t>
            </a:r>
            <a:r>
              <a:rPr lang="en-US" altLang="zh-CN" sz="2800">
                <a:ea typeface="楷体_GB2312" pitchFamily="49" charset="-122"/>
              </a:rPr>
              <a:t>FIRSTVT</a:t>
            </a:r>
            <a:r>
              <a:rPr kumimoji="0" lang="zh-CN" altLang="en-US" sz="2800">
                <a:solidFill>
                  <a:srgbClr val="0000FF"/>
                </a:solidFill>
              </a:rPr>
              <a:t> 集合。</a:t>
            </a: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D088BE5D-E98B-405A-81EB-FDB8E0FD393A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595688"/>
            <a:ext cx="3581400" cy="1433512"/>
            <a:chOff x="1488" y="2688"/>
            <a:chExt cx="2256" cy="903"/>
          </a:xfrm>
        </p:grpSpPr>
        <p:sp>
          <p:nvSpPr>
            <p:cNvPr id="64517" name="Rectangle 8">
              <a:extLst>
                <a:ext uri="{FF2B5EF4-FFF2-40B4-BE49-F238E27FC236}">
                  <a16:creationId xmlns:a16="http://schemas.microsoft.com/office/drawing/2014/main" id="{255F6250-24D7-4D1B-9445-C948324AD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688"/>
              <a:ext cx="2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FIRSTVT(A)={ </a:t>
              </a: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a </a:t>
              </a:r>
              <a:r>
                <a:rPr lang="en-US" altLang="zh-CN" sz="2800">
                  <a:ea typeface="楷体_GB2312" pitchFamily="49" charset="-122"/>
                </a:rPr>
                <a:t> ,</a:t>
              </a: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(</a:t>
              </a:r>
              <a:r>
                <a:rPr lang="en-US" altLang="zh-CN" sz="2800">
                  <a:ea typeface="楷体_GB2312" pitchFamily="49" charset="-122"/>
                </a:rPr>
                <a:t> }</a:t>
              </a: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64518" name="Rectangle 9">
              <a:extLst>
                <a:ext uri="{FF2B5EF4-FFF2-40B4-BE49-F238E27FC236}">
                  <a16:creationId xmlns:a16="http://schemas.microsoft.com/office/drawing/2014/main" id="{847EE0C6-19E5-4C1F-8573-853A950BD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976"/>
              <a:ext cx="2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FIRSTVT(T)={ </a:t>
              </a: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;</a:t>
              </a:r>
              <a:r>
                <a:rPr lang="en-US" altLang="zh-CN" sz="2800">
                  <a:ea typeface="楷体_GB2312" pitchFamily="49" charset="-122"/>
                </a:rPr>
                <a:t>,</a:t>
              </a: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 a </a:t>
              </a:r>
              <a:r>
                <a:rPr lang="en-US" altLang="zh-CN" sz="2800">
                  <a:ea typeface="楷体_GB2312" pitchFamily="49" charset="-122"/>
                </a:rPr>
                <a:t>,</a:t>
              </a: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 (</a:t>
              </a:r>
              <a:r>
                <a:rPr lang="en-US" altLang="zh-CN" sz="2800">
                  <a:ea typeface="楷体_GB2312" pitchFamily="49" charset="-122"/>
                </a:rPr>
                <a:t> }</a:t>
              </a: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64519" name="Rectangle 10">
              <a:extLst>
                <a:ext uri="{FF2B5EF4-FFF2-40B4-BE49-F238E27FC236}">
                  <a16:creationId xmlns:a16="http://schemas.microsoft.com/office/drawing/2014/main" id="{0B45AD0D-AFAA-4EF1-942D-07EE31B7B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64"/>
              <a:ext cx="2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FIRSTVT(R)={ </a:t>
              </a: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;</a:t>
              </a:r>
              <a:r>
                <a:rPr lang="en-US" altLang="zh-CN" sz="2800">
                  <a:ea typeface="楷体_GB2312" pitchFamily="49" charset="-122"/>
                </a:rPr>
                <a:t>,</a:t>
              </a: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  a </a:t>
              </a:r>
              <a:r>
                <a:rPr lang="en-US" altLang="zh-CN" sz="2800">
                  <a:ea typeface="楷体_GB2312" pitchFamily="49" charset="-122"/>
                </a:rPr>
                <a:t>,</a:t>
              </a: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 (</a:t>
              </a:r>
              <a:r>
                <a:rPr lang="en-US" altLang="zh-CN" sz="2800">
                  <a:ea typeface="楷体_GB2312" pitchFamily="49" charset="-122"/>
                </a:rPr>
                <a:t> }</a:t>
              </a:r>
              <a:endParaRPr lang="zh-CN" altLang="en-US" sz="2800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BC55D0B-D21F-4036-BFDE-047303FD3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19125"/>
            <a:ext cx="7820025" cy="523875"/>
          </a:xfrm>
          <a:prstGeom prst="rect">
            <a:avLst/>
          </a:prstGeom>
          <a:solidFill>
            <a:srgbClr val="D9E6E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构造</a:t>
            </a:r>
            <a:r>
              <a:rPr lang="en-US" altLang="zh-CN" sz="2800" b="1">
                <a:ea typeface="楷体_GB2312" pitchFamily="49" charset="-122"/>
              </a:rPr>
              <a:t>LASTVT(U)</a:t>
            </a:r>
            <a:r>
              <a:rPr lang="zh-CN" altLang="en-US" sz="2800" b="1">
                <a:ea typeface="楷体_GB2312" pitchFamily="49" charset="-122"/>
              </a:rPr>
              <a:t>的算法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701B8FA-0EC4-4CE2-AED9-62B3E31DF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8458200" cy="533400"/>
          </a:xfrm>
          <a:prstGeom prst="rect">
            <a:avLst/>
          </a:prstGeom>
          <a:solidFill>
            <a:srgbClr val="FFFFE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1.若有规则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U </a:t>
            </a:r>
            <a:r>
              <a:rPr kumimoji="0" lang="en-US" altLang="zh-CN" sz="2800">
                <a:solidFill>
                  <a:srgbClr val="0000FF"/>
                </a:solidFill>
              </a:rPr>
              <a:t>→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 …a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或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U </a:t>
            </a:r>
            <a:r>
              <a:rPr kumimoji="0" lang="en-US" altLang="zh-CN" sz="2800">
                <a:solidFill>
                  <a:srgbClr val="0000FF"/>
                </a:solidFill>
              </a:rPr>
              <a:t>→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 …aV,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则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a∈LASTVT(U)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85AE5DA0-2722-49BC-B136-6D72CE509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514600"/>
            <a:ext cx="8458200" cy="533400"/>
          </a:xfrm>
          <a:prstGeom prst="rect">
            <a:avLst/>
          </a:prstGeom>
          <a:solidFill>
            <a:srgbClr val="FFFFE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2.若有规则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U </a:t>
            </a:r>
            <a:r>
              <a:rPr kumimoji="0" lang="en-US" altLang="zh-CN" sz="2800">
                <a:solidFill>
                  <a:srgbClr val="0000FF"/>
                </a:solidFill>
              </a:rPr>
              <a:t>→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 …V,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且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a∈LASTVT(V)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则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a∈LASTVT(U)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31FC058A-ADF0-4111-B617-D650AFBF6C00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367088"/>
            <a:ext cx="3581400" cy="1433512"/>
            <a:chOff x="1680" y="2169"/>
            <a:chExt cx="2256" cy="903"/>
          </a:xfrm>
        </p:grpSpPr>
        <p:sp>
          <p:nvSpPr>
            <p:cNvPr id="66568" name="Rectangle 7">
              <a:extLst>
                <a:ext uri="{FF2B5EF4-FFF2-40B4-BE49-F238E27FC236}">
                  <a16:creationId xmlns:a16="http://schemas.microsoft.com/office/drawing/2014/main" id="{52BCEC58-6BFF-4301-AA79-8893AE5F8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169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LASTVT(A)=</a:t>
              </a: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66569" name="Rectangle 8">
              <a:extLst>
                <a:ext uri="{FF2B5EF4-FFF2-40B4-BE49-F238E27FC236}">
                  <a16:creationId xmlns:a16="http://schemas.microsoft.com/office/drawing/2014/main" id="{1F6359CA-7B3A-4E52-B865-5C30314E2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57"/>
              <a:ext cx="2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LASTVT(T)=</a:t>
              </a: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66570" name="Rectangle 9">
              <a:extLst>
                <a:ext uri="{FF2B5EF4-FFF2-40B4-BE49-F238E27FC236}">
                  <a16:creationId xmlns:a16="http://schemas.microsoft.com/office/drawing/2014/main" id="{98996E70-AAD8-4B70-A075-26E66E14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745"/>
              <a:ext cx="2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LASTVT(R)=</a:t>
              </a:r>
              <a:endParaRPr lang="zh-CN" altLang="en-US" sz="2800">
                <a:ea typeface="楷体_GB2312" pitchFamily="49" charset="-122"/>
              </a:endParaRPr>
            </a:p>
          </p:txBody>
        </p:sp>
      </p:grpSp>
      <p:sp>
        <p:nvSpPr>
          <p:cNvPr id="66563" name="Rectangle 10">
            <a:extLst>
              <a:ext uri="{FF2B5EF4-FFF2-40B4-BE49-F238E27FC236}">
                <a16:creationId xmlns:a16="http://schemas.microsoft.com/office/drawing/2014/main" id="{9B5D99ED-E310-4C5B-A986-45A34A991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869950"/>
            <a:ext cx="51054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设有下列算符优先文法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G: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                   A </a:t>
            </a:r>
            <a:r>
              <a:rPr kumimoji="0" lang="en-US" altLang="zh-CN" sz="2800">
                <a:solidFill>
                  <a:srgbClr val="0000FF"/>
                </a:solidFill>
              </a:rPr>
              <a:t>→ a | (R)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                   T </a:t>
            </a:r>
            <a:r>
              <a:rPr kumimoji="0" lang="en-US" altLang="zh-CN" sz="2800">
                <a:solidFill>
                  <a:srgbClr val="0000FF"/>
                </a:solidFill>
              </a:rPr>
              <a:t>→ A ; T |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                   R</a:t>
            </a:r>
            <a:r>
              <a:rPr kumimoji="0" lang="en-US" altLang="zh-CN" sz="2800">
                <a:solidFill>
                  <a:srgbClr val="0000FF"/>
                </a:solidFill>
              </a:rPr>
              <a:t>→ T</a:t>
            </a:r>
            <a:endParaRPr kumimoji="0" lang="zh-CN" altLang="en-US" sz="2800">
              <a:solidFill>
                <a:srgbClr val="0000FF"/>
              </a:solidFill>
            </a:endParaRP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6B75891F-BDD6-4CF9-A0C4-D6A8D8DE2F3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367088"/>
            <a:ext cx="4518025" cy="1433512"/>
            <a:chOff x="1776" y="3129"/>
            <a:chExt cx="2256" cy="903"/>
          </a:xfrm>
        </p:grpSpPr>
        <p:sp>
          <p:nvSpPr>
            <p:cNvPr id="66565" name="Rectangle 11">
              <a:extLst>
                <a:ext uri="{FF2B5EF4-FFF2-40B4-BE49-F238E27FC236}">
                  <a16:creationId xmlns:a16="http://schemas.microsoft.com/office/drawing/2014/main" id="{737D74F9-B1FF-4C98-8A16-EA56AAC96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129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LASTVT(A)={ </a:t>
              </a: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  <a:r>
                <a:rPr lang="en-US" altLang="zh-CN" sz="2800">
                  <a:ea typeface="楷体_GB2312" pitchFamily="49" charset="-122"/>
                </a:rPr>
                <a:t> , </a:t>
              </a: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) </a:t>
              </a:r>
              <a:r>
                <a:rPr lang="en-US" altLang="zh-CN" sz="2800">
                  <a:ea typeface="楷体_GB2312" pitchFamily="49" charset="-122"/>
                </a:rPr>
                <a:t>}</a:t>
              </a: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66566" name="Rectangle 12">
              <a:extLst>
                <a:ext uri="{FF2B5EF4-FFF2-40B4-BE49-F238E27FC236}">
                  <a16:creationId xmlns:a16="http://schemas.microsoft.com/office/drawing/2014/main" id="{973BC5B4-1826-434F-A2E8-3ADB19D3F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17"/>
              <a:ext cx="2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LASTVT(T)={ </a:t>
              </a: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;</a:t>
              </a:r>
              <a:r>
                <a:rPr lang="en-US" altLang="zh-CN" sz="2800">
                  <a:ea typeface="楷体_GB2312" pitchFamily="49" charset="-122"/>
                </a:rPr>
                <a:t>  ,</a:t>
              </a: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  <a:r>
                <a:rPr lang="en-US" altLang="zh-CN" sz="2800">
                  <a:ea typeface="楷体_GB2312" pitchFamily="49" charset="-122"/>
                </a:rPr>
                <a:t> , </a:t>
              </a: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)</a:t>
              </a:r>
              <a:r>
                <a:rPr lang="en-US" altLang="zh-CN" sz="2800">
                  <a:ea typeface="楷体_GB2312" pitchFamily="49" charset="-122"/>
                </a:rPr>
                <a:t> }</a:t>
              </a: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66567" name="Rectangle 13">
              <a:extLst>
                <a:ext uri="{FF2B5EF4-FFF2-40B4-BE49-F238E27FC236}">
                  <a16:creationId xmlns:a16="http://schemas.microsoft.com/office/drawing/2014/main" id="{73C068B2-B246-4326-9443-5CA7E50FA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705"/>
              <a:ext cx="2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LASTVT(R)={</a:t>
              </a: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 ;</a:t>
              </a:r>
              <a:r>
                <a:rPr lang="en-US" altLang="zh-CN" sz="2800">
                  <a:ea typeface="楷体_GB2312" pitchFamily="49" charset="-122"/>
                </a:rPr>
                <a:t> ,  </a:t>
              </a: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  <a:r>
                <a:rPr lang="en-US" altLang="zh-CN" sz="2800">
                  <a:ea typeface="楷体_GB2312" pitchFamily="49" charset="-122"/>
                </a:rPr>
                <a:t> ,</a:t>
              </a: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 )</a:t>
              </a:r>
              <a:r>
                <a:rPr lang="en-US" altLang="zh-CN" sz="2800">
                  <a:ea typeface="楷体_GB2312" pitchFamily="49" charset="-122"/>
                </a:rPr>
                <a:t> }</a:t>
              </a:r>
              <a:endParaRPr lang="zh-CN" altLang="en-US" sz="2800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B0F6C6AD-E2BD-4A93-B4D1-C84C0A61E43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8600"/>
            <a:ext cx="7820025" cy="6162675"/>
            <a:chOff x="288" y="144"/>
            <a:chExt cx="4926" cy="3882"/>
          </a:xfrm>
        </p:grpSpPr>
        <p:sp>
          <p:nvSpPr>
            <p:cNvPr id="67587" name="Rectangle 4">
              <a:extLst>
                <a:ext uri="{FF2B5EF4-FFF2-40B4-BE49-F238E27FC236}">
                  <a16:creationId xmlns:a16="http://schemas.microsoft.com/office/drawing/2014/main" id="{586E68C0-E16B-4D7A-B064-FCF05B012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570"/>
              <a:ext cx="4656" cy="3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8080"/>
                  </a:solidFill>
                  <a:ea typeface="楷体_GB2312" pitchFamily="49" charset="-122"/>
                </a:rPr>
                <a:t>FOR  </a:t>
              </a:r>
              <a:r>
                <a:rPr lang="zh-CN" altLang="en-US" sz="2800" b="1">
                  <a:solidFill>
                    <a:srgbClr val="008080"/>
                  </a:solidFill>
                  <a:ea typeface="楷体_GB2312" pitchFamily="49" charset="-122"/>
                </a:rPr>
                <a:t>每条规则</a:t>
              </a:r>
              <a:r>
                <a:rPr lang="en-US" altLang="zh-CN" sz="2800" b="1">
                  <a:solidFill>
                    <a:srgbClr val="008080"/>
                  </a:solidFill>
                  <a:ea typeface="楷体_GB2312" pitchFamily="49" charset="-122"/>
                </a:rPr>
                <a:t>U </a:t>
              </a:r>
              <a:r>
                <a:rPr kumimoji="0" lang="en-US" altLang="zh-CN" sz="2800">
                  <a:solidFill>
                    <a:srgbClr val="0000FF"/>
                  </a:solidFill>
                </a:rPr>
                <a:t>→</a:t>
              </a:r>
              <a:r>
                <a:rPr lang="en-US" altLang="zh-CN" sz="2800" b="1">
                  <a:solidFill>
                    <a:srgbClr val="008080"/>
                  </a:solidFill>
                  <a:ea typeface="楷体_GB2312" pitchFamily="49" charset="-122"/>
                </a:rPr>
                <a:t> x</a:t>
              </a:r>
              <a:r>
                <a:rPr lang="en-US" altLang="zh-CN" sz="2800" b="1" baseline="-25000">
                  <a:solidFill>
                    <a:srgbClr val="008080"/>
                  </a:solidFill>
                  <a:ea typeface="楷体_GB2312" pitchFamily="49" charset="-122"/>
                </a:rPr>
                <a:t>1</a:t>
              </a:r>
              <a:r>
                <a:rPr lang="en-US" altLang="zh-CN" sz="2800" b="1">
                  <a:solidFill>
                    <a:srgbClr val="008080"/>
                  </a:solidFill>
                  <a:ea typeface="楷体_GB2312" pitchFamily="49" charset="-122"/>
                </a:rPr>
                <a:t>x</a:t>
              </a:r>
              <a:r>
                <a:rPr lang="en-US" altLang="zh-CN" sz="2800" b="1" baseline="-25000">
                  <a:solidFill>
                    <a:srgbClr val="008080"/>
                  </a:solidFill>
                  <a:ea typeface="楷体_GB2312" pitchFamily="49" charset="-122"/>
                </a:rPr>
                <a:t>2</a:t>
              </a:r>
              <a:r>
                <a:rPr lang="en-US" altLang="zh-CN" sz="2800" b="1">
                  <a:solidFill>
                    <a:srgbClr val="008080"/>
                  </a:solidFill>
                  <a:ea typeface="楷体_GB2312" pitchFamily="49" charset="-122"/>
                </a:rPr>
                <a:t>…x</a:t>
              </a:r>
              <a:r>
                <a:rPr lang="en-US" altLang="zh-CN" sz="2800" b="1" baseline="-25000">
                  <a:solidFill>
                    <a:srgbClr val="008080"/>
                  </a:solidFill>
                  <a:ea typeface="楷体_GB2312" pitchFamily="49" charset="-122"/>
                </a:rPr>
                <a:t>n</a:t>
              </a:r>
              <a:r>
                <a:rPr lang="en-US" altLang="zh-CN" sz="2800" b="1">
                  <a:solidFill>
                    <a:srgbClr val="008080"/>
                  </a:solidFill>
                  <a:ea typeface="楷体_GB2312" pitchFamily="49" charset="-122"/>
                </a:rPr>
                <a:t>    DO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  <a:ea typeface="楷体_GB2312" pitchFamily="49" charset="-122"/>
                </a:rPr>
                <a:t>         </a:t>
              </a:r>
              <a:r>
                <a:rPr lang="en-US" altLang="zh-CN" sz="2800">
                  <a:ea typeface="楷体_GB2312" pitchFamily="49" charset="-122"/>
                </a:rPr>
                <a:t>BEGIN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             </a:t>
              </a:r>
              <a:r>
                <a:rPr lang="zh-CN" altLang="en-US" sz="2800">
                  <a:ea typeface="楷体_GB2312" pitchFamily="49" charset="-122"/>
                </a:rPr>
                <a:t>产生式中相邻(或只隔一个非终结符)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ea typeface="楷体_GB2312" pitchFamily="49" charset="-122"/>
                </a:rPr>
                <a:t>             的两个终结符优先级关系为</a:t>
              </a:r>
              <a:r>
                <a:rPr lang="en-US" altLang="zh-CN" sz="2800">
                  <a:ea typeface="楷体_GB2312" pitchFamily="49" charset="-122"/>
                </a:rPr>
                <a:t>x</a:t>
              </a:r>
              <a:r>
                <a:rPr lang="en-US" altLang="zh-CN" sz="2800" baseline="-25000">
                  <a:ea typeface="楷体_GB2312" pitchFamily="49" charset="-122"/>
                </a:rPr>
                <a:t>i</a:t>
              </a: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=</a:t>
              </a:r>
              <a:r>
                <a:rPr lang="en-US" altLang="zh-CN" sz="2800">
                  <a:ea typeface="楷体_GB2312" pitchFamily="49" charset="-122"/>
                </a:rPr>
                <a:t>x</a:t>
              </a:r>
              <a:r>
                <a:rPr lang="en-US" altLang="zh-CN" sz="2800" baseline="-25000">
                  <a:ea typeface="楷体_GB2312" pitchFamily="49" charset="-122"/>
                </a:rPr>
                <a:t>i+1</a:t>
              </a:r>
              <a:r>
                <a:rPr lang="en-US" altLang="zh-CN" sz="2800">
                  <a:ea typeface="楷体_GB2312" pitchFamily="49" charset="-122"/>
                </a:rPr>
                <a:t>；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             if  x</a:t>
              </a:r>
              <a:r>
                <a:rPr lang="en-US" altLang="zh-CN" sz="2800" baseline="-25000">
                  <a:ea typeface="楷体_GB2312" pitchFamily="49" charset="-122"/>
                </a:rPr>
                <a:t>i</a:t>
              </a:r>
              <a:r>
                <a:rPr lang="zh-CN" altLang="en-US" sz="2800">
                  <a:ea typeface="楷体_GB2312" pitchFamily="49" charset="-122"/>
                </a:rPr>
                <a:t>为终结符号， </a:t>
              </a:r>
              <a:r>
                <a:rPr lang="en-US" altLang="zh-CN" sz="2800">
                  <a:ea typeface="楷体_GB2312" pitchFamily="49" charset="-122"/>
                </a:rPr>
                <a:t>x</a:t>
              </a:r>
              <a:r>
                <a:rPr lang="en-US" altLang="zh-CN" sz="2800" baseline="-25000">
                  <a:ea typeface="楷体_GB2312" pitchFamily="49" charset="-122"/>
                </a:rPr>
                <a:t>i+1</a:t>
              </a:r>
              <a:r>
                <a:rPr lang="zh-CN" altLang="en-US" sz="2800">
                  <a:ea typeface="楷体_GB2312" pitchFamily="49" charset="-122"/>
                </a:rPr>
                <a:t>为非终结符号</a:t>
              </a:r>
              <a:endParaRPr lang="en-US" altLang="zh-CN" sz="2800"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                   FOR FIRSTVT(x</a:t>
              </a:r>
              <a:r>
                <a:rPr lang="en-US" altLang="zh-CN" sz="2800" baseline="-25000">
                  <a:ea typeface="楷体_GB2312" pitchFamily="49" charset="-122"/>
                </a:rPr>
                <a:t>i+1</a:t>
              </a:r>
              <a:r>
                <a:rPr lang="en-US" altLang="zh-CN" sz="2800">
                  <a:ea typeface="楷体_GB2312" pitchFamily="49" charset="-122"/>
                </a:rPr>
                <a:t>)</a:t>
              </a:r>
              <a:r>
                <a:rPr lang="zh-CN" altLang="en-US" sz="2800">
                  <a:ea typeface="楷体_GB2312" pitchFamily="49" charset="-122"/>
                </a:rPr>
                <a:t>中的每个</a:t>
              </a:r>
              <a:r>
                <a:rPr lang="en-US" altLang="zh-CN" sz="2800">
                  <a:ea typeface="楷体_GB2312" pitchFamily="49" charset="-122"/>
                </a:rPr>
                <a:t>a    DO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                          </a:t>
              </a:r>
              <a:r>
                <a:rPr lang="zh-CN" altLang="en-US" sz="2800">
                  <a:ea typeface="楷体_GB2312" pitchFamily="49" charset="-122"/>
                </a:rPr>
                <a:t>置</a:t>
              </a:r>
              <a:r>
                <a:rPr lang="en-US" altLang="zh-CN" sz="2800">
                  <a:ea typeface="楷体_GB2312" pitchFamily="49" charset="-122"/>
                </a:rPr>
                <a:t>x</a:t>
              </a:r>
              <a:r>
                <a:rPr lang="en-US" altLang="zh-CN" sz="2800" baseline="-25000">
                  <a:ea typeface="楷体_GB2312" pitchFamily="49" charset="-122"/>
                </a:rPr>
                <a:t>i</a:t>
              </a:r>
              <a:r>
                <a:rPr lang="en-US" altLang="zh-CN" sz="2800">
                  <a:ea typeface="楷体_GB2312" pitchFamily="49" charset="-122"/>
                </a:rPr>
                <a:t> </a:t>
              </a:r>
              <a:r>
                <a:rPr lang="en-US" altLang="zh-CN" sz="2800" b="1">
                  <a:solidFill>
                    <a:srgbClr val="FF0000"/>
                  </a:solidFill>
                  <a:ea typeface="楷体_GB2312" pitchFamily="49" charset="-122"/>
                </a:rPr>
                <a:t>&lt;</a:t>
              </a:r>
              <a:r>
                <a:rPr lang="en-US" altLang="zh-CN" sz="2800">
                  <a:ea typeface="楷体_GB2312" pitchFamily="49" charset="-122"/>
                </a:rPr>
                <a:t> 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             if   x</a:t>
              </a:r>
              <a:r>
                <a:rPr lang="en-US" altLang="zh-CN" sz="2800" baseline="-25000">
                  <a:ea typeface="楷体_GB2312" pitchFamily="49" charset="-122"/>
                </a:rPr>
                <a:t>i</a:t>
              </a:r>
              <a:r>
                <a:rPr lang="zh-CN" altLang="en-US" sz="2800">
                  <a:ea typeface="楷体_GB2312" pitchFamily="49" charset="-122"/>
                </a:rPr>
                <a:t>为非终结符号， </a:t>
              </a:r>
              <a:r>
                <a:rPr lang="en-US" altLang="zh-CN" sz="2800">
                  <a:ea typeface="楷体_GB2312" pitchFamily="49" charset="-122"/>
                </a:rPr>
                <a:t>x</a:t>
              </a:r>
              <a:r>
                <a:rPr lang="en-US" altLang="zh-CN" sz="2800" baseline="-25000">
                  <a:ea typeface="楷体_GB2312" pitchFamily="49" charset="-122"/>
                </a:rPr>
                <a:t>i+1</a:t>
              </a:r>
              <a:r>
                <a:rPr lang="zh-CN" altLang="en-US" sz="2800">
                  <a:ea typeface="楷体_GB2312" pitchFamily="49" charset="-122"/>
                </a:rPr>
                <a:t>为终结符号</a:t>
              </a:r>
              <a:endParaRPr lang="en-US" altLang="zh-CN" sz="2800"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                   FOR LASTVT(x</a:t>
              </a:r>
              <a:r>
                <a:rPr lang="en-US" altLang="zh-CN" sz="2800" baseline="-25000">
                  <a:ea typeface="楷体_GB2312" pitchFamily="49" charset="-122"/>
                </a:rPr>
                <a:t>i</a:t>
              </a:r>
              <a:r>
                <a:rPr lang="en-US" altLang="zh-CN" sz="2800">
                  <a:ea typeface="楷体_GB2312" pitchFamily="49" charset="-122"/>
                </a:rPr>
                <a:t>)</a:t>
              </a:r>
              <a:r>
                <a:rPr lang="zh-CN" altLang="en-US" sz="2800">
                  <a:ea typeface="楷体_GB2312" pitchFamily="49" charset="-122"/>
                </a:rPr>
                <a:t>中的每个</a:t>
              </a:r>
              <a:r>
                <a:rPr lang="en-US" altLang="zh-CN" sz="2800">
                  <a:ea typeface="楷体_GB2312" pitchFamily="49" charset="-122"/>
                </a:rPr>
                <a:t>a    DO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                          </a:t>
              </a:r>
              <a:r>
                <a:rPr lang="zh-CN" altLang="en-US" sz="2800">
                  <a:ea typeface="楷体_GB2312" pitchFamily="49" charset="-122"/>
                </a:rPr>
                <a:t>置</a:t>
              </a:r>
              <a:r>
                <a:rPr lang="en-US" altLang="zh-CN" sz="2800">
                  <a:ea typeface="楷体_GB2312" pitchFamily="49" charset="-122"/>
                </a:rPr>
                <a:t>a </a:t>
              </a: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&gt;</a:t>
              </a:r>
              <a:r>
                <a:rPr lang="en-US" altLang="zh-CN" sz="2800">
                  <a:ea typeface="楷体_GB2312" pitchFamily="49" charset="-122"/>
                </a:rPr>
                <a:t> x</a:t>
              </a:r>
              <a:r>
                <a:rPr lang="en-US" altLang="zh-CN" sz="2800" baseline="-25000">
                  <a:ea typeface="楷体_GB2312" pitchFamily="49" charset="-122"/>
                </a:rPr>
                <a:t>i+1</a:t>
              </a:r>
              <a:endParaRPr lang="en-US" altLang="zh-CN" sz="2800"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         END    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67588" name="Rectangle 2">
              <a:extLst>
                <a:ext uri="{FF2B5EF4-FFF2-40B4-BE49-F238E27FC236}">
                  <a16:creationId xmlns:a16="http://schemas.microsoft.com/office/drawing/2014/main" id="{6150B49C-2EF3-4A69-86DC-A796BDD1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4"/>
              <a:ext cx="4926" cy="330"/>
            </a:xfrm>
            <a:prstGeom prst="rect">
              <a:avLst/>
            </a:prstGeom>
            <a:solidFill>
              <a:srgbClr val="D9E6E6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构造优先关系矩阵的算法</a:t>
              </a:r>
            </a:p>
          </p:txBody>
        </p:sp>
        <p:sp>
          <p:nvSpPr>
            <p:cNvPr id="67589" name="Text Box 5">
              <a:extLst>
                <a:ext uri="{FF2B5EF4-FFF2-40B4-BE49-F238E27FC236}">
                  <a16:creationId xmlns:a16="http://schemas.microsoft.com/office/drawing/2014/main" id="{871F798D-C98B-43EF-97D7-5898B433C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0" y="2457"/>
              <a:ext cx="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  <a:ea typeface="楷体_GB2312" pitchFamily="49" charset="-122"/>
                </a:rPr>
                <a:t>.</a:t>
              </a:r>
            </a:p>
          </p:txBody>
        </p:sp>
        <p:sp>
          <p:nvSpPr>
            <p:cNvPr id="67590" name="Text Box 9">
              <a:extLst>
                <a:ext uri="{FF2B5EF4-FFF2-40B4-BE49-F238E27FC236}">
                  <a16:creationId xmlns:a16="http://schemas.microsoft.com/office/drawing/2014/main" id="{3E36EAC0-B3D0-4E55-A838-8E8F3D036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" y="1203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.</a:t>
              </a:r>
            </a:p>
          </p:txBody>
        </p:sp>
        <p:sp>
          <p:nvSpPr>
            <p:cNvPr id="67591" name="Text Box 10">
              <a:extLst>
                <a:ext uri="{FF2B5EF4-FFF2-40B4-BE49-F238E27FC236}">
                  <a16:creationId xmlns:a16="http://schemas.microsoft.com/office/drawing/2014/main" id="{030850FB-4CAB-4DAE-9E9F-3C55F0AA9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8" y="3552"/>
              <a:ext cx="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  <a:ea typeface="楷体_GB2312" pitchFamily="49" charset="-122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>
            <a:extLst>
              <a:ext uri="{FF2B5EF4-FFF2-40B4-BE49-F238E27FC236}">
                <a16:creationId xmlns:a16="http://schemas.microsoft.com/office/drawing/2014/main" id="{D491850D-FA20-4C15-ACF9-836770AD9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49713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FIRSTVT(A)={ 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a  (</a:t>
            </a:r>
            <a:r>
              <a:rPr lang="en-US" altLang="zh-CN" sz="2800">
                <a:ea typeface="楷体_GB2312" pitchFamily="49" charset="-122"/>
              </a:rPr>
              <a:t> }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68611" name="Rectangle 6">
            <a:extLst>
              <a:ext uri="{FF2B5EF4-FFF2-40B4-BE49-F238E27FC236}">
                <a16:creationId xmlns:a16="http://schemas.microsoft.com/office/drawing/2014/main" id="{581C49FC-A9A1-48A0-8AB5-C473EBEB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5433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FIRSTVT(T)={ 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;  a  (</a:t>
            </a:r>
            <a:r>
              <a:rPr lang="en-US" altLang="zh-CN" sz="2800">
                <a:ea typeface="楷体_GB2312" pitchFamily="49" charset="-122"/>
              </a:rPr>
              <a:t> }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68612" name="Rectangle 7">
            <a:extLst>
              <a:ext uri="{FF2B5EF4-FFF2-40B4-BE49-F238E27FC236}">
                <a16:creationId xmlns:a16="http://schemas.microsoft.com/office/drawing/2014/main" id="{DFF30466-DE5E-4EDE-993A-09034138F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41153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FIRSTVT(R)={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;  a  (</a:t>
            </a:r>
            <a:r>
              <a:rPr lang="en-US" altLang="zh-CN" sz="2800">
                <a:ea typeface="楷体_GB2312" pitchFamily="49" charset="-122"/>
              </a:rPr>
              <a:t> }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68613" name="Rectangle 8">
            <a:extLst>
              <a:ext uri="{FF2B5EF4-FFF2-40B4-BE49-F238E27FC236}">
                <a16:creationId xmlns:a16="http://schemas.microsoft.com/office/drawing/2014/main" id="{291DFC8B-01A9-4A2E-8D62-792BD0007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49713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LASTVT(A)={ 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a  )</a:t>
            </a:r>
            <a:r>
              <a:rPr lang="en-US" altLang="zh-CN" sz="2800">
                <a:ea typeface="楷体_GB2312" pitchFamily="49" charset="-122"/>
              </a:rPr>
              <a:t> }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68614" name="Rectangle 9">
            <a:extLst>
              <a:ext uri="{FF2B5EF4-FFF2-40B4-BE49-F238E27FC236}">
                <a16:creationId xmlns:a16="http://schemas.microsoft.com/office/drawing/2014/main" id="{19A0B557-A5DE-4969-AF19-F1C962C4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95433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LASTVT(T)={ 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;  a  )</a:t>
            </a:r>
            <a:r>
              <a:rPr lang="en-US" altLang="zh-CN" sz="2800">
                <a:ea typeface="楷体_GB2312" pitchFamily="49" charset="-122"/>
              </a:rPr>
              <a:t> }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68615" name="Rectangle 10">
            <a:extLst>
              <a:ext uri="{FF2B5EF4-FFF2-40B4-BE49-F238E27FC236}">
                <a16:creationId xmlns:a16="http://schemas.microsoft.com/office/drawing/2014/main" id="{C0DD4F8F-06BC-40DE-A6CF-EC5459D2C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41153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LASTVT(R)={ 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;  a  )</a:t>
            </a:r>
            <a:r>
              <a:rPr lang="en-US" altLang="zh-CN" sz="2800">
                <a:ea typeface="楷体_GB2312" pitchFamily="49" charset="-122"/>
              </a:rPr>
              <a:t> }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350350" name="Group 142">
            <a:extLst>
              <a:ext uri="{FF2B5EF4-FFF2-40B4-BE49-F238E27FC236}">
                <a16:creationId xmlns:a16="http://schemas.microsoft.com/office/drawing/2014/main" id="{BE68CBDD-6C87-44BE-9777-E9321C85345D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4083050"/>
          <a:ext cx="5029200" cy="2603500"/>
        </p:xfrm>
        <a:graphic>
          <a:graphicData uri="http://schemas.openxmlformats.org/drawingml/2006/table">
            <a:tbl>
              <a:tblPr/>
              <a:tblGrid>
                <a:gridCol w="966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660" name="Text Box 91">
            <a:extLst>
              <a:ext uri="{FF2B5EF4-FFF2-40B4-BE49-F238E27FC236}">
                <a16:creationId xmlns:a16="http://schemas.microsoft.com/office/drawing/2014/main" id="{05882009-565D-4030-A54C-953528064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849813"/>
            <a:ext cx="4127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 .</a:t>
            </a:r>
          </a:p>
        </p:txBody>
      </p:sp>
      <p:grpSp>
        <p:nvGrpSpPr>
          <p:cNvPr id="68661" name="Group 98">
            <a:extLst>
              <a:ext uri="{FF2B5EF4-FFF2-40B4-BE49-F238E27FC236}">
                <a16:creationId xmlns:a16="http://schemas.microsoft.com/office/drawing/2014/main" id="{10CE756E-66B5-412B-BBB9-A471013B4D5D}"/>
              </a:ext>
            </a:extLst>
          </p:cNvPr>
          <p:cNvGrpSpPr>
            <a:grpSpLocks/>
          </p:cNvGrpSpPr>
          <p:nvPr/>
        </p:nvGrpSpPr>
        <p:grpSpPr bwMode="auto">
          <a:xfrm>
            <a:off x="3016250" y="4565650"/>
            <a:ext cx="488950" cy="1117600"/>
            <a:chOff x="240" y="2032"/>
            <a:chExt cx="308" cy="704"/>
          </a:xfrm>
        </p:grpSpPr>
        <p:sp>
          <p:nvSpPr>
            <p:cNvPr id="68694" name="Text Box 99">
              <a:extLst>
                <a:ext uri="{FF2B5EF4-FFF2-40B4-BE49-F238E27FC236}">
                  <a16:creationId xmlns:a16="http://schemas.microsoft.com/office/drawing/2014/main" id="{11FBF07F-5A4B-4493-850E-5C7E86A74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07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8695" name="Text Box 100">
              <a:extLst>
                <a:ext uri="{FF2B5EF4-FFF2-40B4-BE49-F238E27FC236}">
                  <a16:creationId xmlns:a16="http://schemas.microsoft.com/office/drawing/2014/main" id="{4E35002F-0582-483B-9BFC-4793E7325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32"/>
              <a:ext cx="24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&lt;</a:t>
              </a:r>
            </a:p>
          </p:txBody>
        </p:sp>
      </p:grpSp>
      <p:grpSp>
        <p:nvGrpSpPr>
          <p:cNvPr id="68662" name="Group 101">
            <a:extLst>
              <a:ext uri="{FF2B5EF4-FFF2-40B4-BE49-F238E27FC236}">
                <a16:creationId xmlns:a16="http://schemas.microsoft.com/office/drawing/2014/main" id="{D40FBD6E-9C69-46AD-B4BC-87050AD8ABAA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565650"/>
            <a:ext cx="488950" cy="1117600"/>
            <a:chOff x="240" y="2032"/>
            <a:chExt cx="308" cy="704"/>
          </a:xfrm>
        </p:grpSpPr>
        <p:sp>
          <p:nvSpPr>
            <p:cNvPr id="68692" name="Text Box 102">
              <a:extLst>
                <a:ext uri="{FF2B5EF4-FFF2-40B4-BE49-F238E27FC236}">
                  <a16:creationId xmlns:a16="http://schemas.microsoft.com/office/drawing/2014/main" id="{FA09DC73-D3A3-415F-BAF4-A072EB56B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07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8693" name="Text Box 103">
              <a:extLst>
                <a:ext uri="{FF2B5EF4-FFF2-40B4-BE49-F238E27FC236}">
                  <a16:creationId xmlns:a16="http://schemas.microsoft.com/office/drawing/2014/main" id="{9A62EC75-5F5C-41EB-B0A3-A37852645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32"/>
              <a:ext cx="24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&lt;</a:t>
              </a:r>
            </a:p>
          </p:txBody>
        </p:sp>
      </p:grpSp>
      <p:grpSp>
        <p:nvGrpSpPr>
          <p:cNvPr id="68663" name="Group 104">
            <a:extLst>
              <a:ext uri="{FF2B5EF4-FFF2-40B4-BE49-F238E27FC236}">
                <a16:creationId xmlns:a16="http://schemas.microsoft.com/office/drawing/2014/main" id="{A8C4CEB8-5226-4266-B317-447D642C66D1}"/>
              </a:ext>
            </a:extLst>
          </p:cNvPr>
          <p:cNvGrpSpPr>
            <a:grpSpLocks/>
          </p:cNvGrpSpPr>
          <p:nvPr/>
        </p:nvGrpSpPr>
        <p:grpSpPr bwMode="auto">
          <a:xfrm>
            <a:off x="3854450" y="4565650"/>
            <a:ext cx="488950" cy="1117600"/>
            <a:chOff x="240" y="2032"/>
            <a:chExt cx="308" cy="704"/>
          </a:xfrm>
        </p:grpSpPr>
        <p:sp>
          <p:nvSpPr>
            <p:cNvPr id="68690" name="Text Box 105">
              <a:extLst>
                <a:ext uri="{FF2B5EF4-FFF2-40B4-BE49-F238E27FC236}">
                  <a16:creationId xmlns:a16="http://schemas.microsoft.com/office/drawing/2014/main" id="{1D780DC5-460E-4B3D-8CC3-834D28EDB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07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8691" name="Text Box 106">
              <a:extLst>
                <a:ext uri="{FF2B5EF4-FFF2-40B4-BE49-F238E27FC236}">
                  <a16:creationId xmlns:a16="http://schemas.microsoft.com/office/drawing/2014/main" id="{516B4D7D-5FB6-418B-9CB7-AD559BCC4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32"/>
              <a:ext cx="24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&lt;</a:t>
              </a:r>
            </a:p>
          </p:txBody>
        </p:sp>
      </p:grpSp>
      <p:grpSp>
        <p:nvGrpSpPr>
          <p:cNvPr id="68664" name="Group 107">
            <a:extLst>
              <a:ext uri="{FF2B5EF4-FFF2-40B4-BE49-F238E27FC236}">
                <a16:creationId xmlns:a16="http://schemas.microsoft.com/office/drawing/2014/main" id="{1EA1FAC4-A71A-4141-BF5A-480A0A5479B9}"/>
              </a:ext>
            </a:extLst>
          </p:cNvPr>
          <p:cNvGrpSpPr>
            <a:grpSpLocks/>
          </p:cNvGrpSpPr>
          <p:nvPr/>
        </p:nvGrpSpPr>
        <p:grpSpPr bwMode="auto">
          <a:xfrm>
            <a:off x="5607050" y="5632450"/>
            <a:ext cx="488950" cy="1117600"/>
            <a:chOff x="240" y="2032"/>
            <a:chExt cx="308" cy="704"/>
          </a:xfrm>
        </p:grpSpPr>
        <p:sp>
          <p:nvSpPr>
            <p:cNvPr id="68688" name="Text Box 108">
              <a:extLst>
                <a:ext uri="{FF2B5EF4-FFF2-40B4-BE49-F238E27FC236}">
                  <a16:creationId xmlns:a16="http://schemas.microsoft.com/office/drawing/2014/main" id="{02389EC1-C911-46F5-8770-F1F152293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07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8689" name="Text Box 109">
              <a:extLst>
                <a:ext uri="{FF2B5EF4-FFF2-40B4-BE49-F238E27FC236}">
                  <a16:creationId xmlns:a16="http://schemas.microsoft.com/office/drawing/2014/main" id="{F7F48C66-9A7A-40D5-A036-1830415C0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32"/>
              <a:ext cx="24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&lt;</a:t>
              </a:r>
            </a:p>
          </p:txBody>
        </p:sp>
      </p:grpSp>
      <p:grpSp>
        <p:nvGrpSpPr>
          <p:cNvPr id="68665" name="Group 110">
            <a:extLst>
              <a:ext uri="{FF2B5EF4-FFF2-40B4-BE49-F238E27FC236}">
                <a16:creationId xmlns:a16="http://schemas.microsoft.com/office/drawing/2014/main" id="{F8F80C1C-C6DA-4D3F-B100-B4A26BB8BB69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708650"/>
            <a:ext cx="488950" cy="1117600"/>
            <a:chOff x="240" y="2032"/>
            <a:chExt cx="308" cy="704"/>
          </a:xfrm>
        </p:grpSpPr>
        <p:sp>
          <p:nvSpPr>
            <p:cNvPr id="68686" name="Text Box 111">
              <a:extLst>
                <a:ext uri="{FF2B5EF4-FFF2-40B4-BE49-F238E27FC236}">
                  <a16:creationId xmlns:a16="http://schemas.microsoft.com/office/drawing/2014/main" id="{3FD9763A-CB60-42E3-91ED-9F2CB1554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07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8687" name="Text Box 112">
              <a:extLst>
                <a:ext uri="{FF2B5EF4-FFF2-40B4-BE49-F238E27FC236}">
                  <a16:creationId xmlns:a16="http://schemas.microsoft.com/office/drawing/2014/main" id="{5E7EA278-BB03-416D-BDEF-2F01DC1A8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32"/>
              <a:ext cx="24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&lt;</a:t>
              </a:r>
            </a:p>
          </p:txBody>
        </p:sp>
      </p:grpSp>
      <p:grpSp>
        <p:nvGrpSpPr>
          <p:cNvPr id="68666" name="Group 113">
            <a:extLst>
              <a:ext uri="{FF2B5EF4-FFF2-40B4-BE49-F238E27FC236}">
                <a16:creationId xmlns:a16="http://schemas.microsoft.com/office/drawing/2014/main" id="{1F3357AC-8A91-4D57-AD5D-C2B71F79475E}"/>
              </a:ext>
            </a:extLst>
          </p:cNvPr>
          <p:cNvGrpSpPr>
            <a:grpSpLocks/>
          </p:cNvGrpSpPr>
          <p:nvPr/>
        </p:nvGrpSpPr>
        <p:grpSpPr bwMode="auto">
          <a:xfrm>
            <a:off x="3854450" y="5708650"/>
            <a:ext cx="488950" cy="1117600"/>
            <a:chOff x="240" y="2032"/>
            <a:chExt cx="308" cy="704"/>
          </a:xfrm>
        </p:grpSpPr>
        <p:sp>
          <p:nvSpPr>
            <p:cNvPr id="68684" name="Text Box 114">
              <a:extLst>
                <a:ext uri="{FF2B5EF4-FFF2-40B4-BE49-F238E27FC236}">
                  <a16:creationId xmlns:a16="http://schemas.microsoft.com/office/drawing/2014/main" id="{1F7FAAEC-4170-442A-A6C0-9604A0052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07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8685" name="Text Box 115">
              <a:extLst>
                <a:ext uri="{FF2B5EF4-FFF2-40B4-BE49-F238E27FC236}">
                  <a16:creationId xmlns:a16="http://schemas.microsoft.com/office/drawing/2014/main" id="{3B91EF08-CC01-4F83-BBFF-E66A25CA1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32"/>
              <a:ext cx="24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&lt;</a:t>
              </a:r>
            </a:p>
          </p:txBody>
        </p:sp>
      </p:grpSp>
      <p:grpSp>
        <p:nvGrpSpPr>
          <p:cNvPr id="68667" name="Group 116">
            <a:extLst>
              <a:ext uri="{FF2B5EF4-FFF2-40B4-BE49-F238E27FC236}">
                <a16:creationId xmlns:a16="http://schemas.microsoft.com/office/drawing/2014/main" id="{EA7CCBA3-E37A-49F8-8A9A-30B2556E048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708650"/>
            <a:ext cx="533400" cy="1117600"/>
            <a:chOff x="288" y="2688"/>
            <a:chExt cx="336" cy="704"/>
          </a:xfrm>
        </p:grpSpPr>
        <p:sp>
          <p:nvSpPr>
            <p:cNvPr id="68682" name="Text Box 117">
              <a:extLst>
                <a:ext uri="{FF2B5EF4-FFF2-40B4-BE49-F238E27FC236}">
                  <a16:creationId xmlns:a16="http://schemas.microsoft.com/office/drawing/2014/main" id="{512F4429-97B1-4241-BC93-EDA20B14E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31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8683" name="Text Box 118">
              <a:extLst>
                <a:ext uri="{FF2B5EF4-FFF2-40B4-BE49-F238E27FC236}">
                  <a16:creationId xmlns:a16="http://schemas.microsoft.com/office/drawing/2014/main" id="{B333626E-846E-4DB9-AA27-81CD9478A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88"/>
              <a:ext cx="26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&gt;</a:t>
              </a:r>
            </a:p>
          </p:txBody>
        </p:sp>
      </p:grpSp>
      <p:grpSp>
        <p:nvGrpSpPr>
          <p:cNvPr id="68668" name="Group 119">
            <a:extLst>
              <a:ext uri="{FF2B5EF4-FFF2-40B4-BE49-F238E27FC236}">
                <a16:creationId xmlns:a16="http://schemas.microsoft.com/office/drawing/2014/main" id="{1FC160FD-EA55-4E38-9F7E-5C1B67E2FE0A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032250"/>
            <a:ext cx="533400" cy="1117600"/>
            <a:chOff x="288" y="2688"/>
            <a:chExt cx="336" cy="704"/>
          </a:xfrm>
        </p:grpSpPr>
        <p:sp>
          <p:nvSpPr>
            <p:cNvPr id="68680" name="Text Box 120">
              <a:extLst>
                <a:ext uri="{FF2B5EF4-FFF2-40B4-BE49-F238E27FC236}">
                  <a16:creationId xmlns:a16="http://schemas.microsoft.com/office/drawing/2014/main" id="{9AD6DADD-0D74-42DC-84A9-D05D039D1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31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8681" name="Text Box 121">
              <a:extLst>
                <a:ext uri="{FF2B5EF4-FFF2-40B4-BE49-F238E27FC236}">
                  <a16:creationId xmlns:a16="http://schemas.microsoft.com/office/drawing/2014/main" id="{7057F720-EFD7-4C36-871F-75016AAC7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88"/>
              <a:ext cx="26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&gt;</a:t>
              </a:r>
            </a:p>
          </p:txBody>
        </p:sp>
      </p:grpSp>
      <p:grpSp>
        <p:nvGrpSpPr>
          <p:cNvPr id="68669" name="Group 122">
            <a:extLst>
              <a:ext uri="{FF2B5EF4-FFF2-40B4-BE49-F238E27FC236}">
                <a16:creationId xmlns:a16="http://schemas.microsoft.com/office/drawing/2014/main" id="{3E609420-2C85-4846-9108-C9A071B077FB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149850"/>
            <a:ext cx="533400" cy="1117600"/>
            <a:chOff x="288" y="2688"/>
            <a:chExt cx="336" cy="704"/>
          </a:xfrm>
        </p:grpSpPr>
        <p:sp>
          <p:nvSpPr>
            <p:cNvPr id="68678" name="Text Box 123">
              <a:extLst>
                <a:ext uri="{FF2B5EF4-FFF2-40B4-BE49-F238E27FC236}">
                  <a16:creationId xmlns:a16="http://schemas.microsoft.com/office/drawing/2014/main" id="{3F67105E-075C-4142-8BC6-D53F50B58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31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8679" name="Text Box 124">
              <a:extLst>
                <a:ext uri="{FF2B5EF4-FFF2-40B4-BE49-F238E27FC236}">
                  <a16:creationId xmlns:a16="http://schemas.microsoft.com/office/drawing/2014/main" id="{FA7C6369-13DD-45D6-AB13-FDF4CFE58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88"/>
              <a:ext cx="26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&gt;</a:t>
              </a:r>
            </a:p>
          </p:txBody>
        </p:sp>
      </p:grpSp>
      <p:grpSp>
        <p:nvGrpSpPr>
          <p:cNvPr id="68670" name="Group 125">
            <a:extLst>
              <a:ext uri="{FF2B5EF4-FFF2-40B4-BE49-F238E27FC236}">
                <a16:creationId xmlns:a16="http://schemas.microsoft.com/office/drawing/2014/main" id="{645FE044-3674-410E-9AE1-CF546AD6C831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006850"/>
            <a:ext cx="533400" cy="1117600"/>
            <a:chOff x="288" y="2688"/>
            <a:chExt cx="336" cy="704"/>
          </a:xfrm>
        </p:grpSpPr>
        <p:sp>
          <p:nvSpPr>
            <p:cNvPr id="68676" name="Text Box 126">
              <a:extLst>
                <a:ext uri="{FF2B5EF4-FFF2-40B4-BE49-F238E27FC236}">
                  <a16:creationId xmlns:a16="http://schemas.microsoft.com/office/drawing/2014/main" id="{36E7A981-86B6-4A11-A35B-77DF7916E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31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8677" name="Text Box 127">
              <a:extLst>
                <a:ext uri="{FF2B5EF4-FFF2-40B4-BE49-F238E27FC236}">
                  <a16:creationId xmlns:a16="http://schemas.microsoft.com/office/drawing/2014/main" id="{8D46EB77-0FBC-4304-99DC-EAEC175FC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88"/>
              <a:ext cx="26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&gt;</a:t>
              </a:r>
            </a:p>
          </p:txBody>
        </p:sp>
      </p:grpSp>
      <p:grpSp>
        <p:nvGrpSpPr>
          <p:cNvPr id="68671" name="Group 128">
            <a:extLst>
              <a:ext uri="{FF2B5EF4-FFF2-40B4-BE49-F238E27FC236}">
                <a16:creationId xmlns:a16="http://schemas.microsoft.com/office/drawing/2014/main" id="{36ACE456-E5A0-424F-8212-F5FD473DBFFA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149850"/>
            <a:ext cx="533400" cy="1117600"/>
            <a:chOff x="288" y="2688"/>
            <a:chExt cx="336" cy="704"/>
          </a:xfrm>
        </p:grpSpPr>
        <p:sp>
          <p:nvSpPr>
            <p:cNvPr id="68674" name="Text Box 129">
              <a:extLst>
                <a:ext uri="{FF2B5EF4-FFF2-40B4-BE49-F238E27FC236}">
                  <a16:creationId xmlns:a16="http://schemas.microsoft.com/office/drawing/2014/main" id="{3420E71A-252E-403F-B358-F0E609E1B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31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8675" name="Text Box 130">
              <a:extLst>
                <a:ext uri="{FF2B5EF4-FFF2-40B4-BE49-F238E27FC236}">
                  <a16:creationId xmlns:a16="http://schemas.microsoft.com/office/drawing/2014/main" id="{1C3C5FC5-4F18-450F-B2DA-30B64BAB4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88"/>
              <a:ext cx="26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&gt;</a:t>
              </a:r>
            </a:p>
          </p:txBody>
        </p:sp>
      </p:grpSp>
      <p:sp>
        <p:nvSpPr>
          <p:cNvPr id="68672" name="Text Box 139">
            <a:extLst>
              <a:ext uri="{FF2B5EF4-FFF2-40B4-BE49-F238E27FC236}">
                <a16:creationId xmlns:a16="http://schemas.microsoft.com/office/drawing/2014/main" id="{967B1480-0465-4088-8962-845F0EF9D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044950"/>
            <a:ext cx="1676400" cy="2774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/>
          </a:p>
        </p:txBody>
      </p:sp>
      <p:sp>
        <p:nvSpPr>
          <p:cNvPr id="68673" name="Rectangle 141">
            <a:extLst>
              <a:ext uri="{FF2B5EF4-FFF2-40B4-BE49-F238E27FC236}">
                <a16:creationId xmlns:a16="http://schemas.microsoft.com/office/drawing/2014/main" id="{45A385F2-27EC-4B31-8865-3AE576750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76200"/>
            <a:ext cx="51054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设有下列文法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G[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]: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                   A </a:t>
            </a:r>
            <a:r>
              <a:rPr kumimoji="0" lang="en-US" altLang="zh-CN" sz="2800">
                <a:solidFill>
                  <a:srgbClr val="0000FF"/>
                </a:solidFill>
              </a:rPr>
              <a:t>→ a | (R)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                   T </a:t>
            </a:r>
            <a:r>
              <a:rPr kumimoji="0" lang="en-US" altLang="zh-CN" sz="2800">
                <a:solidFill>
                  <a:srgbClr val="0000FF"/>
                </a:solidFill>
              </a:rPr>
              <a:t>→ A ; T |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                   R</a:t>
            </a:r>
            <a:r>
              <a:rPr kumimoji="0" lang="en-US" altLang="zh-CN" sz="2800">
                <a:solidFill>
                  <a:srgbClr val="0000FF"/>
                </a:solidFill>
              </a:rPr>
              <a:t>→ T</a:t>
            </a:r>
            <a:endParaRPr kumimoji="0" lang="zh-CN" altLang="en-US" sz="280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0000FF"/>
                </a:solidFill>
              </a:rPr>
              <a:t>求出该文法的优先关系表。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80" name="Rectangle 4">
            <a:extLst>
              <a:ext uri="{FF2B5EF4-FFF2-40B4-BE49-F238E27FC236}">
                <a16:creationId xmlns:a16="http://schemas.microsoft.com/office/drawing/2014/main" id="{804547F0-B8F0-40AD-A107-E9874CEA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541463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FIRSTVT(A)={ 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a  (</a:t>
            </a:r>
            <a:r>
              <a:rPr lang="en-US" altLang="zh-CN" sz="2800">
                <a:ea typeface="楷体_GB2312" pitchFamily="49" charset="-122"/>
              </a:rPr>
              <a:t> }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357381" name="Rectangle 5">
            <a:extLst>
              <a:ext uri="{FF2B5EF4-FFF2-40B4-BE49-F238E27FC236}">
                <a16:creationId xmlns:a16="http://schemas.microsoft.com/office/drawing/2014/main" id="{1BFE9AD7-709D-4089-A4EC-F17D35E1F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41463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LASTVT(A)={ 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a  )</a:t>
            </a:r>
            <a:r>
              <a:rPr lang="en-US" altLang="zh-CN" sz="2800">
                <a:ea typeface="楷体_GB2312" pitchFamily="49" charset="-122"/>
              </a:rPr>
              <a:t> }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357526" name="Group 150">
            <a:extLst>
              <a:ext uri="{FF2B5EF4-FFF2-40B4-BE49-F238E27FC236}">
                <a16:creationId xmlns:a16="http://schemas.microsoft.com/office/drawing/2014/main" id="{85AD2223-678B-4F6D-BEA9-57392429FA75}"/>
              </a:ext>
            </a:extLst>
          </p:cNvPr>
          <p:cNvGraphicFramePr>
            <a:graphicFrameLocks noGrp="1"/>
          </p:cNvGraphicFramePr>
          <p:nvPr/>
        </p:nvGraphicFramePr>
        <p:xfrm>
          <a:off x="1919288" y="2713038"/>
          <a:ext cx="5029200" cy="3119438"/>
        </p:xfrm>
        <a:graphic>
          <a:graphicData uri="http://schemas.openxmlformats.org/drawingml/2006/table">
            <a:tbl>
              <a:tblPr/>
              <a:tblGrid>
                <a:gridCol w="966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  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7471" name="Text Box 95">
            <a:extLst>
              <a:ext uri="{FF2B5EF4-FFF2-40B4-BE49-F238E27FC236}">
                <a16:creationId xmlns:a16="http://schemas.microsoft.com/office/drawing/2014/main" id="{44861332-A311-400B-868A-4511EB302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688" y="3479800"/>
            <a:ext cx="4127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 .</a:t>
            </a:r>
          </a:p>
        </p:txBody>
      </p:sp>
      <p:grpSp>
        <p:nvGrpSpPr>
          <p:cNvPr id="2" name="Group 96">
            <a:extLst>
              <a:ext uri="{FF2B5EF4-FFF2-40B4-BE49-F238E27FC236}">
                <a16:creationId xmlns:a16="http://schemas.microsoft.com/office/drawing/2014/main" id="{054A5794-54C3-4B2F-8F62-83A6D11E3DE0}"/>
              </a:ext>
            </a:extLst>
          </p:cNvPr>
          <p:cNvGrpSpPr>
            <a:grpSpLocks/>
          </p:cNvGrpSpPr>
          <p:nvPr/>
        </p:nvGrpSpPr>
        <p:grpSpPr bwMode="auto">
          <a:xfrm>
            <a:off x="3030538" y="3195638"/>
            <a:ext cx="488950" cy="1117600"/>
            <a:chOff x="240" y="2032"/>
            <a:chExt cx="308" cy="704"/>
          </a:xfrm>
        </p:grpSpPr>
        <p:sp>
          <p:nvSpPr>
            <p:cNvPr id="69732" name="Text Box 97">
              <a:extLst>
                <a:ext uri="{FF2B5EF4-FFF2-40B4-BE49-F238E27FC236}">
                  <a16:creationId xmlns:a16="http://schemas.microsoft.com/office/drawing/2014/main" id="{EC953519-1A43-43BA-A817-7571348FB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07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9733" name="Text Box 98">
              <a:extLst>
                <a:ext uri="{FF2B5EF4-FFF2-40B4-BE49-F238E27FC236}">
                  <a16:creationId xmlns:a16="http://schemas.microsoft.com/office/drawing/2014/main" id="{CF7E50BF-1165-4300-86CA-0CC469084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32"/>
              <a:ext cx="24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&lt;</a:t>
              </a:r>
            </a:p>
          </p:txBody>
        </p:sp>
      </p:grpSp>
      <p:grpSp>
        <p:nvGrpSpPr>
          <p:cNvPr id="3" name="Group 99">
            <a:extLst>
              <a:ext uri="{FF2B5EF4-FFF2-40B4-BE49-F238E27FC236}">
                <a16:creationId xmlns:a16="http://schemas.microsoft.com/office/drawing/2014/main" id="{FEB12943-E64D-4D2B-BEC1-C98C26B7815A}"/>
              </a:ext>
            </a:extLst>
          </p:cNvPr>
          <p:cNvGrpSpPr>
            <a:grpSpLocks/>
          </p:cNvGrpSpPr>
          <p:nvPr/>
        </p:nvGrpSpPr>
        <p:grpSpPr bwMode="auto">
          <a:xfrm>
            <a:off x="5653088" y="3195638"/>
            <a:ext cx="488950" cy="1117600"/>
            <a:chOff x="240" y="2032"/>
            <a:chExt cx="308" cy="704"/>
          </a:xfrm>
        </p:grpSpPr>
        <p:sp>
          <p:nvSpPr>
            <p:cNvPr id="69730" name="Text Box 100">
              <a:extLst>
                <a:ext uri="{FF2B5EF4-FFF2-40B4-BE49-F238E27FC236}">
                  <a16:creationId xmlns:a16="http://schemas.microsoft.com/office/drawing/2014/main" id="{632F62A1-E5CE-418E-AFD9-37FA1BE44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07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9731" name="Text Box 101">
              <a:extLst>
                <a:ext uri="{FF2B5EF4-FFF2-40B4-BE49-F238E27FC236}">
                  <a16:creationId xmlns:a16="http://schemas.microsoft.com/office/drawing/2014/main" id="{56D366A8-7D66-4C2A-A7B8-371D4A292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32"/>
              <a:ext cx="24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&lt;</a:t>
              </a:r>
            </a:p>
          </p:txBody>
        </p:sp>
      </p:grpSp>
      <p:grpSp>
        <p:nvGrpSpPr>
          <p:cNvPr id="4" name="Group 102">
            <a:extLst>
              <a:ext uri="{FF2B5EF4-FFF2-40B4-BE49-F238E27FC236}">
                <a16:creationId xmlns:a16="http://schemas.microsoft.com/office/drawing/2014/main" id="{8C7390B8-CD20-4B07-A8E0-1D9FBAD074D1}"/>
              </a:ext>
            </a:extLst>
          </p:cNvPr>
          <p:cNvGrpSpPr>
            <a:grpSpLocks/>
          </p:cNvGrpSpPr>
          <p:nvPr/>
        </p:nvGrpSpPr>
        <p:grpSpPr bwMode="auto">
          <a:xfrm>
            <a:off x="3868738" y="3195638"/>
            <a:ext cx="488950" cy="1117600"/>
            <a:chOff x="240" y="2032"/>
            <a:chExt cx="308" cy="704"/>
          </a:xfrm>
        </p:grpSpPr>
        <p:sp>
          <p:nvSpPr>
            <p:cNvPr id="69728" name="Text Box 103">
              <a:extLst>
                <a:ext uri="{FF2B5EF4-FFF2-40B4-BE49-F238E27FC236}">
                  <a16:creationId xmlns:a16="http://schemas.microsoft.com/office/drawing/2014/main" id="{0083A3CD-4822-4792-9F80-B4BDF85D8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07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9729" name="Text Box 104">
              <a:extLst>
                <a:ext uri="{FF2B5EF4-FFF2-40B4-BE49-F238E27FC236}">
                  <a16:creationId xmlns:a16="http://schemas.microsoft.com/office/drawing/2014/main" id="{A8D5830B-D640-4BD1-B57B-42830E0AA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32"/>
              <a:ext cx="24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&lt;</a:t>
              </a:r>
            </a:p>
          </p:txBody>
        </p:sp>
      </p:grpSp>
      <p:grpSp>
        <p:nvGrpSpPr>
          <p:cNvPr id="5" name="Group 105">
            <a:extLst>
              <a:ext uri="{FF2B5EF4-FFF2-40B4-BE49-F238E27FC236}">
                <a16:creationId xmlns:a16="http://schemas.microsoft.com/office/drawing/2014/main" id="{88DA1E31-A216-4BD7-B185-7A201662FA8C}"/>
              </a:ext>
            </a:extLst>
          </p:cNvPr>
          <p:cNvGrpSpPr>
            <a:grpSpLocks/>
          </p:cNvGrpSpPr>
          <p:nvPr/>
        </p:nvGrpSpPr>
        <p:grpSpPr bwMode="auto">
          <a:xfrm>
            <a:off x="5621338" y="4262438"/>
            <a:ext cx="488950" cy="1117600"/>
            <a:chOff x="240" y="2032"/>
            <a:chExt cx="308" cy="704"/>
          </a:xfrm>
        </p:grpSpPr>
        <p:sp>
          <p:nvSpPr>
            <p:cNvPr id="69726" name="Text Box 106">
              <a:extLst>
                <a:ext uri="{FF2B5EF4-FFF2-40B4-BE49-F238E27FC236}">
                  <a16:creationId xmlns:a16="http://schemas.microsoft.com/office/drawing/2014/main" id="{4B33638F-115C-44E5-9E50-1F3E46071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07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9727" name="Text Box 107">
              <a:extLst>
                <a:ext uri="{FF2B5EF4-FFF2-40B4-BE49-F238E27FC236}">
                  <a16:creationId xmlns:a16="http://schemas.microsoft.com/office/drawing/2014/main" id="{9FAA59CF-0E2A-4C4E-9EEB-CFD1813D7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32"/>
              <a:ext cx="24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&lt;</a:t>
              </a:r>
            </a:p>
          </p:txBody>
        </p:sp>
      </p:grpSp>
      <p:grpSp>
        <p:nvGrpSpPr>
          <p:cNvPr id="6" name="Group 108">
            <a:extLst>
              <a:ext uri="{FF2B5EF4-FFF2-40B4-BE49-F238E27FC236}">
                <a16:creationId xmlns:a16="http://schemas.microsoft.com/office/drawing/2014/main" id="{C958F5A3-22F6-411D-B6AA-74EF5E954769}"/>
              </a:ext>
            </a:extLst>
          </p:cNvPr>
          <p:cNvGrpSpPr>
            <a:grpSpLocks/>
          </p:cNvGrpSpPr>
          <p:nvPr/>
        </p:nvGrpSpPr>
        <p:grpSpPr bwMode="auto">
          <a:xfrm>
            <a:off x="3062288" y="4338638"/>
            <a:ext cx="488950" cy="1117600"/>
            <a:chOff x="240" y="2032"/>
            <a:chExt cx="308" cy="704"/>
          </a:xfrm>
        </p:grpSpPr>
        <p:sp>
          <p:nvSpPr>
            <p:cNvPr id="69724" name="Text Box 109">
              <a:extLst>
                <a:ext uri="{FF2B5EF4-FFF2-40B4-BE49-F238E27FC236}">
                  <a16:creationId xmlns:a16="http://schemas.microsoft.com/office/drawing/2014/main" id="{50F7303B-E50C-43C0-A766-340A121C0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07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9725" name="Text Box 110">
              <a:extLst>
                <a:ext uri="{FF2B5EF4-FFF2-40B4-BE49-F238E27FC236}">
                  <a16:creationId xmlns:a16="http://schemas.microsoft.com/office/drawing/2014/main" id="{3AD2639E-A388-4105-9F31-781FAA38A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32"/>
              <a:ext cx="24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&lt;</a:t>
              </a:r>
            </a:p>
          </p:txBody>
        </p:sp>
      </p:grpSp>
      <p:grpSp>
        <p:nvGrpSpPr>
          <p:cNvPr id="7" name="Group 111">
            <a:extLst>
              <a:ext uri="{FF2B5EF4-FFF2-40B4-BE49-F238E27FC236}">
                <a16:creationId xmlns:a16="http://schemas.microsoft.com/office/drawing/2014/main" id="{6F1A7E06-BFDE-45F0-952A-9A2BC85A6194}"/>
              </a:ext>
            </a:extLst>
          </p:cNvPr>
          <p:cNvGrpSpPr>
            <a:grpSpLocks/>
          </p:cNvGrpSpPr>
          <p:nvPr/>
        </p:nvGrpSpPr>
        <p:grpSpPr bwMode="auto">
          <a:xfrm>
            <a:off x="3868738" y="4338638"/>
            <a:ext cx="488950" cy="1117600"/>
            <a:chOff x="240" y="2032"/>
            <a:chExt cx="308" cy="704"/>
          </a:xfrm>
        </p:grpSpPr>
        <p:sp>
          <p:nvSpPr>
            <p:cNvPr id="69722" name="Text Box 112">
              <a:extLst>
                <a:ext uri="{FF2B5EF4-FFF2-40B4-BE49-F238E27FC236}">
                  <a16:creationId xmlns:a16="http://schemas.microsoft.com/office/drawing/2014/main" id="{7A43794E-A129-4977-BF18-26F91F516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07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9723" name="Text Box 113">
              <a:extLst>
                <a:ext uri="{FF2B5EF4-FFF2-40B4-BE49-F238E27FC236}">
                  <a16:creationId xmlns:a16="http://schemas.microsoft.com/office/drawing/2014/main" id="{24B49561-6B06-4C2C-BF73-1B0954772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32"/>
              <a:ext cx="24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&lt;</a:t>
              </a:r>
            </a:p>
          </p:txBody>
        </p:sp>
      </p:grpSp>
      <p:grpSp>
        <p:nvGrpSpPr>
          <p:cNvPr id="8" name="Group 114">
            <a:extLst>
              <a:ext uri="{FF2B5EF4-FFF2-40B4-BE49-F238E27FC236}">
                <a16:creationId xmlns:a16="http://schemas.microsoft.com/office/drawing/2014/main" id="{EAC6E1CD-1D97-42C7-8EDF-0D539C27BAEF}"/>
              </a:ext>
            </a:extLst>
          </p:cNvPr>
          <p:cNvGrpSpPr>
            <a:grpSpLocks/>
          </p:cNvGrpSpPr>
          <p:nvPr/>
        </p:nvGrpSpPr>
        <p:grpSpPr bwMode="auto">
          <a:xfrm>
            <a:off x="4662488" y="4338638"/>
            <a:ext cx="533400" cy="1117600"/>
            <a:chOff x="288" y="2688"/>
            <a:chExt cx="336" cy="704"/>
          </a:xfrm>
        </p:grpSpPr>
        <p:sp>
          <p:nvSpPr>
            <p:cNvPr id="69720" name="Text Box 115">
              <a:extLst>
                <a:ext uri="{FF2B5EF4-FFF2-40B4-BE49-F238E27FC236}">
                  <a16:creationId xmlns:a16="http://schemas.microsoft.com/office/drawing/2014/main" id="{4CBAB817-2DB6-405C-BB20-4B479C5C2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31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9721" name="Text Box 116">
              <a:extLst>
                <a:ext uri="{FF2B5EF4-FFF2-40B4-BE49-F238E27FC236}">
                  <a16:creationId xmlns:a16="http://schemas.microsoft.com/office/drawing/2014/main" id="{03DD6250-6094-4DFD-9652-3835BECB8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88"/>
              <a:ext cx="26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&gt;</a:t>
              </a:r>
            </a:p>
          </p:txBody>
        </p:sp>
      </p:grpSp>
      <p:grpSp>
        <p:nvGrpSpPr>
          <p:cNvPr id="9" name="Group 117">
            <a:extLst>
              <a:ext uri="{FF2B5EF4-FFF2-40B4-BE49-F238E27FC236}">
                <a16:creationId xmlns:a16="http://schemas.microsoft.com/office/drawing/2014/main" id="{F520507C-FE6D-46D9-B9AA-6FDCA79163DE}"/>
              </a:ext>
            </a:extLst>
          </p:cNvPr>
          <p:cNvGrpSpPr>
            <a:grpSpLocks/>
          </p:cNvGrpSpPr>
          <p:nvPr/>
        </p:nvGrpSpPr>
        <p:grpSpPr bwMode="auto">
          <a:xfrm>
            <a:off x="4738688" y="2662238"/>
            <a:ext cx="533400" cy="1117600"/>
            <a:chOff x="288" y="2688"/>
            <a:chExt cx="336" cy="704"/>
          </a:xfrm>
        </p:grpSpPr>
        <p:sp>
          <p:nvSpPr>
            <p:cNvPr id="69718" name="Text Box 118">
              <a:extLst>
                <a:ext uri="{FF2B5EF4-FFF2-40B4-BE49-F238E27FC236}">
                  <a16:creationId xmlns:a16="http://schemas.microsoft.com/office/drawing/2014/main" id="{1F1AC73D-BD4D-4E94-B6CD-BFF156C7E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31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9719" name="Text Box 119">
              <a:extLst>
                <a:ext uri="{FF2B5EF4-FFF2-40B4-BE49-F238E27FC236}">
                  <a16:creationId xmlns:a16="http://schemas.microsoft.com/office/drawing/2014/main" id="{8B1AD1FA-C48B-49F4-97DA-CDAB0B860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88"/>
              <a:ext cx="26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&gt;</a:t>
              </a:r>
            </a:p>
          </p:txBody>
        </p:sp>
      </p:grpSp>
      <p:grpSp>
        <p:nvGrpSpPr>
          <p:cNvPr id="10" name="Group 120">
            <a:extLst>
              <a:ext uri="{FF2B5EF4-FFF2-40B4-BE49-F238E27FC236}">
                <a16:creationId xmlns:a16="http://schemas.microsoft.com/office/drawing/2014/main" id="{702754AF-6BDD-4FB1-BCEB-EB287F4A02A8}"/>
              </a:ext>
            </a:extLst>
          </p:cNvPr>
          <p:cNvGrpSpPr>
            <a:grpSpLocks/>
          </p:cNvGrpSpPr>
          <p:nvPr/>
        </p:nvGrpSpPr>
        <p:grpSpPr bwMode="auto">
          <a:xfrm>
            <a:off x="4738688" y="3779838"/>
            <a:ext cx="533400" cy="1117600"/>
            <a:chOff x="288" y="2688"/>
            <a:chExt cx="336" cy="704"/>
          </a:xfrm>
        </p:grpSpPr>
        <p:sp>
          <p:nvSpPr>
            <p:cNvPr id="69716" name="Text Box 121">
              <a:extLst>
                <a:ext uri="{FF2B5EF4-FFF2-40B4-BE49-F238E27FC236}">
                  <a16:creationId xmlns:a16="http://schemas.microsoft.com/office/drawing/2014/main" id="{A882319C-D229-4729-A0F7-5271DFCA4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31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9717" name="Text Box 122">
              <a:extLst>
                <a:ext uri="{FF2B5EF4-FFF2-40B4-BE49-F238E27FC236}">
                  <a16:creationId xmlns:a16="http://schemas.microsoft.com/office/drawing/2014/main" id="{078736D8-9F57-4E55-8082-0A0094422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88"/>
              <a:ext cx="26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&gt;</a:t>
              </a:r>
            </a:p>
          </p:txBody>
        </p:sp>
      </p:grpSp>
      <p:grpSp>
        <p:nvGrpSpPr>
          <p:cNvPr id="11" name="Group 123">
            <a:extLst>
              <a:ext uri="{FF2B5EF4-FFF2-40B4-BE49-F238E27FC236}">
                <a16:creationId xmlns:a16="http://schemas.microsoft.com/office/drawing/2014/main" id="{BC10DBD0-FFC9-48B2-9B8C-E7F4D8BCE61A}"/>
              </a:ext>
            </a:extLst>
          </p:cNvPr>
          <p:cNvGrpSpPr>
            <a:grpSpLocks/>
          </p:cNvGrpSpPr>
          <p:nvPr/>
        </p:nvGrpSpPr>
        <p:grpSpPr bwMode="auto">
          <a:xfrm>
            <a:off x="5576888" y="2636838"/>
            <a:ext cx="533400" cy="1117600"/>
            <a:chOff x="288" y="2688"/>
            <a:chExt cx="336" cy="704"/>
          </a:xfrm>
        </p:grpSpPr>
        <p:sp>
          <p:nvSpPr>
            <p:cNvPr id="69714" name="Text Box 124">
              <a:extLst>
                <a:ext uri="{FF2B5EF4-FFF2-40B4-BE49-F238E27FC236}">
                  <a16:creationId xmlns:a16="http://schemas.microsoft.com/office/drawing/2014/main" id="{103EFAE4-81B3-4C6A-A188-F04CB706B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31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9715" name="Text Box 125">
              <a:extLst>
                <a:ext uri="{FF2B5EF4-FFF2-40B4-BE49-F238E27FC236}">
                  <a16:creationId xmlns:a16="http://schemas.microsoft.com/office/drawing/2014/main" id="{0519676E-80E1-40F6-8812-A401B2DC0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88"/>
              <a:ext cx="26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&gt;</a:t>
              </a:r>
            </a:p>
          </p:txBody>
        </p:sp>
      </p:grpSp>
      <p:grpSp>
        <p:nvGrpSpPr>
          <p:cNvPr id="12" name="Group 126">
            <a:extLst>
              <a:ext uri="{FF2B5EF4-FFF2-40B4-BE49-F238E27FC236}">
                <a16:creationId xmlns:a16="http://schemas.microsoft.com/office/drawing/2014/main" id="{5A879074-EF07-4C59-B1B2-FB011A2AE6EF}"/>
              </a:ext>
            </a:extLst>
          </p:cNvPr>
          <p:cNvGrpSpPr>
            <a:grpSpLocks/>
          </p:cNvGrpSpPr>
          <p:nvPr/>
        </p:nvGrpSpPr>
        <p:grpSpPr bwMode="auto">
          <a:xfrm>
            <a:off x="5576888" y="3779838"/>
            <a:ext cx="533400" cy="1117600"/>
            <a:chOff x="288" y="2688"/>
            <a:chExt cx="336" cy="704"/>
          </a:xfrm>
        </p:grpSpPr>
        <p:sp>
          <p:nvSpPr>
            <p:cNvPr id="69712" name="Text Box 127">
              <a:extLst>
                <a:ext uri="{FF2B5EF4-FFF2-40B4-BE49-F238E27FC236}">
                  <a16:creationId xmlns:a16="http://schemas.microsoft.com/office/drawing/2014/main" id="{62DAE243-9826-4FCD-811F-2D8217692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31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9713" name="Text Box 128">
              <a:extLst>
                <a:ext uri="{FF2B5EF4-FFF2-40B4-BE49-F238E27FC236}">
                  <a16:creationId xmlns:a16="http://schemas.microsoft.com/office/drawing/2014/main" id="{D4D60668-745A-4A95-8B22-E616BDF9D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88"/>
              <a:ext cx="26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&gt;</a:t>
              </a:r>
            </a:p>
          </p:txBody>
        </p:sp>
      </p:grpSp>
      <p:grpSp>
        <p:nvGrpSpPr>
          <p:cNvPr id="13" name="Group 151">
            <a:extLst>
              <a:ext uri="{FF2B5EF4-FFF2-40B4-BE49-F238E27FC236}">
                <a16:creationId xmlns:a16="http://schemas.microsoft.com/office/drawing/2014/main" id="{38DB73C1-E525-4B7C-A545-A29926FF7526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4759325"/>
            <a:ext cx="488950" cy="1117600"/>
            <a:chOff x="240" y="2032"/>
            <a:chExt cx="308" cy="704"/>
          </a:xfrm>
        </p:grpSpPr>
        <p:sp>
          <p:nvSpPr>
            <p:cNvPr id="69710" name="Text Box 152">
              <a:extLst>
                <a:ext uri="{FF2B5EF4-FFF2-40B4-BE49-F238E27FC236}">
                  <a16:creationId xmlns:a16="http://schemas.microsoft.com/office/drawing/2014/main" id="{2749F00A-0BE3-4C89-BE4C-AF2CF234C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07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9711" name="Text Box 153">
              <a:extLst>
                <a:ext uri="{FF2B5EF4-FFF2-40B4-BE49-F238E27FC236}">
                  <a16:creationId xmlns:a16="http://schemas.microsoft.com/office/drawing/2014/main" id="{A33F3893-9627-485B-BFA7-7C7969417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32"/>
              <a:ext cx="24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&lt;</a:t>
              </a:r>
            </a:p>
          </p:txBody>
        </p:sp>
      </p:grpSp>
      <p:grpSp>
        <p:nvGrpSpPr>
          <p:cNvPr id="14" name="Group 154">
            <a:extLst>
              <a:ext uri="{FF2B5EF4-FFF2-40B4-BE49-F238E27FC236}">
                <a16:creationId xmlns:a16="http://schemas.microsoft.com/office/drawing/2014/main" id="{2DB2AB5D-99D9-4B84-BF3E-C64774DAFF7C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4759325"/>
            <a:ext cx="488950" cy="1117600"/>
            <a:chOff x="240" y="2032"/>
            <a:chExt cx="308" cy="704"/>
          </a:xfrm>
        </p:grpSpPr>
        <p:sp>
          <p:nvSpPr>
            <p:cNvPr id="69708" name="Text Box 155">
              <a:extLst>
                <a:ext uri="{FF2B5EF4-FFF2-40B4-BE49-F238E27FC236}">
                  <a16:creationId xmlns:a16="http://schemas.microsoft.com/office/drawing/2014/main" id="{CCC1B551-27FA-4C7B-84AE-580A56315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07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.</a:t>
              </a:r>
            </a:p>
          </p:txBody>
        </p:sp>
        <p:sp>
          <p:nvSpPr>
            <p:cNvPr id="69709" name="Text Box 156">
              <a:extLst>
                <a:ext uri="{FF2B5EF4-FFF2-40B4-BE49-F238E27FC236}">
                  <a16:creationId xmlns:a16="http://schemas.microsoft.com/office/drawing/2014/main" id="{55D16DC0-F692-4819-9626-D26379E63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32"/>
              <a:ext cx="24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&lt;</a:t>
              </a:r>
            </a:p>
          </p:txBody>
        </p:sp>
      </p:grpSp>
      <p:grpSp>
        <p:nvGrpSpPr>
          <p:cNvPr id="15" name="Group 157">
            <a:extLst>
              <a:ext uri="{FF2B5EF4-FFF2-40B4-BE49-F238E27FC236}">
                <a16:creationId xmlns:a16="http://schemas.microsoft.com/office/drawing/2014/main" id="{54874BB3-E963-4A45-AAAA-87A62C7D7308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3751263"/>
            <a:ext cx="533400" cy="1117600"/>
            <a:chOff x="288" y="2688"/>
            <a:chExt cx="336" cy="704"/>
          </a:xfrm>
        </p:grpSpPr>
        <p:sp>
          <p:nvSpPr>
            <p:cNvPr id="69706" name="Text Box 158">
              <a:extLst>
                <a:ext uri="{FF2B5EF4-FFF2-40B4-BE49-F238E27FC236}">
                  <a16:creationId xmlns:a16="http://schemas.microsoft.com/office/drawing/2014/main" id="{E9DC840F-972E-4D21-AFA3-FDDDAEC63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31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.</a:t>
              </a:r>
            </a:p>
          </p:txBody>
        </p:sp>
        <p:sp>
          <p:nvSpPr>
            <p:cNvPr id="69707" name="Text Box 159">
              <a:extLst>
                <a:ext uri="{FF2B5EF4-FFF2-40B4-BE49-F238E27FC236}">
                  <a16:creationId xmlns:a16="http://schemas.microsoft.com/office/drawing/2014/main" id="{83155BE5-992A-4A17-AFFB-2C2134C07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88"/>
              <a:ext cx="26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&gt;</a:t>
              </a:r>
            </a:p>
          </p:txBody>
        </p:sp>
      </p:grpSp>
      <p:grpSp>
        <p:nvGrpSpPr>
          <p:cNvPr id="16" name="Group 160">
            <a:extLst>
              <a:ext uri="{FF2B5EF4-FFF2-40B4-BE49-F238E27FC236}">
                <a16:creationId xmlns:a16="http://schemas.microsoft.com/office/drawing/2014/main" id="{1FD1D403-BF2B-4417-A654-E36E2EC3D23A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2636838"/>
            <a:ext cx="533400" cy="1117600"/>
            <a:chOff x="288" y="2688"/>
            <a:chExt cx="336" cy="704"/>
          </a:xfrm>
        </p:grpSpPr>
        <p:sp>
          <p:nvSpPr>
            <p:cNvPr id="69704" name="Text Box 161">
              <a:extLst>
                <a:ext uri="{FF2B5EF4-FFF2-40B4-BE49-F238E27FC236}">
                  <a16:creationId xmlns:a16="http://schemas.microsoft.com/office/drawing/2014/main" id="{700CC8BF-1A81-4268-9CA7-BC0D51925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31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.</a:t>
              </a:r>
            </a:p>
          </p:txBody>
        </p:sp>
        <p:sp>
          <p:nvSpPr>
            <p:cNvPr id="69705" name="Text Box 162">
              <a:extLst>
                <a:ext uri="{FF2B5EF4-FFF2-40B4-BE49-F238E27FC236}">
                  <a16:creationId xmlns:a16="http://schemas.microsoft.com/office/drawing/2014/main" id="{788E0979-51B5-4205-A370-C24A1B8B1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88"/>
              <a:ext cx="26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&gt;</a:t>
              </a:r>
            </a:p>
          </p:txBody>
        </p:sp>
      </p:grpSp>
      <p:sp>
        <p:nvSpPr>
          <p:cNvPr id="69703" name="Rectangle 163">
            <a:extLst>
              <a:ext uri="{FF2B5EF4-FFF2-40B4-BE49-F238E27FC236}">
                <a16:creationId xmlns:a16="http://schemas.microsoft.com/office/drawing/2014/main" id="{84CF1DBE-6368-45B2-BA6E-1B316FEB7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163" y="549275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#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GB" sz="2800">
                <a:solidFill>
                  <a:srgbClr val="FF0000"/>
                </a:solidFill>
                <a:ea typeface="楷体_GB2312" pitchFamily="49" charset="-122"/>
              </a:rPr>
              <a:t>怎么办？</a:t>
            </a:r>
            <a:endParaRPr lang="zh-CN" altLang="en-US" sz="280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/>
      <p:bldP spid="357381" grpId="0"/>
      <p:bldP spid="35747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>
            <a:extLst>
              <a:ext uri="{FF2B5EF4-FFF2-40B4-BE49-F238E27FC236}">
                <a16:creationId xmlns:a16="http://schemas.microsoft.com/office/drawing/2014/main" id="{C7FC6CA0-C98B-46C8-A4D9-C3F23AA86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278813" cy="1143000"/>
          </a:xfrm>
        </p:spPr>
        <p:txBody>
          <a:bodyPr/>
          <a:lstStyle/>
          <a:p>
            <a:r>
              <a:rPr lang="zh-CN" altLang="en-US" dirty="0"/>
              <a:t>规范归约与算符优先文法的对比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5AADCE9-3FD9-454F-BB2E-2D0B3CF113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5288" y="1303338"/>
          <a:ext cx="8062912" cy="554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96">
                  <a:extLst>
                    <a:ext uri="{9D8B030D-6E8A-4147-A177-3AD203B41FA5}">
                      <a16:colId xmlns:a16="http://schemas.microsoft.com/office/drawing/2014/main" val="3924119728"/>
                    </a:ext>
                  </a:extLst>
                </a:gridCol>
                <a:gridCol w="2592367">
                  <a:extLst>
                    <a:ext uri="{9D8B030D-6E8A-4147-A177-3AD203B41FA5}">
                      <a16:colId xmlns:a16="http://schemas.microsoft.com/office/drawing/2014/main" val="2445078616"/>
                    </a:ext>
                  </a:extLst>
                </a:gridCol>
                <a:gridCol w="3382249">
                  <a:extLst>
                    <a:ext uri="{9D8B030D-6E8A-4147-A177-3AD203B41FA5}">
                      <a16:colId xmlns:a16="http://schemas.microsoft.com/office/drawing/2014/main" val="1652416861"/>
                    </a:ext>
                  </a:extLst>
                </a:gridCol>
              </a:tblGrid>
              <a:tr h="585033"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规范规约</a:t>
                      </a: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算符优先文法</a:t>
                      </a:r>
                    </a:p>
                  </a:txBody>
                  <a:tcPr marL="91443" marR="91443" marT="45718" marB="45718"/>
                </a:tc>
                <a:extLst>
                  <a:ext uri="{0D108BD9-81ED-4DB2-BD59-A6C34878D82A}">
                    <a16:rowId xmlns:a16="http://schemas.microsoft.com/office/drawing/2014/main" val="2981527641"/>
                  </a:ext>
                </a:extLst>
              </a:tr>
              <a:tr h="585033"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可归约串名称</a:t>
                      </a: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句柄</a:t>
                      </a: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最左素短语</a:t>
                      </a:r>
                    </a:p>
                  </a:txBody>
                  <a:tcPr marL="91443" marR="91443" marT="45718" marB="45718"/>
                </a:tc>
                <a:extLst>
                  <a:ext uri="{0D108BD9-81ED-4DB2-BD59-A6C34878D82A}">
                    <a16:rowId xmlns:a16="http://schemas.microsoft.com/office/drawing/2014/main" val="1477749471"/>
                  </a:ext>
                </a:extLst>
              </a:tr>
              <a:tr h="585033"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定义</a:t>
                      </a: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最左直接短语</a:t>
                      </a: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最左素短语</a:t>
                      </a:r>
                    </a:p>
                  </a:txBody>
                  <a:tcPr marL="91443" marR="91443" marT="45718" marB="45718"/>
                </a:tc>
                <a:extLst>
                  <a:ext uri="{0D108BD9-81ED-4DB2-BD59-A6C34878D82A}">
                    <a16:rowId xmlns:a16="http://schemas.microsoft.com/office/drawing/2014/main" val="719775025"/>
                  </a:ext>
                </a:extLst>
              </a:tr>
              <a:tr h="630163"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成分</a:t>
                      </a: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文法符号</a:t>
                      </a: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至少一个终结符</a:t>
                      </a:r>
                    </a:p>
                  </a:txBody>
                  <a:tcPr marL="91443" marR="91443" marT="45718" marB="45718"/>
                </a:tc>
                <a:extLst>
                  <a:ext uri="{0D108BD9-81ED-4DB2-BD59-A6C34878D82A}">
                    <a16:rowId xmlns:a16="http://schemas.microsoft.com/office/drawing/2014/main" val="2563433210"/>
                  </a:ext>
                </a:extLst>
              </a:tr>
              <a:tr h="585033"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位置</a:t>
                      </a: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最左</a:t>
                      </a: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最左</a:t>
                      </a:r>
                    </a:p>
                  </a:txBody>
                  <a:tcPr marL="91443" marR="91443" marT="45718" marB="45718"/>
                </a:tc>
                <a:extLst>
                  <a:ext uri="{0D108BD9-81ED-4DB2-BD59-A6C34878D82A}">
                    <a16:rowId xmlns:a16="http://schemas.microsoft.com/office/drawing/2014/main" val="2450849428"/>
                  </a:ext>
                </a:extLst>
              </a:tr>
              <a:tr h="585033"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如何找</a:t>
                      </a: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穷举（在栈顶）</a:t>
                      </a: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System"/>
                          <a:ea typeface="宋体" pitchFamily="2" charset="-122"/>
                        </a:rPr>
                        <a:t>&lt;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===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·&gt;</a:t>
                      </a:r>
                      <a:endParaRPr lang="zh-CN" altLang="en-US" sz="2400" b="1" dirty="0"/>
                    </a:p>
                  </a:txBody>
                  <a:tcPr marL="91443" marR="91443" marT="45718" marB="45718"/>
                </a:tc>
                <a:extLst>
                  <a:ext uri="{0D108BD9-81ED-4DB2-BD59-A6C34878D82A}">
                    <a16:rowId xmlns:a16="http://schemas.microsoft.com/office/drawing/2014/main" val="2199524884"/>
                  </a:ext>
                </a:extLst>
              </a:tr>
              <a:tr h="585033"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归约速度</a:t>
                      </a: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慢</a:t>
                      </a: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快</a:t>
                      </a:r>
                    </a:p>
                  </a:txBody>
                  <a:tcPr marL="91443" marR="91443" marT="45718" marB="45718"/>
                </a:tc>
                <a:extLst>
                  <a:ext uri="{0D108BD9-81ED-4DB2-BD59-A6C34878D82A}">
                    <a16:rowId xmlns:a16="http://schemas.microsoft.com/office/drawing/2014/main" val="547871843"/>
                  </a:ext>
                </a:extLst>
              </a:tr>
              <a:tr h="585033"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原因</a:t>
                      </a: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忽略了单非产生式</a:t>
                      </a:r>
                    </a:p>
                  </a:txBody>
                  <a:tcPr marL="91443" marR="91443" marT="45718" marB="45718"/>
                </a:tc>
                <a:extLst>
                  <a:ext uri="{0D108BD9-81ED-4DB2-BD59-A6C34878D82A}">
                    <a16:rowId xmlns:a16="http://schemas.microsoft.com/office/drawing/2014/main" val="543357684"/>
                  </a:ext>
                </a:extLst>
              </a:tr>
              <a:tr h="822916"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正确性</a:t>
                      </a:r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 marL="91443" marR="91443" marT="45718" marB="45718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可能会错，</a:t>
                      </a:r>
                      <a:r>
                        <a:rPr lang="en-US" altLang="zh-CN" sz="2400" b="1" dirty="0" err="1"/>
                        <a:t>Vn</a:t>
                      </a:r>
                      <a:r>
                        <a:rPr lang="zh-CN" altLang="en-US" sz="2400" b="1" dirty="0"/>
                        <a:t>符位置被忽略</a:t>
                      </a:r>
                    </a:p>
                  </a:txBody>
                  <a:tcPr marL="91443" marR="91443" marT="45718" marB="45718"/>
                </a:tc>
                <a:extLst>
                  <a:ext uri="{0D108BD9-81ED-4DB2-BD59-A6C34878D82A}">
                    <a16:rowId xmlns:a16="http://schemas.microsoft.com/office/drawing/2014/main" val="3996240114"/>
                  </a:ext>
                </a:extLst>
              </a:tr>
            </a:tbl>
          </a:graphicData>
        </a:graphic>
      </p:graphicFrame>
      <p:sp>
        <p:nvSpPr>
          <p:cNvPr id="75821" name="TextBox 31">
            <a:extLst>
              <a:ext uri="{FF2B5EF4-FFF2-40B4-BE49-F238E27FC236}">
                <a16:creationId xmlns:a16="http://schemas.microsoft.com/office/drawing/2014/main" id="{567F58EF-44EE-41DA-8E2F-138FA7248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925" y="2636838"/>
            <a:ext cx="285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75822" name="文本框 5">
            <a:extLst>
              <a:ext uri="{FF2B5EF4-FFF2-40B4-BE49-F238E27FC236}">
                <a16:creationId xmlns:a16="http://schemas.microsoft.com/office/drawing/2014/main" id="{1AA54D0F-041B-492F-BC4B-56148C4E8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948113"/>
            <a:ext cx="287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75823" name="文本框 6">
            <a:extLst>
              <a:ext uri="{FF2B5EF4-FFF2-40B4-BE49-F238E27FC236}">
                <a16:creationId xmlns:a16="http://schemas.microsoft.com/office/drawing/2014/main" id="{6C6B75F5-FC73-4774-B043-DDDAAD9AA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013" y="3933825"/>
            <a:ext cx="2889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75824" name="文本框 7">
            <a:extLst>
              <a:ext uri="{FF2B5EF4-FFF2-40B4-BE49-F238E27FC236}">
                <a16:creationId xmlns:a16="http://schemas.microsoft.com/office/drawing/2014/main" id="{BED86354-61B9-4382-9E91-2E3FDDFEF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3948113"/>
            <a:ext cx="288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2366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FEB9F29-E598-4052-9BBC-D0B276736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回顾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8146ACF-2AE4-447D-AF6B-E9A3839AD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4754562"/>
          </a:xfrm>
        </p:spPr>
        <p:txBody>
          <a:bodyPr/>
          <a:lstStyle/>
          <a:p>
            <a:pPr eaLnBrk="1" hangingPunct="1"/>
            <a:r>
              <a:rPr lang="zh-CN" altLang="en-US"/>
              <a:t>已知文法</a:t>
            </a:r>
            <a:r>
              <a:rPr lang="en-US" altLang="zh-CN"/>
              <a:t>G[S]</a:t>
            </a:r>
            <a:r>
              <a:rPr lang="zh-CN" altLang="en-US"/>
              <a:t>：</a:t>
            </a:r>
          </a:p>
          <a:p>
            <a:pPr eaLnBrk="1" hangingPunct="1">
              <a:buFontTx/>
              <a:buNone/>
            </a:pPr>
            <a:r>
              <a:rPr lang="zh-CN" altLang="en-US"/>
              <a:t>   </a:t>
            </a:r>
            <a:r>
              <a:rPr lang="en-US" altLang="zh-CN"/>
              <a:t>S→*A</a:t>
            </a:r>
          </a:p>
          <a:p>
            <a:pPr eaLnBrk="1" hangingPunct="1">
              <a:buFontTx/>
              <a:buNone/>
            </a:pPr>
            <a:r>
              <a:rPr lang="en-US" altLang="zh-CN"/>
              <a:t>  A→0A1|*</a:t>
            </a:r>
          </a:p>
          <a:p>
            <a:pPr eaLnBrk="1" hangingPunct="1"/>
            <a:r>
              <a:rPr lang="en-US" altLang="zh-CN"/>
              <a:t>1.</a:t>
            </a:r>
            <a:r>
              <a:rPr lang="zh-CN" altLang="en-US"/>
              <a:t>求文法</a:t>
            </a:r>
            <a:r>
              <a:rPr lang="en-US" altLang="zh-CN"/>
              <a:t>G</a:t>
            </a:r>
            <a:r>
              <a:rPr lang="zh-CN" altLang="en-US"/>
              <a:t>的各非终结符号的</a:t>
            </a:r>
            <a:r>
              <a:rPr lang="en-US" altLang="zh-CN"/>
              <a:t>FIRSTVT</a:t>
            </a:r>
            <a:r>
              <a:rPr lang="zh-CN" altLang="en-US"/>
              <a:t>集和</a:t>
            </a:r>
            <a:r>
              <a:rPr lang="en-US" altLang="zh-CN"/>
              <a:t>LASTVT</a:t>
            </a:r>
            <a:r>
              <a:rPr lang="zh-CN" altLang="en-US"/>
              <a:t>集</a:t>
            </a:r>
            <a:r>
              <a:rPr lang="en-US" altLang="zh-CN"/>
              <a:t>;</a:t>
            </a:r>
          </a:p>
          <a:p>
            <a:pPr eaLnBrk="1" hangingPunct="1"/>
            <a:r>
              <a:rPr lang="en-US" altLang="zh-CN"/>
              <a:t>2.</a:t>
            </a:r>
            <a:r>
              <a:rPr lang="zh-CN" altLang="en-US"/>
              <a:t>构造文法</a:t>
            </a:r>
            <a:r>
              <a:rPr lang="en-US" altLang="zh-CN"/>
              <a:t>G</a:t>
            </a:r>
            <a:r>
              <a:rPr lang="zh-CN" altLang="en-US"/>
              <a:t>的优先关系矩阵，并判断该文法是否是算符优先文法；</a:t>
            </a:r>
          </a:p>
          <a:p>
            <a:pPr eaLnBrk="1" hangingPunct="1"/>
            <a:r>
              <a:rPr lang="en-US" altLang="zh-CN"/>
              <a:t>3.</a:t>
            </a:r>
            <a:r>
              <a:rPr lang="zh-CN" altLang="en-US"/>
              <a:t>分析句子*</a:t>
            </a:r>
            <a:r>
              <a:rPr lang="en-US" altLang="zh-CN"/>
              <a:t>0*1</a:t>
            </a:r>
            <a:r>
              <a:rPr lang="zh-CN" altLang="en-US"/>
              <a:t>，并写出分析过程。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D7782F5-C99F-4BAA-9E99-B31265665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DEF1773-AE9A-437A-B6A3-9B70A3005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 </a:t>
            </a:r>
            <a:r>
              <a:rPr lang="en-US" altLang="zh-CN"/>
              <a:t>FIRSTVT</a:t>
            </a:r>
            <a:r>
              <a:rPr lang="zh-CN" altLang="en-US"/>
              <a:t>（</a:t>
            </a:r>
            <a:r>
              <a:rPr lang="en-US" altLang="zh-CN"/>
              <a:t>S</a:t>
            </a:r>
            <a:r>
              <a:rPr lang="zh-CN" altLang="en-US"/>
              <a:t>）＝｛*｝</a:t>
            </a:r>
          </a:p>
          <a:p>
            <a:pPr eaLnBrk="1" hangingPunct="1"/>
            <a:r>
              <a:rPr lang="zh-CN" altLang="en-US"/>
              <a:t> </a:t>
            </a:r>
            <a:r>
              <a:rPr lang="en-US" altLang="zh-CN"/>
              <a:t>FIRSTVT</a:t>
            </a:r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zh-CN" altLang="en-US"/>
              <a:t>）＝｛</a:t>
            </a:r>
            <a:r>
              <a:rPr lang="en-US" altLang="zh-CN"/>
              <a:t>0</a:t>
            </a:r>
            <a:r>
              <a:rPr lang="zh-CN" altLang="en-US"/>
              <a:t>，*｝</a:t>
            </a:r>
          </a:p>
          <a:p>
            <a:pPr eaLnBrk="1" hangingPunct="1"/>
            <a:r>
              <a:rPr lang="en-US" altLang="zh-CN"/>
              <a:t> LASTVT</a:t>
            </a:r>
            <a:r>
              <a:rPr lang="zh-CN" altLang="en-US"/>
              <a:t>（</a:t>
            </a:r>
            <a:r>
              <a:rPr lang="en-US" altLang="zh-CN"/>
              <a:t>S</a:t>
            </a:r>
            <a:r>
              <a:rPr lang="zh-CN" altLang="en-US"/>
              <a:t>）＝｛*，</a:t>
            </a:r>
            <a:r>
              <a:rPr lang="en-US" altLang="zh-CN"/>
              <a:t>1</a:t>
            </a:r>
            <a:r>
              <a:rPr lang="zh-CN" altLang="en-US"/>
              <a:t>｝</a:t>
            </a:r>
          </a:p>
          <a:p>
            <a:pPr eaLnBrk="1" hangingPunct="1"/>
            <a:r>
              <a:rPr lang="zh-CN" altLang="en-US"/>
              <a:t> </a:t>
            </a:r>
            <a:r>
              <a:rPr lang="en-US" altLang="zh-CN"/>
              <a:t>LASTVT</a:t>
            </a:r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zh-CN" altLang="en-US"/>
              <a:t>）＝｛</a:t>
            </a:r>
            <a:r>
              <a:rPr lang="en-US" altLang="zh-CN"/>
              <a:t>1</a:t>
            </a:r>
            <a:r>
              <a:rPr lang="zh-CN" altLang="en-US"/>
              <a:t>，*｝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0946293-86C0-4269-9D07-4F679E179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276475"/>
            <a:ext cx="6911975" cy="21955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buFontTx/>
              <a:buAutoNum type="arabicPeriod"/>
            </a:pP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自下而上分析基本问题</a:t>
            </a:r>
          </a:p>
          <a:p>
            <a:pPr lvl="1" eaLnBrk="1" hangingPunct="1">
              <a:spcBef>
                <a:spcPct val="30000"/>
              </a:spcBef>
              <a:buFontTx/>
              <a:buAutoNum type="arabicPeriod"/>
            </a:pP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算符优先分析法</a:t>
            </a:r>
          </a:p>
          <a:p>
            <a:pPr lvl="1" eaLnBrk="1" hangingPunct="1">
              <a:spcBef>
                <a:spcPct val="30000"/>
              </a:spcBef>
              <a:buFontTx/>
              <a:buAutoNum type="arabicPeriod"/>
            </a:pP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LR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分析法</a:t>
            </a:r>
          </a:p>
          <a:p>
            <a:pPr lvl="1" eaLnBrk="1" hangingPunct="1">
              <a:spcBef>
                <a:spcPct val="30000"/>
              </a:spcBef>
              <a:buFontTx/>
              <a:buAutoNum type="arabicPeriod"/>
            </a:pP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语法分析器的自动产生工具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YACC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2029E4D-E28D-410A-A4B8-781A345E5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08050"/>
            <a:ext cx="7704138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ea typeface="楷体_GB2312" pitchFamily="49" charset="-122"/>
              </a:rPr>
              <a:t>第四章  语法分析方法</a:t>
            </a:r>
            <a:r>
              <a:rPr lang="en-US" altLang="zh-CN" sz="3600" b="1">
                <a:ea typeface="楷体_GB2312" pitchFamily="49" charset="-122"/>
              </a:rPr>
              <a:t>---</a:t>
            </a:r>
            <a:r>
              <a:rPr lang="zh-CN" altLang="en-US" b="1"/>
              <a:t>自底向上分析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49501A91-023A-4651-9D36-75477C53F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构造文法</a:t>
            </a:r>
            <a:r>
              <a:rPr lang="en-US" altLang="zh-CN"/>
              <a:t>G</a:t>
            </a:r>
            <a:r>
              <a:rPr lang="zh-CN" altLang="en-US"/>
              <a:t>的优先关系矩阵</a:t>
            </a:r>
          </a:p>
        </p:txBody>
      </p:sp>
      <p:graphicFrame>
        <p:nvGraphicFramePr>
          <p:cNvPr id="392224" name="Group 32">
            <a:extLst>
              <a:ext uri="{FF2B5EF4-FFF2-40B4-BE49-F238E27FC236}">
                <a16:creationId xmlns:a16="http://schemas.microsoft.com/office/drawing/2014/main" id="{F6198FEE-1D4C-4878-89FC-3BCD5D9A1C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750" y="1844675"/>
          <a:ext cx="7772400" cy="411480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System"/>
                          <a:ea typeface="宋体" pitchFamily="2" charset="-122"/>
                        </a:rPr>
                        <a:t>&lt;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stem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stem"/>
                          <a:ea typeface="宋体" pitchFamily="2" charset="-122"/>
                          <a:sym typeface="Symbol" pitchFamily="18" charset="2"/>
                        </a:rPr>
                        <a:t>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stem"/>
                          <a:ea typeface="宋体" pitchFamily="2" charset="-122"/>
                        </a:rPr>
                        <a:t> 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System"/>
                          <a:ea typeface="宋体" pitchFamily="2" charset="-122"/>
                        </a:rPr>
                        <a:t>&lt;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·&gt;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System"/>
                          <a:ea typeface="宋体" pitchFamily="2" charset="-122"/>
                        </a:rPr>
                        <a:t>&lt;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·&gt;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System"/>
                          <a:ea typeface="宋体" pitchFamily="2" charset="-122"/>
                        </a:rPr>
                        <a:t>&lt;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734" name="TextBox 31">
            <a:extLst>
              <a:ext uri="{FF2B5EF4-FFF2-40B4-BE49-F238E27FC236}">
                <a16:creationId xmlns:a16="http://schemas.microsoft.com/office/drawing/2014/main" id="{312A472A-D029-4C67-9B87-86F91929A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925" y="2636838"/>
            <a:ext cx="285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AF65277-86B9-4F08-ACCE-45C18DC5C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609600"/>
            <a:ext cx="8072438" cy="1143000"/>
          </a:xfrm>
        </p:spPr>
        <p:txBody>
          <a:bodyPr/>
          <a:lstStyle/>
          <a:p>
            <a:pPr eaLnBrk="1" hangingPunct="1"/>
            <a:r>
              <a:rPr lang="zh-CN" altLang="en-US"/>
              <a:t>分析输入符号串“*</a:t>
            </a:r>
            <a:r>
              <a:rPr lang="en-US" altLang="zh-CN"/>
              <a:t>0*1#”</a:t>
            </a:r>
            <a:r>
              <a:rPr lang="zh-CN" altLang="en-US"/>
              <a:t>的过程 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0C8AE17-EB05-4BE7-A55A-642895392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73732" name="Picture 4" descr="1">
            <a:extLst>
              <a:ext uri="{FF2B5EF4-FFF2-40B4-BE49-F238E27FC236}">
                <a16:creationId xmlns:a16="http://schemas.microsoft.com/office/drawing/2014/main" id="{50BF0F02-DC99-45C4-ADE6-A9BA36B3E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78486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>
            <a:extLst>
              <a:ext uri="{FF2B5EF4-FFF2-40B4-BE49-F238E27FC236}">
                <a16:creationId xmlns:a16="http://schemas.microsoft.com/office/drawing/2014/main" id="{F398B862-38D7-4F31-9B12-FEAEEF66A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357188"/>
            <a:ext cx="7772400" cy="533400"/>
          </a:xfrm>
        </p:spPr>
        <p:txBody>
          <a:bodyPr/>
          <a:lstStyle/>
          <a:p>
            <a:pPr eaLnBrk="1" hangingPunct="1"/>
            <a:r>
              <a:rPr lang="zh-CN" altLang="en-US"/>
              <a:t>复习</a:t>
            </a:r>
          </a:p>
        </p:txBody>
      </p:sp>
      <p:sp>
        <p:nvSpPr>
          <p:cNvPr id="77827" name="内容占位符 2">
            <a:extLst>
              <a:ext uri="{FF2B5EF4-FFF2-40B4-BE49-F238E27FC236}">
                <a16:creationId xmlns:a16="http://schemas.microsoft.com/office/drawing/2014/main" id="{CB13E4BE-CD6A-4793-BD76-0569800293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071563"/>
            <a:ext cx="8501062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/>
              <a:t>已知文法</a:t>
            </a:r>
            <a:r>
              <a:rPr lang="en-US" altLang="zh-CN" b="1"/>
              <a:t>G[S]</a:t>
            </a:r>
            <a:r>
              <a:rPr lang="zh-CN" altLang="en-US" b="1"/>
              <a:t>为：</a:t>
            </a:r>
          </a:p>
          <a:p>
            <a:pPr eaLnBrk="1" hangingPunct="1">
              <a:buFontTx/>
              <a:buNone/>
            </a:pPr>
            <a:r>
              <a:rPr lang="en-US" altLang="zh-CN" b="1"/>
              <a:t>   S→a|∧|(T)</a:t>
            </a:r>
          </a:p>
          <a:p>
            <a:pPr eaLnBrk="1" hangingPunct="1">
              <a:buFontTx/>
              <a:buNone/>
            </a:pPr>
            <a:r>
              <a:rPr lang="en-US" altLang="zh-CN" b="1"/>
              <a:t>   T→T,S|S</a:t>
            </a:r>
          </a:p>
          <a:p>
            <a:pPr eaLnBrk="1" hangingPunct="1">
              <a:buFontTx/>
              <a:buNone/>
            </a:pPr>
            <a:r>
              <a:rPr lang="en-US" altLang="zh-CN" b="1"/>
              <a:t>(1) </a:t>
            </a:r>
            <a:r>
              <a:rPr lang="zh-CN" altLang="en-US" b="1"/>
              <a:t>计算</a:t>
            </a:r>
            <a:r>
              <a:rPr lang="en-US" altLang="zh-CN" b="1"/>
              <a:t>G[S]</a:t>
            </a:r>
            <a:r>
              <a:rPr lang="zh-CN" altLang="en-US" b="1"/>
              <a:t>的</a:t>
            </a:r>
            <a:r>
              <a:rPr lang="en-US" altLang="zh-CN" b="1"/>
              <a:t>FIRSTVT </a:t>
            </a:r>
            <a:r>
              <a:rPr lang="zh-CN" altLang="en-US" b="1"/>
              <a:t>和</a:t>
            </a:r>
            <a:r>
              <a:rPr lang="en-US" altLang="zh-CN" b="1"/>
              <a:t>LASTVT</a:t>
            </a:r>
            <a:r>
              <a:rPr lang="zh-CN" altLang="en-US" b="1"/>
              <a:t>。</a:t>
            </a:r>
          </a:p>
          <a:p>
            <a:pPr eaLnBrk="1" hangingPunct="1">
              <a:buFontTx/>
              <a:buNone/>
            </a:pPr>
            <a:r>
              <a:rPr lang="en-US" altLang="zh-CN" b="1"/>
              <a:t>(2) </a:t>
            </a:r>
            <a:r>
              <a:rPr lang="zh-CN" altLang="en-US" b="1"/>
              <a:t>构造</a:t>
            </a:r>
            <a:r>
              <a:rPr lang="en-US" altLang="zh-CN" b="1"/>
              <a:t>G[S]</a:t>
            </a:r>
            <a:r>
              <a:rPr lang="zh-CN" altLang="en-US" b="1"/>
              <a:t>的算符优先关系表并说明</a:t>
            </a:r>
            <a:r>
              <a:rPr lang="en-US" altLang="zh-CN" b="1"/>
              <a:t>G[S]</a:t>
            </a:r>
            <a:r>
              <a:rPr lang="zh-CN" altLang="en-US" b="1"/>
              <a:t>是否为算符优先文法。</a:t>
            </a:r>
          </a:p>
          <a:p>
            <a:pPr eaLnBrk="1" hangingPunct="1">
              <a:buFontTx/>
              <a:buNone/>
            </a:pPr>
            <a:r>
              <a:rPr lang="en-US" altLang="zh-CN" b="1"/>
              <a:t>(3) </a:t>
            </a:r>
            <a:r>
              <a:rPr lang="zh-CN" altLang="en-US" b="1"/>
              <a:t>给出输入串</a:t>
            </a:r>
            <a:r>
              <a:rPr lang="en-US" altLang="zh-CN" b="1"/>
              <a:t>(a,a)#</a:t>
            </a:r>
            <a:r>
              <a:rPr lang="zh-CN" altLang="en-US" b="1"/>
              <a:t>的算符优先分析过程。</a:t>
            </a:r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内容占位符 2">
            <a:extLst>
              <a:ext uri="{FF2B5EF4-FFF2-40B4-BE49-F238E27FC236}">
                <a16:creationId xmlns:a16="http://schemas.microsoft.com/office/drawing/2014/main" id="{C0AE5E12-10AC-4E04-819A-9C9E2C5C91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78851" name="Picture 2">
            <a:extLst>
              <a:ext uri="{FF2B5EF4-FFF2-40B4-BE49-F238E27FC236}">
                <a16:creationId xmlns:a16="http://schemas.microsoft.com/office/drawing/2014/main" id="{1286F0ED-672D-4E46-A6CB-705B2864A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428750"/>
            <a:ext cx="82391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>
            <a:extLst>
              <a:ext uri="{FF2B5EF4-FFF2-40B4-BE49-F238E27FC236}">
                <a16:creationId xmlns:a16="http://schemas.microsoft.com/office/drawing/2014/main" id="{0295EF51-ABB1-4C62-A8E7-A8FE4F2E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9875" name="内容占位符 2">
            <a:extLst>
              <a:ext uri="{FF2B5EF4-FFF2-40B4-BE49-F238E27FC236}">
                <a16:creationId xmlns:a16="http://schemas.microsoft.com/office/drawing/2014/main" id="{7A0344FE-808B-4A4C-9BC0-1D571AA7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79876" name="Picture 2">
            <a:extLst>
              <a:ext uri="{FF2B5EF4-FFF2-40B4-BE49-F238E27FC236}">
                <a16:creationId xmlns:a16="http://schemas.microsoft.com/office/drawing/2014/main" id="{7F900E3F-06DD-4506-B50E-976A8BAD8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500063"/>
            <a:ext cx="8374063" cy="57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>
            <a:extLst>
              <a:ext uri="{FF2B5EF4-FFF2-40B4-BE49-F238E27FC236}">
                <a16:creationId xmlns:a16="http://schemas.microsoft.com/office/drawing/2014/main" id="{19FD6EF6-78F5-4D6F-BB2B-1B55191D4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0899" name="内容占位符 2">
            <a:extLst>
              <a:ext uri="{FF2B5EF4-FFF2-40B4-BE49-F238E27FC236}">
                <a16:creationId xmlns:a16="http://schemas.microsoft.com/office/drawing/2014/main" id="{93372AC0-D7B9-4E2B-80AD-04BD759A79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表中无多重入口所以是算符优先（</a:t>
            </a:r>
            <a:r>
              <a:rPr lang="en-US" altLang="zh-CN"/>
              <a:t>OPG</a:t>
            </a:r>
            <a:r>
              <a:rPr lang="zh-CN" altLang="en-US"/>
              <a:t>）文法。</a:t>
            </a:r>
          </a:p>
          <a:p>
            <a:pPr eaLnBrk="1" hangingPunct="1"/>
            <a:r>
              <a:rPr lang="zh-CN" altLang="en-US"/>
              <a:t>友情提示：记得增加拓广文法 </a:t>
            </a:r>
            <a:r>
              <a:rPr lang="en-US" altLang="zh-CN"/>
              <a:t>S`→#S#</a:t>
            </a:r>
            <a:r>
              <a:rPr lang="zh-CN" altLang="en-US"/>
              <a:t>，所以</a:t>
            </a:r>
            <a:r>
              <a:rPr lang="en-US" altLang="zh-CN"/>
              <a:t>#        FIRSTVT(S)</a:t>
            </a:r>
            <a:r>
              <a:rPr lang="zh-CN" altLang="en-US"/>
              <a:t>，</a:t>
            </a:r>
            <a:r>
              <a:rPr lang="en-US" altLang="zh-CN"/>
              <a:t>LASTVT(S)     #</a:t>
            </a:r>
            <a:r>
              <a:rPr lang="zh-CN" altLang="en-US"/>
              <a:t>。</a:t>
            </a:r>
          </a:p>
        </p:txBody>
      </p:sp>
      <p:pic>
        <p:nvPicPr>
          <p:cNvPr id="80900" name="Picture 4">
            <a:extLst>
              <a:ext uri="{FF2B5EF4-FFF2-40B4-BE49-F238E27FC236}">
                <a16:creationId xmlns:a16="http://schemas.microsoft.com/office/drawing/2014/main" id="{02E480A7-5B21-4CBC-8D57-EAC0EE55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3786188"/>
            <a:ext cx="3333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Picture 5">
            <a:extLst>
              <a:ext uri="{FF2B5EF4-FFF2-40B4-BE49-F238E27FC236}">
                <a16:creationId xmlns:a16="http://schemas.microsoft.com/office/drawing/2014/main" id="{79955EDF-9F79-4E88-A20B-639A6358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714750"/>
            <a:ext cx="3222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>
            <a:extLst>
              <a:ext uri="{FF2B5EF4-FFF2-40B4-BE49-F238E27FC236}">
                <a16:creationId xmlns:a16="http://schemas.microsoft.com/office/drawing/2014/main" id="{F6D5560C-F380-4298-BCBC-9F86D5FE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1923" name="内容占位符 2">
            <a:extLst>
              <a:ext uri="{FF2B5EF4-FFF2-40B4-BE49-F238E27FC236}">
                <a16:creationId xmlns:a16="http://schemas.microsoft.com/office/drawing/2014/main" id="{FDACDC49-D0B1-43FE-AA63-D6CB1613CE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81924" name="Picture 2">
            <a:extLst>
              <a:ext uri="{FF2B5EF4-FFF2-40B4-BE49-F238E27FC236}">
                <a16:creationId xmlns:a16="http://schemas.microsoft.com/office/drawing/2014/main" id="{051BBC5D-5512-435B-BA07-F47604A49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500063"/>
            <a:ext cx="8658225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>
            <a:extLst>
              <a:ext uri="{FF2B5EF4-FFF2-40B4-BE49-F238E27FC236}">
                <a16:creationId xmlns:a16="http://schemas.microsoft.com/office/drawing/2014/main" id="{84BA9BD3-A06F-4D6D-8C64-CD1255BC3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算符优先文法的缺点</a:t>
            </a:r>
          </a:p>
        </p:txBody>
      </p:sp>
      <p:sp>
        <p:nvSpPr>
          <p:cNvPr id="82947" name="内容占位符 2">
            <a:extLst>
              <a:ext uri="{FF2B5EF4-FFF2-40B4-BE49-F238E27FC236}">
                <a16:creationId xmlns:a16="http://schemas.microsoft.com/office/drawing/2014/main" id="{3E10BEAD-681F-48B0-87E9-D3F3BD278D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优先关系矩阵太大</a:t>
            </a:r>
            <a:endParaRPr lang="en-US" altLang="zh-CN"/>
          </a:p>
          <a:p>
            <a:pPr lvl="1"/>
            <a:r>
              <a:rPr lang="zh-CN" altLang="en-US"/>
              <a:t>若有</a:t>
            </a:r>
            <a:r>
              <a:rPr lang="en-US" altLang="zh-CN"/>
              <a:t>100</a:t>
            </a:r>
            <a:r>
              <a:rPr lang="zh-CN" altLang="en-US"/>
              <a:t>个终结符，则需要</a:t>
            </a:r>
            <a:r>
              <a:rPr lang="en-US" altLang="zh-CN"/>
              <a:t>10000</a:t>
            </a:r>
            <a:r>
              <a:rPr lang="zh-CN" altLang="en-US"/>
              <a:t>个存储单元！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8228B028-A33C-4C65-9D6D-5AE4E0983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92150"/>
            <a:ext cx="8207375" cy="4503738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/>
              <a:t>优先函数</a:t>
            </a:r>
            <a:r>
              <a:rPr kumimoji="0" lang="zh-CN" altLang="en-US" sz="2000">
                <a:latin typeface="System"/>
              </a:rPr>
              <a:t> 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kumimoji="0" lang="zh-CN" altLang="en-US" sz="2800"/>
              <a:t>     为了节约</a:t>
            </a:r>
            <a:r>
              <a:rPr kumimoji="0" lang="zh-CN" altLang="en-US" sz="2800">
                <a:solidFill>
                  <a:srgbClr val="FF0000"/>
                </a:solidFill>
              </a:rPr>
              <a:t>存储空间和便于执行</a:t>
            </a:r>
            <a:r>
              <a:rPr kumimoji="0" lang="zh-CN" altLang="en-US" sz="2800"/>
              <a:t>比较运算</a:t>
            </a:r>
            <a:r>
              <a:rPr kumimoji="0" lang="zh-CN" altLang="en-US" sz="2800">
                <a:latin typeface="System"/>
              </a:rPr>
              <a:t> ，</a:t>
            </a:r>
            <a:r>
              <a:rPr kumimoji="0" lang="zh-CN" altLang="en-US" sz="2800"/>
              <a:t>用两个优先函数</a:t>
            </a:r>
            <a:r>
              <a:rPr kumimoji="0" lang="en-US" altLang="zh-CN" sz="2800">
                <a:latin typeface="System"/>
              </a:rPr>
              <a:t>f（</a:t>
            </a:r>
            <a:r>
              <a:rPr kumimoji="0" lang="zh-CN" altLang="en-US" sz="2800">
                <a:latin typeface="System"/>
              </a:rPr>
              <a:t>栈内优先函数）</a:t>
            </a:r>
            <a:r>
              <a:rPr kumimoji="0" lang="zh-CN" altLang="en-US" sz="2800"/>
              <a:t>和</a:t>
            </a:r>
            <a:r>
              <a:rPr kumimoji="0" lang="en-US" altLang="zh-CN" sz="2800">
                <a:latin typeface="System"/>
              </a:rPr>
              <a:t>g（</a:t>
            </a:r>
            <a:r>
              <a:rPr kumimoji="0" lang="zh-CN" altLang="en-US" sz="2800">
                <a:latin typeface="System"/>
              </a:rPr>
              <a:t>栈外优先函数）</a:t>
            </a:r>
            <a:r>
              <a:rPr kumimoji="0" lang="zh-CN" altLang="en-US" sz="2800"/>
              <a:t>，它们是从终结符号映射到整数的函数。对于终结符号</a:t>
            </a:r>
            <a:r>
              <a:rPr kumimoji="0" lang="en-US" altLang="zh-CN" sz="2800">
                <a:latin typeface="System"/>
              </a:rPr>
              <a:t>a</a:t>
            </a:r>
            <a:r>
              <a:rPr kumimoji="0" lang="zh-CN" altLang="en-US" sz="2800"/>
              <a:t>和</a:t>
            </a:r>
            <a:r>
              <a:rPr kumimoji="0" lang="en-US" altLang="zh-CN" sz="2800">
                <a:latin typeface="System"/>
              </a:rPr>
              <a:t>b</a:t>
            </a:r>
            <a:r>
              <a:rPr kumimoji="0" lang="zh-CN" altLang="en-US" sz="2800"/>
              <a:t>选择</a:t>
            </a:r>
            <a:r>
              <a:rPr kumimoji="0" lang="en-US" altLang="zh-CN" sz="2800">
                <a:latin typeface="System"/>
              </a:rPr>
              <a:t>f</a:t>
            </a:r>
            <a:r>
              <a:rPr kumimoji="0" lang="zh-CN" altLang="en-US" sz="2800"/>
              <a:t>和</a:t>
            </a:r>
            <a:r>
              <a:rPr kumimoji="0" lang="en-US" altLang="zh-CN" sz="2800">
                <a:latin typeface="System"/>
              </a:rPr>
              <a:t>g,</a:t>
            </a:r>
            <a:r>
              <a:rPr kumimoji="0" lang="zh-CN" altLang="en-US" sz="2800"/>
              <a:t>使之满足：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/>
              <a:t>    </a:t>
            </a:r>
            <a:r>
              <a:rPr kumimoji="0" lang="zh-CN" altLang="en-US" sz="2800">
                <a:latin typeface="System"/>
              </a:rPr>
              <a:t>1</a:t>
            </a:r>
            <a:r>
              <a:rPr kumimoji="0" lang="zh-CN" altLang="en-US" sz="2800"/>
              <a:t>．当</a:t>
            </a:r>
            <a:r>
              <a:rPr kumimoji="0" lang="en-US" altLang="zh-CN" sz="2800">
                <a:latin typeface="System"/>
              </a:rPr>
              <a:t>a </a:t>
            </a:r>
            <a:r>
              <a:rPr kumimoji="0" lang="en-US" altLang="zh-CN" sz="2800"/>
              <a:t>&lt;</a:t>
            </a:r>
            <a:r>
              <a:rPr kumimoji="0" lang="en-US" altLang="zh-CN" sz="2800" b="1"/>
              <a:t>·  </a:t>
            </a:r>
            <a:r>
              <a:rPr kumimoji="0" lang="en-US" altLang="zh-CN" sz="2800">
                <a:latin typeface="System"/>
              </a:rPr>
              <a:t>b</a:t>
            </a:r>
            <a:r>
              <a:rPr kumimoji="0" lang="zh-CN" altLang="en-US" sz="2800"/>
              <a:t>时</a:t>
            </a:r>
            <a:r>
              <a:rPr kumimoji="0" lang="zh-CN" altLang="en-US" sz="2800">
                <a:latin typeface="System"/>
              </a:rPr>
              <a:t>,  </a:t>
            </a:r>
            <a:r>
              <a:rPr kumimoji="0" lang="en-US" altLang="zh-CN" sz="2800">
                <a:latin typeface="System"/>
              </a:rPr>
              <a:t>f(a) &lt; g(b); </a:t>
            </a:r>
            <a:br>
              <a:rPr kumimoji="0" lang="en-US" altLang="zh-CN" sz="2800">
                <a:latin typeface="System"/>
              </a:rPr>
            </a:br>
            <a:r>
              <a:rPr kumimoji="0" lang="en-US" altLang="zh-CN" sz="2800">
                <a:latin typeface="System"/>
              </a:rPr>
              <a:t>    2.   </a:t>
            </a:r>
            <a:r>
              <a:rPr kumimoji="0" lang="zh-CN" altLang="en-US" sz="2800"/>
              <a:t>当</a:t>
            </a:r>
            <a:r>
              <a:rPr kumimoji="0" lang="en-US" altLang="zh-CN" sz="2800">
                <a:latin typeface="System"/>
              </a:rPr>
              <a:t>a =   b</a:t>
            </a:r>
            <a:r>
              <a:rPr kumimoji="0" lang="zh-CN" altLang="en-US" sz="2800"/>
              <a:t>时</a:t>
            </a:r>
            <a:r>
              <a:rPr kumimoji="0" lang="zh-CN" altLang="en-US" sz="2800">
                <a:latin typeface="System"/>
              </a:rPr>
              <a:t>,  </a:t>
            </a:r>
            <a:r>
              <a:rPr kumimoji="0" lang="en-US" altLang="zh-CN" sz="2800">
                <a:latin typeface="System"/>
              </a:rPr>
              <a:t>f(a) = g(b);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latin typeface="System"/>
              </a:rPr>
              <a:t>    3.   </a:t>
            </a:r>
            <a:r>
              <a:rPr kumimoji="0" lang="zh-CN" altLang="en-US" sz="2800"/>
              <a:t>当</a:t>
            </a:r>
            <a:r>
              <a:rPr kumimoji="0" lang="en-US" altLang="zh-CN" sz="2800">
                <a:latin typeface="System"/>
              </a:rPr>
              <a:t>a </a:t>
            </a:r>
            <a:r>
              <a:rPr kumimoji="0" lang="en-US" altLang="zh-CN" sz="2800" b="1"/>
              <a:t>·</a:t>
            </a:r>
            <a:r>
              <a:rPr kumimoji="0" lang="en-US" altLang="zh-CN" sz="2800"/>
              <a:t>&gt;  </a:t>
            </a:r>
            <a:r>
              <a:rPr kumimoji="0" lang="en-US" altLang="zh-CN" sz="2800">
                <a:latin typeface="System"/>
              </a:rPr>
              <a:t>b</a:t>
            </a:r>
            <a:r>
              <a:rPr kumimoji="0" lang="zh-CN" altLang="en-US" sz="2800"/>
              <a:t>时</a:t>
            </a:r>
            <a:r>
              <a:rPr kumimoji="0" lang="zh-CN" altLang="en-US" sz="2800">
                <a:latin typeface="System"/>
              </a:rPr>
              <a:t>,  </a:t>
            </a:r>
            <a:r>
              <a:rPr kumimoji="0" lang="en-US" altLang="zh-CN" sz="2800">
                <a:latin typeface="System"/>
              </a:rPr>
              <a:t>f(a) </a:t>
            </a:r>
            <a:r>
              <a:rPr kumimoji="0" lang="en-US" altLang="zh-CN" sz="2800"/>
              <a:t>&gt;</a:t>
            </a:r>
            <a:r>
              <a:rPr kumimoji="0" lang="en-US" altLang="zh-CN" sz="2800">
                <a:latin typeface="System"/>
              </a:rPr>
              <a:t> g(b)</a:t>
            </a:r>
            <a:r>
              <a:rPr kumimoji="0" lang="en-US" altLang="zh-CN" sz="2800"/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/>
              <a:t>    </a:t>
            </a:r>
            <a:r>
              <a:rPr kumimoji="0" lang="zh-CN" altLang="en-US" sz="2800"/>
              <a:t>于是</a:t>
            </a:r>
            <a:r>
              <a:rPr kumimoji="0" lang="en-US" altLang="zh-CN" sz="2800">
                <a:latin typeface="System"/>
              </a:rPr>
              <a:t>a</a:t>
            </a:r>
            <a:r>
              <a:rPr kumimoji="0" lang="zh-CN" altLang="en-US" sz="2800"/>
              <a:t>和</a:t>
            </a:r>
            <a:r>
              <a:rPr kumimoji="0" lang="en-US" altLang="zh-CN" sz="2800">
                <a:latin typeface="System"/>
              </a:rPr>
              <a:t>b</a:t>
            </a:r>
            <a:r>
              <a:rPr kumimoji="0" lang="zh-CN" altLang="en-US" sz="2800"/>
              <a:t>之间的优先关系可以由比较</a:t>
            </a:r>
            <a:r>
              <a:rPr kumimoji="0" lang="en-US" altLang="zh-CN" sz="2800">
                <a:latin typeface="System"/>
              </a:rPr>
              <a:t>f(a) </a:t>
            </a:r>
            <a:r>
              <a:rPr kumimoji="0" lang="zh-CN" altLang="en-US" sz="2800"/>
              <a:t>与</a:t>
            </a:r>
            <a:r>
              <a:rPr kumimoji="0" lang="en-US" altLang="zh-CN" sz="2800">
                <a:latin typeface="System"/>
              </a:rPr>
              <a:t>g(b)</a:t>
            </a:r>
            <a:r>
              <a:rPr kumimoji="0" lang="zh-CN" altLang="en-US" sz="2800"/>
              <a:t>的大小来决定。    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58C75E9-537D-494A-B009-79476502D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357563"/>
            <a:ext cx="28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2000" b="1"/>
              <a:t>·</a:t>
            </a:r>
            <a:endParaRPr kumimoji="0" lang="zh-CN" altLang="en-US" sz="20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4">
            <a:extLst>
              <a:ext uri="{FF2B5EF4-FFF2-40B4-BE49-F238E27FC236}">
                <a16:creationId xmlns:a16="http://schemas.microsoft.com/office/drawing/2014/main" id="{CF412973-FCC8-4433-AC5E-E73CB4CC5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288" y="1471613"/>
          <a:ext cx="7727950" cy="510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Document" r:id="rId3" imgW="7905750" imgH="5229225" progId="Word.Document.8">
                  <p:embed/>
                </p:oleObj>
              </mc:Choice>
              <mc:Fallback>
                <p:oleObj name="Document" r:id="rId3" imgW="7905750" imgH="522922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1471613"/>
                        <a:ext cx="7727950" cy="5108575"/>
                      </a:xfrm>
                      <a:prstGeom prst="rect">
                        <a:avLst/>
                      </a:prstGeom>
                      <a:solidFill>
                        <a:srgbClr val="E5E5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5" name="Text Box 5">
            <a:extLst>
              <a:ext uri="{FF2B5EF4-FFF2-40B4-BE49-F238E27FC236}">
                <a16:creationId xmlns:a16="http://schemas.microsoft.com/office/drawing/2014/main" id="{9B53AB51-EDF4-4155-893E-9D980559E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4663"/>
            <a:ext cx="2362200" cy="59213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/>
              <a:t>优先关系表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2FF439DA-235B-4D1E-8D91-3168D94C7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73238"/>
            <a:ext cx="7924800" cy="3854450"/>
          </a:xfrm>
          <a:prstGeom prst="rect">
            <a:avLst/>
          </a:prstGeom>
          <a:solidFill>
            <a:schemeClr val="hlink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0" lang="en-US" altLang="zh-CN"/>
              <a:t>※</a:t>
            </a:r>
            <a:r>
              <a:rPr kumimoji="0" lang="zh-CN" altLang="en-US" sz="2400"/>
              <a:t>把一个输入符号串</a:t>
            </a:r>
            <a:r>
              <a:rPr kumimoji="0" lang="zh-CN" altLang="en-US" sz="2400">
                <a:solidFill>
                  <a:srgbClr val="FF0000"/>
                </a:solidFill>
              </a:rPr>
              <a:t>逐步归约到文法的开始符号</a:t>
            </a:r>
            <a:r>
              <a:rPr kumimoji="0" lang="zh-CN" altLang="en-US" sz="2400"/>
              <a:t>。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0" lang="zh-CN" altLang="zh-CN"/>
              <a:t>※</a:t>
            </a:r>
            <a:r>
              <a:rPr kumimoji="0" lang="zh-CN" altLang="en-US" sz="2400"/>
              <a:t>实现这种方法的大致过程是，用一个</a:t>
            </a:r>
            <a:r>
              <a:rPr kumimoji="0" lang="zh-CN" altLang="en-US" sz="2400">
                <a:solidFill>
                  <a:srgbClr val="FF0000"/>
                </a:solidFill>
              </a:rPr>
              <a:t>栈</a:t>
            </a:r>
            <a:r>
              <a:rPr kumimoji="0" lang="zh-CN" altLang="en-US" sz="2400"/>
              <a:t>，把输入符号一个一个地移进到栈里，当</a:t>
            </a:r>
            <a:r>
              <a:rPr kumimoji="0" lang="zh-CN" altLang="en-US" sz="2400">
                <a:solidFill>
                  <a:srgbClr val="FF0000"/>
                </a:solidFill>
              </a:rPr>
              <a:t>栈顶形成</a:t>
            </a:r>
            <a:r>
              <a:rPr kumimoji="0" lang="zh-CN" altLang="en-US" sz="2400"/>
              <a:t>某个产生式的右部（</a:t>
            </a:r>
            <a:r>
              <a:rPr lang="zh-CN" altLang="en-US" sz="2400"/>
              <a:t> </a:t>
            </a:r>
            <a:r>
              <a:rPr lang="zh-CN" altLang="en-US" sz="2400">
                <a:solidFill>
                  <a:srgbClr val="FF0000"/>
                </a:solidFill>
              </a:rPr>
              <a:t>句柄</a:t>
            </a:r>
            <a:r>
              <a:rPr lang="zh-CN" altLang="en-US" sz="2400"/>
              <a:t>）</a:t>
            </a:r>
            <a:r>
              <a:rPr kumimoji="0" lang="zh-CN" altLang="en-US" sz="2400"/>
              <a:t>时，把栈顶的这一部分替换成</a:t>
            </a:r>
            <a:r>
              <a:rPr kumimoji="0" lang="zh-CN" altLang="en-US" sz="2400">
                <a:latin typeface="System"/>
              </a:rPr>
              <a:t>(</a:t>
            </a:r>
            <a:r>
              <a:rPr kumimoji="0" lang="zh-CN" altLang="en-US" sz="2400">
                <a:solidFill>
                  <a:srgbClr val="FF0000"/>
                </a:solidFill>
              </a:rPr>
              <a:t>归约</a:t>
            </a:r>
            <a:r>
              <a:rPr kumimoji="0" lang="zh-CN" altLang="en-US" sz="2400"/>
              <a:t>为</a:t>
            </a:r>
            <a:r>
              <a:rPr kumimoji="0" lang="zh-CN" altLang="en-US" sz="2400">
                <a:latin typeface="System"/>
              </a:rPr>
              <a:t>)</a:t>
            </a:r>
            <a:r>
              <a:rPr kumimoji="0" lang="zh-CN" altLang="en-US" sz="2400"/>
              <a:t>它的左部符号。直到移进所有的输入符号串，若栈内是开始符号，则符合语法，否则不是文法的句子，这种分析称作</a:t>
            </a:r>
            <a:r>
              <a:rPr lang="zh-CN" altLang="en-US" sz="2400">
                <a:solidFill>
                  <a:srgbClr val="0000FF"/>
                </a:solidFill>
              </a:rPr>
              <a:t>“移进—归约”</a:t>
            </a:r>
            <a:r>
              <a:rPr lang="zh-CN" altLang="en-US" sz="2400"/>
              <a:t>分析。</a:t>
            </a:r>
            <a:endParaRPr lang="en-US" altLang="zh-CN" sz="24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4C79481-003A-4D20-831C-4C0E914AE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92150"/>
            <a:ext cx="6192837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自下而上分析基本问题</a:t>
            </a:r>
            <a:endParaRPr lang="en-US" altLang="zh-CN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id="{B19AE0F1-519F-4CB9-A72A-D61232F5E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4813"/>
            <a:ext cx="4241800" cy="59213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/>
              <a:t>对应的优先函数表：</a:t>
            </a:r>
          </a:p>
        </p:txBody>
      </p:sp>
      <p:sp>
        <p:nvSpPr>
          <p:cNvPr id="80899" name="Text Box 4">
            <a:extLst>
              <a:ext uri="{FF2B5EF4-FFF2-40B4-BE49-F238E27FC236}">
                <a16:creationId xmlns:a16="http://schemas.microsoft.com/office/drawing/2014/main" id="{2272E4CA-F15E-41F5-A84D-1E8A62029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997200"/>
            <a:ext cx="8458200" cy="37544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Tx/>
              <a:buAutoNum type="arabicParenR"/>
              <a:defRPr/>
            </a:pPr>
            <a:r>
              <a:rPr lang="zh-CN" altLang="en-US" sz="2800" dirty="0"/>
              <a:t>唯一性</a:t>
            </a:r>
            <a:endParaRPr lang="en-US" altLang="zh-CN" sz="2800" dirty="0"/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/>
              <a:t>构造优先函数的算法不唯一，如存在一组优先函数，那就存在无穷组优先函数。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/>
              <a:t>3)  正确性：错误检测能力降低，例如</a:t>
            </a:r>
            <a:r>
              <a:rPr lang="en-US" altLang="zh-CN" sz="2800" dirty="0"/>
              <a:t>f(id) &gt;g(id)    </a:t>
            </a:r>
            <a:r>
              <a:rPr lang="en-US" altLang="en-US" sz="2800" dirty="0"/>
              <a:t>id</a:t>
            </a:r>
            <a:r>
              <a:rPr lang="en-US" altLang="zh-CN" sz="2800" dirty="0"/>
              <a:t> ·&gt;id</a:t>
            </a:r>
            <a:endParaRPr lang="zh-CN" altLang="en-US" sz="2800" dirty="0"/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/>
              <a:t>4)存在性： 不一定每一个优先关系表都能找到对应的优先函数</a:t>
            </a:r>
          </a:p>
        </p:txBody>
      </p:sp>
      <p:grpSp>
        <p:nvGrpSpPr>
          <p:cNvPr id="86020" name="Group 6">
            <a:extLst>
              <a:ext uri="{FF2B5EF4-FFF2-40B4-BE49-F238E27FC236}">
                <a16:creationId xmlns:a16="http://schemas.microsoft.com/office/drawing/2014/main" id="{DEE74F6F-0945-497B-ABE5-A423F7333AB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325563"/>
            <a:ext cx="7600950" cy="2065337"/>
            <a:chOff x="624" y="835"/>
            <a:chExt cx="4788" cy="1301"/>
          </a:xfrm>
        </p:grpSpPr>
        <p:graphicFrame>
          <p:nvGraphicFramePr>
            <p:cNvPr id="86021" name="Object 3">
              <a:extLst>
                <a:ext uri="{FF2B5EF4-FFF2-40B4-BE49-F238E27FC236}">
                  <a16:creationId xmlns:a16="http://schemas.microsoft.com/office/drawing/2014/main" id="{A5F6C836-D932-4B99-8D2C-43E72ED363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900"/>
            <a:ext cx="4788" cy="1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31" name="Document" r:id="rId4" imgW="8839200" imgH="2286000" progId="Word.Document.8">
                    <p:embed/>
                  </p:oleObj>
                </mc:Choice>
                <mc:Fallback>
                  <p:oleObj name="Document" r:id="rId4" imgW="8839200" imgH="2286000" progId="Word.Documen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900"/>
                          <a:ext cx="4788" cy="1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2" name="Text Box 5">
              <a:extLst>
                <a:ext uri="{FF2B5EF4-FFF2-40B4-BE49-F238E27FC236}">
                  <a16:creationId xmlns:a16="http://schemas.microsoft.com/office/drawing/2014/main" id="{DC860C1A-A53B-43B5-BBAB-EFF4370C2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835"/>
              <a:ext cx="432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/>
                <a:t>#</a:t>
              </a: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6" name="Group 2">
            <a:extLst>
              <a:ext uri="{FF2B5EF4-FFF2-40B4-BE49-F238E27FC236}">
                <a16:creationId xmlns:a16="http://schemas.microsoft.com/office/drawing/2014/main" id="{6B4A3154-BC6E-4C5A-9DC3-EECB086819B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609600"/>
            <a:ext cx="3429000" cy="1752600"/>
            <a:chOff x="1248" y="528"/>
            <a:chExt cx="2160" cy="1104"/>
          </a:xfrm>
        </p:grpSpPr>
        <p:sp>
          <p:nvSpPr>
            <p:cNvPr id="88070" name="Line 3">
              <a:extLst>
                <a:ext uri="{FF2B5EF4-FFF2-40B4-BE49-F238E27FC236}">
                  <a16:creationId xmlns:a16="http://schemas.microsoft.com/office/drawing/2014/main" id="{076853E5-EB6B-4841-8696-2B576627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912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1" name="Line 4">
              <a:extLst>
                <a:ext uri="{FF2B5EF4-FFF2-40B4-BE49-F238E27FC236}">
                  <a16:creationId xmlns:a16="http://schemas.microsoft.com/office/drawing/2014/main" id="{67F9CC82-455B-4A0B-A742-7032B53FF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52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2" name="Line 5">
              <a:extLst>
                <a:ext uri="{FF2B5EF4-FFF2-40B4-BE49-F238E27FC236}">
                  <a16:creationId xmlns:a16="http://schemas.microsoft.com/office/drawing/2014/main" id="{8ACA40EB-1025-4AC2-96BB-E96180A68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24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3" name="Text Box 6">
              <a:extLst>
                <a:ext uri="{FF2B5EF4-FFF2-40B4-BE49-F238E27FC236}">
                  <a16:creationId xmlns:a16="http://schemas.microsoft.com/office/drawing/2014/main" id="{4D52738E-7340-4F81-A355-46ABD874F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864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a</a:t>
              </a:r>
            </a:p>
          </p:txBody>
        </p:sp>
        <p:sp>
          <p:nvSpPr>
            <p:cNvPr id="88074" name="Text Box 7">
              <a:extLst>
                <a:ext uri="{FF2B5EF4-FFF2-40B4-BE49-F238E27FC236}">
                  <a16:creationId xmlns:a16="http://schemas.microsoft.com/office/drawing/2014/main" id="{8A072D15-0E45-41B5-A3C5-C3F7218B6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267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b</a:t>
              </a:r>
            </a:p>
          </p:txBody>
        </p:sp>
        <p:sp>
          <p:nvSpPr>
            <p:cNvPr id="88075" name="Text Box 8">
              <a:extLst>
                <a:ext uri="{FF2B5EF4-FFF2-40B4-BE49-F238E27FC236}">
                  <a16:creationId xmlns:a16="http://schemas.microsoft.com/office/drawing/2014/main" id="{D9BF71DF-FCAB-4D59-8F46-BF1744F63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547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a</a:t>
              </a:r>
            </a:p>
          </p:txBody>
        </p:sp>
        <p:sp>
          <p:nvSpPr>
            <p:cNvPr id="88076" name="Text Box 9">
              <a:extLst>
                <a:ext uri="{FF2B5EF4-FFF2-40B4-BE49-F238E27FC236}">
                  <a16:creationId xmlns:a16="http://schemas.microsoft.com/office/drawing/2014/main" id="{64502BD1-6CDD-4964-BAEC-AAB77A10A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547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/>
                <a:t>b</a:t>
              </a:r>
            </a:p>
          </p:txBody>
        </p:sp>
        <p:sp>
          <p:nvSpPr>
            <p:cNvPr id="88077" name="Rectangle 10">
              <a:extLst>
                <a:ext uri="{FF2B5EF4-FFF2-40B4-BE49-F238E27FC236}">
                  <a16:creationId xmlns:a16="http://schemas.microsoft.com/office/drawing/2014/main" id="{7F284D7B-4305-4440-ACC4-0EC8D3BEA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912"/>
              <a:ext cx="3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b="1"/>
                <a:t>·&gt;</a:t>
              </a:r>
              <a:endParaRPr kumimoji="0" lang="zh-CN" altLang="en-US" b="1"/>
            </a:p>
          </p:txBody>
        </p:sp>
        <p:grpSp>
          <p:nvGrpSpPr>
            <p:cNvPr id="88078" name="Group 11">
              <a:extLst>
                <a:ext uri="{FF2B5EF4-FFF2-40B4-BE49-F238E27FC236}">
                  <a16:creationId xmlns:a16="http://schemas.microsoft.com/office/drawing/2014/main" id="{601B5382-CE9E-4E40-85C8-E2578C3BF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835"/>
              <a:ext cx="262" cy="442"/>
              <a:chOff x="1968" y="835"/>
              <a:chExt cx="262" cy="442"/>
            </a:xfrm>
          </p:grpSpPr>
          <p:sp>
            <p:nvSpPr>
              <p:cNvPr id="88085" name="Rectangle 12">
                <a:extLst>
                  <a:ext uri="{FF2B5EF4-FFF2-40B4-BE49-F238E27FC236}">
                    <a16:creationId xmlns:a16="http://schemas.microsoft.com/office/drawing/2014/main" id="{3AD100E5-D93F-4153-804F-6388297DD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835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zh-CN" b="1"/>
                  <a:t>·</a:t>
                </a:r>
                <a:endParaRPr kumimoji="0" lang="zh-CN" altLang="en-US"/>
              </a:p>
            </p:txBody>
          </p:sp>
          <p:sp>
            <p:nvSpPr>
              <p:cNvPr id="88086" name="Rectangle 13">
                <a:extLst>
                  <a:ext uri="{FF2B5EF4-FFF2-40B4-BE49-F238E27FC236}">
                    <a16:creationId xmlns:a16="http://schemas.microsoft.com/office/drawing/2014/main" id="{8B871E09-A1E4-4772-B178-8568298B4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912"/>
                <a:ext cx="26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b="1"/>
                  <a:t>=</a:t>
                </a:r>
                <a:endParaRPr kumimoji="0" lang="zh-CN" altLang="en-US"/>
              </a:p>
            </p:txBody>
          </p:sp>
        </p:grpSp>
        <p:grpSp>
          <p:nvGrpSpPr>
            <p:cNvPr id="88079" name="Group 14">
              <a:extLst>
                <a:ext uri="{FF2B5EF4-FFF2-40B4-BE49-F238E27FC236}">
                  <a16:creationId xmlns:a16="http://schemas.microsoft.com/office/drawing/2014/main" id="{F3BAFE7F-83A4-4EAE-9FEE-DB035D7FA5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190"/>
              <a:ext cx="262" cy="442"/>
              <a:chOff x="1968" y="835"/>
              <a:chExt cx="262" cy="442"/>
            </a:xfrm>
          </p:grpSpPr>
          <p:sp>
            <p:nvSpPr>
              <p:cNvPr id="88083" name="Rectangle 15">
                <a:extLst>
                  <a:ext uri="{FF2B5EF4-FFF2-40B4-BE49-F238E27FC236}">
                    <a16:creationId xmlns:a16="http://schemas.microsoft.com/office/drawing/2014/main" id="{2EC3675D-833B-47B1-91B7-09A5541A9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835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zh-CN" b="1"/>
                  <a:t>·</a:t>
                </a:r>
                <a:endParaRPr kumimoji="0" lang="zh-CN" altLang="en-US"/>
              </a:p>
            </p:txBody>
          </p:sp>
          <p:sp>
            <p:nvSpPr>
              <p:cNvPr id="88084" name="Rectangle 16">
                <a:extLst>
                  <a:ext uri="{FF2B5EF4-FFF2-40B4-BE49-F238E27FC236}">
                    <a16:creationId xmlns:a16="http://schemas.microsoft.com/office/drawing/2014/main" id="{D5824F98-4CFA-4C1E-B89C-A3AE426FC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912"/>
                <a:ext cx="26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b="1"/>
                  <a:t>=</a:t>
                </a:r>
                <a:endParaRPr kumimoji="0" lang="zh-CN" altLang="en-US"/>
              </a:p>
            </p:txBody>
          </p:sp>
        </p:grpSp>
        <p:grpSp>
          <p:nvGrpSpPr>
            <p:cNvPr id="88080" name="Group 17">
              <a:extLst>
                <a:ext uri="{FF2B5EF4-FFF2-40B4-BE49-F238E27FC236}">
                  <a16:creationId xmlns:a16="http://schemas.microsoft.com/office/drawing/2014/main" id="{953E84FA-D148-47B1-A076-D662CE840B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" y="1190"/>
              <a:ext cx="262" cy="442"/>
              <a:chOff x="1968" y="835"/>
              <a:chExt cx="262" cy="442"/>
            </a:xfrm>
          </p:grpSpPr>
          <p:sp>
            <p:nvSpPr>
              <p:cNvPr id="88081" name="Rectangle 18">
                <a:extLst>
                  <a:ext uri="{FF2B5EF4-FFF2-40B4-BE49-F238E27FC236}">
                    <a16:creationId xmlns:a16="http://schemas.microsoft.com/office/drawing/2014/main" id="{BDE10641-856B-47AC-9CE7-E4CF5F40D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835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zh-CN" b="1"/>
                  <a:t>·</a:t>
                </a:r>
                <a:endParaRPr kumimoji="0" lang="zh-CN" altLang="en-US"/>
              </a:p>
            </p:txBody>
          </p:sp>
          <p:sp>
            <p:nvSpPr>
              <p:cNvPr id="88082" name="Rectangle 19">
                <a:extLst>
                  <a:ext uri="{FF2B5EF4-FFF2-40B4-BE49-F238E27FC236}">
                    <a16:creationId xmlns:a16="http://schemas.microsoft.com/office/drawing/2014/main" id="{3928DE2B-6F79-4341-BAED-F6A4CD41A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912"/>
                <a:ext cx="26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b="1"/>
                  <a:t>=</a:t>
                </a:r>
                <a:endParaRPr kumimoji="0" lang="zh-CN" altLang="en-US"/>
              </a:p>
            </p:txBody>
          </p:sp>
        </p:grpSp>
      </p:grpSp>
      <p:sp>
        <p:nvSpPr>
          <p:cNvPr id="341012" name="Text Box 20">
            <a:extLst>
              <a:ext uri="{FF2B5EF4-FFF2-40B4-BE49-F238E27FC236}">
                <a16:creationId xmlns:a16="http://schemas.microsoft.com/office/drawing/2014/main" id="{B92D22B6-A51B-4811-B9A4-CA3D02EE8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667000"/>
            <a:ext cx="5486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 f(a)=g(a)      f(a)&gt;g(b)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 f(b)=g(a)      f(b)=g(b)</a:t>
            </a:r>
          </a:p>
        </p:txBody>
      </p:sp>
      <p:sp>
        <p:nvSpPr>
          <p:cNvPr id="341013" name="Text Box 21">
            <a:extLst>
              <a:ext uri="{FF2B5EF4-FFF2-40B4-BE49-F238E27FC236}">
                <a16:creationId xmlns:a16="http://schemas.microsoft.com/office/drawing/2014/main" id="{E163BCB2-BC9D-4A17-842A-3A322A45F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114800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 f(a) = g(a) = f(b) = g(b)</a:t>
            </a:r>
          </a:p>
        </p:txBody>
      </p:sp>
      <p:sp>
        <p:nvSpPr>
          <p:cNvPr id="341014" name="Text Box 22">
            <a:extLst>
              <a:ext uri="{FF2B5EF4-FFF2-40B4-BE49-F238E27FC236}">
                <a16:creationId xmlns:a16="http://schemas.microsoft.com/office/drawing/2014/main" id="{382C7D34-BAA3-40A3-BDD6-9AB090FDE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768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 </a:t>
            </a:r>
            <a:r>
              <a:rPr lang="zh-CN" altLang="en-US">
                <a:solidFill>
                  <a:srgbClr val="0000FF"/>
                </a:solidFill>
              </a:rPr>
              <a:t>与</a:t>
            </a:r>
            <a:r>
              <a:rPr lang="en-US" altLang="zh-CN">
                <a:solidFill>
                  <a:srgbClr val="0000FF"/>
                </a:solidFill>
              </a:rPr>
              <a:t>f(a) &gt; g(b)</a:t>
            </a:r>
            <a:r>
              <a:rPr lang="zh-CN" altLang="en-US">
                <a:solidFill>
                  <a:srgbClr val="0000FF"/>
                </a:solidFill>
              </a:rPr>
              <a:t>矛盾</a:t>
            </a:r>
            <a:r>
              <a:rPr lang="zh-CN" altLang="en-US"/>
              <a:t>，因此优先函数不存在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12" grpId="0" autoUpdateAnimBg="0"/>
      <p:bldP spid="341013" grpId="0" autoUpdateAnimBg="0"/>
      <p:bldP spid="341014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3">
            <a:extLst>
              <a:ext uri="{FF2B5EF4-FFF2-40B4-BE49-F238E27FC236}">
                <a16:creationId xmlns:a16="http://schemas.microsoft.com/office/drawing/2014/main" id="{075BB332-93DB-4474-80C0-D285F9BBB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7688"/>
            <a:ext cx="8532812" cy="554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/>
              <a:t>算法     </a:t>
            </a:r>
            <a:r>
              <a:rPr lang="zh-CN" altLang="en-US" b="1">
                <a:solidFill>
                  <a:srgbClr val="0000FF"/>
                </a:solidFill>
              </a:rPr>
              <a:t>从优先关系表构造优先函数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/>
              <a:t>方法：1.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>
                <a:sym typeface="Symbol" panose="05050102010706020507" pitchFamily="18" charset="2"/>
              </a:rPr>
              <a:t>aV</a:t>
            </a:r>
            <a:r>
              <a:rPr lang="en-US" altLang="zh-CN" baseline="-25000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{#},</a:t>
            </a:r>
            <a:r>
              <a:rPr lang="zh-CN" altLang="en-US">
                <a:sym typeface="Symbol" panose="05050102010706020507" pitchFamily="18" charset="2"/>
              </a:rPr>
              <a:t>建立两个符号</a:t>
            </a:r>
            <a:r>
              <a:rPr lang="en-US" altLang="zh-CN">
                <a:sym typeface="Symbol" panose="05050102010706020507" pitchFamily="18" charset="2"/>
              </a:rPr>
              <a:t>f</a:t>
            </a:r>
            <a:r>
              <a:rPr lang="en-US" altLang="zh-CN" baseline="-25000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和</a:t>
            </a:r>
            <a:r>
              <a:rPr lang="en-US" altLang="zh-CN">
                <a:sym typeface="Symbol" panose="05050102010706020507" pitchFamily="18" charset="2"/>
              </a:rPr>
              <a:t>g</a:t>
            </a:r>
            <a:r>
              <a:rPr lang="en-US" altLang="zh-CN" baseline="-25000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2.  </a:t>
            </a:r>
            <a:r>
              <a:rPr lang="zh-CN" altLang="en-US">
                <a:sym typeface="Symbol" panose="05050102010706020507" pitchFamily="18" charset="2"/>
              </a:rPr>
              <a:t>若</a:t>
            </a:r>
            <a:r>
              <a:rPr lang="en-US" altLang="en-US">
                <a:sym typeface="Symbol" panose="05050102010706020507" pitchFamily="18" charset="2"/>
              </a:rPr>
              <a:t>a </a:t>
            </a:r>
            <a:r>
              <a:rPr lang="en-US" altLang="en-US" b="1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en-US">
                <a:sym typeface="Symbol" panose="05050102010706020507" pitchFamily="18" charset="2"/>
              </a:rPr>
              <a:t> b,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则把</a:t>
            </a:r>
            <a:r>
              <a:rPr lang="en-US" altLang="zh-CN">
                <a:sym typeface="Symbol" panose="05050102010706020507" pitchFamily="18" charset="2"/>
              </a:rPr>
              <a:t>f</a:t>
            </a:r>
            <a:r>
              <a:rPr lang="en-US" altLang="zh-CN" baseline="-25000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和</a:t>
            </a:r>
            <a:r>
              <a:rPr lang="en-US" altLang="zh-CN">
                <a:sym typeface="Symbol" panose="05050102010706020507" pitchFamily="18" charset="2"/>
              </a:rPr>
              <a:t>g</a:t>
            </a:r>
            <a:r>
              <a:rPr lang="en-US" altLang="zh-CN" baseline="-25000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分在一组；</a:t>
            </a:r>
          </a:p>
          <a:p>
            <a:pPr eaLnBrk="1" hangingPunct="1"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            3</a:t>
            </a:r>
            <a:r>
              <a:rPr lang="zh-CN" altLang="zh-CN">
                <a:sym typeface="Symbol" panose="05050102010706020507" pitchFamily="18" charset="2"/>
              </a:rPr>
              <a:t>. 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>
                <a:sym typeface="Symbol" panose="05050102010706020507" pitchFamily="18" charset="2"/>
              </a:rPr>
              <a:t>a，</a:t>
            </a:r>
            <a:r>
              <a:rPr lang="en-US" altLang="en-US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 V</a:t>
            </a:r>
            <a:r>
              <a:rPr lang="en-US" altLang="zh-CN" baseline="-25000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，</a:t>
            </a:r>
          </a:p>
          <a:p>
            <a:pPr eaLnBrk="1" hangingPunct="1"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    </a:t>
            </a:r>
            <a:r>
              <a:rPr lang="zh-CN" altLang="en-US">
                <a:sym typeface="Symbol" panose="05050102010706020507" pitchFamily="18" charset="2"/>
              </a:rPr>
              <a:t>若</a:t>
            </a:r>
            <a:r>
              <a:rPr lang="en-US" altLang="en-US">
                <a:sym typeface="Symbol" panose="05050102010706020507" pitchFamily="18" charset="2"/>
              </a:rPr>
              <a:t>a </a:t>
            </a:r>
            <a:r>
              <a:rPr lang="en-US" altLang="en-US" b="1">
                <a:solidFill>
                  <a:srgbClr val="FF0000"/>
                </a:solidFill>
                <a:sym typeface="Symbol" panose="05050102010706020507" pitchFamily="18" charset="2"/>
              </a:rPr>
              <a:t></a:t>
            </a:r>
            <a:r>
              <a:rPr lang="en-US" altLang="en-US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，</a:t>
            </a:r>
            <a:r>
              <a:rPr lang="zh-CN" altLang="en-US">
                <a:sym typeface="Symbol" panose="05050102010706020507" pitchFamily="18" charset="2"/>
              </a:rPr>
              <a:t>则从</a:t>
            </a:r>
            <a:r>
              <a:rPr lang="en-US" altLang="zh-CN">
                <a:sym typeface="Symbol" panose="05050102010706020507" pitchFamily="18" charset="2"/>
              </a:rPr>
              <a:t>f</a:t>
            </a:r>
            <a:r>
              <a:rPr lang="en-US" altLang="zh-CN" baseline="-25000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至</a:t>
            </a:r>
            <a:r>
              <a:rPr lang="en-US" altLang="zh-CN">
                <a:sym typeface="Symbol" panose="05050102010706020507" pitchFamily="18" charset="2"/>
              </a:rPr>
              <a:t>g</a:t>
            </a:r>
            <a:r>
              <a:rPr lang="en-US" altLang="zh-CN" baseline="-25000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画一条弧；</a:t>
            </a:r>
          </a:p>
          <a:p>
            <a:pPr eaLnBrk="1" hangingPunct="1"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                若</a:t>
            </a:r>
            <a:r>
              <a:rPr lang="en-US" altLang="en-US">
                <a:sym typeface="Symbol" panose="05050102010706020507" pitchFamily="18" charset="2"/>
              </a:rPr>
              <a:t>a </a:t>
            </a:r>
            <a:r>
              <a:rPr lang="en-US" altLang="en-US" b="1">
                <a:solidFill>
                  <a:srgbClr val="FF0000"/>
                </a:solidFill>
                <a:sym typeface="Symbol" panose="05050102010706020507" pitchFamily="18" charset="2"/>
              </a:rPr>
              <a:t></a:t>
            </a:r>
            <a:r>
              <a:rPr lang="en-US" altLang="en-US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，</a:t>
            </a:r>
            <a:r>
              <a:rPr lang="zh-CN" altLang="en-US">
                <a:sym typeface="Symbol" panose="05050102010706020507" pitchFamily="18" charset="2"/>
              </a:rPr>
              <a:t>则从</a:t>
            </a:r>
            <a:r>
              <a:rPr lang="en-US" altLang="zh-CN">
                <a:sym typeface="Symbol" panose="05050102010706020507" pitchFamily="18" charset="2"/>
              </a:rPr>
              <a:t>g</a:t>
            </a:r>
            <a:r>
              <a:rPr lang="en-US" altLang="zh-CN" baseline="-25000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至</a:t>
            </a:r>
            <a:r>
              <a:rPr lang="en-US" altLang="zh-CN">
                <a:sym typeface="Symbol" panose="05050102010706020507" pitchFamily="18" charset="2"/>
              </a:rPr>
              <a:t>f</a:t>
            </a:r>
            <a:r>
              <a:rPr lang="en-US" altLang="zh-CN" baseline="-25000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画一条弧;</a:t>
            </a:r>
          </a:p>
          <a:p>
            <a:pPr eaLnBrk="1" hangingPunct="1"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           4 </a:t>
            </a:r>
            <a:r>
              <a:rPr lang="zh-CN" altLang="zh-CN">
                <a:sym typeface="Symbol" panose="05050102010706020507" pitchFamily="18" charset="2"/>
              </a:rPr>
              <a:t>.</a:t>
            </a:r>
            <a:r>
              <a:rPr lang="zh-CN" altLang="en-US">
                <a:sym typeface="Symbol" panose="05050102010706020507" pitchFamily="18" charset="2"/>
              </a:rPr>
              <a:t>若图中无环路，则存在优先</a:t>
            </a:r>
            <a:r>
              <a:rPr lang="zh-CN" altLang="en-US"/>
              <a:t>函数，</a:t>
            </a:r>
          </a:p>
          <a:p>
            <a:pPr eaLnBrk="1" hangingPunct="1">
              <a:buFontTx/>
              <a:buNone/>
            </a:pPr>
            <a:r>
              <a:rPr lang="zh-CN" altLang="en-US"/>
              <a:t>                </a:t>
            </a:r>
            <a:r>
              <a:rPr lang="en-US" altLang="en-US"/>
              <a:t>f(a)</a:t>
            </a:r>
            <a:r>
              <a:rPr lang="zh-CN" altLang="en-US"/>
              <a:t>和</a:t>
            </a:r>
            <a:r>
              <a:rPr lang="en-US" altLang="en-US"/>
              <a:t>g(b)</a:t>
            </a:r>
            <a:r>
              <a:rPr lang="zh-CN" altLang="en-US"/>
              <a:t>分别</a:t>
            </a:r>
            <a:r>
              <a:rPr lang="zh-CN" altLang="zh-CN"/>
              <a:t>等</a:t>
            </a:r>
            <a:r>
              <a:rPr lang="zh-CN" altLang="en-US"/>
              <a:t>于从</a:t>
            </a:r>
            <a:r>
              <a:rPr lang="en-US" altLang="zh-CN">
                <a:sym typeface="Symbol" panose="05050102010706020507" pitchFamily="18" charset="2"/>
              </a:rPr>
              <a:t>f</a:t>
            </a:r>
            <a:r>
              <a:rPr lang="en-US" altLang="zh-CN" baseline="-25000">
                <a:sym typeface="Symbol" panose="05050102010706020507" pitchFamily="18" charset="2"/>
              </a:rPr>
              <a:t>a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和</a:t>
            </a:r>
            <a:r>
              <a:rPr lang="en-US" altLang="zh-CN">
                <a:sym typeface="Symbol" panose="05050102010706020507" pitchFamily="18" charset="2"/>
              </a:rPr>
              <a:t>g</a:t>
            </a:r>
            <a:r>
              <a:rPr lang="en-US" altLang="zh-CN" baseline="-25000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出发的</a:t>
            </a:r>
          </a:p>
          <a:p>
            <a:pPr eaLnBrk="1" hangingPunct="1"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               最长路径（每一条箭弧长度为1）。</a:t>
            </a:r>
          </a:p>
        </p:txBody>
      </p:sp>
      <p:sp>
        <p:nvSpPr>
          <p:cNvPr id="89091" name="Text Box 4">
            <a:extLst>
              <a:ext uri="{FF2B5EF4-FFF2-40B4-BE49-F238E27FC236}">
                <a16:creationId xmlns:a16="http://schemas.microsoft.com/office/drawing/2014/main" id="{8C3F2A78-5082-455C-AA45-DD08A6E8D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5138" y="1773238"/>
            <a:ext cx="414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9092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0B7068D-D238-4772-9D7C-7781002BA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0"/>
            <a:ext cx="457200" cy="461963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>
            <a:extLst>
              <a:ext uri="{FF2B5EF4-FFF2-40B4-BE49-F238E27FC236}">
                <a16:creationId xmlns:a16="http://schemas.microsoft.com/office/drawing/2014/main" id="{2C1B10C5-02FE-4DCD-AD1E-0380810932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838200"/>
          <a:ext cx="443865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0" name="Document" r:id="rId3" imgW="4438650" imgH="3067050" progId="Word.Document.8">
                  <p:embed/>
                </p:oleObj>
              </mc:Choice>
              <mc:Fallback>
                <p:oleObj name="Document" r:id="rId3" imgW="4438650" imgH="30670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443865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5" name="Oval 3">
            <a:extLst>
              <a:ext uri="{FF2B5EF4-FFF2-40B4-BE49-F238E27FC236}">
                <a16:creationId xmlns:a16="http://schemas.microsoft.com/office/drawing/2014/main" id="{1B7B4BAC-4EE1-4462-B6B6-D9ACD2303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219200"/>
            <a:ext cx="609600" cy="609600"/>
          </a:xfrm>
          <a:prstGeom prst="ellipse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g</a:t>
            </a:r>
            <a:r>
              <a:rPr lang="en-US" altLang="en-US" baseline="-25000"/>
              <a:t>id</a:t>
            </a:r>
            <a:endParaRPr lang="en-US" altLang="zh-CN"/>
          </a:p>
        </p:txBody>
      </p:sp>
      <p:sp>
        <p:nvSpPr>
          <p:cNvPr id="90116" name="Oval 4">
            <a:extLst>
              <a:ext uri="{FF2B5EF4-FFF2-40B4-BE49-F238E27FC236}">
                <a16:creationId xmlns:a16="http://schemas.microsoft.com/office/drawing/2014/main" id="{92CAD7B9-775F-42F0-AC11-71237B7B1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219200"/>
            <a:ext cx="609600" cy="609600"/>
          </a:xfrm>
          <a:prstGeom prst="ellipse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f</a:t>
            </a:r>
            <a:r>
              <a:rPr lang="en-US" altLang="en-US" baseline="-25000"/>
              <a:t>id</a:t>
            </a:r>
            <a:endParaRPr lang="en-US" altLang="zh-CN"/>
          </a:p>
        </p:txBody>
      </p:sp>
      <p:sp>
        <p:nvSpPr>
          <p:cNvPr id="90117" name="Oval 5">
            <a:extLst>
              <a:ext uri="{FF2B5EF4-FFF2-40B4-BE49-F238E27FC236}">
                <a16:creationId xmlns:a16="http://schemas.microsoft.com/office/drawing/2014/main" id="{7AB12E6F-B3FF-4B12-81AE-530C78EE6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86000"/>
            <a:ext cx="609600" cy="609600"/>
          </a:xfrm>
          <a:prstGeom prst="ellipse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f</a:t>
            </a:r>
            <a:r>
              <a:rPr lang="en-US" altLang="en-US" baseline="-25000"/>
              <a:t>*</a:t>
            </a:r>
            <a:endParaRPr lang="en-US" altLang="zh-CN"/>
          </a:p>
        </p:txBody>
      </p:sp>
      <p:sp>
        <p:nvSpPr>
          <p:cNvPr id="90118" name="Oval 6">
            <a:extLst>
              <a:ext uri="{FF2B5EF4-FFF2-40B4-BE49-F238E27FC236}">
                <a16:creationId xmlns:a16="http://schemas.microsoft.com/office/drawing/2014/main" id="{9F68FFD7-113A-43B7-ADE5-69672B7E8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286000"/>
            <a:ext cx="609600" cy="609600"/>
          </a:xfrm>
          <a:prstGeom prst="ellipse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g</a:t>
            </a:r>
            <a:r>
              <a:rPr lang="en-US" altLang="en-US" baseline="-25000"/>
              <a:t>*</a:t>
            </a:r>
            <a:endParaRPr lang="en-US" altLang="zh-CN"/>
          </a:p>
        </p:txBody>
      </p:sp>
      <p:sp>
        <p:nvSpPr>
          <p:cNvPr id="90119" name="Oval 7">
            <a:extLst>
              <a:ext uri="{FF2B5EF4-FFF2-40B4-BE49-F238E27FC236}">
                <a16:creationId xmlns:a16="http://schemas.microsoft.com/office/drawing/2014/main" id="{32B4E557-10D6-4527-9847-CC588FCDB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352800"/>
            <a:ext cx="609600" cy="609600"/>
          </a:xfrm>
          <a:prstGeom prst="ellipse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g</a:t>
            </a:r>
            <a:r>
              <a:rPr lang="en-US" altLang="en-US" baseline="-25000"/>
              <a:t>+</a:t>
            </a:r>
            <a:endParaRPr lang="en-US" altLang="zh-CN"/>
          </a:p>
        </p:txBody>
      </p:sp>
      <p:sp>
        <p:nvSpPr>
          <p:cNvPr id="90120" name="Oval 8">
            <a:extLst>
              <a:ext uri="{FF2B5EF4-FFF2-40B4-BE49-F238E27FC236}">
                <a16:creationId xmlns:a16="http://schemas.microsoft.com/office/drawing/2014/main" id="{9BBDD851-E5D6-4CDF-88A7-92E25FEC1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352800"/>
            <a:ext cx="609600" cy="609600"/>
          </a:xfrm>
          <a:prstGeom prst="ellipse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f</a:t>
            </a:r>
            <a:r>
              <a:rPr lang="en-US" altLang="en-US" baseline="-25000"/>
              <a:t>+</a:t>
            </a:r>
            <a:endParaRPr lang="en-US" altLang="zh-CN"/>
          </a:p>
        </p:txBody>
      </p:sp>
      <p:sp>
        <p:nvSpPr>
          <p:cNvPr id="90121" name="Oval 9">
            <a:extLst>
              <a:ext uri="{FF2B5EF4-FFF2-40B4-BE49-F238E27FC236}">
                <a16:creationId xmlns:a16="http://schemas.microsoft.com/office/drawing/2014/main" id="{A31E2A83-7483-4261-8507-B0AD0DD17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572000"/>
            <a:ext cx="609600" cy="609600"/>
          </a:xfrm>
          <a:prstGeom prst="ellipse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f</a:t>
            </a:r>
            <a:r>
              <a:rPr lang="en-US" altLang="en-US" baseline="-25000"/>
              <a:t>#</a:t>
            </a:r>
            <a:endParaRPr lang="en-US" altLang="zh-CN"/>
          </a:p>
        </p:txBody>
      </p:sp>
      <p:sp>
        <p:nvSpPr>
          <p:cNvPr id="90122" name="Oval 10">
            <a:extLst>
              <a:ext uri="{FF2B5EF4-FFF2-40B4-BE49-F238E27FC236}">
                <a16:creationId xmlns:a16="http://schemas.microsoft.com/office/drawing/2014/main" id="{CF548768-5448-45EB-95B2-E1CAE5CF3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572000"/>
            <a:ext cx="609600" cy="609600"/>
          </a:xfrm>
          <a:prstGeom prst="ellipse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g</a:t>
            </a:r>
            <a:r>
              <a:rPr lang="en-US" altLang="en-US" baseline="-25000"/>
              <a:t>#</a:t>
            </a:r>
            <a:endParaRPr lang="en-US" altLang="zh-CN"/>
          </a:p>
        </p:txBody>
      </p:sp>
      <p:sp>
        <p:nvSpPr>
          <p:cNvPr id="343051" name="Text Box 11">
            <a:extLst>
              <a:ext uri="{FF2B5EF4-FFF2-40B4-BE49-F238E27FC236}">
                <a16:creationId xmlns:a16="http://schemas.microsoft.com/office/drawing/2014/main" id="{BD3DFE83-3F37-431E-8901-420B27DCA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28763"/>
            <a:ext cx="457200" cy="409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43052" name="Line 12">
            <a:extLst>
              <a:ext uri="{FF2B5EF4-FFF2-40B4-BE49-F238E27FC236}">
                <a16:creationId xmlns:a16="http://schemas.microsoft.com/office/drawing/2014/main" id="{B8F83477-4BB3-4DBF-9A9C-58E9A09931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1828800"/>
            <a:ext cx="1524000" cy="1524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53" name="Text Box 13">
            <a:extLst>
              <a:ext uri="{FF2B5EF4-FFF2-40B4-BE49-F238E27FC236}">
                <a16:creationId xmlns:a16="http://schemas.microsoft.com/office/drawing/2014/main" id="{99F880FF-F0E2-4D10-A7EF-9AFAF53E0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528763"/>
            <a:ext cx="457200" cy="409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43054" name="Line 14">
            <a:extLst>
              <a:ext uri="{FF2B5EF4-FFF2-40B4-BE49-F238E27FC236}">
                <a16:creationId xmlns:a16="http://schemas.microsoft.com/office/drawing/2014/main" id="{CBB63ED6-038C-4133-9CCD-9CA1CFAE1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828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55" name="Text Box 15">
            <a:extLst>
              <a:ext uri="{FF2B5EF4-FFF2-40B4-BE49-F238E27FC236}">
                <a16:creationId xmlns:a16="http://schemas.microsoft.com/office/drawing/2014/main" id="{CA4C5A27-F55B-4391-BB53-9911F503B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528763"/>
            <a:ext cx="457200" cy="409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343056" name="AutoShape 16">
            <a:extLst>
              <a:ext uri="{FF2B5EF4-FFF2-40B4-BE49-F238E27FC236}">
                <a16:creationId xmlns:a16="http://schemas.microsoft.com/office/drawing/2014/main" id="{CA8C8CF9-AD28-4A47-A947-08C51894FA69}"/>
              </a:ext>
            </a:extLst>
          </p:cNvPr>
          <p:cNvCxnSpPr>
            <a:cxnSpLocks noChangeShapeType="1"/>
            <a:stCxn id="90116" idx="6"/>
            <a:endCxn id="90122" idx="6"/>
          </p:cNvCxnSpPr>
          <p:nvPr/>
        </p:nvCxnSpPr>
        <p:spPr bwMode="auto">
          <a:xfrm>
            <a:off x="7924800" y="1524000"/>
            <a:ext cx="1588" cy="3352800"/>
          </a:xfrm>
          <a:prstGeom prst="curvedConnector3">
            <a:avLst>
              <a:gd name="adj1" fmla="val 14400005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3057" name="Text Box 17">
            <a:extLst>
              <a:ext uri="{FF2B5EF4-FFF2-40B4-BE49-F238E27FC236}">
                <a16:creationId xmlns:a16="http://schemas.microsoft.com/office/drawing/2014/main" id="{501205ED-97EA-4573-AE07-D469309F1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057400"/>
            <a:ext cx="457200" cy="409575"/>
          </a:xfrm>
          <a:prstGeom prst="rect">
            <a:avLst/>
          </a:prstGeom>
          <a:noFill/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43058" name="Line 18">
            <a:extLst>
              <a:ext uri="{FF2B5EF4-FFF2-40B4-BE49-F238E27FC236}">
                <a16:creationId xmlns:a16="http://schemas.microsoft.com/office/drawing/2014/main" id="{F9410404-23F5-43D3-A4BB-B6E9409C8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76400"/>
            <a:ext cx="1144588" cy="19812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59" name="Text Box 19">
            <a:extLst>
              <a:ext uri="{FF2B5EF4-FFF2-40B4-BE49-F238E27FC236}">
                <a16:creationId xmlns:a16="http://schemas.microsoft.com/office/drawing/2014/main" id="{A8AEF8A0-18F3-4ABD-B64F-3583A1781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057400"/>
            <a:ext cx="457200" cy="409575"/>
          </a:xfrm>
          <a:prstGeom prst="rect">
            <a:avLst/>
          </a:prstGeom>
          <a:noFill/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43060" name="Text Box 20">
            <a:extLst>
              <a:ext uri="{FF2B5EF4-FFF2-40B4-BE49-F238E27FC236}">
                <a16:creationId xmlns:a16="http://schemas.microsoft.com/office/drawing/2014/main" id="{CFD2A44A-1851-4339-8285-F3B490588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043113"/>
            <a:ext cx="457200" cy="409575"/>
          </a:xfrm>
          <a:prstGeom prst="rect">
            <a:avLst/>
          </a:prstGeom>
          <a:noFill/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43061" name="Line 21">
            <a:extLst>
              <a:ext uri="{FF2B5EF4-FFF2-40B4-BE49-F238E27FC236}">
                <a16:creationId xmlns:a16="http://schemas.microsoft.com/office/drawing/2014/main" id="{D167378E-5BB9-44E2-8275-0606200AE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819400"/>
            <a:ext cx="0" cy="5334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62" name="Text Box 22">
            <a:extLst>
              <a:ext uri="{FF2B5EF4-FFF2-40B4-BE49-F238E27FC236}">
                <a16:creationId xmlns:a16="http://schemas.microsoft.com/office/drawing/2014/main" id="{48970DB8-AF35-4D65-AE7E-B3221C89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057400"/>
            <a:ext cx="457200" cy="409575"/>
          </a:xfrm>
          <a:prstGeom prst="rect">
            <a:avLst/>
          </a:prstGeom>
          <a:noFill/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43063" name="Line 23">
            <a:extLst>
              <a:ext uri="{FF2B5EF4-FFF2-40B4-BE49-F238E27FC236}">
                <a16:creationId xmlns:a16="http://schemas.microsoft.com/office/drawing/2014/main" id="{B82487E8-D250-4D7B-B706-7BC028C62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962400"/>
            <a:ext cx="0" cy="6096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64" name="Text Box 24">
            <a:extLst>
              <a:ext uri="{FF2B5EF4-FFF2-40B4-BE49-F238E27FC236}">
                <a16:creationId xmlns:a16="http://schemas.microsoft.com/office/drawing/2014/main" id="{428107F4-2F61-4ADD-80C4-A9E726B1A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486025"/>
            <a:ext cx="457200" cy="409575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43065" name="Line 25">
            <a:extLst>
              <a:ext uri="{FF2B5EF4-FFF2-40B4-BE49-F238E27FC236}">
                <a16:creationId xmlns:a16="http://schemas.microsoft.com/office/drawing/2014/main" id="{C2F50407-B74A-400A-83E4-29D63529F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828800"/>
            <a:ext cx="0" cy="45720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66" name="Text Box 26">
            <a:extLst>
              <a:ext uri="{FF2B5EF4-FFF2-40B4-BE49-F238E27FC236}">
                <a16:creationId xmlns:a16="http://schemas.microsoft.com/office/drawing/2014/main" id="{FC684A48-3D06-497B-8FAE-DA7559F1C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514600"/>
            <a:ext cx="457200" cy="409575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43067" name="Line 27">
            <a:extLst>
              <a:ext uri="{FF2B5EF4-FFF2-40B4-BE49-F238E27FC236}">
                <a16:creationId xmlns:a16="http://schemas.microsoft.com/office/drawing/2014/main" id="{DE7E2E3B-5507-419D-8007-FF8ECB714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895600"/>
            <a:ext cx="0" cy="45720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68" name="Text Box 28">
            <a:extLst>
              <a:ext uri="{FF2B5EF4-FFF2-40B4-BE49-F238E27FC236}">
                <a16:creationId xmlns:a16="http://schemas.microsoft.com/office/drawing/2014/main" id="{E0D8A8F4-76C4-43CC-BFD8-E653174F7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457200" cy="409575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43069" name="Line 29">
            <a:extLst>
              <a:ext uri="{FF2B5EF4-FFF2-40B4-BE49-F238E27FC236}">
                <a16:creationId xmlns:a16="http://schemas.microsoft.com/office/drawing/2014/main" id="{65E016C1-04D3-4DF0-ACAA-57D3F347C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590800"/>
            <a:ext cx="11430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70" name="Text Box 30">
            <a:extLst>
              <a:ext uri="{FF2B5EF4-FFF2-40B4-BE49-F238E27FC236}">
                <a16:creationId xmlns:a16="http://schemas.microsoft.com/office/drawing/2014/main" id="{CAFE96AC-4C2E-4048-9E5C-9BD034F15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14600"/>
            <a:ext cx="457200" cy="409575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43071" name="Line 31">
            <a:extLst>
              <a:ext uri="{FF2B5EF4-FFF2-40B4-BE49-F238E27FC236}">
                <a16:creationId xmlns:a16="http://schemas.microsoft.com/office/drawing/2014/main" id="{C705A339-46B7-4A27-8BB1-A19CB00B8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819400"/>
            <a:ext cx="1144588" cy="198120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72" name="Text Box 32">
            <a:extLst>
              <a:ext uri="{FF2B5EF4-FFF2-40B4-BE49-F238E27FC236}">
                <a16:creationId xmlns:a16="http://schemas.microsoft.com/office/drawing/2014/main" id="{58CC787B-405F-4198-81EC-B39ECDB03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943225"/>
            <a:ext cx="457200" cy="409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000">
              <a:solidFill>
                <a:srgbClr val="CC00CC"/>
              </a:solidFill>
            </a:endParaRPr>
          </a:p>
        </p:txBody>
      </p:sp>
      <p:cxnSp>
        <p:nvCxnSpPr>
          <p:cNvPr id="343073" name="AutoShape 33">
            <a:extLst>
              <a:ext uri="{FF2B5EF4-FFF2-40B4-BE49-F238E27FC236}">
                <a16:creationId xmlns:a16="http://schemas.microsoft.com/office/drawing/2014/main" id="{C39DBCBD-7CAA-44AE-8354-D3AB0E0B1754}"/>
              </a:ext>
            </a:extLst>
          </p:cNvPr>
          <p:cNvCxnSpPr>
            <a:cxnSpLocks noChangeShapeType="1"/>
            <a:stCxn id="90115" idx="2"/>
            <a:endCxn id="90121" idx="2"/>
          </p:cNvCxnSpPr>
          <p:nvPr/>
        </p:nvCxnSpPr>
        <p:spPr bwMode="auto">
          <a:xfrm rot="10800000" flipH="1" flipV="1">
            <a:off x="5638800" y="1524000"/>
            <a:ext cx="1588" cy="3352800"/>
          </a:xfrm>
          <a:prstGeom prst="curvedConnector3">
            <a:avLst>
              <a:gd name="adj1" fmla="val -14400005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3074" name="Text Box 34">
            <a:extLst>
              <a:ext uri="{FF2B5EF4-FFF2-40B4-BE49-F238E27FC236}">
                <a16:creationId xmlns:a16="http://schemas.microsoft.com/office/drawing/2014/main" id="{7FDF6B81-2313-4F9F-A0C7-7307F2A5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971800"/>
            <a:ext cx="457200" cy="409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000">
              <a:solidFill>
                <a:srgbClr val="CC00CC"/>
              </a:solidFill>
            </a:endParaRPr>
          </a:p>
        </p:txBody>
      </p:sp>
      <p:sp>
        <p:nvSpPr>
          <p:cNvPr id="343075" name="Line 35">
            <a:extLst>
              <a:ext uri="{FF2B5EF4-FFF2-40B4-BE49-F238E27FC236}">
                <a16:creationId xmlns:a16="http://schemas.microsoft.com/office/drawing/2014/main" id="{E73912F2-59D5-4C71-AE48-519F89B39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9624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76" name="Text Box 36">
            <a:extLst>
              <a:ext uri="{FF2B5EF4-FFF2-40B4-BE49-F238E27FC236}">
                <a16:creationId xmlns:a16="http://schemas.microsoft.com/office/drawing/2014/main" id="{603D76FD-5023-4341-84AE-2FDDC204B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2971800"/>
            <a:ext cx="457200" cy="409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000">
              <a:solidFill>
                <a:srgbClr val="CC00CC"/>
              </a:solidFill>
            </a:endParaRPr>
          </a:p>
        </p:txBody>
      </p:sp>
      <p:sp>
        <p:nvSpPr>
          <p:cNvPr id="343077" name="Line 37">
            <a:extLst>
              <a:ext uri="{FF2B5EF4-FFF2-40B4-BE49-F238E27FC236}">
                <a16:creationId xmlns:a16="http://schemas.microsoft.com/office/drawing/2014/main" id="{BC6A6FFF-9A4A-46D0-9C94-4EAB1A9232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819400"/>
            <a:ext cx="1219200" cy="1905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78" name="Line 38">
            <a:extLst>
              <a:ext uri="{FF2B5EF4-FFF2-40B4-BE49-F238E27FC236}">
                <a16:creationId xmlns:a16="http://schemas.microsoft.com/office/drawing/2014/main" id="{7CEC7699-C41D-434D-880C-B9F1C00549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3733800"/>
            <a:ext cx="1066800" cy="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3079" name="Object 39">
            <a:extLst>
              <a:ext uri="{FF2B5EF4-FFF2-40B4-BE49-F238E27FC236}">
                <a16:creationId xmlns:a16="http://schemas.microsoft.com/office/drawing/2014/main" id="{B3F4B133-C1FD-4D1C-820C-99019A08D0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063" y="4556125"/>
          <a:ext cx="4706937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1" name="Document" r:id="rId5" imgW="4705350" imgH="2228850" progId="Word.Document.8">
                  <p:embed/>
                </p:oleObj>
              </mc:Choice>
              <mc:Fallback>
                <p:oleObj name="Document" r:id="rId5" imgW="4705350" imgH="2228850" progId="Word.Document.8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4556125"/>
                        <a:ext cx="4706937" cy="222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80" name="Text Box 40">
            <a:extLst>
              <a:ext uri="{FF2B5EF4-FFF2-40B4-BE49-F238E27FC236}">
                <a16:creationId xmlns:a16="http://schemas.microsoft.com/office/drawing/2014/main" id="{51F0DB17-2AC4-4AB1-9358-9EA7A7B7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486400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无环路</a:t>
            </a:r>
          </a:p>
        </p:txBody>
      </p:sp>
      <p:sp>
        <p:nvSpPr>
          <p:cNvPr id="90153" name="AutoShape 41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C40AEF19-FF5D-482F-9ED8-813AA146F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0"/>
            <a:ext cx="457200" cy="461963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3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3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3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3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3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3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3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3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3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3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3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3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3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3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3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43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3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3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43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43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3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43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4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4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4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4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4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4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4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4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4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4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34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3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51" grpId="0" animBg="1" autoUpdateAnimBg="0"/>
      <p:bldP spid="343053" grpId="0" animBg="1" autoUpdateAnimBg="0"/>
      <p:bldP spid="343055" grpId="0" animBg="1" autoUpdateAnimBg="0"/>
      <p:bldP spid="343057" grpId="0" animBg="1" autoUpdateAnimBg="0"/>
      <p:bldP spid="343059" grpId="0" animBg="1" autoUpdateAnimBg="0"/>
      <p:bldP spid="343060" grpId="0" animBg="1" autoUpdateAnimBg="0"/>
      <p:bldP spid="343062" grpId="0" animBg="1" autoUpdateAnimBg="0"/>
      <p:bldP spid="343064" grpId="0" animBg="1" autoUpdateAnimBg="0"/>
      <p:bldP spid="343066" grpId="0" animBg="1" autoUpdateAnimBg="0"/>
      <p:bldP spid="343068" grpId="0" animBg="1" autoUpdateAnimBg="0"/>
      <p:bldP spid="343070" grpId="0" animBg="1" autoUpdateAnimBg="0"/>
      <p:bldP spid="343072" grpId="0" animBg="1" autoUpdateAnimBg="0"/>
      <p:bldP spid="343074" grpId="0" animBg="1" autoUpdateAnimBg="0"/>
      <p:bldP spid="343076" grpId="0" animBg="1" autoUpdateAnimBg="0"/>
      <p:bldP spid="343080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71D6FD2F-861E-417D-92B8-334262B05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295400"/>
            <a:ext cx="8477250" cy="2667000"/>
          </a:xfrm>
          <a:prstGeom prst="rect">
            <a:avLst/>
          </a:prstGeom>
          <a:solidFill>
            <a:schemeClr val="hlink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latin typeface="System"/>
              </a:rPr>
              <a:t> </a:t>
            </a:r>
            <a:r>
              <a:rPr kumimoji="0" lang="zh-CN" altLang="en-US" sz="2800" b="1">
                <a:solidFill>
                  <a:srgbClr val="0000FF"/>
                </a:solidFill>
                <a:latin typeface="System"/>
              </a:rPr>
              <a:t>算符优先分析器在以下两种情况下发现语法错误：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800">
              <a:latin typeface="System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zh-CN" altLang="en-US" sz="2800">
                <a:latin typeface="System"/>
              </a:rPr>
              <a:t>如果栈顶上的终结符号和当前输入符号之间没有优先关系成立。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800">
              <a:latin typeface="System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System"/>
              </a:rPr>
              <a:t>2. 发现没有一个产生式的右部与当前可归约串相同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4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>
            <a:extLst>
              <a:ext uri="{FF2B5EF4-FFF2-40B4-BE49-F238E27FC236}">
                <a16:creationId xmlns:a16="http://schemas.microsoft.com/office/drawing/2014/main" id="{799877CE-25A3-441A-BE8C-7B5F94E6B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92163" name="内容占位符 2">
            <a:extLst>
              <a:ext uri="{FF2B5EF4-FFF2-40B4-BE49-F238E27FC236}">
                <a16:creationId xmlns:a16="http://schemas.microsoft.com/office/drawing/2014/main" id="{C077FC2C-EBAB-4734-A54C-65EFA1D7E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直观算符优先分析法</a:t>
            </a:r>
            <a:endParaRPr lang="en-US" altLang="zh-CN"/>
          </a:p>
          <a:p>
            <a:r>
              <a:rPr lang="zh-CN" altLang="en-US"/>
              <a:t>算符优先文法</a:t>
            </a:r>
            <a:endParaRPr lang="en-US" altLang="zh-CN"/>
          </a:p>
          <a:p>
            <a:r>
              <a:rPr lang="zh-CN" altLang="en-US"/>
              <a:t>优先关系矩阵的构造</a:t>
            </a:r>
            <a:endParaRPr lang="en-US" altLang="zh-CN"/>
          </a:p>
          <a:p>
            <a:pPr lvl="1"/>
            <a:r>
              <a:rPr lang="en-US" altLang="zh-CN"/>
              <a:t>FIRSTVT(P)</a:t>
            </a:r>
          </a:p>
          <a:p>
            <a:pPr lvl="1"/>
            <a:r>
              <a:rPr lang="en-US" altLang="zh-CN"/>
              <a:t>LASTVT(P)</a:t>
            </a:r>
          </a:p>
          <a:p>
            <a:r>
              <a:rPr lang="zh-CN" altLang="en-US"/>
              <a:t>优先函数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9841639-0D60-4A39-ABFF-54164DB5D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41375"/>
            <a:ext cx="8305800" cy="20542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/>
              <a:t> </a:t>
            </a:r>
            <a:r>
              <a:rPr kumimoji="0" lang="zh-CN" altLang="en-US" b="1"/>
              <a:t>例    </a:t>
            </a:r>
            <a:r>
              <a:rPr kumimoji="0" lang="en-US" altLang="zh-CN">
                <a:latin typeface="System"/>
              </a:rPr>
              <a:t>G[S],</a:t>
            </a:r>
            <a:r>
              <a:rPr kumimoji="0" lang="zh-CN" altLang="en-US"/>
              <a:t>其产生式如下： </a:t>
            </a:r>
            <a:br>
              <a:rPr kumimoji="0" lang="zh-CN" altLang="en-US"/>
            </a:br>
            <a:r>
              <a:rPr kumimoji="0" lang="zh-CN" altLang="en-US"/>
              <a:t>    ①</a:t>
            </a:r>
            <a:r>
              <a:rPr kumimoji="0" lang="en-US" altLang="zh-CN">
                <a:latin typeface="System"/>
              </a:rPr>
              <a:t>S</a:t>
            </a:r>
            <a:r>
              <a:rPr kumimoji="0" lang="en-US" altLang="zh-CN"/>
              <a:t>→</a:t>
            </a:r>
            <a:r>
              <a:rPr kumimoji="0" lang="en-US" altLang="zh-CN">
                <a:latin typeface="System"/>
              </a:rPr>
              <a:t>aABe                         </a:t>
            </a:r>
            <a:r>
              <a:rPr kumimoji="0" lang="en-US" altLang="zh-CN"/>
              <a:t>②</a:t>
            </a:r>
            <a:r>
              <a:rPr kumimoji="0" lang="en-US" altLang="zh-CN">
                <a:latin typeface="System"/>
              </a:rPr>
              <a:t>A</a:t>
            </a:r>
            <a:r>
              <a:rPr kumimoji="0" lang="en-US" altLang="zh-CN"/>
              <a:t>→</a:t>
            </a:r>
            <a:r>
              <a:rPr kumimoji="0" lang="en-US" altLang="zh-CN">
                <a:latin typeface="System"/>
              </a:rPr>
              <a:t>b </a:t>
            </a:r>
            <a:br>
              <a:rPr kumimoji="0" lang="en-US" altLang="zh-CN">
                <a:latin typeface="System"/>
              </a:rPr>
            </a:br>
            <a:r>
              <a:rPr kumimoji="0" lang="en-US" altLang="zh-CN">
                <a:latin typeface="System"/>
              </a:rPr>
              <a:t>    </a:t>
            </a:r>
            <a:r>
              <a:rPr kumimoji="0" lang="en-US" altLang="zh-CN"/>
              <a:t>③</a:t>
            </a:r>
            <a:r>
              <a:rPr kumimoji="0" lang="en-US" altLang="zh-CN">
                <a:latin typeface="System"/>
              </a:rPr>
              <a:t>A</a:t>
            </a:r>
            <a:r>
              <a:rPr kumimoji="0" lang="en-US" altLang="zh-CN"/>
              <a:t>→</a:t>
            </a:r>
            <a:r>
              <a:rPr kumimoji="0" lang="en-US" altLang="zh-CN">
                <a:latin typeface="System"/>
              </a:rPr>
              <a:t>Abc                           </a:t>
            </a:r>
            <a:r>
              <a:rPr kumimoji="0" lang="en-US" altLang="zh-CN"/>
              <a:t>④</a:t>
            </a:r>
            <a:r>
              <a:rPr kumimoji="0" lang="en-US" altLang="zh-CN">
                <a:latin typeface="System"/>
              </a:rPr>
              <a:t>B</a:t>
            </a:r>
            <a:r>
              <a:rPr kumimoji="0" lang="en-US" altLang="zh-CN"/>
              <a:t>→</a:t>
            </a:r>
            <a:r>
              <a:rPr kumimoji="0" lang="en-US" altLang="zh-CN">
                <a:latin typeface="System"/>
              </a:rPr>
              <a:t>d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latin typeface="System"/>
              </a:rPr>
              <a:t> </a:t>
            </a:r>
            <a:r>
              <a:rPr kumimoji="0" lang="zh-CN" altLang="en-US"/>
              <a:t> 输入串 </a:t>
            </a:r>
            <a:r>
              <a:rPr kumimoji="0" lang="en-US" altLang="zh-CN">
                <a:solidFill>
                  <a:srgbClr val="0000FF"/>
                </a:solidFill>
                <a:latin typeface="System"/>
              </a:rPr>
              <a:t>abbcde </a:t>
            </a:r>
            <a:r>
              <a:rPr kumimoji="0" lang="zh-CN" altLang="en-US">
                <a:latin typeface="System"/>
              </a:rPr>
              <a:t>是否为文法的句子？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A9347D9-38D9-4F52-99CC-DCD39C04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80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2400">
                <a:latin typeface="System"/>
              </a:rPr>
              <a:t>  </a:t>
            </a:r>
            <a:endParaRPr kumimoji="0" lang="zh-CN" altLang="en-US" sz="2400">
              <a:latin typeface="System"/>
            </a:endParaRP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509D5BF6-7196-49C4-8CA0-E315670DF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14652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latin typeface="System"/>
            </a:endParaRP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5E8F3560-9774-42CB-AE65-7B67C9B177F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791200"/>
            <a:ext cx="4800600" cy="533400"/>
            <a:chOff x="432" y="3648"/>
            <a:chExt cx="3024" cy="336"/>
          </a:xfrm>
        </p:grpSpPr>
        <p:sp>
          <p:nvSpPr>
            <p:cNvPr id="12317" name="Oval 6">
              <a:extLst>
                <a:ext uri="{FF2B5EF4-FFF2-40B4-BE49-F238E27FC236}">
                  <a16:creationId xmlns:a16="http://schemas.microsoft.com/office/drawing/2014/main" id="{A9810A64-F163-4CCC-9B6F-5BBE7A783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648"/>
              <a:ext cx="336" cy="336"/>
            </a:xfrm>
            <a:prstGeom prst="ellipse">
              <a:avLst/>
            </a:prstGeom>
            <a:solidFill>
              <a:srgbClr val="00CC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/>
                <a:t>a</a:t>
              </a:r>
            </a:p>
          </p:txBody>
        </p:sp>
        <p:sp>
          <p:nvSpPr>
            <p:cNvPr id="12318" name="Oval 7">
              <a:extLst>
                <a:ext uri="{FF2B5EF4-FFF2-40B4-BE49-F238E27FC236}">
                  <a16:creationId xmlns:a16="http://schemas.microsoft.com/office/drawing/2014/main" id="{79467022-1A9D-486A-97DC-AF5E77127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648"/>
              <a:ext cx="336" cy="336"/>
            </a:xfrm>
            <a:prstGeom prst="ellipse">
              <a:avLst/>
            </a:prstGeom>
            <a:solidFill>
              <a:srgbClr val="00CC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/>
                <a:t>b</a:t>
              </a:r>
            </a:p>
          </p:txBody>
        </p:sp>
        <p:sp>
          <p:nvSpPr>
            <p:cNvPr id="12319" name="Oval 8">
              <a:extLst>
                <a:ext uri="{FF2B5EF4-FFF2-40B4-BE49-F238E27FC236}">
                  <a16:creationId xmlns:a16="http://schemas.microsoft.com/office/drawing/2014/main" id="{13CFB8C4-5E6A-4875-B85C-A52505744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648"/>
              <a:ext cx="336" cy="336"/>
            </a:xfrm>
            <a:prstGeom prst="ellipse">
              <a:avLst/>
            </a:prstGeom>
            <a:solidFill>
              <a:srgbClr val="00CC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/>
                <a:t>b</a:t>
              </a:r>
            </a:p>
          </p:txBody>
        </p:sp>
        <p:sp>
          <p:nvSpPr>
            <p:cNvPr id="12320" name="Oval 9">
              <a:extLst>
                <a:ext uri="{FF2B5EF4-FFF2-40B4-BE49-F238E27FC236}">
                  <a16:creationId xmlns:a16="http://schemas.microsoft.com/office/drawing/2014/main" id="{1CDA7194-EFCB-4B05-B8B7-7205AE3D7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648"/>
              <a:ext cx="336" cy="336"/>
            </a:xfrm>
            <a:prstGeom prst="ellipse">
              <a:avLst/>
            </a:prstGeom>
            <a:solidFill>
              <a:srgbClr val="00CC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/>
                <a:t>c</a:t>
              </a:r>
            </a:p>
          </p:txBody>
        </p:sp>
        <p:sp>
          <p:nvSpPr>
            <p:cNvPr id="12321" name="Oval 10">
              <a:extLst>
                <a:ext uri="{FF2B5EF4-FFF2-40B4-BE49-F238E27FC236}">
                  <a16:creationId xmlns:a16="http://schemas.microsoft.com/office/drawing/2014/main" id="{95935DB2-6C34-4B50-A261-50A8303FB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648"/>
              <a:ext cx="336" cy="336"/>
            </a:xfrm>
            <a:prstGeom prst="ellipse">
              <a:avLst/>
            </a:prstGeom>
            <a:solidFill>
              <a:srgbClr val="00CC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/>
                <a:t>d</a:t>
              </a:r>
            </a:p>
          </p:txBody>
        </p:sp>
        <p:sp>
          <p:nvSpPr>
            <p:cNvPr id="12322" name="Oval 11">
              <a:extLst>
                <a:ext uri="{FF2B5EF4-FFF2-40B4-BE49-F238E27FC236}">
                  <a16:creationId xmlns:a16="http://schemas.microsoft.com/office/drawing/2014/main" id="{6CF21D01-0AD8-4F5E-9E40-9612F2763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648"/>
              <a:ext cx="336" cy="336"/>
            </a:xfrm>
            <a:prstGeom prst="ellipse">
              <a:avLst/>
            </a:prstGeom>
            <a:solidFill>
              <a:srgbClr val="00CC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/>
                <a:t>e</a:t>
              </a:r>
            </a:p>
          </p:txBody>
        </p:sp>
      </p:grpSp>
      <p:grpSp>
        <p:nvGrpSpPr>
          <p:cNvPr id="3" name="Group 37">
            <a:extLst>
              <a:ext uri="{FF2B5EF4-FFF2-40B4-BE49-F238E27FC236}">
                <a16:creationId xmlns:a16="http://schemas.microsoft.com/office/drawing/2014/main" id="{E907099D-A883-4DC1-9E0D-8D3A8F43010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953000"/>
            <a:ext cx="533400" cy="838200"/>
            <a:chOff x="1056" y="3120"/>
            <a:chExt cx="336" cy="528"/>
          </a:xfrm>
        </p:grpSpPr>
        <p:sp>
          <p:nvSpPr>
            <p:cNvPr id="12315" name="Oval 13">
              <a:extLst>
                <a:ext uri="{FF2B5EF4-FFF2-40B4-BE49-F238E27FC236}">
                  <a16:creationId xmlns:a16="http://schemas.microsoft.com/office/drawing/2014/main" id="{A0D52B30-443F-44DC-BEFD-0452F7121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120"/>
              <a:ext cx="336" cy="336"/>
            </a:xfrm>
            <a:prstGeom prst="ellipse">
              <a:avLst/>
            </a:prstGeom>
            <a:solidFill>
              <a:srgbClr val="00CC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/>
                <a:t>A</a:t>
              </a:r>
            </a:p>
          </p:txBody>
        </p:sp>
        <p:sp>
          <p:nvSpPr>
            <p:cNvPr id="12316" name="Line 14">
              <a:extLst>
                <a:ext uri="{FF2B5EF4-FFF2-40B4-BE49-F238E27FC236}">
                  <a16:creationId xmlns:a16="http://schemas.microsoft.com/office/drawing/2014/main" id="{29E22D64-F6A6-43A6-B34C-3208E8579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45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8">
            <a:extLst>
              <a:ext uri="{FF2B5EF4-FFF2-40B4-BE49-F238E27FC236}">
                <a16:creationId xmlns:a16="http://schemas.microsoft.com/office/drawing/2014/main" id="{71EBF516-751B-4EBC-ACEC-DEDC307FEF4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114800"/>
            <a:ext cx="1465263" cy="1676400"/>
            <a:chOff x="1296" y="2592"/>
            <a:chExt cx="923" cy="1056"/>
          </a:xfrm>
        </p:grpSpPr>
        <p:sp>
          <p:nvSpPr>
            <p:cNvPr id="12311" name="Oval 16">
              <a:extLst>
                <a:ext uri="{FF2B5EF4-FFF2-40B4-BE49-F238E27FC236}">
                  <a16:creationId xmlns:a16="http://schemas.microsoft.com/office/drawing/2014/main" id="{533EC119-CF01-4289-AFD2-771E61A5D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92"/>
              <a:ext cx="336" cy="336"/>
            </a:xfrm>
            <a:prstGeom prst="ellipse">
              <a:avLst/>
            </a:prstGeom>
            <a:solidFill>
              <a:srgbClr val="00CC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/>
                <a:t>A</a:t>
              </a:r>
            </a:p>
          </p:txBody>
        </p:sp>
        <p:sp>
          <p:nvSpPr>
            <p:cNvPr id="12312" name="Line 17">
              <a:extLst>
                <a:ext uri="{FF2B5EF4-FFF2-40B4-BE49-F238E27FC236}">
                  <a16:creationId xmlns:a16="http://schemas.microsoft.com/office/drawing/2014/main" id="{7D2B108B-8731-4614-A67E-5CB222CA92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134396" flipH="1">
              <a:off x="1296" y="2928"/>
              <a:ext cx="336" cy="1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18">
              <a:extLst>
                <a:ext uri="{FF2B5EF4-FFF2-40B4-BE49-F238E27FC236}">
                  <a16:creationId xmlns:a16="http://schemas.microsoft.com/office/drawing/2014/main" id="{9136FDE9-ACB0-442B-8215-67995CBBF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928"/>
              <a:ext cx="0" cy="7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19">
              <a:extLst>
                <a:ext uri="{FF2B5EF4-FFF2-40B4-BE49-F238E27FC236}">
                  <a16:creationId xmlns:a16="http://schemas.microsoft.com/office/drawing/2014/main" id="{1FB95C98-318A-4194-84FA-37B072370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880"/>
              <a:ext cx="395" cy="7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9">
            <a:extLst>
              <a:ext uri="{FF2B5EF4-FFF2-40B4-BE49-F238E27FC236}">
                <a16:creationId xmlns:a16="http://schemas.microsoft.com/office/drawing/2014/main" id="{8FE4E133-FF80-408F-950D-86621FA16D43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876800"/>
            <a:ext cx="533400" cy="914400"/>
            <a:chOff x="2304" y="3072"/>
            <a:chExt cx="336" cy="576"/>
          </a:xfrm>
        </p:grpSpPr>
        <p:sp>
          <p:nvSpPr>
            <p:cNvPr id="12309" name="Oval 21">
              <a:extLst>
                <a:ext uri="{FF2B5EF4-FFF2-40B4-BE49-F238E27FC236}">
                  <a16:creationId xmlns:a16="http://schemas.microsoft.com/office/drawing/2014/main" id="{6E6A4B79-6654-4FDB-9AC2-FA158904D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72"/>
              <a:ext cx="336" cy="336"/>
            </a:xfrm>
            <a:prstGeom prst="ellipse">
              <a:avLst/>
            </a:prstGeom>
            <a:solidFill>
              <a:srgbClr val="00CC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/>
                <a:t>B</a:t>
              </a:r>
            </a:p>
          </p:txBody>
        </p:sp>
        <p:sp>
          <p:nvSpPr>
            <p:cNvPr id="12310" name="Line 22">
              <a:extLst>
                <a:ext uri="{FF2B5EF4-FFF2-40B4-BE49-F238E27FC236}">
                  <a16:creationId xmlns:a16="http://schemas.microsoft.com/office/drawing/2014/main" id="{CDA4A793-29B3-48EC-BD60-8C0C403D8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408"/>
              <a:ext cx="96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0">
            <a:extLst>
              <a:ext uri="{FF2B5EF4-FFF2-40B4-BE49-F238E27FC236}">
                <a16:creationId xmlns:a16="http://schemas.microsoft.com/office/drawing/2014/main" id="{09F52A59-2EC9-4E73-A19B-1B29E7F4FEE4}"/>
              </a:ext>
            </a:extLst>
          </p:cNvPr>
          <p:cNvGrpSpPr>
            <a:grpSpLocks/>
          </p:cNvGrpSpPr>
          <p:nvPr/>
        </p:nvGrpSpPr>
        <p:grpSpPr bwMode="auto">
          <a:xfrm>
            <a:off x="952500" y="3124200"/>
            <a:ext cx="4078288" cy="2744788"/>
            <a:chOff x="600" y="1968"/>
            <a:chExt cx="2569" cy="1729"/>
          </a:xfrm>
        </p:grpSpPr>
        <p:sp>
          <p:nvSpPr>
            <p:cNvPr id="12304" name="Oval 23">
              <a:extLst>
                <a:ext uri="{FF2B5EF4-FFF2-40B4-BE49-F238E27FC236}">
                  <a16:creationId xmlns:a16="http://schemas.microsoft.com/office/drawing/2014/main" id="{BBC41084-3131-4541-ACC5-BB22523D9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968"/>
              <a:ext cx="336" cy="336"/>
            </a:xfrm>
            <a:prstGeom prst="ellipse">
              <a:avLst/>
            </a:prstGeom>
            <a:solidFill>
              <a:srgbClr val="00CC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/>
                <a:t>S</a:t>
              </a:r>
            </a:p>
          </p:txBody>
        </p:sp>
        <p:sp>
          <p:nvSpPr>
            <p:cNvPr id="12305" name="Line 24">
              <a:extLst>
                <a:ext uri="{FF2B5EF4-FFF2-40B4-BE49-F238E27FC236}">
                  <a16:creationId xmlns:a16="http://schemas.microsoft.com/office/drawing/2014/main" id="{38308279-82CF-4640-86CF-75D854E426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304"/>
              <a:ext cx="48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306" name="AutoShape 25">
              <a:extLst>
                <a:ext uri="{FF2B5EF4-FFF2-40B4-BE49-F238E27FC236}">
                  <a16:creationId xmlns:a16="http://schemas.microsoft.com/office/drawing/2014/main" id="{9C81B7FE-4E8F-48EA-A2D3-4CCC9F91C2E5}"/>
                </a:ext>
              </a:extLst>
            </p:cNvPr>
            <p:cNvCxnSpPr>
              <a:cxnSpLocks noChangeShapeType="1"/>
              <a:stCxn id="12304" idx="3"/>
              <a:endCxn id="12317" idx="0"/>
            </p:cNvCxnSpPr>
            <p:nvPr/>
          </p:nvCxnSpPr>
          <p:spPr bwMode="auto">
            <a:xfrm flipH="1">
              <a:off x="600" y="2255"/>
              <a:ext cx="1081" cy="13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7" name="Line 26">
              <a:extLst>
                <a:ext uri="{FF2B5EF4-FFF2-40B4-BE49-F238E27FC236}">
                  <a16:creationId xmlns:a16="http://schemas.microsoft.com/office/drawing/2014/main" id="{692A250A-C861-4B6D-81CA-9EB48B340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56"/>
              <a:ext cx="432" cy="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308" name="AutoShape 27">
              <a:extLst>
                <a:ext uri="{FF2B5EF4-FFF2-40B4-BE49-F238E27FC236}">
                  <a16:creationId xmlns:a16="http://schemas.microsoft.com/office/drawing/2014/main" id="{55D63E2D-DFEF-46AE-8A76-307A995BF62D}"/>
                </a:ext>
              </a:extLst>
            </p:cNvPr>
            <p:cNvCxnSpPr>
              <a:cxnSpLocks noChangeShapeType="1"/>
              <a:stCxn id="12304" idx="6"/>
              <a:endCxn id="12322" idx="1"/>
            </p:cNvCxnSpPr>
            <p:nvPr/>
          </p:nvCxnSpPr>
          <p:spPr bwMode="auto">
            <a:xfrm>
              <a:off x="1968" y="2136"/>
              <a:ext cx="1201" cy="15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8558" name="Text Box 30">
            <a:extLst>
              <a:ext uri="{FF2B5EF4-FFF2-40B4-BE49-F238E27FC236}">
                <a16:creationId xmlns:a16="http://schemas.microsoft.com/office/drawing/2014/main" id="{D84EF24E-F65E-4C48-AFC7-E124E61B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217863"/>
            <a:ext cx="1981200" cy="592137"/>
          </a:xfrm>
          <a:prstGeom prst="rect">
            <a:avLst/>
          </a:prstGeom>
          <a:solidFill>
            <a:srgbClr val="FF99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abbcde</a:t>
            </a:r>
          </a:p>
        </p:txBody>
      </p:sp>
      <p:sp>
        <p:nvSpPr>
          <p:cNvPr id="278559" name="Text Box 31">
            <a:extLst>
              <a:ext uri="{FF2B5EF4-FFF2-40B4-BE49-F238E27FC236}">
                <a16:creationId xmlns:a16="http://schemas.microsoft.com/office/drawing/2014/main" id="{A132F30F-0FBE-4D96-8C4E-1309BB1E0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768725"/>
            <a:ext cx="1981200" cy="592138"/>
          </a:xfrm>
          <a:prstGeom prst="rect">
            <a:avLst/>
          </a:prstGeom>
          <a:solidFill>
            <a:srgbClr val="FF99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aAbcde</a:t>
            </a:r>
          </a:p>
        </p:txBody>
      </p:sp>
      <p:sp>
        <p:nvSpPr>
          <p:cNvPr id="278560" name="Text Box 32">
            <a:extLst>
              <a:ext uri="{FF2B5EF4-FFF2-40B4-BE49-F238E27FC236}">
                <a16:creationId xmlns:a16="http://schemas.microsoft.com/office/drawing/2014/main" id="{CDE39C00-5319-459C-A7B3-9772B5070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360863"/>
            <a:ext cx="1981200" cy="592137"/>
          </a:xfrm>
          <a:prstGeom prst="rect">
            <a:avLst/>
          </a:prstGeom>
          <a:solidFill>
            <a:srgbClr val="FF99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aAde</a:t>
            </a:r>
          </a:p>
        </p:txBody>
      </p:sp>
      <p:sp>
        <p:nvSpPr>
          <p:cNvPr id="278561" name="Text Box 33">
            <a:extLst>
              <a:ext uri="{FF2B5EF4-FFF2-40B4-BE49-F238E27FC236}">
                <a16:creationId xmlns:a16="http://schemas.microsoft.com/office/drawing/2014/main" id="{B6169416-4CCA-458F-ABCC-B79EB6DE1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894263"/>
            <a:ext cx="1981200" cy="592137"/>
          </a:xfrm>
          <a:prstGeom prst="rect">
            <a:avLst/>
          </a:prstGeom>
          <a:solidFill>
            <a:srgbClr val="FF99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aABe</a:t>
            </a:r>
          </a:p>
        </p:txBody>
      </p:sp>
      <p:sp>
        <p:nvSpPr>
          <p:cNvPr id="278562" name="Text Box 34">
            <a:extLst>
              <a:ext uri="{FF2B5EF4-FFF2-40B4-BE49-F238E27FC236}">
                <a16:creationId xmlns:a16="http://schemas.microsoft.com/office/drawing/2014/main" id="{CBDBD7AF-DA17-494B-8FB8-96B66E5F2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427663"/>
            <a:ext cx="1981200" cy="592137"/>
          </a:xfrm>
          <a:prstGeom prst="rect">
            <a:avLst/>
          </a:prstGeom>
          <a:solidFill>
            <a:srgbClr val="FF99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>
                <a:latin typeface="System"/>
                <a:sym typeface="Symbol" panose="05050102010706020507" pitchFamily="18" charset="2"/>
              </a:rPr>
              <a:t>S</a:t>
            </a:r>
            <a:endParaRPr lang="en-US" altLang="zh-CN"/>
          </a:p>
        </p:txBody>
      </p:sp>
      <p:sp>
        <p:nvSpPr>
          <p:cNvPr id="12303" name="Rectangle 35">
            <a:extLst>
              <a:ext uri="{FF2B5EF4-FFF2-40B4-BE49-F238E27FC236}">
                <a16:creationId xmlns:a16="http://schemas.microsoft.com/office/drawing/2014/main" id="{89B1886E-FE2F-47C9-A089-BCAB9B418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845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/>
              <a:t>归约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7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58" grpId="0" animBg="1" autoUpdateAnimBg="0"/>
      <p:bldP spid="278559" grpId="0" animBg="1" autoUpdateAnimBg="0"/>
      <p:bldP spid="278560" grpId="0" animBg="1" autoUpdateAnimBg="0"/>
      <p:bldP spid="278561" grpId="0" animBg="1" autoUpdateAnimBg="0"/>
      <p:bldP spid="278562" grpId="0" animBg="1" autoUpdateAnimBg="0"/>
    </p:bldLst>
  </p:timing>
</p:sld>
</file>

<file path=ppt/theme/theme1.xml><?xml version="1.0" encoding="utf-8"?>
<a:theme xmlns:a="http://schemas.openxmlformats.org/drawingml/2006/main" name="新建 文本文档">
  <a:themeElements>
    <a:clrScheme name="新建 文本文档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新建 文本文档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新建 文本文档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文本文档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文本文档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文本文档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文本文档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文本文档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文本文档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Designs\新建 文本文档.pot</Template>
  <TotalTime>5204</TotalTime>
  <Words>5185</Words>
  <Application>Microsoft Office PowerPoint</Application>
  <PresentationFormat>全屏显示(4:3)</PresentationFormat>
  <Paragraphs>964</Paragraphs>
  <Slides>85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85</vt:i4>
      </vt:variant>
    </vt:vector>
  </HeadingPairs>
  <TitlesOfParts>
    <vt:vector size="105" baseType="lpstr">
      <vt:lpstr>Batang</vt:lpstr>
      <vt:lpstr>方正舒体</vt:lpstr>
      <vt:lpstr>方正姚体</vt:lpstr>
      <vt:lpstr>黑体</vt:lpstr>
      <vt:lpstr>华文彩云</vt:lpstr>
      <vt:lpstr>华文行楷</vt:lpstr>
      <vt:lpstr>楷体_GB2312</vt:lpstr>
      <vt:lpstr>隶书</vt:lpstr>
      <vt:lpstr>宋体</vt:lpstr>
      <vt:lpstr>Arial</vt:lpstr>
      <vt:lpstr>Calibri</vt:lpstr>
      <vt:lpstr>Symbol</vt:lpstr>
      <vt:lpstr>System</vt:lpstr>
      <vt:lpstr>Tahoma</vt:lpstr>
      <vt:lpstr>Times New Roman</vt:lpstr>
      <vt:lpstr>Wingdings</vt:lpstr>
      <vt:lpstr>新建 文本文档</vt:lpstr>
      <vt:lpstr>Equation</vt:lpstr>
      <vt:lpstr>Document</vt:lpstr>
      <vt:lpstr>文档</vt:lpstr>
      <vt:lpstr>自上而下分析：知识结构</vt:lpstr>
      <vt:lpstr>自上而下分析小结(1)</vt:lpstr>
      <vt:lpstr>自上而下分析小结(2)</vt:lpstr>
      <vt:lpstr>自上而下语法分析复习内容(No.1)</vt:lpstr>
      <vt:lpstr>自上而下语法分析复习内容(No.2)</vt:lpstr>
      <vt:lpstr>自上而下语法分析复习内容(No.3)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自下而上分析的中心问题</vt:lpstr>
      <vt:lpstr>规范规约简述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修剪语法树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练习1：</vt:lpstr>
      <vt:lpstr>PowerPoint 演示文稿</vt:lpstr>
      <vt:lpstr>练习2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PowerPoint 演示文稿</vt:lpstr>
      <vt:lpstr>PowerPoint 演示文稿</vt:lpstr>
      <vt:lpstr>PowerPoint 演示文稿</vt:lpstr>
      <vt:lpstr>可以证明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规范归约与算符优先文法的对比</vt:lpstr>
      <vt:lpstr>回顾</vt:lpstr>
      <vt:lpstr>PowerPoint 演示文稿</vt:lpstr>
      <vt:lpstr>构造文法G的优先关系矩阵</vt:lpstr>
      <vt:lpstr>分析输入符号串“*0*1#”的过程 </vt:lpstr>
      <vt:lpstr>复习</vt:lpstr>
      <vt:lpstr>PowerPoint 演示文稿</vt:lpstr>
      <vt:lpstr>PowerPoint 演示文稿</vt:lpstr>
      <vt:lpstr>PowerPoint 演示文稿</vt:lpstr>
      <vt:lpstr>PowerPoint 演示文稿</vt:lpstr>
      <vt:lpstr>算符优先文法的缺点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rany xie</cp:lastModifiedBy>
  <cp:revision>651</cp:revision>
  <dcterms:created xsi:type="dcterms:W3CDTF">1601-01-01T00:00:00Z</dcterms:created>
  <dcterms:modified xsi:type="dcterms:W3CDTF">2017-10-30T01:48:42Z</dcterms:modified>
</cp:coreProperties>
</file>