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995-47A6-456F-A84E-42AE28F9984A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E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246221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dirty="0" smtClean="0">
                <a:solidFill>
                  <a:srgbClr val="FF0000"/>
                </a:solidFill>
                <a:latin typeface="微软雅黑"/>
              </a:rPr>
              <a:t>机器学习基础</a:t>
            </a:r>
            <a:endParaRPr lang="zh-CN" altLang="en-US" sz="3204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785" y="2577719"/>
            <a:ext cx="5539978" cy="36163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第五章、</a:t>
            </a: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模型</a:t>
            </a:r>
            <a:r>
              <a:rPr lang="zh-CN" altLang="en-US" sz="5400" smtClean="0">
                <a:solidFill>
                  <a:srgbClr val="0000FF"/>
                </a:solidFill>
                <a:latin typeface="微软雅黑"/>
              </a:rPr>
              <a:t>评估</a:t>
            </a: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微软雅黑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263" y="3037332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82311" y="3029711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80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3187700"/>
            <a:ext cx="4229100" cy="2578100"/>
          </a:xfrm>
          <a:prstGeom prst="rect">
            <a:avLst/>
          </a:prstGeom>
        </p:spPr>
      </p:pic>
      <p:pic>
        <p:nvPicPr>
          <p:cNvPr id="5" name="图片 4" descr="ws_380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9100" y="3200400"/>
            <a:ext cx="2705100" cy="876300"/>
          </a:xfrm>
          <a:prstGeom prst="rect">
            <a:avLst/>
          </a:prstGeom>
        </p:spPr>
      </p:pic>
      <p:pic>
        <p:nvPicPr>
          <p:cNvPr id="6" name="图片 5" descr="ws_380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7100" y="4102100"/>
            <a:ext cx="4241800" cy="1612900"/>
          </a:xfrm>
          <a:prstGeom prst="rect">
            <a:avLst/>
          </a:prstGeom>
        </p:spPr>
      </p:pic>
      <p:pic>
        <p:nvPicPr>
          <p:cNvPr id="7" name="图片 6" descr="ws_381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439" y="256034"/>
            <a:ext cx="7199087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宏</a:t>
            </a: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xx vs. </a:t>
            </a: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微</a:t>
            </a: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xx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0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2" dirty="0" smtClean="0">
                <a:solidFill>
                  <a:srgbClr val="0000FF"/>
                </a:solidFill>
                <a:latin typeface="微软雅黑"/>
              </a:rPr>
              <a:t>若能得到多个混淆矩阵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402" dirty="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4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402" dirty="0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例如多次训练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测试的结果，多分类的两两混淆矩阵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966" y="2566161"/>
            <a:ext cx="3096489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/>
              </a:rPr>
              <a:t>宏</a:t>
            </a:r>
            <a:r>
              <a:rPr lang="en-US" altLang="zh-CN" sz="1596" b="1" smtClean="0">
                <a:solidFill>
                  <a:srgbClr val="FF0000"/>
                </a:solidFill>
                <a:latin typeface="Times New Roman"/>
              </a:rPr>
              <a:t>(macro-)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5229" y="2557600"/>
            <a:ext cx="3053208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 smtClean="0">
                <a:solidFill>
                  <a:srgbClr val="FF0000"/>
                </a:solidFill>
                <a:latin typeface="微软雅黑"/>
              </a:rPr>
              <a:t>微</a:t>
            </a:r>
            <a:r>
              <a:rPr lang="en-US" altLang="zh-CN" sz="1598" b="1" smtClean="0">
                <a:solidFill>
                  <a:srgbClr val="FF0000"/>
                </a:solidFill>
                <a:latin typeface="Times New Roman"/>
              </a:rPr>
              <a:t>(micro-)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D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300" y="1016000"/>
            <a:ext cx="6578600" cy="3530600"/>
          </a:xfrm>
          <a:prstGeom prst="rect">
            <a:avLst/>
          </a:prstGeom>
        </p:spPr>
      </p:pic>
      <p:pic>
        <p:nvPicPr>
          <p:cNvPr id="4" name="图片 3" descr="ws_BE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8540800" cy="17184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典型的机器学习过程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93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 smtClean="0">
                <a:solidFill>
                  <a:srgbClr val="0000FF"/>
                </a:solidFill>
                <a:latin typeface="微软雅黑"/>
              </a:rPr>
              <a:t>什么模型好？</a:t>
            </a:r>
            <a:endParaRPr lang="zh-CN" altLang="en-US" sz="2402" dirty="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6934" y="4590793"/>
            <a:ext cx="393575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能很好地适用于 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unseen instance</a:t>
            </a:r>
            <a:endParaRPr lang="zh-CN" altLang="en-US" sz="2004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04" y="4668357"/>
            <a:ext cx="153888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泛化能力强！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1622" y="5156580"/>
            <a:ext cx="5722720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例如，错误率低、精度高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然而，我们手上没有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unseen instance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744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39" y="256034"/>
            <a:ext cx="344966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泛化误差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经验误差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" y="131648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泛化误差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：在“未来”样本上的误差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" y="1834642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经验误差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：在训练集上的误差，亦称“训练误差”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216" y="2741980"/>
            <a:ext cx="304410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泛化误差越小越好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216" y="3290620"/>
            <a:ext cx="39674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经验误差是否越小越好？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1216" y="4304794"/>
            <a:ext cx="5780878" cy="40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NO!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因为会出现“</a:t>
            </a: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过拟合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0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130300"/>
            <a:ext cx="8293100" cy="4991100"/>
          </a:xfrm>
          <a:prstGeom prst="rect">
            <a:avLst/>
          </a:prstGeom>
        </p:spPr>
      </p:pic>
      <p:pic>
        <p:nvPicPr>
          <p:cNvPr id="3" name="图片 2" descr="ws_110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35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过拟合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3461" y="357121"/>
            <a:ext cx="124463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475" y="256034"/>
            <a:ext cx="157575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欠拟合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5769" y="357121"/>
            <a:ext cx="140057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(underfitting)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69976" y="4363211"/>
            <a:ext cx="7572756" cy="461774"/>
          </a:xfrm>
          <a:custGeom>
            <a:avLst/>
            <a:gdLst/>
            <a:ahLst/>
            <a:cxnLst/>
            <a:rect l="0" t="0" r="0" b="0"/>
            <a:pathLst>
              <a:path w="7572756" h="461774">
                <a:moveTo>
                  <a:pt x="0" y="461773"/>
                </a:moveTo>
                <a:lnTo>
                  <a:pt x="7572755" y="461773"/>
                </a:lnTo>
                <a:lnTo>
                  <a:pt x="7572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3088" y="5251703"/>
            <a:ext cx="8397241" cy="461774"/>
          </a:xfrm>
          <a:custGeom>
            <a:avLst/>
            <a:gdLst/>
            <a:ahLst/>
            <a:cxnLst/>
            <a:rect l="0" t="0" r="0" b="0"/>
            <a:pathLst>
              <a:path w="8397241" h="461774">
                <a:moveTo>
                  <a:pt x="0" y="461773"/>
                </a:moveTo>
                <a:lnTo>
                  <a:pt x="8397240" y="461773"/>
                </a:lnTo>
                <a:lnTo>
                  <a:pt x="8397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217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“调参”与最终模型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6126"/>
            <a:ext cx="7540526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算法的参数：一般由人工设定，亦称“超参数”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563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模型的参数：一般由学习确定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3663696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参数调得好不好对性能往往对最终性能有关键影响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737" y="2545083"/>
            <a:ext cx="7078861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B050"/>
                </a:solidFill>
                <a:latin typeface="微软雅黑"/>
              </a:rPr>
              <a:t>调参过程相似：先产生若干模型，然后基于某种评估</a:t>
            </a:r>
          </a:p>
          <a:p>
            <a:pPr>
              <a:lnSpc>
                <a:spcPts val="2811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方法进行选择</a:t>
            </a:r>
            <a:endParaRPr lang="zh-CN" altLang="en-US" sz="2400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25" y="4407990"/>
            <a:ext cx="6631624" cy="3482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区别：训练集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测试集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验证集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(validation set)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832" y="5296814"/>
            <a:ext cx="8156079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算法参数选定后，要用“训练集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验证集”重新训练最终模型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45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模型选择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(model selection)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3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三个关键问题</a:t>
            </a:r>
            <a:r>
              <a:rPr lang="en-US" altLang="zh-CN" sz="32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32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7"/>
              </a:lnSpc>
            </a:pPr>
            <a:r>
              <a:rPr lang="zh-CN" altLang="en-US" sz="3204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dirty="0" smtClean="0">
                <a:solidFill>
                  <a:srgbClr val="000000"/>
                </a:solidFill>
                <a:latin typeface="微软雅黑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2"/>
              </a:lnSpc>
            </a:pPr>
            <a:r>
              <a:rPr lang="zh-CN" altLang="en-US" sz="3204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dirty="0" smtClean="0">
                <a:solidFill>
                  <a:srgbClr val="000000"/>
                </a:solidFill>
                <a:latin typeface="微软雅黑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dirty="0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0"/>
              </a:lnSpc>
            </a:pPr>
            <a:r>
              <a:rPr lang="zh-CN" altLang="en-US" sz="3206" dirty="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6" dirty="0" smtClean="0">
                <a:solidFill>
                  <a:srgbClr val="000000"/>
                </a:solidFill>
                <a:latin typeface="微软雅黑"/>
              </a:rPr>
              <a:t>如何判断实质差别？</a:t>
            </a:r>
            <a:endParaRPr lang="zh-CN" altLang="en-US" sz="320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2761"/>
              </a:lnSpc>
            </a:pPr>
            <a:r>
              <a:rPr lang="zh-CN" altLang="en-US" sz="2798" smtClean="0">
                <a:solidFill>
                  <a:srgbClr val="FF0000"/>
                </a:solidFill>
                <a:latin typeface="微软雅黑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882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比较检验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72311" y="3087623"/>
            <a:ext cx="7112509" cy="830581"/>
          </a:xfrm>
          <a:custGeom>
            <a:avLst/>
            <a:gdLst/>
            <a:ahLst/>
            <a:cxnLst/>
            <a:rect l="0" t="0" r="0" b="0"/>
            <a:pathLst>
              <a:path w="7112509" h="830581">
                <a:moveTo>
                  <a:pt x="0" y="830580"/>
                </a:moveTo>
                <a:lnTo>
                  <a:pt x="7112508" y="830580"/>
                </a:lnTo>
                <a:lnTo>
                  <a:pt x="7112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性能度量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0373"/>
            <a:ext cx="6692538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性能度量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(performance measure)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是衡量模型泛化能力的</a:t>
            </a:r>
          </a:p>
          <a:p>
            <a:pPr>
              <a:lnSpc>
                <a:spcPts val="273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评价标准，反映了任务需求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2324735"/>
            <a:ext cx="6463308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使用不同的性能度量往往会导致不同的评判结果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213" y="3197605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什么样的模型是“好”的，不仅取决于算法和数据，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8345" y="3554221"/>
            <a:ext cx="246221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还取决于任务需求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D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300" y="1054100"/>
            <a:ext cx="5092700" cy="2679700"/>
          </a:xfrm>
          <a:prstGeom prst="rect">
            <a:avLst/>
          </a:prstGeom>
        </p:spPr>
      </p:pic>
      <p:pic>
        <p:nvPicPr>
          <p:cNvPr id="3" name="图片 2" descr="ws_2D1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2600" y="3937000"/>
            <a:ext cx="2273300" cy="1092200"/>
          </a:xfrm>
          <a:prstGeom prst="rect">
            <a:avLst/>
          </a:prstGeom>
        </p:spPr>
      </p:pic>
      <p:pic>
        <p:nvPicPr>
          <p:cNvPr id="4" name="图片 3" descr="ws_2D1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9900" y="5080000"/>
            <a:ext cx="2298700" cy="1028700"/>
          </a:xfrm>
          <a:prstGeom prst="rect">
            <a:avLst/>
          </a:prstGeom>
        </p:spPr>
      </p:pic>
      <p:pic>
        <p:nvPicPr>
          <p:cNvPr id="5" name="图片 4" descr="ws_2D1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35758" y="4328464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查准率：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" y="256034"/>
            <a:ext cx="2758769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查准率 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查全率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5758" y="5440375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4D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600" y="1663700"/>
            <a:ext cx="5588000" cy="1117600"/>
          </a:xfrm>
          <a:prstGeom prst="rect">
            <a:avLst/>
          </a:prstGeom>
        </p:spPr>
      </p:pic>
      <p:pic>
        <p:nvPicPr>
          <p:cNvPr id="3" name="图片 2" descr="ws_34D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886200"/>
            <a:ext cx="3543300" cy="1092200"/>
          </a:xfrm>
          <a:prstGeom prst="rect">
            <a:avLst/>
          </a:prstGeom>
        </p:spPr>
      </p:pic>
      <p:pic>
        <p:nvPicPr>
          <p:cNvPr id="4" name="图片 3" descr="ws_34E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300" y="5207000"/>
            <a:ext cx="7073900" cy="406400"/>
          </a:xfrm>
          <a:prstGeom prst="rect">
            <a:avLst/>
          </a:prstGeom>
        </p:spPr>
      </p:pic>
      <p:pic>
        <p:nvPicPr>
          <p:cNvPr id="5" name="图片 4" descr="ws_34E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254510"/>
            <a:ext cx="378309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20" y="3234182"/>
            <a:ext cx="439383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若对查准率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查全率有不同偏好：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20" y="1185669"/>
            <a:ext cx="125835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F1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度量：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349</Words>
  <Application>Microsoft Office PowerPoint</Application>
  <PresentationFormat>全屏显示(4:3)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Administrator</cp:lastModifiedBy>
  <cp:revision>14</cp:revision>
  <dcterms:created xsi:type="dcterms:W3CDTF">2017-09-13T08:31:38Z</dcterms:created>
  <dcterms:modified xsi:type="dcterms:W3CDTF">2022-06-08T13:59:19Z</dcterms:modified>
</cp:coreProperties>
</file>