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773" r:id="rId2"/>
    <p:sldId id="1809" r:id="rId3"/>
    <p:sldId id="1774" r:id="rId4"/>
    <p:sldId id="1775" r:id="rId5"/>
    <p:sldId id="1776" r:id="rId6"/>
    <p:sldId id="1777" r:id="rId7"/>
    <p:sldId id="1778" r:id="rId8"/>
    <p:sldId id="1779" r:id="rId9"/>
    <p:sldId id="1780" r:id="rId10"/>
    <p:sldId id="1781" r:id="rId11"/>
    <p:sldId id="1782" r:id="rId12"/>
    <p:sldId id="1783" r:id="rId13"/>
    <p:sldId id="1784" r:id="rId14"/>
    <p:sldId id="1785" r:id="rId15"/>
    <p:sldId id="1786" r:id="rId16"/>
    <p:sldId id="1787" r:id="rId17"/>
    <p:sldId id="1788" r:id="rId18"/>
    <p:sldId id="1789" r:id="rId19"/>
    <p:sldId id="1790" r:id="rId20"/>
    <p:sldId id="1791" r:id="rId21"/>
    <p:sldId id="1792" r:id="rId22"/>
    <p:sldId id="1793" r:id="rId23"/>
    <p:sldId id="1794" r:id="rId24"/>
    <p:sldId id="1795" r:id="rId25"/>
    <p:sldId id="1796" r:id="rId26"/>
    <p:sldId id="1797" r:id="rId27"/>
    <p:sldId id="1800" r:id="rId28"/>
    <p:sldId id="1804" r:id="rId29"/>
    <p:sldId id="180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 </a:t>
            </a:r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有了合适的数据类型和数据结构之后，还要依赖于选择和循环结构来实现特定的业务逻辑。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一个完整的选择结构或循环结构可以看作是一个大的“语句”，从这个角度来讲，程序中的多条“语句”是顺序执行的。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4.2.1  单分支选择结构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4578" name="文本占位符 2355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   a, b = b, a    #</a:t>
            </a:r>
            <a:r>
              <a:rPr lang="zh-CN" altLang="en-US" sz="20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</a:p>
        </p:txBody>
      </p:sp>
      <p:graphicFrame>
        <p:nvGraphicFramePr>
          <p:cNvPr id="24579" name="Object -2147482619"/>
          <p:cNvGraphicFramePr/>
          <p:nvPr/>
        </p:nvGraphicFramePr>
        <p:xfrm>
          <a:off x="7284720" y="1321435"/>
          <a:ext cx="331978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4720" y="1321435"/>
                        <a:ext cx="3319780" cy="375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4.2.2  双分支选择结构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5602" name="文本占位符 2457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</a:p>
        </p:txBody>
      </p:sp>
      <p:graphicFrame>
        <p:nvGraphicFramePr>
          <p:cNvPr id="25603" name="Object -2147482618"/>
          <p:cNvGraphicFramePr>
            <a:graphicFrameLocks noChangeAspect="1"/>
          </p:cNvGraphicFramePr>
          <p:nvPr/>
        </p:nvGraphicFramePr>
        <p:xfrm>
          <a:off x="6366510" y="1321435"/>
          <a:ext cx="3909695" cy="42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3255645" imgH="3547110" progId="Visio.Drawing.11">
                  <p:embed/>
                </p:oleObj>
              </mc:Choice>
              <mc:Fallback>
                <p:oleObj r:id="rId3" imgW="3255645" imgH="35471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6510" y="1321435"/>
                        <a:ext cx="3909695" cy="426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0828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/>
              <a:t>问题解决：鸡兔同笼。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jitu, tui = map(int, input('请输入鸡兔总数和腿总数：').split())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tu = (tui - jitu*2) / 2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int(tu) == tu: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print('鸡：{0},兔：{1}'.format(int(jitu-tu), int(tu)))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print('数据不正确，无解')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Python还提供了一个</a:t>
            </a:r>
            <a:r>
              <a:rPr lang="zh-CN" altLang="en-US" sz="2400">
                <a:solidFill>
                  <a:srgbClr val="FF0000"/>
                </a:solidFill>
              </a:rPr>
              <a:t>三元运算符</a:t>
            </a:r>
            <a:r>
              <a:rPr lang="zh-CN" altLang="en-US" sz="2400"/>
              <a:t>，并且在三元运算符构成的表达式中还可以嵌套三元运算符，可以实现与选择结构相似的效果。语法为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value1 if condition else value2</a:t>
            </a: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400"/>
              <a:t>当条件表达式condition的值与True等价时，表达式的值为value1，否则表达式的值为value2。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 = 6 if </a:t>
            </a:r>
            <a:r>
              <a:rPr lang="en-US" altLang="zh-CN" sz="2000">
                <a:latin typeface="Consolas" panose="020B0609020204030204" charset="0"/>
              </a:rPr>
              <a:t>5</a:t>
            </a:r>
            <a:r>
              <a:rPr lang="zh-CN" altLang="en-US" sz="2000">
                <a:latin typeface="Consolas" panose="020B0609020204030204" charset="0"/>
              </a:rPr>
              <a:t>&gt;13 else 9         #赋值运算符优先级非常低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4.2.3  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else: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4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其中，关键字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elif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是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else 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的缩写。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9055"/>
          </a:xfrm>
        </p:spPr>
        <p:txBody>
          <a:bodyPr>
            <a:normAutofit/>
          </a:bodyPr>
          <a:lstStyle/>
          <a:p>
            <a:pPr marR="0" lvl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"/>
              <a:defRPr/>
            </a:pPr>
            <a:r>
              <a:rPr lang="zh-CN" altLang="en-US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问题解决：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使用多分支选择结构将成绩从百分制变换到等级制。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def func(score):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if score &gt; 100 or score &lt; 0: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'wrong score.must between 0 and 100.'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90: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'A'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80: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'B'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70: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'C'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60: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'D'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else:</a:t>
            </a: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'E'	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4.2.4  选择结构的嵌套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0722" name="文本占位符 2969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20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</p:txBody>
      </p:sp>
      <p:pic>
        <p:nvPicPr>
          <p:cNvPr id="30723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95" y="1321435"/>
            <a:ext cx="2597150" cy="340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4.2.4  选择结构的嵌套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b="1"/>
              <a:t>问题解决：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使用嵌套选择结构将成绩从百分制变换到等级制。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def func(score):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degree = 'DCBAAE'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if score &gt; 100 or score &lt; 0: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return 'wrong score.must between 0 and 100.'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index = (score - 60) // 10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if index &gt;= 0: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degree[index]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degree[-1]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Python主要有for循环和while循环两种形式的循环结构，多个循环可以嵌套使用，并且还经常和选择结构嵌套使用来实现复杂的业务逻辑。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while循环一般用于循环次数难以提前确定的情况，当然也可以用于循环次数确定的情况；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for循环一般用于循环次数可以提前确定的情况，尤其适用于枚举或遍历序列或迭代对象中元素的场合。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4.3  </a:t>
            </a:r>
            <a:r>
              <a:rPr lang="zh-CN" altLang="en-US">
                <a:sym typeface="+mn-ea"/>
              </a:rPr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对于带有else子句的循环结构，如果循环因为条件表达式不成立或序列遍历结束而</a:t>
            </a:r>
            <a:r>
              <a:rPr lang="zh-CN" altLang="en-US" sz="2400">
                <a:solidFill>
                  <a:srgbClr val="FF0000"/>
                </a:solidFill>
              </a:rPr>
              <a:t>自然结束时则执行</a:t>
            </a:r>
            <a:r>
              <a:rPr lang="zh-CN" altLang="en-US" sz="2400"/>
              <a:t>else结构中的语句，如果循环是因为执行了break语句而导致循环</a:t>
            </a:r>
            <a:r>
              <a:rPr lang="zh-CN" altLang="en-US" sz="2400">
                <a:solidFill>
                  <a:srgbClr val="FF0000"/>
                </a:solidFill>
              </a:rPr>
              <a:t>提前结束则不会</a:t>
            </a:r>
            <a:r>
              <a:rPr lang="zh-CN" altLang="en-US" sz="2400"/>
              <a:t>执行else中的语句。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 </a:t>
            </a:r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4.1  </a:t>
            </a:r>
            <a:r>
              <a:rPr lang="zh-CN" altLang="en-US" sz="2400" dirty="0"/>
              <a:t>条件表达式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4.2  </a:t>
            </a:r>
            <a:r>
              <a:rPr lang="zh-CN" altLang="en-US" sz="2400" dirty="0"/>
              <a:t>选择结构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4.3  </a:t>
            </a:r>
            <a:r>
              <a:rPr lang="zh-CN" altLang="en-US" sz="2400" dirty="0"/>
              <a:t>循环结构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4.4  </a:t>
            </a:r>
            <a:r>
              <a:rPr lang="zh-CN" altLang="en-US" sz="2400" smtClean="0"/>
              <a:t>示例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3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4.3.1  for循环与while循环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两种循环结构的完整语法形式分别为：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条件表达式: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和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取值 in 序列或迭代对象: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/>
              <a:t>问题解决：</a:t>
            </a:r>
            <a:r>
              <a:rPr lang="zh-CN" altLang="en-US" sz="2400"/>
              <a:t>使用循环结构遍历并输出列表中的所有元素。</a:t>
            </a: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a_list = ['a', 'b', 'mpilgrim', 'z', 'example']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i, v in enumerate(a_list):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print('列表的第', i+1, '个元素是：', v)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/>
              <a:t>问题解决：</a:t>
            </a:r>
            <a:r>
              <a:rPr lang="zh-CN" altLang="en-US" sz="2400"/>
              <a:t>输出1~100之间能被7整除但不能同时被5整除的所有整数。</a:t>
            </a: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101):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if i%7==0 and i%5!=0: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print(i)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/>
              <a:t>问题解决：</a:t>
            </a:r>
            <a:r>
              <a:rPr lang="zh-CN" altLang="en-US" sz="2400"/>
              <a:t>使用嵌套的循环结构打印九九乘法表。</a:t>
            </a: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10):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j in range(1, i+1):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print('{0}*{1}={2}'.format(i,j,i*j), end='  ')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print()                    #打印空行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/>
              <a:t>问题解决：</a:t>
            </a:r>
            <a:r>
              <a:rPr lang="zh-CN" altLang="en-US" sz="2400"/>
              <a:t>计算1+2+3+…+99+100的结果。</a:t>
            </a: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s = 0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101):            #不包括101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s += i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print(s)</a:t>
            </a: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charset="0"/>
              </a:rPr>
              <a:t>或直接计算：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sum(range(1,101))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5050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4.3.2  break与continue语句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一旦break语句被执行，将使得</a:t>
            </a:r>
            <a:r>
              <a:rPr lang="zh-CN" altLang="en-US" sz="2400">
                <a:solidFill>
                  <a:srgbClr val="FF0000"/>
                </a:solidFill>
              </a:rPr>
              <a:t>break语句所属层次的循环提前结束</a:t>
            </a:r>
            <a:r>
              <a:rPr lang="zh-CN" altLang="en-US" sz="2400"/>
              <a:t>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continue语句的作用是</a:t>
            </a:r>
            <a:r>
              <a:rPr lang="zh-CN" altLang="en-US" sz="2400">
                <a:solidFill>
                  <a:srgbClr val="FF0000"/>
                </a:solidFill>
              </a:rPr>
              <a:t>提前结束本次循环</a:t>
            </a:r>
            <a:r>
              <a:rPr lang="zh-CN" altLang="en-US" sz="2400"/>
              <a:t>，忽略continue之后的所有语句，</a:t>
            </a:r>
            <a:r>
              <a:rPr lang="zh-CN" altLang="en-US" sz="2400">
                <a:solidFill>
                  <a:srgbClr val="FF0000"/>
                </a:solidFill>
              </a:rPr>
              <a:t>提前进入下一次循环</a:t>
            </a:r>
            <a:r>
              <a:rPr lang="zh-CN" altLang="en-US" sz="240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9431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/>
              <a:t>问题解决：</a:t>
            </a:r>
            <a:r>
              <a:rPr lang="zh-CN" altLang="en-US" sz="2400"/>
              <a:t>计算小于</a:t>
            </a:r>
            <a:r>
              <a:rPr lang="en-US" altLang="zh-CN" sz="2400"/>
              <a:t>100</a:t>
            </a:r>
            <a:r>
              <a:rPr lang="zh-CN" altLang="en-US" sz="2400"/>
              <a:t>的最大素数。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n in range(100, 1, -1):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n%2 == 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continue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range(3, int(n**0.5)+1, 2):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n%i == 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#结束内循环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print(n)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#结束外循环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break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 </a:t>
            </a:r>
            <a:r>
              <a:rPr lang="zh-CN" altLang="en-US" dirty="0">
                <a:sym typeface="+mn-ea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例</a:t>
            </a:r>
            <a:r>
              <a:rPr lang="zh-CN" altLang="en-US" sz="2400" b="1" dirty="0"/>
              <a:t>4</a:t>
            </a:r>
            <a:r>
              <a:rPr lang="zh-CN" altLang="en-US" sz="2400" b="1" dirty="0" smtClean="0"/>
              <a:t>-</a:t>
            </a:r>
            <a:r>
              <a:rPr lang="en-US" altLang="zh-CN" sz="2400" b="1" dirty="0" smtClean="0"/>
              <a:t>1</a:t>
            </a:r>
            <a:r>
              <a:rPr lang="zh-CN" altLang="en-US" sz="2400" dirty="0" smtClean="0"/>
              <a:t>  </a:t>
            </a:r>
            <a:r>
              <a:rPr lang="zh-CN" altLang="en-US" sz="2400" dirty="0"/>
              <a:t>编写程序，判断今天是今年的第几天。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import time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date = time.localtime()                         #获取当前日期时间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year, month, day = date[:3]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day_month = [31, 28, 31, 30, 31, 30, 31, 31, 30, 31, 30, 31]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if year%400==0 or (year%4==0 and year%100!=0):   #判断是否为闰年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day_month[1] = 29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if month==1: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print(day)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print(sum(day_month[:month-1])+day)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1014710" cy="4639945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4-2</a:t>
            </a: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编写程序，计算组合数C(n,i)，即从n个元素中任选i个，有多少种选法。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</a:p>
        </p:txBody>
      </p:sp>
      <p:graphicFrame>
        <p:nvGraphicFramePr>
          <p:cNvPr id="73731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5950" y="4271963"/>
          <a:ext cx="6991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2705100" imgH="419100" progId="Equation.KSEE3">
                  <p:embed/>
                </p:oleObj>
              </mc:Choice>
              <mc:Fallback>
                <p:oleObj r:id="rId3" imgW="27051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5950" y="4271963"/>
                        <a:ext cx="6991350" cy="966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4925" y="4445"/>
            <a:ext cx="12157075" cy="1002030"/>
          </a:xfrm>
          <a:prstGeom prst="rect">
            <a:avLst/>
          </a:prstGeo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ym typeface="+mn-ea"/>
              </a:rPr>
              <a:t>4.4  </a:t>
            </a:r>
            <a:r>
              <a:rPr lang="zh-CN" altLang="en-US" smtClean="0">
                <a:sym typeface="+mn-ea"/>
              </a:rPr>
              <a:t>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463994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Cni2(n, i):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not (isinstance(n,int) and isinstance(i,int) and n&gt;=i):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</a:t>
            </a:r>
            <a:r>
              <a:rPr lang="zh-CN" altLang="en-US" sz="1800">
                <a:latin typeface="Consolas" panose="020B0609020204030204" charset="0"/>
              </a:rPr>
              <a:t>'n and i must be integers and n must be larger than or equal to i.'</a:t>
            </a:r>
            <a:r>
              <a:rPr lang="zh-CN" altLang="en-US" sz="2000">
                <a:latin typeface="Consolas" panose="020B060902020403020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result = 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Min, Max = sorted((i,n-i))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range(n,0,-1):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i&gt;Max: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*=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elif i&lt;=Min: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/=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result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print(Cni2(6,2))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在选择和循环结构中，条件表达式的值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只要不是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（或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0.0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0j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等）、空值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None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、空列表、空元组、空集合、空字典、空字符串、空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对象或其他空迭代对象，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解释器均认为与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等价。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（1）关系运算符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Python中的关系运算符</a:t>
            </a:r>
            <a:r>
              <a:rPr lang="zh-CN" altLang="en-US" sz="2400">
                <a:solidFill>
                  <a:srgbClr val="FF0000"/>
                </a:solidFill>
              </a:rPr>
              <a:t>可以连续使用</a:t>
            </a:r>
            <a:r>
              <a:rPr lang="zh-CN" altLang="en-US" sz="2400"/>
              <a:t>，这样不仅可以减少代码量，也比较符合人类的思维方式。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print(1&lt;2&lt;3)                 #等价于1&lt;2 and 2&lt;3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print(1&lt;2&gt;3)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print(1&lt;3&gt;2)</a:t>
            </a: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在Python语法中，</a:t>
            </a:r>
            <a:r>
              <a:rPr lang="zh-CN" altLang="en-US" sz="2400">
                <a:solidFill>
                  <a:srgbClr val="FF0000"/>
                </a:solidFill>
              </a:rPr>
              <a:t>条件表达式中不允许使用赋值运算符“=”</a:t>
            </a:r>
            <a:r>
              <a:rPr lang="zh-CN" altLang="en-US" sz="2400"/>
              <a:t>，避免了误将关系运算符“==”写作赋值运算符“=”带来的麻烦。在条件表达式中使用赋值运算符“=”将抛出异常，提示语法错误。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a=3:                       #条件表达式中不允许使用赋值运算符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(a=3) and (b=4):	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85"/>
            <a:ext cx="10515600" cy="46399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）逻辑运算符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逻辑运算符and和or具有短路求值或惰性求值的特点，可能不会对所有表达式进行求值，而是</a:t>
            </a:r>
            <a:r>
              <a:rPr lang="zh-CN" altLang="en-US" sz="2400">
                <a:solidFill>
                  <a:srgbClr val="FF0000"/>
                </a:solidFill>
              </a:rPr>
              <a:t>只计算必须计算的表达式的值</a:t>
            </a:r>
            <a:r>
              <a:rPr lang="zh-CN" altLang="en-US" sz="240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0482" name="画布 207"/>
          <p:cNvGrpSpPr/>
          <p:nvPr/>
        </p:nvGrpSpPr>
        <p:grpSpPr>
          <a:xfrm>
            <a:off x="1825625" y="3426460"/>
            <a:ext cx="7899400" cy="2498725"/>
            <a:chOff x="0" y="0"/>
            <a:chExt cx="7430" cy="3007"/>
          </a:xfrm>
        </p:grpSpPr>
        <p:sp>
          <p:nvSpPr>
            <p:cNvPr id="20483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5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6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7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8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2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8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9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0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1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6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7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8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9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0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2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3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4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5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8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9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0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1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2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3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4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5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6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7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9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0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1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2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3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4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5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6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7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8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9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0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1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711758" y="5060315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以“and”为例，对于表达式“表达式1 and 表达式2”而言，如果“表达式1”的值为“False”或其他等价值时，不论“表达式2”的值是什么，整个表达式的值都是“False”，丝毫不受“表达式2”的影响，因此“表达式2”不会被计算。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在设计包含多个条件的条件表达式时，如果能够大概</a:t>
            </a:r>
            <a:r>
              <a:rPr lang="zh-CN" altLang="en-US" sz="2400">
                <a:solidFill>
                  <a:srgbClr val="FF0000"/>
                </a:solidFill>
              </a:rPr>
              <a:t>预测不同条件失败的概率</a:t>
            </a:r>
            <a:r>
              <a:rPr lang="zh-CN" altLang="en-US" sz="2400"/>
              <a:t>，并将多个条件根据“and”和“or”运算符的短路求值特性来</a:t>
            </a:r>
            <a:r>
              <a:rPr lang="zh-CN" altLang="en-US" sz="2400">
                <a:solidFill>
                  <a:srgbClr val="FF0000"/>
                </a:solidFill>
              </a:rPr>
              <a:t>组织顺序</a:t>
            </a:r>
            <a:r>
              <a:rPr lang="zh-CN" altLang="en-US" sz="2400"/>
              <a:t>，可以大幅度提高程序运行效率。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and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or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0 and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0 or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not 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not 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常见的选择结构有单分支选择结构、双分支选择结构、多分支选择结构以及嵌套的分支结构，也可以构造跳转表来实现类似的逻辑。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循环结构和异常处理结构中也可以带有“else”子句，可以看作是特殊形式的选择结构。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2185</Words>
  <Application>Microsoft Office PowerPoint</Application>
  <PresentationFormat>宽屏</PresentationFormat>
  <Paragraphs>285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Microsoft Visio 2003-2010 绘图</vt:lpstr>
      <vt:lpstr>Equation.KSEE3</vt:lpstr>
      <vt:lpstr>4  程序控制结构</vt:lpstr>
      <vt:lpstr>4  程序控制结构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4.2  选择结构</vt:lpstr>
      <vt:lpstr>4.2.1  单分支选择结构</vt:lpstr>
      <vt:lpstr>4.2.2  双分支选择结构</vt:lpstr>
      <vt:lpstr>4.2.2  双分支选择结构</vt:lpstr>
      <vt:lpstr>4.2.2  双分支选择结构</vt:lpstr>
      <vt:lpstr>4.2.3  多分支选择结构</vt:lpstr>
      <vt:lpstr>4.2.3  多分支选择结构</vt:lpstr>
      <vt:lpstr>4.2.4  选择结构的嵌套</vt:lpstr>
      <vt:lpstr>4.2.4  选择结构的嵌套</vt:lpstr>
      <vt:lpstr>4.3  循环结构</vt:lpstr>
      <vt:lpstr>4.3  循环结构</vt:lpstr>
      <vt:lpstr>4.3.1  for循环与while循环</vt:lpstr>
      <vt:lpstr>4.3.1  for循环与while循环</vt:lpstr>
      <vt:lpstr>4.3.1  for循环与while循环</vt:lpstr>
      <vt:lpstr>4.3.1  for循环与while循环</vt:lpstr>
      <vt:lpstr>4.3.1  for循环与while循环</vt:lpstr>
      <vt:lpstr>4.3.2  break与continue语句</vt:lpstr>
      <vt:lpstr>4.3.2  break与continue语句</vt:lpstr>
      <vt:lpstr>4.4  示例</vt:lpstr>
      <vt:lpstr>PowerPoint 演示文稿</vt:lpstr>
      <vt:lpstr>4.4  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程序控制结构</dc:title>
  <dc:creator>Dong</dc:creator>
  <cp:lastModifiedBy>Zhou</cp:lastModifiedBy>
  <cp:revision>332</cp:revision>
  <dcterms:created xsi:type="dcterms:W3CDTF">2015-05-05T08:02:00Z</dcterms:created>
  <dcterms:modified xsi:type="dcterms:W3CDTF">2019-02-25T04:12:41Z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