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1773" r:id="rId2"/>
    <p:sldId id="1903" r:id="rId3"/>
    <p:sldId id="1774" r:id="rId4"/>
    <p:sldId id="1809" r:id="rId5"/>
    <p:sldId id="1775" r:id="rId6"/>
    <p:sldId id="1776" r:id="rId7"/>
    <p:sldId id="1777" r:id="rId8"/>
    <p:sldId id="1778" r:id="rId9"/>
    <p:sldId id="1779" r:id="rId10"/>
    <p:sldId id="1780" r:id="rId11"/>
    <p:sldId id="1781" r:id="rId12"/>
    <p:sldId id="1782" r:id="rId13"/>
    <p:sldId id="1783" r:id="rId14"/>
    <p:sldId id="1784" r:id="rId15"/>
    <p:sldId id="1785" r:id="rId16"/>
    <p:sldId id="1786" r:id="rId17"/>
    <p:sldId id="1787" r:id="rId18"/>
    <p:sldId id="1788" r:id="rId19"/>
    <p:sldId id="1789" r:id="rId20"/>
    <p:sldId id="1790" r:id="rId21"/>
    <p:sldId id="1791" r:id="rId22"/>
    <p:sldId id="1792" r:id="rId23"/>
    <p:sldId id="1793" r:id="rId24"/>
    <p:sldId id="1794" r:id="rId25"/>
    <p:sldId id="1795" r:id="rId26"/>
    <p:sldId id="1796" r:id="rId27"/>
    <p:sldId id="1797" r:id="rId28"/>
    <p:sldId id="1798" r:id="rId29"/>
    <p:sldId id="1799" r:id="rId30"/>
    <p:sldId id="1800" r:id="rId31"/>
    <p:sldId id="1801" r:id="rId32"/>
    <p:sldId id="1802" r:id="rId33"/>
    <p:sldId id="1803" r:id="rId34"/>
    <p:sldId id="1804" r:id="rId35"/>
    <p:sldId id="1805" r:id="rId36"/>
    <p:sldId id="1806" r:id="rId37"/>
    <p:sldId id="1807" r:id="rId38"/>
    <p:sldId id="1808" r:id="rId39"/>
    <p:sldId id="1810" r:id="rId40"/>
    <p:sldId id="1811" r:id="rId41"/>
    <p:sldId id="1812" r:id="rId42"/>
    <p:sldId id="1813" r:id="rId43"/>
    <p:sldId id="1814" r:id="rId44"/>
    <p:sldId id="1815" r:id="rId45"/>
    <p:sldId id="1816" r:id="rId46"/>
    <p:sldId id="1817" r:id="rId47"/>
    <p:sldId id="1818" r:id="rId48"/>
    <p:sldId id="1819" r:id="rId49"/>
    <p:sldId id="1820" r:id="rId50"/>
    <p:sldId id="1821" r:id="rId51"/>
    <p:sldId id="1822" r:id="rId52"/>
    <p:sldId id="1823" r:id="rId53"/>
    <p:sldId id="1824" r:id="rId54"/>
    <p:sldId id="1825" r:id="rId55"/>
    <p:sldId id="1826" r:id="rId56"/>
    <p:sldId id="1827" r:id="rId57"/>
    <p:sldId id="1828" r:id="rId58"/>
    <p:sldId id="1829" r:id="rId59"/>
    <p:sldId id="1831" r:id="rId60"/>
    <p:sldId id="1866" r:id="rId61"/>
    <p:sldId id="1867" r:id="rId62"/>
    <p:sldId id="1868" r:id="rId63"/>
    <p:sldId id="1869" r:id="rId64"/>
    <p:sldId id="1870" r:id="rId65"/>
    <p:sldId id="1871" r:id="rId66"/>
    <p:sldId id="1873" r:id="rId67"/>
    <p:sldId id="1874" r:id="rId68"/>
    <p:sldId id="1876" r:id="rId69"/>
    <p:sldId id="1883" r:id="rId70"/>
    <p:sldId id="1886" r:id="rId71"/>
    <p:sldId id="1887" r:id="rId72"/>
    <p:sldId id="1888" r:id="rId73"/>
    <p:sldId id="1893"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2019/2/25 Monday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  </a:t>
            </a:r>
            <a:r>
              <a:rPr lang="zh-CN" altLang="en-US" dirty="0"/>
              <a:t>函数</a:t>
            </a:r>
          </a:p>
        </p:txBody>
      </p:sp>
      <p:sp>
        <p:nvSpPr>
          <p:cNvPr id="3" name="内容占位符 2"/>
          <p:cNvSpPr>
            <a:spLocks noGrp="1"/>
          </p:cNvSpPr>
          <p:nvPr>
            <p:ph idx="1"/>
          </p:nvPr>
        </p:nvSpPr>
        <p:spPr/>
        <p:txBody>
          <a:bodyPr/>
          <a:lstStyle/>
          <a:p>
            <a:pPr defTabSz="914400" fontAlgn="auto">
              <a:lnSpc>
                <a:spcPct val="150000"/>
              </a:lnSpc>
              <a:spcBef>
                <a:spcPts val="600"/>
              </a:spcBef>
              <a:spcAft>
                <a:spcPts val="600"/>
              </a:spcAft>
              <a:buSzPct val="90000"/>
              <a:buFont typeface="Arial" panose="020B0604020202020204" pitchFamily="34" charset="0"/>
              <a:buChar char="•"/>
            </a:pPr>
            <a:r>
              <a:rPr lang="zh-CN" altLang="en-US" sz="2400">
                <a:sym typeface="+mn-ea"/>
              </a:rPr>
              <a:t>将可能需要反复执行的代码封装为函数，并在需要该功能的地方进行调用，不仅可以实现</a:t>
            </a:r>
            <a:r>
              <a:rPr lang="zh-CN" altLang="en-US" sz="2400">
                <a:solidFill>
                  <a:srgbClr val="FF0000"/>
                </a:solidFill>
                <a:sym typeface="+mn-ea"/>
              </a:rPr>
              <a:t>代码复用</a:t>
            </a:r>
            <a:r>
              <a:rPr lang="zh-CN" altLang="en-US" sz="2400">
                <a:sym typeface="+mn-ea"/>
              </a:rPr>
              <a:t>，更重要的是可以</a:t>
            </a:r>
            <a:r>
              <a:rPr lang="zh-CN" altLang="en-US" sz="2400">
                <a:solidFill>
                  <a:srgbClr val="FF0000"/>
                </a:solidFill>
                <a:sym typeface="+mn-ea"/>
              </a:rPr>
              <a:t>保证代码的一致性</a:t>
            </a:r>
            <a:r>
              <a:rPr lang="zh-CN" altLang="en-US" sz="2400">
                <a:sym typeface="+mn-ea"/>
              </a:rPr>
              <a:t>，只需要修改该函数代码则所有调用均受到影响。</a:t>
            </a:r>
            <a:endParaRPr lang="zh-CN" altLang="en-US" sz="2400"/>
          </a:p>
          <a:p>
            <a:pPr defTabSz="914400" fontAlgn="auto">
              <a:lnSpc>
                <a:spcPct val="150000"/>
              </a:lnSpc>
              <a:spcBef>
                <a:spcPts val="600"/>
              </a:spcBef>
              <a:spcAft>
                <a:spcPts val="600"/>
              </a:spcAft>
              <a:buSzPct val="90000"/>
              <a:buFont typeface="Arial" panose="020B0604020202020204" pitchFamily="34" charset="0"/>
              <a:buChar char="•"/>
            </a:pPr>
            <a:r>
              <a:rPr lang="zh-CN" altLang="en-US" sz="2400">
                <a:sym typeface="+mn-ea"/>
              </a:rPr>
              <a:t>设计函数时，应注意</a:t>
            </a:r>
            <a:r>
              <a:rPr lang="zh-CN" altLang="en-US" sz="2400">
                <a:solidFill>
                  <a:srgbClr val="FF0000"/>
                </a:solidFill>
                <a:sym typeface="+mn-ea"/>
              </a:rPr>
              <a:t>提高模块的内聚性</a:t>
            </a:r>
            <a:r>
              <a:rPr lang="zh-CN" altLang="en-US" sz="2400">
                <a:sym typeface="+mn-ea"/>
              </a:rPr>
              <a:t>，同时</a:t>
            </a:r>
            <a:r>
              <a:rPr lang="zh-CN" altLang="en-US" sz="2400">
                <a:solidFill>
                  <a:srgbClr val="FF0000"/>
                </a:solidFill>
                <a:sym typeface="+mn-ea"/>
              </a:rPr>
              <a:t>降低模块之间的隐式耦合</a:t>
            </a:r>
            <a:r>
              <a:rPr lang="zh-CN" altLang="en-US" sz="2400">
                <a:sym typeface="+mn-ea"/>
              </a:rPr>
              <a:t>。</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lstStyle/>
          <a:p>
            <a:pPr fontAlgn="auto">
              <a:lnSpc>
                <a:spcPct val="100000"/>
              </a:lnSpc>
              <a:spcBef>
                <a:spcPts val="0"/>
              </a:spcBef>
              <a:buFont typeface="Arial" panose="020B0604020202020204" pitchFamily="34" charset="0"/>
              <a:buChar char="•"/>
            </a:pPr>
            <a:r>
              <a:rPr lang="zh-CN" altLang="en-US" sz="2400"/>
              <a:t>下面的代码使用函数的嵌套定义实现了可调用对象的定义：</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linear(a, b):</a:t>
            </a:r>
          </a:p>
          <a:p>
            <a:pPr marL="0" indent="0" fontAlgn="auto">
              <a:lnSpc>
                <a:spcPct val="100000"/>
              </a:lnSpc>
              <a:spcBef>
                <a:spcPts val="0"/>
              </a:spcBef>
              <a:buNone/>
            </a:pPr>
            <a:r>
              <a:rPr lang="zh-CN" altLang="en-US" sz="2000">
                <a:latin typeface="Consolas" panose="020B0609020204030204" charset="0"/>
              </a:rPr>
              <a:t>    def result(x):              #在Python中，函数是可以嵌套定义的</a:t>
            </a:r>
          </a:p>
          <a:p>
            <a:pPr marL="0" indent="0" fontAlgn="auto">
              <a:lnSpc>
                <a:spcPct val="100000"/>
              </a:lnSpc>
              <a:spcBef>
                <a:spcPts val="0"/>
              </a:spcBef>
              <a:buNone/>
            </a:pPr>
            <a:r>
              <a:rPr lang="zh-CN" altLang="en-US" sz="2000">
                <a:latin typeface="Consolas" panose="020B0609020204030204" charset="0"/>
              </a:rPr>
              <a:t>        return a * x + b</a:t>
            </a:r>
          </a:p>
          <a:p>
            <a:pPr marL="0" indent="0" fontAlgn="auto">
              <a:lnSpc>
                <a:spcPct val="100000"/>
              </a:lnSpc>
              <a:spcBef>
                <a:spcPts val="0"/>
              </a:spcBef>
              <a:buNone/>
            </a:pPr>
            <a:r>
              <a:rPr lang="zh-CN" altLang="en-US" sz="2000">
                <a:latin typeface="Consolas" panose="020B0609020204030204" charset="0"/>
              </a:rPr>
              <a:t>    return result               #返回可被调用的函数</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lstStyle/>
          <a:p>
            <a:pPr fontAlgn="auto">
              <a:lnSpc>
                <a:spcPct val="100000"/>
              </a:lnSpc>
              <a:spcBef>
                <a:spcPts val="0"/>
              </a:spcBef>
              <a:buFont typeface="Arial" panose="020B0604020202020204" pitchFamily="34" charset="0"/>
              <a:buChar char="•"/>
            </a:pPr>
            <a:r>
              <a:rPr lang="zh-CN" altLang="en-US" sz="2400"/>
              <a:t>下面的代码演示了可调用对象类的定义：</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class linear:</a:t>
            </a:r>
          </a:p>
          <a:p>
            <a:pPr marL="0" indent="0" fontAlgn="auto">
              <a:lnSpc>
                <a:spcPct val="100000"/>
              </a:lnSpc>
              <a:spcBef>
                <a:spcPts val="0"/>
              </a:spcBef>
              <a:buNone/>
            </a:pPr>
            <a:r>
              <a:rPr lang="zh-CN" altLang="en-US" sz="2000">
                <a:latin typeface="Consolas" panose="020B0609020204030204" charset="0"/>
              </a:rPr>
              <a:t>    def __init__(self, a, b):</a:t>
            </a:r>
          </a:p>
          <a:p>
            <a:pPr marL="0" indent="0" fontAlgn="auto">
              <a:lnSpc>
                <a:spcPct val="100000"/>
              </a:lnSpc>
              <a:spcBef>
                <a:spcPts val="0"/>
              </a:spcBef>
              <a:buNone/>
            </a:pPr>
            <a:r>
              <a:rPr lang="zh-CN" altLang="en-US" sz="2000">
                <a:latin typeface="Consolas" panose="020B0609020204030204" charset="0"/>
              </a:rPr>
              <a:t>        self.a, self.b = a, b</a:t>
            </a:r>
          </a:p>
          <a:p>
            <a:pPr marL="0" indent="0" fontAlgn="auto">
              <a:lnSpc>
                <a:spcPct val="100000"/>
              </a:lnSpc>
              <a:spcBef>
                <a:spcPts val="0"/>
              </a:spcBef>
              <a:buNone/>
            </a:pPr>
            <a:r>
              <a:rPr lang="zh-CN" altLang="en-US" sz="2000">
                <a:latin typeface="Consolas" panose="020B0609020204030204" charset="0"/>
              </a:rPr>
              <a:t>    def __call__(self, x):         #这里是关键</a:t>
            </a:r>
          </a:p>
          <a:p>
            <a:pPr marL="0" indent="0" fontAlgn="auto">
              <a:lnSpc>
                <a:spcPct val="100000"/>
              </a:lnSpc>
              <a:spcBef>
                <a:spcPts val="0"/>
              </a:spcBef>
              <a:buNone/>
            </a:pPr>
            <a:r>
              <a:rPr lang="zh-CN" altLang="en-US" sz="2000">
                <a:latin typeface="Consolas" panose="020B0609020204030204" charset="0"/>
              </a:rPr>
              <a:t>        return self.a * x + self.b</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lstStyle/>
          <a:p>
            <a:pPr fontAlgn="auto">
              <a:lnSpc>
                <a:spcPct val="100000"/>
              </a:lnSpc>
              <a:spcBef>
                <a:spcPts val="0"/>
              </a:spcBef>
              <a:buFont typeface="Arial" panose="020B0604020202020204" pitchFamily="34" charset="0"/>
              <a:buChar char="•"/>
            </a:pPr>
            <a:r>
              <a:rPr lang="zh-CN" altLang="en-US" sz="2400"/>
              <a:t>使用上面的嵌套函数和类这两种方式中任何一个，都可以通过以下的方式来定义一个可调用对象：</a:t>
            </a:r>
          </a:p>
          <a:p>
            <a:pPr marL="0" indent="0" fontAlgn="auto">
              <a:lnSpc>
                <a:spcPct val="100000"/>
              </a:lnSpc>
              <a:spcBef>
                <a:spcPts val="0"/>
              </a:spcBef>
              <a:buNone/>
            </a:pPr>
            <a:r>
              <a:rPr lang="zh-CN" altLang="en-US" sz="2000">
                <a:latin typeface="Consolas" panose="020B0609020204030204" charset="0"/>
              </a:rPr>
              <a:t>taxes = linear(0.3, 2)</a:t>
            </a:r>
          </a:p>
          <a:p>
            <a:pPr marL="0" indent="0" fontAlgn="auto">
              <a:lnSpc>
                <a:spcPct val="100000"/>
              </a:lnSpc>
              <a:spcBef>
                <a:spcPts val="0"/>
              </a:spcBef>
              <a:buNone/>
            </a:pPr>
            <a:endParaRPr lang="zh-CN" altLang="en-US" sz="2400"/>
          </a:p>
          <a:p>
            <a:pPr fontAlgn="auto">
              <a:lnSpc>
                <a:spcPct val="100000"/>
              </a:lnSpc>
              <a:spcBef>
                <a:spcPts val="0"/>
              </a:spcBef>
              <a:buFont typeface="Arial" panose="020B0604020202020204" pitchFamily="34" charset="0"/>
              <a:buChar char="•"/>
            </a:pPr>
            <a:r>
              <a:rPr lang="zh-CN" altLang="en-US" sz="2400"/>
              <a:t>然后通过下面的方式来调用该对象：</a:t>
            </a:r>
          </a:p>
          <a:p>
            <a:pPr marL="0" indent="0" fontAlgn="auto">
              <a:lnSpc>
                <a:spcPct val="100000"/>
              </a:lnSpc>
              <a:spcBef>
                <a:spcPts val="0"/>
              </a:spcBef>
              <a:buNone/>
            </a:pPr>
            <a:r>
              <a:rPr lang="zh-CN" altLang="en-US" sz="2000">
                <a:latin typeface="Consolas" panose="020B0609020204030204" charset="0"/>
              </a:rPr>
              <a:t>taxes(5)</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lstStyle/>
          <a:p>
            <a:pPr marL="0" indent="0" fontAlgn="auto">
              <a:lnSpc>
                <a:spcPct val="150000"/>
              </a:lnSpc>
              <a:buNone/>
            </a:pPr>
            <a:r>
              <a:rPr lang="zh-CN" altLang="en-US" sz="2400"/>
              <a:t>（</a:t>
            </a:r>
            <a:r>
              <a:rPr lang="en-US" altLang="zh-CN" sz="2400"/>
              <a:t>3</a:t>
            </a:r>
            <a:r>
              <a:rPr lang="zh-CN" altLang="en-US" sz="2400"/>
              <a:t>）修饰器</a:t>
            </a:r>
          </a:p>
          <a:p>
            <a:pPr fontAlgn="auto">
              <a:lnSpc>
                <a:spcPct val="150000"/>
              </a:lnSpc>
              <a:buFont typeface="Arial" panose="020B0604020202020204" pitchFamily="34" charset="0"/>
              <a:buChar char="•"/>
            </a:pPr>
            <a:r>
              <a:rPr lang="zh-CN" altLang="en-US" sz="2400"/>
              <a:t>修饰器（decorator）是函数嵌套定义的另一个重要应用。</a:t>
            </a:r>
            <a:r>
              <a:rPr lang="zh-CN" altLang="en-US" sz="2400">
                <a:solidFill>
                  <a:srgbClr val="FF0000"/>
                </a:solidFill>
              </a:rPr>
              <a:t>修饰器本质上也是一个函数</a:t>
            </a:r>
            <a:r>
              <a:rPr lang="zh-CN" altLang="en-US" sz="2400"/>
              <a:t>，只不过这个函数接收其他函数作为参数并对其进行一定的改造之后使用新函数替换原来的函数。</a:t>
            </a:r>
          </a:p>
          <a:p>
            <a:pPr fontAlgn="auto">
              <a:lnSpc>
                <a:spcPct val="150000"/>
              </a:lnSpc>
              <a:buFont typeface="Arial" panose="020B0604020202020204" pitchFamily="34" charset="0"/>
              <a:buChar char="•"/>
            </a:pPr>
            <a:r>
              <a:rPr lang="en-US" altLang="zh-CN" sz="2400"/>
              <a:t>Python</a:t>
            </a:r>
            <a:r>
              <a:rPr lang="zh-CN" altLang="en-US" sz="2400"/>
              <a:t>面向对象程序设计中的静态方法、类方法、属性等也都是通过修饰器实现的。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a:xfrm>
            <a:off x="838200" y="1321435"/>
            <a:ext cx="10515600" cy="5167630"/>
          </a:xfrm>
        </p:spPr>
        <p:txBody>
          <a:bodyPr>
            <a:normAutofit fontScale="92500" lnSpcReduction="10000"/>
          </a:bodyPr>
          <a:lstStyle/>
          <a:p>
            <a:pPr marL="0" indent="0" fontAlgn="auto">
              <a:lnSpc>
                <a:spcPct val="100000"/>
              </a:lnSpc>
              <a:spcBef>
                <a:spcPts val="0"/>
              </a:spcBef>
              <a:buNone/>
            </a:pPr>
            <a:r>
              <a:rPr lang="zh-CN" altLang="en-US" sz="2000">
                <a:latin typeface="Consolas" panose="020B0609020204030204" charset="0"/>
              </a:rPr>
              <a:t>def before(func):                       #定义修饰器</a:t>
            </a:r>
          </a:p>
          <a:p>
            <a:pPr marL="0" indent="0" fontAlgn="auto">
              <a:lnSpc>
                <a:spcPct val="100000"/>
              </a:lnSpc>
              <a:spcBef>
                <a:spcPts val="0"/>
              </a:spcBef>
              <a:buNone/>
            </a:pPr>
            <a:r>
              <a:rPr lang="zh-CN" altLang="en-US" sz="2000">
                <a:latin typeface="Consolas" panose="020B0609020204030204" charset="0"/>
              </a:rPr>
              <a:t>    def wrapper(*args, **kwargs):</a:t>
            </a:r>
          </a:p>
          <a:p>
            <a:pPr marL="0" indent="0" fontAlgn="auto">
              <a:lnSpc>
                <a:spcPct val="100000"/>
              </a:lnSpc>
              <a:spcBef>
                <a:spcPts val="0"/>
              </a:spcBef>
              <a:buNone/>
            </a:pPr>
            <a:r>
              <a:rPr lang="zh-CN" altLang="en-US" sz="2000">
                <a:latin typeface="Consolas" panose="020B0609020204030204" charset="0"/>
              </a:rPr>
              <a:t>        print('Before function called.')</a:t>
            </a:r>
          </a:p>
          <a:p>
            <a:pPr marL="0" indent="0" fontAlgn="auto">
              <a:lnSpc>
                <a:spcPct val="100000"/>
              </a:lnSpc>
              <a:spcBef>
                <a:spcPts val="0"/>
              </a:spcBef>
              <a:buNone/>
            </a:pPr>
            <a:r>
              <a:rPr lang="zh-CN" altLang="en-US" sz="2000">
                <a:latin typeface="Consolas" panose="020B0609020204030204" charset="0"/>
              </a:rPr>
              <a:t>        return func(*args, **kwargs)</a:t>
            </a:r>
          </a:p>
          <a:p>
            <a:pPr marL="0" indent="0" fontAlgn="auto">
              <a:lnSpc>
                <a:spcPct val="100000"/>
              </a:lnSpc>
              <a:spcBef>
                <a:spcPts val="0"/>
              </a:spcBef>
              <a:buNone/>
            </a:pPr>
            <a:r>
              <a:rPr lang="zh-CN" altLang="en-US" sz="2000">
                <a:latin typeface="Consolas" panose="020B0609020204030204" charset="0"/>
              </a:rPr>
              <a:t>    return wrapper</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after(func):                        #定义修饰器</a:t>
            </a:r>
          </a:p>
          <a:p>
            <a:pPr marL="0" indent="0" fontAlgn="auto">
              <a:lnSpc>
                <a:spcPct val="100000"/>
              </a:lnSpc>
              <a:spcBef>
                <a:spcPts val="0"/>
              </a:spcBef>
              <a:buNone/>
            </a:pPr>
            <a:r>
              <a:rPr lang="zh-CN" altLang="en-US" sz="2000">
                <a:latin typeface="Consolas" panose="020B0609020204030204" charset="0"/>
              </a:rPr>
              <a:t>    def wrapper(*args, **kwargs):</a:t>
            </a:r>
          </a:p>
          <a:p>
            <a:pPr marL="0" indent="0" fontAlgn="auto">
              <a:lnSpc>
                <a:spcPct val="100000"/>
              </a:lnSpc>
              <a:spcBef>
                <a:spcPts val="0"/>
              </a:spcBef>
              <a:buNone/>
            </a:pPr>
            <a:r>
              <a:rPr lang="zh-CN" altLang="en-US" sz="2000">
                <a:latin typeface="Consolas" panose="020B0609020204030204" charset="0"/>
              </a:rPr>
              <a:t>        result = func(*args, **kwargs)</a:t>
            </a:r>
          </a:p>
          <a:p>
            <a:pPr marL="0" indent="0" fontAlgn="auto">
              <a:lnSpc>
                <a:spcPct val="100000"/>
              </a:lnSpc>
              <a:spcBef>
                <a:spcPts val="0"/>
              </a:spcBef>
              <a:buNone/>
            </a:pPr>
            <a:r>
              <a:rPr lang="zh-CN" altLang="en-US" sz="2000">
                <a:latin typeface="Consolas" panose="020B0609020204030204" charset="0"/>
              </a:rPr>
              <a:t>        print('After function called.')</a:t>
            </a:r>
          </a:p>
          <a:p>
            <a:pPr marL="0" indent="0" fontAlgn="auto">
              <a:lnSpc>
                <a:spcPct val="100000"/>
              </a:lnSpc>
              <a:spcBef>
                <a:spcPts val="0"/>
              </a:spcBef>
              <a:buNone/>
            </a:pPr>
            <a:r>
              <a:rPr lang="zh-CN" altLang="en-US" sz="2000">
                <a:latin typeface="Consolas" panose="020B0609020204030204" charset="0"/>
              </a:rPr>
              <a:t>        return result</a:t>
            </a:r>
          </a:p>
          <a:p>
            <a:pPr marL="0" indent="0" fontAlgn="auto">
              <a:lnSpc>
                <a:spcPct val="100000"/>
              </a:lnSpc>
              <a:spcBef>
                <a:spcPts val="0"/>
              </a:spcBef>
              <a:buNone/>
            </a:pPr>
            <a:r>
              <a:rPr lang="zh-CN" altLang="en-US" sz="2000">
                <a:latin typeface="Consolas" panose="020B0609020204030204" charset="0"/>
              </a:rPr>
              <a:t>    return wrapper</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@before</a:t>
            </a:r>
          </a:p>
          <a:p>
            <a:pPr marL="0" indent="0" fontAlgn="auto">
              <a:lnSpc>
                <a:spcPct val="100000"/>
              </a:lnSpc>
              <a:spcBef>
                <a:spcPts val="0"/>
              </a:spcBef>
              <a:buNone/>
            </a:pPr>
            <a:r>
              <a:rPr lang="zh-CN" altLang="en-US" sz="2000">
                <a:latin typeface="Consolas" panose="020B0609020204030204" charset="0"/>
              </a:rPr>
              <a:t>@after</a:t>
            </a:r>
          </a:p>
          <a:p>
            <a:pPr marL="0" indent="0" fontAlgn="auto">
              <a:lnSpc>
                <a:spcPct val="100000"/>
              </a:lnSpc>
              <a:spcBef>
                <a:spcPts val="0"/>
              </a:spcBef>
              <a:buNone/>
            </a:pPr>
            <a:r>
              <a:rPr lang="zh-CN" altLang="en-US" sz="2000">
                <a:latin typeface="Consolas" panose="020B0609020204030204" charset="0"/>
              </a:rPr>
              <a:t>def test():                             #同时使用两个修饰器改造函数</a:t>
            </a:r>
          </a:p>
          <a:p>
            <a:pPr marL="0" indent="0" fontAlgn="auto">
              <a:lnSpc>
                <a:spcPct val="100000"/>
              </a:lnSpc>
              <a:spcBef>
                <a:spcPts val="0"/>
              </a:spcBef>
              <a:buNone/>
            </a:pPr>
            <a:r>
              <a:rPr lang="zh-CN" altLang="en-US" sz="2000">
                <a:latin typeface="Consolas" panose="020B0609020204030204" charset="0"/>
              </a:rPr>
              <a:t>    print(3)</a:t>
            </a:r>
          </a:p>
          <a:p>
            <a:pPr marL="0" indent="0" fontAlgn="auto">
              <a:lnSpc>
                <a:spcPct val="100000"/>
              </a:lnSpc>
              <a:spcBef>
                <a:spcPts val="0"/>
              </a:spcBef>
              <a:buNone/>
            </a:pPr>
            <a:r>
              <a:rPr lang="zh-CN" altLang="en-US" sz="2000">
                <a:latin typeface="Consolas" panose="020B0609020204030204" charset="0"/>
              </a:rPr>
              <a:t>#调用被修饰的函数</a:t>
            </a:r>
          </a:p>
          <a:p>
            <a:pPr marL="0" indent="0" fontAlgn="auto">
              <a:lnSpc>
                <a:spcPct val="100000"/>
              </a:lnSpc>
              <a:spcBef>
                <a:spcPts val="0"/>
              </a:spcBef>
              <a:buNone/>
            </a:pPr>
            <a:r>
              <a:rPr lang="zh-CN" altLang="en-US" sz="2000">
                <a:latin typeface="Consolas" panose="020B0609020204030204" charset="0"/>
              </a:rPr>
              <a:t>test()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5.1.</a:t>
            </a:r>
            <a:r>
              <a:rPr lang="en-US" altLang="zh-CN"/>
              <a:t>3</a:t>
            </a:r>
            <a:r>
              <a:rPr lang="zh-CN" altLang="en-US"/>
              <a:t>  函数递归调用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28673" name="Content Placeholder 2"/>
          <p:cNvSpPr>
            <a:spLocks noGrp="1"/>
          </p:cNvSpPr>
          <p:nvPr>
            <p:ph idx="1"/>
          </p:nvPr>
        </p:nvSpPr>
        <p:spPr>
          <a:xfrm>
            <a:off x="843915" y="1259205"/>
            <a:ext cx="10380980" cy="4526280"/>
          </a:xfrm>
        </p:spPr>
        <p:txBody>
          <a:bodyPr anchor="t"/>
          <a:lstStyle/>
          <a:p>
            <a:pPr>
              <a:lnSpc>
                <a:spcPct val="150000"/>
              </a:lnSpc>
              <a:spcBef>
                <a:spcPct val="0"/>
              </a:spcBef>
              <a:buFont typeface="Wingdings" panose="05000000000000000000" charset="0"/>
              <a:buChar char="§"/>
            </a:pPr>
            <a:r>
              <a:rPr lang="en-US" altLang="en-US" sz="2400">
                <a:latin typeface="宋体" panose="02010600030101010101" pitchFamily="2" charset="-122"/>
              </a:rPr>
              <a:t>函数的</a:t>
            </a:r>
            <a:r>
              <a:rPr lang="en-US" altLang="en-US" sz="2400">
                <a:solidFill>
                  <a:srgbClr val="FF0000"/>
                </a:solidFill>
                <a:latin typeface="宋体" panose="02010600030101010101" pitchFamily="2" charset="-122"/>
              </a:rPr>
              <a:t>递归调用</a:t>
            </a:r>
            <a:r>
              <a:rPr lang="en-US" altLang="en-US" sz="2400">
                <a:latin typeface="宋体" panose="02010600030101010101" pitchFamily="2" charset="-122"/>
              </a:rPr>
              <a:t>是函数调用的一种特殊情况，函数调用自己，自己再调用自己，自己再调用自己，...，当</a:t>
            </a:r>
            <a:r>
              <a:rPr lang="en-US" altLang="en-US" sz="2400">
                <a:solidFill>
                  <a:srgbClr val="FF0000"/>
                </a:solidFill>
                <a:latin typeface="宋体" panose="02010600030101010101" pitchFamily="2" charset="-122"/>
              </a:rPr>
              <a:t>某个条件得到满足的时候就不再调用了</a:t>
            </a:r>
            <a:r>
              <a:rPr lang="en-US" altLang="en-US" sz="2400">
                <a:latin typeface="宋体" panose="02010600030101010101" pitchFamily="2" charset="-122"/>
              </a:rPr>
              <a:t>，然后再</a:t>
            </a:r>
            <a:r>
              <a:rPr lang="en-US" altLang="en-US" sz="2400">
                <a:solidFill>
                  <a:srgbClr val="FF0000"/>
                </a:solidFill>
                <a:latin typeface="宋体" panose="02010600030101010101" pitchFamily="2" charset="-122"/>
              </a:rPr>
              <a:t>一层一层地返回</a:t>
            </a:r>
            <a:r>
              <a:rPr lang="en-US" altLang="en-US" sz="2400">
                <a:latin typeface="宋体" panose="02010600030101010101" pitchFamily="2" charset="-122"/>
              </a:rPr>
              <a:t>直到该函数第一次调用</a:t>
            </a:r>
            <a:r>
              <a:rPr lang="zh-CN" altLang="en-US" sz="2400">
                <a:latin typeface="宋体" panose="02010600030101010101" pitchFamily="2" charset="-122"/>
              </a:rPr>
              <a:t>的位置。</a:t>
            </a:r>
          </a:p>
        </p:txBody>
      </p:sp>
      <p:grpSp>
        <p:nvGrpSpPr>
          <p:cNvPr id="28674" name="画布 110"/>
          <p:cNvGrpSpPr/>
          <p:nvPr/>
        </p:nvGrpSpPr>
        <p:grpSpPr>
          <a:xfrm>
            <a:off x="1711325" y="2986723"/>
            <a:ext cx="7326313" cy="2965450"/>
            <a:chOff x="0" y="0"/>
            <a:chExt cx="6253" cy="4219"/>
          </a:xfrm>
        </p:grpSpPr>
        <p:sp>
          <p:nvSpPr>
            <p:cNvPr id="28675" name="Rectangle 1073743955"/>
            <p:cNvSpPr/>
            <p:nvPr/>
          </p:nvSpPr>
          <p:spPr>
            <a:xfrm>
              <a:off x="0" y="0"/>
              <a:ext cx="6241" cy="4219"/>
            </a:xfrm>
            <a:prstGeom prst="rect">
              <a:avLst/>
            </a:prstGeom>
            <a:noFill/>
            <a:ln w="9525">
              <a:noFill/>
            </a:ln>
          </p:spPr>
          <p:txBody>
            <a:bodyPr anchor="t"/>
            <a:lstStyle/>
            <a:p>
              <a:endParaRPr lang="en-US" altLang="en-US">
                <a:latin typeface="Arial" panose="020B0604020202020204" pitchFamily="34" charset="0"/>
                <a:ea typeface="宋体" panose="02010600030101010101" pitchFamily="2" charset="-122"/>
              </a:endParaRPr>
            </a:p>
          </p:txBody>
        </p:sp>
        <p:cxnSp>
          <p:nvCxnSpPr>
            <p:cNvPr id="28676"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8677"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8678"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8679"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8680"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8681"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8682"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3"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4"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5"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6"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8687"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8688"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8689"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8690"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8691"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8692"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3"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4"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5"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6"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8697"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8698"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8699"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8700" name="文本框 142"/>
            <p:cNvSpPr/>
            <p:nvPr/>
          </p:nvSpPr>
          <p:spPr>
            <a:xfrm>
              <a:off x="3561" y="1860"/>
              <a:ext cx="614" cy="435"/>
            </a:xfrm>
            <a:prstGeom prst="rect">
              <a:avLst/>
            </a:prstGeom>
            <a:solidFill>
              <a:srgbClr val="FFFFFF"/>
            </a:solidFill>
            <a:ln w="9525">
              <a:noFill/>
            </a:ln>
          </p:spPr>
          <p:txBody>
            <a:bodyPr lIns="0" tIns="45720" rIns="0" bIns="45720" anchor="t"/>
            <a:lstStyle/>
            <a:p>
              <a:r>
                <a:rPr lang="en-US" altLang="en-US">
                  <a:latin typeface="Arial" panose="020B0604020202020204" pitchFamily="34" charset="0"/>
                  <a:ea typeface="宋体" panose="02010600030101010101" pitchFamily="2" charset="-122"/>
                </a:rPr>
                <a:t>......</a:t>
              </a:r>
            </a:p>
            <a:p>
              <a:endParaRPr lang="en-US" altLang="en-US">
                <a:latin typeface="Arial" panose="020B0604020202020204" pitchFamily="34" charset="0"/>
                <a:ea typeface="宋体" panose="02010600030101010101" pitchFamily="2" charset="-122"/>
              </a:endParaRPr>
            </a:p>
          </p:txBody>
        </p:sp>
        <p:sp>
          <p:nvSpPr>
            <p:cNvPr id="28701"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函数A</a:t>
              </a:r>
            </a:p>
            <a:p>
              <a:endParaRPr lang="en-US" altLang="en-US">
                <a:latin typeface="Arial" panose="020B0604020202020204" pitchFamily="34" charset="0"/>
                <a:ea typeface="宋体" panose="02010600030101010101" pitchFamily="2" charset="-122"/>
              </a:endParaRPr>
            </a:p>
          </p:txBody>
        </p:sp>
        <p:sp>
          <p:nvSpPr>
            <p:cNvPr id="28702"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3"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4"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5"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6"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7"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08"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09"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0"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1"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2"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3"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4"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5"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6"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7"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8"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cxnSp>
          <p:nvCxnSpPr>
            <p:cNvPr id="28719"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a:t>
            </a:r>
            <a:r>
              <a:rPr lang="en-US" altLang="zh-CN">
                <a:sym typeface="+mn-ea"/>
              </a:rPr>
              <a:t>3</a:t>
            </a:r>
            <a:r>
              <a:rPr lang="zh-CN" altLang="en-US">
                <a:sym typeface="+mn-ea"/>
              </a:rPr>
              <a:t>  函数递归调用</a:t>
            </a:r>
            <a:endParaRPr lang="zh-CN" altLang="en-US"/>
          </a:p>
        </p:txBody>
      </p:sp>
      <p:sp>
        <p:nvSpPr>
          <p:cNvPr id="3" name="内容占位符 2"/>
          <p:cNvSpPr>
            <a:spLocks noGrp="1"/>
          </p:cNvSpPr>
          <p:nvPr>
            <p:ph idx="1"/>
          </p:nvPr>
        </p:nvSpPr>
        <p:spPr>
          <a:xfrm>
            <a:off x="838200" y="1321435"/>
            <a:ext cx="10515600" cy="5209540"/>
          </a:xfrm>
        </p:spPr>
        <p:txBody>
          <a:bodyPr>
            <a:normAutofit/>
          </a:bodyPr>
          <a:lstStyle/>
          <a:p>
            <a:pPr indent="-228600" fontAlgn="auto">
              <a:lnSpc>
                <a:spcPct val="100000"/>
              </a:lnSpc>
              <a:spcBef>
                <a:spcPts val="0"/>
              </a:spcBef>
            </a:pPr>
            <a:r>
              <a:rPr lang="zh-CN" altLang="en-US" sz="2400" b="1"/>
              <a:t>问题解决：</a:t>
            </a:r>
            <a:r>
              <a:rPr lang="zh-CN" altLang="en-US" sz="2400"/>
              <a:t>使用递归法对整数进行因数分解。</a:t>
            </a:r>
          </a:p>
          <a:p>
            <a:pPr marL="0" indent="0" fontAlgn="auto">
              <a:lnSpc>
                <a:spcPct val="100000"/>
              </a:lnSpc>
              <a:spcBef>
                <a:spcPts val="0"/>
              </a:spcBef>
              <a:buNone/>
            </a:pPr>
            <a:r>
              <a:rPr lang="zh-CN" altLang="en-US" sz="2000">
                <a:latin typeface="Consolas" panose="020B0609020204030204" charset="0"/>
              </a:rPr>
              <a:t>from random import randint</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factors(num, fac=[]):</a:t>
            </a:r>
          </a:p>
          <a:p>
            <a:pPr marL="0" indent="0" fontAlgn="auto">
              <a:lnSpc>
                <a:spcPct val="100000"/>
              </a:lnSpc>
              <a:spcBef>
                <a:spcPts val="0"/>
              </a:spcBef>
              <a:buNone/>
            </a:pPr>
            <a:r>
              <a:rPr lang="zh-CN" altLang="en-US" sz="2000">
                <a:latin typeface="Consolas" panose="020B0609020204030204" charset="0"/>
              </a:rPr>
              <a:t>    #每次都从2开始查找因数</a:t>
            </a:r>
          </a:p>
          <a:p>
            <a:pPr marL="0" indent="0" fontAlgn="auto">
              <a:lnSpc>
                <a:spcPct val="100000"/>
              </a:lnSpc>
              <a:spcBef>
                <a:spcPts val="0"/>
              </a:spcBef>
              <a:buNone/>
            </a:pPr>
            <a:r>
              <a:rPr lang="zh-CN" altLang="en-US" sz="2000">
                <a:latin typeface="Consolas" panose="020B0609020204030204" charset="0"/>
              </a:rPr>
              <a:t>    for i in range(2, int(num**0.5)+1):</a:t>
            </a:r>
          </a:p>
          <a:p>
            <a:pPr marL="0" indent="0" fontAlgn="auto">
              <a:lnSpc>
                <a:spcPct val="100000"/>
              </a:lnSpc>
              <a:spcBef>
                <a:spcPts val="0"/>
              </a:spcBef>
              <a:buNone/>
            </a:pPr>
            <a:r>
              <a:rPr lang="zh-CN" altLang="en-US" sz="2000">
                <a:latin typeface="Consolas" panose="020B0609020204030204" charset="0"/>
              </a:rPr>
              <a:t>        #找到一个因数</a:t>
            </a:r>
          </a:p>
          <a:p>
            <a:pPr marL="0" indent="0" fontAlgn="auto">
              <a:lnSpc>
                <a:spcPct val="100000"/>
              </a:lnSpc>
              <a:spcBef>
                <a:spcPts val="0"/>
              </a:spcBef>
              <a:buNone/>
            </a:pPr>
            <a:r>
              <a:rPr lang="zh-CN" altLang="en-US" sz="2000">
                <a:latin typeface="Consolas" panose="020B0609020204030204" charset="0"/>
              </a:rPr>
              <a:t>        if num%i == 0:</a:t>
            </a:r>
          </a:p>
          <a:p>
            <a:pPr marL="0" indent="0" fontAlgn="auto">
              <a:lnSpc>
                <a:spcPct val="100000"/>
              </a:lnSpc>
              <a:spcBef>
                <a:spcPts val="0"/>
              </a:spcBef>
              <a:buNone/>
            </a:pPr>
            <a:r>
              <a:rPr lang="zh-CN" altLang="en-US" sz="2000">
                <a:latin typeface="Consolas" panose="020B0609020204030204" charset="0"/>
              </a:rPr>
              <a:t>            fac.append(i)</a:t>
            </a:r>
          </a:p>
          <a:p>
            <a:pPr marL="0" indent="0" fontAlgn="auto">
              <a:lnSpc>
                <a:spcPct val="100000"/>
              </a:lnSpc>
              <a:spcBef>
                <a:spcPts val="0"/>
              </a:spcBef>
              <a:buNone/>
            </a:pPr>
            <a:r>
              <a:rPr lang="zh-CN" altLang="en-US" sz="2000">
                <a:latin typeface="Consolas" panose="020B0609020204030204" charset="0"/>
              </a:rPr>
              <a:t>            #对商继续分解，重复这个过程</a:t>
            </a:r>
          </a:p>
          <a:p>
            <a:pPr marL="0" indent="0" fontAlgn="auto">
              <a:lnSpc>
                <a:spcPct val="100000"/>
              </a:lnSpc>
              <a:spcBef>
                <a:spcPts val="0"/>
              </a:spcBef>
              <a:buNone/>
            </a:pPr>
            <a:r>
              <a:rPr lang="zh-CN" altLang="en-US" sz="2000">
                <a:latin typeface="Consolas" panose="020B0609020204030204" charset="0"/>
              </a:rPr>
              <a:t>            factors(num//i, fac)</a:t>
            </a:r>
          </a:p>
          <a:p>
            <a:pPr marL="0" indent="0" fontAlgn="auto">
              <a:lnSpc>
                <a:spcPct val="100000"/>
              </a:lnSpc>
              <a:spcBef>
                <a:spcPts val="0"/>
              </a:spcBef>
              <a:buNone/>
            </a:pPr>
            <a:r>
              <a:rPr lang="zh-CN" altLang="en-US" sz="2000">
                <a:latin typeface="Consolas" panose="020B0609020204030204" charset="0"/>
              </a:rPr>
              <a:t>            #注意，这个break非常重要</a:t>
            </a:r>
          </a:p>
          <a:p>
            <a:pPr marL="0" indent="0" fontAlgn="auto">
              <a:lnSpc>
                <a:spcPct val="100000"/>
              </a:lnSpc>
              <a:spcBef>
                <a:spcPts val="0"/>
              </a:spcBef>
              <a:buNone/>
            </a:pPr>
            <a:r>
              <a:rPr lang="zh-CN" altLang="en-US" sz="2000">
                <a:latin typeface="Consolas" panose="020B0609020204030204" charset="0"/>
              </a:rPr>
              <a:t>            break</a:t>
            </a:r>
          </a:p>
          <a:p>
            <a:pPr marL="0" indent="0" fontAlgn="auto">
              <a:lnSpc>
                <a:spcPct val="100000"/>
              </a:lnSpc>
              <a:spcBef>
                <a:spcPts val="0"/>
              </a:spcBef>
              <a:buNone/>
            </a:pPr>
            <a:r>
              <a:rPr lang="zh-CN" altLang="en-US" sz="2000">
                <a:latin typeface="Consolas" panose="020B0609020204030204" charset="0"/>
              </a:rPr>
              <a:t>    else:</a:t>
            </a:r>
          </a:p>
          <a:p>
            <a:pPr marL="0" indent="0" fontAlgn="auto">
              <a:lnSpc>
                <a:spcPct val="100000"/>
              </a:lnSpc>
              <a:spcBef>
                <a:spcPts val="0"/>
              </a:spcBef>
              <a:buNone/>
            </a:pPr>
            <a:r>
              <a:rPr lang="zh-CN" altLang="en-US" sz="2000">
                <a:latin typeface="Consolas" panose="020B0609020204030204" charset="0"/>
              </a:rPr>
              <a:t>        #不可分解了，自身也是个因数</a:t>
            </a:r>
          </a:p>
          <a:p>
            <a:pPr marL="0" indent="0" fontAlgn="auto">
              <a:lnSpc>
                <a:spcPct val="100000"/>
              </a:lnSpc>
              <a:spcBef>
                <a:spcPts val="0"/>
              </a:spcBef>
              <a:buNone/>
            </a:pPr>
            <a:r>
              <a:rPr lang="zh-CN" altLang="en-US" sz="2000">
                <a:latin typeface="Consolas" panose="020B0609020204030204" charset="0"/>
              </a:rPr>
              <a:t>        fac.append(num)</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a:t>
            </a:r>
            <a:r>
              <a:rPr lang="en-US" altLang="zh-CN">
                <a:sym typeface="+mn-ea"/>
              </a:rPr>
              <a:t>3</a:t>
            </a:r>
            <a:r>
              <a:rPr lang="zh-CN" altLang="en-US">
                <a:sym typeface="+mn-ea"/>
              </a:rPr>
              <a:t>  函数递归调用</a:t>
            </a:r>
            <a:endParaRPr lang="zh-CN" altLang="en-US"/>
          </a:p>
        </p:txBody>
      </p:sp>
      <p:sp>
        <p:nvSpPr>
          <p:cNvPr id="3" name="内容占位符 2"/>
          <p:cNvSpPr>
            <a:spLocks noGrp="1"/>
          </p:cNvSpPr>
          <p:nvPr>
            <p:ph idx="1"/>
          </p:nvPr>
        </p:nvSpPr>
        <p:spPr/>
        <p:txBody>
          <a:bodyPr/>
          <a:lstStyle/>
          <a:p>
            <a:pPr marL="0" indent="0" fontAlgn="auto">
              <a:lnSpc>
                <a:spcPct val="100000"/>
              </a:lnSpc>
              <a:spcBef>
                <a:spcPts val="0"/>
              </a:spcBef>
              <a:buNone/>
            </a:pPr>
            <a:r>
              <a:rPr lang="zh-CN" altLang="en-US" sz="2000">
                <a:latin typeface="Consolas" panose="020B0609020204030204" charset="0"/>
                <a:sym typeface="+mn-ea"/>
              </a:rPr>
              <a:t>facs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n = randint(2, 10**8)</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factors(n, facs)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result = '*'.join(map(str, facs))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if n==eval(result):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print(n, '= '+result)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函数参数</a:t>
            </a:r>
          </a:p>
        </p:txBody>
      </p:sp>
      <p:sp>
        <p:nvSpPr>
          <p:cNvPr id="3" name="内容占位符 2"/>
          <p:cNvSpPr>
            <a:spLocks noGrp="1"/>
          </p:cNvSpPr>
          <p:nvPr>
            <p:ph idx="1"/>
          </p:nvPr>
        </p:nvSpPr>
        <p:spPr/>
        <p:txBody>
          <a:bodyPr/>
          <a:lstStyle/>
          <a:p>
            <a:pPr fontAlgn="auto">
              <a:lnSpc>
                <a:spcPct val="150000"/>
              </a:lnSpc>
            </a:pPr>
            <a:r>
              <a:rPr lang="zh-CN" altLang="en-US" sz="2400"/>
              <a:t>函数定义时圆括弧内是使用逗号分隔开的形参列表（parameters），函数可以有多个参数，也可以没有参数，但定义和调用时一对圆括弧必须要有，表示这是一个函数并且不接收参数。</a:t>
            </a:r>
          </a:p>
          <a:p>
            <a:pPr fontAlgn="auto">
              <a:lnSpc>
                <a:spcPct val="150000"/>
              </a:lnSpc>
            </a:pPr>
            <a:r>
              <a:rPr lang="zh-CN" altLang="en-US" sz="2400"/>
              <a:t>调用函数时向其传递实参（arguments），根据不同的参数类型，将实参的</a:t>
            </a:r>
            <a:r>
              <a:rPr lang="zh-CN" altLang="en-US" sz="2400">
                <a:solidFill>
                  <a:srgbClr val="FF0000"/>
                </a:solidFill>
              </a:rPr>
              <a:t>引用</a:t>
            </a:r>
            <a:r>
              <a:rPr lang="zh-CN" altLang="en-US" sz="2400"/>
              <a:t>传递给形参。</a:t>
            </a:r>
          </a:p>
          <a:p>
            <a:pPr fontAlgn="auto">
              <a:lnSpc>
                <a:spcPct val="150000"/>
              </a:lnSpc>
            </a:pPr>
            <a:r>
              <a:rPr lang="zh-CN" altLang="en-US" sz="2400"/>
              <a:t>定义函数时</a:t>
            </a:r>
            <a:r>
              <a:rPr lang="zh-CN" altLang="en-US" sz="2400">
                <a:solidFill>
                  <a:srgbClr val="FF0000"/>
                </a:solidFill>
              </a:rPr>
              <a:t>不需要声明参数类型</a:t>
            </a:r>
            <a:r>
              <a:rPr lang="zh-CN" altLang="en-US" sz="2400"/>
              <a:t>，解释器会根据实参的类型自动推断形参类型，在一定程度上类似于函数重载和泛型函数的功能。</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5.2  </a:t>
            </a:r>
            <a:r>
              <a:rPr lang="zh-CN" altLang="en-US">
                <a:sym typeface="+mn-ea"/>
              </a:rPr>
              <a:t>函数参数</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19</a:t>
            </a:fld>
            <a:endParaRPr lang="zh-CN" altLang="en-US"/>
          </a:p>
        </p:txBody>
      </p:sp>
      <p:sp>
        <p:nvSpPr>
          <p:cNvPr id="30722" name="文本占位符 25602"/>
          <p:cNvSpPr>
            <a:spLocks noGrp="1"/>
          </p:cNvSpPr>
          <p:nvPr>
            <p:ph idx="1"/>
          </p:nvPr>
        </p:nvSpPr>
        <p:spPr>
          <a:xfrm>
            <a:off x="838200" y="1321435"/>
            <a:ext cx="10515600" cy="5139055"/>
          </a:xfrm>
        </p:spPr>
        <p:txBody>
          <a:bodyPr anchor="t">
            <a:normAutofit lnSpcReduction="10000"/>
          </a:bodyPr>
          <a:lstStyle/>
          <a:p>
            <a:pPr defTabSz="914400" fontAlgn="auto">
              <a:lnSpc>
                <a:spcPct val="100000"/>
              </a:lnSpc>
              <a:spcBef>
                <a:spcPts val="0"/>
              </a:spcBef>
              <a:buSzPct val="90000"/>
              <a:buFont typeface="Wingdings" panose="05000000000000000000" charset="0"/>
              <a:buChar char="§"/>
            </a:pPr>
            <a:r>
              <a:rPr lang="zh-CN" altLang="en-US" sz="2400" dirty="0"/>
              <a:t>对于绝大多数情况下，在函数内部直接修改形参的值不会影响实参，而是</a:t>
            </a:r>
            <a:r>
              <a:rPr lang="zh-CN" altLang="en-US" sz="2400" dirty="0">
                <a:solidFill>
                  <a:srgbClr val="FF0000"/>
                </a:solidFill>
              </a:rPr>
              <a:t>创建一个新变量</a:t>
            </a:r>
            <a:r>
              <a:rPr lang="zh-CN" altLang="en-US" sz="2400" dirty="0"/>
              <a:t>。例如：</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def addOne(a):</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print(id(a), ':', a)</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a += 1</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print(id(a), ':', a)</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v = 3</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id(v)</a:t>
            </a: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addOne(v)</a:t>
            </a: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 : 3</a:t>
            </a: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1599055040 : 4</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v</a:t>
            </a: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3</a:t>
            </a: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id(v)</a:t>
            </a: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a:t>
            </a:r>
          </a:p>
        </p:txBody>
      </p:sp>
      <p:sp>
        <p:nvSpPr>
          <p:cNvPr id="5" name="线形标注 2 4"/>
          <p:cNvSpPr/>
          <p:nvPr/>
        </p:nvSpPr>
        <p:spPr>
          <a:xfrm>
            <a:off x="3722370" y="3302953"/>
            <a:ext cx="1943100" cy="763588"/>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注意：此时</a:t>
            </a:r>
            <a:r>
              <a:rPr lang="en-US" altLang="zh-CN" strike="noStrike" noProof="1">
                <a:solidFill>
                  <a:srgbClr val="FF0000"/>
                </a:solidFill>
              </a:rPr>
              <a:t>a</a:t>
            </a:r>
            <a:r>
              <a:rPr lang="zh-CN" altLang="en-US" strike="noStrike" noProof="1">
                <a:solidFill>
                  <a:srgbClr val="FF0000"/>
                </a:solidFill>
              </a:rPr>
              <a:t>的地址与</a:t>
            </a:r>
            <a:r>
              <a:rPr lang="en-US" altLang="zh-CN" strike="noStrike" noProof="1">
                <a:solidFill>
                  <a:srgbClr val="FF0000"/>
                </a:solidFill>
              </a:rPr>
              <a:t>v</a:t>
            </a:r>
            <a:r>
              <a:rPr lang="zh-CN" altLang="en-US" strike="noStrike" noProof="1">
                <a:solidFill>
                  <a:srgbClr val="FF0000"/>
                </a:solidFill>
              </a:rPr>
              <a:t>的地址相同</a:t>
            </a:r>
          </a:p>
        </p:txBody>
      </p:sp>
      <p:sp>
        <p:nvSpPr>
          <p:cNvPr id="6" name="线形标注 2 5"/>
          <p:cNvSpPr/>
          <p:nvPr/>
        </p:nvSpPr>
        <p:spPr>
          <a:xfrm>
            <a:off x="5290820" y="4585335"/>
            <a:ext cx="1943100" cy="7635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现在</a:t>
            </a:r>
            <a:r>
              <a:rPr lang="en-US" altLang="zh-CN" strike="noStrike" noProof="1">
                <a:solidFill>
                  <a:srgbClr val="FF0000"/>
                </a:solidFill>
              </a:rPr>
              <a:t>a</a:t>
            </a:r>
            <a:r>
              <a:rPr lang="zh-CN" altLang="en-US" strike="noStrike" noProof="1">
                <a:solidFill>
                  <a:srgbClr val="FF0000"/>
                </a:solidFill>
              </a:rPr>
              <a:t>的地址和</a:t>
            </a:r>
            <a:r>
              <a:rPr lang="en-US" altLang="zh-CN" strike="noStrike" noProof="1">
                <a:solidFill>
                  <a:srgbClr val="FF0000"/>
                </a:solidFill>
              </a:rPr>
              <a:t>v</a:t>
            </a:r>
            <a:r>
              <a:rPr lang="zh-CN" altLang="en-US" strike="noStrike" noProof="1">
                <a:solidFill>
                  <a:srgbClr val="FF0000"/>
                </a:solidFill>
              </a:rPr>
              <a:t>的地址不一样了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  </a:t>
            </a:r>
            <a:r>
              <a:rPr lang="zh-CN" altLang="en-US" dirty="0"/>
              <a:t>函数</a:t>
            </a:r>
          </a:p>
        </p:txBody>
      </p:sp>
      <p:sp>
        <p:nvSpPr>
          <p:cNvPr id="3" name="内容占位符 2"/>
          <p:cNvSpPr>
            <a:spLocks noGrp="1"/>
          </p:cNvSpPr>
          <p:nvPr>
            <p:ph idx="1"/>
          </p:nvPr>
        </p:nvSpPr>
        <p:spPr/>
        <p:txBody>
          <a:bodyPr/>
          <a:lstStyle/>
          <a:p>
            <a:pPr>
              <a:lnSpc>
                <a:spcPct val="150000"/>
              </a:lnSpc>
              <a:spcBef>
                <a:spcPts val="600"/>
              </a:spcBef>
              <a:spcAft>
                <a:spcPts val="600"/>
              </a:spcAft>
              <a:buSzPct val="90000"/>
            </a:pPr>
            <a:r>
              <a:rPr lang="en-US" altLang="zh-CN" sz="2400" dirty="0"/>
              <a:t>5.1  </a:t>
            </a:r>
            <a:r>
              <a:rPr lang="zh-CN" altLang="en-US" sz="2400" dirty="0"/>
              <a:t>函数定义与调用</a:t>
            </a:r>
          </a:p>
          <a:p>
            <a:pPr>
              <a:lnSpc>
                <a:spcPct val="150000"/>
              </a:lnSpc>
              <a:spcBef>
                <a:spcPts val="600"/>
              </a:spcBef>
              <a:spcAft>
                <a:spcPts val="600"/>
              </a:spcAft>
              <a:buSzPct val="90000"/>
            </a:pPr>
            <a:r>
              <a:rPr lang="en-US" altLang="zh-CN" sz="2400" dirty="0"/>
              <a:t>5.2  </a:t>
            </a:r>
            <a:r>
              <a:rPr lang="zh-CN" altLang="en-US" sz="2400" dirty="0"/>
              <a:t>函数参数</a:t>
            </a:r>
          </a:p>
          <a:p>
            <a:pPr>
              <a:lnSpc>
                <a:spcPct val="150000"/>
              </a:lnSpc>
              <a:spcBef>
                <a:spcPts val="600"/>
              </a:spcBef>
              <a:spcAft>
                <a:spcPts val="600"/>
              </a:spcAft>
              <a:buSzPct val="90000"/>
            </a:pPr>
            <a:r>
              <a:rPr lang="en-US" altLang="zh-CN" sz="2400" dirty="0"/>
              <a:t>5.3  </a:t>
            </a:r>
            <a:r>
              <a:rPr lang="zh-CN" altLang="en-US" sz="2400" dirty="0"/>
              <a:t>变量作用域</a:t>
            </a:r>
          </a:p>
          <a:p>
            <a:pPr>
              <a:lnSpc>
                <a:spcPct val="150000"/>
              </a:lnSpc>
              <a:spcBef>
                <a:spcPts val="600"/>
              </a:spcBef>
              <a:spcAft>
                <a:spcPts val="600"/>
              </a:spcAft>
              <a:buSzPct val="90000"/>
            </a:pPr>
            <a:r>
              <a:rPr lang="en-US" altLang="zh-CN" sz="2400" dirty="0"/>
              <a:t>5.4  lambda</a:t>
            </a:r>
            <a:r>
              <a:rPr lang="zh-CN" altLang="en-US" sz="2400" dirty="0"/>
              <a:t>表达式</a:t>
            </a:r>
          </a:p>
          <a:p>
            <a:pPr>
              <a:lnSpc>
                <a:spcPct val="150000"/>
              </a:lnSpc>
              <a:spcBef>
                <a:spcPts val="600"/>
              </a:spcBef>
              <a:spcAft>
                <a:spcPts val="600"/>
              </a:spcAft>
              <a:buSzPct val="90000"/>
            </a:pPr>
            <a:r>
              <a:rPr lang="en-US" altLang="zh-CN" sz="2400" dirty="0"/>
              <a:t>5.5  </a:t>
            </a:r>
            <a:r>
              <a:rPr lang="zh-CN" altLang="en-US" sz="2400" dirty="0"/>
              <a:t>生成器函数设计要点</a:t>
            </a:r>
          </a:p>
          <a:p>
            <a:pPr>
              <a:lnSpc>
                <a:spcPct val="150000"/>
              </a:lnSpc>
              <a:spcBef>
                <a:spcPts val="600"/>
              </a:spcBef>
              <a:spcAft>
                <a:spcPts val="600"/>
              </a:spcAft>
              <a:buSzPct val="90000"/>
            </a:pPr>
            <a:r>
              <a:rPr lang="en-US" altLang="zh-CN" sz="2400" dirty="0"/>
              <a:t>5.6  </a:t>
            </a:r>
            <a:r>
              <a:rPr lang="zh-CN" altLang="en-US" sz="2400" dirty="0"/>
              <a:t>示例</a:t>
            </a:r>
            <a:endParaRPr lang="zh-CN" altLang="en-US" sz="24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extLst>
      <p:ext uri="{BB962C8B-B14F-4D97-AF65-F5344CB8AC3E}">
        <p14:creationId xmlns:p14="http://schemas.microsoft.com/office/powerpoint/2010/main" val="3473870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5.2  </a:t>
            </a:r>
            <a:r>
              <a:rPr lang="zh-CN" altLang="en-US">
                <a:sym typeface="+mn-ea"/>
              </a:rPr>
              <a:t>函数参数</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defTabSz="914400" fontAlgn="auto">
              <a:lnSpc>
                <a:spcPct val="100000"/>
              </a:lnSpc>
              <a:spcBef>
                <a:spcPts val="0"/>
              </a:spcBef>
              <a:buSzPct val="90000"/>
              <a:buFont typeface="Wingdings" panose="05000000000000000000" charset="0"/>
              <a:buChar char="§"/>
            </a:pPr>
            <a:r>
              <a:rPr lang="zh-CN" altLang="en-US" sz="2400" dirty="0">
                <a:sym typeface="+mn-ea"/>
              </a:rPr>
              <a:t>在有些情况下，可以通过</a:t>
            </a:r>
            <a:r>
              <a:rPr lang="zh-CN" altLang="en-US" sz="2400" dirty="0">
                <a:solidFill>
                  <a:srgbClr val="FF0000"/>
                </a:solidFill>
                <a:sym typeface="+mn-ea"/>
              </a:rPr>
              <a:t>特殊的方式</a:t>
            </a:r>
            <a:r>
              <a:rPr lang="zh-CN" altLang="en-US" sz="2400" dirty="0">
                <a:sym typeface="+mn-ea"/>
              </a:rPr>
              <a:t>在函数内部修改实参的值。</a:t>
            </a:r>
            <a:endParaRPr lang="zh-CN" altLang="en-US" sz="2400" dirty="0"/>
          </a:p>
          <a:p>
            <a:pPr defTabSz="914400" fontAlgn="auto">
              <a:lnSpc>
                <a:spcPct val="100000"/>
              </a:lnSpc>
              <a:spcBef>
                <a:spcPts val="0"/>
              </a:spcBef>
              <a:buSzPct val="90000"/>
              <a:buFont typeface="Wingdings" panose="05000000000000000000" pitchFamily="2" charset="2"/>
              <a:buNone/>
            </a:pPr>
            <a:endParaRPr lang="en-US" altLang="x-none" sz="2000" dirty="0">
              <a:latin typeface="Consolas" panose="020B0609020204030204" charset="0"/>
              <a:sym typeface="+mn-ea"/>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modify(v):          # </a:t>
            </a:r>
            <a:r>
              <a:rPr lang="zh-CN" altLang="en-US" sz="2000" dirty="0">
                <a:latin typeface="Consolas" panose="020B0609020204030204" charset="0"/>
                <a:sym typeface="+mn-ea"/>
              </a:rPr>
              <a:t>使用下标修改列表元素值</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v[0] = v[0]+1</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[2]</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modify(v, item):    # </a:t>
            </a:r>
            <a:r>
              <a:rPr lang="zh-CN" altLang="en-US" sz="2000" dirty="0">
                <a:latin typeface="Consolas" panose="020B0609020204030204" charset="0"/>
                <a:sym typeface="+mn-ea"/>
              </a:rPr>
              <a:t>使用列表的方法为列表增加元素</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v.append(item)</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[2]</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modify(a,3)</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[2, 3]</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5.2  </a:t>
            </a:r>
            <a:r>
              <a:rPr lang="zh-CN" altLang="en-US">
                <a:sym typeface="+mn-ea"/>
              </a:rPr>
              <a:t>函数参数</a:t>
            </a:r>
            <a:endParaRPr lang="zh-CN" altLang="en-US"/>
          </a:p>
        </p:txBody>
      </p:sp>
      <p:sp>
        <p:nvSpPr>
          <p:cNvPr id="3" name="内容占位符 2"/>
          <p:cNvSpPr>
            <a:spLocks noGrp="1"/>
          </p:cNvSpPr>
          <p:nvPr>
            <p:ph idx="1"/>
          </p:nvPr>
        </p:nvSpPr>
        <p:spPr/>
        <p:txBody>
          <a:bodyPr>
            <a:normAutofit/>
          </a:bodyPr>
          <a:lstStyle/>
          <a:p>
            <a:pPr indent="-194310" defTabSz="914400" fontAlgn="auto">
              <a:lnSpc>
                <a:spcPct val="100000"/>
              </a:lnSpc>
              <a:spcBef>
                <a:spcPts val="0"/>
              </a:spcBef>
              <a:buSzPct val="90000"/>
              <a:buFont typeface="Wingdings" panose="05000000000000000000" charset="0"/>
              <a:buChar char="§"/>
            </a:pPr>
            <a:r>
              <a:rPr lang="zh-CN" altLang="en-US" sz="2400" dirty="0">
                <a:sym typeface="+mn-ea"/>
              </a:rPr>
              <a:t>也就是说，如果传递给函数的</a:t>
            </a:r>
            <a:r>
              <a:rPr lang="zh-CN" altLang="en-US" sz="2400" dirty="0">
                <a:solidFill>
                  <a:srgbClr val="FF0000"/>
                </a:solidFill>
                <a:sym typeface="+mn-ea"/>
              </a:rPr>
              <a:t>实参是可变序列</a:t>
            </a:r>
            <a:r>
              <a:rPr lang="zh-CN" altLang="en-US" sz="2400" dirty="0">
                <a:sym typeface="+mn-ea"/>
              </a:rPr>
              <a:t>，并且在函数内部使用</a:t>
            </a:r>
            <a:r>
              <a:rPr lang="zh-CN" altLang="en-US" sz="2400" dirty="0">
                <a:solidFill>
                  <a:srgbClr val="FF0000"/>
                </a:solidFill>
                <a:sym typeface="+mn-ea"/>
              </a:rPr>
              <a:t>下标</a:t>
            </a:r>
            <a:r>
              <a:rPr lang="zh-CN" altLang="en-US" sz="2400" dirty="0">
                <a:sym typeface="+mn-ea"/>
              </a:rPr>
              <a:t>或</a:t>
            </a:r>
            <a:r>
              <a:rPr lang="zh-CN" altLang="en-US" sz="2400" dirty="0">
                <a:solidFill>
                  <a:srgbClr val="FF0000"/>
                </a:solidFill>
                <a:sym typeface="+mn-ea"/>
              </a:rPr>
              <a:t>可变序列自身的方法</a:t>
            </a:r>
            <a:r>
              <a:rPr lang="zh-CN" altLang="en-US" sz="2400" dirty="0">
                <a:sym typeface="+mn-ea"/>
              </a:rPr>
              <a:t>增加、删除元素或修改元素时，实参也得到相应的修改。</a:t>
            </a:r>
            <a:endParaRPr lang="zh-CN" altLang="en-US" sz="2400" dirty="0"/>
          </a:p>
          <a:p>
            <a:pPr indent="0" defTabSz="914400" fontAlgn="auto">
              <a:lnSpc>
                <a:spcPct val="100000"/>
              </a:lnSpc>
              <a:spcBef>
                <a:spcPts val="0"/>
              </a:spcBef>
              <a:buSzPct val="90000"/>
              <a:buFont typeface="Wingdings" panose="05000000000000000000" pitchFamily="2" charset="2"/>
              <a:buNone/>
            </a:pPr>
            <a:endParaRPr lang="en-US" altLang="x-none"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modify(d):         #</a:t>
            </a:r>
            <a:r>
              <a:rPr lang="zh-CN" altLang="en-US" sz="2000" dirty="0">
                <a:latin typeface="Consolas" panose="020B0609020204030204" charset="0"/>
                <a:sym typeface="+mn-ea"/>
              </a:rPr>
              <a:t>修改字典元素值或为字典增加元素</a:t>
            </a:r>
            <a:endParaRPr lang="zh-CN" altLang="en-US"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d['age'] = 38</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{'name':'Dong', 'age':37, 'sex':'Male'}</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{'age': 37, 'name': 'Dong', 'sex': 'Male'}</a:t>
            </a:r>
            <a:endParaRPr lang="en-US" altLang="x-none" sz="2000" dirty="0">
              <a:solidFill>
                <a:srgbClr val="00B0F0"/>
              </a:solidFill>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{'age': 38, 'name': 'Dong', 'sex': 'Male'}</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5.2.1  位置参数</a:t>
            </a:r>
          </a:p>
        </p:txBody>
      </p:sp>
      <p:sp>
        <p:nvSpPr>
          <p:cNvPr id="3" name="内容占位符 2"/>
          <p:cNvSpPr>
            <a:spLocks noGrp="1"/>
          </p:cNvSpPr>
          <p:nvPr>
            <p:ph idx="1"/>
          </p:nvPr>
        </p:nvSpPr>
        <p:spPr/>
        <p:txBody>
          <a:bodyPr>
            <a:normAutofit/>
          </a:bodyPr>
          <a:lstStyle/>
          <a:p>
            <a:pPr fontAlgn="base">
              <a:lnSpc>
                <a:spcPct val="150000"/>
              </a:lnSpc>
              <a:spcBef>
                <a:spcPts val="0"/>
              </a:spcBef>
              <a:buFont typeface="Wingdings" panose="05000000000000000000" charset="0"/>
              <a:buChar char="§"/>
            </a:pPr>
            <a:r>
              <a:rPr lang="en-US" sz="2400">
                <a:sym typeface="+mn-ea"/>
              </a:rPr>
              <a:t>位置参数（positional arguments）是比较常用的形式，调用函数时</a:t>
            </a:r>
            <a:r>
              <a:rPr lang="en-US" sz="2400">
                <a:solidFill>
                  <a:srgbClr val="FF0000"/>
                </a:solidFill>
                <a:sym typeface="+mn-ea"/>
              </a:rPr>
              <a:t>实参和形参的顺序必须严格一致</a:t>
            </a:r>
            <a:r>
              <a:rPr lang="en-US" sz="2400">
                <a:sym typeface="+mn-ea"/>
              </a:rPr>
              <a:t>，并且</a:t>
            </a:r>
            <a:r>
              <a:rPr lang="en-US" sz="2400">
                <a:solidFill>
                  <a:srgbClr val="FF0000"/>
                </a:solidFill>
                <a:sym typeface="+mn-ea"/>
              </a:rPr>
              <a:t>实参和形参的数量必须相同</a:t>
            </a:r>
            <a:r>
              <a:rPr lang="en-US" sz="2400">
                <a:sym typeface="+mn-ea"/>
              </a:rPr>
              <a:t>。</a:t>
            </a:r>
            <a:endParaRPr lang="en-US" sz="2400" strike="noStrike" noProof="1"/>
          </a:p>
          <a:p>
            <a:pPr marL="0" indent="0" fontAlgn="base">
              <a:spcBef>
                <a:spcPts val="0"/>
              </a:spcBef>
              <a:buNone/>
            </a:pPr>
            <a:r>
              <a:rPr lang="en-US" sz="2000">
                <a:latin typeface="Consolas" panose="020B0609020204030204" charset="0"/>
                <a:sym typeface="+mn-ea"/>
              </a:rPr>
              <a:t>&gt;&gt;&gt; def demo(a,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    print(a,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&gt;&gt;&gt; demo(3, 4, 5)                   #</a:t>
            </a:r>
            <a:r>
              <a:rPr lang="zh-CN" altLang="en-US" sz="2000">
                <a:latin typeface="Consolas" panose="020B0609020204030204" charset="0"/>
                <a:sym typeface="+mn-ea"/>
              </a:rPr>
              <a:t>按位置传递参数</a:t>
            </a:r>
            <a:endParaRPr lang="zh-CN" altLang="en-US" sz="2000" strike="noStrike" noProof="1">
              <a:latin typeface="Consolas" panose="020B0609020204030204" charset="0"/>
              <a:sym typeface="+mn-ea"/>
            </a:endParaRPr>
          </a:p>
          <a:p>
            <a:pPr marL="0" indent="0" fontAlgn="base">
              <a:spcBef>
                <a:spcPts val="0"/>
              </a:spcBef>
              <a:buNone/>
            </a:pPr>
            <a:r>
              <a:rPr lang="en-US" sz="2000">
                <a:solidFill>
                  <a:srgbClr val="00B0F0"/>
                </a:solidFill>
                <a:latin typeface="Consolas" panose="020B0609020204030204" charset="0"/>
                <a:sym typeface="+mn-ea"/>
              </a:rPr>
              <a:t>3 4 5</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demo(3, 5, 4)</a:t>
            </a:r>
            <a:endParaRPr lang="en-US" sz="2000" strike="noStrike" noProof="1">
              <a:latin typeface="Consolas" panose="020B0609020204030204" charset="0"/>
            </a:endParaRPr>
          </a:p>
          <a:p>
            <a:pPr marL="0" indent="0" fontAlgn="base">
              <a:spcBef>
                <a:spcPts val="0"/>
              </a:spcBef>
              <a:buNone/>
            </a:pPr>
            <a:r>
              <a:rPr lang="en-US" sz="2000">
                <a:solidFill>
                  <a:srgbClr val="00B0F0"/>
                </a:solidFill>
                <a:latin typeface="Consolas" panose="020B0609020204030204" charset="0"/>
                <a:sym typeface="+mn-ea"/>
              </a:rPr>
              <a:t>3 5 4</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demo(1, 2, 3, 4)                #实参与形参数量必须相同</a:t>
            </a:r>
            <a:endParaRPr lang="en-US" sz="2000" strike="noStrike" noProof="1">
              <a:latin typeface="Consolas" panose="020B0609020204030204" charset="0"/>
            </a:endParaRPr>
          </a:p>
          <a:p>
            <a:pPr marL="0" indent="0" fontAlgn="base">
              <a:spcBef>
                <a:spcPts val="0"/>
              </a:spcBef>
              <a:buNone/>
            </a:pPr>
            <a:r>
              <a:rPr lang="en-US" sz="2000">
                <a:solidFill>
                  <a:srgbClr val="FF0000"/>
                </a:solidFill>
                <a:latin typeface="Consolas" panose="020B0609020204030204" charset="0"/>
                <a:sym typeface="+mn-ea"/>
              </a:rPr>
              <a:t>TypeError: demo() takes 3 positional arguments but 4 were given</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5.2.2  默认值参数</a:t>
            </a:r>
          </a:p>
        </p:txBody>
      </p:sp>
      <p:sp>
        <p:nvSpPr>
          <p:cNvPr id="3" name="内容占位符 2"/>
          <p:cNvSpPr>
            <a:spLocks noGrp="1"/>
          </p:cNvSpPr>
          <p:nvPr>
            <p:ph idx="1"/>
          </p:nvPr>
        </p:nvSpPr>
        <p:spPr/>
        <p:txBody>
          <a:bodyPr/>
          <a:lstStyle/>
          <a:p>
            <a:pPr fontAlgn="auto">
              <a:lnSpc>
                <a:spcPct val="150000"/>
              </a:lnSpc>
            </a:pPr>
            <a:r>
              <a:rPr lang="zh-CN" altLang="en-US" sz="2400"/>
              <a:t>在调用带有默认值参数的函数时，可以不用为设置了默认值的形参进行传值，此时函数将会直接使用函数定义时设置的默认值，当然也可以通过显式赋值来替换其默认值。</a:t>
            </a:r>
            <a:r>
              <a:rPr lang="zh-CN" altLang="en-US" sz="2400">
                <a:solidFill>
                  <a:srgbClr val="FF0000"/>
                </a:solidFill>
              </a:rPr>
              <a:t>在调用函数时是否为默认值参数传递实参是可选的</a:t>
            </a:r>
            <a:r>
              <a:rPr lang="zh-CN" altLang="en-US" sz="2400"/>
              <a:t>。</a:t>
            </a:r>
          </a:p>
          <a:p>
            <a:pPr fontAlgn="auto">
              <a:lnSpc>
                <a:spcPct val="150000"/>
              </a:lnSpc>
            </a:pPr>
            <a:r>
              <a:rPr lang="zh-CN" altLang="en-US" sz="2400"/>
              <a:t>需要注意的是，在定义带有默认值参数的函数时，任何一个默认值参数右边都</a:t>
            </a:r>
            <a:r>
              <a:rPr lang="zh-CN" altLang="en-US" sz="2400">
                <a:solidFill>
                  <a:srgbClr val="FF0000"/>
                </a:solidFill>
              </a:rPr>
              <a:t>不能</a:t>
            </a:r>
            <a:r>
              <a:rPr lang="zh-CN" altLang="en-US" sz="2400"/>
              <a:t>再出现没有默认值的普通位置参数，否则会提示语法错误。</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5.2.2  默认值参数</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带有默认值参数的函数定义语法如下：</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函数名(……，形参名=默认值):</a:t>
            </a:r>
          </a:p>
          <a:p>
            <a:pPr marL="0" indent="0">
              <a:buNone/>
            </a:pPr>
            <a:r>
              <a:rPr lang="zh-CN" altLang="en-US" sz="2000">
                <a:latin typeface="Consolas" panose="020B0609020204030204" charset="0"/>
              </a:rPr>
              <a:t>    函数体</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5.2.2  默认值参数</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可以使用“函数名.__defaults__”随时查看函数所有默认值参数的当前值，其返回值为一个</a:t>
            </a:r>
            <a:r>
              <a:rPr lang="zh-CN" altLang="en-US" sz="2400">
                <a:solidFill>
                  <a:srgbClr val="FF0000"/>
                </a:solidFill>
              </a:rPr>
              <a:t>元组</a:t>
            </a:r>
            <a:r>
              <a:rPr lang="zh-CN" altLang="en-US" sz="2400"/>
              <a:t>，其中的元素依次表示每个默认值参数的当前值。</a:t>
            </a:r>
          </a:p>
          <a:p>
            <a:pPr marL="0" indent="0">
              <a:buNone/>
            </a:pPr>
            <a:endParaRPr lang="zh-CN" altLang="en-US" sz="2400"/>
          </a:p>
          <a:p>
            <a:pPr marL="0" indent="0">
              <a:buNone/>
            </a:pPr>
            <a:r>
              <a:rPr lang="zh-CN" altLang="en-US" sz="2000">
                <a:latin typeface="Consolas" panose="020B0609020204030204" charset="0"/>
              </a:rPr>
              <a:t>&gt;&gt;&gt; def say( message, times =1 ):</a:t>
            </a:r>
          </a:p>
          <a:p>
            <a:pPr marL="0" indent="0">
              <a:buNone/>
            </a:pPr>
            <a:r>
              <a:rPr lang="zh-CN" altLang="en-US" sz="2000">
                <a:latin typeface="Consolas" panose="020B0609020204030204" charset="0"/>
              </a:rPr>
              <a:t>    print((message+' ') * times)</a:t>
            </a:r>
          </a:p>
          <a:p>
            <a:pPr marL="0" indent="0">
              <a:buNone/>
            </a:pPr>
            <a:r>
              <a:rPr lang="zh-CN" altLang="en-US" sz="2000">
                <a:latin typeface="Consolas" panose="020B0609020204030204" charset="0"/>
              </a:rPr>
              <a:t>&gt;&gt;&gt; say.func_defaults</a:t>
            </a:r>
          </a:p>
          <a:p>
            <a:pPr marL="0" indent="0">
              <a:buNone/>
            </a:pPr>
            <a:r>
              <a:rPr lang="zh-CN" altLang="en-US" sz="2000">
                <a:solidFill>
                  <a:srgbClr val="00B0F0"/>
                </a:solidFill>
                <a:latin typeface="Consolas" panose="020B0609020204030204" charset="0"/>
              </a:rPr>
              <a:t>(1,)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5.2.2  默认值参数</a:t>
            </a:r>
            <a:endParaRPr lang="zh-CN" altLang="en-US"/>
          </a:p>
        </p:txBody>
      </p:sp>
      <p:sp>
        <p:nvSpPr>
          <p:cNvPr id="3" name="内容占位符 2"/>
          <p:cNvSpPr>
            <a:spLocks noGrp="1"/>
          </p:cNvSpPr>
          <p:nvPr>
            <p:ph idx="1"/>
          </p:nvPr>
        </p:nvSpPr>
        <p:spPr>
          <a:xfrm>
            <a:off x="838200" y="1321435"/>
            <a:ext cx="10515600" cy="5153660"/>
          </a:xfrm>
        </p:spPr>
        <p:txBody>
          <a:bodyPr>
            <a:normAutofit/>
          </a:bodyPr>
          <a:lstStyle/>
          <a:p>
            <a:pPr fontAlgn="auto">
              <a:lnSpc>
                <a:spcPct val="100000"/>
              </a:lnSpc>
              <a:spcBef>
                <a:spcPts val="0"/>
              </a:spcBef>
              <a:buFont typeface="Arial" panose="020B0604020202020204" pitchFamily="34" charset="0"/>
              <a:buChar char="•"/>
            </a:pPr>
            <a:r>
              <a:rPr lang="zh-CN" altLang="en-US" sz="2400"/>
              <a:t>多次调用函数并且不为默认值参数传递值时，默认值参数只在定义时进行一次解释和初始化，对于列表、字典这样可变类型的默认值参数，这一点可能会导致很严重的逻辑错误。例如：</a:t>
            </a:r>
          </a:p>
          <a:p>
            <a:pPr marL="0" indent="0" fontAlgn="auto">
              <a:lnSpc>
                <a:spcPct val="100000"/>
              </a:lnSpc>
              <a:spcBef>
                <a:spcPts val="0"/>
              </a:spcBef>
              <a:buNone/>
            </a:pPr>
            <a:r>
              <a:rPr lang="zh-CN" altLang="en-US" sz="2000">
                <a:latin typeface="Consolas" panose="020B0609020204030204" charset="0"/>
              </a:rPr>
              <a:t>&gt;&gt;&gt; def demo(newitem, old_list=[]):</a:t>
            </a:r>
          </a:p>
          <a:p>
            <a:pPr marL="0" indent="0" fontAlgn="auto">
              <a:lnSpc>
                <a:spcPct val="100000"/>
              </a:lnSpc>
              <a:spcBef>
                <a:spcPts val="0"/>
              </a:spcBef>
              <a:buNone/>
            </a:pPr>
            <a:r>
              <a:rPr lang="zh-CN" altLang="en-US" sz="2000">
                <a:latin typeface="Consolas" panose="020B0609020204030204" charset="0"/>
              </a:rPr>
              <a:t>    old_list.append(newitem)</a:t>
            </a:r>
          </a:p>
          <a:p>
            <a:pPr marL="0" indent="0" fontAlgn="auto">
              <a:lnSpc>
                <a:spcPct val="100000"/>
              </a:lnSpc>
              <a:spcBef>
                <a:spcPts val="0"/>
              </a:spcBef>
              <a:buNone/>
            </a:pPr>
            <a:r>
              <a:rPr lang="zh-CN" altLang="en-US" sz="2000">
                <a:latin typeface="Consolas" panose="020B0609020204030204" charset="0"/>
              </a:rPr>
              <a:t>    return old_list</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print(demo('5', [1, 2, 3, 4]))</a:t>
            </a:r>
          </a:p>
          <a:p>
            <a:pPr marL="0" indent="0" fontAlgn="auto">
              <a:lnSpc>
                <a:spcPct val="100000"/>
              </a:lnSpc>
              <a:spcBef>
                <a:spcPts val="0"/>
              </a:spcBef>
              <a:buNone/>
            </a:pPr>
            <a:r>
              <a:rPr lang="zh-CN" altLang="en-US" sz="2000">
                <a:solidFill>
                  <a:srgbClr val="00B0F0"/>
                </a:solidFill>
                <a:latin typeface="Consolas" panose="020B0609020204030204" charset="0"/>
              </a:rPr>
              <a:t>[1, 2, 3, 4, '5']</a:t>
            </a:r>
          </a:p>
          <a:p>
            <a:pPr marL="0" indent="0" fontAlgn="auto">
              <a:lnSpc>
                <a:spcPct val="100000"/>
              </a:lnSpc>
              <a:spcBef>
                <a:spcPts val="0"/>
              </a:spcBef>
              <a:buNone/>
            </a:pPr>
            <a:r>
              <a:rPr lang="zh-CN" altLang="en-US" sz="2000">
                <a:latin typeface="Consolas" panose="020B0609020204030204" charset="0"/>
              </a:rPr>
              <a:t>&gt;&gt;&gt; print(demo('aaa', ['a', 'b']))</a:t>
            </a:r>
          </a:p>
          <a:p>
            <a:pPr marL="0" indent="0" fontAlgn="auto">
              <a:lnSpc>
                <a:spcPct val="100000"/>
              </a:lnSpc>
              <a:spcBef>
                <a:spcPts val="0"/>
              </a:spcBef>
              <a:buNone/>
            </a:pPr>
            <a:r>
              <a:rPr lang="zh-CN" altLang="en-US" sz="2000">
                <a:solidFill>
                  <a:srgbClr val="00B0F0"/>
                </a:solidFill>
                <a:latin typeface="Consolas" panose="020B0609020204030204" charset="0"/>
              </a:rPr>
              <a:t>['a', 'b', 'aaa']</a:t>
            </a:r>
          </a:p>
          <a:p>
            <a:pPr marL="0" indent="0" fontAlgn="auto">
              <a:lnSpc>
                <a:spcPct val="100000"/>
              </a:lnSpc>
              <a:spcBef>
                <a:spcPts val="0"/>
              </a:spcBef>
              <a:buNone/>
            </a:pPr>
            <a:r>
              <a:rPr lang="zh-CN" altLang="en-US" sz="2000">
                <a:latin typeface="Consolas" panose="020B0609020204030204" charset="0"/>
              </a:rPr>
              <a:t>&gt;&gt;&gt; print(demo('a'))</a:t>
            </a:r>
          </a:p>
          <a:p>
            <a:pPr marL="0" indent="0" fontAlgn="auto">
              <a:lnSpc>
                <a:spcPct val="100000"/>
              </a:lnSpc>
              <a:spcBef>
                <a:spcPts val="0"/>
              </a:spcBef>
              <a:buNone/>
            </a:pPr>
            <a:r>
              <a:rPr lang="zh-CN" altLang="en-US" sz="2000">
                <a:solidFill>
                  <a:srgbClr val="00B0F0"/>
                </a:solidFill>
                <a:latin typeface="Consolas" panose="020B0609020204030204" charset="0"/>
              </a:rPr>
              <a:t>['a']</a:t>
            </a:r>
          </a:p>
          <a:p>
            <a:pPr marL="0" indent="0" fontAlgn="auto">
              <a:lnSpc>
                <a:spcPct val="100000"/>
              </a:lnSpc>
              <a:spcBef>
                <a:spcPts val="0"/>
              </a:spcBef>
              <a:buNone/>
            </a:pPr>
            <a:r>
              <a:rPr lang="zh-CN" altLang="en-US" sz="2000">
                <a:latin typeface="Consolas" panose="020B0609020204030204" charset="0"/>
              </a:rPr>
              <a:t>&gt;&gt;&gt; print(demo('b'))                 #注意这里的输出结果</a:t>
            </a:r>
          </a:p>
          <a:p>
            <a:pPr marL="0" indent="0" fontAlgn="auto">
              <a:lnSpc>
                <a:spcPct val="100000"/>
              </a:lnSpc>
              <a:spcBef>
                <a:spcPts val="0"/>
              </a:spcBef>
              <a:buNone/>
            </a:pPr>
            <a:r>
              <a:rPr lang="zh-CN" altLang="en-US" sz="2000">
                <a:solidFill>
                  <a:srgbClr val="00B0F0"/>
                </a:solidFill>
                <a:latin typeface="Consolas" panose="020B0609020204030204" charset="0"/>
              </a:rPr>
              <a:t>['a', 'b']</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5.2.2  默认值参数</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一般来说，要避免使用列表、字典、集合或其他可变序列作为函数参数默认值，对于上面的函数，更建议使用下面的写法。</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demo(newitem, old_list=None):</a:t>
            </a:r>
          </a:p>
          <a:p>
            <a:pPr marL="0" indent="0">
              <a:buNone/>
            </a:pPr>
            <a:r>
              <a:rPr lang="zh-CN" altLang="en-US" sz="2000">
                <a:latin typeface="Consolas" panose="020B0609020204030204" charset="0"/>
              </a:rPr>
              <a:t>    if old_list is None:</a:t>
            </a:r>
          </a:p>
          <a:p>
            <a:pPr marL="0" indent="0">
              <a:buNone/>
            </a:pPr>
            <a:r>
              <a:rPr lang="zh-CN" altLang="en-US" sz="2000">
                <a:latin typeface="Consolas" panose="020B0609020204030204" charset="0"/>
              </a:rPr>
              <a:t>        old_list = []</a:t>
            </a:r>
          </a:p>
          <a:p>
            <a:pPr marL="0" indent="0">
              <a:buNone/>
            </a:pPr>
            <a:r>
              <a:rPr lang="zh-CN" altLang="en-US" sz="2000">
                <a:latin typeface="Consolas" panose="020B0609020204030204" charset="0"/>
              </a:rPr>
              <a:t>    old_list.append(newitem)</a:t>
            </a:r>
          </a:p>
          <a:p>
            <a:pPr marL="0" indent="0">
              <a:buNone/>
            </a:pPr>
            <a:r>
              <a:rPr lang="zh-CN" altLang="en-US" sz="2000">
                <a:latin typeface="Consolas" panose="020B0609020204030204" charset="0"/>
              </a:rPr>
              <a:t>    return old_list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5.2.2  默认值参数</a:t>
            </a:r>
            <a:endParaRPr lang="zh-CN" altLang="en-US"/>
          </a:p>
        </p:txBody>
      </p:sp>
      <p:sp>
        <p:nvSpPr>
          <p:cNvPr id="3" name="内容占位符 2"/>
          <p:cNvSpPr>
            <a:spLocks noGrp="1"/>
          </p:cNvSpPr>
          <p:nvPr>
            <p:ph idx="1"/>
          </p:nvPr>
        </p:nvSpPr>
        <p:spPr>
          <a:xfrm>
            <a:off x="838200" y="1321435"/>
            <a:ext cx="10515600" cy="5034280"/>
          </a:xfrm>
        </p:spPr>
        <p:txBody>
          <a:bodyPr>
            <a:normAutofit lnSpcReduction="10000"/>
          </a:bodyPr>
          <a:lstStyle/>
          <a:p>
            <a:pPr fontAlgn="auto">
              <a:lnSpc>
                <a:spcPct val="100000"/>
              </a:lnSpc>
              <a:spcBef>
                <a:spcPts val="0"/>
              </a:spcBef>
              <a:buFont typeface="Arial" panose="020B0604020202020204" pitchFamily="34" charset="0"/>
              <a:buChar char="•"/>
            </a:pPr>
            <a:r>
              <a:rPr lang="zh-CN" altLang="en-US" sz="2400"/>
              <a:t>函数的默认值参数是在函数定义时确定值的，所以只会被初始化一次。</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3</a:t>
            </a:r>
          </a:p>
          <a:p>
            <a:pPr marL="0" indent="0" fontAlgn="auto">
              <a:lnSpc>
                <a:spcPct val="100000"/>
              </a:lnSpc>
              <a:spcBef>
                <a:spcPts val="0"/>
              </a:spcBef>
              <a:buNone/>
            </a:pPr>
            <a:r>
              <a:rPr lang="zh-CN" altLang="en-US" sz="2000">
                <a:latin typeface="Consolas" panose="020B0609020204030204" charset="0"/>
              </a:rPr>
              <a:t>&gt;&gt;&gt; def f(n=i):                 #参数n的值仅取决于i的当前值</a:t>
            </a:r>
          </a:p>
          <a:p>
            <a:pPr marL="0" indent="0" fontAlgn="auto">
              <a:lnSpc>
                <a:spcPct val="100000"/>
              </a:lnSpc>
              <a:spcBef>
                <a:spcPts val="0"/>
              </a:spcBef>
              <a:buNone/>
            </a:pPr>
            <a:r>
              <a:rPr lang="zh-CN" altLang="en-US" sz="2000">
                <a:latin typeface="Consolas" panose="020B0609020204030204" charset="0"/>
              </a:rPr>
              <a:t>    print(n)</a:t>
            </a:r>
          </a:p>
          <a:p>
            <a:pPr marL="0" indent="0" fontAlgn="auto">
              <a:lnSpc>
                <a:spcPct val="100000"/>
              </a:lnSpc>
              <a:spcBef>
                <a:spcPts val="0"/>
              </a:spcBef>
              <a:buNone/>
            </a:pPr>
            <a:r>
              <a:rPr lang="zh-CN" altLang="en-US" sz="2000">
                <a:latin typeface="Consolas" panose="020B0609020204030204" charset="0"/>
              </a:rPr>
              <a:t>&gt;&gt;&gt; f()</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i = 5                       #函数定义后修改i的值不影响参数n的默认值</a:t>
            </a:r>
          </a:p>
          <a:p>
            <a:pPr marL="0" indent="0" fontAlgn="auto">
              <a:lnSpc>
                <a:spcPct val="100000"/>
              </a:lnSpc>
              <a:spcBef>
                <a:spcPts val="0"/>
              </a:spcBef>
              <a:buNone/>
            </a:pPr>
            <a:r>
              <a:rPr lang="zh-CN" altLang="en-US" sz="2000">
                <a:latin typeface="Consolas" panose="020B0609020204030204" charset="0"/>
              </a:rPr>
              <a:t>&gt;&gt;&gt; f()</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i = 7</a:t>
            </a:r>
          </a:p>
          <a:p>
            <a:pPr marL="0" indent="0" fontAlgn="auto">
              <a:lnSpc>
                <a:spcPct val="100000"/>
              </a:lnSpc>
              <a:spcBef>
                <a:spcPts val="0"/>
              </a:spcBef>
              <a:buNone/>
            </a:pPr>
            <a:r>
              <a:rPr lang="zh-CN" altLang="en-US" sz="2000">
                <a:latin typeface="Consolas" panose="020B0609020204030204" charset="0"/>
              </a:rPr>
              <a:t>&gt;&gt;&gt; f()</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def f(n=i):                 #重新定义函数</a:t>
            </a:r>
          </a:p>
          <a:p>
            <a:pPr marL="0" indent="0" fontAlgn="auto">
              <a:lnSpc>
                <a:spcPct val="100000"/>
              </a:lnSpc>
              <a:spcBef>
                <a:spcPts val="0"/>
              </a:spcBef>
              <a:buNone/>
            </a:pPr>
            <a:r>
              <a:rPr lang="zh-CN" altLang="en-US" sz="2000">
                <a:latin typeface="Consolas" panose="020B0609020204030204" charset="0"/>
              </a:rPr>
              <a:t>    print(n)</a:t>
            </a:r>
          </a:p>
          <a:p>
            <a:pPr marL="0" indent="0" fontAlgn="auto">
              <a:lnSpc>
                <a:spcPct val="100000"/>
              </a:lnSpc>
              <a:spcBef>
                <a:spcPts val="0"/>
              </a:spcBef>
              <a:buNone/>
            </a:pPr>
            <a:r>
              <a:rPr lang="zh-CN" altLang="en-US" sz="2000">
                <a:latin typeface="Consolas" panose="020B0609020204030204" charset="0"/>
              </a:rPr>
              <a:t>&gt;&gt;&gt; f()</a:t>
            </a:r>
          </a:p>
          <a:p>
            <a:pPr marL="0" indent="0" fontAlgn="auto">
              <a:lnSpc>
                <a:spcPct val="100000"/>
              </a:lnSpc>
              <a:spcBef>
                <a:spcPts val="0"/>
              </a:spcBef>
              <a:buNone/>
            </a:pPr>
            <a:r>
              <a:rPr lang="zh-CN" altLang="en-US" sz="2000">
                <a:solidFill>
                  <a:srgbClr val="00B0F0"/>
                </a:solidFill>
                <a:latin typeface="Consolas" panose="020B0609020204030204" charset="0"/>
              </a:rPr>
              <a:t>7</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5.2.3  关键参数</a:t>
            </a:r>
          </a:p>
        </p:txBody>
      </p:sp>
      <p:sp>
        <p:nvSpPr>
          <p:cNvPr id="3" name="内容占位符 2"/>
          <p:cNvSpPr>
            <a:spLocks noGrp="1"/>
          </p:cNvSpPr>
          <p:nvPr>
            <p:ph idx="1"/>
          </p:nvPr>
        </p:nvSpPr>
        <p:spPr>
          <a:xfrm>
            <a:off x="838200" y="1321435"/>
            <a:ext cx="10515600" cy="5201920"/>
          </a:xfrm>
        </p:spPr>
        <p:txBody>
          <a:bodyPr>
            <a:normAutofit/>
          </a:bodyPr>
          <a:lstStyle/>
          <a:p>
            <a:r>
              <a:rPr lang="zh-CN" altLang="en-US" sz="2400"/>
              <a:t>关键参数主要指调用函数时的参数传递方式，与函数定义无关。通过关键参数可以按参数名字传递值，明确指定哪个值传递给哪个参数，</a:t>
            </a:r>
            <a:r>
              <a:rPr lang="zh-CN" altLang="en-US" sz="2400">
                <a:solidFill>
                  <a:srgbClr val="FF0000"/>
                </a:solidFill>
              </a:rPr>
              <a:t>实参顺序可以和形参顺序不一致</a:t>
            </a:r>
            <a:r>
              <a:rPr lang="zh-CN" altLang="en-US" sz="2400"/>
              <a:t>，但不影响参数值的传递结果，避免了用户需要牢记参数位置和顺序的麻烦，使得函数的调用和参数传递更加灵活方便。</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demo(a, b, c=5):</a:t>
            </a:r>
          </a:p>
          <a:p>
            <a:pPr marL="0" indent="0" fontAlgn="auto">
              <a:lnSpc>
                <a:spcPct val="100000"/>
              </a:lnSpc>
              <a:spcBef>
                <a:spcPts val="0"/>
              </a:spcBef>
              <a:buNone/>
            </a:pPr>
            <a:r>
              <a:rPr lang="zh-CN" altLang="en-US" sz="2000">
                <a:latin typeface="Consolas" panose="020B0609020204030204" charset="0"/>
              </a:rPr>
              <a:t>    print(a, b, c)</a:t>
            </a:r>
          </a:p>
          <a:p>
            <a:pPr marL="0" indent="0" fontAlgn="auto">
              <a:lnSpc>
                <a:spcPct val="100000"/>
              </a:lnSpc>
              <a:spcBef>
                <a:spcPts val="0"/>
              </a:spcBef>
              <a:buNone/>
            </a:pPr>
            <a:r>
              <a:rPr lang="zh-CN" altLang="en-US" sz="2000">
                <a:latin typeface="Consolas" panose="020B0609020204030204" charset="0"/>
              </a:rPr>
              <a:t>&gt;&gt;&gt; demo(3, 7)</a:t>
            </a:r>
          </a:p>
          <a:p>
            <a:pPr marL="0" indent="0" fontAlgn="auto">
              <a:lnSpc>
                <a:spcPct val="100000"/>
              </a:lnSpc>
              <a:spcBef>
                <a:spcPts val="0"/>
              </a:spcBef>
              <a:buNone/>
            </a:pPr>
            <a:r>
              <a:rPr lang="zh-CN" altLang="en-US" sz="2000">
                <a:solidFill>
                  <a:srgbClr val="00B0F0"/>
                </a:solidFill>
                <a:latin typeface="Consolas" panose="020B0609020204030204" charset="0"/>
              </a:rPr>
              <a:t>3 7 5</a:t>
            </a:r>
          </a:p>
          <a:p>
            <a:pPr marL="0" indent="0" fontAlgn="auto">
              <a:lnSpc>
                <a:spcPct val="100000"/>
              </a:lnSpc>
              <a:spcBef>
                <a:spcPts val="0"/>
              </a:spcBef>
              <a:buNone/>
            </a:pPr>
            <a:r>
              <a:rPr lang="zh-CN" altLang="en-US" sz="2000">
                <a:latin typeface="Consolas" panose="020B0609020204030204" charset="0"/>
              </a:rPr>
              <a:t>&gt;&gt;&gt; demo(a=7, b=3, c=6)</a:t>
            </a:r>
          </a:p>
          <a:p>
            <a:pPr marL="0" indent="0" fontAlgn="auto">
              <a:lnSpc>
                <a:spcPct val="100000"/>
              </a:lnSpc>
              <a:spcBef>
                <a:spcPts val="0"/>
              </a:spcBef>
              <a:buNone/>
            </a:pPr>
            <a:r>
              <a:rPr lang="zh-CN" altLang="en-US" sz="2000">
                <a:solidFill>
                  <a:srgbClr val="00B0F0"/>
                </a:solidFill>
                <a:latin typeface="Consolas" panose="020B0609020204030204" charset="0"/>
              </a:rPr>
              <a:t>7 3 6</a:t>
            </a:r>
          </a:p>
          <a:p>
            <a:pPr marL="0" indent="0" fontAlgn="auto">
              <a:lnSpc>
                <a:spcPct val="100000"/>
              </a:lnSpc>
              <a:spcBef>
                <a:spcPts val="0"/>
              </a:spcBef>
              <a:buNone/>
            </a:pPr>
            <a:r>
              <a:rPr lang="zh-CN" altLang="en-US" sz="2000">
                <a:latin typeface="Consolas" panose="020B0609020204030204" charset="0"/>
              </a:rPr>
              <a:t>&gt;&gt;&gt; demo(c=8, a=9, b=0)</a:t>
            </a:r>
          </a:p>
          <a:p>
            <a:pPr marL="0" indent="0" fontAlgn="auto">
              <a:lnSpc>
                <a:spcPct val="100000"/>
              </a:lnSpc>
              <a:spcBef>
                <a:spcPts val="0"/>
              </a:spcBef>
              <a:buNone/>
            </a:pPr>
            <a:r>
              <a:rPr lang="zh-CN" altLang="en-US" sz="2000">
                <a:solidFill>
                  <a:srgbClr val="00B0F0"/>
                </a:solidFill>
                <a:latin typeface="Consolas" panose="020B0609020204030204" charset="0"/>
              </a:rPr>
              <a:t>9 0 8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5.1  </a:t>
            </a:r>
            <a:r>
              <a:rPr lang="zh-CN" dirty="0"/>
              <a:t>函数定义与</a:t>
            </a:r>
            <a:r>
              <a:rPr lang="zh-CN" dirty="0" smtClean="0"/>
              <a:t>调用</a:t>
            </a:r>
            <a:endParaRPr dirty="0"/>
          </a:p>
        </p:txBody>
      </p:sp>
      <p:sp>
        <p:nvSpPr>
          <p:cNvPr id="3" name="内容占位符 2"/>
          <p:cNvSpPr>
            <a:spLocks noGrp="1"/>
          </p:cNvSpPr>
          <p:nvPr>
            <p:ph idx="1"/>
          </p:nvPr>
        </p:nvSpPr>
        <p:spPr/>
        <p:txBody>
          <a:bodyPr>
            <a:normAutofit/>
          </a:bodyPr>
          <a:lstStyle/>
          <a:p>
            <a:pPr defTabSz="914400" fontAlgn="auto">
              <a:lnSpc>
                <a:spcPct val="100000"/>
              </a:lnSpc>
              <a:spcBef>
                <a:spcPts val="0"/>
              </a:spcBef>
              <a:spcAft>
                <a:spcPts val="0"/>
              </a:spcAft>
              <a:buSzPct val="90000"/>
              <a:buFont typeface="Wingdings" panose="05000000000000000000" charset="0"/>
              <a:buChar char="v"/>
            </a:pPr>
            <a:r>
              <a:rPr lang="zh-CN" altLang="en-US" sz="2400" dirty="0">
                <a:sym typeface="+mn-ea"/>
              </a:rPr>
              <a:t>函数定义语法：</a:t>
            </a:r>
            <a:endParaRPr lang="zh-CN" altLang="en-US" sz="2400" dirty="0"/>
          </a:p>
          <a:p>
            <a:pPr defTabSz="914400" fontAlgn="auto">
              <a:lnSpc>
                <a:spcPct val="100000"/>
              </a:lnSpc>
              <a:spcBef>
                <a:spcPts val="0"/>
              </a:spcBef>
              <a:spcAft>
                <a:spcPts val="0"/>
              </a:spcAft>
              <a:buSzPct val="90000"/>
              <a:buFont typeface="Wingdings" panose="05000000000000000000" pitchFamily="2" charset="2"/>
              <a:buNone/>
            </a:pPr>
            <a:r>
              <a:rPr lang="en-US" altLang="zh-CN" sz="2000" dirty="0" err="1">
                <a:latin typeface="Consolas" panose="020B0609020204030204" charset="0"/>
                <a:sym typeface="+mn-ea"/>
              </a:rPr>
              <a:t>def</a:t>
            </a:r>
            <a:r>
              <a:rPr lang="en-US" altLang="zh-CN" sz="2000" dirty="0">
                <a:latin typeface="Consolas" panose="020B0609020204030204" charset="0"/>
                <a:sym typeface="+mn-ea"/>
              </a:rPr>
              <a:t> </a:t>
            </a:r>
            <a:r>
              <a:rPr lang="zh-CN" altLang="en-US" sz="2000" dirty="0">
                <a:latin typeface="Consolas" panose="020B0609020204030204" charset="0"/>
                <a:sym typeface="+mn-ea"/>
              </a:rPr>
              <a:t>函数名</a:t>
            </a:r>
            <a:r>
              <a:rPr lang="en-US" altLang="zh-CN" sz="2000" dirty="0">
                <a:latin typeface="Consolas" panose="020B0609020204030204" charset="0"/>
                <a:sym typeface="+mn-ea"/>
              </a:rPr>
              <a:t>([</a:t>
            </a:r>
            <a:r>
              <a:rPr lang="zh-CN" altLang="en-US" sz="2000" dirty="0">
                <a:latin typeface="Consolas" panose="020B0609020204030204" charset="0"/>
                <a:sym typeface="+mn-ea"/>
              </a:rPr>
              <a:t>参数列表</a:t>
            </a:r>
            <a:r>
              <a:rPr lang="en-US" altLang="zh-CN" sz="2000" dirty="0">
                <a:latin typeface="Consolas" panose="020B0609020204030204" charset="0"/>
                <a:sym typeface="+mn-ea"/>
              </a:rPr>
              <a:t>]):</a:t>
            </a:r>
            <a:endParaRPr lang="en-US" altLang="zh-CN" sz="2000" dirty="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dirty="0">
                <a:latin typeface="Consolas" panose="020B0609020204030204" charset="0"/>
                <a:sym typeface="+mn-ea"/>
              </a:rPr>
              <a:t>    '''</a:t>
            </a:r>
            <a:r>
              <a:rPr lang="zh-CN" altLang="en-US" sz="2000" dirty="0">
                <a:latin typeface="Consolas" panose="020B0609020204030204" charset="0"/>
                <a:sym typeface="+mn-ea"/>
              </a:rPr>
              <a:t>注释</a:t>
            </a:r>
            <a:r>
              <a:rPr lang="en-US" altLang="zh-CN" sz="2000" dirty="0">
                <a:latin typeface="Consolas" panose="020B0609020204030204" charset="0"/>
                <a:sym typeface="+mn-ea"/>
              </a:rPr>
              <a:t>'''</a:t>
            </a:r>
            <a:endParaRPr lang="en-US" altLang="zh-CN" sz="2000" dirty="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dirty="0">
                <a:latin typeface="Consolas" panose="020B0609020204030204" charset="0"/>
                <a:sym typeface="+mn-ea"/>
              </a:rPr>
              <a:t>    </a:t>
            </a:r>
            <a:r>
              <a:rPr lang="zh-CN" altLang="en-US" sz="2000" dirty="0">
                <a:latin typeface="Consolas" panose="020B0609020204030204" charset="0"/>
                <a:sym typeface="+mn-ea"/>
              </a:rPr>
              <a:t>函数体</a:t>
            </a:r>
            <a:endParaRPr lang="zh-CN" altLang="en-US" sz="2000" dirty="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endParaRPr lang="zh-CN" altLang="en-US" sz="2400" dirty="0"/>
          </a:p>
          <a:p>
            <a:pPr defTabSz="914400" fontAlgn="auto">
              <a:lnSpc>
                <a:spcPct val="100000"/>
              </a:lnSpc>
              <a:spcBef>
                <a:spcPts val="0"/>
              </a:spcBef>
              <a:spcAft>
                <a:spcPts val="0"/>
              </a:spcAft>
              <a:buSzPct val="90000"/>
              <a:buFont typeface="Wingdings" panose="05000000000000000000" charset="0"/>
              <a:buChar char="v"/>
            </a:pPr>
            <a:r>
              <a:rPr lang="zh-CN" altLang="en-US" sz="2400" dirty="0">
                <a:sym typeface="+mn-ea"/>
              </a:rPr>
              <a:t>注意事项</a:t>
            </a:r>
            <a:endParaRPr lang="zh-CN" altLang="en-US" sz="2400" dirty="0"/>
          </a:p>
          <a:p>
            <a:pPr defTabSz="914400" fontAlgn="auto">
              <a:lnSpc>
                <a:spcPct val="100000"/>
              </a:lnSpc>
              <a:spcBef>
                <a:spcPts val="0"/>
              </a:spcBef>
              <a:spcAft>
                <a:spcPts val="0"/>
              </a:spcAft>
              <a:buSzPct val="90000"/>
              <a:buFont typeface="Wingdings" panose="05000000000000000000" charset="0"/>
              <a:buChar char="ü"/>
            </a:pPr>
            <a:r>
              <a:rPr lang="zh-CN" altLang="en-US" sz="2400" dirty="0">
                <a:sym typeface="+mn-ea"/>
              </a:rPr>
              <a:t>函数形参</a:t>
            </a:r>
            <a:r>
              <a:rPr lang="zh-CN" altLang="en-US" sz="2400" dirty="0">
                <a:solidFill>
                  <a:srgbClr val="FF0000"/>
                </a:solidFill>
                <a:sym typeface="+mn-ea"/>
              </a:rPr>
              <a:t>不需要</a:t>
            </a:r>
            <a:r>
              <a:rPr lang="zh-CN" altLang="en-US" sz="2400" dirty="0">
                <a:sym typeface="+mn-ea"/>
              </a:rPr>
              <a:t>声明类型，也</a:t>
            </a:r>
            <a:r>
              <a:rPr lang="zh-CN" altLang="en-US" sz="2400" dirty="0">
                <a:solidFill>
                  <a:srgbClr val="FF0000"/>
                </a:solidFill>
                <a:sym typeface="+mn-ea"/>
              </a:rPr>
              <a:t>不需要</a:t>
            </a:r>
            <a:r>
              <a:rPr lang="zh-CN" altLang="en-US" sz="2400" dirty="0">
                <a:sym typeface="+mn-ea"/>
              </a:rPr>
              <a:t>指定函数返回值类型</a:t>
            </a:r>
            <a:endParaRPr lang="zh-CN" altLang="en-US" sz="2400" dirty="0"/>
          </a:p>
          <a:p>
            <a:pPr defTabSz="914400" fontAlgn="auto">
              <a:lnSpc>
                <a:spcPct val="100000"/>
              </a:lnSpc>
              <a:spcBef>
                <a:spcPts val="0"/>
              </a:spcBef>
              <a:spcAft>
                <a:spcPts val="0"/>
              </a:spcAft>
              <a:buSzPct val="90000"/>
              <a:buFont typeface="Wingdings" panose="05000000000000000000" charset="0"/>
              <a:buChar char="ü"/>
            </a:pPr>
            <a:r>
              <a:rPr lang="zh-CN" altLang="en-US" sz="2400" dirty="0">
                <a:sym typeface="+mn-ea"/>
              </a:rPr>
              <a:t>即使该函数不需要接收任何参数，也</a:t>
            </a:r>
            <a:r>
              <a:rPr lang="zh-CN" altLang="en-US" sz="2400" dirty="0">
                <a:solidFill>
                  <a:srgbClr val="FF0000"/>
                </a:solidFill>
                <a:sym typeface="+mn-ea"/>
              </a:rPr>
              <a:t>必须</a:t>
            </a:r>
            <a:r>
              <a:rPr lang="zh-CN" altLang="en-US" sz="2400" dirty="0">
                <a:sym typeface="+mn-ea"/>
              </a:rPr>
              <a:t>保留一对空的圆括号</a:t>
            </a:r>
            <a:endParaRPr lang="zh-CN" altLang="en-US" sz="2400" dirty="0"/>
          </a:p>
          <a:p>
            <a:pPr defTabSz="914400" fontAlgn="auto">
              <a:lnSpc>
                <a:spcPct val="100000"/>
              </a:lnSpc>
              <a:spcBef>
                <a:spcPts val="0"/>
              </a:spcBef>
              <a:spcAft>
                <a:spcPts val="0"/>
              </a:spcAft>
              <a:buSzPct val="90000"/>
              <a:buFont typeface="Wingdings" panose="05000000000000000000" charset="0"/>
              <a:buChar char="ü"/>
            </a:pPr>
            <a:r>
              <a:rPr lang="zh-CN" altLang="en-US" sz="2400" dirty="0">
                <a:sym typeface="+mn-ea"/>
              </a:rPr>
              <a:t>括号后面的</a:t>
            </a:r>
            <a:r>
              <a:rPr lang="zh-CN" altLang="en-US" sz="2400" dirty="0">
                <a:solidFill>
                  <a:srgbClr val="FF0000"/>
                </a:solidFill>
                <a:sym typeface="+mn-ea"/>
              </a:rPr>
              <a:t>冒号</a:t>
            </a:r>
            <a:r>
              <a:rPr lang="zh-CN" altLang="en-US" sz="2400" dirty="0">
                <a:sym typeface="+mn-ea"/>
              </a:rPr>
              <a:t>必不可少</a:t>
            </a:r>
            <a:endParaRPr lang="zh-CN" altLang="en-US" sz="2400" dirty="0"/>
          </a:p>
          <a:p>
            <a:pPr defTabSz="914400" fontAlgn="auto">
              <a:lnSpc>
                <a:spcPct val="100000"/>
              </a:lnSpc>
              <a:spcBef>
                <a:spcPts val="0"/>
              </a:spcBef>
              <a:spcAft>
                <a:spcPts val="0"/>
              </a:spcAft>
              <a:buSzPct val="90000"/>
              <a:buFont typeface="Wingdings" panose="05000000000000000000" charset="0"/>
              <a:buChar char="ü"/>
            </a:pPr>
            <a:r>
              <a:rPr lang="zh-CN" altLang="en-US" sz="2400" dirty="0">
                <a:sym typeface="+mn-ea"/>
              </a:rPr>
              <a:t>函数体相对于def关键字必须保持一定的空格</a:t>
            </a:r>
            <a:r>
              <a:rPr lang="zh-CN" altLang="en-US" sz="2400" dirty="0">
                <a:solidFill>
                  <a:srgbClr val="FF0000"/>
                </a:solidFill>
                <a:sym typeface="+mn-ea"/>
              </a:rPr>
              <a:t>缩进</a:t>
            </a:r>
            <a:endParaRPr lang="zh-CN" altLang="en-US" sz="2400" dirty="0">
              <a:solidFill>
                <a:srgbClr val="FF0000"/>
              </a:solidFill>
            </a:endParaRPr>
          </a:p>
          <a:p>
            <a:pPr defTabSz="914400" fontAlgn="auto">
              <a:lnSpc>
                <a:spcPct val="100000"/>
              </a:lnSpc>
              <a:spcBef>
                <a:spcPts val="0"/>
              </a:spcBef>
              <a:spcAft>
                <a:spcPts val="0"/>
              </a:spcAft>
              <a:buSzPct val="90000"/>
              <a:buFont typeface="Wingdings" panose="05000000000000000000" charset="0"/>
              <a:buChar char="ü"/>
            </a:pPr>
            <a:r>
              <a:rPr lang="zh-CN" altLang="en-US" sz="2400" dirty="0">
                <a:sym typeface="+mn-ea"/>
              </a:rPr>
              <a:t>Python</a:t>
            </a:r>
            <a:r>
              <a:rPr lang="zh-CN" altLang="en-US" sz="2400" dirty="0">
                <a:solidFill>
                  <a:srgbClr val="FF0000"/>
                </a:solidFill>
                <a:sym typeface="+mn-ea"/>
              </a:rPr>
              <a:t>允许嵌套定义函数</a:t>
            </a:r>
            <a:endParaRPr lang="zh-CN" altLang="en-US" sz="24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5.2.4  可变长度参数</a:t>
            </a:r>
          </a:p>
        </p:txBody>
      </p:sp>
      <p:sp>
        <p:nvSpPr>
          <p:cNvPr id="3" name="内容占位符 2"/>
          <p:cNvSpPr>
            <a:spLocks noGrp="1"/>
          </p:cNvSpPr>
          <p:nvPr>
            <p:ph idx="1"/>
          </p:nvPr>
        </p:nvSpPr>
        <p:spPr/>
        <p:txBody>
          <a:bodyPr/>
          <a:lstStyle/>
          <a:p>
            <a:pPr marL="394970" indent="-394970" defTabSz="914400" fontAlgn="auto">
              <a:lnSpc>
                <a:spcPct val="150000"/>
              </a:lnSpc>
              <a:spcBef>
                <a:spcPts val="600"/>
              </a:spcBef>
              <a:spcAft>
                <a:spcPts val="600"/>
              </a:spcAft>
              <a:buSzPct val="90000"/>
              <a:buFont typeface="Wingdings" panose="05000000000000000000" charset="0"/>
              <a:buChar char="n"/>
            </a:pPr>
            <a:r>
              <a:rPr lang="zh-CN" altLang="en-US" sz="2400">
                <a:sym typeface="+mn-ea"/>
              </a:rPr>
              <a:t>可变长度参数主要有两种形式：在参数名前加</a:t>
            </a:r>
            <a:r>
              <a:rPr lang="en-US" altLang="zh-CN" sz="2400">
                <a:sym typeface="+mn-ea"/>
              </a:rPr>
              <a:t>1</a:t>
            </a:r>
            <a:r>
              <a:rPr lang="zh-CN" altLang="en-US" sz="2400">
                <a:sym typeface="+mn-ea"/>
              </a:rPr>
              <a:t>个</a:t>
            </a:r>
            <a:r>
              <a:rPr lang="en-US" altLang="zh-CN" sz="2400">
                <a:sym typeface="+mn-ea"/>
              </a:rPr>
              <a:t>*</a:t>
            </a:r>
            <a:r>
              <a:rPr lang="zh-CN" altLang="en-US" sz="2400">
                <a:sym typeface="+mn-ea"/>
              </a:rPr>
              <a:t>或</a:t>
            </a:r>
            <a:r>
              <a:rPr lang="en-US" altLang="zh-CN" sz="2400">
                <a:sym typeface="+mn-ea"/>
              </a:rPr>
              <a:t>2</a:t>
            </a:r>
            <a:r>
              <a:rPr lang="zh-CN" altLang="en-US" sz="2400">
                <a:sym typeface="+mn-ea"/>
              </a:rPr>
              <a:t>个</a:t>
            </a:r>
            <a:r>
              <a:rPr lang="en-US" altLang="zh-CN" sz="2400">
                <a:sym typeface="+mn-ea"/>
              </a:rPr>
              <a:t>**</a:t>
            </a:r>
            <a:endParaRPr lang="en-US" altLang="zh-CN"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用来接受多个位置参数并将其放在一个</a:t>
            </a:r>
            <a:r>
              <a:rPr lang="zh-CN" altLang="en-US" sz="2400">
                <a:solidFill>
                  <a:srgbClr val="FF0000"/>
                </a:solidFill>
                <a:sym typeface="+mn-ea"/>
              </a:rPr>
              <a:t>元组</a:t>
            </a:r>
            <a:r>
              <a:rPr lang="zh-CN" altLang="en-US" sz="2400">
                <a:sym typeface="+mn-ea"/>
              </a:rPr>
              <a:t>中</a:t>
            </a:r>
            <a:endParaRPr lang="zh-CN" altLang="en-US"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接受多个关键参数并存放到</a:t>
            </a:r>
            <a:r>
              <a:rPr lang="zh-CN" altLang="en-US" sz="2400">
                <a:solidFill>
                  <a:srgbClr val="FF0000"/>
                </a:solidFill>
                <a:sym typeface="+mn-ea"/>
              </a:rPr>
              <a:t>字典</a:t>
            </a:r>
            <a:r>
              <a:rPr lang="zh-CN" altLang="en-US" sz="2400">
                <a:sym typeface="+mn-ea"/>
              </a:rPr>
              <a:t>中</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5.2.4  可变长度参数</a:t>
            </a:r>
            <a:endParaRPr lang="zh-CN" altLang="en-US"/>
          </a:p>
        </p:txBody>
      </p:sp>
      <p:sp>
        <p:nvSpPr>
          <p:cNvPr id="3" name="内容占位符 2"/>
          <p:cNvSpPr>
            <a:spLocks noGrp="1"/>
          </p:cNvSpPr>
          <p:nvPr>
            <p:ph idx="1"/>
          </p:nvPr>
        </p:nvSpPr>
        <p:spPr/>
        <p:txBody>
          <a:bodyPr>
            <a:normAutofit/>
          </a:bodyPr>
          <a:lstStyle/>
          <a:p>
            <a:pPr marL="466725" indent="-466725"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z="2400" strike="noStrike" noProof="1"/>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print(p)</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demo(1,2,3)</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a:t>
            </a:r>
            <a:endParaRPr lang="en-US" altLang="x-none" sz="2000"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demo(1,2)</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a:t>
            </a:r>
            <a:endParaRPr lang="en-US" altLang="x-none" sz="2000"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demo(1,2,3,4,5,6,7)</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(1, 2, 3, 4, 5, 6, 7)</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5.2.4  可变长度参数</a:t>
            </a:r>
            <a:endParaRPr lang="zh-CN" altLang="en-US"/>
          </a:p>
        </p:txBody>
      </p:sp>
      <p:sp>
        <p:nvSpPr>
          <p:cNvPr id="3" name="内容占位符 2"/>
          <p:cNvSpPr>
            <a:spLocks noGrp="1"/>
          </p:cNvSpPr>
          <p:nvPr>
            <p:ph idx="1"/>
          </p:nvPr>
        </p:nvSpPr>
        <p:spPr/>
        <p:txBody>
          <a:bodyPr>
            <a:normAutofit/>
          </a:bodyPr>
          <a:lstStyle/>
          <a:p>
            <a:pPr marL="508000" indent="-508000"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trike="noStrike" noProof="1"/>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for item in p.items():</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print(item)</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demo(x=1,y=2,z=3)</a:t>
            </a:r>
            <a:endParaRPr lang="en-US" altLang="x-none" sz="2000"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('y', 2)</a:t>
            </a:r>
            <a:endParaRPr lang="en-US" altLang="x-none" sz="2000"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('x', 1)</a:t>
            </a:r>
            <a:endParaRPr lang="en-US" altLang="x-none" sz="2000"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('z', 3)</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5.2.4  可变长度参数</a:t>
            </a:r>
            <a:endParaRPr lang="zh-CN" altLang="en-US"/>
          </a:p>
        </p:txBody>
      </p:sp>
      <p:sp>
        <p:nvSpPr>
          <p:cNvPr id="3" name="内容占位符 2"/>
          <p:cNvSpPr>
            <a:spLocks noGrp="1"/>
          </p:cNvSpPr>
          <p:nvPr>
            <p:ph idx="1"/>
          </p:nvPr>
        </p:nvSpPr>
        <p:spPr>
          <a:xfrm>
            <a:off x="838200" y="1321435"/>
            <a:ext cx="10515600" cy="5034915"/>
          </a:xfrm>
        </p:spPr>
        <p:txBody>
          <a:bodyPr>
            <a:normAutofit/>
          </a:bodyPr>
          <a:lstStyle/>
          <a:p>
            <a:pPr defTabSz="914400">
              <a:lnSpc>
                <a:spcPct val="90000"/>
              </a:lnSpc>
              <a:spcBef>
                <a:spcPct val="0"/>
              </a:spcBef>
              <a:buSzPct val="90000"/>
              <a:buFont typeface="Wingdings" panose="05000000000000000000" charset="0"/>
              <a:buChar char="§"/>
            </a:pPr>
            <a:r>
              <a:rPr lang="zh-CN" altLang="en-US" sz="2400">
                <a:sym typeface="+mn-ea"/>
              </a:rPr>
              <a:t>几种不同类型的参数</a:t>
            </a:r>
            <a:r>
              <a:rPr lang="zh-CN" altLang="en-US" sz="2400">
                <a:solidFill>
                  <a:srgbClr val="FF0000"/>
                </a:solidFill>
                <a:sym typeface="+mn-ea"/>
              </a:rPr>
              <a:t>可以混合使用</a:t>
            </a:r>
            <a:r>
              <a:rPr lang="zh-CN" altLang="en-US" sz="2400">
                <a:sym typeface="+mn-ea"/>
              </a:rPr>
              <a:t>，但是</a:t>
            </a:r>
            <a:r>
              <a:rPr lang="zh-CN" altLang="en-US" sz="2400">
                <a:solidFill>
                  <a:srgbClr val="FF0000"/>
                </a:solidFill>
                <a:sym typeface="+mn-ea"/>
              </a:rPr>
              <a:t>不建议这样做</a:t>
            </a:r>
            <a:r>
              <a:rPr lang="zh-CN" altLang="en-US" sz="2400">
                <a:sym typeface="+mn-ea"/>
              </a:rPr>
              <a:t>。</a:t>
            </a:r>
            <a:endParaRPr lang="zh-CN" altLang="en-US" sz="2400"/>
          </a:p>
          <a:p>
            <a:pPr defTabSz="914400">
              <a:lnSpc>
                <a:spcPct val="90000"/>
              </a:lnSpc>
              <a:spcBef>
                <a:spcPct val="0"/>
              </a:spcBef>
              <a:buSzPct val="90000"/>
              <a:buFont typeface="Wingdings" panose="05000000000000000000" pitchFamily="2" charset="2"/>
              <a:buNone/>
            </a:pPr>
            <a:endParaRPr lang="en-US" altLang="zh-CN">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func_4(a, b, c=4, *aa, **bb):</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print(a,b,c)</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print(aa)</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print(bb)</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func_4(1,2,3,4,5,6,7,8,9,xx='1',yy='2',zz=3)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(1, 2, 3)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(4, 5, 6, 7, 8, 9)</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{'yy': '2', 'xx': '1', 'zz':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func_4(1,2,3,4,5,6,7,xx='1',yy='2',zz=3)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(1, 2, 3)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(4, 5, 6, 7)</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{'yy': '2', 'xx': '1', 'zz': 3}</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a:t>
            </a:r>
            <a:r>
              <a:rPr lang="en-US" altLang="zh-CN"/>
              <a:t>5</a:t>
            </a:r>
            <a:r>
              <a:rPr lang="zh-CN" altLang="en-US"/>
              <a:t>  传递参数时的序列解包</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
        <p:nvSpPr>
          <p:cNvPr id="50178" name="文本占位符 3993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2400"/>
              <a:t>传递参数时，可以通过</a:t>
            </a:r>
            <a:r>
              <a:rPr lang="zh-CN" altLang="en-US" sz="2400">
                <a:solidFill>
                  <a:srgbClr val="FF0000"/>
                </a:solidFill>
              </a:rPr>
              <a:t>在实参序列前加一个星号</a:t>
            </a:r>
            <a:r>
              <a:rPr lang="zh-CN" altLang="en-US" sz="2400"/>
              <a:t>将其解包，然后传递给</a:t>
            </a:r>
            <a:r>
              <a:rPr lang="zh-CN" altLang="en-US" sz="2400">
                <a:solidFill>
                  <a:srgbClr val="FF0000"/>
                </a:solidFill>
              </a:rPr>
              <a:t>多个单变量形参</a:t>
            </a:r>
            <a:r>
              <a:rPr lang="zh-CN" altLang="en-US" sz="2400"/>
              <a:t>。</a:t>
            </a:r>
          </a:p>
          <a:p>
            <a:pPr defTabSz="914400">
              <a:lnSpc>
                <a:spcPct val="80000"/>
              </a:lnSpc>
              <a:buSzPct val="90000"/>
              <a:buFont typeface="Wingdings" panose="05000000000000000000" pitchFamily="2" charset="2"/>
              <a:buNone/>
            </a:pPr>
            <a:r>
              <a:rPr lang="en-US" altLang="zh-CN" sz="2000">
                <a:latin typeface="Consolas" panose="020B0609020204030204" charset="0"/>
              </a:rPr>
              <a:t>&gt;&gt;&gt; def demo(a, b, c):</a:t>
            </a:r>
          </a:p>
          <a:p>
            <a:pPr defTabSz="914400">
              <a:lnSpc>
                <a:spcPct val="80000"/>
              </a:lnSpc>
              <a:buSzPct val="90000"/>
              <a:buFont typeface="Wingdings" panose="05000000000000000000" pitchFamily="2" charset="2"/>
              <a:buNone/>
            </a:pPr>
            <a:r>
              <a:rPr lang="en-US" altLang="x-none" sz="2000" dirty="0">
                <a:latin typeface="Consolas" panose="020B0609020204030204" charset="0"/>
              </a:rPr>
              <a:t>    </a:t>
            </a:r>
            <a:r>
              <a:rPr lang="en-US" altLang="zh-CN" sz="2000">
                <a:latin typeface="Consolas" panose="020B0609020204030204" charset="0"/>
              </a:rPr>
              <a:t>print(a+b+c)</a:t>
            </a:r>
          </a:p>
          <a:p>
            <a:pPr defTabSz="914400">
              <a:lnSpc>
                <a:spcPct val="80000"/>
              </a:lnSpc>
              <a:buSzPct val="90000"/>
              <a:buFont typeface="Wingdings" panose="05000000000000000000" pitchFamily="2" charset="2"/>
              <a:buNone/>
            </a:pP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seq = [1, 2, 3]</a:t>
            </a:r>
          </a:p>
          <a:p>
            <a:pPr defTabSz="914400">
              <a:lnSpc>
                <a:spcPct val="80000"/>
              </a:lnSpc>
              <a:buSzPct val="90000"/>
              <a:buFont typeface="Wingdings" panose="05000000000000000000" pitchFamily="2" charset="2"/>
              <a:buNone/>
            </a:pPr>
            <a:r>
              <a:rPr lang="en-US" altLang="zh-CN" sz="2000">
                <a:latin typeface="Consolas" panose="020B0609020204030204" charset="0"/>
              </a:rPr>
              <a:t>&gt;&gt;&gt; demo(*seq)</a:t>
            </a: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p>
          <a:p>
            <a:pPr defTabSz="914400">
              <a:lnSpc>
                <a:spcPct val="80000"/>
              </a:lnSpc>
              <a:buSzPct val="90000"/>
              <a:buFont typeface="Wingdings" panose="05000000000000000000" pitchFamily="2" charset="2"/>
              <a:buNone/>
            </a:pPr>
            <a:r>
              <a:rPr lang="en-US" altLang="zh-CN" sz="2000">
                <a:latin typeface="Consolas" panose="020B0609020204030204" charset="0"/>
              </a:rPr>
              <a:t>&gt;&gt;&gt; tup = (1, 2, 3)</a:t>
            </a:r>
          </a:p>
          <a:p>
            <a:pPr defTabSz="914400">
              <a:lnSpc>
                <a:spcPct val="80000"/>
              </a:lnSpc>
              <a:buSzPct val="90000"/>
              <a:buFont typeface="Wingdings" panose="05000000000000000000" pitchFamily="2" charset="2"/>
              <a:buNone/>
            </a:pPr>
            <a:r>
              <a:rPr lang="en-US" altLang="zh-CN" sz="2000">
                <a:latin typeface="Consolas" panose="020B0609020204030204" charset="0"/>
              </a:rPr>
              <a:t>&gt;&gt;&gt; demo(*tup)</a:t>
            </a: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p>
        </p:txBody>
      </p:sp>
      <p:sp>
        <p:nvSpPr>
          <p:cNvPr id="50179" name="文本框 1"/>
          <p:cNvSpPr txBox="1"/>
          <p:nvPr/>
        </p:nvSpPr>
        <p:spPr>
          <a:xfrm>
            <a:off x="5306060" y="2651760"/>
            <a:ext cx="5090795" cy="255333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r>
              <a:rPr lang="zh-CN" altLang="en-US" sz="2000">
                <a:latin typeface="Consolas" panose="020B0609020204030204" charset="0"/>
                <a:ea typeface="宋体" panose="02010600030101010101" pitchFamily="2" charset="-122"/>
              </a:rPr>
              <a:t>&gt;&gt;&gt; dic = {1:'a', 2:'b', 3:'c'}</a:t>
            </a:r>
          </a:p>
          <a:p>
            <a:r>
              <a:rPr lang="zh-CN" altLang="en-US" sz="2000">
                <a:latin typeface="Consolas" panose="020B0609020204030204" charset="0"/>
                <a:ea typeface="宋体" panose="02010600030101010101" pitchFamily="2" charset="-122"/>
              </a:rPr>
              <a:t>&gt;&gt;&gt; demo(*dic)</a:t>
            </a:r>
          </a:p>
          <a:p>
            <a:r>
              <a:rPr lang="zh-CN" altLang="en-US" sz="2000">
                <a:solidFill>
                  <a:srgbClr val="00B0F0"/>
                </a:solidFill>
                <a:latin typeface="Consolas" panose="020B0609020204030204" charset="0"/>
                <a:ea typeface="宋体" panose="02010600030101010101" pitchFamily="2" charset="-122"/>
              </a:rPr>
              <a:t>6</a:t>
            </a:r>
          </a:p>
          <a:p>
            <a:r>
              <a:rPr lang="zh-CN" altLang="en-US" sz="2000">
                <a:latin typeface="Consolas" panose="020B0609020204030204" charset="0"/>
                <a:ea typeface="宋体" panose="02010600030101010101" pitchFamily="2" charset="-122"/>
              </a:rPr>
              <a:t>&gt;&gt;&gt; Set = {1, 2, 3}</a:t>
            </a:r>
          </a:p>
          <a:p>
            <a:r>
              <a:rPr lang="zh-CN" altLang="en-US" sz="2000">
                <a:latin typeface="Consolas" panose="020B0609020204030204" charset="0"/>
                <a:ea typeface="宋体" panose="02010600030101010101" pitchFamily="2" charset="-122"/>
              </a:rPr>
              <a:t>&gt;&gt;&gt; demo(*Set)</a:t>
            </a:r>
          </a:p>
          <a:p>
            <a:r>
              <a:rPr lang="zh-CN" altLang="en-US" sz="2000">
                <a:solidFill>
                  <a:srgbClr val="00B0F0"/>
                </a:solidFill>
                <a:latin typeface="Consolas" panose="020B0609020204030204" charset="0"/>
                <a:ea typeface="宋体" panose="02010600030101010101" pitchFamily="2" charset="-122"/>
              </a:rPr>
              <a:t>6</a:t>
            </a:r>
          </a:p>
          <a:p>
            <a:r>
              <a:rPr lang="zh-CN" altLang="en-US" sz="2000">
                <a:latin typeface="Consolas" panose="020B0609020204030204" charset="0"/>
                <a:ea typeface="宋体" panose="02010600030101010101" pitchFamily="2" charset="-122"/>
              </a:rPr>
              <a:t>&gt;&gt;&gt; demo(*dic.values())</a:t>
            </a:r>
          </a:p>
          <a:p>
            <a:r>
              <a:rPr lang="zh-CN" altLang="en-US" sz="2000">
                <a:solidFill>
                  <a:srgbClr val="00B0F0"/>
                </a:solidFill>
                <a:latin typeface="Consolas" panose="020B0609020204030204" charset="0"/>
                <a:ea typeface="宋体" panose="02010600030101010101" pitchFamily="2" charset="-122"/>
              </a:rPr>
              <a:t>abc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lstStyle/>
          <a:p>
            <a:pPr fontAlgn="base">
              <a:lnSpc>
                <a:spcPct val="150000"/>
              </a:lnSpc>
              <a:spcBef>
                <a:spcPts val="0"/>
              </a:spcBef>
            </a:pPr>
            <a:r>
              <a:rPr lang="zh-CN" altLang="en-US" sz="2400">
                <a:sym typeface="+mn-ea"/>
              </a:rPr>
              <a:t>如果</a:t>
            </a:r>
            <a:r>
              <a:rPr lang="zh-CN" altLang="en-US" sz="2400">
                <a:solidFill>
                  <a:srgbClr val="FF0000"/>
                </a:solidFill>
                <a:sym typeface="+mn-ea"/>
              </a:rPr>
              <a:t>函数实参是字典</a:t>
            </a:r>
            <a:r>
              <a:rPr lang="zh-CN" altLang="en-US" sz="2400">
                <a:sym typeface="+mn-ea"/>
              </a:rPr>
              <a:t>，可以</a:t>
            </a:r>
            <a:r>
              <a:rPr lang="zh-CN" altLang="en-US" sz="2400">
                <a:solidFill>
                  <a:srgbClr val="FF0000"/>
                </a:solidFill>
                <a:sym typeface="+mn-ea"/>
              </a:rPr>
              <a:t>在前面加两个星号</a:t>
            </a:r>
            <a:r>
              <a:rPr lang="zh-CN" altLang="en-US" sz="2400">
                <a:sym typeface="+mn-ea"/>
              </a:rPr>
              <a:t>进行解包，</a:t>
            </a:r>
            <a:r>
              <a:rPr lang="zh-CN" altLang="en-US" sz="2400">
                <a:solidFill>
                  <a:srgbClr val="FF0000"/>
                </a:solidFill>
                <a:sym typeface="+mn-ea"/>
              </a:rPr>
              <a:t>等价于关键参数</a:t>
            </a:r>
            <a:r>
              <a:rPr lang="zh-CN" altLang="en-US" sz="2400">
                <a:sym typeface="+mn-ea"/>
              </a:rPr>
              <a:t>。</a:t>
            </a:r>
            <a:endParaRPr lang="zh-CN" altLang="en-US" sz="2400" strike="noStrike" noProof="1"/>
          </a:p>
          <a:p>
            <a:pPr marL="0" indent="0" fontAlgn="base">
              <a:buNone/>
            </a:pPr>
            <a:r>
              <a:rPr lang="zh-CN" altLang="en-US" sz="2000">
                <a:latin typeface="Consolas" panose="020B0609020204030204" charset="0"/>
                <a:sym typeface="+mn-ea"/>
              </a:rPr>
              <a:t>&gt;&gt;&gt; def demo(a, b, 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    print(a+b+c)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dic = {'a':1, 'b':2, 'c':3}</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demo(**dic)</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demo(a=1, b=2, c=3)</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demo(*dic.values())</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lstStyle/>
          <a:p>
            <a:pPr fontAlgn="auto">
              <a:lnSpc>
                <a:spcPct val="150000"/>
              </a:lnSpc>
            </a:pPr>
            <a:r>
              <a:rPr lang="zh-CN" altLang="en-US" sz="2400">
                <a:solidFill>
                  <a:srgbClr val="FF0000"/>
                </a:solidFill>
                <a:sym typeface="+mn-ea"/>
              </a:rPr>
              <a:t>注意：</a:t>
            </a:r>
            <a:r>
              <a:rPr lang="zh-CN" altLang="en-US" sz="2400">
                <a:sym typeface="+mn-ea"/>
              </a:rPr>
              <a:t>调用函数时对实参序列使用一个星号*进行解包后的实参将会被当做普通位置参数对待，并且会在关键参数和使用两个星号**进行序列解包的参数之前进行处理。</a:t>
            </a: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def demo(a, b, c):                #定义函数</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a:t>
            </a:r>
            <a:r>
              <a:rPr lang="zh-CN" altLang="en-US" sz="2000">
                <a:latin typeface="Consolas" panose="020B0609020204030204" charset="0"/>
                <a:sym typeface="+mn-ea"/>
              </a:rPr>
              <a:t>print(a, b, c)	</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                  #调用，序列解包</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                  #位置参数和序列解包同时使用</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lstStyle/>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demo(a=1, *(2, 3))         #序列解包相当于位置参数，优先处理</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"&lt;pyshell#26&gt;", line 1, in &lt;module&gt;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demo(a=1, *(2, 3))</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'a'</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demo(b=1,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"&lt;pyshell#27&gt;", line 1, in &lt;module&gt;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demo(b=1, *(2, 3))</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'b'</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demo(c=1,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2 3 1</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lstStyle/>
          <a:p>
            <a:pPr marL="0" indent="0" defTabSz="914400">
              <a:buSzPct val="90000"/>
              <a:buFont typeface="Wingdings" panose="05000000000000000000" pitchFamily="2" charset="2"/>
              <a:buNone/>
            </a:pPr>
            <a:r>
              <a:rPr lang="zh-CN" altLang="en-US" sz="2000">
                <a:latin typeface="Consolas" panose="020B0609020204030204" charset="0"/>
                <a:sym typeface="+mn-ea"/>
              </a:rPr>
              <a:t>&gt;&gt;&gt; demo(**{'a':1, 'b':2}, *(3,)) #序列解包不能在关键参数解包之后</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SyntaxError: iterable argument unpacking follows keyword argument unpacking</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demo(*(3,), **{'a':1, 'b':2})</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"&lt;pyshell#30&gt;", line 1, in &lt;module&gt;</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    demo(*(3,), **{'a':1, 'b':2})</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'a'</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demo(*(3,), **{'c':1, 'b':2})</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3 2 1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5.3  变量作用域</a:t>
            </a:r>
          </a:p>
        </p:txBody>
      </p:sp>
      <p:sp>
        <p:nvSpPr>
          <p:cNvPr id="3" name="内容占位符 2"/>
          <p:cNvSpPr>
            <a:spLocks noGrp="1"/>
          </p:cNvSpPr>
          <p:nvPr>
            <p:ph idx="1"/>
          </p:nvPr>
        </p:nvSpPr>
        <p:spPr/>
        <p:txBody>
          <a:bodyPr/>
          <a:lstStyle/>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变量起作用的代码范围</a:t>
            </a:r>
            <a:r>
              <a:rPr lang="zh-CN" altLang="en-US" sz="2400">
                <a:sym typeface="+mn-ea"/>
              </a:rPr>
              <a:t>称为变量的作用域，不同作用域内变量名可以相同，互不影响。</a:t>
            </a:r>
            <a:endParaRPr lang="zh-CN" altLang="en-US" sz="2400"/>
          </a:p>
          <a:p>
            <a:pPr defTabSz="914400">
              <a:lnSpc>
                <a:spcPct val="150000"/>
              </a:lnSpc>
              <a:spcBef>
                <a:spcPct val="0"/>
              </a:spcBef>
              <a:buSzPct val="90000"/>
              <a:buFont typeface="Wingdings" panose="05000000000000000000" charset="0"/>
              <a:buChar char="§"/>
            </a:pPr>
            <a:r>
              <a:rPr lang="zh-CN" altLang="en-US" sz="2400">
                <a:sym typeface="+mn-ea"/>
              </a:rPr>
              <a:t>在函数内部定义的普通变量只在函数内部起作用，称为局部变量。</a:t>
            </a:r>
            <a:r>
              <a:rPr lang="zh-CN" altLang="en-US" sz="2400">
                <a:solidFill>
                  <a:srgbClr val="FF0000"/>
                </a:solidFill>
                <a:sym typeface="+mn-ea"/>
              </a:rPr>
              <a:t>当函数执行结束后，局部变量自动删除</a:t>
            </a:r>
            <a:r>
              <a:rPr lang="zh-CN" altLang="en-US" sz="2400">
                <a:sym typeface="+mn-ea"/>
              </a:rPr>
              <a:t>，不再可以使用。</a:t>
            </a:r>
            <a:endParaRPr lang="zh-CN" altLang="en-US" sz="2400"/>
          </a:p>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局部变量的引用比全局变量速度快</a:t>
            </a:r>
            <a:r>
              <a:rPr lang="zh-CN" altLang="en-US" sz="2400">
                <a:sym typeface="+mn-ea"/>
              </a:rPr>
              <a:t>，应优先考虑使用。</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5.1.1  </a:t>
            </a:r>
            <a:r>
              <a:rPr lang="zh-CN">
                <a:sym typeface="+mn-ea"/>
              </a:rPr>
              <a:t>函数定义与调用</a:t>
            </a:r>
            <a:r>
              <a:rPr>
                <a:sym typeface="+mn-ea"/>
              </a:rPr>
              <a:t>基本语法</a:t>
            </a:r>
            <a:endParaRPr lang="zh-CN" altLang="en-US"/>
          </a:p>
        </p:txBody>
      </p:sp>
      <p:sp>
        <p:nvSpPr>
          <p:cNvPr id="3" name="内容占位符 2"/>
          <p:cNvSpPr>
            <a:spLocks noGrp="1"/>
          </p:cNvSpPr>
          <p:nvPr>
            <p:ph idx="1"/>
          </p:nvPr>
        </p:nvSpPr>
        <p:spPr>
          <a:xfrm>
            <a:off x="838200" y="1235710"/>
            <a:ext cx="10515600" cy="4639945"/>
          </a:xfrm>
        </p:spPr>
        <p:txBody>
          <a:bodyPr/>
          <a:lstStyle/>
          <a:p>
            <a:pPr fontAlgn="auto">
              <a:lnSpc>
                <a:spcPct val="150000"/>
              </a:lnSpc>
              <a:spcBef>
                <a:spcPts val="0"/>
              </a:spcBef>
            </a:pPr>
            <a:r>
              <a:rPr lang="zh-CN" altLang="en-US" sz="2400"/>
              <a:t>在Python中，定义函数时也不需要声明函数的返回值类型，而是使用return语句结束函数执行的同时返回任意类型的值，</a:t>
            </a:r>
            <a:r>
              <a:rPr lang="zh-CN" altLang="en-US" sz="2400">
                <a:solidFill>
                  <a:srgbClr val="FF0000"/>
                </a:solidFill>
              </a:rPr>
              <a:t>函数返回值类型与return语句返回表达式的类型一致</a:t>
            </a:r>
            <a:r>
              <a:rPr lang="zh-CN" altLang="en-US" sz="2400"/>
              <a:t>。</a:t>
            </a:r>
          </a:p>
          <a:p>
            <a:pPr fontAlgn="auto">
              <a:lnSpc>
                <a:spcPct val="150000"/>
              </a:lnSpc>
              <a:spcBef>
                <a:spcPts val="0"/>
              </a:spcBef>
            </a:pPr>
            <a:r>
              <a:rPr lang="zh-CN" altLang="en-US" sz="2400"/>
              <a:t>不论return语句出现在函数的什么位置，一旦得到执行将直接结束函数的执行。</a:t>
            </a:r>
          </a:p>
          <a:p>
            <a:pPr fontAlgn="auto">
              <a:lnSpc>
                <a:spcPct val="150000"/>
              </a:lnSpc>
              <a:spcBef>
                <a:spcPts val="0"/>
              </a:spcBef>
            </a:pPr>
            <a:r>
              <a:rPr lang="zh-CN" altLang="en-US" sz="2400"/>
              <a:t>如果函数没有return语句、有return语句但是没有执行到或者执行了不返回任何值的return语句，解释器都会认为该函数以return None结束，即返回</a:t>
            </a:r>
            <a:r>
              <a:rPr lang="zh-CN" altLang="en-US" sz="2400">
                <a:solidFill>
                  <a:srgbClr val="FF0000"/>
                </a:solidFill>
              </a:rPr>
              <a:t>空值</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lstStyle/>
          <a:p>
            <a:pPr marL="408940" indent="-374015" defTabSz="914400" fontAlgn="auto">
              <a:lnSpc>
                <a:spcPct val="150000"/>
              </a:lnSpc>
              <a:buSzPct val="90000"/>
              <a:buFont typeface="Wingdings" panose="05000000000000000000" charset="0"/>
              <a:buChar char="n"/>
            </a:pPr>
            <a:r>
              <a:rPr lang="zh-CN" altLang="en-US" sz="2400">
                <a:sym typeface="+mn-ea"/>
              </a:rPr>
              <a:t>全局变量可以通过关键字</a:t>
            </a:r>
            <a:r>
              <a:rPr lang="en-US" altLang="zh-CN" sz="2400">
                <a:sym typeface="+mn-ea"/>
              </a:rPr>
              <a:t>global</a:t>
            </a:r>
            <a:r>
              <a:rPr lang="zh-CN" altLang="en-US" sz="2400">
                <a:sym typeface="+mn-ea"/>
              </a:rPr>
              <a:t>来定义。这分为两种情况：</a:t>
            </a:r>
            <a:endParaRPr lang="zh-CN" altLang="en-US" sz="24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一个变量</a:t>
            </a:r>
            <a:r>
              <a:rPr lang="zh-CN" altLang="en-US" sz="2000">
                <a:solidFill>
                  <a:srgbClr val="FF0000"/>
                </a:solidFill>
                <a:sym typeface="+mn-ea"/>
              </a:rPr>
              <a:t>已在函数外定义</a:t>
            </a:r>
            <a:r>
              <a:rPr lang="zh-CN" altLang="en-US" sz="2000">
                <a:sym typeface="+mn-ea"/>
              </a:rPr>
              <a:t>，如果在函数内需要为这个变量赋值，并要将这个赋值结果反映到函数外，可以在函数内使用</a:t>
            </a:r>
            <a:r>
              <a:rPr lang="en-US" altLang="zh-CN" sz="2000">
                <a:sym typeface="+mn-ea"/>
              </a:rPr>
              <a:t>global</a:t>
            </a:r>
            <a:r>
              <a:rPr lang="zh-CN" altLang="en-US" sz="2000">
                <a:sym typeface="+mn-ea"/>
              </a:rPr>
              <a:t>将其</a:t>
            </a:r>
            <a:r>
              <a:rPr lang="zh-CN" altLang="en-US" sz="2000">
                <a:solidFill>
                  <a:srgbClr val="FF0000"/>
                </a:solidFill>
                <a:sym typeface="+mn-ea"/>
              </a:rPr>
              <a:t>声明</a:t>
            </a:r>
            <a:r>
              <a:rPr lang="zh-CN" altLang="en-US" sz="2000">
                <a:sym typeface="+mn-ea"/>
              </a:rPr>
              <a:t>为全局变量。</a:t>
            </a:r>
            <a:endParaRPr lang="zh-CN" altLang="en-US" sz="20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如果一个变量</a:t>
            </a:r>
            <a:r>
              <a:rPr lang="zh-CN" altLang="en-US" sz="2000">
                <a:solidFill>
                  <a:srgbClr val="FF0000"/>
                </a:solidFill>
                <a:sym typeface="+mn-ea"/>
              </a:rPr>
              <a:t>在函数外没有定义</a:t>
            </a:r>
            <a:r>
              <a:rPr lang="zh-CN" altLang="en-US" sz="2000">
                <a:sym typeface="+mn-ea"/>
              </a:rPr>
              <a:t>，</a:t>
            </a:r>
            <a:r>
              <a:rPr lang="zh-CN" altLang="en-US" sz="2000">
                <a:solidFill>
                  <a:srgbClr val="FF0000"/>
                </a:solidFill>
                <a:sym typeface="+mn-ea"/>
              </a:rPr>
              <a:t>在函数内部也可以直接将一个变量定义为全局变量</a:t>
            </a:r>
            <a:r>
              <a:rPr lang="zh-CN" altLang="en-US" sz="2000">
                <a:sym typeface="+mn-ea"/>
              </a:rPr>
              <a:t>，该函数执行后，将增加一个新的全局变量。</a:t>
            </a:r>
            <a:endParaRPr lang="zh-CN" altLang="en-US" sz="2000"/>
          </a:p>
          <a:p>
            <a:pPr marL="0" indent="0" fontAlgn="auto">
              <a:lnSpc>
                <a:spcPct val="150000"/>
              </a:lnSpc>
              <a:buNone/>
            </a:pP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lstStyle/>
          <a:p>
            <a:pPr marL="534035" indent="-534035" fontAlgn="base">
              <a:buFont typeface="Wingdings" panose="05000000000000000000" charset="0"/>
              <a:buChar char="n"/>
            </a:pPr>
            <a:r>
              <a:rPr lang="zh-CN" altLang="en-US" sz="2400">
                <a:sym typeface="+mn-ea"/>
              </a:rPr>
              <a:t>也可以这么理解：</a:t>
            </a:r>
            <a:endParaRPr lang="zh-CN" altLang="en-US" sz="24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在函数内只引用某个变量的值而没有为其赋新值，如果这样的操作可以执行，那么该变量为（隐式的）全局变量；</a:t>
            </a:r>
            <a:endParaRPr lang="zh-CN" altLang="en-US" sz="20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如果在函数内</a:t>
            </a:r>
            <a:r>
              <a:rPr lang="zh-CN" altLang="en-US" sz="2000">
                <a:solidFill>
                  <a:srgbClr val="FF0000"/>
                </a:solidFill>
                <a:sym typeface="+mn-ea"/>
              </a:rPr>
              <a:t>任意位置</a:t>
            </a:r>
            <a:r>
              <a:rPr lang="zh-CN" altLang="en-US" sz="2000">
                <a:sym typeface="+mn-ea"/>
              </a:rPr>
              <a:t>有为变量赋新值的操作，该变量即被认为是（隐式的）局部变量，</a:t>
            </a:r>
            <a:r>
              <a:rPr lang="zh-CN" altLang="en-US" sz="2000">
                <a:solidFill>
                  <a:srgbClr val="FF0000"/>
                </a:solidFill>
                <a:sym typeface="+mn-ea"/>
              </a:rPr>
              <a:t>除非</a:t>
            </a:r>
            <a:r>
              <a:rPr lang="zh-CN" altLang="en-US" sz="2000">
                <a:sym typeface="+mn-ea"/>
              </a:rPr>
              <a:t>在函数内显式地用关键字global进行声明。</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global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x = 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y = 4</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print(x,y)</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 = 5</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lstStyle/>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'x' is not defined</a:t>
            </a:r>
            <a:endParaRPr lang="en-US" altLang="zh-CN" sz="200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fontAlgn="base">
              <a:lnSpc>
                <a:spcPct val="130000"/>
              </a:lnSpc>
              <a:spcBef>
                <a:spcPts val="0"/>
              </a:spcBef>
            </a:pPr>
            <a:r>
              <a:rPr lang="zh-CN" altLang="en-US" sz="2400">
                <a:sym typeface="+mn-ea"/>
              </a:rPr>
              <a:t>注意：在某个作用域内</a:t>
            </a:r>
            <a:r>
              <a:rPr lang="zh-CN" altLang="en-US" sz="2400">
                <a:solidFill>
                  <a:srgbClr val="FF0000"/>
                </a:solidFill>
                <a:sym typeface="+mn-ea"/>
              </a:rPr>
              <a:t>任意位置</a:t>
            </a:r>
            <a:r>
              <a:rPr lang="zh-CN" altLang="en-US" sz="2400">
                <a:sym typeface="+mn-ea"/>
              </a:rPr>
              <a:t>只要有为变量赋值的操作，该变量在这个作用域内就是局部变量，</a:t>
            </a:r>
            <a:r>
              <a:rPr lang="zh-CN" altLang="en-US" sz="2400">
                <a:solidFill>
                  <a:srgbClr val="FF0000"/>
                </a:solidFill>
                <a:sym typeface="+mn-ea"/>
              </a:rPr>
              <a:t>除非</a:t>
            </a:r>
            <a:r>
              <a:rPr lang="zh-CN" altLang="en-US" sz="2400">
                <a:sym typeface="+mn-ea"/>
              </a:rPr>
              <a:t>使用</a:t>
            </a:r>
            <a:r>
              <a:rPr lang="en-US" altLang="zh-CN" sz="2400">
                <a:sym typeface="+mn-ea"/>
              </a:rPr>
              <a:t>global</a:t>
            </a:r>
            <a:r>
              <a:rPr lang="zh-CN" altLang="en-US" sz="2400">
                <a:sym typeface="+mn-ea"/>
              </a:rPr>
              <a:t>进行了声明。</a:t>
            </a:r>
            <a:endParaRPr lang="zh-CN" altLang="en-US" sz="2400" strike="noStrike" noProof="1"/>
          </a:p>
          <a:p>
            <a:pPr marL="0" indent="0" fontAlgn="base">
              <a:spcBef>
                <a:spcPts val="0"/>
              </a:spcBef>
              <a:buNone/>
            </a:pPr>
            <a:r>
              <a:rPr lang="zh-CN" altLang="en-US" sz="2000">
                <a:latin typeface="Consolas" panose="020B0609020204030204" charset="0"/>
                <a:sym typeface="+mn-ea"/>
              </a:rPr>
              <a:t>&gt;&gt;&gt; x = 3</a:t>
            </a:r>
            <a:endParaRPr lang="zh-CN" altLang="en-US" sz="2000" strike="noStrike" noProof="1">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def f():</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print(x)           </a:t>
            </a:r>
            <a:r>
              <a:rPr lang="en-US" altLang="zh-CN" sz="2000">
                <a:latin typeface="Consolas" panose="020B0609020204030204" charset="0"/>
                <a:sym typeface="+mn-ea"/>
              </a:rPr>
              <a:t>#</a:t>
            </a:r>
            <a:r>
              <a:rPr lang="zh-CN" altLang="en-US" sz="2000">
                <a:latin typeface="Consolas" panose="020B0609020204030204" charset="0"/>
                <a:sym typeface="+mn-ea"/>
              </a:rPr>
              <a:t>本意是先输出全局变量</a:t>
            </a:r>
            <a:r>
              <a:rPr lang="en-US" altLang="zh-CN" sz="2000">
                <a:latin typeface="Consolas" panose="020B0609020204030204" charset="0"/>
                <a:sym typeface="+mn-ea"/>
              </a:rPr>
              <a:t>x</a:t>
            </a:r>
            <a:r>
              <a:rPr lang="zh-CN" altLang="en-US" sz="2000">
                <a:latin typeface="Consolas" panose="020B0609020204030204" charset="0"/>
                <a:sym typeface="+mn-ea"/>
              </a:rPr>
              <a:t>的值，但是不允许这样做</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5              </a:t>
            </a:r>
            <a:r>
              <a:rPr lang="en-US" altLang="zh-CN" sz="2000">
                <a:latin typeface="Consolas" panose="020B0609020204030204" charset="0"/>
                <a:sym typeface="+mn-ea"/>
              </a:rPr>
              <a:t>#</a:t>
            </a:r>
            <a:r>
              <a:rPr lang="zh-CN" altLang="en-US" sz="2000">
                <a:latin typeface="Consolas" panose="020B0609020204030204" charset="0"/>
                <a:sym typeface="+mn-ea"/>
              </a:rPr>
              <a:t>有赋值操作，因此在整个作用域内</a:t>
            </a:r>
            <a:r>
              <a:rPr lang="en-US" altLang="zh-CN" sz="2000">
                <a:latin typeface="Consolas" panose="020B0609020204030204" charset="0"/>
                <a:sym typeface="+mn-ea"/>
              </a:rPr>
              <a:t>x</a:t>
            </a:r>
            <a:r>
              <a:rPr lang="zh-CN" altLang="en-US" sz="2000">
                <a:latin typeface="Consolas" panose="020B0609020204030204" charset="0"/>
                <a:sym typeface="+mn-ea"/>
              </a:rPr>
              <a:t>都是局部变量</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print(x)</a:t>
            </a:r>
            <a:endParaRPr lang="zh-CN" altLang="en-US" sz="2000" strike="noStrike" noProof="1">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f()</a:t>
            </a:r>
            <a:endParaRPr lang="zh-CN" altLang="en-US" sz="2000" strike="noStrike" noProof="1">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Traceback (most recent call last):</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File "&lt;pyshell#10&gt;", line 1, in &lt;module&gt;</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File "&lt;pyshell#9&gt;", line 2, in f</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print(x)</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UnboundLocalError: local variable 'x' referenced before assignment</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marL="409575" indent="-409575" fontAlgn="base">
              <a:lnSpc>
                <a:spcPct val="150000"/>
              </a:lnSpc>
              <a:spcBef>
                <a:spcPts val="0"/>
              </a:spcBef>
              <a:buFont typeface="Wingdings" panose="05000000000000000000" charset="0"/>
              <a:buChar char="n"/>
            </a:pPr>
            <a:r>
              <a:rPr lang="zh-CN" altLang="en-US" sz="2400">
                <a:sym typeface="+mn-ea"/>
              </a:rPr>
              <a:t>如果局部变量与全局变量具有相同的名字，那么该</a:t>
            </a:r>
            <a:r>
              <a:rPr lang="zh-CN" altLang="en-US" sz="2400">
                <a:solidFill>
                  <a:srgbClr val="FF0000"/>
                </a:solidFill>
                <a:sym typeface="+mn-ea"/>
              </a:rPr>
              <a:t>局部变量会在自己的作用域内隐藏同名的全局变量</a:t>
            </a:r>
            <a:r>
              <a:rPr lang="zh-CN" altLang="en-US" sz="2400">
                <a:sym typeface="+mn-ea"/>
              </a:rPr>
              <a:t>。</a:t>
            </a:r>
            <a:endParaRPr lang="zh-CN" altLang="en-US" sz="2400" strike="noStrike" noProof="1"/>
          </a:p>
          <a:p>
            <a:pPr marL="0" indent="0" fontAlgn="base">
              <a:buNone/>
            </a:pPr>
            <a:endParaRPr lang="zh-CN" altLang="en-US"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def demo():</a:t>
            </a:r>
            <a:endParaRPr lang="zh-CN" altLang="en-US" sz="2000" strike="noStrike" noProof="1">
              <a:latin typeface="Consolas" panose="020B0609020204030204" charset="0"/>
            </a:endParaRPr>
          </a:p>
          <a:p>
            <a:pPr marL="0" indent="0" fontAlgn="base">
              <a:lnSpc>
                <a:spcPct val="100000"/>
              </a:lnSpc>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3         #创建了局部变量，并自动隐藏了同名的全局变量	</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 5</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demo()</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a:t>
            </a:r>
            <a:r>
              <a:rPr lang="en-US" altLang="zh-CN" sz="2000">
                <a:latin typeface="Consolas" panose="020B0609020204030204" charset="0"/>
                <a:sym typeface="+mn-ea"/>
              </a:rPr>
              <a:t>#</a:t>
            </a:r>
            <a:r>
              <a:rPr lang="zh-CN" altLang="en-US" sz="2000">
                <a:latin typeface="Consolas" panose="020B0609020204030204" charset="0"/>
                <a:sym typeface="+mn-ea"/>
              </a:rPr>
              <a:t>函数执行不影响外面全局变量的值</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5.4  lambda表达式</a:t>
            </a:r>
          </a:p>
        </p:txBody>
      </p:sp>
      <p:sp>
        <p:nvSpPr>
          <p:cNvPr id="3" name="内容占位符 2"/>
          <p:cNvSpPr>
            <a:spLocks noGrp="1"/>
          </p:cNvSpPr>
          <p:nvPr>
            <p:ph idx="1"/>
          </p:nvPr>
        </p:nvSpPr>
        <p:spPr/>
        <p:txBody>
          <a:bodyPr/>
          <a:lstStyle/>
          <a:p>
            <a:pPr defTabSz="914400">
              <a:lnSpc>
                <a:spcPct val="150000"/>
              </a:lnSpc>
              <a:spcBef>
                <a:spcPts val="1200"/>
              </a:spcBef>
              <a:spcAft>
                <a:spcPts val="600"/>
              </a:spcAft>
              <a:buSzPct val="90000"/>
              <a:buFont typeface="Wingdings" panose="05000000000000000000" charset="0"/>
              <a:buChar char="§"/>
            </a:pPr>
            <a:r>
              <a:rPr lang="en-US" altLang="x-none" sz="2400" dirty="0">
                <a:sym typeface="+mn-ea"/>
              </a:rPr>
              <a:t>lambda</a:t>
            </a:r>
            <a:r>
              <a:rPr lang="zh-CN" altLang="en-US" sz="2400" dirty="0">
                <a:sym typeface="+mn-ea"/>
              </a:rPr>
              <a:t>表达式可以用来声明</a:t>
            </a:r>
            <a:r>
              <a:rPr lang="zh-CN" altLang="en-US" sz="2400" dirty="0">
                <a:solidFill>
                  <a:srgbClr val="FF0000"/>
                </a:solidFill>
                <a:sym typeface="+mn-ea"/>
              </a:rPr>
              <a:t>匿名函数</a:t>
            </a:r>
            <a:r>
              <a:rPr lang="zh-CN" altLang="en-US" sz="2400" dirty="0">
                <a:sym typeface="+mn-ea"/>
              </a:rPr>
              <a:t>，也就是没有函数名字的临时使用的小函数，尤其适合需要一个函数作为另一个函数参数的场合。也可以定义</a:t>
            </a:r>
            <a:r>
              <a:rPr lang="zh-CN" altLang="en-US" sz="2400" dirty="0">
                <a:solidFill>
                  <a:srgbClr val="FF0000"/>
                </a:solidFill>
                <a:sym typeface="+mn-ea"/>
              </a:rPr>
              <a:t>具名函数</a:t>
            </a:r>
            <a:r>
              <a:rPr lang="zh-CN" altLang="en-US" sz="2400" dirty="0">
                <a:sym typeface="+mn-ea"/>
              </a:rPr>
              <a:t>。</a:t>
            </a:r>
            <a:endParaRPr lang="zh-CN" altLang="en-US" sz="2400" dirty="0"/>
          </a:p>
          <a:p>
            <a:pPr defTabSz="914400">
              <a:lnSpc>
                <a:spcPct val="150000"/>
              </a:lnSpc>
              <a:spcBef>
                <a:spcPts val="1200"/>
              </a:spcBef>
              <a:spcAft>
                <a:spcPts val="600"/>
              </a:spcAft>
              <a:buSzPct val="90000"/>
              <a:buFont typeface="Wingdings" panose="05000000000000000000" charset="0"/>
              <a:buChar char="§"/>
            </a:pPr>
            <a:r>
              <a:rPr lang="en-US" altLang="zh-CN" sz="2400" dirty="0">
                <a:sym typeface="+mn-ea"/>
              </a:rPr>
              <a:t>lambda</a:t>
            </a:r>
            <a:r>
              <a:rPr lang="zh-CN" altLang="en-US" sz="2400" dirty="0">
                <a:sym typeface="+mn-ea"/>
              </a:rPr>
              <a:t>表达式</a:t>
            </a:r>
            <a:r>
              <a:rPr lang="zh-CN" altLang="en-US" sz="2400" dirty="0">
                <a:solidFill>
                  <a:srgbClr val="FF0000"/>
                </a:solidFill>
                <a:sym typeface="+mn-ea"/>
              </a:rPr>
              <a:t>只可以包含一个表达式</a:t>
            </a:r>
            <a:r>
              <a:rPr lang="zh-CN" altLang="en-US" sz="2400" dirty="0">
                <a:sym typeface="+mn-ea"/>
              </a:rPr>
              <a:t>，该表达式的计算结果可以看作是函数的返回值，不允许包含复合语句，但在表达式中可以调用其他函数。</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lstStyle/>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 = lambda x, y, z: x+y+z        #</a:t>
            </a:r>
            <a:r>
              <a:rPr lang="zh-CN" altLang="en-US" sz="2000" dirty="0">
                <a:latin typeface="Consolas" panose="020B0609020204030204" charset="0"/>
                <a:sym typeface="+mn-ea"/>
              </a:rPr>
              <a:t>可以给</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表达式起名字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f(1,2,3)                         #</a:t>
            </a:r>
            <a:r>
              <a:rPr lang="zh-CN" altLang="en-US" sz="2000" dirty="0">
                <a:latin typeface="Consolas" panose="020B0609020204030204" charset="0"/>
                <a:sym typeface="+mn-ea"/>
              </a:rPr>
              <a:t>像函数一样调用</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 = lambda x, y=2, z=3: x+y+z    #</a:t>
            </a:r>
            <a:r>
              <a:rPr lang="zh-CN" altLang="en-US" sz="2000" dirty="0">
                <a:latin typeface="Consolas" panose="020B0609020204030204" charset="0"/>
                <a:sym typeface="+mn-ea"/>
              </a:rPr>
              <a:t>参数默认值</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g(1)</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g(2, z=4, y=5)                   #</a:t>
            </a:r>
            <a:r>
              <a:rPr lang="zh-CN" altLang="en-US" sz="2000" dirty="0">
                <a:latin typeface="Consolas" panose="020B0609020204030204" charset="0"/>
                <a:sym typeface="+mn-ea"/>
              </a:rPr>
              <a:t>关键参数</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lnSpcReduction="10000"/>
          </a:bodyPr>
          <a:lstStyle/>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[(lambda x: x**2),</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(lambda x: x**3),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(lambda x: x**4)]</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print(L[0](2),L[1](2),L[2](2))</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4 8 16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D = {'f1':(lambda:2+3),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'f2':(lambda:2*3),         </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'f3':(lambda:2**3)}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print(D['f1'](), D['f2'](), D['f3']())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5 6 8</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[1,2,3,4,5]</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print(list(map(lambda x: x+10, L)))        #</a:t>
            </a:r>
            <a:r>
              <a:rPr lang="zh-CN" altLang="en-US" sz="2000" dirty="0">
                <a:latin typeface="Consolas" panose="020B0609020204030204" charset="0"/>
                <a:sym typeface="+mn-ea"/>
              </a:rPr>
              <a:t>模拟向量运算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 12, 13, 14, 15]</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lstStyle/>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def demo(n):</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a:t>
            </a:r>
            <a:r>
              <a:rPr lang="pt-BR" altLang="en-US" sz="2000" dirty="0">
                <a:latin typeface="Consolas" panose="020B0609020204030204" charset="0"/>
                <a:sym typeface="+mn-ea"/>
              </a:rPr>
              <a:t>return n*n</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demo(5)</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solidFill>
                  <a:srgbClr val="00B0F0"/>
                </a:solidFill>
                <a:latin typeface="Consolas" panose="020B0609020204030204" charset="0"/>
                <a:sym typeface="+mn-ea"/>
              </a:rPr>
              <a:t>25</a:t>
            </a:r>
            <a:endParaRPr lang="pt-BR" altLang="en-US"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a_list = [1,2,3,4,5]</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list(map(lambda x: demo(x), a_list))  #</a:t>
            </a:r>
            <a:r>
              <a:rPr lang="zh-CN" altLang="en-US" sz="2000" dirty="0">
                <a:latin typeface="Consolas" panose="020B0609020204030204" charset="0"/>
                <a:sym typeface="+mn-ea"/>
              </a:rPr>
              <a:t>在</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表达式中调用函数</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4, 9, 16, 25]</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a:xfrm>
            <a:off x="8997315" y="6569710"/>
            <a:ext cx="2743200" cy="365125"/>
          </a:xfrm>
        </p:spPr>
        <p:txBody>
          <a:bodyPr/>
          <a:lstStyle/>
          <a:p>
            <a:fld id="{565CE74E-AB26-4998-AD42-012C4C1AD076}" type="slidenum">
              <a:rPr lang="zh-CN" altLang="en-US" smtClean="0"/>
              <a:t>5</a:t>
            </a:fld>
            <a:endParaRPr lang="zh-CN" altLang="en-US"/>
          </a:p>
        </p:txBody>
      </p:sp>
      <p:sp>
        <p:nvSpPr>
          <p:cNvPr id="25602" name="文本占位符 20482"/>
          <p:cNvSpPr>
            <a:spLocks noGrp="1"/>
          </p:cNvSpPr>
          <p:nvPr>
            <p:ph idx="1"/>
          </p:nvPr>
        </p:nvSpPr>
        <p:spPr>
          <a:xfrm>
            <a:off x="1003935" y="1293495"/>
            <a:ext cx="8229600" cy="596900"/>
          </a:xfrm>
        </p:spPr>
        <p:txBody>
          <a:bodyPr anchor="t"/>
          <a:lstStyle/>
          <a:p>
            <a:pPr defTabSz="914400">
              <a:lnSpc>
                <a:spcPct val="90000"/>
              </a:lnSpc>
              <a:buSzPct val="90000"/>
              <a:buFont typeface="Wingdings" panose="05000000000000000000" charset="0"/>
              <a:buChar char="§"/>
            </a:pPr>
            <a:r>
              <a:rPr lang="zh-CN" altLang="en-US" sz="2400" b="1"/>
              <a:t>问题解决：</a:t>
            </a:r>
            <a:r>
              <a:rPr lang="zh-CN" altLang="en-US" sz="2400"/>
              <a:t>编写生成斐波那契数列的函数并调用。</a:t>
            </a:r>
            <a:endParaRPr lang="en-US" altLang="zh-CN" sz="1800">
              <a:latin typeface="Consolas" panose="020B0609020204030204" charset="0"/>
            </a:endParaRPr>
          </a:p>
        </p:txBody>
      </p:sp>
      <p:sp>
        <p:nvSpPr>
          <p:cNvPr id="5" name="线形标注 2 4"/>
          <p:cNvSpPr/>
          <p:nvPr/>
        </p:nvSpPr>
        <p:spPr>
          <a:xfrm>
            <a:off x="2489200" y="5521643"/>
            <a:ext cx="1609725" cy="473075"/>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调用函数</a:t>
            </a:r>
          </a:p>
        </p:txBody>
      </p:sp>
      <p:sp>
        <p:nvSpPr>
          <p:cNvPr id="6" name="线形标注 2 5"/>
          <p:cNvSpPr/>
          <p:nvPr/>
        </p:nvSpPr>
        <p:spPr>
          <a:xfrm>
            <a:off x="5270500" y="5342255"/>
            <a:ext cx="1611313" cy="48577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1000</a:t>
            </a:r>
            <a:r>
              <a:rPr lang="zh-CN" altLang="en-US" strike="noStrike" noProof="1"/>
              <a:t>是实参</a:t>
            </a:r>
          </a:p>
        </p:txBody>
      </p:sp>
      <p:sp>
        <p:nvSpPr>
          <p:cNvPr id="7" name="线形标注 2 6"/>
          <p:cNvSpPr/>
          <p:nvPr/>
        </p:nvSpPr>
        <p:spPr>
          <a:xfrm>
            <a:off x="5897563" y="1948180"/>
            <a:ext cx="1609725" cy="514350"/>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n</a:t>
            </a:r>
            <a:r>
              <a:rPr lang="zh-CN" altLang="en-US" strike="noStrike" noProof="1"/>
              <a:t>是形参</a:t>
            </a:r>
          </a:p>
        </p:txBody>
      </p:sp>
      <p:sp>
        <p:nvSpPr>
          <p:cNvPr id="25606" name="文本框 4"/>
          <p:cNvSpPr txBox="1"/>
          <p:nvPr/>
        </p:nvSpPr>
        <p:spPr>
          <a:xfrm>
            <a:off x="3479800" y="2589530"/>
            <a:ext cx="3540125" cy="2357438"/>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defTabSz="914400">
              <a:lnSpc>
                <a:spcPct val="90000"/>
              </a:lnSpc>
              <a:buSzPct val="90000"/>
              <a:buFont typeface="Wingdings" panose="05000000000000000000" pitchFamily="2" charset="2"/>
              <a:buNone/>
            </a:pPr>
            <a:r>
              <a:rPr lang="en-US" altLang="zh-CN" dirty="0" err="1">
                <a:latin typeface="Consolas" panose="020B0609020204030204" charset="0"/>
                <a:ea typeface="宋体" panose="02010600030101010101" pitchFamily="2" charset="-122"/>
              </a:rPr>
              <a:t>def</a:t>
            </a:r>
            <a:r>
              <a:rPr lang="en-US" altLang="zh-CN" dirty="0">
                <a:latin typeface="Consolas" panose="020B0609020204030204" charset="0"/>
                <a:ea typeface="宋体" panose="02010600030101010101" pitchFamily="2" charset="-122"/>
              </a:rPr>
              <a:t> fib(n):</a:t>
            </a:r>
          </a:p>
          <a:p>
            <a:pPr defTabSz="914400">
              <a:lnSpc>
                <a:spcPct val="90000"/>
              </a:lnSpc>
              <a:buSzPct val="90000"/>
              <a:buFont typeface="Wingdings" panose="05000000000000000000" pitchFamily="2" charset="2"/>
              <a:buNone/>
            </a:pPr>
            <a:r>
              <a:rPr lang="en-US" altLang="zh-CN" dirty="0">
                <a:latin typeface="Consolas" panose="020B0609020204030204" charset="0"/>
                <a:ea typeface="宋体" panose="02010600030101010101" pitchFamily="2" charset="-122"/>
              </a:rPr>
              <a:t>    a, b = 1, 1</a:t>
            </a:r>
          </a:p>
          <a:p>
            <a:pPr defTabSz="914400">
              <a:lnSpc>
                <a:spcPct val="90000"/>
              </a:lnSpc>
              <a:buSzPct val="90000"/>
              <a:buFont typeface="Wingdings" panose="05000000000000000000" pitchFamily="2" charset="2"/>
              <a:buNone/>
            </a:pPr>
            <a:r>
              <a:rPr lang="en-US" altLang="zh-CN" dirty="0">
                <a:latin typeface="Consolas" panose="020B0609020204030204" charset="0"/>
                <a:ea typeface="宋体" panose="02010600030101010101" pitchFamily="2" charset="-122"/>
              </a:rPr>
              <a:t>    while a &lt; n:</a:t>
            </a:r>
          </a:p>
          <a:p>
            <a:pPr defTabSz="914400">
              <a:lnSpc>
                <a:spcPct val="90000"/>
              </a:lnSpc>
              <a:buSzPct val="90000"/>
              <a:buFont typeface="Wingdings" panose="05000000000000000000" pitchFamily="2" charset="2"/>
              <a:buNone/>
            </a:pPr>
            <a:r>
              <a:rPr lang="en-US" altLang="zh-CN" dirty="0">
                <a:latin typeface="Consolas" panose="020B0609020204030204" charset="0"/>
                <a:ea typeface="宋体" panose="02010600030101010101" pitchFamily="2" charset="-122"/>
              </a:rPr>
              <a:t>        print(a, end=' ')</a:t>
            </a:r>
          </a:p>
          <a:p>
            <a:pPr defTabSz="914400">
              <a:lnSpc>
                <a:spcPct val="90000"/>
              </a:lnSpc>
              <a:buSzPct val="90000"/>
              <a:buFont typeface="Wingdings" panose="05000000000000000000" pitchFamily="2" charset="2"/>
              <a:buNone/>
            </a:pPr>
            <a:r>
              <a:rPr lang="en-US" altLang="zh-CN" dirty="0">
                <a:latin typeface="Consolas" panose="020B0609020204030204" charset="0"/>
                <a:ea typeface="宋体" panose="02010600030101010101" pitchFamily="2" charset="-122"/>
              </a:rPr>
              <a:t>        a, b = b, </a:t>
            </a:r>
            <a:r>
              <a:rPr lang="en-US" altLang="zh-CN" dirty="0" err="1">
                <a:latin typeface="Consolas" panose="020B0609020204030204" charset="0"/>
                <a:ea typeface="宋体" panose="02010600030101010101" pitchFamily="2" charset="-122"/>
              </a:rPr>
              <a:t>a+b</a:t>
            </a:r>
            <a:endParaRPr lang="en-US" altLang="zh-CN" dirty="0">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dirty="0">
                <a:latin typeface="Consolas" panose="020B0609020204030204" charset="0"/>
                <a:ea typeface="宋体" panose="02010600030101010101" pitchFamily="2" charset="-122"/>
              </a:rPr>
              <a:t>    print()</a:t>
            </a:r>
          </a:p>
          <a:p>
            <a:pPr defTabSz="914400">
              <a:lnSpc>
                <a:spcPct val="90000"/>
              </a:lnSpc>
              <a:buSzPct val="90000"/>
              <a:buFont typeface="Wingdings" panose="05000000000000000000" pitchFamily="2" charset="2"/>
              <a:buNone/>
            </a:pPr>
            <a:endParaRPr lang="en-US" altLang="zh-CN" dirty="0">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dirty="0">
                <a:latin typeface="Consolas" panose="020B0609020204030204" charset="0"/>
                <a:ea typeface="宋体" panose="02010600030101010101" pitchFamily="2" charset="-122"/>
              </a:rPr>
              <a:t>fib(1000)</a:t>
            </a:r>
          </a:p>
          <a:p>
            <a:pPr defTabSz="914400"/>
            <a:endParaRPr lang="zh-CN" altLang="en-US" dirty="0">
              <a:latin typeface="Arial" panose="020B0604020202020204" pitchFamily="34" charset="0"/>
              <a:ea typeface="宋体" panose="02010600030101010101" pitchFamily="2" charset="-122"/>
            </a:endParaRPr>
          </a:p>
        </p:txBody>
      </p:sp>
      <p:sp>
        <p:nvSpPr>
          <p:cNvPr id="8" name="线形标注 1 7"/>
          <p:cNvSpPr/>
          <p:nvPr/>
        </p:nvSpPr>
        <p:spPr>
          <a:xfrm>
            <a:off x="1963738" y="3522980"/>
            <a:ext cx="1258888" cy="500063"/>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定义头</a:t>
            </a:r>
          </a:p>
        </p:txBody>
      </p:sp>
      <p:sp>
        <p:nvSpPr>
          <p:cNvPr id="9" name="矩形 8"/>
          <p:cNvSpPr/>
          <p:nvPr/>
        </p:nvSpPr>
        <p:spPr>
          <a:xfrm>
            <a:off x="3989388" y="2891155"/>
            <a:ext cx="2782888" cy="1304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线形标注 2 9"/>
          <p:cNvSpPr/>
          <p:nvPr/>
        </p:nvSpPr>
        <p:spPr>
          <a:xfrm>
            <a:off x="7507288" y="2589530"/>
            <a:ext cx="1611313" cy="514350"/>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函数体</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 = list(range(20))           #</a:t>
            </a:r>
            <a:r>
              <a:rPr lang="zh-CN" altLang="en-US" sz="2000" dirty="0">
                <a:latin typeface="Consolas" panose="020B0609020204030204" charset="0"/>
                <a:sym typeface="+mn-ea"/>
              </a:rPr>
              <a:t>创建列表</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import random</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random.shuffle(data)             #</a:t>
            </a:r>
            <a:r>
              <a:rPr lang="zh-CN" altLang="en-US" sz="2000" dirty="0">
                <a:latin typeface="Consolas" panose="020B0609020204030204" charset="0"/>
                <a:sym typeface="+mn-ea"/>
              </a:rPr>
              <a:t>打乱顺序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3, 11, 13, 12, 15, 9, 2, 10, 6, 19, 18, 14, 8, 0, 7, 5, 17, 1, 16]</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x)       #</a:t>
            </a:r>
            <a:r>
              <a:rPr lang="zh-CN" altLang="en-US" sz="2000" dirty="0">
                <a:latin typeface="Consolas" panose="020B0609020204030204" charset="0"/>
                <a:sym typeface="+mn-ea"/>
              </a:rPr>
              <a:t>和不指定规则效果一样</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a:t>
            </a:r>
            <a:r>
              <a:rPr lang="zh-CN" altLang="en-US" sz="2000" dirty="0">
                <a:latin typeface="Consolas" panose="020B0609020204030204" charset="0"/>
                <a:sym typeface="+mn-ea"/>
              </a:rPr>
              <a:t>按转换成字符串以后的长度排序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reverse=True)</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                                             #</a:t>
            </a:r>
            <a:r>
              <a:rPr lang="zh-CN" altLang="en-US" sz="2000" dirty="0">
                <a:latin typeface="Consolas" panose="020B0609020204030204" charset="0"/>
                <a:sym typeface="+mn-ea"/>
              </a:rPr>
              <a:t>降序排序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[10, 11, 12, 13, 14, 15, 16, 17, 18, 19, 0, 1, 2, 3, 4, 5, 6, 7, 8, 9]</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fontScale="85000" lnSpcReduction="20000"/>
          </a:bodyPr>
          <a:lstStyle/>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import random</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x = [[random.randint(1,10) for j in range(5)] for i in range(5)]</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使用列表推导式创建列表</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包含</a:t>
            </a:r>
            <a:r>
              <a:rPr lang="en-US" altLang="zh-CN">
                <a:latin typeface="Consolas" panose="020B0609020204030204" charset="0"/>
                <a:sym typeface="+mn-ea"/>
              </a:rPr>
              <a:t>5</a:t>
            </a:r>
            <a:r>
              <a:rPr lang="zh-CN" altLang="en-US">
                <a:latin typeface="Consolas" panose="020B0609020204030204" charset="0"/>
                <a:sym typeface="+mn-ea"/>
              </a:rPr>
              <a:t>个子列表的列表</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每个子列表中包含</a:t>
            </a:r>
            <a:r>
              <a:rPr lang="en-US" altLang="zh-CN">
                <a:latin typeface="Consolas" panose="020B0609020204030204" charset="0"/>
                <a:sym typeface="+mn-ea"/>
              </a:rPr>
              <a:t>5</a:t>
            </a:r>
            <a:r>
              <a:rPr lang="zh-CN" altLang="en-US">
                <a:latin typeface="Consolas" panose="020B0609020204030204" charset="0"/>
                <a:sym typeface="+mn-ea"/>
              </a:rPr>
              <a:t>个</a:t>
            </a:r>
            <a:r>
              <a:rPr lang="en-US" altLang="zh-CN">
                <a:latin typeface="Consolas" panose="020B0609020204030204" charset="0"/>
                <a:sym typeface="+mn-ea"/>
              </a:rPr>
              <a:t>1</a:t>
            </a:r>
            <a:r>
              <a:rPr lang="zh-CN" altLang="en-US">
                <a:latin typeface="Consolas" panose="020B0609020204030204" charset="0"/>
                <a:sym typeface="+mn-ea"/>
              </a:rPr>
              <a:t>到</a:t>
            </a:r>
            <a:r>
              <a:rPr lang="en-US" altLang="zh-CN">
                <a:latin typeface="Consolas" panose="020B0609020204030204" charset="0"/>
                <a:sym typeface="+mn-ea"/>
              </a:rPr>
              <a:t>10</a:t>
            </a:r>
            <a:r>
              <a:rPr lang="zh-CN" altLang="en-US">
                <a:latin typeface="Consolas" panose="020B0609020204030204" charset="0"/>
                <a:sym typeface="+mn-ea"/>
              </a:rPr>
              <a:t>之间的随机数</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for item in x:</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en-US" altLang="x-none" dirty="0">
                <a:latin typeface="Consolas" panose="020B0609020204030204" charset="0"/>
                <a:sym typeface="+mn-ea"/>
              </a:rPr>
              <a:t>    </a:t>
            </a:r>
            <a:r>
              <a:rPr lang="zh-CN" altLang="en-US">
                <a:latin typeface="Consolas" panose="020B0609020204030204" charset="0"/>
                <a:sym typeface="+mn-ea"/>
              </a:rPr>
              <a:t>print(item)	</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[5, 6, 8, 7, 4]</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[1, 5, 3, 9, 4]</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[9, 6, 10, 7, 6]</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[8, 2, 7, 1, 6]</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[1, 7, 5, 3, 5]</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lstStyle/>
          <a:p>
            <a:pPr marL="0" indent="0" defTabSz="914400">
              <a:buSzPct val="90000"/>
              <a:buFont typeface="Wingdings" panose="05000000000000000000" pitchFamily="2" charset="2"/>
              <a:buNone/>
            </a:pPr>
            <a:r>
              <a:rPr lang="zh-CN" altLang="en-US" sz="2000">
                <a:latin typeface="Consolas" panose="020B0609020204030204" charset="0"/>
                <a:sym typeface="+mn-ea"/>
              </a:rPr>
              <a:t>&gt;&gt;&gt; y = sorted(x, key=lambda item: (item[1], item[4]))</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a:t>
            </a:r>
            <a:r>
              <a:rPr lang="zh-CN" altLang="en-US" sz="2000">
                <a:latin typeface="Consolas" panose="020B0609020204030204" charset="0"/>
                <a:sym typeface="+mn-ea"/>
              </a:rPr>
              <a:t>按子列表中第</a:t>
            </a:r>
            <a:r>
              <a:rPr lang="en-US" altLang="zh-CN" sz="2000">
                <a:latin typeface="Consolas" panose="020B0609020204030204" charset="0"/>
                <a:sym typeface="+mn-ea"/>
              </a:rPr>
              <a:t>2</a:t>
            </a:r>
            <a:r>
              <a:rPr lang="zh-CN" altLang="en-US" sz="2000">
                <a:latin typeface="Consolas" panose="020B0609020204030204" charset="0"/>
                <a:sym typeface="+mn-ea"/>
              </a:rPr>
              <a:t>个元素升序、第</a:t>
            </a:r>
            <a:r>
              <a:rPr lang="en-US" altLang="zh-CN" sz="2000">
                <a:latin typeface="Consolas" panose="020B0609020204030204" charset="0"/>
                <a:sym typeface="+mn-ea"/>
              </a:rPr>
              <a:t>5</a:t>
            </a:r>
            <a:r>
              <a:rPr lang="zh-CN" altLang="en-US" sz="2000">
                <a:latin typeface="Consolas" panose="020B0609020204030204" charset="0"/>
                <a:sym typeface="+mn-ea"/>
              </a:rPr>
              <a:t>个元素升序排序</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for item in y:</a:t>
            </a:r>
            <a:endParaRPr lang="zh-CN" altLang="en-US" sz="2000">
              <a:latin typeface="Consolas" panose="020B0609020204030204" charset="0"/>
            </a:endParaRPr>
          </a:p>
          <a:p>
            <a:pPr marL="0" indent="0" defTabSz="914400">
              <a:buSzPct val="90000"/>
              <a:buFont typeface="Wingdings" panose="05000000000000000000" pitchFamily="2" charset="2"/>
              <a:buNone/>
            </a:pPr>
            <a:r>
              <a:rPr lang="en-US" altLang="x-none" sz="2000" dirty="0">
                <a:latin typeface="Consolas" panose="020B0609020204030204" charset="0"/>
                <a:sym typeface="+mn-ea"/>
              </a:rPr>
              <a:t>    </a:t>
            </a:r>
            <a:r>
              <a:rPr lang="zh-CN" altLang="en-US" sz="2000">
                <a:latin typeface="Consolas" panose="020B0609020204030204" charset="0"/>
                <a:sym typeface="+mn-ea"/>
              </a:rPr>
              <a:t>print(item)	</a:t>
            </a:r>
            <a:endParaRPr lang="zh-CN" altLang="en-US" sz="2000">
              <a:latin typeface="Consolas" panose="020B0609020204030204" charset="0"/>
            </a:endParaRPr>
          </a:p>
          <a:p>
            <a:pPr marL="0" indent="0" defTabSz="914400">
              <a:buSzPct val="90000"/>
              <a:buFont typeface="Wingdings" panose="05000000000000000000" pitchFamily="2" charset="2"/>
              <a:buNone/>
            </a:pP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[8, 2, 7, 1, 6]</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[1, 5, 3, 9, 4]</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[5, 6, 8, 7, 4]</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[9, 6, 10, 7, 6]</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[1, 7, 5, 3, 5]</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5.5  生成器函数设计要点</a:t>
            </a:r>
          </a:p>
        </p:txBody>
      </p:sp>
      <p:sp>
        <p:nvSpPr>
          <p:cNvPr id="3" name="内容占位符 2"/>
          <p:cNvSpPr>
            <a:spLocks noGrp="1"/>
          </p:cNvSpPr>
          <p:nvPr>
            <p:ph idx="1"/>
          </p:nvPr>
        </p:nvSpPr>
        <p:spPr/>
        <p:txBody>
          <a:bodyPr/>
          <a:lstStyle/>
          <a:p>
            <a:pPr fontAlgn="auto">
              <a:lnSpc>
                <a:spcPct val="150000"/>
              </a:lnSpc>
            </a:pPr>
            <a:r>
              <a:rPr lang="zh-CN" altLang="en-US" sz="2400"/>
              <a:t>包含</a:t>
            </a:r>
            <a:r>
              <a:rPr lang="zh-CN" altLang="en-US" sz="2400">
                <a:solidFill>
                  <a:srgbClr val="FF0000"/>
                </a:solidFill>
              </a:rPr>
              <a:t>yield</a:t>
            </a:r>
            <a:r>
              <a:rPr lang="zh-CN" altLang="en-US" sz="2400"/>
              <a:t>语句的函数可以用来创建生成器对象，这样的函数也称生成器函数。</a:t>
            </a:r>
          </a:p>
          <a:p>
            <a:pPr fontAlgn="auto">
              <a:lnSpc>
                <a:spcPct val="150000"/>
              </a:lnSpc>
            </a:pPr>
            <a:r>
              <a:rPr lang="zh-CN" altLang="en-US" sz="2400"/>
              <a:t>yield语句与return语句的作用相似，都是用来从函数中返回值。与return语句不同的是，return语句一旦执行会立刻结束函数的运行，而每次执行到yield语句并返回一个值之后会</a:t>
            </a:r>
            <a:r>
              <a:rPr lang="zh-CN" altLang="en-US" sz="2400">
                <a:solidFill>
                  <a:srgbClr val="FF0000"/>
                </a:solidFill>
              </a:rPr>
              <a:t>暂停或挂起</a:t>
            </a:r>
            <a:r>
              <a:rPr lang="zh-CN" altLang="en-US" sz="2400"/>
              <a:t>后面代码的执行，下次通过生成器对象的__next__()方法、内置函数next()、for循环遍历生成器对象元素或其他方式显式“索要”数据时恢复执行。</a:t>
            </a:r>
          </a:p>
          <a:p>
            <a:pPr fontAlgn="auto">
              <a:lnSpc>
                <a:spcPct val="150000"/>
              </a:lnSpc>
            </a:pPr>
            <a:r>
              <a:rPr lang="zh-CN" altLang="en-US" sz="2400"/>
              <a:t>生成器具有</a:t>
            </a:r>
            <a:r>
              <a:rPr lang="zh-CN" altLang="en-US" sz="2400">
                <a:solidFill>
                  <a:srgbClr val="FF0000"/>
                </a:solidFill>
              </a:rPr>
              <a:t>惰性求值</a:t>
            </a:r>
            <a:r>
              <a:rPr lang="zh-CN" altLang="en-US" sz="2400"/>
              <a:t>的特点，适合大数据处理。</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lstStyle/>
          <a:p>
            <a:pPr marL="0" indent="0">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a, b = 1, 1            #序列解包，同时为多个元素赋值</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while True:</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a            #暂停执行，需要时再产生一个新元素</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a, b = b, a+b      #序列解包，继续生成新元素</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a = f()                #创建生成器对象</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for i in range(10):    #斐波那契数列中前10个元素</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print(a.__next__(), end=' ')</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1 1 2 3 5 8 13 21 34 55 </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fontScale="85000" lnSpcReduction="20000"/>
          </a:bodyPr>
          <a:lstStyle/>
          <a:p>
            <a:pPr marL="0" indent="0" fontAlgn="auto">
              <a:lnSpc>
                <a:spcPct val="100000"/>
              </a:lnSpc>
              <a:spcBef>
                <a:spcPts val="0"/>
              </a:spcBef>
              <a:buNone/>
            </a:pPr>
            <a:r>
              <a:rPr lang="en-US" altLang="en-US">
                <a:latin typeface="Consolas" panose="020B0609020204030204" charset="0"/>
                <a:sym typeface="+mn-ea"/>
              </a:rPr>
              <a:t>&gt;&gt;&gt; for i in f():         #斐波那契数列中第一个大于100的元素</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if i &gt; 100:</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print(i, end=' ')</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break</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144</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 = f()               #创建生成器对象</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#使用内置函数next()获取生成器对象中的元素</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#每次索取新元素时，由yield语句生成</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          #也可以调用生成器对象的__next__()方法</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2</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3</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yield from 'abcdefg'        #使用yield表达式创建生成器</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x = f()</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next(x)</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'a'</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next(x)</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'b'</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for item in x:              #输出x中的剩余元素</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print(item, end=' ')</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c d e f g </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p:txBody>
          <a:bodyPr/>
          <a:lstStyle/>
          <a:p>
            <a:pPr marL="0" indent="0">
              <a:buNone/>
            </a:pPr>
            <a:r>
              <a:rPr lang="en-US" altLang="en-US" sz="2000">
                <a:latin typeface="Consolas" panose="020B0609020204030204" charset="0"/>
                <a:sym typeface="+mn-ea"/>
              </a:rPr>
              <a:t>&gt;&gt;&gt; def gen():</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1</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2</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3</a:t>
            </a:r>
            <a:endParaRPr lang="en-US" altLang="en-US" sz="2000">
              <a:latin typeface="Consolas" panose="020B0609020204030204" charset="0"/>
            </a:endParaRPr>
          </a:p>
          <a:p>
            <a:pPr marL="0" indent="0">
              <a:buNone/>
            </a:pPr>
            <a:r>
              <a:rPr lang="en-US" altLang="en-US" sz="2000">
                <a:latin typeface="Consolas" panose="020B0609020204030204" charset="0"/>
                <a:sym typeface="+mn-ea"/>
              </a:rPr>
              <a:t>	</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x, y, z = gen()          #生成器对象支持序列解包</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a:xfrm>
            <a:off x="838200" y="1321435"/>
            <a:ext cx="10515600" cy="5195570"/>
          </a:xfrm>
        </p:spPr>
        <p:txBody>
          <a:bodyPr>
            <a:normAutofit/>
          </a:bodyPr>
          <a:lstStyle/>
          <a:p>
            <a:pPr marL="0" indent="0" fontAlgn="auto">
              <a:lnSpc>
                <a:spcPct val="100000"/>
              </a:lnSpc>
              <a:spcBef>
                <a:spcPts val="0"/>
              </a:spcBef>
              <a:buNone/>
            </a:pPr>
            <a:r>
              <a:rPr lang="zh-CN" altLang="en-US" sz="2400" b="1"/>
              <a:t>问题解决：</a:t>
            </a:r>
            <a:r>
              <a:rPr lang="zh-CN" altLang="en-US" sz="2400"/>
              <a:t>使用生成器模拟了标准库itertools中的count()函数。</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count(start, step):</a:t>
            </a:r>
          </a:p>
          <a:p>
            <a:pPr marL="0" indent="0" fontAlgn="auto">
              <a:lnSpc>
                <a:spcPct val="100000"/>
              </a:lnSpc>
              <a:spcBef>
                <a:spcPts val="0"/>
              </a:spcBef>
              <a:buNone/>
            </a:pPr>
            <a:r>
              <a:rPr lang="zh-CN" altLang="en-US" sz="2000">
                <a:latin typeface="Consolas" panose="020B0609020204030204" charset="0"/>
              </a:rPr>
              <a:t>    num = start</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while True:            #无穷循环</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yield num          #返回一个数，暂停执行，等待下一次索要数据</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num += step</a:t>
            </a:r>
          </a:p>
          <a:p>
            <a:pPr marL="0" indent="0" fontAlgn="auto">
              <a:lnSpc>
                <a:spcPct val="100000"/>
              </a:lnSpc>
              <a:spcBef>
                <a:spcPts val="0"/>
              </a:spcBef>
              <a:buNone/>
            </a:pPr>
            <a:r>
              <a:rPr lang="zh-CN" altLang="en-US" sz="2000">
                <a:latin typeface="Consolas" panose="020B0609020204030204" charset="0"/>
              </a:rPr>
              <a:t>&gt;&gt;&gt; x = count(3, 5)</a:t>
            </a:r>
          </a:p>
          <a:p>
            <a:pPr marL="0" indent="0" fontAlgn="auto">
              <a:lnSpc>
                <a:spcPct val="100000"/>
              </a:lnSpc>
              <a:spcBef>
                <a:spcPts val="0"/>
              </a:spcBef>
              <a:buNone/>
            </a:pPr>
            <a:r>
              <a:rPr lang="zh-CN" altLang="en-US" sz="2000">
                <a:latin typeface="Consolas" panose="020B0609020204030204" charset="0"/>
              </a:rPr>
              <a:t>&gt;&gt;&gt; for i in range(10):</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print(next(x), end=' ')</a:t>
            </a:r>
          </a:p>
          <a:p>
            <a:pPr marL="0" indent="0" fontAlgn="auto">
              <a:lnSpc>
                <a:spcPct val="100000"/>
              </a:lnSpc>
              <a:spcBef>
                <a:spcPts val="0"/>
              </a:spcBef>
              <a:buNone/>
            </a:pPr>
            <a:r>
              <a:rPr lang="zh-CN" altLang="en-US" sz="2000">
                <a:solidFill>
                  <a:srgbClr val="00B0F0"/>
                </a:solidFill>
                <a:latin typeface="Consolas" panose="020B0609020204030204" charset="0"/>
              </a:rPr>
              <a:t>3 8 13 18 23 28 33 38 43 48 </a:t>
            </a:r>
          </a:p>
          <a:p>
            <a:pPr marL="0" indent="0" fontAlgn="auto">
              <a:lnSpc>
                <a:spcPct val="100000"/>
              </a:lnSpc>
              <a:spcBef>
                <a:spcPts val="0"/>
              </a:spcBef>
              <a:buNone/>
            </a:pPr>
            <a:r>
              <a:rPr lang="zh-CN" altLang="en-US" sz="2000">
                <a:latin typeface="Consolas" panose="020B0609020204030204" charset="0"/>
              </a:rPr>
              <a:t>&gt;&gt;&gt; for i in range(10):</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print(next(x), end=' ')</a:t>
            </a:r>
          </a:p>
          <a:p>
            <a:pPr marL="0" indent="0" fontAlgn="auto">
              <a:lnSpc>
                <a:spcPct val="100000"/>
              </a:lnSpc>
              <a:spcBef>
                <a:spcPts val="0"/>
              </a:spcBef>
              <a:buNone/>
            </a:pPr>
            <a:r>
              <a:rPr lang="zh-CN" altLang="en-US" sz="2000">
                <a:solidFill>
                  <a:srgbClr val="00B0F0"/>
                </a:solidFill>
                <a:latin typeface="Consolas" panose="020B0609020204030204" charset="0"/>
              </a:rPr>
              <a:t>53 58 63 68 73 78 83 88 93 98 </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26626" name="文本占位符 21506"/>
          <p:cNvSpPr>
            <a:spLocks noGrp="1"/>
          </p:cNvSpPr>
          <p:nvPr>
            <p:ph idx="1"/>
          </p:nvPr>
        </p:nvSpPr>
        <p:spPr>
          <a:xfrm>
            <a:off x="870585" y="1186180"/>
            <a:ext cx="10403205" cy="4526280"/>
          </a:xfrm>
        </p:spPr>
        <p:txBody>
          <a:bodyPr anchor="t"/>
          <a:lstStyle/>
          <a:p>
            <a:pPr defTabSz="914400">
              <a:lnSpc>
                <a:spcPct val="150000"/>
              </a:lnSpc>
              <a:spcBef>
                <a:spcPct val="0"/>
              </a:spcBef>
              <a:buSzPct val="90000"/>
              <a:buFont typeface="Wingdings" panose="05000000000000000000" charset="0"/>
              <a:buChar char="§"/>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p>
          <a:p>
            <a:pPr defTabSz="914400">
              <a:lnSpc>
                <a:spcPct val="80000"/>
              </a:lnSpc>
              <a:buSzPct val="90000"/>
              <a:buFont typeface="Wingdings" panose="05000000000000000000" pitchFamily="2" charset="2"/>
              <a:buNone/>
            </a:pPr>
            <a:endParaRPr lang="en-US" altLang="x-none" sz="2000" dirty="0"/>
          </a:p>
        </p:txBody>
      </p:sp>
      <p:pic>
        <p:nvPicPr>
          <p:cNvPr id="26627"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1017270" y="2444115"/>
            <a:ext cx="8853805" cy="3778885"/>
          </a:xfrm>
          <a:prstGeom prst="rect">
            <a:avLst/>
          </a:prstGeom>
          <a:noFill/>
          <a:ln w="9525">
            <a:solidFill>
              <a:schemeClr val="accent1"/>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57075" cy="1002030"/>
          </a:xfrm>
        </p:spPr>
        <p:txBody>
          <a:bodyPr/>
          <a:lstStyle/>
          <a:p>
            <a:r>
              <a:rPr lang="en-US" dirty="0"/>
              <a:t>5.6  </a:t>
            </a:r>
            <a:r>
              <a:rPr lang="zh-CN" altLang="en-US" dirty="0"/>
              <a:t>示例</a:t>
            </a:r>
            <a:endParaRPr lang="zh-CN" altLang="en-US" dirty="0"/>
          </a:p>
        </p:txBody>
      </p:sp>
      <p:sp>
        <p:nvSpPr>
          <p:cNvPr id="3" name="Content Placeholder 2"/>
          <p:cNvSpPr>
            <a:spLocks noGrp="1"/>
          </p:cNvSpPr>
          <p:nvPr>
            <p:ph idx="1"/>
          </p:nvPr>
        </p:nvSpPr>
        <p:spPr/>
        <p:txBody>
          <a:bodyPr/>
          <a:lstStyle/>
          <a:p>
            <a:r>
              <a:rPr lang="en-US" sz="2400" b="1" dirty="0" smtClean="0"/>
              <a:t>例</a:t>
            </a:r>
            <a:r>
              <a:rPr lang="en-US" sz="2400" b="1" dirty="0"/>
              <a:t>5-1</a:t>
            </a:r>
            <a:r>
              <a:rPr lang="en-US" sz="2400" dirty="0"/>
              <a:t>  </a:t>
            </a:r>
            <a:r>
              <a:rPr lang="en-US" sz="2400" dirty="0" err="1"/>
              <a:t>编写函数，接收任意多个实数，返回一个元组，其中第一个元素为所有参数的平均值，其他元素为所有参数中大于平均值的实数</a:t>
            </a:r>
            <a:r>
              <a:rPr lang="en-US" sz="2400" dirty="0"/>
              <a:t>。</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demo(*para):</a:t>
            </a:r>
          </a:p>
          <a:p>
            <a:pPr marL="0" indent="0">
              <a:buNone/>
            </a:pPr>
            <a:r>
              <a:rPr lang="en-US" sz="2000" dirty="0">
                <a:latin typeface="Consolas" panose="020B0609020204030204" charset="0"/>
              </a:rPr>
              <a:t>    </a:t>
            </a:r>
            <a:r>
              <a:rPr lang="en-US" sz="2000" dirty="0" err="1">
                <a:latin typeface="Consolas" panose="020B0609020204030204" charset="0"/>
              </a:rPr>
              <a:t>avg</a:t>
            </a:r>
            <a:r>
              <a:rPr lang="en-US" sz="2000" dirty="0">
                <a:latin typeface="Consolas" panose="020B0609020204030204" charset="0"/>
              </a:rPr>
              <a:t> = sum(para) / </a:t>
            </a:r>
            <a:r>
              <a:rPr lang="en-US" sz="2000" dirty="0" err="1">
                <a:latin typeface="Consolas" panose="020B0609020204030204" charset="0"/>
              </a:rPr>
              <a:t>len</a:t>
            </a:r>
            <a:r>
              <a:rPr lang="en-US" sz="2000" dirty="0">
                <a:latin typeface="Consolas" panose="020B0609020204030204" charset="0"/>
              </a:rPr>
              <a:t>(para)            #</a:t>
            </a:r>
            <a:r>
              <a:rPr lang="en-US" sz="2000" dirty="0" err="1">
                <a:latin typeface="Consolas" panose="020B0609020204030204" charset="0"/>
              </a:rPr>
              <a:t>平均值</a:t>
            </a:r>
            <a:endParaRPr lang="en-US" sz="2000" dirty="0">
              <a:latin typeface="Consolas" panose="020B0609020204030204" charset="0"/>
            </a:endParaRPr>
          </a:p>
          <a:p>
            <a:pPr marL="0" indent="0">
              <a:buNone/>
            </a:pPr>
            <a:r>
              <a:rPr lang="en-US" sz="2000" dirty="0">
                <a:latin typeface="Consolas" panose="020B0609020204030204" charset="0"/>
              </a:rPr>
              <a:t>    g = [</a:t>
            </a:r>
            <a:r>
              <a:rPr lang="en-US" sz="2000" dirty="0" err="1">
                <a:latin typeface="Consolas" panose="020B0609020204030204" charset="0"/>
              </a:rPr>
              <a:t>i</a:t>
            </a: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para if </a:t>
            </a:r>
            <a:r>
              <a:rPr lang="en-US" sz="2000" dirty="0" err="1">
                <a:latin typeface="Consolas" panose="020B0609020204030204" charset="0"/>
              </a:rPr>
              <a:t>i</a:t>
            </a:r>
            <a:r>
              <a:rPr lang="en-US" sz="2000" dirty="0">
                <a:latin typeface="Consolas" panose="020B0609020204030204" charset="0"/>
              </a:rPr>
              <a:t>&gt;</a:t>
            </a:r>
            <a:r>
              <a:rPr lang="en-US" sz="2000" dirty="0" err="1">
                <a:latin typeface="Consolas" panose="020B0609020204030204" charset="0"/>
              </a:rPr>
              <a:t>avg</a:t>
            </a:r>
            <a:r>
              <a:rPr lang="en-US" sz="2000" dirty="0">
                <a:latin typeface="Consolas" panose="020B0609020204030204" charset="0"/>
              </a:rPr>
              <a:t>]         #</a:t>
            </a:r>
            <a:r>
              <a:rPr lang="en-US" sz="2000" dirty="0" err="1">
                <a:latin typeface="Consolas" panose="020B0609020204030204" charset="0"/>
              </a:rPr>
              <a:t>列表推导式</a:t>
            </a:r>
            <a:endParaRPr lang="en-US" sz="2000" dirty="0">
              <a:latin typeface="Consolas" panose="020B0609020204030204" charset="0"/>
            </a:endParaRPr>
          </a:p>
          <a:p>
            <a:pPr marL="0" indent="0">
              <a:buNone/>
            </a:pPr>
            <a:r>
              <a:rPr lang="en-US" sz="2000" dirty="0">
                <a:latin typeface="Consolas" panose="020B0609020204030204" charset="0"/>
              </a:rPr>
              <a:t>    return (</a:t>
            </a:r>
            <a:r>
              <a:rPr lang="en-US" sz="2000" dirty="0" err="1">
                <a:latin typeface="Consolas" panose="020B0609020204030204" charset="0"/>
              </a:rPr>
              <a:t>avg</a:t>
            </a:r>
            <a:r>
              <a:rPr lang="en-US" sz="2000" dirty="0">
                <a:latin typeface="Consolas" panose="020B0609020204030204" charset="0"/>
              </a:rPr>
              <a:t>,) + tuple(g)</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normAutofit/>
          </a:bodyPr>
          <a:lstStyle/>
          <a:p>
            <a:r>
              <a:rPr lang="en-US" sz="2400" b="1" dirty="0" smtClean="0"/>
              <a:t>例</a:t>
            </a:r>
            <a:r>
              <a:rPr lang="en-US" sz="2400" b="1" dirty="0"/>
              <a:t>5-2</a:t>
            </a:r>
            <a:r>
              <a:rPr lang="en-US" sz="2400" dirty="0"/>
              <a:t>  </a:t>
            </a:r>
            <a:r>
              <a:rPr lang="en-US" sz="2400" dirty="0" err="1"/>
              <a:t>编写函数，接收字符串参数，返回一个元组，其中第一个元素为大写字母个数，第二个元素为小写字母个数</a:t>
            </a:r>
            <a:r>
              <a:rPr lang="en-US" sz="2400" dirty="0"/>
              <a:t>。</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demo(s):</a:t>
            </a:r>
          </a:p>
          <a:p>
            <a:pPr marL="0" indent="0">
              <a:buNone/>
            </a:pPr>
            <a:r>
              <a:rPr lang="en-US" sz="2000" dirty="0">
                <a:latin typeface="Consolas" panose="020B0609020204030204" charset="0"/>
              </a:rPr>
              <a:t>    result = [0, 0]</a:t>
            </a:r>
          </a:p>
          <a:p>
            <a:pPr marL="0" indent="0">
              <a:buNone/>
            </a:pPr>
            <a:r>
              <a:rPr lang="en-US" sz="2000" dirty="0">
                <a:latin typeface="Consolas" panose="020B0609020204030204" charset="0"/>
              </a:rPr>
              <a:t>    for </a:t>
            </a:r>
            <a:r>
              <a:rPr lang="en-US" sz="2000" dirty="0" err="1">
                <a:latin typeface="Consolas" panose="020B0609020204030204" charset="0"/>
              </a:rPr>
              <a:t>ch</a:t>
            </a:r>
            <a:r>
              <a:rPr lang="en-US" sz="2000" dirty="0">
                <a:latin typeface="Consolas" panose="020B0609020204030204" charset="0"/>
              </a:rPr>
              <a:t> in s:</a:t>
            </a:r>
          </a:p>
          <a:p>
            <a:pPr marL="0" indent="0">
              <a:buNone/>
            </a:pPr>
            <a:r>
              <a:rPr lang="en-US" sz="2000" dirty="0">
                <a:latin typeface="Consolas" panose="020B0609020204030204" charset="0"/>
              </a:rPr>
              <a:t>        if </a:t>
            </a:r>
            <a:r>
              <a:rPr lang="en-US" sz="2000" dirty="0" err="1">
                <a:latin typeface="Consolas" panose="020B0609020204030204" charset="0"/>
              </a:rPr>
              <a:t>ch.islower</a:t>
            </a:r>
            <a:r>
              <a:rPr lang="en-US" sz="2000" dirty="0">
                <a:latin typeface="Consolas" panose="020B0609020204030204" charset="0"/>
              </a:rPr>
              <a:t>():</a:t>
            </a:r>
          </a:p>
          <a:p>
            <a:pPr marL="0" indent="0">
              <a:buNone/>
            </a:pPr>
            <a:r>
              <a:rPr lang="en-US" sz="2000" dirty="0">
                <a:latin typeface="Consolas" panose="020B0609020204030204" charset="0"/>
              </a:rPr>
              <a:t>            result[1] += 1</a:t>
            </a:r>
          </a:p>
          <a:p>
            <a:pPr marL="0" indent="0">
              <a:buNone/>
            </a:pPr>
            <a:r>
              <a:rPr lang="en-US" sz="2000" dirty="0">
                <a:latin typeface="Consolas" panose="020B0609020204030204" charset="0"/>
              </a:rPr>
              <a:t>        </a:t>
            </a:r>
            <a:r>
              <a:rPr lang="en-US" sz="2000" dirty="0" err="1">
                <a:latin typeface="Consolas" panose="020B0609020204030204" charset="0"/>
              </a:rPr>
              <a:t>elif</a:t>
            </a:r>
            <a:r>
              <a:rPr lang="en-US" sz="2000" dirty="0">
                <a:latin typeface="Consolas" panose="020B0609020204030204" charset="0"/>
              </a:rPr>
              <a:t> </a:t>
            </a:r>
            <a:r>
              <a:rPr lang="en-US" sz="2000" dirty="0" err="1">
                <a:latin typeface="Consolas" panose="020B0609020204030204" charset="0"/>
              </a:rPr>
              <a:t>ch.isupper</a:t>
            </a:r>
            <a:r>
              <a:rPr lang="en-US" sz="2000" dirty="0">
                <a:latin typeface="Consolas" panose="020B0609020204030204" charset="0"/>
              </a:rPr>
              <a:t>():</a:t>
            </a:r>
          </a:p>
          <a:p>
            <a:pPr marL="0" indent="0">
              <a:buNone/>
            </a:pPr>
            <a:r>
              <a:rPr lang="en-US" sz="2000" dirty="0">
                <a:latin typeface="Consolas" panose="020B0609020204030204" charset="0"/>
              </a:rPr>
              <a:t>            result[0] += 1</a:t>
            </a:r>
          </a:p>
          <a:p>
            <a:pPr marL="0" indent="0">
              <a:buNone/>
            </a:pPr>
            <a:r>
              <a:rPr lang="en-US" sz="2000" dirty="0">
                <a:latin typeface="Consolas" panose="020B0609020204030204" charset="0"/>
              </a:rPr>
              <a:t>    return tuple(result)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lstStyle/>
          <a:p>
            <a:r>
              <a:rPr lang="en-US" sz="2400" b="1" dirty="0" smtClean="0"/>
              <a:t>例</a:t>
            </a:r>
            <a:r>
              <a:rPr lang="en-US" sz="2400" b="1" dirty="0"/>
              <a:t>5-3</a:t>
            </a:r>
            <a:r>
              <a:rPr lang="en-US" sz="2400" dirty="0"/>
              <a:t>  编写函数，接收包含n个整数的列表lst和一个整数k（0&lt;=k&lt;n）作为参数，返回新列表。处理规则为：将列表lst中下标k之前的元素逆序，下标k之后的元素逆序，然后将整个列表lst中的所有元素逆序。</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a:t>
            </a:r>
            <a:r>
              <a:rPr lang="en-US" sz="2000" dirty="0" err="1">
                <a:latin typeface="Consolas" panose="020B0609020204030204" charset="0"/>
              </a:rPr>
              <a:t>lst</a:t>
            </a:r>
            <a:r>
              <a:rPr lang="en-US" sz="2000" dirty="0">
                <a:latin typeface="Consolas" panose="020B0609020204030204" charset="0"/>
              </a:rPr>
              <a:t>, k):</a:t>
            </a:r>
          </a:p>
          <a:p>
            <a:pPr marL="0" indent="0">
              <a:buNone/>
            </a:pPr>
            <a:r>
              <a:rPr lang="en-US" sz="2000" dirty="0">
                <a:latin typeface="Consolas" panose="020B0609020204030204" charset="0"/>
              </a:rPr>
              <a:t>    x = </a:t>
            </a:r>
            <a:r>
              <a:rPr lang="en-US" sz="2000" dirty="0" err="1">
                <a:latin typeface="Consolas" panose="020B0609020204030204" charset="0"/>
              </a:rPr>
              <a:t>lst</a:t>
            </a:r>
            <a:r>
              <a:rPr lang="en-US" sz="2000" dirty="0">
                <a:latin typeface="Consolas" panose="020B0609020204030204" charset="0"/>
              </a:rPr>
              <a:t>[k-1::-1]</a:t>
            </a:r>
          </a:p>
          <a:p>
            <a:pPr marL="0" indent="0">
              <a:buNone/>
            </a:pPr>
            <a:r>
              <a:rPr lang="en-US" sz="2000" dirty="0">
                <a:latin typeface="Consolas" panose="020B0609020204030204" charset="0"/>
              </a:rPr>
              <a:t>    y = </a:t>
            </a:r>
            <a:r>
              <a:rPr lang="en-US" sz="2000" dirty="0" err="1">
                <a:latin typeface="Consolas" panose="020B0609020204030204" charset="0"/>
              </a:rPr>
              <a:t>lst</a:t>
            </a:r>
            <a:r>
              <a:rPr lang="en-US" sz="2000" dirty="0">
                <a:latin typeface="Consolas" panose="020B0609020204030204" charset="0"/>
              </a:rPr>
              <a:t>[:k-1:-1]</a:t>
            </a:r>
          </a:p>
          <a:p>
            <a:pPr marL="0" indent="0">
              <a:buNone/>
            </a:pPr>
            <a:r>
              <a:rPr lang="en-US" sz="2000" dirty="0">
                <a:latin typeface="Consolas" panose="020B0609020204030204" charset="0"/>
              </a:rPr>
              <a:t>    return list(reversed(</a:t>
            </a:r>
            <a:r>
              <a:rPr lang="en-US" sz="2000" dirty="0" err="1">
                <a:latin typeface="Consolas" panose="020B0609020204030204" charset="0"/>
              </a:rPr>
              <a:t>x+y</a:t>
            </a:r>
            <a:r>
              <a:rPr lang="en-US" sz="2000" dirty="0">
                <a:latin typeface="Consolas" panose="020B0609020204030204"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lstStyle/>
          <a:p>
            <a:r>
              <a:rPr lang="en-US" sz="2400"/>
              <a:t>本例描述的实际上是将列表循环左移k位的算法实现，下面的代码使用了更加直接的方法，但对于长列表来说效率远不如上面的代码高，因为pop(0)操作在列表首部删除元素，这会引起大量元素的前移。</a:t>
            </a:r>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p>
          <a:p>
            <a:pPr marL="0" indent="0">
              <a:buNone/>
            </a:pPr>
            <a:r>
              <a:rPr lang="en-US" sz="2000">
                <a:latin typeface="Consolas" panose="020B0609020204030204" charset="0"/>
              </a:rPr>
              <a:t>    temp = lst[:]</a:t>
            </a:r>
          </a:p>
          <a:p>
            <a:pPr marL="0" indent="0">
              <a:buNone/>
            </a:pPr>
            <a:r>
              <a:rPr lang="en-US" sz="2000">
                <a:latin typeface="Consolas" panose="020B0609020204030204" charset="0"/>
              </a:rPr>
              <a:t>    for i in range(k):</a:t>
            </a:r>
          </a:p>
          <a:p>
            <a:pPr marL="0" indent="0">
              <a:buNone/>
            </a:pPr>
            <a:r>
              <a:rPr lang="en-US" sz="2000">
                <a:latin typeface="Consolas" panose="020B0609020204030204" charset="0"/>
              </a:rPr>
              <a:t>        temp.append(temp.pop(0))</a:t>
            </a:r>
          </a:p>
          <a:p>
            <a:pPr marL="0" indent="0">
              <a:buNone/>
            </a:pPr>
            <a:r>
              <a:rPr lang="en-US" sz="2000">
                <a:latin typeface="Consolas" panose="020B0609020204030204" charset="0"/>
              </a:rPr>
              <a:t>    return temp</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lstStyle/>
          <a:p>
            <a:r>
              <a:rPr lang="en-US" sz="2400" dirty="0" err="1"/>
              <a:t>搞清楚问题本质以后，对于本例中描述的问题，使用切片可以直接实现，可以达到最快的速度</a:t>
            </a:r>
            <a:r>
              <a:rPr lang="en-US" sz="2400" dirty="0"/>
              <a:t>。</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a:t>
            </a:r>
            <a:r>
              <a:rPr lang="en-US" sz="2000" dirty="0" err="1">
                <a:latin typeface="Consolas" panose="020B0609020204030204" charset="0"/>
              </a:rPr>
              <a:t>lst</a:t>
            </a:r>
            <a:r>
              <a:rPr lang="en-US" sz="2000" dirty="0">
                <a:latin typeface="Consolas" panose="020B0609020204030204" charset="0"/>
              </a:rPr>
              <a:t>, k):</a:t>
            </a:r>
          </a:p>
          <a:p>
            <a:pPr marL="0" indent="0">
              <a:buNone/>
            </a:pPr>
            <a:r>
              <a:rPr lang="en-US" sz="2000" dirty="0">
                <a:latin typeface="Consolas" panose="020B0609020204030204" charset="0"/>
              </a:rPr>
              <a:t>    return </a:t>
            </a:r>
            <a:r>
              <a:rPr lang="en-US" sz="2000" dirty="0" err="1">
                <a:latin typeface="Consolas" panose="020B0609020204030204" charset="0"/>
              </a:rPr>
              <a:t>lst</a:t>
            </a:r>
            <a:r>
              <a:rPr lang="en-US" sz="2000" dirty="0">
                <a:latin typeface="Consolas" panose="020B0609020204030204" charset="0"/>
              </a:rPr>
              <a:t>[k:] + </a:t>
            </a:r>
            <a:r>
              <a:rPr lang="en-US" sz="2000" dirty="0" err="1">
                <a:latin typeface="Consolas" panose="020B0609020204030204" charset="0"/>
              </a:rPr>
              <a:t>lst</a:t>
            </a:r>
            <a:r>
              <a:rPr lang="en-US" sz="2000" dirty="0">
                <a:latin typeface="Consolas" panose="020B0609020204030204" charset="0"/>
              </a:rPr>
              <a:t>[:k]</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t>例</a:t>
            </a:r>
            <a:r>
              <a:rPr lang="en-US" sz="2400" b="1" dirty="0"/>
              <a:t>5-4</a:t>
            </a:r>
            <a:r>
              <a:rPr lang="en-US" sz="2400" dirty="0"/>
              <a:t>  </a:t>
            </a:r>
            <a:r>
              <a:rPr lang="en-US" sz="2400" dirty="0" err="1"/>
              <a:t>编写函数，接收一个整数t为参数，打印杨辉三角前t行</a:t>
            </a:r>
            <a:r>
              <a:rPr lang="en-US" sz="2400" dirty="0"/>
              <a:t>。</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a:t>
            </a:r>
            <a:r>
              <a:rPr lang="en-US" sz="2000" dirty="0" err="1">
                <a:latin typeface="Consolas" panose="020B0609020204030204" charset="0"/>
              </a:rPr>
              <a:t>yanghui</a:t>
            </a:r>
            <a:r>
              <a:rPr lang="en-US" sz="2000" dirty="0">
                <a:latin typeface="Consolas" panose="020B0609020204030204" charset="0"/>
              </a:rPr>
              <a:t>(t):</a:t>
            </a:r>
          </a:p>
          <a:p>
            <a:pPr marL="0" indent="0">
              <a:buNone/>
            </a:pPr>
            <a:r>
              <a:rPr lang="en-US" sz="2000" dirty="0">
                <a:latin typeface="Consolas" panose="020B0609020204030204" charset="0"/>
              </a:rPr>
              <a:t>    print([1])</a:t>
            </a:r>
          </a:p>
          <a:p>
            <a:pPr marL="0" indent="0">
              <a:buNone/>
            </a:pPr>
            <a:r>
              <a:rPr lang="en-US" sz="2000" dirty="0">
                <a:latin typeface="Consolas" panose="020B0609020204030204" charset="0"/>
              </a:rPr>
              <a:t>    line = [1, 1]</a:t>
            </a:r>
          </a:p>
          <a:p>
            <a:pPr marL="0" indent="0">
              <a:buNone/>
            </a:pPr>
            <a:r>
              <a:rPr lang="en-US" sz="2000" dirty="0">
                <a:latin typeface="Consolas" panose="020B0609020204030204" charset="0"/>
              </a:rPr>
              <a:t>    print(line)</a:t>
            </a:r>
          </a:p>
          <a:p>
            <a:pPr marL="0" indent="0">
              <a:buNone/>
            </a:pP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range(2, t):</a:t>
            </a:r>
          </a:p>
          <a:p>
            <a:pPr marL="0" indent="0">
              <a:buNone/>
            </a:pPr>
            <a:r>
              <a:rPr lang="en-US" sz="2000" dirty="0">
                <a:latin typeface="Consolas" panose="020B0609020204030204" charset="0"/>
              </a:rPr>
              <a:t>        r = []</a:t>
            </a:r>
          </a:p>
          <a:p>
            <a:pPr marL="0" indent="0">
              <a:buNone/>
            </a:pPr>
            <a:r>
              <a:rPr lang="en-US" sz="2000" dirty="0">
                <a:latin typeface="Consolas" panose="020B0609020204030204" charset="0"/>
              </a:rPr>
              <a:t>        for j in range(0, </a:t>
            </a:r>
            <a:r>
              <a:rPr lang="en-US" sz="2000" dirty="0" err="1">
                <a:latin typeface="Consolas" panose="020B0609020204030204" charset="0"/>
              </a:rPr>
              <a:t>len</a:t>
            </a:r>
            <a:r>
              <a:rPr lang="en-US" sz="2000" dirty="0">
                <a:latin typeface="Consolas" panose="020B0609020204030204" charset="0"/>
              </a:rPr>
              <a:t>(line)-1):</a:t>
            </a:r>
          </a:p>
          <a:p>
            <a:pPr marL="0" indent="0">
              <a:buNone/>
            </a:pPr>
            <a:r>
              <a:rPr lang="en-US" sz="2000" dirty="0">
                <a:latin typeface="Consolas" panose="020B0609020204030204" charset="0"/>
              </a:rPr>
              <a:t>            </a:t>
            </a:r>
            <a:r>
              <a:rPr lang="en-US" sz="2000" dirty="0" err="1">
                <a:latin typeface="Consolas" panose="020B0609020204030204" charset="0"/>
              </a:rPr>
              <a:t>r.append</a:t>
            </a:r>
            <a:r>
              <a:rPr lang="en-US" sz="2000" dirty="0">
                <a:latin typeface="Consolas" panose="020B0609020204030204" charset="0"/>
              </a:rPr>
              <a:t>(line[j]+line[j+1])</a:t>
            </a:r>
          </a:p>
          <a:p>
            <a:pPr marL="0" indent="0">
              <a:buNone/>
            </a:pPr>
            <a:r>
              <a:rPr lang="en-US" sz="2000" dirty="0">
                <a:latin typeface="Consolas" panose="020B0609020204030204" charset="0"/>
              </a:rPr>
              <a:t>        line = [1]+r+[1]</a:t>
            </a:r>
          </a:p>
          <a:p>
            <a:pPr marL="0" indent="0">
              <a:buNone/>
            </a:pPr>
            <a:r>
              <a:rPr lang="en-US" sz="2000" dirty="0">
                <a:latin typeface="Consolas" panose="020B0609020204030204" charset="0"/>
              </a:rPr>
              <a:t>        print(line)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a:xfrm>
            <a:off x="838200" y="1321435"/>
            <a:ext cx="11139170" cy="5311775"/>
          </a:xfrm>
        </p:spPr>
        <p:txBody>
          <a:bodyPr>
            <a:normAutofit/>
          </a:bodyPr>
          <a:lstStyle/>
          <a:p>
            <a:pPr fontAlgn="auto">
              <a:lnSpc>
                <a:spcPct val="100000"/>
              </a:lnSpc>
              <a:spcBef>
                <a:spcPts val="0"/>
              </a:spcBef>
            </a:pPr>
            <a:r>
              <a:rPr lang="en-US" sz="2400" b="1" dirty="0" smtClean="0"/>
              <a:t>例5-5</a:t>
            </a:r>
            <a:r>
              <a:rPr lang="en-US" sz="2400" dirty="0" smtClean="0"/>
              <a:t>  </a:t>
            </a:r>
            <a:r>
              <a:rPr lang="en-US" sz="2400" dirty="0" err="1"/>
              <a:t>编写函数，接收一个正偶数为参数，输出两个素数，并且这两个素数之和等于原来的正偶数。如果存在多组符合条件的素数，则全部输出</a:t>
            </a:r>
            <a:r>
              <a:rPr lang="en-US" sz="2400" dirty="0"/>
              <a:t>。</a:t>
            </a:r>
          </a:p>
          <a:p>
            <a:pPr marL="0" indent="0" fontAlgn="auto">
              <a:lnSpc>
                <a:spcPct val="100000"/>
              </a:lnSpc>
              <a:spcBef>
                <a:spcPts val="0"/>
              </a:spcBef>
              <a:buNone/>
            </a:pPr>
            <a:r>
              <a:rPr lang="en-US" sz="1800" dirty="0" err="1">
                <a:latin typeface="Consolas" panose="020B0609020204030204" charset="0"/>
              </a:rPr>
              <a:t>def</a:t>
            </a:r>
            <a:r>
              <a:rPr lang="en-US" sz="1800" dirty="0">
                <a:latin typeface="Consolas" panose="020B0609020204030204" charset="0"/>
              </a:rPr>
              <a:t> demo(n):</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def</a:t>
            </a:r>
            <a:r>
              <a:rPr lang="en-US" sz="1800" dirty="0">
                <a:latin typeface="Consolas" panose="020B0609020204030204" charset="0"/>
              </a:rPr>
              <a:t> </a:t>
            </a:r>
            <a:r>
              <a:rPr lang="en-US" sz="1800" dirty="0" err="1">
                <a:latin typeface="Consolas" panose="020B0609020204030204" charset="0"/>
              </a:rPr>
              <a:t>IsPrime</a:t>
            </a:r>
            <a:r>
              <a:rPr lang="en-US" sz="1800" dirty="0">
                <a:latin typeface="Consolas" panose="020B0609020204030204" charset="0"/>
              </a:rPr>
              <a:t>(p):</a:t>
            </a:r>
          </a:p>
          <a:p>
            <a:pPr marL="0" indent="0" fontAlgn="auto">
              <a:lnSpc>
                <a:spcPct val="100000"/>
              </a:lnSpc>
              <a:spcBef>
                <a:spcPts val="0"/>
              </a:spcBef>
              <a:buNone/>
            </a:pPr>
            <a:r>
              <a:rPr lang="en-US" sz="1800" dirty="0">
                <a:latin typeface="Consolas" panose="020B0609020204030204" charset="0"/>
              </a:rPr>
              <a:t>        if p == 2:</a:t>
            </a:r>
          </a:p>
          <a:p>
            <a:pPr marL="0" indent="0" fontAlgn="auto">
              <a:lnSpc>
                <a:spcPct val="100000"/>
              </a:lnSpc>
              <a:spcBef>
                <a:spcPts val="0"/>
              </a:spcBef>
              <a:buNone/>
            </a:pPr>
            <a:r>
              <a:rPr lang="en-US" sz="1800" dirty="0">
                <a:latin typeface="Consolas" panose="020B0609020204030204" charset="0"/>
              </a:rPr>
              <a:t>            return True</a:t>
            </a:r>
          </a:p>
          <a:p>
            <a:pPr marL="0" indent="0" fontAlgn="auto">
              <a:lnSpc>
                <a:spcPct val="100000"/>
              </a:lnSpc>
              <a:spcBef>
                <a:spcPts val="0"/>
              </a:spcBef>
              <a:buNone/>
            </a:pPr>
            <a:r>
              <a:rPr lang="en-US" sz="1800" dirty="0">
                <a:latin typeface="Consolas" panose="020B0609020204030204" charset="0"/>
              </a:rPr>
              <a:t>        if p%2 == 0:</a:t>
            </a:r>
          </a:p>
          <a:p>
            <a:pPr marL="0" indent="0" fontAlgn="auto">
              <a:lnSpc>
                <a:spcPct val="100000"/>
              </a:lnSpc>
              <a:spcBef>
                <a:spcPts val="0"/>
              </a:spcBef>
              <a:buNone/>
            </a:pPr>
            <a:r>
              <a:rPr lang="en-US" sz="1800" dirty="0">
                <a:latin typeface="Consolas" panose="020B0609020204030204" charset="0"/>
              </a:rPr>
              <a:t>            return False</a:t>
            </a:r>
          </a:p>
          <a:p>
            <a:pPr marL="0" indent="0" fontAlgn="auto">
              <a:lnSpc>
                <a:spcPct val="100000"/>
              </a:lnSpc>
              <a:spcBef>
                <a:spcPts val="0"/>
              </a:spcBef>
              <a:buNone/>
            </a:pPr>
            <a:r>
              <a:rPr lang="en-US" sz="1800" dirty="0">
                <a:latin typeface="Consolas" panose="020B0609020204030204" charset="0"/>
              </a:rPr>
              <a:t>        for </a:t>
            </a:r>
            <a:r>
              <a:rPr lang="en-US" sz="1800" dirty="0" err="1">
                <a:latin typeface="Consolas" panose="020B0609020204030204" charset="0"/>
              </a:rPr>
              <a:t>i</a:t>
            </a:r>
            <a:r>
              <a:rPr lang="en-US" sz="1800" dirty="0">
                <a:latin typeface="Consolas" panose="020B0609020204030204" charset="0"/>
              </a:rPr>
              <a:t> in range(3, </a:t>
            </a:r>
            <a:r>
              <a:rPr lang="en-US" sz="1800" dirty="0" err="1">
                <a:latin typeface="Consolas" panose="020B0609020204030204" charset="0"/>
              </a:rPr>
              <a:t>int</a:t>
            </a:r>
            <a:r>
              <a:rPr lang="en-US" sz="1800" dirty="0">
                <a:latin typeface="Consolas" panose="020B0609020204030204" charset="0"/>
              </a:rPr>
              <a:t>(p**0.5)+1, 2):</a:t>
            </a:r>
          </a:p>
          <a:p>
            <a:pPr marL="0" indent="0" fontAlgn="auto">
              <a:lnSpc>
                <a:spcPct val="100000"/>
              </a:lnSpc>
              <a:spcBef>
                <a:spcPts val="0"/>
              </a:spcBef>
              <a:buNone/>
            </a:pPr>
            <a:r>
              <a:rPr lang="en-US" sz="1800" dirty="0">
                <a:latin typeface="Consolas" panose="020B0609020204030204" charset="0"/>
              </a:rPr>
              <a:t>            if </a:t>
            </a:r>
            <a:r>
              <a:rPr lang="en-US" sz="1800" dirty="0" err="1">
                <a:latin typeface="Consolas" panose="020B0609020204030204" charset="0"/>
              </a:rPr>
              <a:t>p%i</a:t>
            </a:r>
            <a:r>
              <a:rPr lang="en-US" sz="1800" dirty="0">
                <a:latin typeface="Consolas" panose="020B0609020204030204" charset="0"/>
              </a:rPr>
              <a:t>==0:</a:t>
            </a:r>
          </a:p>
          <a:p>
            <a:pPr marL="0" indent="0" fontAlgn="auto">
              <a:lnSpc>
                <a:spcPct val="100000"/>
              </a:lnSpc>
              <a:spcBef>
                <a:spcPts val="0"/>
              </a:spcBef>
              <a:buNone/>
            </a:pPr>
            <a:r>
              <a:rPr lang="en-US" sz="1800" dirty="0">
                <a:latin typeface="Consolas" panose="020B0609020204030204" charset="0"/>
              </a:rPr>
              <a:t>                return False</a:t>
            </a:r>
          </a:p>
          <a:p>
            <a:pPr marL="0" indent="0" fontAlgn="auto">
              <a:lnSpc>
                <a:spcPct val="100000"/>
              </a:lnSpc>
              <a:spcBef>
                <a:spcPts val="0"/>
              </a:spcBef>
              <a:buNone/>
            </a:pPr>
            <a:r>
              <a:rPr lang="en-US" sz="1800" dirty="0">
                <a:latin typeface="Consolas" panose="020B0609020204030204" charset="0"/>
              </a:rPr>
              <a:t>        return True</a:t>
            </a:r>
          </a:p>
          <a:p>
            <a:pPr marL="0" indent="0" fontAlgn="auto">
              <a:lnSpc>
                <a:spcPct val="100000"/>
              </a:lnSpc>
              <a:spcBef>
                <a:spcPts val="0"/>
              </a:spcBef>
              <a:buNone/>
            </a:pPr>
            <a:r>
              <a:rPr lang="en-US" sz="1800" dirty="0">
                <a:latin typeface="Consolas" panose="020B0609020204030204" charset="0"/>
              </a:rPr>
              <a:t>    </a:t>
            </a:r>
          </a:p>
          <a:p>
            <a:pPr marL="0" indent="0" fontAlgn="auto">
              <a:lnSpc>
                <a:spcPct val="100000"/>
              </a:lnSpc>
              <a:spcBef>
                <a:spcPts val="0"/>
              </a:spcBef>
              <a:buNone/>
            </a:pPr>
            <a:r>
              <a:rPr lang="en-US" sz="1800" dirty="0">
                <a:latin typeface="Consolas" panose="020B0609020204030204" charset="0"/>
              </a:rPr>
              <a:t>    if </a:t>
            </a:r>
            <a:r>
              <a:rPr lang="en-US" sz="1800" dirty="0" err="1">
                <a:latin typeface="Consolas" panose="020B0609020204030204" charset="0"/>
              </a:rPr>
              <a:t>isinstance</a:t>
            </a:r>
            <a:r>
              <a:rPr lang="en-US" sz="1800" dirty="0">
                <a:latin typeface="Consolas" panose="020B0609020204030204" charset="0"/>
              </a:rPr>
              <a:t>(n, </a:t>
            </a:r>
            <a:r>
              <a:rPr lang="en-US" sz="1800" dirty="0" err="1">
                <a:latin typeface="Consolas" panose="020B0609020204030204" charset="0"/>
              </a:rPr>
              <a:t>int</a:t>
            </a:r>
            <a:r>
              <a:rPr lang="en-US" sz="1800" dirty="0">
                <a:latin typeface="Consolas" panose="020B0609020204030204" charset="0"/>
              </a:rPr>
              <a:t>) and n&gt;0 and n%2==0:</a:t>
            </a:r>
          </a:p>
          <a:p>
            <a:pPr marL="0" indent="0" fontAlgn="auto">
              <a:lnSpc>
                <a:spcPct val="100000"/>
              </a:lnSpc>
              <a:spcBef>
                <a:spcPts val="0"/>
              </a:spcBef>
              <a:buNone/>
            </a:pPr>
            <a:r>
              <a:rPr lang="en-US" sz="1800" dirty="0">
                <a:latin typeface="Consolas" panose="020B0609020204030204" charset="0"/>
              </a:rPr>
              <a:t>        for </a:t>
            </a:r>
            <a:r>
              <a:rPr lang="en-US" sz="1800" dirty="0" err="1">
                <a:latin typeface="Consolas" panose="020B0609020204030204" charset="0"/>
              </a:rPr>
              <a:t>i</a:t>
            </a:r>
            <a:r>
              <a:rPr lang="en-US" sz="1800" dirty="0">
                <a:latin typeface="Consolas" panose="020B0609020204030204" charset="0"/>
              </a:rPr>
              <a:t> in range(2, n//2+1):</a:t>
            </a:r>
          </a:p>
          <a:p>
            <a:pPr marL="0" indent="0" fontAlgn="auto">
              <a:lnSpc>
                <a:spcPct val="100000"/>
              </a:lnSpc>
              <a:spcBef>
                <a:spcPts val="0"/>
              </a:spcBef>
              <a:buNone/>
            </a:pPr>
            <a:r>
              <a:rPr lang="en-US" sz="1800" dirty="0">
                <a:latin typeface="Consolas" panose="020B0609020204030204" charset="0"/>
              </a:rPr>
              <a:t>            if </a:t>
            </a:r>
            <a:r>
              <a:rPr lang="en-US" sz="1800" dirty="0" err="1">
                <a:latin typeface="Consolas" panose="020B0609020204030204" charset="0"/>
              </a:rPr>
              <a:t>IsPrime</a:t>
            </a:r>
            <a:r>
              <a:rPr lang="en-US" sz="1800" dirty="0">
                <a:latin typeface="Consolas" panose="020B0609020204030204" charset="0"/>
              </a:rPr>
              <a:t>(</a:t>
            </a:r>
            <a:r>
              <a:rPr lang="en-US" sz="1800" dirty="0" err="1">
                <a:latin typeface="Consolas" panose="020B0609020204030204" charset="0"/>
              </a:rPr>
              <a:t>i</a:t>
            </a:r>
            <a:r>
              <a:rPr lang="en-US" sz="1800" dirty="0">
                <a:latin typeface="Consolas" panose="020B0609020204030204" charset="0"/>
              </a:rPr>
              <a:t>) and </a:t>
            </a:r>
            <a:r>
              <a:rPr lang="en-US" sz="1800" dirty="0" err="1">
                <a:latin typeface="Consolas" panose="020B0609020204030204" charset="0"/>
              </a:rPr>
              <a:t>IsPrime</a:t>
            </a:r>
            <a:r>
              <a:rPr lang="en-US" sz="1800" dirty="0">
                <a:latin typeface="Consolas" panose="020B0609020204030204" charset="0"/>
              </a:rPr>
              <a:t>(n-</a:t>
            </a:r>
            <a:r>
              <a:rPr lang="en-US" sz="1800" dirty="0" err="1">
                <a:latin typeface="Consolas" panose="020B0609020204030204" charset="0"/>
              </a:rPr>
              <a:t>i</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print(</a:t>
            </a:r>
            <a:r>
              <a:rPr lang="en-US" sz="1800" dirty="0" err="1">
                <a:latin typeface="Consolas" panose="020B0609020204030204" charset="0"/>
              </a:rPr>
              <a:t>i</a:t>
            </a:r>
            <a:r>
              <a:rPr lang="en-US" sz="1800" dirty="0">
                <a:latin typeface="Consolas" panose="020B0609020204030204" charset="0"/>
              </a:rPr>
              <a:t>, '+', n-</a:t>
            </a:r>
            <a:r>
              <a:rPr lang="en-US" sz="1800" dirty="0" err="1">
                <a:latin typeface="Consolas" panose="020B0609020204030204" charset="0"/>
              </a:rPr>
              <a:t>i</a:t>
            </a:r>
            <a:r>
              <a:rPr lang="en-US" sz="1800" dirty="0">
                <a:latin typeface="Consolas" panose="020B0609020204030204" charset="0"/>
              </a:rPr>
              <a:t>, '=', 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lstStyle/>
          <a:p>
            <a:r>
              <a:rPr lang="en-US" sz="2400" b="1" dirty="0" smtClean="0"/>
              <a:t>例5-6</a:t>
            </a:r>
            <a:r>
              <a:rPr lang="en-US" sz="2400" dirty="0" smtClean="0"/>
              <a:t>  </a:t>
            </a:r>
            <a:r>
              <a:rPr lang="en-US" sz="2400" dirty="0" err="1"/>
              <a:t>编写函数，接收两个正整数作为参数，返回一个元组，其中第一个元素为最大公约数，第二个元素为最小公倍数</a:t>
            </a:r>
            <a:r>
              <a:rPr lang="en-US" sz="2400" dirty="0"/>
              <a:t>。</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demo(m, n):</a:t>
            </a:r>
          </a:p>
          <a:p>
            <a:pPr marL="0" indent="0">
              <a:buNone/>
            </a:pPr>
            <a:r>
              <a:rPr lang="en-US" sz="2000" dirty="0">
                <a:latin typeface="Consolas" panose="020B0609020204030204" charset="0"/>
              </a:rPr>
              <a:t>    p = m*n</a:t>
            </a:r>
          </a:p>
          <a:p>
            <a:pPr marL="0" indent="0">
              <a:buNone/>
            </a:pPr>
            <a:r>
              <a:rPr lang="en-US" sz="2000" dirty="0">
                <a:latin typeface="Consolas" panose="020B0609020204030204" charset="0"/>
              </a:rPr>
              <a:t>    while </a:t>
            </a:r>
            <a:r>
              <a:rPr lang="en-US" sz="2000" dirty="0" err="1">
                <a:latin typeface="Consolas" panose="020B0609020204030204" charset="0"/>
              </a:rPr>
              <a:t>m%n</a:t>
            </a:r>
            <a:r>
              <a:rPr lang="en-US" sz="2000" dirty="0">
                <a:latin typeface="Consolas" panose="020B0609020204030204" charset="0"/>
              </a:rPr>
              <a:t>!=0:</a:t>
            </a:r>
          </a:p>
          <a:p>
            <a:pPr marL="0" indent="0">
              <a:buNone/>
            </a:pPr>
            <a:r>
              <a:rPr lang="en-US" sz="2000" dirty="0">
                <a:latin typeface="Consolas" panose="020B0609020204030204" charset="0"/>
              </a:rPr>
              <a:t>        m, n = n, </a:t>
            </a:r>
            <a:r>
              <a:rPr lang="en-US" sz="2000" dirty="0" err="1">
                <a:latin typeface="Consolas" panose="020B0609020204030204" charset="0"/>
              </a:rPr>
              <a:t>m%n</a:t>
            </a:r>
            <a:endParaRPr lang="en-US" sz="2000" dirty="0">
              <a:latin typeface="Consolas" panose="020B0609020204030204" charset="0"/>
            </a:endParaRPr>
          </a:p>
          <a:p>
            <a:pPr marL="0" indent="0">
              <a:buNone/>
            </a:pPr>
            <a:r>
              <a:rPr lang="en-US" sz="2000" dirty="0">
                <a:latin typeface="Consolas" panose="020B0609020204030204" charset="0"/>
              </a:rPr>
              <a:t>    return (n, p//n)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lstStyle/>
          <a:p>
            <a:r>
              <a:rPr lang="en-US" sz="2400" b="1" dirty="0" smtClean="0"/>
              <a:t>例5-7</a:t>
            </a:r>
            <a:r>
              <a:rPr lang="en-US" sz="2400" dirty="0" smtClean="0"/>
              <a:t>  </a:t>
            </a:r>
            <a:r>
              <a:rPr lang="en-US" sz="2400" dirty="0"/>
              <a:t>编写函数，接收一个所有元素值都不相等的整数列表x和一个整数n，要求将值为n的元素作为支点，将列表中所有值小于n的元素全部放到n的前面，所有值大于n的元素放到n的后面。</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demo(x, n):</a:t>
            </a:r>
          </a:p>
          <a:p>
            <a:pPr marL="0" indent="0">
              <a:buNone/>
            </a:pPr>
            <a:r>
              <a:rPr lang="en-US" sz="2000" dirty="0">
                <a:latin typeface="Consolas" panose="020B0609020204030204" charset="0"/>
              </a:rPr>
              <a:t>    t1 = [</a:t>
            </a:r>
            <a:r>
              <a:rPr lang="en-US" sz="2000" dirty="0" err="1">
                <a:latin typeface="Consolas" panose="020B0609020204030204" charset="0"/>
              </a:rPr>
              <a:t>i</a:t>
            </a: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x if </a:t>
            </a:r>
            <a:r>
              <a:rPr lang="en-US" sz="2000" dirty="0" err="1">
                <a:latin typeface="Consolas" panose="020B0609020204030204" charset="0"/>
              </a:rPr>
              <a:t>i</a:t>
            </a:r>
            <a:r>
              <a:rPr lang="en-US" sz="2000" dirty="0">
                <a:latin typeface="Consolas" panose="020B0609020204030204" charset="0"/>
              </a:rPr>
              <a:t>&lt;n]</a:t>
            </a:r>
          </a:p>
          <a:p>
            <a:pPr marL="0" indent="0">
              <a:buNone/>
            </a:pPr>
            <a:r>
              <a:rPr lang="en-US" sz="2000" dirty="0">
                <a:latin typeface="Consolas" panose="020B0609020204030204" charset="0"/>
              </a:rPr>
              <a:t>    t2 = [</a:t>
            </a:r>
            <a:r>
              <a:rPr lang="en-US" sz="2000" dirty="0" err="1">
                <a:latin typeface="Consolas" panose="020B0609020204030204" charset="0"/>
              </a:rPr>
              <a:t>i</a:t>
            </a: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x if </a:t>
            </a:r>
            <a:r>
              <a:rPr lang="en-US" sz="2000" dirty="0" err="1">
                <a:latin typeface="Consolas" panose="020B0609020204030204" charset="0"/>
              </a:rPr>
              <a:t>i</a:t>
            </a:r>
            <a:r>
              <a:rPr lang="en-US" sz="2000" dirty="0">
                <a:latin typeface="Consolas" panose="020B0609020204030204" charset="0"/>
              </a:rPr>
              <a:t>&gt;n]</a:t>
            </a:r>
          </a:p>
          <a:p>
            <a:pPr marL="0" indent="0">
              <a:buNone/>
            </a:pPr>
            <a:r>
              <a:rPr lang="en-US" sz="2000" dirty="0">
                <a:latin typeface="Consolas" panose="020B0609020204030204" charset="0"/>
              </a:rPr>
              <a:t>    return t1 + [n] + t2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normAutofit/>
          </a:bodyPr>
          <a:lstStyle/>
          <a:p>
            <a:r>
              <a:rPr lang="en-US" sz="2400" b="1" dirty="0" smtClean="0"/>
              <a:t>例5-8</a:t>
            </a:r>
            <a:r>
              <a:rPr lang="en-US" sz="2400" dirty="0" smtClean="0"/>
              <a:t>  </a:t>
            </a:r>
            <a:r>
              <a:rPr lang="en-US" sz="2400" dirty="0" err="1"/>
              <a:t>编写函数，计算形式如a+aa+aaa+aaaa</a:t>
            </a:r>
            <a:r>
              <a:rPr lang="en-US" sz="2400" dirty="0"/>
              <a:t>+...+</a:t>
            </a:r>
            <a:r>
              <a:rPr lang="en-US" sz="2400" dirty="0" err="1"/>
              <a:t>aaa</a:t>
            </a:r>
            <a:r>
              <a:rPr lang="en-US" sz="2400" dirty="0"/>
              <a:t>...aaa的表达式的值，其中a为小于10的自然数。</a:t>
            </a:r>
          </a:p>
          <a:p>
            <a:pPr marL="0" indent="0">
              <a:buNone/>
            </a:pPr>
            <a:r>
              <a:rPr lang="en-US" sz="2000" dirty="0" err="1">
                <a:latin typeface="Consolas" panose="020B0609020204030204" charset="0"/>
              </a:rPr>
              <a:t>def</a:t>
            </a:r>
            <a:r>
              <a:rPr lang="en-US" sz="2000" dirty="0">
                <a:latin typeface="Consolas" panose="020B0609020204030204" charset="0"/>
              </a:rPr>
              <a:t> demo(v, n):</a:t>
            </a:r>
          </a:p>
          <a:p>
            <a:pPr marL="0" indent="0">
              <a:buNone/>
            </a:pPr>
            <a:r>
              <a:rPr lang="en-US" sz="2000" dirty="0">
                <a:latin typeface="Consolas" panose="020B0609020204030204" charset="0"/>
              </a:rPr>
              <a:t>    assert type(n)==</a:t>
            </a:r>
            <a:r>
              <a:rPr lang="en-US" sz="2000" dirty="0" err="1">
                <a:latin typeface="Consolas" panose="020B0609020204030204" charset="0"/>
              </a:rPr>
              <a:t>int</a:t>
            </a:r>
            <a:r>
              <a:rPr lang="en-US" sz="2000" dirty="0">
                <a:latin typeface="Consolas" panose="020B0609020204030204" charset="0"/>
              </a:rPr>
              <a:t> and 0&lt;v&lt;10, 'v must be integer between 1 and 9'</a:t>
            </a:r>
          </a:p>
          <a:p>
            <a:pPr marL="0" indent="0">
              <a:buNone/>
            </a:pPr>
            <a:r>
              <a:rPr lang="en-US" sz="2000" dirty="0">
                <a:latin typeface="Consolas" panose="020B0609020204030204" charset="0"/>
              </a:rPr>
              <a:t>    result, t = 0, 0</a:t>
            </a:r>
          </a:p>
          <a:p>
            <a:pPr marL="0" indent="0">
              <a:buNone/>
            </a:pP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range(n):</a:t>
            </a:r>
          </a:p>
          <a:p>
            <a:pPr marL="0" indent="0">
              <a:buNone/>
            </a:pPr>
            <a:r>
              <a:rPr lang="en-US" sz="2000" dirty="0">
                <a:latin typeface="Consolas" panose="020B0609020204030204" charset="0"/>
              </a:rPr>
              <a:t>        t = t*10 + v</a:t>
            </a:r>
          </a:p>
          <a:p>
            <a:pPr marL="0" indent="0">
              <a:buNone/>
            </a:pPr>
            <a:r>
              <a:rPr lang="en-US" sz="2000" dirty="0">
                <a:latin typeface="Consolas" panose="020B0609020204030204" charset="0"/>
              </a:rPr>
              <a:t>        result += t</a:t>
            </a:r>
          </a:p>
          <a:p>
            <a:pPr marL="0" indent="0">
              <a:buNone/>
            </a:pPr>
            <a:r>
              <a:rPr lang="en-US" sz="2000" dirty="0">
                <a:latin typeface="Consolas" panose="020B0609020204030204" charset="0"/>
              </a:rPr>
              <a:t>    return result</a:t>
            </a:r>
          </a:p>
          <a:p>
            <a:pPr marL="0" indent="0">
              <a:buNone/>
            </a:pPr>
            <a:endParaRPr lang="en-US" sz="2000" dirty="0">
              <a:latin typeface="Consolas" panose="020B0609020204030204" charset="0"/>
            </a:endParaRPr>
          </a:p>
          <a:p>
            <a:pPr marL="0" indent="0">
              <a:buNone/>
            </a:pPr>
            <a:r>
              <a:rPr lang="en-US" sz="2000" dirty="0">
                <a:latin typeface="Consolas" panose="020B0609020204030204" charset="0"/>
              </a:rPr>
              <a:t>print(demo(3, 4))</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5.1.2  函数嵌套定义、可调用对象与修饰器</a:t>
            </a:r>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（1）函数嵌套定义</a:t>
            </a:r>
          </a:p>
          <a:p>
            <a:pPr marL="0" indent="0" fontAlgn="auto">
              <a:lnSpc>
                <a:spcPct val="100000"/>
              </a:lnSpc>
              <a:spcBef>
                <a:spcPts val="0"/>
              </a:spcBef>
              <a:buNone/>
            </a:pPr>
            <a:r>
              <a:rPr lang="zh-CN" altLang="en-US" sz="2400"/>
              <a:t>Python允许函数的嵌套定义，在函数内部可以再定义另外一个函数。</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myMap(iterable, op, value):     #自定义函数</a:t>
            </a:r>
          </a:p>
          <a:p>
            <a:pPr marL="0" indent="0" fontAlgn="auto">
              <a:lnSpc>
                <a:spcPct val="100000"/>
              </a:lnSpc>
              <a:spcBef>
                <a:spcPts val="0"/>
              </a:spcBef>
              <a:buNone/>
            </a:pPr>
            <a:r>
              <a:rPr lang="zh-CN" altLang="en-US" sz="2000">
                <a:latin typeface="Consolas" panose="020B0609020204030204" charset="0"/>
              </a:rPr>
              <a:t>    if op not in '+-*/':</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return 'Error operator'</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def nested(item):                   #嵌套定义函数</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return eval(repr(item)+op+repr(value))</a:t>
            </a: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return map(nested, iterable)        #使用在函数内部定义的函数</a:t>
            </a:r>
          </a:p>
          <a:p>
            <a:pPr marL="0" indent="0" fontAlgn="auto">
              <a:lnSpc>
                <a:spcPct val="100000"/>
              </a:lnSpc>
              <a:spcBef>
                <a:spcPts val="0"/>
              </a:spcBef>
              <a:buNone/>
            </a:pPr>
            <a:r>
              <a:rPr lang="zh-CN" altLang="en-US" sz="2000">
                <a:latin typeface="Consolas" panose="020B0609020204030204" charset="0"/>
              </a:rPr>
              <a:t>&gt;&gt;&gt; list(myMap(range(5), '+', 5))       #调用外部函数，不需要关心其内部实现</a:t>
            </a:r>
          </a:p>
          <a:p>
            <a:pPr marL="0" indent="0" fontAlgn="auto">
              <a:lnSpc>
                <a:spcPct val="100000"/>
              </a:lnSpc>
              <a:spcBef>
                <a:spcPts val="0"/>
              </a:spcBef>
              <a:buNone/>
            </a:pPr>
            <a:r>
              <a:rPr lang="zh-CN" altLang="en-US" sz="2000">
                <a:solidFill>
                  <a:srgbClr val="00B0F0"/>
                </a:solidFill>
                <a:latin typeface="Consolas" panose="020B0609020204030204" charset="0"/>
              </a:rPr>
              <a:t>[5, 6, 7, 8, 9]</a:t>
            </a:r>
          </a:p>
          <a:p>
            <a:pPr marL="0" indent="0" fontAlgn="auto">
              <a:lnSpc>
                <a:spcPct val="100000"/>
              </a:lnSpc>
              <a:spcBef>
                <a:spcPts val="0"/>
              </a:spcBef>
              <a:buNone/>
            </a:pPr>
            <a:r>
              <a:rPr lang="zh-CN" altLang="en-US" sz="2000">
                <a:latin typeface="Consolas" panose="020B0609020204030204" charset="0"/>
              </a:rPr>
              <a:t>&gt;&gt;&gt; list(myMap(range(5), '-', 5))</a:t>
            </a:r>
          </a:p>
          <a:p>
            <a:pPr marL="0" indent="0" fontAlgn="auto">
              <a:lnSpc>
                <a:spcPct val="100000"/>
              </a:lnSpc>
              <a:spcBef>
                <a:spcPts val="0"/>
              </a:spcBef>
              <a:buNone/>
            </a:pPr>
            <a:r>
              <a:rPr lang="zh-CN" altLang="en-US" sz="2000">
                <a:solidFill>
                  <a:srgbClr val="00B0F0"/>
                </a:solidFill>
                <a:latin typeface="Consolas" panose="020B0609020204030204" charset="0"/>
              </a:rPr>
              <a:t>[-5, -4, -3, -2, -1]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normAutofit fontScale="90000" lnSpcReduction="10000"/>
          </a:bodyPr>
          <a:lstStyle/>
          <a:p>
            <a:pPr fontAlgn="auto">
              <a:lnSpc>
                <a:spcPct val="150000"/>
              </a:lnSpc>
              <a:spcBef>
                <a:spcPts val="400"/>
              </a:spcBef>
            </a:pPr>
            <a:r>
              <a:rPr lang="en-US" sz="2400" b="1" dirty="0" smtClean="0"/>
              <a:t>例5-9</a:t>
            </a:r>
            <a:r>
              <a:rPr lang="en-US" sz="2400" dirty="0" smtClean="0"/>
              <a:t>  </a:t>
            </a:r>
            <a:r>
              <a:rPr lang="en-US" sz="2400" dirty="0" err="1"/>
              <a:t>汉诺塔问题基于递归算法的实现</a:t>
            </a:r>
            <a:r>
              <a:rPr lang="en-US" sz="2400" dirty="0"/>
              <a:t>。</a:t>
            </a:r>
          </a:p>
          <a:p>
            <a:pPr fontAlgn="auto">
              <a:lnSpc>
                <a:spcPct val="150000"/>
              </a:lnSpc>
              <a:spcBef>
                <a:spcPts val="400"/>
              </a:spcBef>
            </a:pPr>
            <a:r>
              <a:rPr lang="en-US" sz="2400" dirty="0"/>
              <a:t>据说古代有一个梵塔，塔内有三个底座A、B、C，A座上有64个盘子，盘子大小不等，大的在下，小的在上。有一个和尚想把这64个盘子从A座移到C座，但每次只能允许移动一个盘子，在移动盘子的过程中可以利用B座，但任何时刻3个座上的盘子都必须始终保持大盘在下、小盘在上的顺序。如果只有一个盘子，则不需要利用B座，直接将盘子从A移动到C即可。和尚想知道这项任务的详细移动步骤和顺序。这实际上是一个非常巨大的工程，是一个不可能完成的任务。根据数学知识我们可以知道，移动n个盘子需要2^n-1步，64个盘子需要18446744073709551615步。如果每步需要一秒钟的话，那么就需要584942417355.072年。</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a:xfrm>
            <a:off x="838200" y="1321435"/>
            <a:ext cx="10515600" cy="5206365"/>
          </a:xfrm>
        </p:spPr>
        <p:txBody>
          <a:bodyPr>
            <a:normAutofit fontScale="92500" lnSpcReduction="20000"/>
          </a:bodyPr>
          <a:lstStyle/>
          <a:p>
            <a:pPr marL="0" indent="0" fontAlgn="auto">
              <a:lnSpc>
                <a:spcPct val="100000"/>
              </a:lnSpc>
              <a:spcBef>
                <a:spcPts val="0"/>
              </a:spcBef>
              <a:buNone/>
            </a:pPr>
            <a:r>
              <a:rPr lang="en-US" sz="1800" dirty="0" err="1">
                <a:latin typeface="Consolas" panose="020B0609020204030204" charset="0"/>
              </a:rPr>
              <a:t>def</a:t>
            </a:r>
            <a:r>
              <a:rPr lang="en-US" sz="1800" dirty="0">
                <a:latin typeface="Consolas" panose="020B0609020204030204" charset="0"/>
              </a:rPr>
              <a:t> </a:t>
            </a:r>
            <a:r>
              <a:rPr lang="en-US" sz="1800" dirty="0" err="1">
                <a:latin typeface="Consolas" panose="020B0609020204030204" charset="0"/>
              </a:rPr>
              <a:t>hannoi</a:t>
            </a:r>
            <a:r>
              <a:rPr lang="en-US" sz="1800" dirty="0">
                <a:latin typeface="Consolas" panose="020B0609020204030204" charset="0"/>
              </a:rPr>
              <a:t>(</a:t>
            </a:r>
            <a:r>
              <a:rPr lang="en-US" sz="1800" dirty="0" err="1">
                <a:latin typeface="Consolas" panose="020B0609020204030204" charset="0"/>
              </a:rPr>
              <a:t>num</a:t>
            </a:r>
            <a:r>
              <a:rPr lang="en-US" sz="1800" dirty="0">
                <a:latin typeface="Consolas" panose="020B0609020204030204" charset="0"/>
              </a:rPr>
              <a:t>, </a:t>
            </a:r>
            <a:r>
              <a:rPr lang="en-US" sz="1800" dirty="0" err="1">
                <a:latin typeface="Consolas" panose="020B0609020204030204" charset="0"/>
              </a:rPr>
              <a:t>src</a:t>
            </a:r>
            <a:r>
              <a:rPr lang="en-US" sz="1800" dirty="0">
                <a:latin typeface="Consolas" panose="020B0609020204030204" charset="0"/>
              </a:rPr>
              <a:t>, </a:t>
            </a:r>
            <a:r>
              <a:rPr lang="en-US" sz="1800" dirty="0" err="1">
                <a:latin typeface="Consolas" panose="020B0609020204030204" charset="0"/>
              </a:rPr>
              <a:t>dst</a:t>
            </a:r>
            <a:r>
              <a:rPr lang="en-US" sz="1800" dirty="0">
                <a:latin typeface="Consolas" panose="020B0609020204030204" charset="0"/>
              </a:rPr>
              <a:t>, temp=None):</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声明用来记录移动次数的变量为全局变量</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global times</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确认参数类型和范围</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assert type(</a:t>
            </a:r>
            <a:r>
              <a:rPr lang="en-US" sz="1800" dirty="0" err="1">
                <a:latin typeface="Consolas" panose="020B0609020204030204" charset="0"/>
              </a:rPr>
              <a:t>num</a:t>
            </a:r>
            <a:r>
              <a:rPr lang="en-US" sz="1800" dirty="0">
                <a:latin typeface="Consolas" panose="020B0609020204030204" charset="0"/>
              </a:rPr>
              <a:t>) == </a:t>
            </a:r>
            <a:r>
              <a:rPr lang="en-US" sz="1800" dirty="0" err="1">
                <a:latin typeface="Consolas" panose="020B0609020204030204" charset="0"/>
              </a:rPr>
              <a:t>int</a:t>
            </a:r>
            <a:r>
              <a:rPr lang="en-US" sz="1800" dirty="0">
                <a:latin typeface="Consolas" panose="020B0609020204030204" charset="0"/>
              </a:rPr>
              <a:t>, '</a:t>
            </a:r>
            <a:r>
              <a:rPr lang="en-US" sz="1800" dirty="0" err="1">
                <a:latin typeface="Consolas" panose="020B0609020204030204" charset="0"/>
              </a:rPr>
              <a:t>num</a:t>
            </a:r>
            <a:r>
              <a:rPr lang="en-US" sz="1800" dirty="0">
                <a:latin typeface="Consolas" panose="020B0609020204030204" charset="0"/>
              </a:rPr>
              <a:t> must be integer'</a:t>
            </a:r>
          </a:p>
          <a:p>
            <a:pPr marL="0" indent="0" fontAlgn="auto">
              <a:lnSpc>
                <a:spcPct val="100000"/>
              </a:lnSpc>
              <a:spcBef>
                <a:spcPts val="0"/>
              </a:spcBef>
              <a:buNone/>
            </a:pPr>
            <a:r>
              <a:rPr lang="en-US" sz="1800" dirty="0">
                <a:latin typeface="Consolas" panose="020B0609020204030204" charset="0"/>
              </a:rPr>
              <a:t>    assert </a:t>
            </a:r>
            <a:r>
              <a:rPr lang="en-US" sz="1800" dirty="0" err="1">
                <a:latin typeface="Consolas" panose="020B0609020204030204" charset="0"/>
              </a:rPr>
              <a:t>num</a:t>
            </a:r>
            <a:r>
              <a:rPr lang="en-US" sz="1800" dirty="0">
                <a:latin typeface="Consolas" panose="020B0609020204030204" charset="0"/>
              </a:rPr>
              <a:t> &gt; 0, '</a:t>
            </a:r>
            <a:r>
              <a:rPr lang="en-US" sz="1800" dirty="0" err="1">
                <a:latin typeface="Consolas" panose="020B0609020204030204" charset="0"/>
              </a:rPr>
              <a:t>num</a:t>
            </a:r>
            <a:r>
              <a:rPr lang="en-US" sz="1800" dirty="0">
                <a:latin typeface="Consolas" panose="020B0609020204030204" charset="0"/>
              </a:rPr>
              <a:t> must &gt; 0'</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只剩最后或只有一个盘子需要移动，这也是函数递归调用的结束条件</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if </a:t>
            </a:r>
            <a:r>
              <a:rPr lang="en-US" sz="1800" dirty="0" err="1">
                <a:latin typeface="Consolas" panose="020B0609020204030204" charset="0"/>
              </a:rPr>
              <a:t>num</a:t>
            </a:r>
            <a:r>
              <a:rPr lang="en-US" sz="1800" dirty="0">
                <a:latin typeface="Consolas" panose="020B0609020204030204" charset="0"/>
              </a:rPr>
              <a:t> == 1:</a:t>
            </a:r>
          </a:p>
          <a:p>
            <a:pPr marL="0" indent="0" fontAlgn="auto">
              <a:lnSpc>
                <a:spcPct val="100000"/>
              </a:lnSpc>
              <a:spcBef>
                <a:spcPts val="0"/>
              </a:spcBef>
              <a:buNone/>
            </a:pPr>
            <a:r>
              <a:rPr lang="en-US" sz="1800" dirty="0">
                <a:latin typeface="Consolas" panose="020B0609020204030204" charset="0"/>
              </a:rPr>
              <a:t>        print('The {0} Times move:{1}==&gt;{2}'.format(times, </a:t>
            </a:r>
            <a:r>
              <a:rPr lang="en-US" sz="1800" dirty="0" err="1">
                <a:latin typeface="Consolas" panose="020B0609020204030204" charset="0"/>
              </a:rPr>
              <a:t>src</a:t>
            </a:r>
            <a:r>
              <a:rPr lang="en-US" sz="1800" dirty="0">
                <a:latin typeface="Consolas" panose="020B0609020204030204" charset="0"/>
              </a:rPr>
              <a:t>, </a:t>
            </a:r>
            <a:r>
              <a:rPr lang="en-US" sz="1800" dirty="0" err="1">
                <a:latin typeface="Consolas" panose="020B0609020204030204" charset="0"/>
              </a:rPr>
              <a:t>dst</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times += 1</a:t>
            </a:r>
          </a:p>
          <a:p>
            <a:pPr marL="0" indent="0" fontAlgn="auto">
              <a:lnSpc>
                <a:spcPct val="100000"/>
              </a:lnSpc>
              <a:spcBef>
                <a:spcPts val="0"/>
              </a:spcBef>
              <a:buNone/>
            </a:pPr>
            <a:r>
              <a:rPr lang="en-US" sz="1800" dirty="0">
                <a:latin typeface="Consolas" panose="020B0609020204030204" charset="0"/>
              </a:rPr>
              <a:t>    else:</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递归调用函数自身</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先把除最后一个盘子之外的所有盘子移动到临时柱子上</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t>
            </a:r>
            <a:r>
              <a:rPr lang="en-US" sz="1800" dirty="0" err="1" smtClean="0">
                <a:latin typeface="Consolas" panose="020B0609020204030204" charset="0"/>
              </a:rPr>
              <a:t>hann</a:t>
            </a:r>
            <a:r>
              <a:rPr lang="en-US" altLang="zh-CN" sz="1800" dirty="0" err="1" smtClean="0">
                <a:latin typeface="Consolas" panose="020B0609020204030204" charset="0"/>
              </a:rPr>
              <a:t>oi</a:t>
            </a:r>
            <a:r>
              <a:rPr lang="en-US" sz="1800" dirty="0" smtClean="0">
                <a:latin typeface="Consolas" panose="020B0609020204030204" charset="0"/>
              </a:rPr>
              <a:t>(num-1</a:t>
            </a:r>
            <a:r>
              <a:rPr lang="en-US" sz="1800" dirty="0">
                <a:latin typeface="Consolas" panose="020B0609020204030204" charset="0"/>
              </a:rPr>
              <a:t>, </a:t>
            </a:r>
            <a:r>
              <a:rPr lang="en-US" sz="1800" dirty="0" err="1">
                <a:latin typeface="Consolas" panose="020B0609020204030204" charset="0"/>
              </a:rPr>
              <a:t>src</a:t>
            </a:r>
            <a:r>
              <a:rPr lang="en-US" sz="1800" dirty="0">
                <a:latin typeface="Consolas" panose="020B0609020204030204" charset="0"/>
              </a:rPr>
              <a:t>, temp, </a:t>
            </a:r>
            <a:r>
              <a:rPr lang="en-US" sz="1800" dirty="0" err="1">
                <a:latin typeface="Consolas" panose="020B0609020204030204" charset="0"/>
              </a:rPr>
              <a:t>dst</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把最后一个盘子直接移动到目标柱子上</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t>
            </a:r>
            <a:r>
              <a:rPr lang="en-US" sz="1800" dirty="0" err="1" smtClean="0">
                <a:latin typeface="Consolas" panose="020B0609020204030204" charset="0"/>
              </a:rPr>
              <a:t>hannoi</a:t>
            </a:r>
            <a:r>
              <a:rPr lang="en-US" sz="1800" dirty="0" smtClean="0">
                <a:latin typeface="Consolas" panose="020B0609020204030204" charset="0"/>
              </a:rPr>
              <a:t>(1</a:t>
            </a:r>
            <a:r>
              <a:rPr lang="en-US" sz="1800" dirty="0">
                <a:latin typeface="Consolas" panose="020B0609020204030204" charset="0"/>
              </a:rPr>
              <a:t>, </a:t>
            </a:r>
            <a:r>
              <a:rPr lang="en-US" sz="1800" dirty="0" err="1">
                <a:latin typeface="Consolas" panose="020B0609020204030204" charset="0"/>
              </a:rPr>
              <a:t>src</a:t>
            </a:r>
            <a:r>
              <a:rPr lang="en-US" sz="1800" dirty="0">
                <a:latin typeface="Consolas" panose="020B0609020204030204" charset="0"/>
              </a:rPr>
              <a:t>, </a:t>
            </a:r>
            <a:r>
              <a:rPr lang="en-US" sz="1800" dirty="0" err="1">
                <a:latin typeface="Consolas" panose="020B0609020204030204" charset="0"/>
              </a:rPr>
              <a:t>dst</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把除最后一个盘子之外的其他盘子从临时柱子上移动到目标柱子上</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hannuo</a:t>
            </a:r>
            <a:r>
              <a:rPr lang="en-US" sz="1800" dirty="0">
                <a:latin typeface="Consolas" panose="020B0609020204030204" charset="0"/>
              </a:rPr>
              <a:t>(num-1, temp, </a:t>
            </a:r>
            <a:r>
              <a:rPr lang="en-US" sz="1800" dirty="0" err="1">
                <a:latin typeface="Consolas" panose="020B0609020204030204" charset="0"/>
              </a:rPr>
              <a:t>dst</a:t>
            </a:r>
            <a:r>
              <a:rPr lang="en-US" sz="1800" dirty="0">
                <a:latin typeface="Consolas" panose="020B0609020204030204" charset="0"/>
              </a:rPr>
              <a:t>, </a:t>
            </a:r>
            <a:r>
              <a:rPr lang="en-US" sz="1800" dirty="0" err="1">
                <a:latin typeface="Consolas" panose="020B0609020204030204" charset="0"/>
              </a:rPr>
              <a:t>src</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a:t>
            </a:r>
            <a:r>
              <a:rPr lang="en-US" sz="1800" dirty="0" err="1">
                <a:latin typeface="Consolas" panose="020B0609020204030204" charset="0"/>
              </a:rPr>
              <a:t>用来记录移动次数的变量</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times = 1</a:t>
            </a:r>
          </a:p>
          <a:p>
            <a:pPr marL="0" indent="0" fontAlgn="auto">
              <a:lnSpc>
                <a:spcPct val="100000"/>
              </a:lnSpc>
              <a:spcBef>
                <a:spcPts val="0"/>
              </a:spcBef>
              <a:buNone/>
            </a:pPr>
            <a:r>
              <a:rPr lang="en-US" sz="1800" dirty="0">
                <a:latin typeface="Consolas" panose="020B0609020204030204" charset="0"/>
              </a:rPr>
              <a:t>#</a:t>
            </a:r>
            <a:r>
              <a:rPr lang="en-US" sz="1800" dirty="0" err="1">
                <a:latin typeface="Consolas" panose="020B0609020204030204" charset="0"/>
              </a:rPr>
              <a:t>A表示最初放置盘子的柱子，C是目标柱子，B是临时柱子</a:t>
            </a:r>
            <a:endParaRPr lang="en-US" sz="1800" dirty="0">
              <a:latin typeface="Consolas" panose="020B0609020204030204" charset="0"/>
            </a:endParaRPr>
          </a:p>
          <a:p>
            <a:pPr marL="0" indent="0" fontAlgn="auto">
              <a:lnSpc>
                <a:spcPct val="100000"/>
              </a:lnSpc>
              <a:spcBef>
                <a:spcPts val="0"/>
              </a:spcBef>
              <a:buNone/>
            </a:pPr>
            <a:r>
              <a:rPr lang="en-US" sz="1800" dirty="0" err="1">
                <a:latin typeface="Consolas" panose="020B0609020204030204" charset="0"/>
              </a:rPr>
              <a:t>hannoi</a:t>
            </a:r>
            <a:r>
              <a:rPr lang="en-US" sz="1800" dirty="0">
                <a:latin typeface="Consolas" panose="020B0609020204030204" charset="0"/>
              </a:rPr>
              <a:t>(3, 'A', 'C', 'B')</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a:xfrm>
            <a:off x="838200" y="1321435"/>
            <a:ext cx="10515600" cy="5400040"/>
          </a:xfrm>
        </p:spPr>
        <p:txBody>
          <a:bodyPr>
            <a:normAutofit fontScale="90000"/>
          </a:bodyPr>
          <a:lstStyle/>
          <a:p>
            <a:pPr fontAlgn="auto">
              <a:lnSpc>
                <a:spcPct val="100000"/>
              </a:lnSpc>
              <a:spcBef>
                <a:spcPts val="0"/>
              </a:spcBef>
              <a:buFont typeface="Arial" panose="020B0604020202020204" pitchFamily="34" charset="0"/>
              <a:buChar char="•"/>
            </a:pPr>
            <a:r>
              <a:rPr lang="en-US" sz="2400" b="1" dirty="0" smtClean="0"/>
              <a:t>例5-10</a:t>
            </a:r>
            <a:r>
              <a:rPr lang="en-US" sz="2400" dirty="0" smtClean="0"/>
              <a:t>  </a:t>
            </a:r>
            <a:r>
              <a:rPr lang="en-US" sz="2400" dirty="0"/>
              <a:t>编写函数计算任意位数的黑洞数。黑洞数是指这样的整数：由这个数字每位上的数字组成的最大数减去每位数字组成的最小数仍然得到这个数自身。例如3位黑洞数是495，因为954-459=495，4位数字是6174，因为7641-1467=6174。</a:t>
            </a:r>
          </a:p>
          <a:p>
            <a:pPr marL="0" indent="0" fontAlgn="auto">
              <a:lnSpc>
                <a:spcPct val="100000"/>
              </a:lnSpc>
              <a:spcBef>
                <a:spcPts val="0"/>
              </a:spcBef>
              <a:buNone/>
            </a:pPr>
            <a:r>
              <a:rPr lang="en-US" sz="2000" dirty="0" err="1">
                <a:latin typeface="Consolas" panose="020B0609020204030204" charset="0"/>
              </a:rPr>
              <a:t>def</a:t>
            </a:r>
            <a:r>
              <a:rPr lang="en-US" sz="2000" dirty="0">
                <a:latin typeface="Consolas" panose="020B0609020204030204" charset="0"/>
              </a:rPr>
              <a:t> main(n):</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参数n表示数字的位数，例如n</a:t>
            </a:r>
            <a:r>
              <a:rPr lang="en-US" sz="2000" dirty="0">
                <a:latin typeface="Consolas" panose="020B0609020204030204" charset="0"/>
              </a:rPr>
              <a:t>=3时返回495，n=4时返回6174'''</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待测试数范围的起点和结束值</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start = 10**(n-1)</a:t>
            </a:r>
          </a:p>
          <a:p>
            <a:pPr marL="0" indent="0" fontAlgn="auto">
              <a:lnSpc>
                <a:spcPct val="100000"/>
              </a:lnSpc>
              <a:spcBef>
                <a:spcPts val="0"/>
              </a:spcBef>
              <a:buNone/>
            </a:pPr>
            <a:r>
              <a:rPr lang="en-US" sz="2000" dirty="0">
                <a:latin typeface="Consolas" panose="020B0609020204030204" charset="0"/>
              </a:rPr>
              <a:t>    end = 10**n</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依次测试每个数</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range(start, end):</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由这几个数字组成的最大数和最小数</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big = ''.join(sorted(</a:t>
            </a:r>
            <a:r>
              <a:rPr lang="en-US" sz="2000" dirty="0" err="1">
                <a:latin typeface="Consolas" panose="020B0609020204030204" charset="0"/>
              </a:rPr>
              <a:t>str</a:t>
            </a:r>
            <a:r>
              <a:rPr lang="en-US" sz="2000" dirty="0">
                <a:latin typeface="Consolas" panose="020B0609020204030204" charset="0"/>
              </a:rPr>
              <a:t>(</a:t>
            </a:r>
            <a:r>
              <a:rPr lang="en-US" sz="2000" dirty="0" err="1">
                <a:latin typeface="Consolas" panose="020B0609020204030204" charset="0"/>
              </a:rPr>
              <a:t>i</a:t>
            </a:r>
            <a:r>
              <a:rPr lang="en-US" sz="2000" dirty="0">
                <a:latin typeface="Consolas" panose="020B0609020204030204" charset="0"/>
              </a:rPr>
              <a:t>),reverse=True))</a:t>
            </a:r>
          </a:p>
          <a:p>
            <a:pPr marL="0" indent="0" fontAlgn="auto">
              <a:lnSpc>
                <a:spcPct val="100000"/>
              </a:lnSpc>
              <a:spcBef>
                <a:spcPts val="0"/>
              </a:spcBef>
              <a:buNone/>
            </a:pPr>
            <a:r>
              <a:rPr lang="en-US" sz="2000" dirty="0">
                <a:latin typeface="Consolas" panose="020B0609020204030204" charset="0"/>
              </a:rPr>
              <a:t>        little = ''.join(reversed(big))</a:t>
            </a:r>
          </a:p>
          <a:p>
            <a:pPr marL="0" indent="0" fontAlgn="auto">
              <a:lnSpc>
                <a:spcPct val="100000"/>
              </a:lnSpc>
              <a:spcBef>
                <a:spcPts val="0"/>
              </a:spcBef>
              <a:buNone/>
            </a:pPr>
            <a:r>
              <a:rPr lang="en-US" sz="2000" dirty="0">
                <a:latin typeface="Consolas" panose="020B0609020204030204" charset="0"/>
              </a:rPr>
              <a:t>        big, little = map(</a:t>
            </a:r>
            <a:r>
              <a:rPr lang="en-US" sz="2000" dirty="0" err="1">
                <a:latin typeface="Consolas" panose="020B0609020204030204" charset="0"/>
              </a:rPr>
              <a:t>int</a:t>
            </a:r>
            <a:r>
              <a:rPr lang="en-US" sz="2000" dirty="0">
                <a:latin typeface="Consolas" panose="020B0609020204030204" charset="0"/>
              </a:rPr>
              <a:t>,(big, little))</a:t>
            </a:r>
          </a:p>
          <a:p>
            <a:pPr marL="0" indent="0" fontAlgn="auto">
              <a:lnSpc>
                <a:spcPct val="100000"/>
              </a:lnSpc>
              <a:spcBef>
                <a:spcPts val="0"/>
              </a:spcBef>
              <a:buNone/>
            </a:pPr>
            <a:r>
              <a:rPr lang="en-US" sz="2000" dirty="0">
                <a:latin typeface="Consolas" panose="020B0609020204030204" charset="0"/>
              </a:rPr>
              <a:t>        if big-little == i:</a:t>
            </a:r>
          </a:p>
          <a:p>
            <a:pPr marL="0" indent="0" fontAlgn="auto">
              <a:lnSpc>
                <a:spcPct val="100000"/>
              </a:lnSpc>
              <a:spcBef>
                <a:spcPts val="0"/>
              </a:spcBef>
              <a:buNone/>
            </a:pPr>
            <a:r>
              <a:rPr lang="en-US" sz="2000" dirty="0">
                <a:latin typeface="Consolas" panose="020B0609020204030204" charset="0"/>
              </a:rPr>
              <a:t>            print(</a:t>
            </a:r>
            <a:r>
              <a:rPr lang="en-US" sz="2000" dirty="0" err="1">
                <a:latin typeface="Consolas" panose="020B0609020204030204" charset="0"/>
              </a:rPr>
              <a:t>i</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n = 4</a:t>
            </a:r>
          </a:p>
          <a:p>
            <a:pPr marL="0" indent="0" fontAlgn="auto">
              <a:lnSpc>
                <a:spcPct val="100000"/>
              </a:lnSpc>
              <a:spcBef>
                <a:spcPts val="0"/>
              </a:spcBef>
              <a:buNone/>
            </a:pPr>
            <a:r>
              <a:rPr lang="en-US" sz="2000" dirty="0">
                <a:latin typeface="Consolas" panose="020B0609020204030204" charset="0"/>
              </a:rPr>
              <a:t>main(n)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5.6  </a:t>
            </a:r>
            <a:r>
              <a:rPr lang="zh-CN" altLang="en-US" dirty="0"/>
              <a:t>示例</a:t>
            </a:r>
            <a:endParaRPr lang="en-US" dirty="0"/>
          </a:p>
        </p:txBody>
      </p:sp>
      <p:sp>
        <p:nvSpPr>
          <p:cNvPr id="3" name="Content Placeholder 2"/>
          <p:cNvSpPr>
            <a:spLocks noGrp="1"/>
          </p:cNvSpPr>
          <p:nvPr>
            <p:ph idx="1"/>
          </p:nvPr>
        </p:nvSpPr>
        <p:spPr/>
        <p:txBody>
          <a:bodyPr>
            <a:normAutofit/>
          </a:bodyPr>
          <a:lstStyle/>
          <a:p>
            <a:r>
              <a:rPr lang="en-US" sz="2400" b="1" dirty="0" smtClean="0"/>
              <a:t>例5-11</a:t>
            </a:r>
            <a:r>
              <a:rPr lang="en-US" sz="2400" dirty="0" smtClean="0"/>
              <a:t>  </a:t>
            </a:r>
            <a:r>
              <a:rPr lang="en-US" sz="2400" dirty="0" err="1"/>
              <a:t>编写函数，查找序列元素的最大值和最小值。给定一个序列，返回一个元组，其中元组第一个元素为序列最大值，第二个元素为序列最小值</a:t>
            </a:r>
            <a:r>
              <a:rPr lang="en-US" sz="2400" dirty="0"/>
              <a:t>。</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def</a:t>
            </a:r>
            <a:r>
              <a:rPr lang="en-US" sz="2000" dirty="0">
                <a:latin typeface="Consolas" panose="020B0609020204030204" charset="0"/>
              </a:rPr>
              <a:t> </a:t>
            </a:r>
            <a:r>
              <a:rPr lang="en-US" sz="2000" dirty="0" err="1">
                <a:latin typeface="Consolas" panose="020B0609020204030204" charset="0"/>
              </a:rPr>
              <a:t>myMaxMin</a:t>
            </a:r>
            <a:r>
              <a:rPr lang="en-US" sz="2000" dirty="0">
                <a:latin typeface="Consolas" panose="020B0609020204030204" charset="0"/>
              </a:rPr>
              <a:t>(</a:t>
            </a:r>
            <a:r>
              <a:rPr lang="en-US" sz="2000" dirty="0" err="1">
                <a:latin typeface="Consolas" panose="020B0609020204030204" charset="0"/>
              </a:rPr>
              <a:t>iterable</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返回序列的最大值和最小值</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tMax</a:t>
            </a:r>
            <a:r>
              <a:rPr lang="en-US" sz="2000" dirty="0">
                <a:latin typeface="Consolas" panose="020B0609020204030204" charset="0"/>
              </a:rPr>
              <a:t> = </a:t>
            </a:r>
            <a:r>
              <a:rPr lang="en-US" sz="2000" dirty="0" err="1">
                <a:latin typeface="Consolas" panose="020B0609020204030204" charset="0"/>
              </a:rPr>
              <a:t>tMin</a:t>
            </a:r>
            <a:r>
              <a:rPr lang="en-US" sz="2000" dirty="0">
                <a:latin typeface="Consolas" panose="020B0609020204030204" charset="0"/>
              </a:rPr>
              <a:t> = </a:t>
            </a:r>
            <a:r>
              <a:rPr lang="en-US" sz="2000" dirty="0" err="1">
                <a:latin typeface="Consolas" panose="020B0609020204030204" charset="0"/>
              </a:rPr>
              <a:t>iterable</a:t>
            </a:r>
            <a:r>
              <a:rPr lang="en-US" sz="2000" dirty="0">
                <a:latin typeface="Consolas" panose="020B0609020204030204" charset="0"/>
              </a:rPr>
              <a:t>[0]</a:t>
            </a:r>
          </a:p>
          <a:p>
            <a:pPr marL="0" indent="0" fontAlgn="auto">
              <a:lnSpc>
                <a:spcPct val="100000"/>
              </a:lnSpc>
              <a:spcBef>
                <a:spcPts val="0"/>
              </a:spcBef>
              <a:buNone/>
            </a:pPr>
            <a:r>
              <a:rPr lang="en-US" sz="2000" dirty="0">
                <a:latin typeface="Consolas" panose="020B0609020204030204" charset="0"/>
              </a:rPr>
              <a:t>    for item in </a:t>
            </a:r>
            <a:r>
              <a:rPr lang="en-US" sz="2000" dirty="0" err="1">
                <a:latin typeface="Consolas" panose="020B0609020204030204" charset="0"/>
              </a:rPr>
              <a:t>iterable</a:t>
            </a:r>
            <a:r>
              <a:rPr lang="en-US" sz="2000" dirty="0">
                <a:latin typeface="Consolas" panose="020B0609020204030204" charset="0"/>
              </a:rPr>
              <a:t>[1:]:</a:t>
            </a:r>
          </a:p>
          <a:p>
            <a:pPr marL="0" indent="0" fontAlgn="auto">
              <a:lnSpc>
                <a:spcPct val="100000"/>
              </a:lnSpc>
              <a:spcBef>
                <a:spcPts val="0"/>
              </a:spcBef>
              <a:buNone/>
            </a:pPr>
            <a:r>
              <a:rPr lang="en-US" sz="2000" dirty="0">
                <a:latin typeface="Consolas" panose="020B0609020204030204" charset="0"/>
              </a:rPr>
              <a:t>        if item &gt; </a:t>
            </a:r>
            <a:r>
              <a:rPr lang="en-US" sz="2000" dirty="0" err="1">
                <a:latin typeface="Consolas" panose="020B0609020204030204" charset="0"/>
              </a:rPr>
              <a:t>tMax</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tMax</a:t>
            </a:r>
            <a:r>
              <a:rPr lang="en-US" sz="2000" dirty="0">
                <a:latin typeface="Consolas" panose="020B0609020204030204" charset="0"/>
              </a:rPr>
              <a:t> = item</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elif</a:t>
            </a:r>
            <a:r>
              <a:rPr lang="en-US" sz="2000" dirty="0">
                <a:latin typeface="Consolas" panose="020B0609020204030204" charset="0"/>
              </a:rPr>
              <a:t> item &lt; </a:t>
            </a:r>
            <a:r>
              <a:rPr lang="en-US" sz="2000" dirty="0" err="1">
                <a:latin typeface="Consolas" panose="020B0609020204030204" charset="0"/>
              </a:rPr>
              <a:t>tMin</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tMin</a:t>
            </a:r>
            <a:r>
              <a:rPr lang="en-US" sz="2000" dirty="0">
                <a:latin typeface="Consolas" panose="020B0609020204030204" charset="0"/>
              </a:rPr>
              <a:t> = item</a:t>
            </a:r>
          </a:p>
          <a:p>
            <a:pPr marL="0" indent="0" fontAlgn="auto">
              <a:lnSpc>
                <a:spcPct val="100000"/>
              </a:lnSpc>
              <a:spcBef>
                <a:spcPts val="0"/>
              </a:spcBef>
              <a:buNone/>
            </a:pPr>
            <a:r>
              <a:rPr lang="en-US" sz="2000" dirty="0">
                <a:latin typeface="Consolas" panose="020B0609020204030204" charset="0"/>
              </a:rPr>
              <a:t>            </a:t>
            </a:r>
          </a:p>
          <a:p>
            <a:pPr marL="0" indent="0" fontAlgn="auto">
              <a:lnSpc>
                <a:spcPct val="100000"/>
              </a:lnSpc>
              <a:spcBef>
                <a:spcPts val="0"/>
              </a:spcBef>
              <a:buNone/>
            </a:pPr>
            <a:r>
              <a:rPr lang="en-US" sz="2000" dirty="0">
                <a:latin typeface="Consolas" panose="020B0609020204030204" charset="0"/>
              </a:rPr>
              <a:t>    return (</a:t>
            </a:r>
            <a:r>
              <a:rPr lang="en-US" sz="2000" dirty="0" err="1">
                <a:latin typeface="Consolas" panose="020B0609020204030204" charset="0"/>
              </a:rPr>
              <a:t>tMax</a:t>
            </a:r>
            <a:r>
              <a:rPr lang="en-US" sz="2000" dirty="0">
                <a:latin typeface="Consolas" panose="020B0609020204030204" charset="0"/>
              </a:rPr>
              <a:t>, </a:t>
            </a:r>
            <a:r>
              <a:rPr lang="en-US" sz="2000" dirty="0" err="1">
                <a:latin typeface="Consolas" panose="020B0609020204030204" charset="0"/>
              </a:rPr>
              <a:t>tMin</a:t>
            </a:r>
            <a:r>
              <a:rPr lang="en-US" sz="2000" dirty="0">
                <a:latin typeface="Consolas" panose="020B0609020204030204"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73</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a:xfrm>
            <a:off x="838200" y="1321435"/>
            <a:ext cx="10918825" cy="4639945"/>
          </a:xfrm>
        </p:spPr>
        <p:txBody>
          <a:bodyPr>
            <a:normAutofit/>
          </a:bodyPr>
          <a:lstStyle/>
          <a:p>
            <a:pPr indent="-228600" fontAlgn="auto">
              <a:lnSpc>
                <a:spcPct val="100000"/>
              </a:lnSpc>
              <a:spcBef>
                <a:spcPts val="0"/>
              </a:spcBef>
            </a:pPr>
            <a:r>
              <a:rPr lang="zh-CN" altLang="en-US" sz="2400" b="1"/>
              <a:t>问题解决：</a:t>
            </a:r>
            <a:r>
              <a:rPr lang="zh-CN" altLang="en-US" sz="2400"/>
              <a:t>用函数嵌套定义和递归实现帕斯卡公式C(n,i) = C(n-1, i) + C(n-1, i-1)，进行组合数C(n,i)的快速求解。</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f2(n,i):</a:t>
            </a:r>
          </a:p>
          <a:p>
            <a:pPr marL="0" indent="0" fontAlgn="auto">
              <a:lnSpc>
                <a:spcPct val="100000"/>
              </a:lnSpc>
              <a:spcBef>
                <a:spcPts val="0"/>
              </a:spcBef>
              <a:buNone/>
            </a:pPr>
            <a:r>
              <a:rPr lang="zh-CN" altLang="en-US" sz="2000">
                <a:latin typeface="Consolas" panose="020B0609020204030204" charset="0"/>
              </a:rPr>
              <a:t>    cache2 = dict()</a:t>
            </a:r>
          </a:p>
          <a:p>
            <a:pPr marL="0" indent="0" fontAlgn="auto">
              <a:lnSpc>
                <a:spcPct val="100000"/>
              </a:lnSpc>
              <a:spcBef>
                <a:spcPts val="0"/>
              </a:spcBef>
              <a:buNone/>
            </a:pPr>
            <a:r>
              <a:rPr lang="zh-CN" altLang="en-US" sz="2000">
                <a:latin typeface="Consolas" panose="020B0609020204030204" charset="0"/>
              </a:rPr>
              <a:t>    </a:t>
            </a:r>
          </a:p>
          <a:p>
            <a:pPr marL="0" indent="0" fontAlgn="auto">
              <a:lnSpc>
                <a:spcPct val="100000"/>
              </a:lnSpc>
              <a:spcBef>
                <a:spcPts val="0"/>
              </a:spcBef>
              <a:buNone/>
            </a:pPr>
            <a:r>
              <a:rPr lang="zh-CN" altLang="en-US" sz="2000">
                <a:latin typeface="Consolas" panose="020B0609020204030204" charset="0"/>
              </a:rPr>
              <a:t>    def f(n,i):</a:t>
            </a:r>
          </a:p>
          <a:p>
            <a:pPr marL="0" indent="0" fontAlgn="auto">
              <a:lnSpc>
                <a:spcPct val="100000"/>
              </a:lnSpc>
              <a:spcBef>
                <a:spcPts val="0"/>
              </a:spcBef>
              <a:buNone/>
            </a:pPr>
            <a:r>
              <a:rPr lang="zh-CN" altLang="en-US" sz="2000">
                <a:latin typeface="Consolas" panose="020B0609020204030204" charset="0"/>
              </a:rPr>
              <a:t>        if n==i or i==0:</a:t>
            </a:r>
          </a:p>
          <a:p>
            <a:pPr marL="0" indent="0" fontAlgn="auto">
              <a:lnSpc>
                <a:spcPct val="100000"/>
              </a:lnSpc>
              <a:spcBef>
                <a:spcPts val="0"/>
              </a:spcBef>
              <a:buNone/>
            </a:pPr>
            <a:r>
              <a:rPr lang="zh-CN" altLang="en-US" sz="2000">
                <a:latin typeface="Consolas" panose="020B0609020204030204" charset="0"/>
              </a:rPr>
              <a:t>            return 1</a:t>
            </a:r>
          </a:p>
          <a:p>
            <a:pPr marL="0" indent="0" fontAlgn="auto">
              <a:lnSpc>
                <a:spcPct val="100000"/>
              </a:lnSpc>
              <a:spcBef>
                <a:spcPts val="0"/>
              </a:spcBef>
              <a:buNone/>
            </a:pPr>
            <a:r>
              <a:rPr lang="zh-CN" altLang="en-US" sz="2000">
                <a:latin typeface="Consolas" panose="020B0609020204030204" charset="0"/>
              </a:rPr>
              <a:t>        elif (n,i) not in cache2:</a:t>
            </a:r>
          </a:p>
          <a:p>
            <a:pPr marL="0" indent="0" fontAlgn="auto">
              <a:lnSpc>
                <a:spcPct val="100000"/>
              </a:lnSpc>
              <a:spcBef>
                <a:spcPts val="0"/>
              </a:spcBef>
              <a:buNone/>
            </a:pPr>
            <a:r>
              <a:rPr lang="zh-CN" altLang="en-US" sz="2000">
                <a:latin typeface="Consolas" panose="020B0609020204030204" charset="0"/>
              </a:rPr>
              <a:t>            cache2[(n,i)] = f(n-1, i) + f(n-1, i-1)</a:t>
            </a:r>
          </a:p>
          <a:p>
            <a:pPr marL="0" indent="0" fontAlgn="auto">
              <a:lnSpc>
                <a:spcPct val="100000"/>
              </a:lnSpc>
              <a:spcBef>
                <a:spcPts val="0"/>
              </a:spcBef>
              <a:buNone/>
            </a:pPr>
            <a:r>
              <a:rPr lang="zh-CN" altLang="en-US" sz="2000">
                <a:latin typeface="Consolas" panose="020B0609020204030204" charset="0"/>
              </a:rPr>
              <a:t>        return cache2[(n,i)]</a:t>
            </a:r>
          </a:p>
          <a:p>
            <a:pPr marL="0" indent="0" fontAlgn="auto">
              <a:lnSpc>
                <a:spcPct val="100000"/>
              </a:lnSpc>
              <a:spcBef>
                <a:spcPts val="0"/>
              </a:spcBef>
              <a:buNone/>
            </a:pPr>
            <a:r>
              <a:rPr lang="zh-CN" altLang="en-US" sz="2000">
                <a:latin typeface="Consolas" panose="020B0609020204030204" charset="0"/>
              </a:rPr>
              <a:t>    </a:t>
            </a:r>
          </a:p>
          <a:p>
            <a:pPr marL="0" indent="0" fontAlgn="auto">
              <a:lnSpc>
                <a:spcPct val="100000"/>
              </a:lnSpc>
              <a:spcBef>
                <a:spcPts val="0"/>
              </a:spcBef>
              <a:buNone/>
            </a:pPr>
            <a:r>
              <a:rPr lang="zh-CN" altLang="en-US" sz="2000">
                <a:latin typeface="Consolas" panose="020B0609020204030204" charset="0"/>
              </a:rPr>
              <a:t>    return f(n,i)</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5" name="Picture 4"/>
          <p:cNvPicPr>
            <a:picLocks noChangeAspect="1"/>
          </p:cNvPicPr>
          <p:nvPr/>
        </p:nvPicPr>
        <p:blipFill>
          <a:blip r:embed="rId2"/>
          <a:stretch>
            <a:fillRect/>
          </a:stretch>
        </p:blipFill>
        <p:spPr>
          <a:xfrm>
            <a:off x="5853430" y="2362200"/>
            <a:ext cx="5342890" cy="1609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lstStyle/>
          <a:p>
            <a:pPr marL="0" indent="0" fontAlgn="auto">
              <a:lnSpc>
                <a:spcPct val="150000"/>
              </a:lnSpc>
              <a:buNone/>
            </a:pPr>
            <a:r>
              <a:rPr lang="zh-CN" altLang="en-US" sz="2400"/>
              <a:t>（2）可调用对象</a:t>
            </a:r>
          </a:p>
          <a:p>
            <a:pPr marL="0" indent="0" fontAlgn="auto">
              <a:lnSpc>
                <a:spcPct val="150000"/>
              </a:lnSpc>
              <a:buNone/>
            </a:pPr>
            <a:r>
              <a:rPr lang="zh-CN" altLang="en-US" sz="2400"/>
              <a:t>函数属于Python可调用对象之一，由于构造方法的存在，类也是可调用的。像list()、tuple()、dict()、set()这样的工厂函数实际上都是调用了类的构造方法。另外，任何包含__call__()方法的类的对象也是可调用的。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6334</Words>
  <Application>Microsoft Office PowerPoint</Application>
  <PresentationFormat>宽屏</PresentationFormat>
  <Paragraphs>826</Paragraphs>
  <Slides>73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73</vt:i4>
      </vt:variant>
    </vt:vector>
  </HeadingPairs>
  <TitlesOfParts>
    <vt:vector size="80" baseType="lpstr">
      <vt:lpstr>宋体</vt:lpstr>
      <vt:lpstr>Arial</vt:lpstr>
      <vt:lpstr>Calibri</vt:lpstr>
      <vt:lpstr>Calibri Light</vt:lpstr>
      <vt:lpstr>Consolas</vt:lpstr>
      <vt:lpstr>Wingdings</vt:lpstr>
      <vt:lpstr>Office 主题</vt:lpstr>
      <vt:lpstr>5  函数</vt:lpstr>
      <vt:lpstr>5  函数</vt:lpstr>
      <vt:lpstr>5.1  函数定义与调用</vt:lpstr>
      <vt:lpstr>5.1.1  函数定义与调用基本语法</vt:lpstr>
      <vt:lpstr>5.1.1  函数定义与调用基本语法</vt:lpstr>
      <vt:lpstr>5.1.1  函数定义与调用基本语法</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5.1.3  函数递归调用</vt:lpstr>
      <vt:lpstr>5.1.3  函数递归调用</vt:lpstr>
      <vt:lpstr>5.1.3  函数递归调用</vt:lpstr>
      <vt:lpstr>5.2  函数参数</vt:lpstr>
      <vt:lpstr>5.2  函数参数</vt:lpstr>
      <vt:lpstr>5.2  函数参数</vt:lpstr>
      <vt:lpstr>5.2  函数参数</vt:lpstr>
      <vt:lpstr>5.2.1  位置参数</vt:lpstr>
      <vt:lpstr>5.2.2  默认值参数</vt:lpstr>
      <vt:lpstr>5.2.2  默认值参数</vt:lpstr>
      <vt:lpstr>5.2.2  默认值参数</vt:lpstr>
      <vt:lpstr>5.2.2  默认值参数</vt:lpstr>
      <vt:lpstr>5.2.2  默认值参数</vt:lpstr>
      <vt:lpstr>5.2.2  默认值参数</vt:lpstr>
      <vt:lpstr>5.2.3  关键参数</vt:lpstr>
      <vt:lpstr>5.2.4  可变长度参数</vt:lpstr>
      <vt:lpstr>5.2.4  可变长度参数</vt:lpstr>
      <vt:lpstr>5.2.4  可变长度参数</vt:lpstr>
      <vt:lpstr>5.2.4  可变长度参数</vt:lpstr>
      <vt:lpstr>5.2.5  传递参数时的序列解包</vt:lpstr>
      <vt:lpstr>5.2.5  传递参数时的序列解包</vt:lpstr>
      <vt:lpstr>5.2.5  传递参数时的序列解包</vt:lpstr>
      <vt:lpstr>5.2.5  传递参数时的序列解包</vt:lpstr>
      <vt:lpstr>5.2.5  传递参数时的序列解包</vt:lpstr>
      <vt:lpstr>5.3  变量作用域</vt:lpstr>
      <vt:lpstr>5.3  变量作用域</vt:lpstr>
      <vt:lpstr>5.3  变量作用域</vt:lpstr>
      <vt:lpstr>5.3  变量作用域</vt:lpstr>
      <vt:lpstr>5.3  变量作用域</vt:lpstr>
      <vt:lpstr>5.3  变量作用域</vt:lpstr>
      <vt:lpstr>5.3  变量作用域</vt:lpstr>
      <vt:lpstr>5.4  lambda表达式</vt:lpstr>
      <vt:lpstr>5.4  lambda表达式</vt:lpstr>
      <vt:lpstr>5.4  lambda表达式</vt:lpstr>
      <vt:lpstr>5.4  lambda表达式</vt:lpstr>
      <vt:lpstr>5.4  lambda表达式</vt:lpstr>
      <vt:lpstr>5.4  lambda表达式</vt:lpstr>
      <vt:lpstr>5.4  lambda表达式</vt:lpstr>
      <vt:lpstr>5.4  lambda表达式</vt:lpstr>
      <vt:lpstr>5.5  生成器函数设计要点</vt:lpstr>
      <vt:lpstr>5.5  生成器函数设计要点</vt:lpstr>
      <vt:lpstr>5.5  生成器函数设计要点</vt:lpstr>
      <vt:lpstr>5.5  生成器函数设计要点</vt:lpstr>
      <vt:lpstr>5.5  生成器函数设计要点</vt:lpstr>
      <vt:lpstr>5.5  生成器函数设计要点</vt:lpstr>
      <vt:lpstr>5.6  示例</vt:lpstr>
      <vt:lpstr>5.6  示例</vt:lpstr>
      <vt:lpstr>5.6  示例</vt:lpstr>
      <vt:lpstr>5.6  示例</vt:lpstr>
      <vt:lpstr>5.6  示例</vt:lpstr>
      <vt:lpstr>5.6  示例</vt:lpstr>
      <vt:lpstr>5.6  示例</vt:lpstr>
      <vt:lpstr>5.6  示例</vt:lpstr>
      <vt:lpstr>5.6  示例</vt:lpstr>
      <vt:lpstr>5.6  示例</vt:lpstr>
      <vt:lpstr>5.6  示例</vt:lpstr>
      <vt:lpstr>5.6  示例</vt:lpstr>
      <vt:lpstr>5.6  示例</vt:lpstr>
      <vt:lpstr>5.6  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函数</dc:title>
  <dc:creator>Dong</dc:creator>
  <cp:lastModifiedBy>Zhou</cp:lastModifiedBy>
  <cp:revision>352</cp:revision>
  <dcterms:created xsi:type="dcterms:W3CDTF">2015-05-05T08:02:00Z</dcterms:created>
  <dcterms:modified xsi:type="dcterms:W3CDTF">2019-02-25T04:51:01Z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