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sldIdLst>
    <p:sldId id="347" r:id="rId2"/>
    <p:sldId id="261" r:id="rId3"/>
    <p:sldId id="259" r:id="rId4"/>
    <p:sldId id="265" r:id="rId5"/>
    <p:sldId id="266" r:id="rId6"/>
    <p:sldId id="267" r:id="rId7"/>
    <p:sldId id="268" r:id="rId8"/>
    <p:sldId id="270" r:id="rId9"/>
    <p:sldId id="339" r:id="rId10"/>
    <p:sldId id="271" r:id="rId11"/>
    <p:sldId id="333" r:id="rId12"/>
    <p:sldId id="321" r:id="rId13"/>
    <p:sldId id="322" r:id="rId14"/>
    <p:sldId id="323" r:id="rId15"/>
    <p:sldId id="338" r:id="rId16"/>
    <p:sldId id="324" r:id="rId17"/>
    <p:sldId id="325" r:id="rId18"/>
    <p:sldId id="326" r:id="rId19"/>
    <p:sldId id="327" r:id="rId20"/>
    <p:sldId id="328" r:id="rId21"/>
    <p:sldId id="329" r:id="rId22"/>
    <p:sldId id="330" r:id="rId23"/>
    <p:sldId id="331" r:id="rId24"/>
    <p:sldId id="262" r:id="rId25"/>
    <p:sldId id="307" r:id="rId26"/>
    <p:sldId id="272" r:id="rId27"/>
    <p:sldId id="273" r:id="rId28"/>
    <p:sldId id="277" r:id="rId29"/>
    <p:sldId id="308" r:id="rId30"/>
    <p:sldId id="309" r:id="rId31"/>
    <p:sldId id="310" r:id="rId32"/>
    <p:sldId id="311" r:id="rId33"/>
    <p:sldId id="317" r:id="rId34"/>
    <p:sldId id="274" r:id="rId35"/>
    <p:sldId id="318" r:id="rId36"/>
    <p:sldId id="279" r:id="rId37"/>
    <p:sldId id="278" r:id="rId38"/>
    <p:sldId id="341" r:id="rId39"/>
    <p:sldId id="316" r:id="rId40"/>
    <p:sldId id="345" r:id="rId41"/>
    <p:sldId id="275" r:id="rId42"/>
    <p:sldId id="276" r:id="rId43"/>
    <p:sldId id="343" r:id="rId44"/>
    <p:sldId id="342" r:id="rId45"/>
    <p:sldId id="344" r:id="rId46"/>
    <p:sldId id="283" r:id="rId47"/>
    <p:sldId id="284" r:id="rId48"/>
    <p:sldId id="313" r:id="rId49"/>
    <p:sldId id="263" r:id="rId50"/>
    <p:sldId id="314" r:id="rId51"/>
    <p:sldId id="288" r:id="rId52"/>
    <p:sldId id="337" r:id="rId53"/>
    <p:sldId id="289" r:id="rId54"/>
    <p:sldId id="315" r:id="rId55"/>
    <p:sldId id="319" r:id="rId56"/>
    <p:sldId id="290" r:id="rId57"/>
    <p:sldId id="291" r:id="rId58"/>
    <p:sldId id="334" r:id="rId59"/>
    <p:sldId id="336" r:id="rId60"/>
    <p:sldId id="292" r:id="rId61"/>
    <p:sldId id="312" r:id="rId62"/>
    <p:sldId id="285" r:id="rId63"/>
    <p:sldId id="264" r:id="rId64"/>
    <p:sldId id="346" r:id="rId65"/>
  </p:sldIdLst>
  <p:sldSz cx="9144000" cy="6858000" type="screen4x3"/>
  <p:notesSz cx="7104063" cy="10234613"/>
  <p:defaultTextStyle>
    <a:defPPr>
      <a:defRPr lang="zh-CN"/>
    </a:defPPr>
    <a:lvl1pPr algn="ctr"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9pPr>
  </p:defaultTextStyle>
  <p:modifyVerifier cryptProviderType="rsaFull" cryptAlgorithmClass="hash" cryptAlgorithmType="typeAny" cryptAlgorithmSid="4" spinCount="100000" saltData="if1diD69d5KWXbP0I5j3vw==" hashData="01GoBgtUMYP9ekXNHNarhqqrWoY="/>
  <p:extLs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6699FF"/>
    <a:srgbClr val="009900"/>
    <a:srgbClr val="FFFF66"/>
    <a:srgbClr val="FFFF00"/>
    <a:srgbClr val="CC0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62546" autoAdjust="0"/>
  </p:normalViewPr>
  <p:slideViewPr>
    <p:cSldViewPr showGuides="1">
      <p:cViewPr varScale="1">
        <p:scale>
          <a:sx n="43" d="100"/>
          <a:sy n="43" d="100"/>
        </p:scale>
        <p:origin x="-154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9750" cy="511175"/>
          </a:xfrm>
          <a:prstGeom prst="rect">
            <a:avLst/>
          </a:prstGeom>
          <a:noFill/>
          <a:ln w="9525">
            <a:noFill/>
            <a:miter lim="800000"/>
          </a:ln>
          <a:effectLst/>
        </p:spPr>
        <p:txBody>
          <a:bodyPr vert="horz" wrap="square" lIns="99074" tIns="49537" rIns="99074" bIns="49537" numCol="1" anchor="t" anchorCtr="0" compatLnSpc="1"/>
          <a:lstStyle>
            <a:lvl1pPr algn="l" defTabSz="990600">
              <a:defRPr sz="1300"/>
            </a:lvl1pPr>
          </a:lstStyle>
          <a:p>
            <a:endParaRPr lang="en-US" altLang="zh-CN"/>
          </a:p>
        </p:txBody>
      </p:sp>
      <p:sp>
        <p:nvSpPr>
          <p:cNvPr id="10243" name="Rectangle 3"/>
          <p:cNvSpPr>
            <a:spLocks noGrp="1" noChangeArrowheads="1"/>
          </p:cNvSpPr>
          <p:nvPr>
            <p:ph type="dt" idx="1"/>
          </p:nvPr>
        </p:nvSpPr>
        <p:spPr bwMode="auto">
          <a:xfrm>
            <a:off x="4022725" y="0"/>
            <a:ext cx="3079750" cy="511175"/>
          </a:xfrm>
          <a:prstGeom prst="rect">
            <a:avLst/>
          </a:prstGeom>
          <a:noFill/>
          <a:ln w="9525">
            <a:noFill/>
            <a:miter lim="800000"/>
          </a:ln>
          <a:effectLst/>
        </p:spPr>
        <p:txBody>
          <a:bodyPr vert="horz" wrap="square" lIns="99074" tIns="49537" rIns="99074" bIns="49537" numCol="1" anchor="t" anchorCtr="0" compatLnSpc="1"/>
          <a:lstStyle>
            <a:lvl1pPr algn="r" defTabSz="990600">
              <a:defRPr sz="1300"/>
            </a:lvl1pPr>
          </a:lstStyle>
          <a:p>
            <a:endParaRPr lang="en-US" altLang="zh-CN"/>
          </a:p>
        </p:txBody>
      </p:sp>
      <p:sp>
        <p:nvSpPr>
          <p:cNvPr id="10244" name="Rectangle 4"/>
          <p:cNvSpPr>
            <a:spLocks noGrp="1" noRot="1" noChangeAspect="1" noChangeArrowheads="1" noTextEdit="1"/>
          </p:cNvSpPr>
          <p:nvPr>
            <p:ph type="sldImg" idx="2"/>
          </p:nvPr>
        </p:nvSpPr>
        <p:spPr bwMode="auto">
          <a:xfrm>
            <a:off x="993775" y="768350"/>
            <a:ext cx="5118100" cy="3838575"/>
          </a:xfrm>
          <a:prstGeom prst="rect">
            <a:avLst/>
          </a:prstGeom>
          <a:noFill/>
          <a:ln w="9525">
            <a:solidFill>
              <a:srgbClr val="000000"/>
            </a:solidFill>
            <a:miter lim="800000"/>
          </a:ln>
          <a:effectLst/>
        </p:spPr>
      </p:sp>
      <p:sp>
        <p:nvSpPr>
          <p:cNvPr id="10245" name="Rectangle 5"/>
          <p:cNvSpPr>
            <a:spLocks noGrp="1" noChangeArrowheads="1"/>
          </p:cNvSpPr>
          <p:nvPr>
            <p:ph type="body" sz="quarter" idx="3"/>
          </p:nvPr>
        </p:nvSpPr>
        <p:spPr bwMode="auto">
          <a:xfrm>
            <a:off x="711200" y="4862513"/>
            <a:ext cx="5681663" cy="4603750"/>
          </a:xfrm>
          <a:prstGeom prst="rect">
            <a:avLst/>
          </a:prstGeom>
          <a:noFill/>
          <a:ln w="9525">
            <a:noFill/>
            <a:miter lim="800000"/>
          </a:ln>
          <a:effectLst/>
        </p:spPr>
        <p:txBody>
          <a:bodyPr vert="horz" wrap="square" lIns="99074" tIns="49537" rIns="99074" bIns="49537"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6" name="Rectangle 6"/>
          <p:cNvSpPr>
            <a:spLocks noGrp="1" noChangeArrowheads="1"/>
          </p:cNvSpPr>
          <p:nvPr>
            <p:ph type="ftr" sz="quarter" idx="4"/>
          </p:nvPr>
        </p:nvSpPr>
        <p:spPr bwMode="auto">
          <a:xfrm>
            <a:off x="0" y="9720263"/>
            <a:ext cx="3079750" cy="512762"/>
          </a:xfrm>
          <a:prstGeom prst="rect">
            <a:avLst/>
          </a:prstGeom>
          <a:noFill/>
          <a:ln w="9525">
            <a:noFill/>
            <a:miter lim="800000"/>
          </a:ln>
          <a:effectLst/>
        </p:spPr>
        <p:txBody>
          <a:bodyPr vert="horz" wrap="square" lIns="99074" tIns="49537" rIns="99074" bIns="49537" numCol="1" anchor="b" anchorCtr="0" compatLnSpc="1"/>
          <a:lstStyle>
            <a:lvl1pPr algn="l" defTabSz="990600">
              <a:defRPr sz="1300"/>
            </a:lvl1pPr>
          </a:lstStyle>
          <a:p>
            <a:endParaRPr lang="en-US" altLang="zh-CN"/>
          </a:p>
        </p:txBody>
      </p:sp>
      <p:sp>
        <p:nvSpPr>
          <p:cNvPr id="10247" name="Rectangle 7"/>
          <p:cNvSpPr>
            <a:spLocks noGrp="1" noChangeArrowheads="1"/>
          </p:cNvSpPr>
          <p:nvPr>
            <p:ph type="sldNum" sz="quarter" idx="5"/>
          </p:nvPr>
        </p:nvSpPr>
        <p:spPr bwMode="auto">
          <a:xfrm>
            <a:off x="4022725" y="9720263"/>
            <a:ext cx="3079750" cy="512762"/>
          </a:xfrm>
          <a:prstGeom prst="rect">
            <a:avLst/>
          </a:prstGeom>
          <a:noFill/>
          <a:ln w="9525">
            <a:noFill/>
            <a:miter lim="800000"/>
          </a:ln>
          <a:effectLst/>
        </p:spPr>
        <p:txBody>
          <a:bodyPr vert="horz" wrap="square" lIns="99074" tIns="49537" rIns="99074" bIns="49537" numCol="1" anchor="b" anchorCtr="0" compatLnSpc="1"/>
          <a:lstStyle>
            <a:lvl1pPr algn="r" defTabSz="990600">
              <a:defRPr sz="1300"/>
            </a:lvl1pPr>
          </a:lstStyle>
          <a:p>
            <a:fld id="{B79E88C1-2095-42A9-B9DA-1110F8436935}" type="slidenum">
              <a:rPr lang="en-US" altLang="zh-CN"/>
              <a:t>‹#›</a:t>
            </a:fld>
            <a:endParaRPr lang="en-US" altLang="zh-CN"/>
          </a:p>
        </p:txBody>
      </p:sp>
    </p:spTree>
    <p:extLst>
      <p:ext uri="{BB962C8B-B14F-4D97-AF65-F5344CB8AC3E}">
        <p14:creationId xmlns:p14="http://schemas.microsoft.com/office/powerpoint/2010/main" val="24127845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B9521E-C125-44F0-BEDF-25527051CB7E}" type="slidenum">
              <a:rPr lang="en-US" altLang="zh-CN"/>
              <a:t>2</a:t>
            </a:fld>
            <a:endParaRPr lang="en-US" altLang="zh-CN"/>
          </a:p>
        </p:txBody>
      </p:sp>
      <p:sp>
        <p:nvSpPr>
          <p:cNvPr id="15362" name="Rectangle 2"/>
          <p:cNvSpPr>
            <a:spLocks noGrp="1" noRot="1" noChangeAspect="1" noChangeArrowheads="1" noTextEdit="1"/>
          </p:cNvSpPr>
          <p:nvPr>
            <p:ph type="sldImg"/>
          </p:nvPr>
        </p:nvSpPr>
        <p:spPr/>
      </p:sp>
      <p:sp>
        <p:nvSpPr>
          <p:cNvPr id="15363" name="Rectangle 3"/>
          <p:cNvSpPr>
            <a:spLocks noGrp="1" noChangeArrowheads="1"/>
          </p:cNvSpPr>
          <p:nvPr>
            <p:ph type="body" idx="1"/>
          </p:nvPr>
        </p:nvSpPr>
        <p:spPr/>
        <p:txBody>
          <a:bodyPr/>
          <a:lstStyle/>
          <a:p>
            <a:r>
              <a:rPr lang="zh-CN" altLang="en-US" dirty="0"/>
              <a:t>计划时期是软件生命周期的第一个时期，它包括问题定义和可行性研究两个阶段。</a:t>
            </a:r>
          </a:p>
          <a:p>
            <a:r>
              <a:rPr lang="zh-CN" altLang="en-US" dirty="0"/>
              <a:t>首先进入问题定义阶段，确定系统的目标与范围。</a:t>
            </a:r>
          </a:p>
          <a:p>
            <a:r>
              <a:rPr lang="zh-CN" altLang="en-US" dirty="0"/>
              <a:t>然后，开始对问题进行可行性研究，弄清所定义的项目是不是可以实现和值得开发，存在那些风险。</a:t>
            </a:r>
          </a:p>
          <a:p>
            <a:r>
              <a:rPr lang="zh-CN" altLang="en-US" dirty="0"/>
              <a:t>如果，通过可行性研究认为开发这个项目是可行的，则开始制订项目的实施计划，开始整个项目的开发。</a:t>
            </a:r>
          </a:p>
          <a:p>
            <a:r>
              <a:rPr lang="zh-CN" altLang="en-US" dirty="0"/>
              <a:t>如果，认为该项目的开发存在很大的风险，在技术上存在很多问题，不能或不值得开发。则应该终止整个项目。</a:t>
            </a:r>
          </a:p>
          <a:p>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、开放订票系统接口，可以从其他电子商务网站购买火车票。类似淘宝销售彩票。</a:t>
            </a:r>
            <a:endParaRPr lang="en-US" altLang="zh-CN" dirty="0" smtClean="0"/>
          </a:p>
          <a:p>
            <a:r>
              <a:rPr lang="en-US" altLang="zh-CN" dirty="0" smtClean="0"/>
              <a:t>2</a:t>
            </a:r>
            <a:r>
              <a:rPr lang="zh-CN" altLang="en-US" dirty="0" smtClean="0"/>
              <a:t>、移动平台上的购票，安卓，苹果手机上的订票软件；</a:t>
            </a:r>
            <a:endParaRPr lang="en-US" altLang="zh-CN" dirty="0" smtClean="0"/>
          </a:p>
          <a:p>
            <a:r>
              <a:rPr lang="en-US" altLang="zh-CN" dirty="0" smtClean="0"/>
              <a:t>3</a:t>
            </a:r>
            <a:r>
              <a:rPr lang="zh-CN" altLang="en-US" dirty="0" smtClean="0"/>
              <a:t>、除了订票外，还可以与酒店房间预订、机票预定等结合。</a:t>
            </a:r>
            <a:endParaRPr lang="en-US" altLang="zh-CN" dirty="0" smtClean="0"/>
          </a:p>
        </p:txBody>
      </p:sp>
      <p:sp>
        <p:nvSpPr>
          <p:cNvPr id="4" name="灯片编号占位符 3"/>
          <p:cNvSpPr>
            <a:spLocks noGrp="1"/>
          </p:cNvSpPr>
          <p:nvPr>
            <p:ph type="sldNum" sz="quarter" idx="10"/>
          </p:nvPr>
        </p:nvSpPr>
        <p:spPr/>
        <p:txBody>
          <a:bodyPr/>
          <a:lstStyle/>
          <a:p>
            <a:fld id="{B79E88C1-2095-42A9-B9DA-1110F8436935}" type="slidenum">
              <a:rPr lang="en-US" altLang="zh-CN" smtClean="0"/>
              <a:t>20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4FC6EF-0907-420E-BE50-7FE9A8869F45}" type="slidenum">
              <a:rPr lang="en-US" altLang="zh-CN"/>
              <a:t>24</a:t>
            </a:fld>
            <a:endParaRPr lang="en-US" altLang="zh-CN"/>
          </a:p>
        </p:txBody>
      </p:sp>
      <p:sp>
        <p:nvSpPr>
          <p:cNvPr id="31746" name="Rectangle 2"/>
          <p:cNvSpPr>
            <a:spLocks noGrp="1" noRot="1" noChangeAspect="1" noChangeArrowheads="1" noTextEdit="1"/>
          </p:cNvSpPr>
          <p:nvPr>
            <p:ph type="sldImg"/>
          </p:nvPr>
        </p:nvSpPr>
        <p:spPr/>
      </p:sp>
      <p:sp>
        <p:nvSpPr>
          <p:cNvPr id="31747" name="Rectangle 3"/>
          <p:cNvSpPr>
            <a:spLocks noGrp="1" noChangeArrowheads="1"/>
          </p:cNvSpPr>
          <p:nvPr>
            <p:ph type="body" idx="1"/>
          </p:nvPr>
        </p:nvSpPr>
        <p:spPr/>
        <p:txBody>
          <a:bodyPr/>
          <a:lstStyle/>
          <a:p>
            <a:r>
              <a:rPr lang="zh-CN" altLang="en-US" dirty="0"/>
              <a:t>在用户和分析员共同审查了问题定义阶段完成的“软件开发任务书”，并一致同意说明书的内容，且同意把工作继续下去后，就可以转入下一个阶段</a:t>
            </a:r>
            <a:r>
              <a:rPr lang="en-US" altLang="zh-CN" dirty="0"/>
              <a:t>--------</a:t>
            </a:r>
            <a:r>
              <a:rPr lang="zh-CN" altLang="en-US" dirty="0"/>
              <a:t>可行性研究</a:t>
            </a:r>
          </a:p>
          <a:p>
            <a:r>
              <a:rPr lang="zh-CN" altLang="en-US" dirty="0"/>
              <a:t>并非所有的项目都是一定可行的，没有经过细致的可行性研究而失败的先例有很多。</a:t>
            </a:r>
          </a:p>
          <a:p>
            <a:r>
              <a:rPr lang="zh-CN" altLang="en-US" dirty="0"/>
              <a:t>然而一个太过经常的情形是：软件工程师匆匆的越过这个问题，或是被没有耐心的管理者或用户推着通过，最终陷入从开始就注定有问题的项目泥潭中。</a:t>
            </a:r>
          </a:p>
          <a:p>
            <a:r>
              <a:rPr lang="zh-CN" altLang="en-US" dirty="0"/>
              <a:t>比如一个软件公司的老板总会不耐烦的说：“足够了，开始进行吧”；然而几年之后，这个项目便被作为大的失败而出现在报纸上。</a:t>
            </a:r>
          </a:p>
          <a:p>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97076D9-95CA-4374-9A9E-0959237E3467}" type="slidenum">
              <a:rPr lang="en-US" altLang="zh-CN"/>
              <a:t>25</a:t>
            </a:fld>
            <a:endParaRPr lang="en-US" altLang="zh-CN"/>
          </a:p>
        </p:txBody>
      </p:sp>
      <p:sp>
        <p:nvSpPr>
          <p:cNvPr id="90114" name="Rectangle 2"/>
          <p:cNvSpPr>
            <a:spLocks noGrp="1" noRot="1" noChangeAspect="1" noChangeArrowheads="1" noTextEdit="1"/>
          </p:cNvSpPr>
          <p:nvPr>
            <p:ph type="sldImg"/>
          </p:nvPr>
        </p:nvSpPr>
        <p:spPr/>
      </p:sp>
      <p:sp>
        <p:nvSpPr>
          <p:cNvPr id="9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15CFD3-0532-46DD-A56F-2EBC797DF697}" type="slidenum">
              <a:rPr lang="en-US" altLang="zh-CN"/>
              <a:t>26</a:t>
            </a:fld>
            <a:endParaRPr lang="en-US" altLang="zh-CN"/>
          </a:p>
        </p:txBody>
      </p:sp>
      <p:sp>
        <p:nvSpPr>
          <p:cNvPr id="93186" name="Rectangle 2"/>
          <p:cNvSpPr>
            <a:spLocks noGrp="1" noRot="1" noChangeAspect="1" noChangeArrowheads="1" noTextEdit="1"/>
          </p:cNvSpPr>
          <p:nvPr>
            <p:ph type="sldImg"/>
          </p:nvPr>
        </p:nvSpPr>
        <p:spPr/>
      </p:sp>
      <p:sp>
        <p:nvSpPr>
          <p:cNvPr id="93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9E88C1-2095-42A9-B9DA-1110F8436935}" type="slidenum">
              <a:rPr lang="en-US" altLang="zh-CN" smtClean="0"/>
              <a:t>27</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4F53C01-5E96-4F4F-9BBE-563B56ADC25C}" type="slidenum">
              <a:rPr lang="en-US" altLang="zh-CN"/>
              <a:t>47</a:t>
            </a:fld>
            <a:endParaRPr lang="en-US" altLang="zh-CN"/>
          </a:p>
        </p:txBody>
      </p:sp>
      <p:sp>
        <p:nvSpPr>
          <p:cNvPr id="48130" name="Rectangle 2"/>
          <p:cNvSpPr>
            <a:spLocks noGrp="1" noRot="1" noChangeAspect="1" noChangeArrowheads="1" noTextEdit="1"/>
          </p:cNvSpPr>
          <p:nvPr>
            <p:ph type="sldImg"/>
          </p:nvPr>
        </p:nvSpPr>
        <p:spPr/>
      </p:sp>
      <p:sp>
        <p:nvSpPr>
          <p:cNvPr id="48131" name="Rectangle 3"/>
          <p:cNvSpPr>
            <a:spLocks noGrp="1" noChangeArrowheads="1"/>
          </p:cNvSpPr>
          <p:nvPr>
            <p:ph type="body" idx="1"/>
          </p:nvPr>
        </p:nvSpPr>
        <p:spPr/>
        <p:txBody>
          <a:bodyPr/>
          <a:lstStyle/>
          <a:p>
            <a:r>
              <a:rPr lang="en-US" altLang="zh-CN"/>
              <a:t> </a:t>
            </a:r>
            <a:r>
              <a:rPr lang="en-US" altLang="zh-CN" b="1"/>
              <a:t>1.</a:t>
            </a:r>
            <a:r>
              <a:rPr lang="zh-CN" altLang="en-US" b="1"/>
              <a:t>复查问题定义，进一步澄清系统的目标和范围</a:t>
            </a:r>
            <a:r>
              <a:rPr lang="en-US" altLang="zh-CN" b="1"/>
              <a:t>,</a:t>
            </a:r>
            <a:r>
              <a:rPr lang="zh-CN" altLang="en-US" b="1"/>
              <a:t>准确</a:t>
            </a:r>
          </a:p>
          <a:p>
            <a:r>
              <a:rPr lang="zh-CN" altLang="en-US" b="1"/>
              <a:t>    地把握要解决的问题。 </a:t>
            </a:r>
          </a:p>
          <a:p>
            <a:r>
              <a:rPr lang="zh-CN" altLang="en-US" b="1"/>
              <a:t> </a:t>
            </a:r>
            <a:r>
              <a:rPr lang="en-US" altLang="zh-CN" b="1"/>
              <a:t>2.</a:t>
            </a:r>
            <a:r>
              <a:rPr lang="zh-CN" altLang="en-US" b="1"/>
              <a:t>研究当前正在使用的系统，建立当前系统的物理模型，</a:t>
            </a:r>
          </a:p>
          <a:p>
            <a:r>
              <a:rPr lang="zh-CN" altLang="en-US" b="1"/>
              <a:t>   用</a:t>
            </a:r>
            <a:r>
              <a:rPr lang="en-US" altLang="zh-CN" b="1"/>
              <a:t>《</a:t>
            </a:r>
            <a:r>
              <a:rPr lang="zh-CN" altLang="en-US" b="1"/>
              <a:t>系统流程图</a:t>
            </a:r>
            <a:r>
              <a:rPr lang="en-US" altLang="zh-CN" b="1"/>
              <a:t>》</a:t>
            </a:r>
            <a:r>
              <a:rPr lang="zh-CN" altLang="en-US" b="1"/>
              <a:t>描述。</a:t>
            </a:r>
          </a:p>
          <a:p>
            <a:r>
              <a:rPr lang="zh-CN" altLang="en-US" b="1"/>
              <a:t> </a:t>
            </a:r>
            <a:r>
              <a:rPr lang="en-US" altLang="zh-CN" b="1"/>
              <a:t>3. </a:t>
            </a:r>
            <a:r>
              <a:rPr lang="zh-CN" altLang="en-US" b="1"/>
              <a:t>设想目标系统逻辑模型和主要功能要求。</a:t>
            </a:r>
          </a:p>
          <a:p>
            <a:r>
              <a:rPr lang="zh-CN" altLang="en-US" b="1"/>
              <a:t>对设想的新系统重新定义。</a:t>
            </a:r>
          </a:p>
          <a:p>
            <a:r>
              <a:rPr lang="zh-CN" altLang="en-US" b="1"/>
              <a:t>              </a:t>
            </a:r>
            <a:r>
              <a:rPr lang="en-US" altLang="zh-CN" b="1"/>
              <a:t>1---3</a:t>
            </a:r>
            <a:r>
              <a:rPr lang="zh-CN" altLang="en-US" b="1"/>
              <a:t>是一个循环过程</a:t>
            </a:r>
          </a:p>
          <a:p>
            <a:r>
              <a:rPr lang="zh-CN" altLang="en-US" b="1"/>
              <a:t> </a:t>
            </a:r>
            <a:r>
              <a:rPr lang="en-US" altLang="zh-CN" b="1"/>
              <a:t>4. </a:t>
            </a:r>
            <a:r>
              <a:rPr lang="zh-CN" altLang="en-US" b="1"/>
              <a:t>导出供选择的几种方案，进行可行性论证。</a:t>
            </a:r>
          </a:p>
          <a:p>
            <a:r>
              <a:rPr lang="en-US" altLang="zh-CN" b="1"/>
              <a:t>5.</a:t>
            </a:r>
            <a:r>
              <a:rPr lang="zh-CN" altLang="en-US" b="1"/>
              <a:t>若可行推荐行动方案</a:t>
            </a:r>
          </a:p>
          <a:p>
            <a:r>
              <a:rPr lang="en-US" altLang="zh-CN" b="1"/>
              <a:t>6. </a:t>
            </a:r>
            <a:r>
              <a:rPr lang="zh-CN" altLang="en-US" b="1"/>
              <a:t>草拟开发计划</a:t>
            </a:r>
          </a:p>
          <a:p>
            <a:r>
              <a:rPr lang="en-US" altLang="zh-CN" b="1"/>
              <a:t>7.</a:t>
            </a:r>
            <a:r>
              <a:rPr lang="zh-CN" altLang="en-US" b="1"/>
              <a:t>书写文档，提交审查。</a:t>
            </a:r>
          </a:p>
          <a:p>
            <a:r>
              <a:rPr lang="zh-CN" altLang="en-US" b="1"/>
              <a:t>   文档：可行性论证报告，项目开发计划</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2637C79-6077-480E-AFB3-B44D94D4C2EF}" type="slidenum">
              <a:rPr lang="en-US" altLang="zh-CN"/>
              <a:t>49</a:t>
            </a:fld>
            <a:endParaRPr lang="en-US" altLang="zh-CN"/>
          </a:p>
        </p:txBody>
      </p:sp>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8E1FDE-4C0B-45EE-B474-CF22C5AEF958}" type="slidenum">
              <a:rPr lang="en-US" altLang="zh-CN"/>
              <a:t>50</a:t>
            </a:fld>
            <a:endParaRPr lang="en-US" altLang="zh-CN"/>
          </a:p>
        </p:txBody>
      </p:sp>
      <p:sp>
        <p:nvSpPr>
          <p:cNvPr id="102402" name="Rectangle 2"/>
          <p:cNvSpPr>
            <a:spLocks noGrp="1" noRot="1" noChangeAspect="1" noChangeArrowheads="1" noTextEdit="1"/>
          </p:cNvSpPr>
          <p:nvPr>
            <p:ph type="sldImg"/>
          </p:nvPr>
        </p:nvSpPr>
        <p:spPr/>
      </p:sp>
      <p:sp>
        <p:nvSpPr>
          <p:cNvPr id="102403" name="Rectangle 3"/>
          <p:cNvSpPr>
            <a:spLocks noGrp="1" noChangeArrowheads="1"/>
          </p:cNvSpPr>
          <p:nvPr>
            <p:ph type="body" idx="1"/>
          </p:nvPr>
        </p:nvSpPr>
        <p:spPr/>
        <p:txBody>
          <a:bodyPr/>
          <a:lstStyle/>
          <a:p>
            <a:r>
              <a:rPr lang="zh-CN" altLang="en-US" dirty="0"/>
              <a:t>教材科的售书过程是这样的：</a:t>
            </a:r>
          </a:p>
          <a:p>
            <a:r>
              <a:rPr lang="zh-CN" altLang="en-US" dirty="0"/>
              <a:t>通过对这样一个售书过程的分析，我们可以给出当前售书系统的系统的系统流程图。</a:t>
            </a:r>
          </a:p>
          <a:p>
            <a:r>
              <a:rPr lang="zh-CN" altLang="en-US" dirty="0"/>
              <a:t>从这个流程图中，我们发现了一些问题。</a:t>
            </a:r>
          </a:p>
          <a:p>
            <a:r>
              <a:rPr lang="zh-CN" altLang="en-US" dirty="0"/>
              <a:t>学生购买教材，不仅要跑教材科，还要首先到所在系开具证明。学生很不方便，系里也很麻烦。</a:t>
            </a:r>
          </a:p>
          <a:p>
            <a:r>
              <a:rPr lang="zh-CN" altLang="en-US" dirty="0"/>
              <a:t>但是，如果学生直接到教材科购买，教材科为了防止多买而影响了计划供应，教材科在开发票之前，先审查购书单的有效性，也就是购书单中有有没有不属于购书人使用的教材或者之前已经购买过了教材。这样手续非常烦琐。</a:t>
            </a:r>
          </a:p>
          <a:p>
            <a:r>
              <a:rPr lang="zh-CN" altLang="en-US" dirty="0"/>
              <a:t>因此，通过这些分析，我们便可以给出计算机售书系统的目标系统流程图。</a:t>
            </a:r>
          </a:p>
          <a:p>
            <a:endParaRPr lang="zh-CN" altLang="en-US" dirty="0"/>
          </a:p>
          <a:p>
            <a:r>
              <a:rPr lang="zh-CN" altLang="en-US" dirty="0"/>
              <a:t>分析哪些是计算机（目标系统）要实现的，哪些不需要或不可能用计算机实现</a:t>
            </a:r>
          </a:p>
          <a:p>
            <a:r>
              <a:rPr lang="zh-CN" altLang="en-US" dirty="0"/>
              <a:t>如教学秘书开购书证明就不需要在目标系统中实现</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3182C7D-50A6-4F5F-8F96-CA5E53C0EAD5}" type="slidenum">
              <a:rPr lang="en-US" altLang="zh-CN"/>
              <a:t>51</a:t>
            </a:fld>
            <a:endParaRPr lang="en-US" altLang="zh-CN"/>
          </a:p>
        </p:txBody>
      </p:sp>
      <p:sp>
        <p:nvSpPr>
          <p:cNvPr id="57346" name="Rectangle 2"/>
          <p:cNvSpPr>
            <a:spLocks noGrp="1" noRot="1" noChangeAspect="1" noChangeArrowheads="1" noTextEdit="1"/>
          </p:cNvSpPr>
          <p:nvPr>
            <p:ph type="sldImg"/>
          </p:nvPr>
        </p:nvSpPr>
        <p:spPr/>
      </p:sp>
      <p:sp>
        <p:nvSpPr>
          <p:cNvPr id="57347" name="Rectangle 3"/>
          <p:cNvSpPr>
            <a:spLocks noGrp="1" noChangeArrowheads="1"/>
          </p:cNvSpPr>
          <p:nvPr>
            <p:ph type="body" idx="1"/>
          </p:nvPr>
        </p:nvSpPr>
        <p:spPr/>
        <p:txBody>
          <a:bodyPr/>
          <a:lstStyle/>
          <a:p>
            <a:r>
              <a:rPr lang="zh-CN" altLang="en-US"/>
              <a:t>在目标系统中，教材科工作人员将学生的购书单通过一台输入系统，系统通过检查“各班学生用书表”和“售书登记表“确定学生的购书申请有效之后，给学生开出购书发票。并更新”教材存量表”。然后，学生再拿着发票到出纳员那里交书费，并凭交费证明通过计算机售书系统开领书单，此时，计算机售书系统会更新“售书登记表”，说明给学生已经购买了教材，防止重复购买的情况发生。最后，学生拿着领书单到书库包管员那里领书。</a:t>
            </a:r>
          </a:p>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188A9B-725B-456E-9A9D-CC8309B4705B}" type="slidenum">
              <a:rPr lang="en-US" altLang="zh-CN"/>
              <a:t>53</a:t>
            </a:fld>
            <a:endParaRPr lang="en-US" altLang="zh-CN"/>
          </a:p>
        </p:txBody>
      </p:sp>
      <p:sp>
        <p:nvSpPr>
          <p:cNvPr id="59394" name="Rectangle 2"/>
          <p:cNvSpPr>
            <a:spLocks noGrp="1" noRot="1" noChangeAspect="1" noChangeArrowheads="1" noTextEdit="1"/>
          </p:cNvSpPr>
          <p:nvPr>
            <p:ph type="sldImg"/>
          </p:nvPr>
        </p:nvSpPr>
        <p:spPr/>
      </p:sp>
      <p:sp>
        <p:nvSpPr>
          <p:cNvPr id="59395" name="Rectangle 3"/>
          <p:cNvSpPr>
            <a:spLocks noGrp="1" noChangeArrowheads="1"/>
          </p:cNvSpPr>
          <p:nvPr>
            <p:ph type="body" idx="1"/>
          </p:nvPr>
        </p:nvSpPr>
        <p:spPr/>
        <p:txBody>
          <a:bodyPr/>
          <a:lstStyle/>
          <a:p>
            <a:r>
              <a:rPr lang="zh-CN" altLang="en-US"/>
              <a:t>大家试着自己画这个系统的系统流程图。</a:t>
            </a:r>
          </a:p>
          <a:p>
            <a:endParaRPr lang="zh-CN" altLang="en-US"/>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9F6BF2-4D8A-4F74-AE16-ED933D8099FF}" type="slidenum">
              <a:rPr lang="en-US" altLang="zh-CN"/>
              <a:t>3</a:t>
            </a:fld>
            <a:endParaRPr lang="en-US" altLang="zh-CN"/>
          </a:p>
        </p:txBody>
      </p:sp>
      <p:sp>
        <p:nvSpPr>
          <p:cNvPr id="19458" name="Rectangle 2"/>
          <p:cNvSpPr>
            <a:spLocks noGrp="1" noRot="1" noChangeAspect="1" noChangeArrowheads="1" noTextEdit="1"/>
          </p:cNvSpPr>
          <p:nvPr>
            <p:ph type="sldImg"/>
          </p:nvPr>
        </p:nvSpPr>
        <p:spPr/>
      </p:sp>
      <p:sp>
        <p:nvSpPr>
          <p:cNvPr id="19459" name="Rectangle 3"/>
          <p:cNvSpPr>
            <a:spLocks noGrp="1" noChangeArrowheads="1"/>
          </p:cNvSpPr>
          <p:nvPr>
            <p:ph type="body" idx="1"/>
          </p:nvPr>
        </p:nvSpPr>
        <p:spPr/>
        <p:txBody>
          <a:bodyPr/>
          <a:lstStyle/>
          <a:p>
            <a:r>
              <a:rPr lang="zh-CN" altLang="en-US"/>
              <a:t>问题定义是计划时期的第一个阶段。</a:t>
            </a:r>
          </a:p>
          <a:p>
            <a:r>
              <a:rPr lang="zh-CN" altLang="en-US"/>
              <a:t>目的：弄清用户要计算机“解决的问题是什么”</a:t>
            </a:r>
          </a:p>
          <a:p>
            <a:r>
              <a:rPr lang="zh-CN" altLang="en-US"/>
              <a:t>任务：通过系统分析员和用户的反复交流，确定待开发系统的目标与范围，写出“软件开发任务书”</a:t>
            </a:r>
          </a:p>
          <a:p>
            <a:endParaRPr lang="zh-CN" altLang="en-US"/>
          </a:p>
          <a:p>
            <a:r>
              <a:rPr lang="zh-CN" altLang="en-US"/>
              <a:t>要抓住问题的本质，及时纠正用户对系统的提出的错误要求</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5CB894-49F1-4529-BA16-4343CF0E969B}" type="slidenum">
              <a:rPr lang="en-US" altLang="zh-CN"/>
              <a:t>55</a:t>
            </a:fld>
            <a:endParaRPr lang="en-US" altLang="zh-CN"/>
          </a:p>
        </p:txBody>
      </p:sp>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814C357-A304-47BE-86A4-6AEE00F7CF6E}" type="slidenum">
              <a:rPr lang="en-US" altLang="zh-CN"/>
              <a:t>56</a:t>
            </a:fld>
            <a:endParaRPr lang="en-US" altLang="zh-CN"/>
          </a:p>
        </p:txBody>
      </p:sp>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p:txBody>
          <a:bodyPr/>
          <a:lstStyle/>
          <a:p>
            <a:r>
              <a:rPr lang="zh-CN" altLang="en-US" dirty="0"/>
              <a:t>问题的背景：</a:t>
            </a:r>
          </a:p>
          <a:p>
            <a:r>
              <a:rPr lang="zh-CN" altLang="en-US" dirty="0"/>
              <a:t>某装配厂有一座存放零件的仓库，仓库中现有的各种零件的数量以及每种零件的库存量临界值等数据记录在库存清单主文件中。当仓库中零件数量有变化时，应该及时修改库存清单主文件，如果那种零件的库存量少于它的库存量临界值，则应该报告给采购部门以便定货，规定每天向采购部门送一次定货报告。</a:t>
            </a:r>
          </a:p>
          <a:p>
            <a:r>
              <a:rPr lang="zh-CN" altLang="en-US" dirty="0"/>
              <a:t>问题流程的简单描述：</a:t>
            </a:r>
          </a:p>
          <a:p>
            <a:r>
              <a:rPr lang="zh-CN" altLang="en-US" dirty="0"/>
              <a:t>该装配厂使用一台小型计算机处理更新库存清单主文件和产生定货报告。</a:t>
            </a:r>
          </a:p>
          <a:p>
            <a:r>
              <a:rPr lang="zh-CN" altLang="en-US" dirty="0"/>
              <a:t>零件库存量的每一次变化称为一个事务，由存放在仓库中的终端输入到计算机。</a:t>
            </a:r>
          </a:p>
          <a:p>
            <a:r>
              <a:rPr lang="zh-CN" altLang="en-US" dirty="0"/>
              <a:t>系统中的库存清单程序对事务进行处理，更新存储在磁盘上的库存清单主文件，并把必要的定货信息写在磁带上。</a:t>
            </a:r>
          </a:p>
          <a:p>
            <a:r>
              <a:rPr lang="zh-CN" altLang="en-US" dirty="0"/>
              <a:t>最后，每天由报告生成程序读一次磁带，并打印出定货报告。</a:t>
            </a:r>
          </a:p>
          <a:p>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9E88C1-2095-42A9-B9DA-1110F8436935}" type="slidenum">
              <a:rPr lang="en-US" altLang="zh-CN" smtClean="0"/>
              <a:t>61</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D92B55-01CB-4A67-B24E-F358BBCB938A}" type="slidenum">
              <a:rPr lang="en-US" altLang="zh-CN"/>
              <a:t>62</a:t>
            </a:fld>
            <a:endParaRPr lang="en-US" altLang="zh-CN"/>
          </a:p>
        </p:txBody>
      </p:sp>
      <p:sp>
        <p:nvSpPr>
          <p:cNvPr id="51202" name="Rectangle 2"/>
          <p:cNvSpPr>
            <a:spLocks noGrp="1" noRot="1" noChangeAspect="1" noChangeArrowheads="1" noTextEdit="1"/>
          </p:cNvSpPr>
          <p:nvPr>
            <p:ph type="sldImg"/>
          </p:nvPr>
        </p:nvSpPr>
        <p:spPr/>
      </p:sp>
      <p:sp>
        <p:nvSpPr>
          <p:cNvPr id="51203" name="Rectangle 3"/>
          <p:cNvSpPr>
            <a:spLocks noGrp="1" noChangeArrowheads="1"/>
          </p:cNvSpPr>
          <p:nvPr>
            <p:ph type="body" idx="1"/>
          </p:nvPr>
        </p:nvSpPr>
        <p:spPr/>
        <p:txBody>
          <a:bodyPr/>
          <a:lstStyle/>
          <a:p>
            <a:pPr lvl="2"/>
            <a:r>
              <a:rPr lang="zh-CN" altLang="en-US">
                <a:solidFill>
                  <a:srgbClr val="000000"/>
                </a:solidFill>
                <a:latin typeface="宋体" panose="02010600030101010101" pitchFamily="2" charset="-122"/>
              </a:rPr>
              <a:t>确定待开发系统的总体目标和范围，研究系统的可行性和可能的解决方案，对资源、成本及进度进行合理的估算。软件计划的主要内容包括所采用的软件生命周期模型、开发人员的组织、系统解决方案、管理的目标与级别、所用的技术与工具，以及开发的进度、预算和资源分配。</a:t>
            </a:r>
          </a:p>
          <a:p>
            <a:pPr lvl="2"/>
            <a:r>
              <a:rPr lang="zh-CN" altLang="en-US">
                <a:solidFill>
                  <a:srgbClr val="000000"/>
                </a:solidFill>
                <a:latin typeface="宋体" panose="02010600030101010101" pitchFamily="2" charset="-122"/>
              </a:rPr>
              <a:t>没有一个客户会在不清楚软件预算的情况下批准软件的方案，如果开发组织低估了软件的费用，便会造成实际开发的亏本。反之，如果开发组织过高地估计了软件的费用，客户可能会拒绝所提出的方案。如果开发组织低估了开发所用的时间，则会推迟软件的交付，从而失去客户的信任。反之，如果开发组织过高地估计了开发所用的时间，客户可能会选择进度较快的其他开发组织去做。因此，对一个开发组织来说，首先必须确定所交付的产品、开发进度、成本预算和资源配置。</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79E88C1-2095-42A9-B9DA-1110F8436935}" type="slidenum">
              <a:rPr lang="en-US" altLang="zh-CN" smtClean="0"/>
              <a:t>64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8AF7871-8FEA-4A98-846D-4CA8F6702A61}" type="slidenum">
              <a:rPr lang="en-US" altLang="zh-CN"/>
              <a:t>4</a:t>
            </a:fld>
            <a:endParaRPr lang="en-US" altLang="zh-CN"/>
          </a:p>
        </p:txBody>
      </p:sp>
      <p:sp>
        <p:nvSpPr>
          <p:cNvPr id="21506" name="Rectangle 2"/>
          <p:cNvSpPr>
            <a:spLocks noGrp="1" noRot="1" noChangeAspect="1" noChangeArrowheads="1" noTextEdit="1"/>
          </p:cNvSpPr>
          <p:nvPr>
            <p:ph type="sldImg"/>
          </p:nvPr>
        </p:nvSpPr>
        <p:spPr/>
      </p:sp>
      <p:sp>
        <p:nvSpPr>
          <p:cNvPr id="21507" name="Rectangle 3"/>
          <p:cNvSpPr>
            <a:spLocks noGrp="1" noChangeArrowheads="1"/>
          </p:cNvSpPr>
          <p:nvPr>
            <p:ph type="body" idx="1"/>
          </p:nvPr>
        </p:nvSpPr>
        <p:spPr/>
        <p:txBody>
          <a:bodyPr/>
          <a:lstStyle/>
          <a:p>
            <a:r>
              <a:rPr lang="zh-CN" altLang="en-US" dirty="0"/>
              <a:t>通常要说明</a:t>
            </a:r>
            <a:r>
              <a:rPr lang="en-US" altLang="zh-CN" dirty="0"/>
              <a:t>6</a:t>
            </a:r>
            <a:r>
              <a:rPr lang="zh-CN" altLang="en-US" dirty="0"/>
              <a:t>个方面的问题：</a:t>
            </a:r>
          </a:p>
          <a:p>
            <a:r>
              <a:rPr lang="en-US" altLang="zh-CN" dirty="0"/>
              <a:t>1</a:t>
            </a:r>
            <a:r>
              <a:rPr lang="zh-CN" altLang="en-US" dirty="0"/>
              <a:t>、项目的名称</a:t>
            </a:r>
          </a:p>
          <a:p>
            <a:r>
              <a:rPr lang="en-US" altLang="zh-CN" dirty="0"/>
              <a:t>2</a:t>
            </a:r>
            <a:r>
              <a:rPr lang="zh-CN" altLang="en-US" dirty="0"/>
              <a:t>、用户当前工作的情况，或项目提出的原因</a:t>
            </a:r>
            <a:r>
              <a:rPr lang="en-US" altLang="zh-CN" dirty="0"/>
              <a:t>…</a:t>
            </a:r>
            <a:endParaRPr lang="en-US" altLang="zh-CN" dirty="0">
              <a:latin typeface="黑体" panose="02010609060101010101" charset="-122"/>
            </a:endParaRPr>
          </a:p>
          <a:p>
            <a:r>
              <a:rPr lang="en-US" altLang="zh-CN" dirty="0"/>
              <a:t>3</a:t>
            </a:r>
            <a:r>
              <a:rPr lang="zh-CN" altLang="en-US" dirty="0"/>
              <a:t>、用户对新系统的目标</a:t>
            </a:r>
          </a:p>
          <a:p>
            <a:r>
              <a:rPr lang="en-US" altLang="zh-CN" dirty="0"/>
              <a:t>4</a:t>
            </a:r>
            <a:r>
              <a:rPr lang="zh-CN" altLang="en-US" dirty="0"/>
              <a:t>、项目范围：功能、性能、输入</a:t>
            </a:r>
            <a:r>
              <a:rPr lang="en-US" altLang="zh-CN" dirty="0"/>
              <a:t>\</a:t>
            </a:r>
            <a:r>
              <a:rPr lang="zh-CN" altLang="en-US" dirty="0"/>
              <a:t>输出</a:t>
            </a:r>
            <a:r>
              <a:rPr lang="en-US" altLang="zh-CN" dirty="0"/>
              <a:t>……</a:t>
            </a:r>
          </a:p>
          <a:p>
            <a:r>
              <a:rPr lang="en-US" altLang="zh-CN" dirty="0"/>
              <a:t>5</a:t>
            </a:r>
            <a:r>
              <a:rPr lang="zh-CN" altLang="en-US" dirty="0"/>
              <a:t>、初步想法：在用户提出的需求的基础上，分析人员考虑可以实现的其他功能</a:t>
            </a:r>
          </a:p>
          <a:p>
            <a:r>
              <a:rPr lang="en-US" altLang="zh-CN" dirty="0"/>
              <a:t>6</a:t>
            </a:r>
            <a:r>
              <a:rPr lang="zh-CN" altLang="en-US" dirty="0"/>
              <a:t>、提出可行性研究的计划。比如，可行性研究的时间和费用等问题。</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6379F88-C668-4BE6-B9AB-DC8361C5884F}" type="slidenum">
              <a:rPr lang="en-US" altLang="zh-CN"/>
              <a:t>5</a:t>
            </a:fld>
            <a:endParaRPr lang="en-US" altLang="zh-CN"/>
          </a:p>
        </p:txBody>
      </p:sp>
      <p:sp>
        <p:nvSpPr>
          <p:cNvPr id="23554" name="Rectangle 2"/>
          <p:cNvSpPr>
            <a:spLocks noGrp="1" noRot="1" noChangeAspect="1" noChangeArrowheads="1" noTextEdit="1"/>
          </p:cNvSpPr>
          <p:nvPr>
            <p:ph type="sldImg"/>
          </p:nvPr>
        </p:nvSpPr>
        <p:spPr/>
      </p:sp>
      <p:sp>
        <p:nvSpPr>
          <p:cNvPr id="23555" name="Rectangle 3"/>
          <p:cNvSpPr>
            <a:spLocks noGrp="1" noChangeArrowheads="1"/>
          </p:cNvSpPr>
          <p:nvPr>
            <p:ph type="body" idx="1"/>
          </p:nvPr>
        </p:nvSpPr>
        <p:spPr/>
        <p:txBody>
          <a:bodyPr/>
          <a:lstStyle/>
          <a:p>
            <a:pPr>
              <a:lnSpc>
                <a:spcPct val="90000"/>
              </a:lnSpc>
            </a:pPr>
            <a:r>
              <a:rPr lang="zh-CN" altLang="en-US" dirty="0"/>
              <a:t>通过对教材销售的主要负责人进行的初步调查，</a:t>
            </a:r>
          </a:p>
          <a:p>
            <a:pPr>
              <a:lnSpc>
                <a:spcPct val="90000"/>
              </a:lnSpc>
            </a:pPr>
            <a:r>
              <a:rPr lang="zh-CN" altLang="en-US" dirty="0"/>
              <a:t>项目名称：教材销售系统</a:t>
            </a:r>
          </a:p>
          <a:p>
            <a:pPr>
              <a:lnSpc>
                <a:spcPct val="90000"/>
              </a:lnSpc>
            </a:pPr>
            <a:r>
              <a:rPr lang="zh-CN" altLang="en-US" dirty="0"/>
              <a:t>当前工作中存在的问题：人工发售教材手续繁琐，且易出错。</a:t>
            </a:r>
          </a:p>
          <a:p>
            <a:pPr>
              <a:lnSpc>
                <a:spcPct val="90000"/>
              </a:lnSpc>
            </a:pPr>
            <a:r>
              <a:rPr lang="zh-CN" altLang="en-US" dirty="0"/>
              <a:t>项目的范围：利用现有计算机，</a:t>
            </a:r>
            <a:r>
              <a:rPr lang="zh-CN" altLang="en-US" dirty="0" smtClean="0"/>
              <a:t>软件开发</a:t>
            </a:r>
            <a:r>
              <a:rPr lang="zh-CN" altLang="en-US" dirty="0"/>
              <a:t>费用不</a:t>
            </a:r>
            <a:r>
              <a:rPr lang="zh-CN" altLang="en-US" dirty="0" smtClean="0"/>
              <a:t>超过基础上增加对缺书的统计和</a:t>
            </a:r>
            <a:r>
              <a:rPr lang="en-US" altLang="zh-CN" dirty="0" smtClean="0"/>
              <a:t>5000</a:t>
            </a:r>
            <a:r>
              <a:rPr lang="zh-CN" altLang="en-US" dirty="0"/>
              <a:t>元。</a:t>
            </a:r>
          </a:p>
          <a:p>
            <a:pPr>
              <a:lnSpc>
                <a:spcPct val="90000"/>
              </a:lnSpc>
            </a:pPr>
            <a:r>
              <a:rPr lang="zh-CN" altLang="en-US" dirty="0"/>
              <a:t>初步设想：在销售系统</a:t>
            </a:r>
            <a:r>
              <a:rPr lang="zh-CN" altLang="en-US" dirty="0" smtClean="0"/>
              <a:t>的采购</a:t>
            </a:r>
            <a:r>
              <a:rPr lang="zh-CN" altLang="en-US" dirty="0"/>
              <a:t>功能。</a:t>
            </a:r>
          </a:p>
          <a:p>
            <a:pPr>
              <a:lnSpc>
                <a:spcPct val="90000"/>
              </a:lnSpc>
            </a:pPr>
            <a:r>
              <a:rPr lang="zh-CN" altLang="en-US" dirty="0"/>
              <a:t>教材销售的负责人只是让我们开发一个教材的销售系统，但是，系统分析人员通过对系统的分析，认为可以增加对缺书的统计与采购功能。</a:t>
            </a:r>
          </a:p>
          <a:p>
            <a:pPr>
              <a:lnSpc>
                <a:spcPct val="90000"/>
              </a:lnSpc>
            </a:pPr>
            <a:r>
              <a:rPr lang="zh-CN" altLang="en-US" dirty="0"/>
              <a:t>可行性研究：计划进行大约十天的可行性研究，并且研究费用不超过</a:t>
            </a:r>
            <a:r>
              <a:rPr lang="en-US" altLang="zh-CN" dirty="0"/>
              <a:t>1000</a:t>
            </a:r>
            <a:r>
              <a:rPr lang="zh-CN" altLang="en-US" dirty="0"/>
              <a:t>元。</a:t>
            </a:r>
          </a:p>
          <a:p>
            <a:pPr>
              <a:lnSpc>
                <a:spcPct val="90000"/>
              </a:lnSpc>
            </a:pPr>
            <a:endParaRPr lang="zh-CN" altLang="en-US" dirty="0"/>
          </a:p>
          <a:p>
            <a:pPr>
              <a:lnSpc>
                <a:spcPct val="90000"/>
              </a:lnSpc>
            </a:pPr>
            <a:r>
              <a:rPr lang="zh-CN" altLang="en-US" dirty="0"/>
              <a:t>从这个例子中可以看出只有清楚的了解了当前工作中存在的问题，才能深刻理解用户对新系统的需求。</a:t>
            </a:r>
          </a:p>
          <a:p>
            <a:pPr>
              <a:lnSpc>
                <a:spcPct val="90000"/>
              </a:lnSpc>
            </a:pPr>
            <a:r>
              <a:rPr lang="zh-CN" altLang="en-US" dirty="0"/>
              <a:t>而为了能够找准用户急需解决的根本问题，系统分析员还应该在与用户交流的基础上，收集更为广泛的材料，包括了解与该问题相关的领域知识，现场观察甚至亲自参加操作。</a:t>
            </a:r>
          </a:p>
          <a:p>
            <a:pPr>
              <a:lnSpc>
                <a:spcPct val="90000"/>
              </a:lnSpc>
            </a:pPr>
            <a:r>
              <a:rPr lang="zh-CN" altLang="en-US" dirty="0"/>
              <a:t>这个例子比较简单，所以项目范围的内容很少，仅仅给出了一个软件费用的范围和对于已经存在的硬件系统的使用。而一个复杂系统的项目范围还应包含更多的内容。</a:t>
            </a:r>
          </a:p>
          <a:p>
            <a:pPr>
              <a:lnSpc>
                <a:spcPct val="90000"/>
              </a:lnSpc>
            </a:pPr>
            <a:r>
              <a:rPr lang="zh-CN" altLang="en-US" dirty="0"/>
              <a:t>包括：系统的功能、性能、约束、接口及可靠性。</a:t>
            </a:r>
          </a:p>
          <a:p>
            <a:pPr>
              <a:lnSpc>
                <a:spcPct val="90000"/>
              </a:lnSpc>
            </a:pPr>
            <a:r>
              <a:rPr lang="zh-CN" altLang="en-US" dirty="0"/>
              <a:t>下面，我们给出一个比较复杂的例子，来看看对项目范围的定义</a:t>
            </a:r>
          </a:p>
          <a:p>
            <a:pPr>
              <a:lnSpc>
                <a:spcPct val="90000"/>
              </a:lnSpc>
            </a:pP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1779A5A-024D-4F92-9934-E625A081AA9E}" type="slidenum">
              <a:rPr lang="en-US" altLang="zh-CN"/>
              <a:t>6</a:t>
            </a:fld>
            <a:endParaRPr lang="en-US" altLang="zh-CN"/>
          </a:p>
        </p:txBody>
      </p:sp>
      <p:sp>
        <p:nvSpPr>
          <p:cNvPr id="25602" name="Rectangle 2"/>
          <p:cNvSpPr>
            <a:spLocks noGrp="1" noRot="1" noChangeAspect="1" noChangeArrowheads="1" noTextEdit="1"/>
          </p:cNvSpPr>
          <p:nvPr>
            <p:ph type="sldImg"/>
          </p:nvPr>
        </p:nvSpPr>
        <p:spPr/>
      </p:sp>
      <p:sp>
        <p:nvSpPr>
          <p:cNvPr id="25603" name="Rectangle 3"/>
          <p:cNvSpPr>
            <a:spLocks noGrp="1" noChangeArrowheads="1"/>
          </p:cNvSpPr>
          <p:nvPr>
            <p:ph type="body" idx="1"/>
          </p:nvPr>
        </p:nvSpPr>
        <p:spPr/>
        <p:txBody>
          <a:bodyPr/>
          <a:lstStyle/>
          <a:p>
            <a:r>
              <a:rPr lang="zh-CN" altLang="en-US"/>
              <a:t>我们简单的描述一下这个系统</a:t>
            </a:r>
          </a:p>
          <a:p>
            <a:r>
              <a:rPr lang="zh-CN" altLang="en-US"/>
              <a:t>“传送带分类系统”将沿传送带移动的盒子进行分类。每一个盒子由一个包含零件号的条形码来标识，并在传送带末端分别送到六个箱子中的一个。</a:t>
            </a:r>
          </a:p>
          <a:p>
            <a:r>
              <a:rPr lang="zh-CN" altLang="en-US"/>
              <a:t>这些盒子要通过一个由条形码阅读器及一台</a:t>
            </a:r>
            <a:r>
              <a:rPr lang="en-US" altLang="zh-CN"/>
              <a:t>PC</a:t>
            </a:r>
            <a:r>
              <a:rPr lang="zh-CN" altLang="en-US"/>
              <a:t>所组成的分类站。</a:t>
            </a:r>
          </a:p>
          <a:p>
            <a:r>
              <a:rPr lang="zh-CN" altLang="en-US"/>
              <a:t>分类站的</a:t>
            </a:r>
            <a:r>
              <a:rPr lang="en-US" altLang="zh-CN"/>
              <a:t>PC</a:t>
            </a:r>
            <a:r>
              <a:rPr lang="zh-CN" altLang="en-US"/>
              <a:t>连接到一个分流器上，它把盒子分送到不同的箱子中。</a:t>
            </a:r>
          </a:p>
          <a:p>
            <a:r>
              <a:rPr lang="zh-CN" altLang="en-US"/>
              <a:t>盒子以随机的顺序通过，且其间的距离相同。传送带以每分钟</a:t>
            </a:r>
            <a:r>
              <a:rPr lang="en-US" altLang="zh-CN"/>
              <a:t>2</a:t>
            </a:r>
            <a:r>
              <a:rPr lang="zh-CN" altLang="en-US"/>
              <a:t>米的速度移动。</a:t>
            </a:r>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9708C4-F846-45D2-AAB7-4BD776C87286}" type="slidenum">
              <a:rPr lang="en-US" altLang="zh-CN"/>
              <a:t>10</a:t>
            </a:fld>
            <a:endParaRPr lang="en-US" altLang="zh-CN"/>
          </a:p>
        </p:txBody>
      </p:sp>
      <p:sp>
        <p:nvSpPr>
          <p:cNvPr id="30722" name="Rectangle 2"/>
          <p:cNvSpPr>
            <a:spLocks noGrp="1" noRot="1" noChangeAspect="1" noChangeArrowheads="1" noTextEdit="1"/>
          </p:cNvSpPr>
          <p:nvPr>
            <p:ph type="sldImg"/>
          </p:nvPr>
        </p:nvSpPr>
        <p:spPr/>
      </p:sp>
      <p:sp>
        <p:nvSpPr>
          <p:cNvPr id="30723" name="Rectangle 3"/>
          <p:cNvSpPr>
            <a:spLocks noGrp="1" noChangeArrowheads="1"/>
          </p:cNvSpPr>
          <p:nvPr>
            <p:ph type="body" idx="1"/>
          </p:nvPr>
        </p:nvSpPr>
        <p:spPr/>
        <p:txBody>
          <a:bodyPr/>
          <a:lstStyle/>
          <a:p>
            <a:r>
              <a:rPr lang="zh-CN" altLang="en-US" dirty="0"/>
              <a:t>软件的范围一定要准确的定义好，否则不同的性能和约束条件下，开发相同功能的软件在开发工作量上会有几个数量级的巨大差别。</a:t>
            </a:r>
          </a:p>
          <a:p>
            <a:r>
              <a:rPr lang="zh-CN" altLang="en-US" dirty="0"/>
              <a:t>例如，如果传送带的平均速度增长</a:t>
            </a:r>
            <a:r>
              <a:rPr lang="en-US" altLang="zh-CN" dirty="0"/>
              <a:t>10</a:t>
            </a:r>
            <a:r>
              <a:rPr lang="zh-CN" altLang="en-US" dirty="0"/>
              <a:t>倍且盒子不再是等距的，或数据库中的数据量增大</a:t>
            </a:r>
            <a:r>
              <a:rPr lang="en-US" altLang="zh-CN" dirty="0"/>
              <a:t>10</a:t>
            </a:r>
            <a:r>
              <a:rPr lang="zh-CN" altLang="en-US" dirty="0"/>
              <a:t>倍，软件就会复杂的多，因此就需要更大的工作量。</a:t>
            </a:r>
          </a:p>
          <a:p>
            <a:r>
              <a:rPr lang="zh-CN" altLang="en-US" dirty="0"/>
              <a:t>所以，一定要定义好软件的范围。</a:t>
            </a:r>
          </a:p>
          <a:p>
            <a:endParaRPr lang="zh-CN" altLang="en-US" dirty="0"/>
          </a:p>
          <a:p>
            <a:endParaRPr lang="zh-CN" altLang="en-US" dirty="0"/>
          </a:p>
          <a:p>
            <a:r>
              <a:rPr lang="zh-CN" altLang="en-US" dirty="0"/>
              <a:t>这种接口包括新软件有密切关系的软硬件环境。</a:t>
            </a:r>
          </a:p>
          <a:p>
            <a:r>
              <a:rPr lang="zh-CN" altLang="en-US" dirty="0"/>
              <a:t>如，</a:t>
            </a:r>
          </a:p>
          <a:p>
            <a:r>
              <a:rPr lang="en-US" altLang="zh-CN" dirty="0"/>
              <a:t>1</a:t>
            </a:r>
            <a:r>
              <a:rPr lang="zh-CN" altLang="en-US" dirty="0"/>
              <a:t>、运行软件的设备以及直接由软件控制的设备，如本系统中的分流器，条形码阅读器</a:t>
            </a:r>
          </a:p>
          <a:p>
            <a:r>
              <a:rPr lang="en-US" altLang="zh-CN" dirty="0"/>
              <a:t>2</a:t>
            </a:r>
            <a:r>
              <a:rPr lang="zh-CN" altLang="en-US" dirty="0"/>
              <a:t>、已存在，并且要与新软件连接的软件。如已经存在的产品销售软件必须和分流软件配合使用，有销售软件决定各个产品应该送往那写盒子，并且读取分流软件的分流信息，从而制作已经发货的列表。</a:t>
            </a:r>
          </a:p>
          <a:p>
            <a:r>
              <a:rPr lang="en-US" altLang="zh-CN" dirty="0"/>
              <a:t>3</a:t>
            </a:r>
            <a:r>
              <a:rPr lang="zh-CN" altLang="en-US" dirty="0"/>
              <a:t>、接口还可以是通过键盘或其他</a:t>
            </a:r>
            <a:r>
              <a:rPr lang="en-US" altLang="zh-CN" dirty="0"/>
              <a:t>I/O</a:t>
            </a:r>
            <a:r>
              <a:rPr lang="zh-CN" altLang="en-US" dirty="0"/>
              <a:t>设备使用软件的人。</a:t>
            </a:r>
          </a:p>
          <a:p>
            <a:r>
              <a:rPr lang="zh-CN" altLang="en-US" dirty="0"/>
              <a:t>总之，通过接口传送的信息必须被清楚的理解。</a:t>
            </a:r>
          </a:p>
          <a:p>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A90AEBC-D300-4E94-BD67-51551A130FE8}" type="slidenum">
              <a:rPr lang="en-US" altLang="zh-CN"/>
              <a:t>11</a:t>
            </a:fld>
            <a:endParaRPr lang="en-US" altLang="zh-CN"/>
          </a:p>
        </p:txBody>
      </p:sp>
      <p:sp>
        <p:nvSpPr>
          <p:cNvPr id="128002" name="Rectangle 2"/>
          <p:cNvSpPr>
            <a:spLocks noGrp="1" noRot="1" noChangeAspect="1" noChangeArrowheads="1" noTextEdit="1"/>
          </p:cNvSpPr>
          <p:nvPr>
            <p:ph type="sldImg"/>
          </p:nvPr>
        </p:nvSpPr>
        <p:spPr/>
      </p:sp>
      <p:sp>
        <p:nvSpPr>
          <p:cNvPr id="128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143738-86D9-4EFA-A523-B4DFE972938C}" type="slidenum">
              <a:rPr lang="en-US" altLang="zh-CN"/>
              <a:t>16</a:t>
            </a:fld>
            <a:endParaRPr lang="en-US" altLang="zh-CN"/>
          </a:p>
        </p:txBody>
      </p:sp>
      <p:sp>
        <p:nvSpPr>
          <p:cNvPr id="115714" name="Rectangle 2"/>
          <p:cNvSpPr>
            <a:spLocks noGrp="1" noRot="1" noChangeAspect="1" noChangeArrowheads="1" noTextEdit="1"/>
          </p:cNvSpPr>
          <p:nvPr>
            <p:ph type="sldImg"/>
          </p:nvPr>
        </p:nvSpPr>
        <p:spPr>
          <a:xfrm>
            <a:off x="993775" y="768350"/>
            <a:ext cx="5116513" cy="3836988"/>
          </a:xfrm>
        </p:spPr>
      </p:sp>
      <p:sp>
        <p:nvSpPr>
          <p:cNvPr id="115715" name="Rectangle 3"/>
          <p:cNvSpPr>
            <a:spLocks noGrp="1" noChangeArrowheads="1"/>
          </p:cNvSpPr>
          <p:nvPr>
            <p:ph type="body" idx="1"/>
          </p:nvPr>
        </p:nvSpPr>
        <p:spPr>
          <a:xfrm>
            <a:off x="711200" y="4860925"/>
            <a:ext cx="5683250" cy="4605338"/>
          </a:xfrm>
        </p:spPr>
        <p:txBody>
          <a:bodyPr/>
          <a:lstStyle/>
          <a:p>
            <a:r>
              <a:rPr lang="zh-CN" altLang="en-US"/>
              <a:t>正常、强制的需求</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AFDDBA-6664-4F51-B360-570B7D134538}" type="slidenum">
              <a:rPr lang="en-US" altLang="zh-CN"/>
              <a:t>17</a:t>
            </a:fld>
            <a:endParaRPr lang="en-US" altLang="zh-CN"/>
          </a:p>
        </p:txBody>
      </p:sp>
      <p:sp>
        <p:nvSpPr>
          <p:cNvPr id="117762" name="Rectangle 2"/>
          <p:cNvSpPr>
            <a:spLocks noGrp="1" noRot="1" noChangeAspect="1" noChangeArrowheads="1" noTextEdit="1"/>
          </p:cNvSpPr>
          <p:nvPr>
            <p:ph type="sldImg"/>
          </p:nvPr>
        </p:nvSpPr>
        <p:spPr>
          <a:xfrm>
            <a:off x="993775" y="768350"/>
            <a:ext cx="5116513" cy="3836988"/>
          </a:xfrm>
        </p:spPr>
      </p:sp>
      <p:sp>
        <p:nvSpPr>
          <p:cNvPr id="117763" name="Rectangle 3"/>
          <p:cNvSpPr>
            <a:spLocks noGrp="1" noChangeArrowheads="1"/>
          </p:cNvSpPr>
          <p:nvPr>
            <p:ph type="body" idx="1"/>
          </p:nvPr>
        </p:nvSpPr>
        <p:spPr>
          <a:xfrm>
            <a:off x="711200" y="4860925"/>
            <a:ext cx="5683250" cy="4605338"/>
          </a:xfrm>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4213" y="2060575"/>
            <a:ext cx="7772400" cy="1470025"/>
          </a:xfrm>
        </p:spPr>
        <p:txBody>
          <a:bodyPr/>
          <a:lstStyle>
            <a:lvl1pPr>
              <a:defRPr/>
            </a:lvl1pPr>
          </a:lstStyle>
          <a:p>
            <a:r>
              <a:rPr lang="zh-CN" altLang="en-US"/>
              <a:t>单击此处编辑母版标题样式</a:t>
            </a:r>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pic>
        <p:nvPicPr>
          <p:cNvPr id="5124" name="Picture 4"/>
          <p:cNvPicPr>
            <a:picLocks noChangeAspect="1" noChangeArrowheads="1"/>
          </p:cNvPicPr>
          <p:nvPr/>
        </p:nvPicPr>
        <p:blipFill>
          <a:blip r:embed="rId2" cstate="print"/>
          <a:srcRect l="8949" t="1657" r="4535" b="3894"/>
          <a:stretch>
            <a:fillRect/>
          </a:stretch>
        </p:blipFill>
        <p:spPr bwMode="auto">
          <a:xfrm>
            <a:off x="1042988" y="2997200"/>
            <a:ext cx="6902450" cy="2713038"/>
          </a:xfrm>
          <a:prstGeom prst="rect">
            <a:avLst/>
          </a:prstGeom>
          <a:noFill/>
          <a:ln w="9525">
            <a:noFill/>
            <a:miter lim="800000"/>
            <a:headEnd/>
            <a:tailEnd/>
          </a:ln>
          <a:effectLst/>
        </p:spPr>
      </p:pic>
      <p:sp>
        <p:nvSpPr>
          <p:cNvPr id="5125" name="Line 5"/>
          <p:cNvSpPr>
            <a:spLocks noChangeShapeType="1"/>
          </p:cNvSpPr>
          <p:nvPr/>
        </p:nvSpPr>
        <p:spPr bwMode="auto">
          <a:xfrm>
            <a:off x="457200" y="6172200"/>
            <a:ext cx="8229600" cy="0"/>
          </a:xfrm>
          <a:prstGeom prst="line">
            <a:avLst/>
          </a:prstGeom>
          <a:noFill/>
          <a:ln w="19050">
            <a:solidFill>
              <a:schemeClr val="accent2"/>
            </a:solidFill>
            <a:round/>
          </a:ln>
          <a:effectLst/>
        </p:spPr>
        <p:txBody>
          <a:bodyPr/>
          <a:lstStyle/>
          <a:p>
            <a:endParaRPr lang="zh-CN" altLang="en-US"/>
          </a:p>
        </p:txBody>
      </p:sp>
      <p:sp>
        <p:nvSpPr>
          <p:cNvPr id="5126" name="Line 6"/>
          <p:cNvSpPr>
            <a:spLocks noChangeShapeType="1"/>
          </p:cNvSpPr>
          <p:nvPr/>
        </p:nvSpPr>
        <p:spPr bwMode="auto">
          <a:xfrm>
            <a:off x="107950" y="908050"/>
            <a:ext cx="8567738" cy="0"/>
          </a:xfrm>
          <a:prstGeom prst="line">
            <a:avLst/>
          </a:prstGeom>
          <a:noFill/>
          <a:ln w="19050">
            <a:solidFill>
              <a:schemeClr val="accent2"/>
            </a:solidFill>
            <a:round/>
          </a:ln>
          <a:effectLst/>
        </p:spPr>
        <p:txBody>
          <a:bodyPr/>
          <a:lstStyle/>
          <a:p>
            <a:endParaRPr lang="zh-CN" altLang="en-US"/>
          </a:p>
        </p:txBody>
      </p:sp>
      <p:pic>
        <p:nvPicPr>
          <p:cNvPr id="5127" name="Picture 7" descr="计算机科学与技术学院"/>
          <p:cNvPicPr>
            <a:picLocks noChangeAspect="1" noChangeArrowheads="1"/>
          </p:cNvPicPr>
          <p:nvPr/>
        </p:nvPicPr>
        <p:blipFill>
          <a:blip r:embed="rId3" cstate="print">
            <a:clrChange>
              <a:clrFrom>
                <a:srgbClr val="F0F2F1"/>
              </a:clrFrom>
              <a:clrTo>
                <a:srgbClr val="F0F2F1">
                  <a:alpha val="0"/>
                </a:srgbClr>
              </a:clrTo>
            </a:clrChange>
          </a:blip>
          <a:srcRect/>
          <a:stretch>
            <a:fillRect/>
          </a:stretch>
        </p:blipFill>
        <p:spPr bwMode="auto">
          <a:xfrm>
            <a:off x="903288" y="127000"/>
            <a:ext cx="7129462" cy="711200"/>
          </a:xfrm>
          <a:prstGeom prst="rect">
            <a:avLst/>
          </a:prstGeom>
          <a:noFill/>
        </p:spPr>
      </p:pic>
      <p:pic>
        <p:nvPicPr>
          <p:cNvPr id="5128" name="Picture 8" descr="ppt页脚图片"/>
          <p:cNvPicPr>
            <a:picLocks noChangeAspect="1" noChangeArrowheads="1"/>
          </p:cNvPicPr>
          <p:nvPr userDrawn="1"/>
        </p:nvPicPr>
        <p:blipFill>
          <a:blip r:embed="rId4" cstate="print"/>
          <a:srcRect/>
          <a:stretch>
            <a:fillRect/>
          </a:stretch>
        </p:blipFill>
        <p:spPr bwMode="auto">
          <a:xfrm>
            <a:off x="0" y="6599238"/>
            <a:ext cx="9144000" cy="274637"/>
          </a:xfrm>
          <a:prstGeom prst="rect">
            <a:avLst/>
          </a:prstGeom>
          <a:noFill/>
        </p:spPr>
      </p:pic>
      <p:sp>
        <p:nvSpPr>
          <p:cNvPr id="5129" name="Rectangle 9"/>
          <p:cNvSpPr>
            <a:spLocks noGrp="1" noChangeArrowheads="1"/>
          </p:cNvSpPr>
          <p:nvPr>
            <p:ph type="dt" sz="half" idx="2"/>
          </p:nvPr>
        </p:nvSpPr>
        <p:spPr/>
        <p:txBody>
          <a:bodyPr/>
          <a:lstStyle>
            <a:lvl1pPr>
              <a:defRPr>
                <a:ea typeface="宋体" panose="02010600030101010101" pitchFamily="2" charset="-122"/>
              </a:defRPr>
            </a:lvl1pPr>
          </a:lstStyle>
          <a:p>
            <a:fld id="{FD0976A6-EA32-4900-8AB5-DE19266CC236}" type="datetime1">
              <a:rPr lang="zh-CN" altLang="en-US"/>
              <a:t>2021/11/8</a:t>
            </a:fld>
            <a:endParaRPr lang="en-US" altLang="zh-CN"/>
          </a:p>
        </p:txBody>
      </p:sp>
      <p:sp>
        <p:nvSpPr>
          <p:cNvPr id="5130" name="Rectangle 10"/>
          <p:cNvSpPr>
            <a:spLocks noGrp="1" noChangeArrowheads="1"/>
          </p:cNvSpPr>
          <p:nvPr>
            <p:ph type="sldNum" sz="quarter" idx="4"/>
          </p:nvPr>
        </p:nvSpPr>
        <p:spPr/>
        <p:txBody>
          <a:bodyPr/>
          <a:lstStyle>
            <a:lvl1pPr>
              <a:defRPr>
                <a:ea typeface="宋体" panose="02010600030101010101" pitchFamily="2" charset="-122"/>
              </a:defRPr>
            </a:lvl1pPr>
          </a:lstStyle>
          <a:p>
            <a:fld id="{2D2F58DE-517B-4162-9591-43D4A3DAA2EB}"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494731A-67C0-4CEE-96F8-41A296E95E4B}" type="datetime1">
              <a:rPr lang="zh-CN" altLang="en-US"/>
              <a:t>2021/11/8</a:t>
            </a:fld>
            <a:endParaRPr lang="en-US" altLang="zh-CN"/>
          </a:p>
        </p:txBody>
      </p:sp>
      <p:sp>
        <p:nvSpPr>
          <p:cNvPr id="5" name="灯片编号占位符 4"/>
          <p:cNvSpPr>
            <a:spLocks noGrp="1"/>
          </p:cNvSpPr>
          <p:nvPr>
            <p:ph type="sldNum" sz="quarter" idx="11"/>
          </p:nvPr>
        </p:nvSpPr>
        <p:spPr/>
        <p:txBody>
          <a:bodyPr/>
          <a:lstStyle>
            <a:lvl1pPr>
              <a:defRPr/>
            </a:lvl1pPr>
          </a:lstStyle>
          <a:p>
            <a:fld id="{FAC7B272-43D9-4744-8901-98DC0699A96E}"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88900"/>
            <a:ext cx="2057400" cy="60372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88900"/>
            <a:ext cx="6019800" cy="60372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AA630DB-6D0E-4997-88A8-F72844397D6F}" type="datetime1">
              <a:rPr lang="zh-CN" altLang="en-US"/>
              <a:t>2021/11/8</a:t>
            </a:fld>
            <a:endParaRPr lang="en-US" altLang="zh-CN"/>
          </a:p>
        </p:txBody>
      </p:sp>
      <p:sp>
        <p:nvSpPr>
          <p:cNvPr id="5" name="灯片编号占位符 4"/>
          <p:cNvSpPr>
            <a:spLocks noGrp="1"/>
          </p:cNvSpPr>
          <p:nvPr>
            <p:ph type="sldNum" sz="quarter" idx="11"/>
          </p:nvPr>
        </p:nvSpPr>
        <p:spPr/>
        <p:txBody>
          <a:bodyPr/>
          <a:lstStyle>
            <a:lvl1pPr>
              <a:defRPr/>
            </a:lvl1pPr>
          </a:lstStyle>
          <a:p>
            <a:fld id="{DFB0CC1B-103E-402F-9FC8-2FABB7E7AB14}"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CB401AF-7369-45A2-A978-A2FF58E8573D}" type="datetime1">
              <a:rPr lang="zh-CN" altLang="en-US"/>
              <a:t>2021/11/8</a:t>
            </a:fld>
            <a:endParaRPr lang="en-US" altLang="zh-CN"/>
          </a:p>
        </p:txBody>
      </p:sp>
      <p:sp>
        <p:nvSpPr>
          <p:cNvPr id="5" name="灯片编号占位符 4"/>
          <p:cNvSpPr>
            <a:spLocks noGrp="1"/>
          </p:cNvSpPr>
          <p:nvPr>
            <p:ph type="sldNum" sz="quarter" idx="11"/>
          </p:nvPr>
        </p:nvSpPr>
        <p:spPr/>
        <p:txBody>
          <a:bodyPr/>
          <a:lstStyle>
            <a:lvl1pPr>
              <a:defRPr/>
            </a:lvl1pPr>
          </a:lstStyle>
          <a:p>
            <a:fld id="{6B19B34B-F561-4B1A-8724-F1F88C06A4C5}"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C3565466-74B8-4A85-96BB-452BA2B8A0DB}" type="datetime1">
              <a:rPr lang="zh-CN" altLang="en-US"/>
              <a:t>2021/11/8</a:t>
            </a:fld>
            <a:endParaRPr lang="en-US" altLang="zh-CN"/>
          </a:p>
        </p:txBody>
      </p:sp>
      <p:sp>
        <p:nvSpPr>
          <p:cNvPr id="5" name="灯片编号占位符 4"/>
          <p:cNvSpPr>
            <a:spLocks noGrp="1"/>
          </p:cNvSpPr>
          <p:nvPr>
            <p:ph type="sldNum" sz="quarter" idx="11"/>
          </p:nvPr>
        </p:nvSpPr>
        <p:spPr/>
        <p:txBody>
          <a:bodyPr/>
          <a:lstStyle>
            <a:lvl1pPr>
              <a:defRPr/>
            </a:lvl1pPr>
          </a:lstStyle>
          <a:p>
            <a:fld id="{F9CA494D-570A-40A8-AC81-40B97D9B69B3}"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A030AE7C-5EE0-48B2-B01E-62693EAB48BE}" type="datetime1">
              <a:rPr lang="zh-CN" altLang="en-US"/>
              <a:t>2021/11/8</a:t>
            </a:fld>
            <a:endParaRPr lang="en-US" altLang="zh-CN"/>
          </a:p>
        </p:txBody>
      </p:sp>
      <p:sp>
        <p:nvSpPr>
          <p:cNvPr id="6" name="灯片编号占位符 5"/>
          <p:cNvSpPr>
            <a:spLocks noGrp="1"/>
          </p:cNvSpPr>
          <p:nvPr>
            <p:ph type="sldNum" sz="quarter" idx="11"/>
          </p:nvPr>
        </p:nvSpPr>
        <p:spPr/>
        <p:txBody>
          <a:bodyPr/>
          <a:lstStyle>
            <a:lvl1pPr>
              <a:defRPr/>
            </a:lvl1pPr>
          </a:lstStyle>
          <a:p>
            <a:fld id="{507F332E-1799-48DB-8A42-AFE87AFCB75B}"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FF16972-135D-45B2-9DC1-EBC73914DEC1}" type="datetime1">
              <a:rPr lang="zh-CN" altLang="en-US"/>
              <a:t>2021/11/8</a:t>
            </a:fld>
            <a:endParaRPr lang="en-US" altLang="zh-CN"/>
          </a:p>
        </p:txBody>
      </p:sp>
      <p:sp>
        <p:nvSpPr>
          <p:cNvPr id="8" name="灯片编号占位符 7"/>
          <p:cNvSpPr>
            <a:spLocks noGrp="1"/>
          </p:cNvSpPr>
          <p:nvPr>
            <p:ph type="sldNum" sz="quarter" idx="11"/>
          </p:nvPr>
        </p:nvSpPr>
        <p:spPr/>
        <p:txBody>
          <a:bodyPr/>
          <a:lstStyle>
            <a:lvl1pPr>
              <a:defRPr/>
            </a:lvl1pPr>
          </a:lstStyle>
          <a:p>
            <a:fld id="{0E636969-7A2D-408D-88BD-B00AD5EC43AC}"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84A3D3A-4A7C-43A5-8AB2-40CA9D72021B}" type="datetime1">
              <a:rPr lang="zh-CN" altLang="en-US"/>
              <a:t>2021/11/8</a:t>
            </a:fld>
            <a:endParaRPr lang="en-US" altLang="zh-CN"/>
          </a:p>
        </p:txBody>
      </p:sp>
      <p:sp>
        <p:nvSpPr>
          <p:cNvPr id="4" name="灯片编号占位符 3"/>
          <p:cNvSpPr>
            <a:spLocks noGrp="1"/>
          </p:cNvSpPr>
          <p:nvPr>
            <p:ph type="sldNum" sz="quarter" idx="11"/>
          </p:nvPr>
        </p:nvSpPr>
        <p:spPr/>
        <p:txBody>
          <a:bodyPr/>
          <a:lstStyle>
            <a:lvl1pPr>
              <a:defRPr/>
            </a:lvl1pPr>
          </a:lstStyle>
          <a:p>
            <a:fld id="{531BEFB7-67BE-46DD-8945-1401AD858295}"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C7B8F0D-CC1D-42DA-B3DF-32D0129B990D}" type="datetime1">
              <a:rPr lang="zh-CN" altLang="en-US"/>
              <a:t>2021/11/8</a:t>
            </a:fld>
            <a:endParaRPr lang="en-US" altLang="zh-CN"/>
          </a:p>
        </p:txBody>
      </p:sp>
      <p:sp>
        <p:nvSpPr>
          <p:cNvPr id="3" name="灯片编号占位符 2"/>
          <p:cNvSpPr>
            <a:spLocks noGrp="1"/>
          </p:cNvSpPr>
          <p:nvPr>
            <p:ph type="sldNum" sz="quarter" idx="11"/>
          </p:nvPr>
        </p:nvSpPr>
        <p:spPr/>
        <p:txBody>
          <a:bodyPr/>
          <a:lstStyle>
            <a:lvl1pPr>
              <a:defRPr/>
            </a:lvl1pPr>
          </a:lstStyle>
          <a:p>
            <a:fld id="{C42F7FFC-4B45-4638-BE0A-EC6172957215}"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01B48B7-814B-4E0A-A3E7-799FA9140B9E}" type="datetime1">
              <a:rPr lang="zh-CN" altLang="en-US"/>
              <a:t>2021/11/8</a:t>
            </a:fld>
            <a:endParaRPr lang="en-US" altLang="zh-CN"/>
          </a:p>
        </p:txBody>
      </p:sp>
      <p:sp>
        <p:nvSpPr>
          <p:cNvPr id="6" name="灯片编号占位符 5"/>
          <p:cNvSpPr>
            <a:spLocks noGrp="1"/>
          </p:cNvSpPr>
          <p:nvPr>
            <p:ph type="sldNum" sz="quarter" idx="11"/>
          </p:nvPr>
        </p:nvSpPr>
        <p:spPr/>
        <p:txBody>
          <a:bodyPr/>
          <a:lstStyle>
            <a:lvl1pPr>
              <a:defRPr/>
            </a:lvl1pPr>
          </a:lstStyle>
          <a:p>
            <a:fld id="{8BE3C20B-A4F6-4B35-BD38-A68C80300196}"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C5F7E21-7995-4AD6-908B-1BACF7417B0F}" type="datetime1">
              <a:rPr lang="zh-CN" altLang="en-US"/>
              <a:t>2021/11/8</a:t>
            </a:fld>
            <a:endParaRPr lang="en-US" altLang="zh-CN"/>
          </a:p>
        </p:txBody>
      </p:sp>
      <p:sp>
        <p:nvSpPr>
          <p:cNvPr id="6" name="灯片编号占位符 5"/>
          <p:cNvSpPr>
            <a:spLocks noGrp="1"/>
          </p:cNvSpPr>
          <p:nvPr>
            <p:ph type="sldNum" sz="quarter" idx="11"/>
          </p:nvPr>
        </p:nvSpPr>
        <p:spPr/>
        <p:txBody>
          <a:bodyPr/>
          <a:lstStyle>
            <a:lvl1pPr>
              <a:defRPr/>
            </a:lvl1pPr>
          </a:lstStyle>
          <a:p>
            <a:fld id="{6C7763CE-9F6D-4DA2-B356-225D92E09CD1}"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ppt页脚图片"/>
          <p:cNvPicPr>
            <a:picLocks noChangeAspect="1" noChangeArrowheads="1"/>
          </p:cNvPicPr>
          <p:nvPr/>
        </p:nvPicPr>
        <p:blipFill>
          <a:blip r:embed="rId13" cstate="print"/>
          <a:srcRect/>
          <a:stretch>
            <a:fillRect/>
          </a:stretch>
        </p:blipFill>
        <p:spPr bwMode="auto">
          <a:xfrm>
            <a:off x="0" y="6599238"/>
            <a:ext cx="9144000" cy="274637"/>
          </a:xfrm>
          <a:prstGeom prst="rect">
            <a:avLst/>
          </a:prstGeom>
          <a:noFill/>
        </p:spPr>
      </p:pic>
      <p:pic>
        <p:nvPicPr>
          <p:cNvPr id="4099" name="Picture 3" descr="n01"/>
          <p:cNvPicPr>
            <a:picLocks noChangeAspect="1" noChangeArrowheads="1"/>
          </p:cNvPicPr>
          <p:nvPr/>
        </p:nvPicPr>
        <p:blipFill>
          <a:blip r:embed="rId14" cstate="print"/>
          <a:srcRect/>
          <a:stretch>
            <a:fillRect/>
          </a:stretch>
        </p:blipFill>
        <p:spPr bwMode="auto">
          <a:xfrm>
            <a:off x="395288" y="0"/>
            <a:ext cx="5419725" cy="1066800"/>
          </a:xfrm>
          <a:prstGeom prst="rect">
            <a:avLst/>
          </a:prstGeom>
          <a:noFill/>
        </p:spPr>
      </p:pic>
      <p:sp>
        <p:nvSpPr>
          <p:cNvPr id="4100" name="Rectangle 4"/>
          <p:cNvSpPr>
            <a:spLocks noGrp="1" noChangeArrowheads="1"/>
          </p:cNvSpPr>
          <p:nvPr>
            <p:ph type="title"/>
          </p:nvPr>
        </p:nvSpPr>
        <p:spPr bwMode="auto">
          <a:xfrm>
            <a:off x="2916238" y="88900"/>
            <a:ext cx="5627687" cy="765175"/>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p>
        </p:txBody>
      </p:sp>
      <p:sp>
        <p:nvSpPr>
          <p:cNvPr id="4101" name="Rectangle 5"/>
          <p:cNvSpPr>
            <a:spLocks noGrp="1" noChangeArrowheads="1"/>
          </p:cNvSpPr>
          <p:nvPr>
            <p:ph type="body" idx="1"/>
          </p:nvPr>
        </p:nvSpPr>
        <p:spPr bwMode="auto">
          <a:xfrm>
            <a:off x="468313" y="1052513"/>
            <a:ext cx="8229600" cy="507365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4102" name="Picture 6"/>
          <p:cNvPicPr>
            <a:picLocks noChangeAspect="1" noChangeArrowheads="1"/>
          </p:cNvPicPr>
          <p:nvPr/>
        </p:nvPicPr>
        <p:blipFill>
          <a:blip r:embed="rId15" cstate="print">
            <a:lum bright="-34000"/>
          </a:blip>
          <a:srcRect l="8949" t="1657" r="4535" b="3894"/>
          <a:stretch>
            <a:fillRect/>
          </a:stretch>
        </p:blipFill>
        <p:spPr bwMode="auto">
          <a:xfrm>
            <a:off x="1439863" y="3068638"/>
            <a:ext cx="7704137" cy="3521075"/>
          </a:xfrm>
          <a:prstGeom prst="rect">
            <a:avLst/>
          </a:prstGeom>
          <a:noFill/>
          <a:ln w="9525">
            <a:noFill/>
            <a:miter lim="800000"/>
            <a:headEnd/>
            <a:tailEnd/>
          </a:ln>
          <a:effectLst/>
        </p:spPr>
      </p:pic>
      <p:sp>
        <p:nvSpPr>
          <p:cNvPr id="4103" name="WordArt 7"/>
          <p:cNvSpPr>
            <a:spLocks noChangeArrowheads="1" noChangeShapeType="1" noTextEdit="1"/>
          </p:cNvSpPr>
          <p:nvPr/>
        </p:nvSpPr>
        <p:spPr bwMode="auto">
          <a:xfrm>
            <a:off x="395288" y="231775"/>
            <a:ext cx="2324100" cy="244475"/>
          </a:xfrm>
          <a:prstGeom prst="rect">
            <a:avLst/>
          </a:prstGeom>
        </p:spPr>
        <p:txBody>
          <a:bodyPr wrap="none" fromWordArt="1">
            <a:prstTxWarp prst="textPlain">
              <a:avLst>
                <a:gd name="adj" fmla="val 50000"/>
              </a:avLst>
            </a:prstTxWarp>
          </a:bodyPr>
          <a:lstStyle/>
          <a:p>
            <a:r>
              <a:rPr lang="zh-CN" altLang="en-US" sz="3600" b="1" kern="10">
                <a:ln w="9525">
                  <a:noFill/>
                  <a:round/>
                </a:ln>
                <a:gradFill rotWithShape="1">
                  <a:gsLst>
                    <a:gs pos="0">
                      <a:schemeClr val="tx1"/>
                    </a:gs>
                    <a:gs pos="50000">
                      <a:srgbClr val="FF6600"/>
                    </a:gs>
                    <a:gs pos="100000">
                      <a:schemeClr val="tx1"/>
                    </a:gs>
                  </a:gsLst>
                  <a:lin ang="2700000" scaled="1"/>
                </a:gradFill>
                <a:effectLst>
                  <a:outerShdw dist="45791" dir="2021404" algn="ctr" rotWithShape="0">
                    <a:srgbClr val="B2B2B2">
                      <a:alpha val="80000"/>
                    </a:srgbClr>
                  </a:outerShdw>
                </a:effectLst>
                <a:latin typeface="黑体" panose="02010609060101010101" charset="-122"/>
                <a:ea typeface="黑体" panose="02010609060101010101" charset="-122"/>
              </a:rPr>
              <a:t>中国矿业大学计算机科学与技术学院</a:t>
            </a:r>
          </a:p>
        </p:txBody>
      </p:sp>
      <p:sp>
        <p:nvSpPr>
          <p:cNvPr id="4104" name="WordArt 8"/>
          <p:cNvSpPr>
            <a:spLocks noChangeArrowheads="1" noChangeShapeType="1" noTextEdit="1"/>
          </p:cNvSpPr>
          <p:nvPr/>
        </p:nvSpPr>
        <p:spPr bwMode="auto">
          <a:xfrm>
            <a:off x="395288" y="620713"/>
            <a:ext cx="2282825" cy="165100"/>
          </a:xfrm>
          <a:prstGeom prst="rect">
            <a:avLst/>
          </a:prstGeom>
        </p:spPr>
        <p:txBody>
          <a:bodyPr wrap="none" fromWordArt="1">
            <a:prstTxWarp prst="textPlain">
              <a:avLst>
                <a:gd name="adj" fmla="val 50000"/>
              </a:avLst>
            </a:prstTxWarp>
          </a:bodyPr>
          <a:lstStyle/>
          <a:p>
            <a:r>
              <a:rPr lang="en-US" altLang="zh-CN" sz="1200" b="1" kern="10">
                <a:ln w="9525">
                  <a:solidFill>
                    <a:srgbClr val="6699FF"/>
                  </a:solidFill>
                  <a:round/>
                </a:ln>
                <a:solidFill>
                  <a:srgbClr val="6699FF"/>
                </a:solidFill>
                <a:effectLst>
                  <a:outerShdw dist="35921" dir="2700000" algn="ctr" rotWithShape="0">
                    <a:srgbClr val="C0C0C0">
                      <a:alpha val="80000"/>
                    </a:srgbClr>
                  </a:outerShdw>
                </a:effectLst>
                <a:latin typeface="Arial" panose="020B0604020202020204"/>
                <a:cs typeface="Arial" panose="020B0604020202020204"/>
              </a:rPr>
              <a:t>Computer Science &amp; Technology</a:t>
            </a:r>
            <a:endParaRPr lang="zh-CN" altLang="en-US" sz="1200" b="1" kern="10">
              <a:ln w="9525">
                <a:solidFill>
                  <a:srgbClr val="6699FF"/>
                </a:solidFill>
                <a:round/>
              </a:ln>
              <a:solidFill>
                <a:srgbClr val="6699FF"/>
              </a:solidFill>
              <a:effectLst>
                <a:outerShdw dist="35921" dir="2700000" algn="ctr" rotWithShape="0">
                  <a:srgbClr val="C0C0C0">
                    <a:alpha val="80000"/>
                  </a:srgbClr>
                </a:outerShdw>
              </a:effectLst>
              <a:latin typeface="Arial" panose="020B0604020202020204"/>
              <a:cs typeface="Arial" panose="020B0604020202020204"/>
            </a:endParaRPr>
          </a:p>
        </p:txBody>
      </p:sp>
      <p:pic>
        <p:nvPicPr>
          <p:cNvPr id="4105" name="Picture 9" descr="BD10289_"/>
          <p:cNvPicPr preferRelativeResize="0">
            <a:picLocks noChangeArrowheads="1"/>
          </p:cNvPicPr>
          <p:nvPr/>
        </p:nvPicPr>
        <p:blipFill>
          <a:blip r:embed="rId16" cstate="print"/>
          <a:srcRect/>
          <a:stretch>
            <a:fillRect/>
          </a:stretch>
        </p:blipFill>
        <p:spPr bwMode="auto">
          <a:xfrm>
            <a:off x="415925" y="492125"/>
            <a:ext cx="2339975" cy="71438"/>
          </a:xfrm>
          <a:prstGeom prst="rect">
            <a:avLst/>
          </a:prstGeom>
          <a:noFill/>
          <a:ln w="9525">
            <a:noFill/>
            <a:miter lim="800000"/>
            <a:headEnd/>
            <a:tailEnd/>
          </a:ln>
        </p:spPr>
      </p:pic>
      <p:sp>
        <p:nvSpPr>
          <p:cNvPr id="4106" name="Rectangle 10"/>
          <p:cNvSpPr>
            <a:spLocks noGrp="1" noChangeArrowheads="1"/>
          </p:cNvSpPr>
          <p:nvPr>
            <p:ph type="dt" sz="half" idx="2"/>
          </p:nvPr>
        </p:nvSpPr>
        <p:spPr bwMode="auto">
          <a:xfrm>
            <a:off x="0" y="6605588"/>
            <a:ext cx="1905000" cy="252412"/>
          </a:xfrm>
          <a:prstGeom prst="rect">
            <a:avLst/>
          </a:prstGeom>
          <a:noFill/>
          <a:ln w="9525">
            <a:noFill/>
            <a:miter lim="800000"/>
          </a:ln>
          <a:effectLst/>
        </p:spPr>
        <p:txBody>
          <a:bodyPr vert="horz" wrap="square" lIns="91440" tIns="45720" rIns="91440" bIns="45720" numCol="1" anchor="t" anchorCtr="0" compatLnSpc="1"/>
          <a:lstStyle>
            <a:lvl1pPr algn="l">
              <a:defRPr sz="1200" b="1">
                <a:ea typeface="+mn-ea"/>
              </a:defRPr>
            </a:lvl1pPr>
          </a:lstStyle>
          <a:p>
            <a:fld id="{A7429660-FE10-4838-A716-4B772BF69912}" type="datetime1">
              <a:rPr lang="zh-CN" altLang="en-US"/>
              <a:t>2021/11/8</a:t>
            </a:fld>
            <a:endParaRPr lang="en-US" altLang="zh-CN"/>
          </a:p>
        </p:txBody>
      </p:sp>
      <p:sp>
        <p:nvSpPr>
          <p:cNvPr id="4107" name="Rectangle 11"/>
          <p:cNvSpPr>
            <a:spLocks noGrp="1" noChangeArrowheads="1"/>
          </p:cNvSpPr>
          <p:nvPr>
            <p:ph type="sldNum" sz="quarter" idx="4"/>
          </p:nvPr>
        </p:nvSpPr>
        <p:spPr bwMode="auto">
          <a:xfrm>
            <a:off x="8316913" y="6597650"/>
            <a:ext cx="1258887" cy="260350"/>
          </a:xfrm>
          <a:prstGeom prst="rect">
            <a:avLst/>
          </a:prstGeom>
          <a:noFill/>
          <a:ln w="9525">
            <a:noFill/>
            <a:miter lim="800000"/>
          </a:ln>
          <a:effectLst/>
        </p:spPr>
        <p:txBody>
          <a:bodyPr vert="horz" wrap="square" lIns="91440" tIns="45720" rIns="91440" bIns="45720" numCol="1" anchor="t" anchorCtr="0" compatLnSpc="1"/>
          <a:lstStyle>
            <a:lvl1pPr>
              <a:defRPr sz="1200" b="1">
                <a:ea typeface="+mn-ea"/>
              </a:defRPr>
            </a:lvl1pPr>
          </a:lstStyle>
          <a:p>
            <a:fld id="{949A102D-A012-4780-8651-8FDD91B2125B}"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rtl="0" fontAlgn="base">
        <a:spcBef>
          <a:spcPct val="0"/>
        </a:spcBef>
        <a:spcAft>
          <a:spcPct val="0"/>
        </a:spcAft>
        <a:defRPr sz="3800" b="1">
          <a:solidFill>
            <a:srgbClr val="CC0000"/>
          </a:solidFill>
          <a:latin typeface="+mj-lt"/>
          <a:ea typeface="+mj-ea"/>
          <a:cs typeface="+mj-cs"/>
        </a:defRPr>
      </a:lvl1pPr>
      <a:lvl2pPr algn="ctr" rtl="0" fontAlgn="base">
        <a:spcBef>
          <a:spcPct val="0"/>
        </a:spcBef>
        <a:spcAft>
          <a:spcPct val="0"/>
        </a:spcAft>
        <a:defRPr sz="3800" b="1">
          <a:solidFill>
            <a:srgbClr val="CC0000"/>
          </a:solidFill>
          <a:latin typeface="Arial" panose="020B0604020202020204" pitchFamily="34" charset="0"/>
          <a:ea typeface="黑体" panose="02010609060101010101" charset="-122"/>
        </a:defRPr>
      </a:lvl2pPr>
      <a:lvl3pPr algn="ctr" rtl="0" fontAlgn="base">
        <a:spcBef>
          <a:spcPct val="0"/>
        </a:spcBef>
        <a:spcAft>
          <a:spcPct val="0"/>
        </a:spcAft>
        <a:defRPr sz="3800" b="1">
          <a:solidFill>
            <a:srgbClr val="CC0000"/>
          </a:solidFill>
          <a:latin typeface="Arial" panose="020B0604020202020204" pitchFamily="34" charset="0"/>
          <a:ea typeface="黑体" panose="02010609060101010101" charset="-122"/>
        </a:defRPr>
      </a:lvl3pPr>
      <a:lvl4pPr algn="ctr" rtl="0" fontAlgn="base">
        <a:spcBef>
          <a:spcPct val="0"/>
        </a:spcBef>
        <a:spcAft>
          <a:spcPct val="0"/>
        </a:spcAft>
        <a:defRPr sz="3800" b="1">
          <a:solidFill>
            <a:srgbClr val="CC0000"/>
          </a:solidFill>
          <a:latin typeface="Arial" panose="020B0604020202020204" pitchFamily="34" charset="0"/>
          <a:ea typeface="黑体" panose="02010609060101010101" charset="-122"/>
        </a:defRPr>
      </a:lvl4pPr>
      <a:lvl5pPr algn="ctr" rtl="0" fontAlgn="base">
        <a:spcBef>
          <a:spcPct val="0"/>
        </a:spcBef>
        <a:spcAft>
          <a:spcPct val="0"/>
        </a:spcAft>
        <a:defRPr sz="3800" b="1">
          <a:solidFill>
            <a:srgbClr val="CC0000"/>
          </a:solidFill>
          <a:latin typeface="Arial" panose="020B0604020202020204" pitchFamily="34" charset="0"/>
          <a:ea typeface="黑体" panose="02010609060101010101" charset="-122"/>
        </a:defRPr>
      </a:lvl5pPr>
      <a:lvl6pPr marL="457200" algn="ctr" rtl="0" fontAlgn="base">
        <a:spcBef>
          <a:spcPct val="0"/>
        </a:spcBef>
        <a:spcAft>
          <a:spcPct val="0"/>
        </a:spcAft>
        <a:defRPr sz="3800" b="1">
          <a:solidFill>
            <a:srgbClr val="CC0000"/>
          </a:solidFill>
          <a:latin typeface="Arial" panose="020B0604020202020204" pitchFamily="34" charset="0"/>
          <a:ea typeface="黑体" panose="02010609060101010101" charset="-122"/>
        </a:defRPr>
      </a:lvl6pPr>
      <a:lvl7pPr marL="914400" algn="ctr" rtl="0" fontAlgn="base">
        <a:spcBef>
          <a:spcPct val="0"/>
        </a:spcBef>
        <a:spcAft>
          <a:spcPct val="0"/>
        </a:spcAft>
        <a:defRPr sz="3800" b="1">
          <a:solidFill>
            <a:srgbClr val="CC0000"/>
          </a:solidFill>
          <a:latin typeface="Arial" panose="020B0604020202020204" pitchFamily="34" charset="0"/>
          <a:ea typeface="黑体" panose="02010609060101010101" charset="-122"/>
        </a:defRPr>
      </a:lvl7pPr>
      <a:lvl8pPr marL="1371600" algn="ctr" rtl="0" fontAlgn="base">
        <a:spcBef>
          <a:spcPct val="0"/>
        </a:spcBef>
        <a:spcAft>
          <a:spcPct val="0"/>
        </a:spcAft>
        <a:defRPr sz="3800" b="1">
          <a:solidFill>
            <a:srgbClr val="CC0000"/>
          </a:solidFill>
          <a:latin typeface="Arial" panose="020B0604020202020204" pitchFamily="34" charset="0"/>
          <a:ea typeface="黑体" panose="02010609060101010101" charset="-122"/>
        </a:defRPr>
      </a:lvl8pPr>
      <a:lvl9pPr marL="1828800" algn="ctr" rtl="0" fontAlgn="base">
        <a:spcBef>
          <a:spcPct val="0"/>
        </a:spcBef>
        <a:spcAft>
          <a:spcPct val="0"/>
        </a:spcAft>
        <a:defRPr sz="3800" b="1">
          <a:solidFill>
            <a:srgbClr val="CC0000"/>
          </a:solidFill>
          <a:latin typeface="Arial" panose="020B0604020202020204" pitchFamily="34" charset="0"/>
          <a:ea typeface="黑体" panose="02010609060101010101" charset="-122"/>
        </a:defRPr>
      </a:lvl9pPr>
    </p:titleStyle>
    <p:bodyStyle>
      <a:lvl1pPr marL="342900" indent="-342900" algn="l" rtl="0" fontAlgn="base">
        <a:spcBef>
          <a:spcPct val="20000"/>
        </a:spcBef>
        <a:spcAft>
          <a:spcPct val="0"/>
        </a:spcAft>
        <a:buClr>
          <a:schemeClr val="accent2"/>
        </a:buClr>
        <a:buSzPct val="75000"/>
        <a:buFont typeface="Wingdings" panose="05000000000000000000" pitchFamily="2" charset="2"/>
        <a:buChar char="p"/>
        <a:defRPr sz="28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75000"/>
        <a:buFont typeface="Wingdings" panose="05000000000000000000" pitchFamily="2" charset="2"/>
        <a:buChar char="n"/>
        <a:defRPr sz="2600" b="1">
          <a:solidFill>
            <a:schemeClr val="tx1"/>
          </a:solidFill>
          <a:latin typeface="+mn-lt"/>
          <a:ea typeface="+mn-ea"/>
        </a:defRPr>
      </a:lvl2pPr>
      <a:lvl3pPr marL="1143000" indent="-228600" algn="l" rtl="0" fontAlgn="base">
        <a:spcBef>
          <a:spcPct val="20000"/>
        </a:spcBef>
        <a:spcAft>
          <a:spcPct val="0"/>
        </a:spcAft>
        <a:buClr>
          <a:schemeClr val="folHlink"/>
        </a:buClr>
        <a:buSzPct val="75000"/>
        <a:buFont typeface="Wingdings" panose="05000000000000000000" pitchFamily="2" charset="2"/>
        <a:buChar char="p"/>
        <a:defRPr sz="2400" b="1">
          <a:solidFill>
            <a:schemeClr val="tx1"/>
          </a:solidFill>
          <a:latin typeface="+mn-lt"/>
          <a:ea typeface="+mn-ea"/>
        </a:defRPr>
      </a:lvl3pPr>
      <a:lvl4pPr marL="1600200" indent="-228600" algn="l" rtl="0" fontAlgn="base">
        <a:spcBef>
          <a:spcPct val="20000"/>
        </a:spcBef>
        <a:spcAft>
          <a:spcPct val="0"/>
        </a:spcAft>
        <a:buSzPct val="75000"/>
        <a:buFont typeface="Wingdings" panose="05000000000000000000" pitchFamily="2" charset="2"/>
        <a:buChar char="n"/>
        <a:defRPr sz="2200" b="1">
          <a:solidFill>
            <a:schemeClr val="tx1"/>
          </a:solidFill>
          <a:latin typeface="+mn-lt"/>
          <a:ea typeface="+mn-ea"/>
        </a:defRPr>
      </a:lvl4pPr>
      <a:lvl5pPr marL="2057400" indent="-228600" algn="l" rtl="0" fontAlgn="base">
        <a:spcBef>
          <a:spcPct val="20000"/>
        </a:spcBef>
        <a:spcAft>
          <a:spcPct val="0"/>
        </a:spcAft>
        <a:buClr>
          <a:srgbClr val="0066FF"/>
        </a:buClr>
        <a:buFont typeface="Wingdings" panose="05000000000000000000"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anose="05000000000000000000"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anose="05000000000000000000"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anose="05000000000000000000"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anose="05000000000000000000" pitchFamily="2" charset="2"/>
        <a:buChar char="p"/>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trefis.com/stock/msft/articles/135139/microsofts-amdocs-patent-deal-highlights-growing-revenue-source/2012-07-30" TargetMode="External"/><Relationship Id="rId2" Type="http://schemas.openxmlformats.org/officeDocument/2006/relationships/hyperlink" Target="http://wmpoweruser.com/samsung-estimated-to-pay-microsoft-12-13-per-android-handset-for-more-than-600-million-in-revenue-in-q2/"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dt" sz="half" idx="2"/>
          </p:nvPr>
        </p:nvSpPr>
        <p:spPr/>
        <p:txBody>
          <a:bodyPr/>
          <a:lstStyle/>
          <a:p>
            <a:fld id="{5EAA38CF-FAE6-4D4D-AC50-9F6777BC69E1}" type="datetime1">
              <a:rPr lang="zh-CN" altLang="en-US"/>
              <a:t>2021/11/8</a:t>
            </a:fld>
            <a:endParaRPr lang="en-US" altLang="zh-CN"/>
          </a:p>
        </p:txBody>
      </p:sp>
      <p:sp>
        <p:nvSpPr>
          <p:cNvPr id="6" name="Rectangle 10"/>
          <p:cNvSpPr>
            <a:spLocks noGrp="1" noChangeArrowheads="1"/>
          </p:cNvSpPr>
          <p:nvPr>
            <p:ph type="sldNum" sz="quarter" idx="4"/>
          </p:nvPr>
        </p:nvSpPr>
        <p:spPr/>
        <p:txBody>
          <a:bodyPr/>
          <a:lstStyle/>
          <a:p>
            <a:fld id="{05C8D26F-6C30-4FBD-BA73-0FF648A1E732}" type="slidenum">
              <a:rPr lang="en-US" altLang="zh-CN"/>
              <a:t>1</a:t>
            </a:fld>
            <a:endParaRPr lang="en-US" altLang="zh-CN"/>
          </a:p>
        </p:txBody>
      </p:sp>
      <p:sp>
        <p:nvSpPr>
          <p:cNvPr id="161794" name="Rectangle 2"/>
          <p:cNvSpPr>
            <a:spLocks noGrp="1" noChangeArrowheads="1"/>
          </p:cNvSpPr>
          <p:nvPr>
            <p:ph type="ctrTitle"/>
          </p:nvPr>
        </p:nvSpPr>
        <p:spPr>
          <a:xfrm>
            <a:off x="684213" y="1341438"/>
            <a:ext cx="7772400" cy="1470025"/>
          </a:xfrm>
        </p:spPr>
        <p:txBody>
          <a:bodyPr/>
          <a:lstStyle/>
          <a:p>
            <a:r>
              <a:rPr lang="zh-CN" altLang="en-US" sz="4800" dirty="0"/>
              <a:t>软件工程</a:t>
            </a:r>
          </a:p>
        </p:txBody>
      </p:sp>
      <p:sp>
        <p:nvSpPr>
          <p:cNvPr id="161795" name="Rectangle 3"/>
          <p:cNvSpPr>
            <a:spLocks noGrp="1" noChangeArrowheads="1"/>
          </p:cNvSpPr>
          <p:nvPr>
            <p:ph type="subTitle" idx="1"/>
          </p:nvPr>
        </p:nvSpPr>
        <p:spPr>
          <a:xfrm>
            <a:off x="3276600" y="3573463"/>
            <a:ext cx="4679950" cy="1752600"/>
          </a:xfrm>
        </p:spPr>
        <p:txBody>
          <a:bodyPr/>
          <a:lstStyle/>
          <a:p>
            <a:pPr algn="l"/>
            <a:r>
              <a:rPr lang="zh-CN" altLang="en-US" sz="2400" dirty="0"/>
              <a:t>主讲人</a:t>
            </a:r>
            <a:r>
              <a:rPr lang="zh-CN" altLang="en-US" sz="2400" dirty="0" smtClean="0"/>
              <a:t>：王荣存</a:t>
            </a:r>
            <a:endParaRPr lang="en-US" altLang="zh-CN" sz="2400" dirty="0" smtClean="0"/>
          </a:p>
          <a:p>
            <a:pPr algn="l"/>
            <a:r>
              <a:rPr lang="en-US" altLang="zh-CN" sz="2400" dirty="0" err="1" smtClean="0"/>
              <a:t>E_Mail</a:t>
            </a:r>
            <a:r>
              <a:rPr lang="zh-CN" altLang="en-US" sz="2400" dirty="0" smtClean="0"/>
              <a:t>：</a:t>
            </a:r>
            <a:r>
              <a:rPr lang="en-US" altLang="zh-CN" sz="2400" dirty="0"/>
              <a:t>rcwang@cumt.edu.cn</a:t>
            </a:r>
          </a:p>
          <a:p>
            <a:pPr algn="l"/>
            <a:r>
              <a:rPr lang="zh-CN" altLang="en-US" sz="2400" dirty="0" smtClean="0"/>
              <a:t>办公室：</a:t>
            </a:r>
            <a:r>
              <a:rPr lang="en-US" altLang="zh-CN" sz="2400" dirty="0" smtClean="0"/>
              <a:t>A330-2</a:t>
            </a:r>
            <a:endParaRPr lang="en-US" altLang="zh-CN" sz="2400" dirty="0"/>
          </a:p>
        </p:txBody>
      </p:sp>
      <p:pic>
        <p:nvPicPr>
          <p:cNvPr id="161796" name="Picture 4" descr="pe01064_"/>
          <p:cNvPicPr>
            <a:picLocks noChangeAspect="1" noChangeArrowheads="1"/>
          </p:cNvPicPr>
          <p:nvPr/>
        </p:nvPicPr>
        <p:blipFill>
          <a:blip r:embed="rId2" cstate="print"/>
          <a:srcRect/>
          <a:stretch>
            <a:fillRect/>
          </a:stretch>
        </p:blipFill>
        <p:spPr bwMode="auto">
          <a:xfrm>
            <a:off x="285750" y="2781300"/>
            <a:ext cx="3054350" cy="338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FBDB3CE-4AB2-459C-B8E3-92DC71B320A8}"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9BAA6475-7C18-4EE8-B294-3639F20D3C5A}" type="slidenum">
              <a:rPr lang="en-US" altLang="zh-CN"/>
              <a:t>10</a:t>
            </a:fld>
            <a:endParaRPr lang="en-US" altLang="zh-CN"/>
          </a:p>
        </p:txBody>
      </p:sp>
      <p:sp>
        <p:nvSpPr>
          <p:cNvPr id="29698" name="Rectangle 2"/>
          <p:cNvSpPr>
            <a:spLocks noGrp="1" noChangeArrowheads="1"/>
          </p:cNvSpPr>
          <p:nvPr>
            <p:ph type="title"/>
          </p:nvPr>
        </p:nvSpPr>
        <p:spPr/>
        <p:txBody>
          <a:bodyPr/>
          <a:lstStyle/>
          <a:p>
            <a:r>
              <a:rPr lang="en-US" altLang="zh-CN" dirty="0"/>
              <a:t>2.1 </a:t>
            </a:r>
            <a:r>
              <a:rPr lang="zh-CN" altLang="en-US" dirty="0"/>
              <a:t>问题定义</a:t>
            </a:r>
          </a:p>
        </p:txBody>
      </p:sp>
      <p:sp>
        <p:nvSpPr>
          <p:cNvPr id="29699" name="Rectangle 3"/>
          <p:cNvSpPr>
            <a:spLocks noGrp="1" noChangeArrowheads="1"/>
          </p:cNvSpPr>
          <p:nvPr>
            <p:ph type="body" idx="1"/>
          </p:nvPr>
        </p:nvSpPr>
        <p:spPr/>
        <p:txBody>
          <a:bodyPr/>
          <a:lstStyle/>
          <a:p>
            <a:pPr>
              <a:lnSpc>
                <a:spcPct val="90000"/>
              </a:lnSpc>
            </a:pPr>
            <a:r>
              <a:rPr lang="en-US" altLang="zh-CN" dirty="0">
                <a:solidFill>
                  <a:srgbClr val="CC0000"/>
                </a:solidFill>
              </a:rPr>
              <a:t>【</a:t>
            </a:r>
            <a:r>
              <a:rPr lang="zh-CN" altLang="en-US" dirty="0">
                <a:solidFill>
                  <a:srgbClr val="CC0000"/>
                </a:solidFill>
              </a:rPr>
              <a:t>例</a:t>
            </a:r>
            <a:r>
              <a:rPr lang="en-US" altLang="zh-CN" dirty="0">
                <a:solidFill>
                  <a:srgbClr val="CC0000"/>
                </a:solidFill>
              </a:rPr>
              <a:t>2】</a:t>
            </a:r>
            <a:r>
              <a:rPr lang="zh-CN" altLang="en-US" dirty="0"/>
              <a:t>开发一个传送带分类系统的软件</a:t>
            </a:r>
            <a:r>
              <a:rPr lang="en-US" altLang="zh-CN" dirty="0"/>
              <a:t>(CLSS)</a:t>
            </a:r>
          </a:p>
          <a:p>
            <a:pPr lvl="1">
              <a:lnSpc>
                <a:spcPct val="90000"/>
              </a:lnSpc>
            </a:pPr>
            <a:r>
              <a:rPr lang="en-US" altLang="zh-CN" dirty="0">
                <a:solidFill>
                  <a:srgbClr val="0000FF"/>
                </a:solidFill>
                <a:latin typeface="黑体" panose="02010609060101010101" charset="-122"/>
              </a:rPr>
              <a:t>⑷</a:t>
            </a:r>
            <a:r>
              <a:rPr lang="zh-CN" altLang="en-US" dirty="0">
                <a:solidFill>
                  <a:srgbClr val="0000FF"/>
                </a:solidFill>
                <a:latin typeface="黑体" panose="02010609060101010101" charset="-122"/>
              </a:rPr>
              <a:t>项目范围</a:t>
            </a:r>
            <a:r>
              <a:rPr lang="en-US" altLang="zh-CN" dirty="0">
                <a:solidFill>
                  <a:srgbClr val="0000FF"/>
                </a:solidFill>
                <a:latin typeface="Arial" panose="020B0604020202020204"/>
              </a:rPr>
              <a:t>——</a:t>
            </a:r>
            <a:r>
              <a:rPr lang="zh-CN" altLang="en-US" dirty="0">
                <a:solidFill>
                  <a:srgbClr val="CC0000"/>
                </a:solidFill>
                <a:latin typeface="黑体" panose="02010609060101010101" charset="-122"/>
              </a:rPr>
              <a:t>软件性能</a:t>
            </a:r>
            <a:endParaRPr lang="zh-CN" altLang="en-US" dirty="0"/>
          </a:p>
          <a:p>
            <a:pPr lvl="2">
              <a:lnSpc>
                <a:spcPct val="90000"/>
              </a:lnSpc>
            </a:pPr>
            <a:r>
              <a:rPr lang="zh-CN" altLang="en-US" dirty="0"/>
              <a:t>每个盒子的处理必须在下一个盒子到达条形码阅读器之前完成。前提：</a:t>
            </a:r>
          </a:p>
          <a:p>
            <a:pPr lvl="2">
              <a:lnSpc>
                <a:spcPct val="90000"/>
              </a:lnSpc>
            </a:pPr>
            <a:r>
              <a:rPr lang="zh-CN" altLang="en-US" dirty="0"/>
              <a:t>传送带的</a:t>
            </a:r>
            <a:r>
              <a:rPr lang="zh-CN" altLang="en-US" i="1" dirty="0">
                <a:solidFill>
                  <a:srgbClr val="CC0000"/>
                </a:solidFill>
              </a:rPr>
              <a:t>速度</a:t>
            </a:r>
            <a:r>
              <a:rPr lang="en-US" altLang="zh-CN" i="1" dirty="0">
                <a:solidFill>
                  <a:srgbClr val="CC0000"/>
                </a:solidFill>
              </a:rPr>
              <a:t>=2m/s</a:t>
            </a:r>
            <a:r>
              <a:rPr lang="zh-CN" altLang="en-US" dirty="0"/>
              <a:t>，且</a:t>
            </a:r>
            <a:r>
              <a:rPr lang="zh-CN" altLang="en-US" i="1" dirty="0">
                <a:solidFill>
                  <a:srgbClr val="CC0000"/>
                </a:solidFill>
              </a:rPr>
              <a:t>盒子等间距</a:t>
            </a:r>
          </a:p>
          <a:p>
            <a:pPr lvl="2">
              <a:lnSpc>
                <a:spcPct val="90000"/>
              </a:lnSpc>
            </a:pPr>
            <a:r>
              <a:rPr lang="zh-CN" altLang="en-US" i="1" dirty="0" smtClean="0">
                <a:solidFill>
                  <a:srgbClr val="0000FF"/>
                </a:solidFill>
              </a:rPr>
              <a:t>最多可容纳</a:t>
            </a:r>
            <a:r>
              <a:rPr lang="en-US" altLang="zh-CN" i="1" dirty="0" smtClean="0">
                <a:solidFill>
                  <a:srgbClr val="CC0000"/>
                </a:solidFill>
              </a:rPr>
              <a:t>1000</a:t>
            </a:r>
            <a:r>
              <a:rPr lang="zh-CN" altLang="en-US" i="1" dirty="0" smtClean="0">
                <a:solidFill>
                  <a:srgbClr val="0000FF"/>
                </a:solidFill>
              </a:rPr>
              <a:t>个条目的零件号数据库</a:t>
            </a:r>
            <a:endParaRPr lang="zh-CN" altLang="en-US" dirty="0" smtClean="0"/>
          </a:p>
          <a:p>
            <a:pPr lvl="1">
              <a:lnSpc>
                <a:spcPct val="90000"/>
              </a:lnSpc>
            </a:pPr>
            <a:r>
              <a:rPr lang="zh-CN" altLang="en-US" dirty="0" smtClean="0">
                <a:solidFill>
                  <a:srgbClr val="0000FF"/>
                </a:solidFill>
                <a:latin typeface="黑体" panose="02010609060101010101" charset="-122"/>
              </a:rPr>
              <a:t>⑷项目范围</a:t>
            </a:r>
            <a:r>
              <a:rPr lang="en-US" altLang="zh-CN" dirty="0" smtClean="0">
                <a:solidFill>
                  <a:srgbClr val="0000FF"/>
                </a:solidFill>
                <a:latin typeface="Arial" panose="020B0604020202020204"/>
              </a:rPr>
              <a:t>——</a:t>
            </a:r>
            <a:r>
              <a:rPr lang="zh-CN" altLang="en-US" dirty="0" smtClean="0">
                <a:solidFill>
                  <a:srgbClr val="CC0000"/>
                </a:solidFill>
                <a:latin typeface="黑体" panose="02010609060101010101" charset="-122"/>
              </a:rPr>
              <a:t>外部接口</a:t>
            </a:r>
            <a:r>
              <a:rPr lang="en-US" altLang="zh-CN" dirty="0" smtClean="0">
                <a:solidFill>
                  <a:srgbClr val="CC0000"/>
                </a:solidFill>
                <a:latin typeface="黑体" panose="02010609060101010101" charset="-122"/>
              </a:rPr>
              <a:t>(</a:t>
            </a:r>
            <a:r>
              <a:rPr lang="zh-CN" altLang="en-US" dirty="0" smtClean="0">
                <a:solidFill>
                  <a:srgbClr val="C00000"/>
                </a:solidFill>
              </a:rPr>
              <a:t>接口传送的信息</a:t>
            </a:r>
            <a:r>
              <a:rPr lang="en-US" altLang="zh-CN" dirty="0" smtClean="0">
                <a:solidFill>
                  <a:srgbClr val="CC0000"/>
                </a:solidFill>
                <a:latin typeface="黑体" panose="02010609060101010101" charset="-122"/>
              </a:rPr>
              <a:t>)</a:t>
            </a:r>
            <a:endParaRPr lang="zh-CN" altLang="en-US" dirty="0" smtClean="0">
              <a:solidFill>
                <a:srgbClr val="CC0000"/>
              </a:solidFill>
              <a:latin typeface="黑体" panose="02010609060101010101" charset="-122"/>
            </a:endParaRPr>
          </a:p>
          <a:p>
            <a:pPr lvl="2">
              <a:lnSpc>
                <a:spcPct val="90000"/>
              </a:lnSpc>
            </a:pPr>
            <a:r>
              <a:rPr lang="zh-CN" altLang="en-US" dirty="0" smtClean="0">
                <a:solidFill>
                  <a:srgbClr val="0000FF"/>
                </a:solidFill>
                <a:latin typeface="黑体" panose="02010609060101010101" charset="-122"/>
              </a:rPr>
              <a:t>⒈</a:t>
            </a:r>
            <a:r>
              <a:rPr lang="zh-CN" altLang="en-US" dirty="0"/>
              <a:t>运行软件的</a:t>
            </a:r>
            <a:r>
              <a:rPr lang="zh-CN" altLang="en-US" dirty="0">
                <a:solidFill>
                  <a:srgbClr val="0000FF"/>
                </a:solidFill>
              </a:rPr>
              <a:t>设备</a:t>
            </a:r>
            <a:r>
              <a:rPr lang="zh-CN" altLang="en-US" dirty="0"/>
              <a:t>、由软件控制的</a:t>
            </a:r>
            <a:r>
              <a:rPr lang="zh-CN" altLang="en-US" dirty="0">
                <a:solidFill>
                  <a:srgbClr val="0000FF"/>
                </a:solidFill>
              </a:rPr>
              <a:t>设备</a:t>
            </a:r>
          </a:p>
          <a:p>
            <a:pPr lvl="3">
              <a:lnSpc>
                <a:spcPct val="90000"/>
              </a:lnSpc>
            </a:pPr>
            <a:r>
              <a:rPr lang="en-US" altLang="zh-CN" dirty="0"/>
              <a:t>PC</a:t>
            </a:r>
            <a:r>
              <a:rPr lang="zh-CN" altLang="en-US" dirty="0"/>
              <a:t>、条形码阅读器、分流器</a:t>
            </a:r>
            <a:endParaRPr lang="zh-CN" altLang="en-US" dirty="0">
              <a:solidFill>
                <a:srgbClr val="0000FF"/>
              </a:solidFill>
              <a:latin typeface="黑体" panose="02010609060101010101" charset="-122"/>
            </a:endParaRPr>
          </a:p>
          <a:p>
            <a:pPr lvl="2">
              <a:lnSpc>
                <a:spcPct val="90000"/>
              </a:lnSpc>
            </a:pPr>
            <a:r>
              <a:rPr lang="zh-CN" altLang="en-US" dirty="0">
                <a:solidFill>
                  <a:srgbClr val="0000FF"/>
                </a:solidFill>
                <a:latin typeface="黑体" panose="02010609060101010101" charset="-122"/>
              </a:rPr>
              <a:t>⒉</a:t>
            </a:r>
            <a:r>
              <a:rPr lang="zh-CN" altLang="en-US" dirty="0"/>
              <a:t>已存在、且必须与新软件连接的</a:t>
            </a:r>
            <a:r>
              <a:rPr lang="zh-CN" altLang="en-US" dirty="0">
                <a:solidFill>
                  <a:srgbClr val="0000FF"/>
                </a:solidFill>
              </a:rPr>
              <a:t>软件</a:t>
            </a:r>
          </a:p>
          <a:p>
            <a:pPr lvl="3">
              <a:lnSpc>
                <a:spcPct val="90000"/>
              </a:lnSpc>
            </a:pPr>
            <a:r>
              <a:rPr lang="zh-CN" altLang="en-US" dirty="0">
                <a:solidFill>
                  <a:srgbClr val="0000FF"/>
                </a:solidFill>
              </a:rPr>
              <a:t>销售软件</a:t>
            </a:r>
            <a:r>
              <a:rPr lang="zh-CN" altLang="en-US" dirty="0"/>
              <a:t>和</a:t>
            </a:r>
            <a:r>
              <a:rPr lang="zh-CN" altLang="en-US" dirty="0">
                <a:solidFill>
                  <a:srgbClr val="0000FF"/>
                </a:solidFill>
              </a:rPr>
              <a:t>分类软件</a:t>
            </a:r>
            <a:r>
              <a:rPr lang="zh-CN" altLang="en-US" dirty="0"/>
              <a:t>配合，制作已经发货的列表</a:t>
            </a:r>
            <a:endParaRPr lang="zh-CN" altLang="en-US" dirty="0">
              <a:solidFill>
                <a:srgbClr val="0000FF"/>
              </a:solidFill>
              <a:latin typeface="黑体" panose="02010609060101010101" charset="-122"/>
            </a:endParaRPr>
          </a:p>
          <a:p>
            <a:pPr lvl="2">
              <a:lnSpc>
                <a:spcPct val="90000"/>
              </a:lnSpc>
            </a:pPr>
            <a:r>
              <a:rPr lang="zh-CN" altLang="en-US" dirty="0">
                <a:solidFill>
                  <a:srgbClr val="0000FF"/>
                </a:solidFill>
                <a:latin typeface="黑体" panose="02010609060101010101" charset="-122"/>
              </a:rPr>
              <a:t>⒊</a:t>
            </a:r>
            <a:r>
              <a:rPr lang="zh-CN" altLang="en-US" dirty="0"/>
              <a:t>通过键盘或其他</a:t>
            </a:r>
            <a:r>
              <a:rPr lang="en-US" altLang="zh-CN" dirty="0"/>
              <a:t>I/O</a:t>
            </a:r>
            <a:r>
              <a:rPr lang="zh-CN" altLang="en-US" dirty="0"/>
              <a:t>设备使用软件的</a:t>
            </a:r>
            <a:r>
              <a:rPr lang="zh-CN" altLang="en-US" dirty="0">
                <a:solidFill>
                  <a:srgbClr val="0000FF"/>
                </a:solidFill>
              </a:rPr>
              <a:t>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strips(downRight)">
                                      <p:cBhvr>
                                        <p:cTn id="7" dur="500"/>
                                        <p:tgtEl>
                                          <p:spTgt spid="296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9699">
                                            <p:txEl>
                                              <p:pRg st="5" end="5"/>
                                            </p:txEl>
                                          </p:spTgt>
                                        </p:tgtEl>
                                        <p:attrNameLst>
                                          <p:attrName>style.visibility</p:attrName>
                                        </p:attrNameLst>
                                      </p:cBhvr>
                                      <p:to>
                                        <p:strVal val="visible"/>
                                      </p:to>
                                    </p:set>
                                    <p:animEffect transition="in" filter="strips(downRight)">
                                      <p:cBhvr>
                                        <p:cTn id="12" dur="500"/>
                                        <p:tgtEl>
                                          <p:spTgt spid="2969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strips(downRight)">
                                      <p:cBhvr>
                                        <p:cTn id="17" dur="500"/>
                                        <p:tgtEl>
                                          <p:spTgt spid="29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strips(downRight)">
                                      <p:cBhvr>
                                        <p:cTn id="22" dur="500"/>
                                        <p:tgtEl>
                                          <p:spTgt spid="296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strips(downRight)">
                                      <p:cBhvr>
                                        <p:cTn id="27" dur="500"/>
                                        <p:tgtEl>
                                          <p:spTgt spid="296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29699">
                                            <p:txEl>
                                              <p:pRg st="6" end="6"/>
                                            </p:txEl>
                                          </p:spTgt>
                                        </p:tgtEl>
                                        <p:attrNameLst>
                                          <p:attrName>style.visibility</p:attrName>
                                        </p:attrNameLst>
                                      </p:cBhvr>
                                      <p:to>
                                        <p:strVal val="visible"/>
                                      </p:to>
                                    </p:set>
                                    <p:animEffect transition="in" filter="strips(downRight)">
                                      <p:cBhvr>
                                        <p:cTn id="32" dur="500"/>
                                        <p:tgtEl>
                                          <p:spTgt spid="2969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29699">
                                            <p:txEl>
                                              <p:pRg st="7" end="7"/>
                                            </p:txEl>
                                          </p:spTgt>
                                        </p:tgtEl>
                                        <p:attrNameLst>
                                          <p:attrName>style.visibility</p:attrName>
                                        </p:attrNameLst>
                                      </p:cBhvr>
                                      <p:to>
                                        <p:strVal val="visible"/>
                                      </p:to>
                                    </p:set>
                                    <p:animEffect transition="in" filter="strips(downRight)">
                                      <p:cBhvr>
                                        <p:cTn id="37" dur="500"/>
                                        <p:tgtEl>
                                          <p:spTgt spid="2969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29699">
                                            <p:txEl>
                                              <p:pRg st="8" end="8"/>
                                            </p:txEl>
                                          </p:spTgt>
                                        </p:tgtEl>
                                        <p:attrNameLst>
                                          <p:attrName>style.visibility</p:attrName>
                                        </p:attrNameLst>
                                      </p:cBhvr>
                                      <p:to>
                                        <p:strVal val="visible"/>
                                      </p:to>
                                    </p:set>
                                    <p:animEffect transition="in" filter="strips(downRight)">
                                      <p:cBhvr>
                                        <p:cTn id="42" dur="500"/>
                                        <p:tgtEl>
                                          <p:spTgt spid="2969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29699">
                                            <p:txEl>
                                              <p:pRg st="9" end="9"/>
                                            </p:txEl>
                                          </p:spTgt>
                                        </p:tgtEl>
                                        <p:attrNameLst>
                                          <p:attrName>style.visibility</p:attrName>
                                        </p:attrNameLst>
                                      </p:cBhvr>
                                      <p:to>
                                        <p:strVal val="visible"/>
                                      </p:to>
                                    </p:set>
                                    <p:animEffect transition="in" filter="strips(downRight)">
                                      <p:cBhvr>
                                        <p:cTn id="47" dur="500"/>
                                        <p:tgtEl>
                                          <p:spTgt spid="2969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29699">
                                            <p:txEl>
                                              <p:pRg st="10" end="10"/>
                                            </p:txEl>
                                          </p:spTgt>
                                        </p:tgtEl>
                                        <p:attrNameLst>
                                          <p:attrName>style.visibility</p:attrName>
                                        </p:attrNameLst>
                                      </p:cBhvr>
                                      <p:to>
                                        <p:strVal val="visible"/>
                                      </p:to>
                                    </p:set>
                                    <p:animEffect transition="in" filter="strips(downRight)">
                                      <p:cBhvr>
                                        <p:cTn id="52" dur="500"/>
                                        <p:tgtEl>
                                          <p:spTgt spid="296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370656B-44DA-45E3-8875-CE31ADAAF1FD}"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B54D56CD-D11B-488C-9C0B-FCEE1D97102B}" type="slidenum">
              <a:rPr lang="en-US" altLang="zh-CN"/>
              <a:t>11</a:t>
            </a:fld>
            <a:endParaRPr lang="en-US" altLang="zh-CN"/>
          </a:p>
        </p:txBody>
      </p:sp>
      <p:sp>
        <p:nvSpPr>
          <p:cNvPr id="126978" name="Rectangle 2"/>
          <p:cNvSpPr>
            <a:spLocks noGrp="1" noChangeArrowheads="1"/>
          </p:cNvSpPr>
          <p:nvPr>
            <p:ph type="title"/>
          </p:nvPr>
        </p:nvSpPr>
        <p:spPr>
          <a:xfrm>
            <a:off x="3211513" y="88900"/>
            <a:ext cx="5332412" cy="765175"/>
          </a:xfrm>
        </p:spPr>
        <p:txBody>
          <a:bodyPr/>
          <a:lstStyle/>
          <a:p>
            <a:r>
              <a:rPr lang="zh-CN" altLang="en-US">
                <a:latin typeface="黑体" panose="02010609060101010101" charset="-122"/>
              </a:rPr>
              <a:t>项目范围类型（</a:t>
            </a:r>
            <a:r>
              <a:rPr lang="en-US" altLang="zh-CN">
                <a:latin typeface="黑体" panose="02010609060101010101" charset="-122"/>
              </a:rPr>
              <a:t>1</a:t>
            </a:r>
            <a:r>
              <a:rPr lang="zh-CN" altLang="en-US">
                <a:latin typeface="黑体" panose="02010609060101010101" charset="-122"/>
              </a:rPr>
              <a:t>）</a:t>
            </a:r>
          </a:p>
        </p:txBody>
      </p:sp>
      <p:sp>
        <p:nvSpPr>
          <p:cNvPr id="126979" name="Rectangle 3"/>
          <p:cNvSpPr>
            <a:spLocks noGrp="1" noChangeArrowheads="1"/>
          </p:cNvSpPr>
          <p:nvPr>
            <p:ph type="body" idx="1"/>
          </p:nvPr>
        </p:nvSpPr>
        <p:spPr>
          <a:xfrm>
            <a:off x="914400" y="1066800"/>
            <a:ext cx="7643813" cy="5105400"/>
          </a:xfrm>
        </p:spPr>
        <p:txBody>
          <a:bodyPr/>
          <a:lstStyle/>
          <a:p>
            <a:pPr>
              <a:lnSpc>
                <a:spcPct val="90000"/>
              </a:lnSpc>
              <a:buFont typeface="Wingdings" panose="05000000000000000000" pitchFamily="2" charset="2"/>
              <a:buNone/>
            </a:pPr>
            <a:r>
              <a:rPr lang="en-US" altLang="zh-CN" sz="3600">
                <a:latin typeface="黑体" panose="02010609060101010101" charset="-122"/>
              </a:rPr>
              <a:t>1. </a:t>
            </a:r>
            <a:r>
              <a:rPr lang="zh-CN" altLang="en-US" sz="3600">
                <a:latin typeface="黑体" panose="02010609060101010101" charset="-122"/>
              </a:rPr>
              <a:t>按</a:t>
            </a:r>
            <a:r>
              <a:rPr lang="zh-CN" altLang="en-US" sz="3600">
                <a:solidFill>
                  <a:srgbClr val="0000FF"/>
                </a:solidFill>
                <a:latin typeface="黑体" panose="02010609060101010101" charset="-122"/>
              </a:rPr>
              <a:t>内容</a:t>
            </a:r>
            <a:r>
              <a:rPr lang="zh-CN" altLang="en-US" sz="3600">
                <a:latin typeface="黑体" panose="02010609060101010101" charset="-122"/>
              </a:rPr>
              <a:t>分类</a:t>
            </a:r>
          </a:p>
          <a:p>
            <a:pPr>
              <a:lnSpc>
                <a:spcPct val="90000"/>
              </a:lnSpc>
              <a:buFont typeface="Wingdings" panose="05000000000000000000" pitchFamily="2" charset="2"/>
              <a:buNone/>
            </a:pPr>
            <a:r>
              <a:rPr lang="zh-CN" altLang="en-US" sz="3200">
                <a:solidFill>
                  <a:srgbClr val="CC0000"/>
                </a:solidFill>
                <a:latin typeface="黑体" panose="02010609060101010101" charset="-122"/>
              </a:rPr>
              <a:t>① 软件功能</a:t>
            </a:r>
            <a:endParaRPr lang="zh-CN" altLang="en-US" sz="3200">
              <a:latin typeface="黑体" panose="02010609060101010101" charset="-122"/>
            </a:endParaRPr>
          </a:p>
          <a:p>
            <a:pPr>
              <a:lnSpc>
                <a:spcPct val="90000"/>
              </a:lnSpc>
              <a:buFont typeface="Wingdings" panose="05000000000000000000" pitchFamily="2" charset="2"/>
              <a:buNone/>
            </a:pPr>
            <a:r>
              <a:rPr lang="zh-CN" altLang="en-US" sz="3200">
                <a:solidFill>
                  <a:srgbClr val="CC0000"/>
                </a:solidFill>
                <a:latin typeface="黑体" panose="02010609060101010101" charset="-122"/>
              </a:rPr>
              <a:t>② 软件性能</a:t>
            </a:r>
          </a:p>
          <a:p>
            <a:pPr lvl="1">
              <a:lnSpc>
                <a:spcPct val="90000"/>
              </a:lnSpc>
            </a:pPr>
            <a:r>
              <a:rPr lang="zh-CN" altLang="en-US"/>
              <a:t>按照系统的性能要求分类。例如</a:t>
            </a:r>
            <a:r>
              <a:rPr lang="zh-CN" altLang="en-US">
                <a:solidFill>
                  <a:srgbClr val="0000FF"/>
                </a:solidFill>
              </a:rPr>
              <a:t>联机系统的响应时间</a:t>
            </a:r>
            <a:r>
              <a:rPr lang="zh-CN" altLang="en-US"/>
              <a:t>、</a:t>
            </a:r>
            <a:r>
              <a:rPr lang="zh-CN" altLang="en-US">
                <a:solidFill>
                  <a:srgbClr val="0000FF"/>
                </a:solidFill>
              </a:rPr>
              <a:t>系统需要的存储容量</a:t>
            </a:r>
            <a:r>
              <a:rPr lang="zh-CN" altLang="en-US"/>
              <a:t>、</a:t>
            </a:r>
            <a:r>
              <a:rPr lang="zh-CN" altLang="en-US">
                <a:solidFill>
                  <a:srgbClr val="0000FF"/>
                </a:solidFill>
              </a:rPr>
              <a:t>后援存储器</a:t>
            </a:r>
            <a:r>
              <a:rPr lang="zh-CN" altLang="en-US"/>
              <a:t>、重新启动、</a:t>
            </a:r>
            <a:r>
              <a:rPr lang="zh-CN" altLang="en-US">
                <a:solidFill>
                  <a:srgbClr val="0000FF"/>
                </a:solidFill>
              </a:rPr>
              <a:t>安全性</a:t>
            </a:r>
            <a:r>
              <a:rPr lang="zh-CN" altLang="en-US"/>
              <a:t>和</a:t>
            </a:r>
            <a:r>
              <a:rPr lang="zh-CN" altLang="en-US">
                <a:solidFill>
                  <a:srgbClr val="0000FF"/>
                </a:solidFill>
              </a:rPr>
              <a:t>可靠性</a:t>
            </a:r>
            <a:r>
              <a:rPr lang="zh-CN" altLang="en-US"/>
              <a:t>等方面的要求。</a:t>
            </a:r>
            <a:endParaRPr lang="zh-CN" altLang="en-US" sz="3000">
              <a:latin typeface="黑体" panose="02010609060101010101" charset="-122"/>
            </a:endParaRPr>
          </a:p>
          <a:p>
            <a:pPr>
              <a:lnSpc>
                <a:spcPct val="90000"/>
              </a:lnSpc>
              <a:buFont typeface="Wingdings" panose="05000000000000000000" pitchFamily="2" charset="2"/>
              <a:buNone/>
            </a:pPr>
            <a:r>
              <a:rPr lang="zh-CN" altLang="en-US" sz="3200">
                <a:solidFill>
                  <a:srgbClr val="CC0000"/>
                </a:solidFill>
                <a:latin typeface="黑体" panose="02010609060101010101" charset="-122"/>
              </a:rPr>
              <a:t>③ 外部接口、运行环境</a:t>
            </a:r>
          </a:p>
          <a:p>
            <a:pPr>
              <a:lnSpc>
                <a:spcPct val="90000"/>
              </a:lnSpc>
              <a:buFont typeface="Wingdings" panose="05000000000000000000" pitchFamily="2" charset="2"/>
              <a:buNone/>
            </a:pPr>
            <a:r>
              <a:rPr lang="zh-CN" altLang="en-US" sz="3200">
                <a:solidFill>
                  <a:srgbClr val="CC0000"/>
                </a:solidFill>
              </a:rPr>
              <a:t>④  未来可能出现的问题</a:t>
            </a:r>
            <a:endParaRPr lang="zh-CN" altLang="en-US">
              <a:latin typeface="黑体" panose="02010609060101010101" charset="-122"/>
            </a:endParaRPr>
          </a:p>
          <a:p>
            <a:pPr lvl="1">
              <a:lnSpc>
                <a:spcPct val="90000"/>
              </a:lnSpc>
            </a:pPr>
            <a:r>
              <a:rPr lang="zh-CN" altLang="en-US">
                <a:solidFill>
                  <a:srgbClr val="0000FF"/>
                </a:solidFill>
                <a:latin typeface="黑体" panose="02010609060101010101" charset="-122"/>
              </a:rPr>
              <a:t>不属于当前系统开发范围的问题</a:t>
            </a:r>
          </a:p>
          <a:p>
            <a:pPr lvl="1">
              <a:lnSpc>
                <a:spcPct val="90000"/>
              </a:lnSpc>
            </a:pPr>
            <a:r>
              <a:rPr lang="zh-CN" altLang="en-US">
                <a:solidFill>
                  <a:srgbClr val="0000FF"/>
                </a:solidFill>
                <a:latin typeface="黑体" panose="02010609060101010101" charset="-122"/>
              </a:rPr>
              <a:t>将来很可能会提出这些问题</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9481450-F5C1-4399-8ECF-79EE912F2069}"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1D0F6BBC-C8A1-4A46-B052-4941864A25BB}" type="slidenum">
              <a:rPr lang="en-US" altLang="zh-CN"/>
              <a:t>12</a:t>
            </a:fld>
            <a:endParaRPr lang="en-US" altLang="zh-CN"/>
          </a:p>
        </p:txBody>
      </p:sp>
      <p:sp>
        <p:nvSpPr>
          <p:cNvPr id="111618" name="Rectangle 2"/>
          <p:cNvSpPr>
            <a:spLocks noGrp="1" noChangeArrowheads="1"/>
          </p:cNvSpPr>
          <p:nvPr>
            <p:ph type="title"/>
          </p:nvPr>
        </p:nvSpPr>
        <p:spPr>
          <a:xfrm>
            <a:off x="3211513" y="88900"/>
            <a:ext cx="5332412" cy="765175"/>
          </a:xfrm>
        </p:spPr>
        <p:txBody>
          <a:bodyPr/>
          <a:lstStyle/>
          <a:p>
            <a:r>
              <a:rPr lang="zh-CN" altLang="en-US">
                <a:latin typeface="黑体" panose="02010609060101010101" charset="-122"/>
              </a:rPr>
              <a:t>项目范围类型（</a:t>
            </a:r>
            <a:r>
              <a:rPr lang="en-US" altLang="zh-CN">
                <a:latin typeface="黑体" panose="02010609060101010101" charset="-122"/>
              </a:rPr>
              <a:t>2</a:t>
            </a:r>
            <a:r>
              <a:rPr lang="zh-CN" altLang="en-US">
                <a:latin typeface="黑体" panose="02010609060101010101" charset="-122"/>
              </a:rPr>
              <a:t>）</a:t>
            </a:r>
          </a:p>
        </p:txBody>
      </p:sp>
      <p:sp>
        <p:nvSpPr>
          <p:cNvPr id="111619" name="Rectangle 3"/>
          <p:cNvSpPr>
            <a:spLocks noGrp="1" noChangeArrowheads="1"/>
          </p:cNvSpPr>
          <p:nvPr>
            <p:ph type="body" idx="1"/>
          </p:nvPr>
        </p:nvSpPr>
        <p:spPr>
          <a:xfrm>
            <a:off x="1054100" y="1524000"/>
            <a:ext cx="7643813" cy="4602163"/>
          </a:xfrm>
        </p:spPr>
        <p:txBody>
          <a:bodyPr/>
          <a:lstStyle/>
          <a:p>
            <a:pPr>
              <a:lnSpc>
                <a:spcPct val="80000"/>
              </a:lnSpc>
              <a:buFont typeface="Wingdings" panose="05000000000000000000" pitchFamily="2" charset="2"/>
              <a:buNone/>
            </a:pPr>
            <a:r>
              <a:rPr lang="en-US" altLang="zh-CN" sz="3200">
                <a:latin typeface="黑体" panose="02010609060101010101" charset="-122"/>
              </a:rPr>
              <a:t>2.</a:t>
            </a:r>
            <a:r>
              <a:rPr lang="zh-CN" altLang="en-US" sz="3200">
                <a:latin typeface="黑体" panose="02010609060101010101" charset="-122"/>
              </a:rPr>
              <a:t>按</a:t>
            </a:r>
            <a:r>
              <a:rPr lang="zh-CN" altLang="en-US" sz="3200">
                <a:solidFill>
                  <a:srgbClr val="0000FF"/>
                </a:solidFill>
                <a:latin typeface="黑体" panose="02010609060101010101" charset="-122"/>
              </a:rPr>
              <a:t>用户的期望</a:t>
            </a:r>
            <a:r>
              <a:rPr lang="zh-CN" altLang="en-US" sz="3200">
                <a:latin typeface="黑体" panose="02010609060101010101" charset="-122"/>
              </a:rPr>
              <a:t>分类</a:t>
            </a:r>
          </a:p>
          <a:p>
            <a:pPr>
              <a:lnSpc>
                <a:spcPct val="80000"/>
              </a:lnSpc>
              <a:buFont typeface="Wingdings" panose="05000000000000000000" pitchFamily="2" charset="2"/>
              <a:buNone/>
            </a:pPr>
            <a:r>
              <a:rPr lang="zh-CN" altLang="en-US" sz="2600">
                <a:solidFill>
                  <a:srgbClr val="CC0000"/>
                </a:solidFill>
                <a:latin typeface="黑体" panose="02010609060101010101" charset="-122"/>
              </a:rPr>
              <a:t>① 正常需求</a:t>
            </a:r>
          </a:p>
          <a:p>
            <a:pPr>
              <a:lnSpc>
                <a:spcPct val="80000"/>
              </a:lnSpc>
            </a:pPr>
            <a:r>
              <a:rPr lang="zh-CN" altLang="en-US" sz="2600">
                <a:solidFill>
                  <a:srgbClr val="0000FF"/>
                </a:solidFill>
                <a:latin typeface="黑体" panose="02010609060101010101" charset="-122"/>
              </a:rPr>
              <a:t>用户陈述</a:t>
            </a:r>
            <a:r>
              <a:rPr lang="zh-CN" altLang="en-US" sz="2600">
                <a:latin typeface="黑体" panose="02010609060101010101" charset="-122"/>
              </a:rPr>
              <a:t>的针对系统的目标。</a:t>
            </a:r>
          </a:p>
          <a:p>
            <a:pPr>
              <a:lnSpc>
                <a:spcPct val="80000"/>
              </a:lnSpc>
              <a:buFont typeface="Wingdings" panose="05000000000000000000" pitchFamily="2" charset="2"/>
              <a:buNone/>
            </a:pPr>
            <a:r>
              <a:rPr lang="zh-CN" altLang="en-US" sz="2600">
                <a:solidFill>
                  <a:srgbClr val="CC0000"/>
                </a:solidFill>
                <a:latin typeface="黑体" panose="02010609060101010101" charset="-122"/>
              </a:rPr>
              <a:t>② 期望需求（隐式需求）</a:t>
            </a:r>
          </a:p>
          <a:p>
            <a:pPr>
              <a:lnSpc>
                <a:spcPct val="80000"/>
              </a:lnSpc>
            </a:pPr>
            <a:r>
              <a:rPr lang="zh-CN" altLang="en-US" sz="2600">
                <a:solidFill>
                  <a:srgbClr val="0000FF"/>
                </a:solidFill>
                <a:latin typeface="黑体" panose="02010609060101010101" charset="-122"/>
              </a:rPr>
              <a:t>可能由于是非常基础</a:t>
            </a:r>
            <a:r>
              <a:rPr lang="zh-CN" altLang="en-US" sz="2600">
                <a:latin typeface="黑体" panose="02010609060101010101" charset="-122"/>
              </a:rPr>
              <a:t>的而用户没有显示的陈述</a:t>
            </a:r>
          </a:p>
          <a:p>
            <a:pPr lvl="1">
              <a:lnSpc>
                <a:spcPct val="80000"/>
              </a:lnSpc>
            </a:pPr>
            <a:r>
              <a:rPr lang="zh-CN" altLang="en-US" sz="2400">
                <a:solidFill>
                  <a:srgbClr val="0000FF"/>
                </a:solidFill>
                <a:latin typeface="黑体" panose="02010609060101010101" charset="-122"/>
              </a:rPr>
              <a:t>软件安装、人机交互容易；</a:t>
            </a:r>
            <a:endParaRPr lang="zh-CN" altLang="en-US" sz="2400">
              <a:latin typeface="黑体" panose="02010609060101010101" charset="-122"/>
            </a:endParaRPr>
          </a:p>
          <a:p>
            <a:pPr lvl="1">
              <a:lnSpc>
                <a:spcPct val="80000"/>
              </a:lnSpc>
            </a:pPr>
            <a:r>
              <a:rPr lang="zh-CN" altLang="en-US" sz="2400">
                <a:solidFill>
                  <a:srgbClr val="0000FF"/>
                </a:solidFill>
                <a:latin typeface="黑体" panose="02010609060101010101" charset="-122"/>
              </a:rPr>
              <a:t>整体的操作可靠；</a:t>
            </a:r>
            <a:endParaRPr lang="zh-CN" altLang="en-US" sz="2400">
              <a:latin typeface="黑体" panose="02010609060101010101" charset="-122"/>
            </a:endParaRPr>
          </a:p>
          <a:p>
            <a:pPr>
              <a:lnSpc>
                <a:spcPct val="80000"/>
              </a:lnSpc>
              <a:buFont typeface="Wingdings" panose="05000000000000000000" pitchFamily="2" charset="2"/>
              <a:buNone/>
            </a:pPr>
            <a:r>
              <a:rPr lang="zh-CN" altLang="en-US" sz="2600">
                <a:solidFill>
                  <a:srgbClr val="CC0000"/>
                </a:solidFill>
                <a:latin typeface="黑体" panose="02010609060101010101" charset="-122"/>
              </a:rPr>
              <a:t>③ 兴奋需求</a:t>
            </a:r>
          </a:p>
          <a:p>
            <a:pPr>
              <a:lnSpc>
                <a:spcPct val="80000"/>
              </a:lnSpc>
            </a:pPr>
            <a:r>
              <a:rPr lang="zh-CN" altLang="en-US" sz="2600">
                <a:latin typeface="黑体" panose="02010609060101010101" charset="-122"/>
              </a:rPr>
              <a:t>在用户的期望范围之外，如果实现将令人愉快和出乎意料。</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0453F8A-904C-46C7-849F-C951758F7289}"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6BBC7B71-75F0-4021-8CB7-B686DCC120C1}" type="slidenum">
              <a:rPr lang="en-US" altLang="zh-CN"/>
              <a:t>13</a:t>
            </a:fld>
            <a:endParaRPr lang="en-US" altLang="zh-CN"/>
          </a:p>
        </p:txBody>
      </p:sp>
      <p:sp>
        <p:nvSpPr>
          <p:cNvPr id="112642" name="Rectangle 2"/>
          <p:cNvSpPr>
            <a:spLocks noGrp="1" noChangeArrowheads="1"/>
          </p:cNvSpPr>
          <p:nvPr>
            <p:ph type="title"/>
          </p:nvPr>
        </p:nvSpPr>
        <p:spPr>
          <a:xfrm>
            <a:off x="3260725" y="88900"/>
            <a:ext cx="5283200" cy="765175"/>
          </a:xfrm>
        </p:spPr>
        <p:txBody>
          <a:bodyPr/>
          <a:lstStyle/>
          <a:p>
            <a:r>
              <a:rPr lang="zh-CN" altLang="en-US">
                <a:latin typeface="黑体" panose="02010609060101010101" charset="-122"/>
              </a:rPr>
              <a:t>项目范围类型（</a:t>
            </a:r>
            <a:r>
              <a:rPr lang="en-US" altLang="zh-CN">
                <a:latin typeface="黑体" panose="02010609060101010101" charset="-122"/>
              </a:rPr>
              <a:t>3</a:t>
            </a:r>
            <a:r>
              <a:rPr lang="zh-CN" altLang="en-US">
                <a:latin typeface="黑体" panose="02010609060101010101" charset="-122"/>
              </a:rPr>
              <a:t>）</a:t>
            </a:r>
          </a:p>
        </p:txBody>
      </p:sp>
      <p:sp>
        <p:nvSpPr>
          <p:cNvPr id="112643" name="Rectangle 3"/>
          <p:cNvSpPr>
            <a:spLocks noGrp="1" noChangeArrowheads="1"/>
          </p:cNvSpPr>
          <p:nvPr>
            <p:ph type="body" idx="1"/>
          </p:nvPr>
        </p:nvSpPr>
        <p:spPr>
          <a:xfrm>
            <a:off x="1054100" y="1052513"/>
            <a:ext cx="7643813" cy="5073650"/>
          </a:xfrm>
        </p:spPr>
        <p:txBody>
          <a:bodyPr/>
          <a:lstStyle/>
          <a:p>
            <a:pPr>
              <a:buFont typeface="Wingdings" panose="05000000000000000000" pitchFamily="2" charset="2"/>
              <a:buNone/>
            </a:pPr>
            <a:r>
              <a:rPr lang="en-US" altLang="zh-CN" sz="3200">
                <a:latin typeface="黑体" panose="02010609060101010101" charset="-122"/>
              </a:rPr>
              <a:t>3.</a:t>
            </a:r>
            <a:r>
              <a:rPr lang="zh-CN" altLang="en-US" sz="3200">
                <a:latin typeface="黑体" panose="02010609060101010101" charset="-122"/>
              </a:rPr>
              <a:t>按</a:t>
            </a:r>
            <a:r>
              <a:rPr lang="zh-CN" altLang="en-US" sz="3200">
                <a:solidFill>
                  <a:srgbClr val="0000FF"/>
                </a:solidFill>
                <a:latin typeface="黑体" panose="02010609060101010101" charset="-122"/>
              </a:rPr>
              <a:t>必要性</a:t>
            </a:r>
            <a:r>
              <a:rPr lang="zh-CN" altLang="en-US" sz="3200">
                <a:latin typeface="黑体" panose="02010609060101010101" charset="-122"/>
              </a:rPr>
              <a:t>分类</a:t>
            </a:r>
          </a:p>
          <a:p>
            <a:pPr>
              <a:buFont typeface="Wingdings" panose="05000000000000000000" pitchFamily="2" charset="2"/>
              <a:buNone/>
            </a:pPr>
            <a:r>
              <a:rPr lang="zh-CN" altLang="en-US" sz="2600">
                <a:solidFill>
                  <a:srgbClr val="CC0000"/>
                </a:solidFill>
                <a:latin typeface="黑体" panose="02010609060101010101" charset="-122"/>
              </a:rPr>
              <a:t>① 强制需求</a:t>
            </a:r>
          </a:p>
          <a:p>
            <a:r>
              <a:rPr lang="zh-CN" altLang="en-US" sz="2400">
                <a:solidFill>
                  <a:srgbClr val="0000FF"/>
                </a:solidFill>
                <a:latin typeface="黑体" panose="02010609060101010101" charset="-122"/>
              </a:rPr>
              <a:t>除非软件与这些需求一致</a:t>
            </a:r>
            <a:r>
              <a:rPr lang="zh-CN" altLang="en-US" sz="2400">
                <a:latin typeface="黑体" panose="02010609060101010101" charset="-122"/>
              </a:rPr>
              <a:t>，则该软件是不可接受的</a:t>
            </a:r>
          </a:p>
          <a:p>
            <a:pPr>
              <a:buFont typeface="Wingdings" panose="05000000000000000000" pitchFamily="2" charset="2"/>
              <a:buNone/>
            </a:pPr>
            <a:r>
              <a:rPr lang="zh-CN" altLang="en-US" sz="2600">
                <a:solidFill>
                  <a:srgbClr val="CC0000"/>
                </a:solidFill>
                <a:latin typeface="黑体" panose="02010609060101010101" charset="-122"/>
              </a:rPr>
              <a:t>② 希望需求</a:t>
            </a:r>
          </a:p>
          <a:p>
            <a:r>
              <a:rPr lang="zh-CN" altLang="en-US" sz="2400">
                <a:latin typeface="黑体" panose="02010609060101010101" charset="-122"/>
              </a:rPr>
              <a:t>这些需求将</a:t>
            </a:r>
            <a:r>
              <a:rPr lang="zh-CN" altLang="en-US" sz="2400">
                <a:solidFill>
                  <a:srgbClr val="0000FF"/>
                </a:solidFill>
                <a:latin typeface="黑体" panose="02010609060101010101" charset="-122"/>
              </a:rPr>
              <a:t>增进软件产品功能</a:t>
            </a:r>
            <a:r>
              <a:rPr lang="zh-CN" altLang="en-US" sz="2400">
                <a:latin typeface="黑体" panose="02010609060101010101" charset="-122"/>
              </a:rPr>
              <a:t>，但是如果缺乏的话也</a:t>
            </a:r>
            <a:r>
              <a:rPr lang="zh-CN" altLang="en-US" sz="2400">
                <a:solidFill>
                  <a:srgbClr val="0000FF"/>
                </a:solidFill>
                <a:latin typeface="黑体" panose="02010609060101010101" charset="-122"/>
              </a:rPr>
              <a:t>不是不可接受</a:t>
            </a:r>
          </a:p>
          <a:p>
            <a:pPr>
              <a:buFont typeface="Wingdings" panose="05000000000000000000" pitchFamily="2" charset="2"/>
              <a:buNone/>
            </a:pPr>
            <a:r>
              <a:rPr lang="zh-CN" altLang="en-US" sz="2600">
                <a:solidFill>
                  <a:srgbClr val="CC0000"/>
                </a:solidFill>
                <a:latin typeface="黑体" panose="02010609060101010101" charset="-122"/>
              </a:rPr>
              <a:t>③ 任选需求</a:t>
            </a:r>
          </a:p>
          <a:p>
            <a:r>
              <a:rPr lang="zh-CN" altLang="en-US" sz="2400">
                <a:latin typeface="黑体" panose="02010609060101010101" charset="-122"/>
              </a:rPr>
              <a:t>这个功能</a:t>
            </a:r>
            <a:r>
              <a:rPr lang="zh-CN" altLang="en-US" sz="2400">
                <a:solidFill>
                  <a:srgbClr val="0000FF"/>
                </a:solidFill>
                <a:latin typeface="黑体" panose="02010609060101010101" charset="-122"/>
              </a:rPr>
              <a:t>可有可无</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AE66B11F-FA3F-4055-A321-B2DADBE54FC4}" type="datetime1">
              <a:rPr lang="zh-CN" altLang="en-US"/>
              <a:t>2021/11/8</a:t>
            </a:fld>
            <a:endParaRPr lang="en-US" altLang="zh-CN"/>
          </a:p>
        </p:txBody>
      </p:sp>
      <p:sp>
        <p:nvSpPr>
          <p:cNvPr id="7" name="灯片编号占位符 4"/>
          <p:cNvSpPr>
            <a:spLocks noGrp="1"/>
          </p:cNvSpPr>
          <p:nvPr>
            <p:ph type="sldNum" sz="quarter" idx="11"/>
          </p:nvPr>
        </p:nvSpPr>
        <p:spPr/>
        <p:txBody>
          <a:bodyPr/>
          <a:lstStyle/>
          <a:p>
            <a:fld id="{8D747E9D-4EA5-42E0-8482-97C6E5104E1A}" type="slidenum">
              <a:rPr lang="en-US" altLang="zh-CN"/>
              <a:t>14</a:t>
            </a:fld>
            <a:endParaRPr lang="en-US" altLang="zh-CN"/>
          </a:p>
        </p:txBody>
      </p:sp>
      <p:sp>
        <p:nvSpPr>
          <p:cNvPr id="113666" name="Rectangle 2"/>
          <p:cNvSpPr>
            <a:spLocks noGrp="1" noChangeArrowheads="1"/>
          </p:cNvSpPr>
          <p:nvPr>
            <p:ph type="title"/>
          </p:nvPr>
        </p:nvSpPr>
        <p:spPr/>
        <p:txBody>
          <a:bodyPr/>
          <a:lstStyle/>
          <a:p>
            <a:r>
              <a:rPr lang="zh-CN" altLang="en-US" sz="3400"/>
              <a:t>案例分析</a:t>
            </a:r>
            <a:r>
              <a:rPr lang="en-US" altLang="zh-CN" sz="3400"/>
              <a:t>:</a:t>
            </a:r>
            <a:r>
              <a:rPr lang="zh-CN" altLang="en-US" sz="3400"/>
              <a:t>火车票订票系统</a:t>
            </a:r>
          </a:p>
        </p:txBody>
      </p:sp>
      <p:pic>
        <p:nvPicPr>
          <p:cNvPr id="113667" name="Picture 3"/>
          <p:cNvPicPr>
            <a:picLocks noChangeAspect="1" noChangeArrowheads="1"/>
          </p:cNvPicPr>
          <p:nvPr/>
        </p:nvPicPr>
        <p:blipFill>
          <a:blip r:embed="rId2" cstate="print"/>
          <a:srcRect t="16623" r="34375" b="15584"/>
          <a:stretch>
            <a:fillRect/>
          </a:stretch>
        </p:blipFill>
        <p:spPr bwMode="auto">
          <a:xfrm>
            <a:off x="457200" y="1600200"/>
            <a:ext cx="8001000" cy="4972050"/>
          </a:xfrm>
          <a:prstGeom prst="rect">
            <a:avLst/>
          </a:prstGeom>
          <a:noFill/>
          <a:ln w="9525">
            <a:noFill/>
            <a:miter lim="800000"/>
            <a:headEnd/>
            <a:tailEnd/>
          </a:ln>
          <a:effectLst/>
        </p:spPr>
      </p:pic>
      <p:sp>
        <p:nvSpPr>
          <p:cNvPr id="113668" name="Rectangle 4"/>
          <p:cNvSpPr>
            <a:spLocks noChangeArrowheads="1"/>
          </p:cNvSpPr>
          <p:nvPr/>
        </p:nvSpPr>
        <p:spPr bwMode="auto">
          <a:xfrm>
            <a:off x="838200" y="990600"/>
            <a:ext cx="7467600" cy="822325"/>
          </a:xfrm>
          <a:prstGeom prst="rect">
            <a:avLst/>
          </a:prstGeom>
          <a:solidFill>
            <a:srgbClr val="FFFFCC"/>
          </a:solidFill>
          <a:ln w="9525" algn="ctr">
            <a:noFill/>
            <a:miter lim="800000"/>
          </a:ln>
          <a:effectLst/>
        </p:spPr>
        <p:txBody>
          <a:bodyPr>
            <a:spAutoFit/>
          </a:bodyPr>
          <a:lstStyle/>
          <a:p>
            <a:pPr>
              <a:spcBef>
                <a:spcPct val="30000"/>
              </a:spcBef>
            </a:pPr>
            <a:r>
              <a:rPr lang="zh-CN" altLang="en-US" sz="2400" b="1">
                <a:solidFill>
                  <a:srgbClr val="CC0000"/>
                </a:solidFill>
                <a:ea typeface="黑体" panose="02010609060101010101" charset="-122"/>
              </a:rPr>
              <a:t>火车票可像机票一样使用电子客票，网络上订票，打印出来即可乘车 </a:t>
            </a:r>
          </a:p>
        </p:txBody>
      </p:sp>
      <p:sp>
        <p:nvSpPr>
          <p:cNvPr id="113669" name="Rectangle 5"/>
          <p:cNvSpPr>
            <a:spLocks noChangeArrowheads="1"/>
          </p:cNvSpPr>
          <p:nvPr/>
        </p:nvSpPr>
        <p:spPr bwMode="auto">
          <a:xfrm>
            <a:off x="5638800" y="2819400"/>
            <a:ext cx="2470150" cy="366713"/>
          </a:xfrm>
          <a:prstGeom prst="rect">
            <a:avLst/>
          </a:prstGeom>
          <a:noFill/>
          <a:ln w="9525">
            <a:noFill/>
            <a:miter lim="800000"/>
          </a:ln>
          <a:effectLst/>
        </p:spPr>
        <p:txBody>
          <a:bodyPr wrap="none">
            <a:spAutoFit/>
          </a:bodyPr>
          <a:lstStyle/>
          <a:p>
            <a:r>
              <a:rPr lang="en-US" altLang="zh-CN" sz="1800">
                <a:solidFill>
                  <a:srgbClr val="FF0000"/>
                </a:solidFill>
              </a:rPr>
              <a:t>http://railway.hinet.net/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AE66B11F-FA3F-4055-A321-B2DADBE54FC4}" type="datetime1">
              <a:rPr lang="zh-CN" altLang="en-US"/>
              <a:t>2021/11/8</a:t>
            </a:fld>
            <a:endParaRPr lang="en-US" altLang="zh-CN"/>
          </a:p>
        </p:txBody>
      </p:sp>
      <p:sp>
        <p:nvSpPr>
          <p:cNvPr id="7" name="灯片编号占位符 4"/>
          <p:cNvSpPr>
            <a:spLocks noGrp="1"/>
          </p:cNvSpPr>
          <p:nvPr>
            <p:ph type="sldNum" sz="quarter" idx="11"/>
          </p:nvPr>
        </p:nvSpPr>
        <p:spPr/>
        <p:txBody>
          <a:bodyPr/>
          <a:lstStyle/>
          <a:p>
            <a:fld id="{8D747E9D-4EA5-42E0-8482-97C6E5104E1A}" type="slidenum">
              <a:rPr lang="en-US" altLang="zh-CN"/>
              <a:t>15</a:t>
            </a:fld>
            <a:endParaRPr lang="en-US" altLang="zh-CN"/>
          </a:p>
        </p:txBody>
      </p:sp>
      <p:sp>
        <p:nvSpPr>
          <p:cNvPr id="113666" name="Rectangle 2"/>
          <p:cNvSpPr>
            <a:spLocks noGrp="1" noChangeArrowheads="1"/>
          </p:cNvSpPr>
          <p:nvPr>
            <p:ph type="title"/>
          </p:nvPr>
        </p:nvSpPr>
        <p:spPr/>
        <p:txBody>
          <a:bodyPr/>
          <a:lstStyle/>
          <a:p>
            <a:r>
              <a:rPr lang="zh-CN" altLang="en-US" sz="3400"/>
              <a:t>案例分析</a:t>
            </a:r>
            <a:r>
              <a:rPr lang="en-US" altLang="zh-CN" sz="3400"/>
              <a:t>:</a:t>
            </a:r>
            <a:r>
              <a:rPr lang="zh-CN" altLang="en-US" sz="3400"/>
              <a:t>火车票订票系统</a:t>
            </a:r>
          </a:p>
        </p:txBody>
      </p:sp>
      <p:sp>
        <p:nvSpPr>
          <p:cNvPr id="113668" name="Rectangle 4"/>
          <p:cNvSpPr>
            <a:spLocks noChangeArrowheads="1"/>
          </p:cNvSpPr>
          <p:nvPr/>
        </p:nvSpPr>
        <p:spPr bwMode="auto">
          <a:xfrm>
            <a:off x="838200" y="990600"/>
            <a:ext cx="7467600" cy="822325"/>
          </a:xfrm>
          <a:prstGeom prst="rect">
            <a:avLst/>
          </a:prstGeom>
          <a:solidFill>
            <a:srgbClr val="FFFFCC"/>
          </a:solidFill>
          <a:ln w="9525" algn="ctr">
            <a:noFill/>
            <a:miter lim="800000"/>
          </a:ln>
          <a:effectLst/>
        </p:spPr>
        <p:txBody>
          <a:bodyPr>
            <a:spAutoFit/>
          </a:bodyPr>
          <a:lstStyle/>
          <a:p>
            <a:pPr>
              <a:spcBef>
                <a:spcPct val="30000"/>
              </a:spcBef>
            </a:pPr>
            <a:r>
              <a:rPr lang="zh-CN" altLang="en-US" sz="2400" b="1">
                <a:solidFill>
                  <a:srgbClr val="CC0000"/>
                </a:solidFill>
                <a:ea typeface="黑体" panose="02010609060101010101" charset="-122"/>
              </a:rPr>
              <a:t>火车票可像机票一样使用电子客票，网络上订票，打印出来即可乘车 </a:t>
            </a:r>
          </a:p>
        </p:txBody>
      </p:sp>
      <p:pic>
        <p:nvPicPr>
          <p:cNvPr id="195586" name="Picture 2" descr="12306网上订火车票全攻略11"/>
          <p:cNvPicPr>
            <a:picLocks noChangeAspect="1" noChangeArrowheads="1"/>
          </p:cNvPicPr>
          <p:nvPr/>
        </p:nvPicPr>
        <p:blipFill>
          <a:blip r:embed="rId2" cstate="print"/>
          <a:srcRect/>
          <a:stretch>
            <a:fillRect/>
          </a:stretch>
        </p:blipFill>
        <p:spPr bwMode="auto">
          <a:xfrm>
            <a:off x="1714500" y="1981200"/>
            <a:ext cx="5715000" cy="4380359"/>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78ED4F-E5A9-49A3-98ED-128A8296D4A9}"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CA469AAA-CC09-459E-AEEA-B881C89F5248}" type="slidenum">
              <a:rPr lang="en-US" altLang="zh-CN"/>
              <a:t>16</a:t>
            </a:fld>
            <a:endParaRPr lang="en-US" altLang="zh-CN"/>
          </a:p>
        </p:txBody>
      </p:sp>
      <p:sp>
        <p:nvSpPr>
          <p:cNvPr id="114690" name="Rectangle 2"/>
          <p:cNvSpPr>
            <a:spLocks noGrp="1" noChangeArrowheads="1"/>
          </p:cNvSpPr>
          <p:nvPr>
            <p:ph type="title"/>
          </p:nvPr>
        </p:nvSpPr>
        <p:spPr/>
        <p:txBody>
          <a:bodyPr/>
          <a:lstStyle/>
          <a:p>
            <a:r>
              <a:rPr lang="zh-CN" altLang="en-US" sz="3400"/>
              <a:t>案例分析</a:t>
            </a:r>
            <a:r>
              <a:rPr lang="en-US" altLang="zh-CN" sz="3400"/>
              <a:t>:</a:t>
            </a:r>
            <a:r>
              <a:rPr lang="zh-CN" altLang="en-US" sz="3400"/>
              <a:t>火车票订票系统</a:t>
            </a:r>
          </a:p>
        </p:txBody>
      </p:sp>
      <p:sp>
        <p:nvSpPr>
          <p:cNvPr id="114691" name="Rectangle 3"/>
          <p:cNvSpPr>
            <a:spLocks noGrp="1" noChangeArrowheads="1"/>
          </p:cNvSpPr>
          <p:nvPr>
            <p:ph type="body" idx="1"/>
          </p:nvPr>
        </p:nvSpPr>
        <p:spPr/>
        <p:txBody>
          <a:bodyPr/>
          <a:lstStyle/>
          <a:p>
            <a:r>
              <a:rPr lang="en-US" altLang="zh-CN" dirty="0"/>
              <a:t>1.</a:t>
            </a:r>
            <a:r>
              <a:rPr lang="en-US" altLang="zh-CN" dirty="0">
                <a:solidFill>
                  <a:srgbClr val="0000FF"/>
                </a:solidFill>
              </a:rPr>
              <a:t> </a:t>
            </a:r>
            <a:r>
              <a:rPr lang="zh-CN" altLang="en-US" dirty="0">
                <a:solidFill>
                  <a:srgbClr val="0000FF"/>
                </a:solidFill>
              </a:rPr>
              <a:t>软件功能</a:t>
            </a:r>
          </a:p>
          <a:p>
            <a:r>
              <a:rPr lang="zh-CN" altLang="en-US" dirty="0"/>
              <a:t>在计算机网络，数据库和先进的开发平台上，</a:t>
            </a:r>
            <a:r>
              <a:rPr lang="zh-CN" altLang="en-US" dirty="0">
                <a:solidFill>
                  <a:srgbClr val="0000FF"/>
                </a:solidFill>
              </a:rPr>
              <a:t>利用现有的软件，配置一定的硬件</a:t>
            </a:r>
            <a:r>
              <a:rPr lang="zh-CN" altLang="en-US" dirty="0"/>
              <a:t>，开发一个的</a:t>
            </a:r>
            <a:r>
              <a:rPr lang="zh-CN" altLang="en-US" dirty="0">
                <a:solidFill>
                  <a:srgbClr val="CC0000"/>
                </a:solidFill>
              </a:rPr>
              <a:t>火车票订票系统</a:t>
            </a:r>
            <a:r>
              <a:rPr lang="zh-CN" altLang="en-US" dirty="0"/>
              <a:t>，</a:t>
            </a:r>
            <a:r>
              <a:rPr lang="zh-CN" altLang="en-US" dirty="0">
                <a:solidFill>
                  <a:srgbClr val="CC0000"/>
                </a:solidFill>
              </a:rPr>
              <a:t>实现车票销售的自动化</a:t>
            </a:r>
            <a:r>
              <a:rPr lang="zh-CN" altLang="en-US" dirty="0"/>
              <a:t>，</a:t>
            </a:r>
            <a:r>
              <a:rPr lang="zh-CN" altLang="en-US" dirty="0">
                <a:solidFill>
                  <a:srgbClr val="CC0000"/>
                </a:solidFill>
              </a:rPr>
              <a:t>为铁路的决策层提供准确、精细、迅速的火车票销售信息</a:t>
            </a:r>
            <a:r>
              <a:rPr lang="zh-CN" altLang="en-US" dirty="0"/>
              <a:t>。</a:t>
            </a:r>
          </a:p>
          <a:p>
            <a:r>
              <a:rPr lang="zh-CN" altLang="en-US" dirty="0"/>
              <a:t>采用</a:t>
            </a:r>
            <a:r>
              <a:rPr lang="en-US" altLang="zh-CN" dirty="0">
                <a:solidFill>
                  <a:srgbClr val="0000FF"/>
                </a:solidFill>
              </a:rPr>
              <a:t>Browser/Server</a:t>
            </a:r>
            <a:r>
              <a:rPr lang="zh-CN" altLang="en-US" dirty="0">
                <a:solidFill>
                  <a:srgbClr val="0000FF"/>
                </a:solidFill>
              </a:rPr>
              <a:t>结构</a:t>
            </a:r>
            <a:r>
              <a:rPr lang="zh-CN" altLang="en-US" dirty="0"/>
              <a:t>，</a:t>
            </a:r>
            <a:r>
              <a:rPr lang="zh-CN" altLang="en-US" dirty="0">
                <a:solidFill>
                  <a:srgbClr val="0000FF"/>
                </a:solidFill>
              </a:rPr>
              <a:t>分为两个子系统</a:t>
            </a:r>
            <a:r>
              <a:rPr lang="zh-CN" altLang="en-US" dirty="0"/>
              <a:t>：销售子系统，管理子系统。</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198A8A-087E-4D37-B95A-4C870D4FE572}"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8937F530-3EFB-4B94-8281-B9E0606E7247}" type="slidenum">
              <a:rPr lang="en-US" altLang="zh-CN"/>
              <a:t>17</a:t>
            </a:fld>
            <a:endParaRPr lang="en-US" altLang="zh-CN"/>
          </a:p>
        </p:txBody>
      </p:sp>
      <p:sp>
        <p:nvSpPr>
          <p:cNvPr id="116738" name="Rectangle 2"/>
          <p:cNvSpPr>
            <a:spLocks noGrp="1" noChangeArrowheads="1"/>
          </p:cNvSpPr>
          <p:nvPr>
            <p:ph type="title"/>
          </p:nvPr>
        </p:nvSpPr>
        <p:spPr/>
        <p:txBody>
          <a:bodyPr/>
          <a:lstStyle/>
          <a:p>
            <a:r>
              <a:rPr lang="zh-CN" altLang="en-US" sz="3400" dirty="0"/>
              <a:t>案例分析</a:t>
            </a:r>
            <a:r>
              <a:rPr lang="en-US" altLang="zh-CN" sz="3400" dirty="0"/>
              <a:t>:</a:t>
            </a:r>
            <a:r>
              <a:rPr lang="zh-CN" altLang="en-US" sz="3400" dirty="0"/>
              <a:t>火车票订票系统</a:t>
            </a:r>
          </a:p>
        </p:txBody>
      </p:sp>
      <p:sp>
        <p:nvSpPr>
          <p:cNvPr id="116739" name="Rectangle 3"/>
          <p:cNvSpPr>
            <a:spLocks noGrp="1" noChangeArrowheads="1"/>
          </p:cNvSpPr>
          <p:nvPr>
            <p:ph type="body" idx="1"/>
          </p:nvPr>
        </p:nvSpPr>
        <p:spPr>
          <a:xfrm>
            <a:off x="468313" y="1052513"/>
            <a:ext cx="8229600" cy="5500687"/>
          </a:xfrm>
        </p:spPr>
        <p:txBody>
          <a:bodyPr/>
          <a:lstStyle/>
          <a:p>
            <a:pPr>
              <a:lnSpc>
                <a:spcPct val="90000"/>
              </a:lnSpc>
            </a:pPr>
            <a:r>
              <a:rPr lang="en-US" altLang="zh-CN" dirty="0"/>
              <a:t>1.</a:t>
            </a:r>
            <a:r>
              <a:rPr lang="zh-CN" altLang="en-US" dirty="0">
                <a:solidFill>
                  <a:srgbClr val="0000FF"/>
                </a:solidFill>
              </a:rPr>
              <a:t>软件功能</a:t>
            </a:r>
          </a:p>
          <a:p>
            <a:pPr>
              <a:lnSpc>
                <a:spcPct val="90000"/>
              </a:lnSpc>
            </a:pPr>
            <a:r>
              <a:rPr lang="zh-CN" altLang="en-US" dirty="0">
                <a:solidFill>
                  <a:srgbClr val="CC0000"/>
                </a:solidFill>
              </a:rPr>
              <a:t>销售子系统</a:t>
            </a:r>
          </a:p>
          <a:p>
            <a:pPr lvl="1">
              <a:lnSpc>
                <a:spcPct val="90000"/>
              </a:lnSpc>
            </a:pPr>
            <a:r>
              <a:rPr lang="en-US" altLang="zh-CN" dirty="0"/>
              <a:t>[1]</a:t>
            </a:r>
            <a:r>
              <a:rPr lang="zh-CN" altLang="en-US" dirty="0"/>
              <a:t>查询火车票信息</a:t>
            </a:r>
          </a:p>
          <a:p>
            <a:pPr lvl="1">
              <a:lnSpc>
                <a:spcPct val="90000"/>
              </a:lnSpc>
            </a:pPr>
            <a:r>
              <a:rPr lang="en-US" altLang="zh-CN" dirty="0"/>
              <a:t>[2]</a:t>
            </a:r>
            <a:r>
              <a:rPr lang="zh-CN" altLang="en-US" dirty="0"/>
              <a:t>输入、存储旅客信息</a:t>
            </a:r>
          </a:p>
          <a:p>
            <a:pPr lvl="1">
              <a:lnSpc>
                <a:spcPct val="90000"/>
              </a:lnSpc>
            </a:pPr>
            <a:r>
              <a:rPr lang="en-US" altLang="zh-CN" dirty="0"/>
              <a:t>[3]</a:t>
            </a:r>
            <a:r>
              <a:rPr lang="zh-CN" altLang="en-US" dirty="0"/>
              <a:t>出票及帐单的生成和打印</a:t>
            </a:r>
          </a:p>
          <a:p>
            <a:pPr>
              <a:lnSpc>
                <a:spcPct val="90000"/>
              </a:lnSpc>
            </a:pPr>
            <a:r>
              <a:rPr lang="zh-CN" altLang="en-US" dirty="0">
                <a:solidFill>
                  <a:srgbClr val="CC0000"/>
                </a:solidFill>
              </a:rPr>
              <a:t>管理子系统</a:t>
            </a:r>
          </a:p>
          <a:p>
            <a:pPr lvl="1">
              <a:lnSpc>
                <a:spcPct val="90000"/>
              </a:lnSpc>
            </a:pPr>
            <a:r>
              <a:rPr lang="zh-CN" altLang="en-US" dirty="0"/>
              <a:t>系统管理员：	</a:t>
            </a:r>
          </a:p>
          <a:p>
            <a:pPr lvl="2">
              <a:lnSpc>
                <a:spcPct val="90000"/>
              </a:lnSpc>
            </a:pPr>
            <a:r>
              <a:rPr lang="en-US" altLang="zh-CN" dirty="0"/>
              <a:t>[1]</a:t>
            </a:r>
            <a:r>
              <a:rPr lang="zh-CN" altLang="en-US" dirty="0"/>
              <a:t>和</a:t>
            </a:r>
            <a:r>
              <a:rPr lang="zh-CN" altLang="en-US" dirty="0">
                <a:solidFill>
                  <a:srgbClr val="FF0000"/>
                </a:solidFill>
              </a:rPr>
              <a:t>现有软件</a:t>
            </a:r>
            <a:r>
              <a:rPr lang="zh-CN" altLang="en-US" dirty="0"/>
              <a:t>连接，读取火车信息</a:t>
            </a:r>
          </a:p>
          <a:p>
            <a:pPr lvl="2">
              <a:lnSpc>
                <a:spcPct val="90000"/>
              </a:lnSpc>
            </a:pPr>
            <a:r>
              <a:rPr lang="en-US" altLang="zh-CN" dirty="0"/>
              <a:t>[2]</a:t>
            </a:r>
            <a:r>
              <a:rPr lang="zh-CN" altLang="en-US" dirty="0"/>
              <a:t>查询旅客信息</a:t>
            </a:r>
          </a:p>
          <a:p>
            <a:pPr lvl="2">
              <a:lnSpc>
                <a:spcPct val="90000"/>
              </a:lnSpc>
            </a:pPr>
            <a:r>
              <a:rPr lang="en-US" altLang="zh-CN" dirty="0"/>
              <a:t>[3]</a:t>
            </a:r>
            <a:r>
              <a:rPr lang="zh-CN" altLang="en-US" dirty="0"/>
              <a:t>火车票销售情况核算</a:t>
            </a:r>
          </a:p>
          <a:p>
            <a:pPr lvl="1">
              <a:lnSpc>
                <a:spcPct val="90000"/>
              </a:lnSpc>
            </a:pPr>
            <a:r>
              <a:rPr lang="zh-CN" altLang="en-US" dirty="0"/>
              <a:t>铁路决策层</a:t>
            </a:r>
          </a:p>
          <a:p>
            <a:pPr lvl="2">
              <a:lnSpc>
                <a:spcPct val="90000"/>
              </a:lnSpc>
            </a:pPr>
            <a:r>
              <a:rPr lang="en-US" altLang="zh-CN" dirty="0"/>
              <a:t>[4]</a:t>
            </a:r>
            <a:r>
              <a:rPr lang="zh-CN" altLang="en-US" dirty="0"/>
              <a:t>火车票销售的统计分析</a:t>
            </a:r>
          </a:p>
        </p:txBody>
      </p:sp>
      <p:sp>
        <p:nvSpPr>
          <p:cNvPr id="6" name="矩形 5"/>
          <p:cNvSpPr/>
          <p:nvPr/>
        </p:nvSpPr>
        <p:spPr>
          <a:xfrm>
            <a:off x="5029200" y="1600200"/>
            <a:ext cx="3685624" cy="615553"/>
          </a:xfrm>
          <a:prstGeom prst="rect">
            <a:avLst/>
          </a:prstGeom>
        </p:spPr>
        <p:txBody>
          <a:bodyPr wrap="none">
            <a:spAutoFit/>
          </a:bodyPr>
          <a:lstStyle/>
          <a:p>
            <a:r>
              <a:rPr lang="zh-CN" altLang="en-US" sz="3400" b="1" dirty="0" smtClean="0">
                <a:solidFill>
                  <a:srgbClr val="CC0000"/>
                </a:solidFill>
                <a:latin typeface="+mj-lt"/>
                <a:ea typeface="+mj-ea"/>
                <a:cs typeface="+mj-cs"/>
              </a:rPr>
              <a:t>正常、强制的需求</a:t>
            </a:r>
            <a:endParaRPr lang="zh-CN" altLang="en-US" sz="3400" b="1" dirty="0">
              <a:solidFill>
                <a:srgbClr val="CC0000"/>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16739">
                                            <p:txEl>
                                              <p:pRg st="2" end="2"/>
                                            </p:txEl>
                                          </p:spTgt>
                                        </p:tgtEl>
                                        <p:attrNameLst>
                                          <p:attrName>style.visibility</p:attrName>
                                        </p:attrNameLst>
                                      </p:cBhvr>
                                      <p:to>
                                        <p:strVal val="visible"/>
                                      </p:to>
                                    </p:set>
                                    <p:animEffect transition="in" filter="strips(downRight)">
                                      <p:cBhvr>
                                        <p:cTn id="7" dur="500"/>
                                        <p:tgtEl>
                                          <p:spTgt spid="1167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16739">
                                            <p:txEl>
                                              <p:pRg st="3" end="3"/>
                                            </p:txEl>
                                          </p:spTgt>
                                        </p:tgtEl>
                                        <p:attrNameLst>
                                          <p:attrName>style.visibility</p:attrName>
                                        </p:attrNameLst>
                                      </p:cBhvr>
                                      <p:to>
                                        <p:strVal val="visible"/>
                                      </p:to>
                                    </p:set>
                                    <p:animEffect transition="in" filter="strips(downRight)">
                                      <p:cBhvr>
                                        <p:cTn id="12" dur="500"/>
                                        <p:tgtEl>
                                          <p:spTgt spid="11673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16739">
                                            <p:txEl>
                                              <p:pRg st="4" end="4"/>
                                            </p:txEl>
                                          </p:spTgt>
                                        </p:tgtEl>
                                        <p:attrNameLst>
                                          <p:attrName>style.visibility</p:attrName>
                                        </p:attrNameLst>
                                      </p:cBhvr>
                                      <p:to>
                                        <p:strVal val="visible"/>
                                      </p:to>
                                    </p:set>
                                    <p:animEffect transition="in" filter="strips(downRight)">
                                      <p:cBhvr>
                                        <p:cTn id="17" dur="500"/>
                                        <p:tgtEl>
                                          <p:spTgt spid="11673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16739">
                                            <p:txEl>
                                              <p:pRg st="6" end="6"/>
                                            </p:txEl>
                                          </p:spTgt>
                                        </p:tgtEl>
                                        <p:attrNameLst>
                                          <p:attrName>style.visibility</p:attrName>
                                        </p:attrNameLst>
                                      </p:cBhvr>
                                      <p:to>
                                        <p:strVal val="visible"/>
                                      </p:to>
                                    </p:set>
                                    <p:animEffect transition="in" filter="strips(downRight)">
                                      <p:cBhvr>
                                        <p:cTn id="22" dur="500"/>
                                        <p:tgtEl>
                                          <p:spTgt spid="11673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16739">
                                            <p:txEl>
                                              <p:pRg st="10" end="10"/>
                                            </p:txEl>
                                          </p:spTgt>
                                        </p:tgtEl>
                                        <p:attrNameLst>
                                          <p:attrName>style.visibility</p:attrName>
                                        </p:attrNameLst>
                                      </p:cBhvr>
                                      <p:to>
                                        <p:strVal val="visible"/>
                                      </p:to>
                                    </p:set>
                                    <p:animEffect transition="in" filter="strips(downRight)">
                                      <p:cBhvr>
                                        <p:cTn id="27" dur="500"/>
                                        <p:tgtEl>
                                          <p:spTgt spid="116739">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16739">
                                            <p:txEl>
                                              <p:pRg st="7" end="7"/>
                                            </p:txEl>
                                          </p:spTgt>
                                        </p:tgtEl>
                                        <p:attrNameLst>
                                          <p:attrName>style.visibility</p:attrName>
                                        </p:attrNameLst>
                                      </p:cBhvr>
                                      <p:to>
                                        <p:strVal val="visible"/>
                                      </p:to>
                                    </p:set>
                                    <p:animEffect transition="in" filter="strips(downRight)">
                                      <p:cBhvr>
                                        <p:cTn id="32" dur="500"/>
                                        <p:tgtEl>
                                          <p:spTgt spid="11673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16739">
                                            <p:txEl>
                                              <p:pRg st="8" end="8"/>
                                            </p:txEl>
                                          </p:spTgt>
                                        </p:tgtEl>
                                        <p:attrNameLst>
                                          <p:attrName>style.visibility</p:attrName>
                                        </p:attrNameLst>
                                      </p:cBhvr>
                                      <p:to>
                                        <p:strVal val="visible"/>
                                      </p:to>
                                    </p:set>
                                    <p:animEffect transition="in" filter="strips(downRight)">
                                      <p:cBhvr>
                                        <p:cTn id="37" dur="500"/>
                                        <p:tgtEl>
                                          <p:spTgt spid="11673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16739">
                                            <p:txEl>
                                              <p:pRg st="9" end="9"/>
                                            </p:txEl>
                                          </p:spTgt>
                                        </p:tgtEl>
                                        <p:attrNameLst>
                                          <p:attrName>style.visibility</p:attrName>
                                        </p:attrNameLst>
                                      </p:cBhvr>
                                      <p:to>
                                        <p:strVal val="visible"/>
                                      </p:to>
                                    </p:set>
                                    <p:animEffect transition="in" filter="strips(downRight)">
                                      <p:cBhvr>
                                        <p:cTn id="42" dur="500"/>
                                        <p:tgtEl>
                                          <p:spTgt spid="11673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116739">
                                            <p:txEl>
                                              <p:pRg st="11" end="11"/>
                                            </p:txEl>
                                          </p:spTgt>
                                        </p:tgtEl>
                                        <p:attrNameLst>
                                          <p:attrName>style.visibility</p:attrName>
                                        </p:attrNameLst>
                                      </p:cBhvr>
                                      <p:to>
                                        <p:strVal val="visible"/>
                                      </p:to>
                                    </p:set>
                                    <p:animEffect transition="in" filter="strips(downRight)">
                                      <p:cBhvr>
                                        <p:cTn id="47" dur="500"/>
                                        <p:tgtEl>
                                          <p:spTgt spid="116739">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0" end="0"/>
                                            </p:txEl>
                                          </p:spTgt>
                                        </p:tgtEl>
                                        <p:attrNameLst>
                                          <p:attrName>style.visibility</p:attrName>
                                        </p:attrNameLst>
                                      </p:cBhvr>
                                      <p:to>
                                        <p:strVal val="visible"/>
                                      </p:to>
                                    </p:set>
                                    <p:anim calcmode="lin" valueType="num">
                                      <p:cBhvr additive="base">
                                        <p:cTn id="5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6A36997-7CEE-413C-8164-C05B4AF76580}"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8F6BB1AF-C9A3-4E5F-93AE-70674599B360}" type="slidenum">
              <a:rPr lang="en-US" altLang="zh-CN"/>
              <a:t>18</a:t>
            </a:fld>
            <a:endParaRPr lang="en-US" altLang="zh-CN"/>
          </a:p>
        </p:txBody>
      </p:sp>
      <p:sp>
        <p:nvSpPr>
          <p:cNvPr id="118786" name="Rectangle 2"/>
          <p:cNvSpPr>
            <a:spLocks noGrp="1" noChangeArrowheads="1"/>
          </p:cNvSpPr>
          <p:nvPr>
            <p:ph type="title"/>
          </p:nvPr>
        </p:nvSpPr>
        <p:spPr>
          <a:xfrm>
            <a:off x="2916238" y="88900"/>
            <a:ext cx="6075362" cy="765175"/>
          </a:xfrm>
        </p:spPr>
        <p:txBody>
          <a:bodyPr/>
          <a:lstStyle/>
          <a:p>
            <a:r>
              <a:rPr lang="zh-CN" altLang="en-US" sz="3400"/>
              <a:t>案例分析</a:t>
            </a:r>
            <a:r>
              <a:rPr lang="en-US" altLang="zh-CN" sz="3400"/>
              <a:t>:</a:t>
            </a:r>
            <a:r>
              <a:rPr lang="zh-CN" altLang="en-US" sz="3400"/>
              <a:t>火车票订票系统（</a:t>
            </a:r>
            <a:r>
              <a:rPr lang="en-US" altLang="zh-CN" sz="3400"/>
              <a:t>2</a:t>
            </a:r>
            <a:r>
              <a:rPr lang="zh-CN" altLang="en-US" sz="3400"/>
              <a:t>）</a:t>
            </a:r>
          </a:p>
        </p:txBody>
      </p:sp>
      <p:sp>
        <p:nvSpPr>
          <p:cNvPr id="118787" name="Rectangle 3"/>
          <p:cNvSpPr>
            <a:spLocks noGrp="1" noChangeArrowheads="1"/>
          </p:cNvSpPr>
          <p:nvPr>
            <p:ph type="body" idx="1"/>
          </p:nvPr>
        </p:nvSpPr>
        <p:spPr>
          <a:xfrm>
            <a:off x="468313" y="1052513"/>
            <a:ext cx="8229600" cy="5805487"/>
          </a:xfrm>
        </p:spPr>
        <p:txBody>
          <a:bodyPr/>
          <a:lstStyle/>
          <a:p>
            <a:r>
              <a:rPr lang="en-US" altLang="zh-CN"/>
              <a:t>2.</a:t>
            </a:r>
            <a:r>
              <a:rPr lang="zh-CN" altLang="en-US"/>
              <a:t>为了保证系统能够长期、安全、稳定、可靠、高效的运行，火车票订票系统应该满足以下的</a:t>
            </a:r>
            <a:r>
              <a:rPr lang="zh-CN" altLang="en-US" sz="3200">
                <a:solidFill>
                  <a:srgbClr val="0000FF"/>
                </a:solidFill>
              </a:rPr>
              <a:t>性能要求</a:t>
            </a:r>
            <a:r>
              <a:rPr lang="zh-CN" altLang="en-US"/>
              <a:t>：</a:t>
            </a:r>
          </a:p>
          <a:p>
            <a:r>
              <a:rPr lang="zh-CN" altLang="en-US"/>
              <a:t>⑴系统数据处理的</a:t>
            </a:r>
            <a:r>
              <a:rPr lang="zh-CN" altLang="en-US">
                <a:solidFill>
                  <a:srgbClr val="0000FF"/>
                </a:solidFill>
              </a:rPr>
              <a:t>准确性</a:t>
            </a:r>
          </a:p>
          <a:p>
            <a:pPr lvl="1"/>
            <a:r>
              <a:rPr lang="zh-CN" altLang="en-US">
                <a:solidFill>
                  <a:srgbClr val="0000FF"/>
                </a:solidFill>
              </a:rPr>
              <a:t>火车票查询功能</a:t>
            </a:r>
            <a:r>
              <a:rPr lang="zh-CN" altLang="en-US"/>
              <a:t>是系统重要的数据来源。</a:t>
            </a:r>
          </a:p>
          <a:p>
            <a:pPr lvl="1"/>
            <a:r>
              <a:rPr lang="zh-CN" altLang="en-US">
                <a:solidFill>
                  <a:srgbClr val="0000FF"/>
                </a:solidFill>
              </a:rPr>
              <a:t>火车票数量和时间</a:t>
            </a:r>
            <a:r>
              <a:rPr lang="zh-CN" altLang="en-US"/>
              <a:t>的</a:t>
            </a:r>
            <a:r>
              <a:rPr lang="zh-CN" altLang="en-US">
                <a:solidFill>
                  <a:srgbClr val="CC0000"/>
                </a:solidFill>
              </a:rPr>
              <a:t>准确性很大程度上决定了销售系统的成败。</a:t>
            </a:r>
          </a:p>
          <a:p>
            <a:pPr lvl="1"/>
            <a:r>
              <a:rPr lang="zh-CN" altLang="en-US"/>
              <a:t>在系统开发过程中，必须采用一定的方法保证系统的</a:t>
            </a:r>
            <a:r>
              <a:rPr lang="zh-CN" altLang="en-US">
                <a:solidFill>
                  <a:srgbClr val="0000FF"/>
                </a:solidFill>
              </a:rPr>
              <a:t>准确性</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strips(downRight)">
                                      <p:cBhvr>
                                        <p:cTn id="7" dur="500"/>
                                        <p:tgtEl>
                                          <p:spTgt spid="118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Effect transition="in" filter="strips(downRight)">
                                      <p:cBhvr>
                                        <p:cTn id="12" dur="500"/>
                                        <p:tgtEl>
                                          <p:spTgt spid="118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18787">
                                            <p:txEl>
                                              <p:pRg st="2" end="2"/>
                                            </p:txEl>
                                          </p:spTgt>
                                        </p:tgtEl>
                                        <p:attrNameLst>
                                          <p:attrName>style.visibility</p:attrName>
                                        </p:attrNameLst>
                                      </p:cBhvr>
                                      <p:to>
                                        <p:strVal val="visible"/>
                                      </p:to>
                                    </p:set>
                                    <p:animEffect transition="in" filter="strips(downRight)">
                                      <p:cBhvr>
                                        <p:cTn id="17" dur="500"/>
                                        <p:tgtEl>
                                          <p:spTgt spid="1187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18787">
                                            <p:txEl>
                                              <p:pRg st="3" end="3"/>
                                            </p:txEl>
                                          </p:spTgt>
                                        </p:tgtEl>
                                        <p:attrNameLst>
                                          <p:attrName>style.visibility</p:attrName>
                                        </p:attrNameLst>
                                      </p:cBhvr>
                                      <p:to>
                                        <p:strVal val="visible"/>
                                      </p:to>
                                    </p:set>
                                    <p:animEffect transition="in" filter="strips(downRight)">
                                      <p:cBhvr>
                                        <p:cTn id="22" dur="500"/>
                                        <p:tgtEl>
                                          <p:spTgt spid="1187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18787">
                                            <p:txEl>
                                              <p:pRg st="4" end="4"/>
                                            </p:txEl>
                                          </p:spTgt>
                                        </p:tgtEl>
                                        <p:attrNameLst>
                                          <p:attrName>style.visibility</p:attrName>
                                        </p:attrNameLst>
                                      </p:cBhvr>
                                      <p:to>
                                        <p:strVal val="visible"/>
                                      </p:to>
                                    </p:set>
                                    <p:animEffect transition="in" filter="strips(downRight)">
                                      <p:cBhvr>
                                        <p:cTn id="27" dur="500"/>
                                        <p:tgtEl>
                                          <p:spTgt spid="118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6FE0E76-1F0A-49A8-93DE-7012605E8721}"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7CB762B3-49AA-4651-AC3F-FBE8FD5AD506}" type="slidenum">
              <a:rPr lang="en-US" altLang="zh-CN"/>
              <a:t>19</a:t>
            </a:fld>
            <a:endParaRPr lang="en-US" altLang="zh-CN"/>
          </a:p>
        </p:txBody>
      </p:sp>
      <p:sp>
        <p:nvSpPr>
          <p:cNvPr id="119810" name="Rectangle 2"/>
          <p:cNvSpPr>
            <a:spLocks noGrp="1" noChangeArrowheads="1"/>
          </p:cNvSpPr>
          <p:nvPr>
            <p:ph type="title"/>
          </p:nvPr>
        </p:nvSpPr>
        <p:spPr>
          <a:xfrm>
            <a:off x="2916238" y="88900"/>
            <a:ext cx="5999162" cy="765175"/>
          </a:xfrm>
        </p:spPr>
        <p:txBody>
          <a:bodyPr/>
          <a:lstStyle/>
          <a:p>
            <a:r>
              <a:rPr lang="zh-CN" altLang="en-US" sz="3400"/>
              <a:t>案例分析</a:t>
            </a:r>
            <a:r>
              <a:rPr lang="en-US" altLang="zh-CN" sz="3400"/>
              <a:t>:</a:t>
            </a:r>
            <a:r>
              <a:rPr lang="zh-CN" altLang="en-US" sz="3400"/>
              <a:t>火车票订票系统（</a:t>
            </a:r>
            <a:r>
              <a:rPr lang="en-US" altLang="zh-CN" sz="3400"/>
              <a:t>3</a:t>
            </a:r>
            <a:r>
              <a:rPr lang="zh-CN" altLang="en-US" sz="3400"/>
              <a:t>）</a:t>
            </a:r>
          </a:p>
        </p:txBody>
      </p:sp>
      <p:sp>
        <p:nvSpPr>
          <p:cNvPr id="119811" name="Rectangle 3"/>
          <p:cNvSpPr>
            <a:spLocks noGrp="1" noChangeArrowheads="1"/>
          </p:cNvSpPr>
          <p:nvPr>
            <p:ph type="body" idx="1"/>
          </p:nvPr>
        </p:nvSpPr>
        <p:spPr/>
        <p:txBody>
          <a:bodyPr/>
          <a:lstStyle/>
          <a:p>
            <a:r>
              <a:rPr lang="en-US" altLang="zh-CN"/>
              <a:t>⑵</a:t>
            </a:r>
            <a:r>
              <a:rPr lang="zh-CN" altLang="en-US"/>
              <a:t>系统的</a:t>
            </a:r>
            <a:r>
              <a:rPr lang="zh-CN" altLang="en-US">
                <a:solidFill>
                  <a:srgbClr val="CC0000"/>
                </a:solidFill>
              </a:rPr>
              <a:t>响应速度</a:t>
            </a:r>
          </a:p>
          <a:p>
            <a:pPr lvl="1"/>
            <a:r>
              <a:rPr lang="zh-CN" altLang="en-US"/>
              <a:t>要充分考虑系统</a:t>
            </a:r>
            <a:r>
              <a:rPr lang="zh-CN" altLang="en-US">
                <a:solidFill>
                  <a:srgbClr val="0000FF"/>
                </a:solidFill>
              </a:rPr>
              <a:t>当前和将来</a:t>
            </a:r>
            <a:r>
              <a:rPr lang="zh-CN" altLang="en-US"/>
              <a:t>可能承受的</a:t>
            </a:r>
            <a:r>
              <a:rPr lang="zh-CN" altLang="en-US">
                <a:solidFill>
                  <a:srgbClr val="0000FF"/>
                </a:solidFill>
              </a:rPr>
              <a:t>工作量</a:t>
            </a:r>
            <a:r>
              <a:rPr lang="zh-CN" altLang="en-US"/>
              <a:t>，使系统的</a:t>
            </a:r>
            <a:r>
              <a:rPr lang="zh-CN" altLang="en-US">
                <a:solidFill>
                  <a:srgbClr val="0000FF"/>
                </a:solidFill>
              </a:rPr>
              <a:t>响应时间</a:t>
            </a:r>
            <a:r>
              <a:rPr lang="zh-CN" altLang="en-US"/>
              <a:t>能够满足企业对信息处理的需求。</a:t>
            </a:r>
            <a:endParaRPr lang="zh-CN" altLang="en-US">
              <a:solidFill>
                <a:srgbClr val="CC0000"/>
              </a:solidFill>
            </a:endParaRPr>
          </a:p>
          <a:p>
            <a:pPr lvl="1"/>
            <a:r>
              <a:rPr lang="zh-CN" altLang="en-US">
                <a:solidFill>
                  <a:srgbClr val="0000FF"/>
                </a:solidFill>
              </a:rPr>
              <a:t>火车票信息查询</a:t>
            </a:r>
            <a:r>
              <a:rPr lang="zh-CN" altLang="en-US"/>
              <a:t>的响应速度为</a:t>
            </a:r>
            <a:r>
              <a:rPr lang="zh-CN" altLang="en-US">
                <a:solidFill>
                  <a:srgbClr val="CC0000"/>
                </a:solidFill>
              </a:rPr>
              <a:t>秒级</a:t>
            </a:r>
            <a:endParaRPr lang="zh-CN" altLang="en-US"/>
          </a:p>
          <a:p>
            <a:pPr lvl="1"/>
            <a:r>
              <a:rPr lang="zh-CN" altLang="en-US">
                <a:solidFill>
                  <a:srgbClr val="0000FF"/>
                </a:solidFill>
              </a:rPr>
              <a:t>统计分析</a:t>
            </a:r>
            <a:r>
              <a:rPr lang="zh-CN" altLang="en-US"/>
              <a:t>时，根据所需数据量的不同而从</a:t>
            </a:r>
            <a:r>
              <a:rPr lang="zh-CN" altLang="en-US">
                <a:solidFill>
                  <a:srgbClr val="CC0000"/>
                </a:solidFill>
              </a:rPr>
              <a:t>秒级</a:t>
            </a:r>
            <a:r>
              <a:rPr lang="zh-CN" altLang="en-US"/>
              <a:t>到</a:t>
            </a:r>
            <a:r>
              <a:rPr lang="zh-CN" altLang="en-US">
                <a:solidFill>
                  <a:srgbClr val="CC0000"/>
                </a:solidFill>
              </a:rPr>
              <a:t>分钟级</a:t>
            </a:r>
            <a:r>
              <a:rPr lang="zh-CN" altLang="en-US"/>
              <a:t>，原则是</a:t>
            </a:r>
            <a:r>
              <a:rPr lang="zh-CN" altLang="en-US">
                <a:solidFill>
                  <a:srgbClr val="CC0000"/>
                </a:solidFill>
              </a:rPr>
              <a:t>保证操作人员不会因为速度问题而影响工作效率</a:t>
            </a:r>
            <a:r>
              <a:rPr lang="zh-CN" altLang="en-US"/>
              <a:t>。</a:t>
            </a:r>
          </a:p>
        </p:txBody>
      </p:sp>
      <p:pic>
        <p:nvPicPr>
          <p:cNvPr id="6" name="Picture 2" descr="12306存安全问题？网购火车票可能被泄密"/>
          <p:cNvPicPr>
            <a:picLocks noChangeAspect="1" noChangeArrowheads="1"/>
          </p:cNvPicPr>
          <p:nvPr/>
        </p:nvPicPr>
        <p:blipFill>
          <a:blip r:embed="rId2" cstate="print"/>
          <a:srcRect/>
          <a:stretch>
            <a:fillRect/>
          </a:stretch>
        </p:blipFill>
        <p:spPr bwMode="auto">
          <a:xfrm>
            <a:off x="4572000" y="3810000"/>
            <a:ext cx="3619500" cy="271462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3"/>
          <p:cNvSpPr>
            <a:spLocks noGrp="1"/>
          </p:cNvSpPr>
          <p:nvPr>
            <p:ph type="dt" sz="half" idx="10"/>
          </p:nvPr>
        </p:nvSpPr>
        <p:spPr/>
        <p:txBody>
          <a:bodyPr/>
          <a:lstStyle/>
          <a:p>
            <a:fld id="{18FC9E97-7D88-4A68-9969-346229E36BA7}" type="datetime1">
              <a:rPr lang="zh-CN" altLang="en-US"/>
              <a:t>2021/11/8</a:t>
            </a:fld>
            <a:endParaRPr lang="en-US" altLang="zh-CN"/>
          </a:p>
        </p:txBody>
      </p:sp>
      <p:sp>
        <p:nvSpPr>
          <p:cNvPr id="24" name="灯片编号占位符 4"/>
          <p:cNvSpPr>
            <a:spLocks noGrp="1"/>
          </p:cNvSpPr>
          <p:nvPr>
            <p:ph type="sldNum" sz="quarter" idx="11"/>
          </p:nvPr>
        </p:nvSpPr>
        <p:spPr/>
        <p:txBody>
          <a:bodyPr/>
          <a:lstStyle/>
          <a:p>
            <a:fld id="{A5DE341B-33B8-4F6A-9941-A11829224C32}" type="slidenum">
              <a:rPr lang="en-US" altLang="zh-CN"/>
              <a:t>2</a:t>
            </a:fld>
            <a:endParaRPr lang="en-US" altLang="zh-CN"/>
          </a:p>
        </p:txBody>
      </p:sp>
      <p:sp>
        <p:nvSpPr>
          <p:cNvPr id="14338" name="Rectangle 2"/>
          <p:cNvSpPr>
            <a:spLocks noGrp="1" noChangeArrowheads="1"/>
          </p:cNvSpPr>
          <p:nvPr>
            <p:ph type="title"/>
          </p:nvPr>
        </p:nvSpPr>
        <p:spPr/>
        <p:txBody>
          <a:bodyPr/>
          <a:lstStyle/>
          <a:p>
            <a:r>
              <a:rPr lang="zh-CN" altLang="en-US"/>
              <a:t>第二章 项目计划</a:t>
            </a:r>
          </a:p>
        </p:txBody>
      </p:sp>
      <p:sp>
        <p:nvSpPr>
          <p:cNvPr id="14340" name="AutoShape 4"/>
          <p:cNvSpPr>
            <a:spLocks noChangeArrowheads="1"/>
          </p:cNvSpPr>
          <p:nvPr/>
        </p:nvSpPr>
        <p:spPr bwMode="auto">
          <a:xfrm>
            <a:off x="2438400" y="1571625"/>
            <a:ext cx="2209800" cy="457200"/>
          </a:xfrm>
          <a:prstGeom prst="roundRect">
            <a:avLst>
              <a:gd name="adj" fmla="val 16667"/>
            </a:avLst>
          </a:prstGeom>
          <a:solidFill>
            <a:srgbClr val="CCFFCC"/>
          </a:solidFill>
          <a:ln w="9525" algn="ctr">
            <a:solidFill>
              <a:schemeClr val="tx1"/>
            </a:solidFill>
            <a:round/>
          </a:ln>
          <a:effectLst/>
        </p:spPr>
        <p:txBody>
          <a:bodyPr wrap="none" anchor="ctr"/>
          <a:lstStyle/>
          <a:p>
            <a:r>
              <a:rPr lang="zh-CN" altLang="en-US" sz="2200" b="1">
                <a:solidFill>
                  <a:srgbClr val="CC0000"/>
                </a:solidFill>
                <a:ea typeface="黑体" panose="02010609060101010101" charset="-122"/>
              </a:rPr>
              <a:t>问题定义</a:t>
            </a:r>
          </a:p>
        </p:txBody>
      </p:sp>
      <p:sp>
        <p:nvSpPr>
          <p:cNvPr id="14341" name="AutoShape 5"/>
          <p:cNvSpPr>
            <a:spLocks noChangeArrowheads="1"/>
          </p:cNvSpPr>
          <p:nvPr/>
        </p:nvSpPr>
        <p:spPr bwMode="auto">
          <a:xfrm>
            <a:off x="2438400" y="2486025"/>
            <a:ext cx="2209800" cy="457200"/>
          </a:xfrm>
          <a:prstGeom prst="roundRect">
            <a:avLst>
              <a:gd name="adj" fmla="val 16667"/>
            </a:avLst>
          </a:prstGeom>
          <a:solidFill>
            <a:srgbClr val="CCFFCC"/>
          </a:solidFill>
          <a:ln w="9525" algn="ctr">
            <a:solidFill>
              <a:schemeClr val="tx1"/>
            </a:solidFill>
            <a:round/>
          </a:ln>
          <a:effectLst/>
        </p:spPr>
        <p:txBody>
          <a:bodyPr wrap="none" anchor="ctr"/>
          <a:lstStyle/>
          <a:p>
            <a:r>
              <a:rPr lang="zh-CN" altLang="en-US" sz="2200" b="1">
                <a:solidFill>
                  <a:srgbClr val="CC0000"/>
                </a:solidFill>
                <a:ea typeface="黑体" panose="02010609060101010101" charset="-122"/>
              </a:rPr>
              <a:t>可行性研究</a:t>
            </a:r>
          </a:p>
        </p:txBody>
      </p:sp>
      <p:sp>
        <p:nvSpPr>
          <p:cNvPr id="14342" name="AutoShape 6"/>
          <p:cNvSpPr>
            <a:spLocks noChangeArrowheads="1"/>
          </p:cNvSpPr>
          <p:nvPr/>
        </p:nvSpPr>
        <p:spPr bwMode="auto">
          <a:xfrm>
            <a:off x="2286000" y="3552825"/>
            <a:ext cx="2514600" cy="609600"/>
          </a:xfrm>
          <a:prstGeom prst="diamond">
            <a:avLst/>
          </a:prstGeom>
          <a:noFill/>
          <a:ln w="9525" algn="ctr">
            <a:solidFill>
              <a:schemeClr val="tx1"/>
            </a:solidFill>
            <a:miter lim="800000"/>
          </a:ln>
          <a:effectLst/>
        </p:spPr>
        <p:txBody>
          <a:bodyPr wrap="none" anchor="ctr"/>
          <a:lstStyle/>
          <a:p>
            <a:r>
              <a:rPr lang="zh-CN" altLang="en-US" sz="2200" b="1">
                <a:solidFill>
                  <a:srgbClr val="CC0000"/>
                </a:solidFill>
                <a:latin typeface="黑体" panose="02010609060101010101" charset="-122"/>
                <a:ea typeface="黑体" panose="02010609060101010101" charset="-122"/>
              </a:rPr>
              <a:t>可行否？</a:t>
            </a:r>
          </a:p>
        </p:txBody>
      </p:sp>
      <p:grpSp>
        <p:nvGrpSpPr>
          <p:cNvPr id="14367" name="Group 31"/>
          <p:cNvGrpSpPr/>
          <p:nvPr/>
        </p:nvGrpSpPr>
        <p:grpSpPr bwMode="auto">
          <a:xfrm>
            <a:off x="4800600" y="3857625"/>
            <a:ext cx="869950" cy="1374775"/>
            <a:chOff x="3792" y="2430"/>
            <a:chExt cx="548" cy="866"/>
          </a:xfrm>
        </p:grpSpPr>
        <p:sp>
          <p:nvSpPr>
            <p:cNvPr id="14345" name="Rectangle 9"/>
            <p:cNvSpPr>
              <a:spLocks noChangeArrowheads="1"/>
            </p:cNvSpPr>
            <p:nvPr/>
          </p:nvSpPr>
          <p:spPr bwMode="auto">
            <a:xfrm>
              <a:off x="4032" y="2640"/>
              <a:ext cx="308" cy="288"/>
            </a:xfrm>
            <a:prstGeom prst="rect">
              <a:avLst/>
            </a:prstGeom>
            <a:noFill/>
            <a:ln w="9525">
              <a:noFill/>
              <a:miter lim="800000"/>
            </a:ln>
            <a:effectLst/>
          </p:spPr>
          <p:txBody>
            <a:bodyPr wrap="none">
              <a:spAutoFit/>
            </a:bodyPr>
            <a:lstStyle/>
            <a:p>
              <a:pPr algn="l">
                <a:spcBef>
                  <a:spcPct val="30000"/>
                </a:spcBef>
              </a:pPr>
              <a:r>
                <a:rPr lang="zh-CN" altLang="en-US" sz="2400" b="1">
                  <a:solidFill>
                    <a:srgbClr val="CC0000"/>
                  </a:solidFill>
                  <a:ea typeface="黑体" panose="02010609060101010101" charset="-122"/>
                </a:rPr>
                <a:t>否</a:t>
              </a:r>
            </a:p>
          </p:txBody>
        </p:sp>
        <p:cxnSp>
          <p:nvCxnSpPr>
            <p:cNvPr id="14347" name="AutoShape 11"/>
            <p:cNvCxnSpPr>
              <a:cxnSpLocks noChangeShapeType="1"/>
              <a:endCxn id="14354" idx="0"/>
            </p:cNvCxnSpPr>
            <p:nvPr/>
          </p:nvCxnSpPr>
          <p:spPr bwMode="auto">
            <a:xfrm rot="16200000" flipH="1">
              <a:off x="3467" y="2755"/>
              <a:ext cx="866" cy="216"/>
            </a:xfrm>
            <a:prstGeom prst="bentConnector3">
              <a:avLst>
                <a:gd name="adj1" fmla="val -1968"/>
              </a:avLst>
            </a:prstGeom>
            <a:noFill/>
            <a:ln w="76200">
              <a:solidFill>
                <a:schemeClr val="accent2"/>
              </a:solidFill>
              <a:miter lim="800000"/>
              <a:tailEnd type="triangle" w="med" len="med"/>
            </a:ln>
            <a:effectLst/>
          </p:spPr>
        </p:cxnSp>
      </p:grpSp>
      <p:grpSp>
        <p:nvGrpSpPr>
          <p:cNvPr id="14368" name="Group 32"/>
          <p:cNvGrpSpPr/>
          <p:nvPr/>
        </p:nvGrpSpPr>
        <p:grpSpPr bwMode="auto">
          <a:xfrm>
            <a:off x="1600200" y="3248025"/>
            <a:ext cx="685800" cy="971550"/>
            <a:chOff x="1776" y="2046"/>
            <a:chExt cx="432" cy="612"/>
          </a:xfrm>
        </p:grpSpPr>
        <p:cxnSp>
          <p:nvCxnSpPr>
            <p:cNvPr id="14344" name="AutoShape 8"/>
            <p:cNvCxnSpPr>
              <a:cxnSpLocks noChangeShapeType="1"/>
              <a:stCxn id="14342" idx="1"/>
              <a:endCxn id="14356" idx="0"/>
            </p:cNvCxnSpPr>
            <p:nvPr/>
          </p:nvCxnSpPr>
          <p:spPr bwMode="auto">
            <a:xfrm rot="10800000" flipV="1">
              <a:off x="1968" y="2430"/>
              <a:ext cx="240" cy="228"/>
            </a:xfrm>
            <a:prstGeom prst="bentConnector2">
              <a:avLst/>
            </a:prstGeom>
            <a:noFill/>
            <a:ln w="76200">
              <a:solidFill>
                <a:schemeClr val="accent2"/>
              </a:solidFill>
              <a:miter lim="800000"/>
              <a:tailEnd type="triangle" w="med" len="med"/>
            </a:ln>
            <a:effectLst/>
          </p:spPr>
        </p:cxnSp>
        <p:sp>
          <p:nvSpPr>
            <p:cNvPr id="14348" name="Rectangle 12"/>
            <p:cNvSpPr>
              <a:spLocks noChangeArrowheads="1"/>
            </p:cNvSpPr>
            <p:nvPr/>
          </p:nvSpPr>
          <p:spPr bwMode="auto">
            <a:xfrm>
              <a:off x="1776" y="2046"/>
              <a:ext cx="309" cy="288"/>
            </a:xfrm>
            <a:prstGeom prst="rect">
              <a:avLst/>
            </a:prstGeom>
            <a:noFill/>
            <a:ln w="9525">
              <a:noFill/>
              <a:miter lim="800000"/>
            </a:ln>
            <a:effectLst/>
          </p:spPr>
          <p:txBody>
            <a:bodyPr wrap="none">
              <a:spAutoFit/>
            </a:bodyPr>
            <a:lstStyle/>
            <a:p>
              <a:pPr algn="l"/>
              <a:r>
                <a:rPr lang="zh-CN" altLang="en-US" sz="2400" b="1">
                  <a:solidFill>
                    <a:srgbClr val="CC0000"/>
                  </a:solidFill>
                  <a:ea typeface="黑体" panose="02010609060101010101" charset="-122"/>
                </a:rPr>
                <a:t>是</a:t>
              </a:r>
            </a:p>
          </p:txBody>
        </p:sp>
      </p:grpSp>
      <p:cxnSp>
        <p:nvCxnSpPr>
          <p:cNvPr id="14351" name="AutoShape 15"/>
          <p:cNvCxnSpPr>
            <a:cxnSpLocks noChangeShapeType="1"/>
            <a:stCxn id="14340" idx="2"/>
            <a:endCxn id="14341" idx="0"/>
          </p:cNvCxnSpPr>
          <p:nvPr/>
        </p:nvCxnSpPr>
        <p:spPr bwMode="auto">
          <a:xfrm rot="5400000">
            <a:off x="3314700" y="2257425"/>
            <a:ext cx="457200" cy="0"/>
          </a:xfrm>
          <a:prstGeom prst="straightConnector1">
            <a:avLst/>
          </a:prstGeom>
          <a:noFill/>
          <a:ln w="76200">
            <a:solidFill>
              <a:schemeClr val="accent2"/>
            </a:solidFill>
            <a:round/>
            <a:tailEnd type="triangle" w="med" len="med"/>
          </a:ln>
          <a:effectLst/>
        </p:spPr>
      </p:cxnSp>
      <p:cxnSp>
        <p:nvCxnSpPr>
          <p:cNvPr id="14352" name="AutoShape 16"/>
          <p:cNvCxnSpPr>
            <a:cxnSpLocks noChangeShapeType="1"/>
            <a:stCxn id="14341" idx="2"/>
            <a:endCxn id="14342" idx="0"/>
          </p:cNvCxnSpPr>
          <p:nvPr/>
        </p:nvCxnSpPr>
        <p:spPr bwMode="auto">
          <a:xfrm rot="5400000">
            <a:off x="3238500" y="3248025"/>
            <a:ext cx="609600" cy="0"/>
          </a:xfrm>
          <a:prstGeom prst="straightConnector1">
            <a:avLst/>
          </a:prstGeom>
          <a:noFill/>
          <a:ln w="76200">
            <a:solidFill>
              <a:schemeClr val="accent2"/>
            </a:solidFill>
            <a:round/>
            <a:tailEnd type="triangle" w="med" len="med"/>
          </a:ln>
          <a:effectLst/>
        </p:spPr>
      </p:cxnSp>
      <p:sp>
        <p:nvSpPr>
          <p:cNvPr id="14354" name="AutoShape 18"/>
          <p:cNvSpPr>
            <a:spLocks noChangeArrowheads="1"/>
          </p:cNvSpPr>
          <p:nvPr/>
        </p:nvSpPr>
        <p:spPr bwMode="auto">
          <a:xfrm>
            <a:off x="4038600" y="5257800"/>
            <a:ext cx="2209800" cy="457200"/>
          </a:xfrm>
          <a:prstGeom prst="roundRect">
            <a:avLst>
              <a:gd name="adj" fmla="val 16667"/>
            </a:avLst>
          </a:prstGeom>
          <a:noFill/>
          <a:ln w="50800" algn="ctr">
            <a:solidFill>
              <a:srgbClr val="FF0000"/>
            </a:solidFill>
            <a:round/>
          </a:ln>
          <a:effectLst/>
        </p:spPr>
        <p:txBody>
          <a:bodyPr wrap="none" anchor="ctr"/>
          <a:lstStyle/>
          <a:p>
            <a:r>
              <a:rPr lang="zh-CN" altLang="en-US" sz="2200" b="1">
                <a:solidFill>
                  <a:srgbClr val="FF0000"/>
                </a:solidFill>
                <a:ea typeface="黑体" panose="02010609060101010101" charset="-122"/>
              </a:rPr>
              <a:t>终止项目</a:t>
            </a:r>
          </a:p>
        </p:txBody>
      </p:sp>
      <p:sp>
        <p:nvSpPr>
          <p:cNvPr id="14358" name="AutoShape 22"/>
          <p:cNvSpPr>
            <a:spLocks noChangeArrowheads="1"/>
          </p:cNvSpPr>
          <p:nvPr/>
        </p:nvSpPr>
        <p:spPr bwMode="auto">
          <a:xfrm>
            <a:off x="762000" y="4572000"/>
            <a:ext cx="2209800" cy="1295400"/>
          </a:xfrm>
          <a:prstGeom prst="roundRect">
            <a:avLst>
              <a:gd name="adj" fmla="val 16667"/>
            </a:avLst>
          </a:prstGeom>
          <a:solidFill>
            <a:srgbClr val="FFFF99"/>
          </a:solidFill>
          <a:ln w="9525" algn="ctr">
            <a:solidFill>
              <a:schemeClr val="tx1"/>
            </a:solidFill>
            <a:round/>
          </a:ln>
          <a:effectLst/>
        </p:spPr>
        <p:txBody>
          <a:bodyPr wrap="none" anchor="ctr"/>
          <a:lstStyle/>
          <a:p>
            <a:r>
              <a:rPr lang="en-US" altLang="zh-CN" sz="2200" b="1">
                <a:solidFill>
                  <a:srgbClr val="CC0000"/>
                </a:solidFill>
                <a:ea typeface="黑体" panose="02010609060101010101" charset="-122"/>
              </a:rPr>
              <a:t>......</a:t>
            </a:r>
          </a:p>
        </p:txBody>
      </p:sp>
      <p:grpSp>
        <p:nvGrpSpPr>
          <p:cNvPr id="14365" name="Group 29"/>
          <p:cNvGrpSpPr/>
          <p:nvPr/>
        </p:nvGrpSpPr>
        <p:grpSpPr bwMode="auto">
          <a:xfrm>
            <a:off x="990600" y="1343025"/>
            <a:ext cx="4038600" cy="1933575"/>
            <a:chOff x="1392" y="768"/>
            <a:chExt cx="2544" cy="1218"/>
          </a:xfrm>
        </p:grpSpPr>
        <p:sp>
          <p:nvSpPr>
            <p:cNvPr id="14362" name="Rectangle 26"/>
            <p:cNvSpPr>
              <a:spLocks noChangeArrowheads="1"/>
            </p:cNvSpPr>
            <p:nvPr/>
          </p:nvSpPr>
          <p:spPr bwMode="auto">
            <a:xfrm>
              <a:off x="2112" y="768"/>
              <a:ext cx="1824" cy="1218"/>
            </a:xfrm>
            <a:prstGeom prst="rect">
              <a:avLst/>
            </a:prstGeom>
            <a:noFill/>
            <a:ln w="38100">
              <a:solidFill>
                <a:schemeClr val="tx1"/>
              </a:solidFill>
              <a:prstDash val="sysDot"/>
              <a:miter lim="800000"/>
            </a:ln>
            <a:effectLst/>
          </p:spPr>
          <p:txBody>
            <a:bodyPr wrap="none" anchor="ctr"/>
            <a:lstStyle/>
            <a:p>
              <a:endParaRPr lang="zh-CN" altLang="en-US"/>
            </a:p>
          </p:txBody>
        </p:sp>
        <p:sp>
          <p:nvSpPr>
            <p:cNvPr id="14363" name="AutoShape 27"/>
            <p:cNvSpPr>
              <a:spLocks noChangeArrowheads="1"/>
            </p:cNvSpPr>
            <p:nvPr/>
          </p:nvSpPr>
          <p:spPr bwMode="auto">
            <a:xfrm>
              <a:off x="1392" y="768"/>
              <a:ext cx="912" cy="528"/>
            </a:xfrm>
            <a:prstGeom prst="roundRect">
              <a:avLst>
                <a:gd name="adj" fmla="val 16667"/>
              </a:avLst>
            </a:prstGeom>
            <a:noFill/>
            <a:ln w="9525" algn="ctr">
              <a:noFill/>
              <a:round/>
            </a:ln>
            <a:effectLst/>
          </p:spPr>
          <p:txBody>
            <a:bodyPr wrap="none" anchor="ctr"/>
            <a:lstStyle/>
            <a:p>
              <a:r>
                <a:rPr lang="zh-CN" altLang="en-US" sz="2200" b="1">
                  <a:solidFill>
                    <a:srgbClr val="CC0000"/>
                  </a:solidFill>
                  <a:ea typeface="黑体" panose="02010609060101010101" charset="-122"/>
                </a:rPr>
                <a:t>计划</a:t>
              </a:r>
            </a:p>
            <a:p>
              <a:r>
                <a:rPr lang="zh-CN" altLang="en-US" sz="2200" b="1">
                  <a:solidFill>
                    <a:srgbClr val="CC0000"/>
                  </a:solidFill>
                  <a:ea typeface="黑体" panose="02010609060101010101" charset="-122"/>
                </a:rPr>
                <a:t>时期</a:t>
              </a:r>
            </a:p>
          </p:txBody>
        </p:sp>
      </p:grpSp>
      <p:grpSp>
        <p:nvGrpSpPr>
          <p:cNvPr id="14366" name="Group 30"/>
          <p:cNvGrpSpPr/>
          <p:nvPr/>
        </p:nvGrpSpPr>
        <p:grpSpPr bwMode="auto">
          <a:xfrm>
            <a:off x="0" y="3505200"/>
            <a:ext cx="3352800" cy="2667000"/>
            <a:chOff x="768" y="2208"/>
            <a:chExt cx="2112" cy="1680"/>
          </a:xfrm>
        </p:grpSpPr>
        <p:sp>
          <p:nvSpPr>
            <p:cNvPr id="14356" name="Rectangle 20"/>
            <p:cNvSpPr>
              <a:spLocks noChangeArrowheads="1"/>
            </p:cNvSpPr>
            <p:nvPr/>
          </p:nvSpPr>
          <p:spPr bwMode="auto">
            <a:xfrm>
              <a:off x="1056" y="2670"/>
              <a:ext cx="1824" cy="1218"/>
            </a:xfrm>
            <a:prstGeom prst="rect">
              <a:avLst/>
            </a:prstGeom>
            <a:noFill/>
            <a:ln w="38100">
              <a:solidFill>
                <a:schemeClr val="tx1"/>
              </a:solidFill>
              <a:prstDash val="sysDot"/>
              <a:miter lim="800000"/>
            </a:ln>
            <a:effectLst/>
          </p:spPr>
          <p:txBody>
            <a:bodyPr wrap="none" anchor="ctr"/>
            <a:lstStyle/>
            <a:p>
              <a:endParaRPr lang="zh-CN" altLang="en-US"/>
            </a:p>
          </p:txBody>
        </p:sp>
        <p:sp>
          <p:nvSpPr>
            <p:cNvPr id="14364" name="AutoShape 28"/>
            <p:cNvSpPr>
              <a:spLocks noChangeArrowheads="1"/>
            </p:cNvSpPr>
            <p:nvPr/>
          </p:nvSpPr>
          <p:spPr bwMode="auto">
            <a:xfrm>
              <a:off x="768" y="2208"/>
              <a:ext cx="960" cy="480"/>
            </a:xfrm>
            <a:prstGeom prst="roundRect">
              <a:avLst>
                <a:gd name="adj" fmla="val 16667"/>
              </a:avLst>
            </a:prstGeom>
            <a:noFill/>
            <a:ln w="9525" algn="ctr">
              <a:noFill/>
              <a:round/>
            </a:ln>
            <a:effectLst/>
          </p:spPr>
          <p:txBody>
            <a:bodyPr wrap="none" anchor="ctr"/>
            <a:lstStyle/>
            <a:p>
              <a:r>
                <a:rPr lang="zh-CN" altLang="en-US" sz="2200" b="1">
                  <a:solidFill>
                    <a:srgbClr val="CC0000"/>
                  </a:solidFill>
                  <a:ea typeface="黑体" panose="02010609060101010101" charset="-122"/>
                </a:rPr>
                <a:t>开发</a:t>
              </a:r>
            </a:p>
            <a:p>
              <a:r>
                <a:rPr lang="zh-CN" altLang="en-US" sz="2200" b="1">
                  <a:solidFill>
                    <a:srgbClr val="CC0000"/>
                  </a:solidFill>
                  <a:ea typeface="黑体" panose="02010609060101010101" charset="-122"/>
                </a:rPr>
                <a:t>时期</a:t>
              </a:r>
            </a:p>
          </p:txBody>
        </p:sp>
      </p:grpSp>
      <p:sp>
        <p:nvSpPr>
          <p:cNvPr id="14369" name="Rectangle 33"/>
          <p:cNvSpPr>
            <a:spLocks noGrp="1" noChangeArrowheads="1"/>
          </p:cNvSpPr>
          <p:nvPr>
            <p:ph type="body" idx="1"/>
          </p:nvPr>
        </p:nvSpPr>
        <p:spPr>
          <a:xfrm>
            <a:off x="5257800" y="1219200"/>
            <a:ext cx="5715000" cy="2743200"/>
          </a:xfrm>
          <a:noFill/>
        </p:spPr>
        <p:txBody>
          <a:bodyPr/>
          <a:lstStyle/>
          <a:p>
            <a:r>
              <a:rPr kumimoji="1" lang="zh-CN" altLang="en-US" u="sng">
                <a:solidFill>
                  <a:srgbClr val="CC0000"/>
                </a:solidFill>
              </a:rPr>
              <a:t>主要内容</a:t>
            </a:r>
          </a:p>
          <a:p>
            <a:pPr lvl="1"/>
            <a:r>
              <a:rPr kumimoji="1" lang="en-US" altLang="zh-CN">
                <a:solidFill>
                  <a:srgbClr val="0000FF"/>
                </a:solidFill>
              </a:rPr>
              <a:t>2.1 </a:t>
            </a:r>
            <a:r>
              <a:rPr kumimoji="1" lang="zh-CN" altLang="en-US">
                <a:solidFill>
                  <a:srgbClr val="0000FF"/>
                </a:solidFill>
              </a:rPr>
              <a:t>问题定义</a:t>
            </a:r>
          </a:p>
          <a:p>
            <a:pPr lvl="1"/>
            <a:r>
              <a:rPr kumimoji="1" lang="en-US" altLang="zh-CN">
                <a:solidFill>
                  <a:srgbClr val="0000FF"/>
                </a:solidFill>
              </a:rPr>
              <a:t>2.2 </a:t>
            </a:r>
            <a:r>
              <a:rPr kumimoji="1" lang="zh-CN" altLang="en-US">
                <a:solidFill>
                  <a:srgbClr val="0000FF"/>
                </a:solidFill>
              </a:rPr>
              <a:t>可行性研究</a:t>
            </a:r>
          </a:p>
          <a:p>
            <a:pPr lvl="1"/>
            <a:r>
              <a:rPr kumimoji="1" lang="en-US" altLang="zh-CN">
                <a:solidFill>
                  <a:srgbClr val="0000FF"/>
                </a:solidFill>
              </a:rPr>
              <a:t>2.3 </a:t>
            </a:r>
            <a:r>
              <a:rPr kumimoji="1" lang="zh-CN" altLang="en-US">
                <a:solidFill>
                  <a:srgbClr val="0000FF"/>
                </a:solidFill>
              </a:rPr>
              <a:t>系统流程图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strips(downRight)">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4351"/>
                                        </p:tgtEl>
                                        <p:attrNameLst>
                                          <p:attrName>style.visibility</p:attrName>
                                        </p:attrNameLst>
                                      </p:cBhvr>
                                      <p:to>
                                        <p:strVal val="visible"/>
                                      </p:to>
                                    </p:set>
                                    <p:animEffect transition="in" filter="strips(downRight)">
                                      <p:cBhvr>
                                        <p:cTn id="12" dur="500"/>
                                        <p:tgtEl>
                                          <p:spTgt spid="1435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strips(downRight)">
                                      <p:cBhvr>
                                        <p:cTn id="17" dur="500"/>
                                        <p:tgtEl>
                                          <p:spTgt spid="1434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4352"/>
                                        </p:tgtEl>
                                        <p:attrNameLst>
                                          <p:attrName>style.visibility</p:attrName>
                                        </p:attrNameLst>
                                      </p:cBhvr>
                                      <p:to>
                                        <p:strVal val="visible"/>
                                      </p:to>
                                    </p:set>
                                    <p:animEffect transition="in" filter="strips(downRight)">
                                      <p:cBhvr>
                                        <p:cTn id="22" dur="500"/>
                                        <p:tgtEl>
                                          <p:spTgt spid="1435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342"/>
                                        </p:tgtEl>
                                        <p:attrNameLst>
                                          <p:attrName>style.visibility</p:attrName>
                                        </p:attrNameLst>
                                      </p:cBhvr>
                                      <p:to>
                                        <p:strVal val="visible"/>
                                      </p:to>
                                    </p:set>
                                    <p:animEffect transition="in" filter="strips(downRight)">
                                      <p:cBhvr>
                                        <p:cTn id="27" dur="500"/>
                                        <p:tgtEl>
                                          <p:spTgt spid="1434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4367"/>
                                        </p:tgtEl>
                                        <p:attrNameLst>
                                          <p:attrName>style.visibility</p:attrName>
                                        </p:attrNameLst>
                                      </p:cBhvr>
                                      <p:to>
                                        <p:strVal val="visible"/>
                                      </p:to>
                                    </p:set>
                                    <p:animEffect transition="in" filter="strips(downRight)">
                                      <p:cBhvr>
                                        <p:cTn id="32" dur="500"/>
                                        <p:tgtEl>
                                          <p:spTgt spid="1436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4354"/>
                                        </p:tgtEl>
                                        <p:attrNameLst>
                                          <p:attrName>style.visibility</p:attrName>
                                        </p:attrNameLst>
                                      </p:cBhvr>
                                      <p:to>
                                        <p:strVal val="visible"/>
                                      </p:to>
                                    </p:set>
                                    <p:animEffect transition="in" filter="strips(downRight)">
                                      <p:cBhvr>
                                        <p:cTn id="37" dur="500"/>
                                        <p:tgtEl>
                                          <p:spTgt spid="1435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14368"/>
                                        </p:tgtEl>
                                        <p:attrNameLst>
                                          <p:attrName>style.visibility</p:attrName>
                                        </p:attrNameLst>
                                      </p:cBhvr>
                                      <p:to>
                                        <p:strVal val="visible"/>
                                      </p:to>
                                    </p:set>
                                    <p:animEffect transition="in" filter="strips(downLeft)">
                                      <p:cBhvr>
                                        <p:cTn id="42" dur="500"/>
                                        <p:tgtEl>
                                          <p:spTgt spid="1436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14366"/>
                                        </p:tgtEl>
                                        <p:attrNameLst>
                                          <p:attrName>style.visibility</p:attrName>
                                        </p:attrNameLst>
                                      </p:cBhvr>
                                      <p:to>
                                        <p:strVal val="visible"/>
                                      </p:to>
                                    </p:set>
                                    <p:animEffect transition="in" filter="strips(downLeft)">
                                      <p:cBhvr>
                                        <p:cTn id="47" dur="500"/>
                                        <p:tgtEl>
                                          <p:spTgt spid="14366"/>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14358"/>
                                        </p:tgtEl>
                                        <p:attrNameLst>
                                          <p:attrName>style.visibility</p:attrName>
                                        </p:attrNameLst>
                                      </p:cBhvr>
                                      <p:to>
                                        <p:strVal val="visible"/>
                                      </p:to>
                                    </p:set>
                                    <p:animEffect transition="in" filter="strips(downLeft)">
                                      <p:cBhvr>
                                        <p:cTn id="52" dur="500"/>
                                        <p:tgtEl>
                                          <p:spTgt spid="14358"/>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4369">
                                            <p:txEl>
                                              <p:pRg st="0" end="0"/>
                                            </p:txEl>
                                          </p:spTgt>
                                        </p:tgtEl>
                                        <p:attrNameLst>
                                          <p:attrName>style.visibility</p:attrName>
                                        </p:attrNameLst>
                                      </p:cBhvr>
                                      <p:to>
                                        <p:strVal val="visible"/>
                                      </p:to>
                                    </p:set>
                                    <p:animEffect transition="in" filter="strips(downRight)">
                                      <p:cBhvr>
                                        <p:cTn id="57" dur="500"/>
                                        <p:tgtEl>
                                          <p:spTgt spid="1436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14369">
                                            <p:txEl>
                                              <p:pRg st="1" end="1"/>
                                            </p:txEl>
                                          </p:spTgt>
                                        </p:tgtEl>
                                        <p:attrNameLst>
                                          <p:attrName>style.visibility</p:attrName>
                                        </p:attrNameLst>
                                      </p:cBhvr>
                                      <p:to>
                                        <p:strVal val="visible"/>
                                      </p:to>
                                    </p:set>
                                    <p:animEffect transition="in" filter="strips(downRight)">
                                      <p:cBhvr>
                                        <p:cTn id="62" dur="500"/>
                                        <p:tgtEl>
                                          <p:spTgt spid="14369">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14369">
                                            <p:txEl>
                                              <p:pRg st="2" end="2"/>
                                            </p:txEl>
                                          </p:spTgt>
                                        </p:tgtEl>
                                        <p:attrNameLst>
                                          <p:attrName>style.visibility</p:attrName>
                                        </p:attrNameLst>
                                      </p:cBhvr>
                                      <p:to>
                                        <p:strVal val="visible"/>
                                      </p:to>
                                    </p:set>
                                    <p:animEffect transition="in" filter="strips(downRight)">
                                      <p:cBhvr>
                                        <p:cTn id="67" dur="500"/>
                                        <p:tgtEl>
                                          <p:spTgt spid="14369">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14369">
                                            <p:txEl>
                                              <p:pRg st="3" end="3"/>
                                            </p:txEl>
                                          </p:spTgt>
                                        </p:tgtEl>
                                        <p:attrNameLst>
                                          <p:attrName>style.visibility</p:attrName>
                                        </p:attrNameLst>
                                      </p:cBhvr>
                                      <p:to>
                                        <p:strVal val="visible"/>
                                      </p:to>
                                    </p:set>
                                    <p:animEffect transition="in" filter="strips(downRight)">
                                      <p:cBhvr>
                                        <p:cTn id="72" dur="500"/>
                                        <p:tgtEl>
                                          <p:spTgt spid="143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p:bldP spid="14341" grpId="0" animBg="1"/>
      <p:bldP spid="14342" grpId="0" animBg="1"/>
      <p:bldP spid="14354" grpId="0" animBg="1"/>
      <p:bldP spid="14358" grpId="0" animBg="1"/>
      <p:bldP spid="1436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06DF759-9F0E-4934-809C-D7FA4CC82878}"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9523EA5C-448E-4236-B5E5-3A1820452892}" type="slidenum">
              <a:rPr lang="en-US" altLang="zh-CN"/>
              <a:t>20</a:t>
            </a:fld>
            <a:endParaRPr lang="en-US" altLang="zh-CN"/>
          </a:p>
        </p:txBody>
      </p:sp>
      <p:sp>
        <p:nvSpPr>
          <p:cNvPr id="120834" name="Rectangle 2"/>
          <p:cNvSpPr>
            <a:spLocks noGrp="1" noChangeArrowheads="1"/>
          </p:cNvSpPr>
          <p:nvPr>
            <p:ph type="title"/>
          </p:nvPr>
        </p:nvSpPr>
        <p:spPr>
          <a:xfrm>
            <a:off x="2916238" y="88900"/>
            <a:ext cx="5922962" cy="765175"/>
          </a:xfrm>
        </p:spPr>
        <p:txBody>
          <a:bodyPr/>
          <a:lstStyle/>
          <a:p>
            <a:r>
              <a:rPr lang="zh-CN" altLang="en-US" sz="3400"/>
              <a:t>案例分析</a:t>
            </a:r>
            <a:r>
              <a:rPr lang="en-US" altLang="zh-CN" sz="3400"/>
              <a:t>:</a:t>
            </a:r>
            <a:r>
              <a:rPr lang="zh-CN" altLang="en-US" sz="3400"/>
              <a:t>火车票订票系统（</a:t>
            </a:r>
            <a:r>
              <a:rPr lang="en-US" altLang="zh-CN" sz="3400"/>
              <a:t>4</a:t>
            </a:r>
            <a:r>
              <a:rPr lang="zh-CN" altLang="en-US" sz="3400"/>
              <a:t>）</a:t>
            </a:r>
          </a:p>
        </p:txBody>
      </p:sp>
      <p:sp>
        <p:nvSpPr>
          <p:cNvPr id="120835" name="Rectangle 3"/>
          <p:cNvSpPr>
            <a:spLocks noGrp="1" noChangeArrowheads="1"/>
          </p:cNvSpPr>
          <p:nvPr>
            <p:ph type="body" idx="1"/>
          </p:nvPr>
        </p:nvSpPr>
        <p:spPr/>
        <p:txBody>
          <a:bodyPr/>
          <a:lstStyle/>
          <a:p>
            <a:pPr marL="533400" indent="-533400"/>
            <a:r>
              <a:rPr lang="en-US" altLang="zh-CN" dirty="0"/>
              <a:t>⑶</a:t>
            </a:r>
            <a:r>
              <a:rPr lang="zh-CN" altLang="en-US" dirty="0"/>
              <a:t>系统的</a:t>
            </a:r>
            <a:r>
              <a:rPr lang="zh-CN" altLang="en-US" dirty="0">
                <a:solidFill>
                  <a:srgbClr val="0000FF"/>
                </a:solidFill>
              </a:rPr>
              <a:t>易扩充性</a:t>
            </a:r>
          </a:p>
          <a:p>
            <a:pPr marL="952500" lvl="1" indent="-495300"/>
            <a:r>
              <a:rPr lang="zh-CN" altLang="en-US" dirty="0"/>
              <a:t>系统</a:t>
            </a:r>
            <a:r>
              <a:rPr lang="zh-CN" altLang="en-US" dirty="0">
                <a:solidFill>
                  <a:srgbClr val="0000FF"/>
                </a:solidFill>
              </a:rPr>
              <a:t>提供足够的手段进行功能的调整和扩充</a:t>
            </a:r>
            <a:r>
              <a:rPr lang="zh-CN" altLang="en-US" dirty="0"/>
              <a:t>。</a:t>
            </a:r>
          </a:p>
          <a:p>
            <a:pPr marL="1371600" lvl="2" indent="-457200"/>
            <a:r>
              <a:rPr lang="zh-CN" altLang="en-US" dirty="0">
                <a:solidFill>
                  <a:srgbClr val="0000FF"/>
                </a:solidFill>
              </a:rPr>
              <a:t>订票方式的</a:t>
            </a:r>
            <a:r>
              <a:rPr lang="zh-CN" altLang="en-US" dirty="0" smtClean="0">
                <a:solidFill>
                  <a:srgbClr val="0000FF"/>
                </a:solidFill>
              </a:rPr>
              <a:t>改变</a:t>
            </a:r>
            <a:endParaRPr lang="en-US" altLang="zh-CN" dirty="0" smtClean="0"/>
          </a:p>
          <a:p>
            <a:pPr marL="1828800" lvl="3" indent="-457200"/>
            <a:r>
              <a:rPr lang="zh-CN" altLang="en-US" dirty="0" smtClean="0"/>
              <a:t>扩展到</a:t>
            </a:r>
            <a:r>
              <a:rPr lang="zh-CN" altLang="en-US" dirty="0" smtClean="0">
                <a:solidFill>
                  <a:srgbClr val="C00000"/>
                </a:solidFill>
              </a:rPr>
              <a:t>移动平台</a:t>
            </a:r>
            <a:r>
              <a:rPr lang="zh-CN" altLang="en-US" dirty="0" smtClean="0"/>
              <a:t>上订票系统；</a:t>
            </a:r>
            <a:endParaRPr lang="en-US" altLang="zh-CN" dirty="0" smtClean="0"/>
          </a:p>
          <a:p>
            <a:pPr marL="1828800" lvl="3" indent="-457200"/>
            <a:r>
              <a:rPr lang="zh-CN" altLang="en-US" dirty="0" smtClean="0"/>
              <a:t> </a:t>
            </a:r>
            <a:r>
              <a:rPr lang="zh-CN" altLang="en-US" dirty="0" smtClean="0">
                <a:solidFill>
                  <a:srgbClr val="C00000"/>
                </a:solidFill>
              </a:rPr>
              <a:t>开放订票系统接口</a:t>
            </a:r>
            <a:r>
              <a:rPr lang="zh-CN" altLang="en-US" dirty="0" smtClean="0"/>
              <a:t>，可以从其他电子商务网站购买火车票。类似淘宝销售彩票</a:t>
            </a:r>
            <a:endParaRPr lang="zh-CN" altLang="en-US" dirty="0"/>
          </a:p>
          <a:p>
            <a:pPr marL="1371600" lvl="2" indent="-457200"/>
            <a:r>
              <a:rPr lang="zh-CN" altLang="en-US" dirty="0">
                <a:solidFill>
                  <a:srgbClr val="0000FF"/>
                </a:solidFill>
              </a:rPr>
              <a:t>火车票查询方式的不断完善和</a:t>
            </a:r>
            <a:r>
              <a:rPr lang="zh-CN" altLang="en-US" dirty="0" smtClean="0">
                <a:solidFill>
                  <a:srgbClr val="0000FF"/>
                </a:solidFill>
              </a:rPr>
              <a:t>更新</a:t>
            </a:r>
            <a:endParaRPr lang="en-US" altLang="zh-CN" dirty="0" smtClean="0"/>
          </a:p>
          <a:p>
            <a:pPr lvl="2"/>
            <a:r>
              <a:rPr lang="zh-CN" altLang="en-US" dirty="0" smtClean="0"/>
              <a:t>   可以与酒店房间预订、机票预定等结合。</a:t>
            </a:r>
            <a:endParaRPr lang="en-US" altLang="zh-CN" dirty="0" smtClean="0"/>
          </a:p>
          <a:p>
            <a:pPr marL="1371600" lvl="2" indent="-457200"/>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9402583-C57F-4674-84FD-12E77690C146}"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0C42B78E-9819-4665-8355-E0CD72A4031D}" type="slidenum">
              <a:rPr lang="en-US" altLang="zh-CN"/>
              <a:t>21</a:t>
            </a:fld>
            <a:endParaRPr lang="en-US" altLang="zh-CN"/>
          </a:p>
        </p:txBody>
      </p:sp>
      <p:sp>
        <p:nvSpPr>
          <p:cNvPr id="121858" name="Rectangle 2"/>
          <p:cNvSpPr>
            <a:spLocks noGrp="1" noChangeArrowheads="1"/>
          </p:cNvSpPr>
          <p:nvPr>
            <p:ph type="title"/>
          </p:nvPr>
        </p:nvSpPr>
        <p:spPr>
          <a:xfrm>
            <a:off x="2916238" y="88900"/>
            <a:ext cx="6227762" cy="765175"/>
          </a:xfrm>
        </p:spPr>
        <p:txBody>
          <a:bodyPr/>
          <a:lstStyle/>
          <a:p>
            <a:r>
              <a:rPr lang="zh-CN" altLang="en-US" sz="3400"/>
              <a:t>案例分析</a:t>
            </a:r>
            <a:r>
              <a:rPr lang="en-US" altLang="zh-CN" sz="3400"/>
              <a:t>:</a:t>
            </a:r>
            <a:r>
              <a:rPr lang="zh-CN" altLang="en-US" sz="3400"/>
              <a:t>火车票订票系统（</a:t>
            </a:r>
            <a:r>
              <a:rPr lang="en-US" altLang="zh-CN" sz="3400"/>
              <a:t>5</a:t>
            </a:r>
            <a:r>
              <a:rPr lang="zh-CN" altLang="en-US" sz="3400"/>
              <a:t>）</a:t>
            </a:r>
          </a:p>
        </p:txBody>
      </p:sp>
      <p:sp>
        <p:nvSpPr>
          <p:cNvPr id="121859" name="Rectangle 3"/>
          <p:cNvSpPr>
            <a:spLocks noGrp="1" noChangeArrowheads="1"/>
          </p:cNvSpPr>
          <p:nvPr>
            <p:ph type="body" idx="1"/>
          </p:nvPr>
        </p:nvSpPr>
        <p:spPr/>
        <p:txBody>
          <a:bodyPr/>
          <a:lstStyle/>
          <a:p>
            <a:pPr marL="533400" indent="-533400"/>
            <a:r>
              <a:rPr lang="en-US" altLang="zh-CN"/>
              <a:t>⑷</a:t>
            </a:r>
            <a:r>
              <a:rPr lang="zh-CN" altLang="en-US"/>
              <a:t>系统的</a:t>
            </a:r>
            <a:r>
              <a:rPr lang="zh-CN" altLang="en-US">
                <a:solidFill>
                  <a:srgbClr val="0000FF"/>
                </a:solidFill>
              </a:rPr>
              <a:t>易用性</a:t>
            </a:r>
          </a:p>
          <a:p>
            <a:pPr marL="952500" lvl="1" indent="-495300"/>
            <a:r>
              <a:rPr lang="zh-CN" altLang="en-US">
                <a:solidFill>
                  <a:srgbClr val="CC0000"/>
                </a:solidFill>
              </a:rPr>
              <a:t>易用的人机交互界面</a:t>
            </a:r>
          </a:p>
          <a:p>
            <a:pPr marL="1371600" lvl="2" indent="-457200"/>
            <a:r>
              <a:rPr lang="zh-CN" altLang="en-US">
                <a:solidFill>
                  <a:srgbClr val="CC0000"/>
                </a:solidFill>
              </a:rPr>
              <a:t>尽量使用用户熟悉的术语和中文信息的界面</a:t>
            </a:r>
            <a:r>
              <a:rPr lang="zh-CN" altLang="en-US"/>
              <a:t>；</a:t>
            </a:r>
          </a:p>
          <a:p>
            <a:pPr marL="1371600" lvl="2" indent="-457200"/>
            <a:r>
              <a:rPr lang="zh-CN" altLang="en-US"/>
              <a:t>要提供足够的</a:t>
            </a:r>
            <a:r>
              <a:rPr lang="zh-CN" altLang="en-US">
                <a:solidFill>
                  <a:srgbClr val="CC0000"/>
                </a:solidFill>
              </a:rPr>
              <a:t>在线帮助</a:t>
            </a:r>
            <a:r>
              <a:rPr lang="zh-CN" altLang="en-US"/>
              <a:t>，缩短用户对系统熟悉的过程。</a:t>
            </a:r>
          </a:p>
          <a:p>
            <a:pPr marL="533400" indent="-533400"/>
            <a:r>
              <a:rPr lang="zh-CN" altLang="en-US"/>
              <a:t>⑸系统的</a:t>
            </a:r>
            <a:r>
              <a:rPr lang="zh-CN" altLang="en-US">
                <a:solidFill>
                  <a:srgbClr val="0000FF"/>
                </a:solidFill>
              </a:rPr>
              <a:t>易维护性（数据完全性）</a:t>
            </a:r>
            <a:endParaRPr lang="zh-CN" altLang="en-US"/>
          </a:p>
          <a:p>
            <a:pPr marL="952500" lvl="1" indent="-495300"/>
            <a:r>
              <a:rPr lang="zh-CN" altLang="en-US"/>
              <a:t>火车票预定系统中涉及到的数据是铁路相当重要的信息，系统要提供方便的手段供系统维护人员进行</a:t>
            </a:r>
            <a:r>
              <a:rPr lang="zh-CN" altLang="en-US">
                <a:solidFill>
                  <a:srgbClr val="CC0000"/>
                </a:solidFill>
              </a:rPr>
              <a:t>数据的备份，日常的安全管理，系统意外崩溃时数据的恢复</a:t>
            </a:r>
            <a:r>
              <a:rPr lang="zh-CN" altLang="en-US"/>
              <a:t>等工作。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strips(downRight)">
                                      <p:cBhvr>
                                        <p:cTn id="7" dur="500"/>
                                        <p:tgtEl>
                                          <p:spTgt spid="121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21859">
                                            <p:txEl>
                                              <p:pRg st="1" end="1"/>
                                            </p:txEl>
                                          </p:spTgt>
                                        </p:tgtEl>
                                        <p:attrNameLst>
                                          <p:attrName>style.visibility</p:attrName>
                                        </p:attrNameLst>
                                      </p:cBhvr>
                                      <p:to>
                                        <p:strVal val="visible"/>
                                      </p:to>
                                    </p:set>
                                    <p:animEffect transition="in" filter="strips(downRight)">
                                      <p:cBhvr>
                                        <p:cTn id="12" dur="500"/>
                                        <p:tgtEl>
                                          <p:spTgt spid="1218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21859">
                                            <p:txEl>
                                              <p:pRg st="2" end="2"/>
                                            </p:txEl>
                                          </p:spTgt>
                                        </p:tgtEl>
                                        <p:attrNameLst>
                                          <p:attrName>style.visibility</p:attrName>
                                        </p:attrNameLst>
                                      </p:cBhvr>
                                      <p:to>
                                        <p:strVal val="visible"/>
                                      </p:to>
                                    </p:set>
                                    <p:animEffect transition="in" filter="strips(downRight)">
                                      <p:cBhvr>
                                        <p:cTn id="17" dur="500"/>
                                        <p:tgtEl>
                                          <p:spTgt spid="1218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21859">
                                            <p:txEl>
                                              <p:pRg st="3" end="3"/>
                                            </p:txEl>
                                          </p:spTgt>
                                        </p:tgtEl>
                                        <p:attrNameLst>
                                          <p:attrName>style.visibility</p:attrName>
                                        </p:attrNameLst>
                                      </p:cBhvr>
                                      <p:to>
                                        <p:strVal val="visible"/>
                                      </p:to>
                                    </p:set>
                                    <p:animEffect transition="in" filter="strips(downRight)">
                                      <p:cBhvr>
                                        <p:cTn id="22" dur="500"/>
                                        <p:tgtEl>
                                          <p:spTgt spid="1218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21859">
                                            <p:txEl>
                                              <p:pRg st="4" end="4"/>
                                            </p:txEl>
                                          </p:spTgt>
                                        </p:tgtEl>
                                        <p:attrNameLst>
                                          <p:attrName>style.visibility</p:attrName>
                                        </p:attrNameLst>
                                      </p:cBhvr>
                                      <p:to>
                                        <p:strVal val="visible"/>
                                      </p:to>
                                    </p:set>
                                    <p:animEffect transition="in" filter="strips(downRight)">
                                      <p:cBhvr>
                                        <p:cTn id="27" dur="500"/>
                                        <p:tgtEl>
                                          <p:spTgt spid="1218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21859">
                                            <p:txEl>
                                              <p:pRg st="5" end="5"/>
                                            </p:txEl>
                                          </p:spTgt>
                                        </p:tgtEl>
                                        <p:attrNameLst>
                                          <p:attrName>style.visibility</p:attrName>
                                        </p:attrNameLst>
                                      </p:cBhvr>
                                      <p:to>
                                        <p:strVal val="visible"/>
                                      </p:to>
                                    </p:set>
                                    <p:animEffect transition="in" filter="strips(downRight)">
                                      <p:cBhvr>
                                        <p:cTn id="32" dur="500"/>
                                        <p:tgtEl>
                                          <p:spTgt spid="1218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6B2B535-5A0B-41D8-8282-B5D8B6F5886A}"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DA4EDF86-7993-4383-BC24-0D019CEFB5B7}" type="slidenum">
              <a:rPr lang="en-US" altLang="zh-CN"/>
              <a:t>22</a:t>
            </a:fld>
            <a:endParaRPr lang="en-US" altLang="zh-CN"/>
          </a:p>
        </p:txBody>
      </p:sp>
      <p:sp>
        <p:nvSpPr>
          <p:cNvPr id="122882" name="Rectangle 2"/>
          <p:cNvSpPr>
            <a:spLocks noGrp="1" noChangeArrowheads="1"/>
          </p:cNvSpPr>
          <p:nvPr>
            <p:ph type="title"/>
          </p:nvPr>
        </p:nvSpPr>
        <p:spPr>
          <a:xfrm>
            <a:off x="2916238" y="88900"/>
            <a:ext cx="5999162" cy="765175"/>
          </a:xfrm>
        </p:spPr>
        <p:txBody>
          <a:bodyPr/>
          <a:lstStyle/>
          <a:p>
            <a:r>
              <a:rPr lang="zh-CN" altLang="en-US" sz="3400"/>
              <a:t>案例分析</a:t>
            </a:r>
            <a:r>
              <a:rPr lang="en-US" altLang="zh-CN" sz="3400"/>
              <a:t>:</a:t>
            </a:r>
            <a:r>
              <a:rPr lang="zh-CN" altLang="en-US" sz="3400"/>
              <a:t>火车票订票系统（</a:t>
            </a:r>
            <a:r>
              <a:rPr lang="en-US" altLang="zh-CN" sz="3400"/>
              <a:t>6</a:t>
            </a:r>
            <a:r>
              <a:rPr lang="zh-CN" altLang="en-US" sz="3400"/>
              <a:t>）</a:t>
            </a:r>
          </a:p>
        </p:txBody>
      </p:sp>
      <p:sp>
        <p:nvSpPr>
          <p:cNvPr id="122883" name="Rectangle 3"/>
          <p:cNvSpPr>
            <a:spLocks noGrp="1" noChangeArrowheads="1"/>
          </p:cNvSpPr>
          <p:nvPr>
            <p:ph type="body" idx="1"/>
          </p:nvPr>
        </p:nvSpPr>
        <p:spPr/>
        <p:txBody>
          <a:bodyPr/>
          <a:lstStyle/>
          <a:p>
            <a:r>
              <a:rPr lang="en-US" altLang="zh-CN"/>
              <a:t>⑸</a:t>
            </a:r>
            <a:r>
              <a:rPr lang="zh-CN" altLang="en-US"/>
              <a:t>系统的</a:t>
            </a:r>
            <a:r>
              <a:rPr lang="zh-CN" altLang="en-US">
                <a:solidFill>
                  <a:srgbClr val="0000FF"/>
                </a:solidFill>
              </a:rPr>
              <a:t>先进性</a:t>
            </a:r>
          </a:p>
          <a:p>
            <a:pPr lvl="1"/>
            <a:r>
              <a:rPr lang="zh-CN" altLang="en-US"/>
              <a:t>目前计算系统的技术发展相当快，做为火车票预定系统工程，应该保证系统</a:t>
            </a:r>
            <a:r>
              <a:rPr lang="zh-CN" altLang="en-US">
                <a:solidFill>
                  <a:srgbClr val="CC0000"/>
                </a:solidFill>
              </a:rPr>
              <a:t>在下个</a:t>
            </a:r>
            <a:r>
              <a:rPr lang="en-US" altLang="zh-CN">
                <a:solidFill>
                  <a:srgbClr val="CC0000"/>
                </a:solidFill>
              </a:rPr>
              <a:t>10</a:t>
            </a:r>
            <a:r>
              <a:rPr lang="zh-CN" altLang="en-US">
                <a:solidFill>
                  <a:srgbClr val="CC0000"/>
                </a:solidFill>
              </a:rPr>
              <a:t>年时间里仍旧是先进的</a:t>
            </a:r>
            <a:r>
              <a:rPr lang="zh-CN" altLang="en-US"/>
              <a:t>，在系统的生命周期尽量做到系统的先进，</a:t>
            </a:r>
            <a:r>
              <a:rPr lang="zh-CN" altLang="en-US">
                <a:solidFill>
                  <a:srgbClr val="CC0000"/>
                </a:solidFill>
              </a:rPr>
              <a:t>充分完成铁路信息处理的要求而不至于落后</a:t>
            </a:r>
            <a:r>
              <a:rPr lang="zh-CN" altLang="en-US"/>
              <a:t>。</a:t>
            </a:r>
          </a:p>
          <a:p>
            <a:pPr lvl="1"/>
            <a:r>
              <a:rPr lang="zh-CN" altLang="en-US"/>
              <a:t>在系统设计和开发的过程中，应在</a:t>
            </a:r>
            <a:r>
              <a:rPr lang="zh-CN" altLang="en-US">
                <a:solidFill>
                  <a:srgbClr val="0000FF"/>
                </a:solidFill>
              </a:rPr>
              <a:t>考虑成本的基础上</a:t>
            </a:r>
            <a:r>
              <a:rPr lang="zh-CN" altLang="en-US">
                <a:solidFill>
                  <a:srgbClr val="CC0000"/>
                </a:solidFill>
              </a:rPr>
              <a:t>尽量采用当前主流并先进且有良好发展前途的产品</a:t>
            </a:r>
            <a:r>
              <a:rPr lang="zh-CN" altLang="en-US"/>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3A4BF84-637E-4ECA-B71D-F7831323F461}"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DA85AEF4-CDFB-4626-B149-CF68C0F4B299}" type="slidenum">
              <a:rPr lang="en-US" altLang="zh-CN"/>
              <a:t>23</a:t>
            </a:fld>
            <a:endParaRPr lang="en-US" altLang="zh-CN"/>
          </a:p>
        </p:txBody>
      </p:sp>
      <p:sp>
        <p:nvSpPr>
          <p:cNvPr id="123906" name="Rectangle 2"/>
          <p:cNvSpPr>
            <a:spLocks noGrp="1" noChangeArrowheads="1"/>
          </p:cNvSpPr>
          <p:nvPr>
            <p:ph type="title"/>
          </p:nvPr>
        </p:nvSpPr>
        <p:spPr>
          <a:xfrm>
            <a:off x="2916238" y="88900"/>
            <a:ext cx="6227762" cy="765175"/>
          </a:xfrm>
        </p:spPr>
        <p:txBody>
          <a:bodyPr/>
          <a:lstStyle/>
          <a:p>
            <a:r>
              <a:rPr lang="zh-CN" altLang="en-US" sz="3400"/>
              <a:t>案例分析</a:t>
            </a:r>
            <a:r>
              <a:rPr lang="en-US" altLang="zh-CN" sz="3400"/>
              <a:t>:</a:t>
            </a:r>
            <a:r>
              <a:rPr lang="zh-CN" altLang="en-US" sz="3400"/>
              <a:t>火车票订票系统（</a:t>
            </a:r>
            <a:r>
              <a:rPr lang="en-US" altLang="zh-CN" sz="3400"/>
              <a:t>7</a:t>
            </a:r>
            <a:r>
              <a:rPr lang="zh-CN" altLang="en-US" sz="3400"/>
              <a:t>）</a:t>
            </a:r>
          </a:p>
        </p:txBody>
      </p:sp>
      <p:sp>
        <p:nvSpPr>
          <p:cNvPr id="123907" name="Rectangle 3"/>
          <p:cNvSpPr>
            <a:spLocks noGrp="1" noChangeArrowheads="1"/>
          </p:cNvSpPr>
          <p:nvPr>
            <p:ph type="body" idx="1"/>
          </p:nvPr>
        </p:nvSpPr>
        <p:spPr>
          <a:xfrm>
            <a:off x="468313" y="1052513"/>
            <a:ext cx="8229600" cy="5805487"/>
          </a:xfrm>
        </p:spPr>
        <p:txBody>
          <a:bodyPr/>
          <a:lstStyle/>
          <a:p>
            <a:r>
              <a:rPr lang="en-US" altLang="zh-CN" dirty="0"/>
              <a:t>3.</a:t>
            </a:r>
            <a:r>
              <a:rPr lang="zh-CN" altLang="en-US" dirty="0"/>
              <a:t>火车票预定系统的</a:t>
            </a:r>
            <a:r>
              <a:rPr lang="zh-CN" altLang="en-US" sz="3200" dirty="0">
                <a:solidFill>
                  <a:srgbClr val="0000FF"/>
                </a:solidFill>
              </a:rPr>
              <a:t>运行环境</a:t>
            </a:r>
            <a:r>
              <a:rPr lang="zh-CN" altLang="en-US" dirty="0"/>
              <a:t>：</a:t>
            </a:r>
          </a:p>
          <a:p>
            <a:r>
              <a:rPr lang="zh-CN" altLang="en-US" dirty="0"/>
              <a:t>火车票预定系统中的各个子系统的硬件和软件的配置如下：</a:t>
            </a:r>
          </a:p>
          <a:p>
            <a:r>
              <a:rPr lang="en-US" altLang="zh-CN" u="sng" dirty="0">
                <a:solidFill>
                  <a:srgbClr val="0000FF"/>
                </a:solidFill>
              </a:rPr>
              <a:t>1</a:t>
            </a:r>
            <a:r>
              <a:rPr lang="zh-CN" altLang="en-US" u="sng" dirty="0">
                <a:solidFill>
                  <a:srgbClr val="0000FF"/>
                </a:solidFill>
              </a:rPr>
              <a:t>．服务器端的</a:t>
            </a:r>
            <a:r>
              <a:rPr lang="zh-CN" altLang="en-US" u="sng" dirty="0" smtClean="0">
                <a:solidFill>
                  <a:srgbClr val="0000FF"/>
                </a:solidFill>
              </a:rPr>
              <a:t>运行要求</a:t>
            </a:r>
            <a:r>
              <a:rPr lang="zh-CN" altLang="en-US" u="sng" dirty="0" smtClean="0">
                <a:solidFill>
                  <a:srgbClr val="0000FF"/>
                </a:solidFill>
                <a:sym typeface="Wingdings" panose="05000000000000000000" pitchFamily="2" charset="2"/>
              </a:rPr>
              <a:t>： （示例）</a:t>
            </a:r>
            <a:endParaRPr lang="zh-CN" altLang="en-US" u="sng" dirty="0">
              <a:solidFill>
                <a:srgbClr val="0000FF"/>
              </a:solidFill>
            </a:endParaRPr>
          </a:p>
          <a:p>
            <a:pPr lvl="1"/>
            <a:r>
              <a:rPr lang="zh-CN" altLang="en-US" dirty="0"/>
              <a:t>系统软件： </a:t>
            </a:r>
            <a:r>
              <a:rPr lang="en-US" altLang="zh-CN" dirty="0">
                <a:solidFill>
                  <a:srgbClr val="FF0000"/>
                </a:solidFill>
              </a:rPr>
              <a:t>CentOS-4</a:t>
            </a:r>
            <a:r>
              <a:rPr lang="zh-CN" altLang="en-US" dirty="0"/>
              <a:t>以上</a:t>
            </a:r>
          </a:p>
          <a:p>
            <a:pPr lvl="1"/>
            <a:r>
              <a:rPr lang="zh-CN" altLang="en-US" dirty="0"/>
              <a:t>数据库管理系统：</a:t>
            </a:r>
            <a:r>
              <a:rPr lang="en-US" altLang="zh-CN" dirty="0"/>
              <a:t>Oracle 9i</a:t>
            </a:r>
          </a:p>
          <a:p>
            <a:pPr lvl="1"/>
            <a:r>
              <a:rPr lang="zh-CN" altLang="en-US" dirty="0"/>
              <a:t>硬件要求：双</a:t>
            </a:r>
            <a:r>
              <a:rPr lang="en-US" altLang="zh-CN" dirty="0"/>
              <a:t>Xeon(</a:t>
            </a:r>
            <a:r>
              <a:rPr lang="zh-CN" altLang="en-US" dirty="0"/>
              <a:t>至强</a:t>
            </a:r>
            <a:r>
              <a:rPr lang="en-US" altLang="zh-CN" dirty="0"/>
              <a:t>)</a:t>
            </a:r>
            <a:r>
              <a:rPr lang="zh-CN" altLang="en-US" dirty="0"/>
              <a:t>处理器</a:t>
            </a:r>
            <a:r>
              <a:rPr lang="en-US" altLang="zh-CN" dirty="0"/>
              <a:t>, 4G</a:t>
            </a:r>
            <a:r>
              <a:rPr lang="zh-CN" altLang="en-US" dirty="0"/>
              <a:t>内存</a:t>
            </a:r>
            <a:r>
              <a:rPr lang="en-US" altLang="zh-CN" dirty="0"/>
              <a:t>,  </a:t>
            </a:r>
            <a:r>
              <a:rPr lang="zh-CN" altLang="en-US" dirty="0"/>
              <a:t>双</a:t>
            </a:r>
            <a:r>
              <a:rPr lang="en-US" altLang="zh-CN" dirty="0"/>
              <a:t>1TB</a:t>
            </a:r>
            <a:r>
              <a:rPr lang="zh-CN" altLang="en-US" dirty="0"/>
              <a:t>，</a:t>
            </a:r>
            <a:r>
              <a:rPr lang="en-US" altLang="zh-CN" dirty="0">
                <a:solidFill>
                  <a:srgbClr val="FF0000"/>
                </a:solidFill>
              </a:rPr>
              <a:t>RAID 1</a:t>
            </a:r>
            <a:r>
              <a:rPr lang="en-US" altLang="zh-CN" dirty="0"/>
              <a:t> </a:t>
            </a:r>
            <a:r>
              <a:rPr lang="zh-CN" altLang="en-US" dirty="0"/>
              <a:t>或 </a:t>
            </a:r>
            <a:r>
              <a:rPr lang="en-US" altLang="zh-CN" dirty="0">
                <a:solidFill>
                  <a:srgbClr val="FF0000"/>
                </a:solidFill>
              </a:rPr>
              <a:t>RAID 10</a:t>
            </a:r>
          </a:p>
          <a:p>
            <a:r>
              <a:rPr lang="en-US" altLang="zh-CN" u="sng" dirty="0">
                <a:solidFill>
                  <a:srgbClr val="0000FF"/>
                </a:solidFill>
              </a:rPr>
              <a:t>2.</a:t>
            </a:r>
            <a:r>
              <a:rPr lang="zh-CN" altLang="en-US" u="sng" dirty="0">
                <a:solidFill>
                  <a:srgbClr val="0000FF"/>
                </a:solidFill>
              </a:rPr>
              <a:t>客户端的运行要求：</a:t>
            </a:r>
          </a:p>
          <a:p>
            <a:pPr lvl="1"/>
            <a:r>
              <a:rPr lang="zh-CN" altLang="en-US" dirty="0" smtClean="0"/>
              <a:t>软件</a:t>
            </a:r>
            <a:r>
              <a:rPr lang="zh-CN" altLang="en-US" dirty="0"/>
              <a:t>：</a:t>
            </a:r>
            <a:r>
              <a:rPr lang="en-US" altLang="zh-CN" dirty="0">
                <a:solidFill>
                  <a:srgbClr val="FF0000"/>
                </a:solidFill>
              </a:rPr>
              <a:t>IE 6.0</a:t>
            </a:r>
            <a:r>
              <a:rPr lang="en-US" altLang="zh-CN" dirty="0"/>
              <a:t> </a:t>
            </a:r>
            <a:r>
              <a:rPr lang="zh-CN" altLang="en-US" dirty="0"/>
              <a:t>以上，</a:t>
            </a:r>
            <a:r>
              <a:rPr lang="en-US" altLang="zh-CN" dirty="0">
                <a:solidFill>
                  <a:srgbClr val="FF0000"/>
                </a:solidFill>
              </a:rPr>
              <a:t>Firefox </a:t>
            </a:r>
            <a:r>
              <a:rPr lang="en-US" altLang="zh-CN" dirty="0" smtClean="0">
                <a:solidFill>
                  <a:srgbClr val="FF0000"/>
                </a:solidFill>
              </a:rPr>
              <a:t>1.5(</a:t>
            </a:r>
            <a:r>
              <a:rPr lang="zh-CN" altLang="en-US" dirty="0" smtClean="0">
                <a:solidFill>
                  <a:srgbClr val="FF0000"/>
                </a:solidFill>
              </a:rPr>
              <a:t>目前不支持</a:t>
            </a:r>
            <a:r>
              <a:rPr lang="en-US" altLang="zh-CN" dirty="0" smtClean="0">
                <a:solidFill>
                  <a:srgbClr val="FF0000"/>
                </a:solidFill>
              </a:rPr>
              <a:t>)</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half" idx="10"/>
          </p:nvPr>
        </p:nvSpPr>
        <p:spPr/>
        <p:txBody>
          <a:bodyPr/>
          <a:lstStyle/>
          <a:p>
            <a:fld id="{1EF98150-6A4D-45DC-96D8-4D9E9F7693B2}" type="datetime1">
              <a:rPr lang="zh-CN" altLang="en-US"/>
              <a:t>2021/11/8</a:t>
            </a:fld>
            <a:endParaRPr lang="en-US" altLang="zh-CN"/>
          </a:p>
        </p:txBody>
      </p:sp>
      <p:sp>
        <p:nvSpPr>
          <p:cNvPr id="13" name="灯片编号占位符 4"/>
          <p:cNvSpPr>
            <a:spLocks noGrp="1"/>
          </p:cNvSpPr>
          <p:nvPr>
            <p:ph type="sldNum" sz="quarter" idx="11"/>
          </p:nvPr>
        </p:nvSpPr>
        <p:spPr/>
        <p:txBody>
          <a:bodyPr/>
          <a:lstStyle/>
          <a:p>
            <a:fld id="{3BEB7301-79D9-4BB5-B639-878DD15AD899}" type="slidenum">
              <a:rPr lang="en-US" altLang="zh-CN"/>
              <a:t>24</a:t>
            </a:fld>
            <a:endParaRPr lang="en-US" altLang="zh-CN"/>
          </a:p>
        </p:txBody>
      </p:sp>
      <p:sp>
        <p:nvSpPr>
          <p:cNvPr id="16386" name="Rectangle 2"/>
          <p:cNvSpPr>
            <a:spLocks noGrp="1" noChangeArrowheads="1"/>
          </p:cNvSpPr>
          <p:nvPr>
            <p:ph type="title"/>
          </p:nvPr>
        </p:nvSpPr>
        <p:spPr/>
        <p:txBody>
          <a:bodyPr/>
          <a:lstStyle/>
          <a:p>
            <a:r>
              <a:rPr lang="en-US" altLang="zh-CN"/>
              <a:t>2.2 </a:t>
            </a:r>
            <a:r>
              <a:rPr lang="zh-CN" altLang="en-US"/>
              <a:t>可行性研究</a:t>
            </a:r>
          </a:p>
        </p:txBody>
      </p:sp>
      <p:sp>
        <p:nvSpPr>
          <p:cNvPr id="16388" name="Rectangle 4"/>
          <p:cNvSpPr>
            <a:spLocks noChangeArrowheads="1"/>
          </p:cNvSpPr>
          <p:nvPr/>
        </p:nvSpPr>
        <p:spPr bwMode="auto">
          <a:xfrm>
            <a:off x="2438400" y="1447800"/>
            <a:ext cx="4206875" cy="1096963"/>
          </a:xfrm>
          <a:prstGeom prst="rect">
            <a:avLst/>
          </a:prstGeom>
          <a:solidFill>
            <a:srgbClr val="FFFF99"/>
          </a:solidFill>
          <a:ln w="9525" algn="ctr">
            <a:noFill/>
            <a:miter lim="800000"/>
          </a:ln>
          <a:effectLst/>
        </p:spPr>
        <p:txBody>
          <a:bodyPr wrap="none" anchor="ctr"/>
          <a:lstStyle/>
          <a:p>
            <a:r>
              <a:rPr kumimoji="1" lang="zh-CN" altLang="en-US" sz="2600" b="1">
                <a:solidFill>
                  <a:srgbClr val="CC0000"/>
                </a:solidFill>
                <a:ea typeface="黑体" panose="02010609060101010101" charset="-122"/>
              </a:rPr>
              <a:t>一个项目并非一定可行</a:t>
            </a:r>
          </a:p>
        </p:txBody>
      </p:sp>
      <p:pic>
        <p:nvPicPr>
          <p:cNvPr id="16389" name="Picture 5" descr="PE01832_"/>
          <p:cNvPicPr>
            <a:picLocks noChangeAspect="1" noChangeArrowheads="1"/>
          </p:cNvPicPr>
          <p:nvPr/>
        </p:nvPicPr>
        <p:blipFill>
          <a:blip r:embed="rId3" cstate="print"/>
          <a:srcRect/>
          <a:stretch>
            <a:fillRect/>
          </a:stretch>
        </p:blipFill>
        <p:spPr bwMode="auto">
          <a:xfrm>
            <a:off x="381000" y="3429000"/>
            <a:ext cx="2514600" cy="2297113"/>
          </a:xfrm>
          <a:prstGeom prst="rect">
            <a:avLst/>
          </a:prstGeom>
          <a:noFill/>
        </p:spPr>
      </p:pic>
      <p:sp>
        <p:nvSpPr>
          <p:cNvPr id="16390" name="AutoShape 6"/>
          <p:cNvSpPr>
            <a:spLocks noChangeArrowheads="1"/>
          </p:cNvSpPr>
          <p:nvPr/>
        </p:nvSpPr>
        <p:spPr bwMode="auto">
          <a:xfrm>
            <a:off x="2819400" y="3276600"/>
            <a:ext cx="2362200" cy="1143000"/>
          </a:xfrm>
          <a:prstGeom prst="wedgeRectCallout">
            <a:avLst>
              <a:gd name="adj1" fmla="val -110620"/>
              <a:gd name="adj2" fmla="val 46389"/>
            </a:avLst>
          </a:prstGeom>
          <a:solidFill>
            <a:srgbClr val="CCFFFF"/>
          </a:solidFill>
          <a:ln w="9525">
            <a:noFill/>
            <a:miter lim="800000"/>
          </a:ln>
          <a:effectLst/>
        </p:spPr>
        <p:txBody>
          <a:bodyPr anchor="ctr" anchorCtr="1"/>
          <a:lstStyle/>
          <a:p>
            <a:pPr eaLnBrk="0" hangingPunct="0"/>
            <a:r>
              <a:rPr kumimoji="1" lang="zh-CN" altLang="en-US" sz="2400" b="1">
                <a:solidFill>
                  <a:srgbClr val="CC0000"/>
                </a:solidFill>
                <a:latin typeface="Times New Roman" panose="02020603050405020304" pitchFamily="18" charset="0"/>
                <a:ea typeface="黑体" panose="02010609060101010101" charset="-122"/>
              </a:rPr>
              <a:t>足够了，别再研究了，开始吧！</a:t>
            </a:r>
          </a:p>
        </p:txBody>
      </p:sp>
      <p:grpSp>
        <p:nvGrpSpPr>
          <p:cNvPr id="16391" name="Group 7"/>
          <p:cNvGrpSpPr/>
          <p:nvPr/>
        </p:nvGrpSpPr>
        <p:grpSpPr bwMode="auto">
          <a:xfrm>
            <a:off x="5562600" y="2590800"/>
            <a:ext cx="3240088" cy="3040063"/>
            <a:chOff x="3552" y="2064"/>
            <a:chExt cx="2041" cy="1915"/>
          </a:xfrm>
        </p:grpSpPr>
        <p:pic>
          <p:nvPicPr>
            <p:cNvPr id="16392" name="Picture 8" descr="PE01616_"/>
            <p:cNvPicPr>
              <a:picLocks noChangeAspect="1" noChangeArrowheads="1"/>
            </p:cNvPicPr>
            <p:nvPr/>
          </p:nvPicPr>
          <p:blipFill>
            <a:blip r:embed="rId4" cstate="print"/>
            <a:srcRect/>
            <a:stretch>
              <a:fillRect/>
            </a:stretch>
          </p:blipFill>
          <p:spPr bwMode="auto">
            <a:xfrm>
              <a:off x="3552" y="2064"/>
              <a:ext cx="2041" cy="1915"/>
            </a:xfrm>
            <a:prstGeom prst="rect">
              <a:avLst/>
            </a:prstGeom>
            <a:noFill/>
          </p:spPr>
        </p:pic>
        <p:sp>
          <p:nvSpPr>
            <p:cNvPr id="16393" name="Rectangle 9"/>
            <p:cNvSpPr>
              <a:spLocks noChangeArrowheads="1"/>
            </p:cNvSpPr>
            <p:nvPr/>
          </p:nvSpPr>
          <p:spPr bwMode="auto">
            <a:xfrm>
              <a:off x="4032" y="2640"/>
              <a:ext cx="912" cy="432"/>
            </a:xfrm>
            <a:prstGeom prst="rect">
              <a:avLst/>
            </a:prstGeom>
            <a:noFill/>
            <a:ln w="9525">
              <a:noFill/>
              <a:miter lim="800000"/>
            </a:ln>
            <a:effectLst/>
          </p:spPr>
          <p:txBody>
            <a:bodyPr wrap="none" anchor="ctr"/>
            <a:lstStyle/>
            <a:p>
              <a:pPr eaLnBrk="0" hangingPunct="0"/>
              <a:r>
                <a:rPr kumimoji="1" lang="zh-CN" altLang="en-US" sz="3200" b="1">
                  <a:solidFill>
                    <a:srgbClr val="0000FF"/>
                  </a:solidFill>
                  <a:latin typeface="Times New Roman" panose="02020603050405020304" pitchFamily="18" charset="0"/>
                  <a:ea typeface="黑体" panose="02010609060101010101" charset="-122"/>
                </a:rPr>
                <a:t>失败！？</a:t>
              </a:r>
            </a:p>
          </p:txBody>
        </p:sp>
      </p:grpSp>
      <p:sp>
        <p:nvSpPr>
          <p:cNvPr id="16395" name="AutoShape 11"/>
          <p:cNvSpPr>
            <a:spLocks noChangeArrowheads="1"/>
          </p:cNvSpPr>
          <p:nvPr/>
        </p:nvSpPr>
        <p:spPr bwMode="auto">
          <a:xfrm>
            <a:off x="2743200" y="5257800"/>
            <a:ext cx="3505200" cy="457200"/>
          </a:xfrm>
          <a:prstGeom prst="rightArrow">
            <a:avLst>
              <a:gd name="adj1" fmla="val 50000"/>
              <a:gd name="adj2" fmla="val 191667"/>
            </a:avLst>
          </a:prstGeom>
          <a:solidFill>
            <a:srgbClr val="FFCC00"/>
          </a:solidFill>
          <a:ln w="9525">
            <a:solidFill>
              <a:srgbClr val="FFCC00"/>
            </a:solidFill>
            <a:miter lim="800000"/>
          </a:ln>
          <a:effectLst/>
        </p:spPr>
        <p:txBody>
          <a:bodyPr wrap="none" anchor="ctr"/>
          <a:lstStyle/>
          <a:p>
            <a:endParaRPr lang="zh-CN" altLang="en-US"/>
          </a:p>
        </p:txBody>
      </p:sp>
      <p:sp>
        <p:nvSpPr>
          <p:cNvPr id="16396" name="Rectangle 12"/>
          <p:cNvSpPr>
            <a:spLocks noChangeArrowheads="1"/>
          </p:cNvSpPr>
          <p:nvPr/>
        </p:nvSpPr>
        <p:spPr bwMode="auto">
          <a:xfrm>
            <a:off x="3429000" y="4800600"/>
            <a:ext cx="1828800" cy="457200"/>
          </a:xfrm>
          <a:prstGeom prst="rect">
            <a:avLst/>
          </a:prstGeom>
          <a:noFill/>
          <a:ln w="9525">
            <a:noFill/>
            <a:miter lim="800000"/>
          </a:ln>
          <a:effectLst/>
        </p:spPr>
        <p:txBody>
          <a:bodyPr wrap="none" anchor="ctr"/>
          <a:lstStyle/>
          <a:p>
            <a:pPr eaLnBrk="0" hangingPunct="0"/>
            <a:r>
              <a:rPr kumimoji="1" lang="zh-CN" altLang="en-US" sz="2800" b="1">
                <a:solidFill>
                  <a:srgbClr val="CC0000"/>
                </a:solidFill>
                <a:latin typeface="Times New Roman" panose="02020603050405020304" pitchFamily="18" charset="0"/>
                <a:ea typeface="黑体" panose="02010609060101010101" charset="-122"/>
              </a:rPr>
              <a:t>几年后</a:t>
            </a:r>
            <a:r>
              <a:rPr kumimoji="1" lang="en-US" altLang="zh-CN" sz="2800" b="1">
                <a:solidFill>
                  <a:srgbClr val="CC0000"/>
                </a:solidFill>
                <a:latin typeface="Times New Roman" panose="02020603050405020304" pitchFamily="18" charset="0"/>
                <a:ea typeface="黑体" panose="02010609060101010101"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dissolve">
                                      <p:cBhvr>
                                        <p:cTn id="7" dur="500"/>
                                        <p:tgtEl>
                                          <p:spTgt spid="1638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strips(upRight)">
                                      <p:cBhvr>
                                        <p:cTn id="12" dur="500"/>
                                        <p:tgtEl>
                                          <p:spTgt spid="1639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396"/>
                                        </p:tgtEl>
                                        <p:attrNameLst>
                                          <p:attrName>style.visibility</p:attrName>
                                        </p:attrNameLst>
                                      </p:cBhvr>
                                      <p:to>
                                        <p:strVal val="visible"/>
                                      </p:to>
                                    </p:set>
                                    <p:animEffect transition="in" filter="strips(downRight)">
                                      <p:cBhvr>
                                        <p:cTn id="17" dur="2000"/>
                                        <p:tgtEl>
                                          <p:spTgt spid="16396"/>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16395"/>
                                        </p:tgtEl>
                                        <p:attrNameLst>
                                          <p:attrName>style.visibility</p:attrName>
                                        </p:attrNameLst>
                                      </p:cBhvr>
                                      <p:to>
                                        <p:strVal val="visible"/>
                                      </p:to>
                                    </p:set>
                                    <p:animEffect transition="in" filter="strips(downRight)">
                                      <p:cBhvr>
                                        <p:cTn id="20" dur="2000"/>
                                        <p:tgtEl>
                                          <p:spTgt spid="1639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91"/>
                                        </p:tgtEl>
                                        <p:attrNameLst>
                                          <p:attrName>style.visibility</p:attrName>
                                        </p:attrNameLst>
                                      </p:cBhvr>
                                      <p:to>
                                        <p:strVal val="visible"/>
                                      </p:to>
                                    </p:set>
                                    <p:anim calcmode="lin" valueType="num">
                                      <p:cBhvr additive="base">
                                        <p:cTn id="25" dur="500" fill="hold"/>
                                        <p:tgtEl>
                                          <p:spTgt spid="16391"/>
                                        </p:tgtEl>
                                        <p:attrNameLst>
                                          <p:attrName>ppt_x</p:attrName>
                                        </p:attrNameLst>
                                      </p:cBhvr>
                                      <p:tavLst>
                                        <p:tav tm="0">
                                          <p:val>
                                            <p:strVal val="#ppt_x"/>
                                          </p:val>
                                        </p:tav>
                                        <p:tav tm="100000">
                                          <p:val>
                                            <p:strVal val="#ppt_x"/>
                                          </p:val>
                                        </p:tav>
                                      </p:tavLst>
                                    </p:anim>
                                    <p:anim calcmode="lin" valueType="num">
                                      <p:cBhvr additive="base">
                                        <p:cTn id="26" dur="500" fill="hold"/>
                                        <p:tgtEl>
                                          <p:spTgt spid="163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nimBg="1" autoUpdateAnimBg="0"/>
      <p:bldP spid="16395" grpId="0" animBg="1"/>
      <p:bldP spid="1639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3"/>
          <p:cNvSpPr>
            <a:spLocks noGrp="1"/>
          </p:cNvSpPr>
          <p:nvPr>
            <p:ph type="dt" sz="half" idx="10"/>
          </p:nvPr>
        </p:nvSpPr>
        <p:spPr/>
        <p:txBody>
          <a:bodyPr/>
          <a:lstStyle/>
          <a:p>
            <a:fld id="{9B58325D-CCD9-49B7-A4A6-C1CE536107EA}" type="datetime1">
              <a:rPr lang="zh-CN" altLang="en-US"/>
              <a:t>2021/11/8</a:t>
            </a:fld>
            <a:endParaRPr lang="en-US" altLang="zh-CN"/>
          </a:p>
        </p:txBody>
      </p:sp>
      <p:sp>
        <p:nvSpPr>
          <p:cNvPr id="23" name="灯片编号占位符 4"/>
          <p:cNvSpPr>
            <a:spLocks noGrp="1"/>
          </p:cNvSpPr>
          <p:nvPr>
            <p:ph type="sldNum" sz="quarter" idx="11"/>
          </p:nvPr>
        </p:nvSpPr>
        <p:spPr/>
        <p:txBody>
          <a:bodyPr/>
          <a:lstStyle/>
          <a:p>
            <a:fld id="{7EAB25D8-208A-46C5-9F94-2670C9B9201A}" type="slidenum">
              <a:rPr lang="en-US" altLang="zh-CN"/>
              <a:t>25</a:t>
            </a:fld>
            <a:endParaRPr lang="en-US" altLang="zh-CN"/>
          </a:p>
        </p:txBody>
      </p:sp>
      <p:sp>
        <p:nvSpPr>
          <p:cNvPr id="89090" name="Rectangle 2"/>
          <p:cNvSpPr>
            <a:spLocks noGrp="1" noChangeArrowheads="1"/>
          </p:cNvSpPr>
          <p:nvPr>
            <p:ph type="title"/>
          </p:nvPr>
        </p:nvSpPr>
        <p:spPr/>
        <p:txBody>
          <a:bodyPr/>
          <a:lstStyle/>
          <a:p>
            <a:r>
              <a:rPr lang="en-US" altLang="zh-CN"/>
              <a:t>2.2 </a:t>
            </a:r>
            <a:r>
              <a:rPr lang="zh-CN" altLang="en-US"/>
              <a:t>可行性研究</a:t>
            </a:r>
          </a:p>
        </p:txBody>
      </p:sp>
      <p:sp>
        <p:nvSpPr>
          <p:cNvPr id="89094" name="Rectangle 6"/>
          <p:cNvSpPr>
            <a:spLocks noChangeArrowheads="1"/>
          </p:cNvSpPr>
          <p:nvPr/>
        </p:nvSpPr>
        <p:spPr bwMode="auto">
          <a:xfrm>
            <a:off x="3581400" y="4191000"/>
            <a:ext cx="3717925" cy="730250"/>
          </a:xfrm>
          <a:prstGeom prst="rect">
            <a:avLst/>
          </a:prstGeom>
          <a:noFill/>
          <a:ln w="9525">
            <a:noFill/>
            <a:miter lim="800000"/>
          </a:ln>
        </p:spPr>
        <p:txBody>
          <a:bodyPr lIns="0" tIns="0" rIns="0" bIns="0">
            <a:spAutoFit/>
          </a:bodyPr>
          <a:lstStyle/>
          <a:p>
            <a:pPr eaLnBrk="0" hangingPunct="0"/>
            <a:r>
              <a:rPr lang="zh-CN" altLang="en-US" sz="2400" b="1">
                <a:latin typeface="黑体" panose="02010609060101010101" charset="-122"/>
                <a:ea typeface="黑体" panose="02010609060101010101" charset="-122"/>
              </a:rPr>
              <a:t>遇到挑战</a:t>
            </a:r>
          </a:p>
          <a:p>
            <a:pPr eaLnBrk="0" hangingPunct="0"/>
            <a:r>
              <a:rPr lang="en-US" altLang="zh-CN" sz="2400" b="1">
                <a:latin typeface="黑体" panose="02010609060101010101" charset="-122"/>
                <a:ea typeface="黑体" panose="02010609060101010101" charset="-122"/>
              </a:rPr>
              <a:t>(</a:t>
            </a:r>
            <a:r>
              <a:rPr lang="zh-CN" altLang="en-US" sz="2400" b="1">
                <a:latin typeface="黑体" panose="02010609060101010101" charset="-122"/>
                <a:ea typeface="黑体" panose="02010609060101010101" charset="-122"/>
              </a:rPr>
              <a:t>完成了，但超时或超支）</a:t>
            </a:r>
          </a:p>
        </p:txBody>
      </p:sp>
      <p:sp>
        <p:nvSpPr>
          <p:cNvPr id="89095" name="Rectangle 7"/>
          <p:cNvSpPr>
            <a:spLocks noChangeArrowheads="1"/>
          </p:cNvSpPr>
          <p:nvPr/>
        </p:nvSpPr>
        <p:spPr bwMode="auto">
          <a:xfrm>
            <a:off x="228600" y="5943600"/>
            <a:ext cx="696913" cy="365125"/>
          </a:xfrm>
          <a:prstGeom prst="rect">
            <a:avLst/>
          </a:prstGeom>
          <a:noFill/>
          <a:ln w="9525" algn="ctr">
            <a:noFill/>
            <a:miter lim="800000"/>
          </a:ln>
          <a:effectLst/>
        </p:spPr>
        <p:txBody>
          <a:bodyPr lIns="0" tIns="0" rIns="0" bIns="0">
            <a:spAutoFit/>
          </a:bodyPr>
          <a:lstStyle/>
          <a:p>
            <a:pPr algn="l" eaLnBrk="0" hangingPunct="0"/>
            <a:r>
              <a:rPr lang="zh-CN" altLang="en-US" sz="2400" b="1">
                <a:latin typeface="黑体" panose="02010609060101010101" charset="-122"/>
                <a:ea typeface="黑体" panose="02010609060101010101" charset="-122"/>
              </a:rPr>
              <a:t>成功</a:t>
            </a:r>
            <a:r>
              <a:rPr lang="zh-CN" altLang="en-US" sz="2400">
                <a:latin typeface="黑体" panose="02010609060101010101" charset="-122"/>
                <a:ea typeface="黑体" panose="02010609060101010101" charset="-122"/>
              </a:rPr>
              <a:t> </a:t>
            </a:r>
          </a:p>
        </p:txBody>
      </p:sp>
      <p:sp>
        <p:nvSpPr>
          <p:cNvPr id="89096" name="Rectangle 8"/>
          <p:cNvSpPr>
            <a:spLocks noChangeArrowheads="1"/>
          </p:cNvSpPr>
          <p:nvPr/>
        </p:nvSpPr>
        <p:spPr bwMode="auto">
          <a:xfrm>
            <a:off x="304800" y="3733800"/>
            <a:ext cx="612775" cy="365125"/>
          </a:xfrm>
          <a:prstGeom prst="rect">
            <a:avLst/>
          </a:prstGeom>
          <a:noFill/>
          <a:ln w="9525" algn="ctr">
            <a:noFill/>
            <a:miter lim="800000"/>
          </a:ln>
          <a:effectLst/>
        </p:spPr>
        <p:txBody>
          <a:bodyPr lIns="0" tIns="0" rIns="0" bIns="0">
            <a:spAutoFit/>
          </a:bodyPr>
          <a:lstStyle/>
          <a:p>
            <a:pPr algn="l" eaLnBrk="0" hangingPunct="0"/>
            <a:r>
              <a:rPr lang="zh-CN" altLang="en-US" sz="2400" b="1">
                <a:latin typeface="黑体" panose="02010609060101010101" charset="-122"/>
                <a:ea typeface="黑体" panose="02010609060101010101" charset="-122"/>
              </a:rPr>
              <a:t>失败</a:t>
            </a:r>
          </a:p>
        </p:txBody>
      </p:sp>
      <p:grpSp>
        <p:nvGrpSpPr>
          <p:cNvPr id="89108" name="Group 20"/>
          <p:cNvGrpSpPr/>
          <p:nvPr/>
        </p:nvGrpSpPr>
        <p:grpSpPr bwMode="auto">
          <a:xfrm>
            <a:off x="685800" y="3886200"/>
            <a:ext cx="2819400" cy="2590800"/>
            <a:chOff x="648" y="2553"/>
            <a:chExt cx="1284" cy="1377"/>
          </a:xfrm>
        </p:grpSpPr>
        <p:sp>
          <p:nvSpPr>
            <p:cNvPr id="89091" name="Arc 3"/>
            <p:cNvSpPr/>
            <p:nvPr/>
          </p:nvSpPr>
          <p:spPr bwMode="auto">
            <a:xfrm>
              <a:off x="1387" y="2635"/>
              <a:ext cx="545" cy="1167"/>
            </a:xfrm>
            <a:custGeom>
              <a:avLst/>
              <a:gdLst>
                <a:gd name="G0" fmla="+- 138 0 0"/>
                <a:gd name="G1" fmla="+- 21600 0 0"/>
                <a:gd name="G2" fmla="+- 21600 0 0"/>
                <a:gd name="T0" fmla="*/ 0 w 21738"/>
                <a:gd name="T1" fmla="*/ 0 h 42579"/>
                <a:gd name="T2" fmla="*/ 5279 w 21738"/>
                <a:gd name="T3" fmla="*/ 42579 h 42579"/>
                <a:gd name="T4" fmla="*/ 138 w 21738"/>
                <a:gd name="T5" fmla="*/ 21600 h 42579"/>
              </a:gdLst>
              <a:ahLst/>
              <a:cxnLst>
                <a:cxn ang="0">
                  <a:pos x="T0" y="T1"/>
                </a:cxn>
                <a:cxn ang="0">
                  <a:pos x="T2" y="T3"/>
                </a:cxn>
                <a:cxn ang="0">
                  <a:pos x="T4" y="T5"/>
                </a:cxn>
              </a:cxnLst>
              <a:rect l="0" t="0" r="r" b="b"/>
              <a:pathLst>
                <a:path w="21738" h="42579" fill="none" extrusionOk="0">
                  <a:moveTo>
                    <a:pt x="0" y="0"/>
                  </a:moveTo>
                  <a:cubicBezTo>
                    <a:pt x="46" y="0"/>
                    <a:pt x="92" y="-1"/>
                    <a:pt x="138" y="0"/>
                  </a:cubicBezTo>
                  <a:cubicBezTo>
                    <a:pt x="12067" y="0"/>
                    <a:pt x="21738" y="9670"/>
                    <a:pt x="21738" y="21600"/>
                  </a:cubicBezTo>
                  <a:cubicBezTo>
                    <a:pt x="21738" y="31549"/>
                    <a:pt x="14942" y="40211"/>
                    <a:pt x="5279" y="42579"/>
                  </a:cubicBezTo>
                </a:path>
                <a:path w="21738" h="42579" stroke="0" extrusionOk="0">
                  <a:moveTo>
                    <a:pt x="0" y="0"/>
                  </a:moveTo>
                  <a:cubicBezTo>
                    <a:pt x="46" y="0"/>
                    <a:pt x="92" y="-1"/>
                    <a:pt x="138" y="0"/>
                  </a:cubicBezTo>
                  <a:cubicBezTo>
                    <a:pt x="12067" y="0"/>
                    <a:pt x="21738" y="9670"/>
                    <a:pt x="21738" y="21600"/>
                  </a:cubicBezTo>
                  <a:cubicBezTo>
                    <a:pt x="21738" y="31549"/>
                    <a:pt x="14942" y="40211"/>
                    <a:pt x="5279" y="42579"/>
                  </a:cubicBezTo>
                  <a:lnTo>
                    <a:pt x="138" y="21600"/>
                  </a:lnTo>
                  <a:close/>
                </a:path>
              </a:pathLst>
            </a:custGeom>
            <a:gradFill rotWithShape="0">
              <a:gsLst>
                <a:gs pos="0">
                  <a:schemeClr val="accent2">
                    <a:gamma/>
                    <a:shade val="46275"/>
                    <a:invGamma/>
                  </a:schemeClr>
                </a:gs>
                <a:gs pos="100000">
                  <a:schemeClr val="accent2"/>
                </a:gs>
              </a:gsLst>
              <a:lin ang="5400000" scaled="1"/>
            </a:gradFill>
            <a:ln w="12700">
              <a:solidFill>
                <a:schemeClr val="accent2"/>
              </a:solidFill>
              <a:round/>
            </a:ln>
            <a:effectLst/>
          </p:spPr>
          <p:txBody>
            <a:bodyPr wrap="none" anchor="ctr"/>
            <a:lstStyle/>
            <a:p>
              <a:endParaRPr lang="zh-CN" altLang="en-US"/>
            </a:p>
          </p:txBody>
        </p:sp>
        <p:sp>
          <p:nvSpPr>
            <p:cNvPr id="89092" name="Arc 4"/>
            <p:cNvSpPr/>
            <p:nvPr/>
          </p:nvSpPr>
          <p:spPr bwMode="auto">
            <a:xfrm>
              <a:off x="747" y="3307"/>
              <a:ext cx="587" cy="580"/>
            </a:xfrm>
            <a:custGeom>
              <a:avLst/>
              <a:gdLst>
                <a:gd name="G0" fmla="+- 21232 0 0"/>
                <a:gd name="G1" fmla="+- 0 0 0"/>
                <a:gd name="G2" fmla="+- 21600 0 0"/>
                <a:gd name="T0" fmla="*/ 26373 w 26373"/>
                <a:gd name="T1" fmla="*/ 20979 h 21600"/>
                <a:gd name="T2" fmla="*/ 0 w 26373"/>
                <a:gd name="T3" fmla="*/ 3972 h 21600"/>
                <a:gd name="T4" fmla="*/ 21232 w 26373"/>
                <a:gd name="T5" fmla="*/ 0 h 21600"/>
              </a:gdLst>
              <a:ahLst/>
              <a:cxnLst>
                <a:cxn ang="0">
                  <a:pos x="T0" y="T1"/>
                </a:cxn>
                <a:cxn ang="0">
                  <a:pos x="T2" y="T3"/>
                </a:cxn>
                <a:cxn ang="0">
                  <a:pos x="T4" y="T5"/>
                </a:cxn>
              </a:cxnLst>
              <a:rect l="0" t="0" r="r" b="b"/>
              <a:pathLst>
                <a:path w="26373" h="21600" fill="none" extrusionOk="0">
                  <a:moveTo>
                    <a:pt x="26373" y="20979"/>
                  </a:moveTo>
                  <a:cubicBezTo>
                    <a:pt x="24690" y="21391"/>
                    <a:pt x="22964" y="21599"/>
                    <a:pt x="21232" y="21600"/>
                  </a:cubicBezTo>
                  <a:cubicBezTo>
                    <a:pt x="10834" y="21600"/>
                    <a:pt x="1912" y="14192"/>
                    <a:pt x="0" y="3971"/>
                  </a:cubicBezTo>
                </a:path>
                <a:path w="26373" h="21600" stroke="0" extrusionOk="0">
                  <a:moveTo>
                    <a:pt x="26373" y="20979"/>
                  </a:moveTo>
                  <a:cubicBezTo>
                    <a:pt x="24690" y="21391"/>
                    <a:pt x="22964" y="21599"/>
                    <a:pt x="21232" y="21600"/>
                  </a:cubicBezTo>
                  <a:cubicBezTo>
                    <a:pt x="10834" y="21600"/>
                    <a:pt x="1912" y="14192"/>
                    <a:pt x="0" y="3971"/>
                  </a:cubicBezTo>
                  <a:lnTo>
                    <a:pt x="21232" y="0"/>
                  </a:lnTo>
                  <a:close/>
                </a:path>
              </a:pathLst>
            </a:custGeom>
            <a:gradFill rotWithShape="0">
              <a:gsLst>
                <a:gs pos="0">
                  <a:schemeClr val="hlink">
                    <a:gamma/>
                    <a:shade val="46275"/>
                    <a:invGamma/>
                  </a:schemeClr>
                </a:gs>
                <a:gs pos="100000">
                  <a:schemeClr val="hlink"/>
                </a:gs>
              </a:gsLst>
              <a:lin ang="5400000" scaled="1"/>
            </a:gradFill>
            <a:ln w="12700">
              <a:solidFill>
                <a:schemeClr val="hlink"/>
              </a:solidFill>
              <a:round/>
            </a:ln>
            <a:effectLst/>
          </p:spPr>
          <p:txBody>
            <a:bodyPr wrap="none" anchor="ctr"/>
            <a:lstStyle/>
            <a:p>
              <a:endParaRPr lang="zh-CN" altLang="en-US"/>
            </a:p>
          </p:txBody>
        </p:sp>
        <p:sp>
          <p:nvSpPr>
            <p:cNvPr id="89093" name="Arc 5"/>
            <p:cNvSpPr/>
            <p:nvPr/>
          </p:nvSpPr>
          <p:spPr bwMode="blackWhite">
            <a:xfrm>
              <a:off x="715" y="2659"/>
              <a:ext cx="517" cy="670"/>
            </a:xfrm>
            <a:custGeom>
              <a:avLst/>
              <a:gdLst>
                <a:gd name="G0" fmla="+- 21600 0 0"/>
                <a:gd name="G1" fmla="+- 21600 0 0"/>
                <a:gd name="G2" fmla="+- 21600 0 0"/>
                <a:gd name="T0" fmla="*/ 368 w 21600"/>
                <a:gd name="T1" fmla="*/ 25572 h 25572"/>
                <a:gd name="T2" fmla="*/ 21462 w 21600"/>
                <a:gd name="T3" fmla="*/ 0 h 25572"/>
                <a:gd name="T4" fmla="*/ 21600 w 21600"/>
                <a:gd name="T5" fmla="*/ 21600 h 25572"/>
              </a:gdLst>
              <a:ahLst/>
              <a:cxnLst>
                <a:cxn ang="0">
                  <a:pos x="T0" y="T1"/>
                </a:cxn>
                <a:cxn ang="0">
                  <a:pos x="T2" y="T3"/>
                </a:cxn>
                <a:cxn ang="0">
                  <a:pos x="T4" y="T5"/>
                </a:cxn>
              </a:cxnLst>
              <a:rect l="0" t="0" r="r" b="b"/>
              <a:pathLst>
                <a:path w="21600" h="25572" fill="none" extrusionOk="0">
                  <a:moveTo>
                    <a:pt x="368" y="25571"/>
                  </a:moveTo>
                  <a:cubicBezTo>
                    <a:pt x="123" y="24262"/>
                    <a:pt x="0" y="22932"/>
                    <a:pt x="0" y="21600"/>
                  </a:cubicBezTo>
                  <a:cubicBezTo>
                    <a:pt x="-1" y="9724"/>
                    <a:pt x="9586" y="76"/>
                    <a:pt x="21462" y="0"/>
                  </a:cubicBezTo>
                </a:path>
                <a:path w="21600" h="25572" stroke="0" extrusionOk="0">
                  <a:moveTo>
                    <a:pt x="368" y="25571"/>
                  </a:moveTo>
                  <a:cubicBezTo>
                    <a:pt x="123" y="24262"/>
                    <a:pt x="0" y="22932"/>
                    <a:pt x="0" y="21600"/>
                  </a:cubicBezTo>
                  <a:cubicBezTo>
                    <a:pt x="-1" y="9724"/>
                    <a:pt x="9586" y="76"/>
                    <a:pt x="21462" y="0"/>
                  </a:cubicBezTo>
                  <a:lnTo>
                    <a:pt x="21600" y="21600"/>
                  </a:lnTo>
                  <a:close/>
                </a:path>
              </a:pathLst>
            </a:custGeom>
            <a:gradFill rotWithShape="1">
              <a:gsLst>
                <a:gs pos="0">
                  <a:srgbClr val="FF3300"/>
                </a:gs>
                <a:gs pos="100000">
                  <a:srgbClr val="FF3300">
                    <a:gamma/>
                    <a:shade val="46275"/>
                    <a:invGamma/>
                  </a:srgbClr>
                </a:gs>
              </a:gsLst>
              <a:lin ang="5400000" scaled="1"/>
            </a:gradFill>
            <a:ln w="57150">
              <a:noFill/>
              <a:round/>
            </a:ln>
            <a:effectLst/>
          </p:spPr>
          <p:txBody>
            <a:bodyPr/>
            <a:lstStyle/>
            <a:p>
              <a:endParaRPr lang="zh-CN" altLang="en-US"/>
            </a:p>
          </p:txBody>
        </p:sp>
        <p:sp>
          <p:nvSpPr>
            <p:cNvPr id="89097" name="Line 9"/>
            <p:cNvSpPr>
              <a:spLocks noChangeShapeType="1"/>
            </p:cNvSpPr>
            <p:nvPr/>
          </p:nvSpPr>
          <p:spPr bwMode="auto">
            <a:xfrm flipH="1">
              <a:off x="1597" y="2644"/>
              <a:ext cx="0" cy="649"/>
            </a:xfrm>
            <a:prstGeom prst="line">
              <a:avLst/>
            </a:prstGeom>
            <a:noFill/>
            <a:ln w="57150">
              <a:noFill/>
              <a:round/>
              <a:headEnd type="none" w="sm" len="sm"/>
              <a:tailEnd type="none" w="sm" len="sm"/>
            </a:ln>
            <a:effectLst/>
          </p:spPr>
          <p:txBody>
            <a:bodyPr wrap="none" anchor="ctr"/>
            <a:lstStyle/>
            <a:p>
              <a:endParaRPr lang="zh-CN" altLang="en-US"/>
            </a:p>
          </p:txBody>
        </p:sp>
        <p:sp>
          <p:nvSpPr>
            <p:cNvPr id="89098" name="Line 10"/>
            <p:cNvSpPr>
              <a:spLocks noChangeShapeType="1"/>
            </p:cNvSpPr>
            <p:nvPr/>
          </p:nvSpPr>
          <p:spPr bwMode="auto">
            <a:xfrm>
              <a:off x="1453" y="3286"/>
              <a:ext cx="151" cy="644"/>
            </a:xfrm>
            <a:prstGeom prst="line">
              <a:avLst/>
            </a:prstGeom>
            <a:noFill/>
            <a:ln w="57150">
              <a:noFill/>
              <a:round/>
              <a:headEnd type="none" w="sm" len="sm"/>
              <a:tailEnd type="none" w="sm" len="sm"/>
            </a:ln>
            <a:effectLst/>
          </p:spPr>
          <p:txBody>
            <a:bodyPr wrap="none" anchor="ctr"/>
            <a:lstStyle/>
            <a:p>
              <a:endParaRPr lang="zh-CN" altLang="en-US"/>
            </a:p>
          </p:txBody>
        </p:sp>
        <p:sp>
          <p:nvSpPr>
            <p:cNvPr id="89099" name="Line 11"/>
            <p:cNvSpPr>
              <a:spLocks noChangeShapeType="1"/>
            </p:cNvSpPr>
            <p:nvPr/>
          </p:nvSpPr>
          <p:spPr bwMode="auto">
            <a:xfrm flipV="1">
              <a:off x="761" y="3319"/>
              <a:ext cx="564" cy="117"/>
            </a:xfrm>
            <a:prstGeom prst="line">
              <a:avLst/>
            </a:prstGeom>
            <a:noFill/>
            <a:ln w="57150">
              <a:noFill/>
              <a:round/>
              <a:headEnd type="none" w="sm" len="sm"/>
              <a:tailEnd type="none" w="sm" len="sm"/>
            </a:ln>
            <a:effectLst/>
          </p:spPr>
          <p:txBody>
            <a:bodyPr wrap="none" anchor="ctr"/>
            <a:lstStyle/>
            <a:p>
              <a:endParaRPr lang="zh-CN" altLang="en-US"/>
            </a:p>
          </p:txBody>
        </p:sp>
        <p:sp>
          <p:nvSpPr>
            <p:cNvPr id="89100" name="Line 12"/>
            <p:cNvSpPr>
              <a:spLocks noChangeShapeType="1"/>
            </p:cNvSpPr>
            <p:nvPr/>
          </p:nvSpPr>
          <p:spPr bwMode="auto">
            <a:xfrm>
              <a:off x="1266" y="3325"/>
              <a:ext cx="128" cy="598"/>
            </a:xfrm>
            <a:prstGeom prst="line">
              <a:avLst/>
            </a:prstGeom>
            <a:noFill/>
            <a:ln w="57150">
              <a:noFill/>
              <a:round/>
              <a:headEnd type="none" w="sm" len="sm"/>
              <a:tailEnd type="none" w="sm" len="sm"/>
            </a:ln>
            <a:effectLst/>
          </p:spPr>
          <p:txBody>
            <a:bodyPr wrap="none" anchor="ctr"/>
            <a:lstStyle/>
            <a:p>
              <a:endParaRPr lang="zh-CN" altLang="en-US"/>
            </a:p>
          </p:txBody>
        </p:sp>
        <p:sp>
          <p:nvSpPr>
            <p:cNvPr id="89101" name="Line 13"/>
            <p:cNvSpPr>
              <a:spLocks noChangeShapeType="1"/>
            </p:cNvSpPr>
            <p:nvPr/>
          </p:nvSpPr>
          <p:spPr bwMode="auto">
            <a:xfrm flipV="1">
              <a:off x="648" y="3207"/>
              <a:ext cx="566" cy="117"/>
            </a:xfrm>
            <a:prstGeom prst="line">
              <a:avLst/>
            </a:prstGeom>
            <a:noFill/>
            <a:ln w="57150">
              <a:noFill/>
              <a:round/>
              <a:headEnd type="none" w="sm" len="sm"/>
              <a:tailEnd type="none" w="sm" len="sm"/>
            </a:ln>
            <a:effectLst/>
          </p:spPr>
          <p:txBody>
            <a:bodyPr wrap="none" anchor="ctr"/>
            <a:lstStyle/>
            <a:p>
              <a:endParaRPr lang="zh-CN" altLang="en-US"/>
            </a:p>
          </p:txBody>
        </p:sp>
        <p:sp>
          <p:nvSpPr>
            <p:cNvPr id="89102" name="Line 14"/>
            <p:cNvSpPr>
              <a:spLocks noChangeShapeType="1"/>
            </p:cNvSpPr>
            <p:nvPr/>
          </p:nvSpPr>
          <p:spPr bwMode="auto">
            <a:xfrm>
              <a:off x="1291" y="2553"/>
              <a:ext cx="0" cy="672"/>
            </a:xfrm>
            <a:prstGeom prst="line">
              <a:avLst/>
            </a:prstGeom>
            <a:noFill/>
            <a:ln w="57150">
              <a:noFill/>
              <a:round/>
              <a:headEnd type="none" w="sm" len="sm"/>
              <a:tailEnd type="none" w="sm" len="sm"/>
            </a:ln>
            <a:effectLst/>
          </p:spPr>
          <p:txBody>
            <a:bodyPr wrap="none" anchor="ctr"/>
            <a:lstStyle/>
            <a:p>
              <a:endParaRPr lang="zh-CN" altLang="en-US"/>
            </a:p>
          </p:txBody>
        </p:sp>
        <p:sp>
          <p:nvSpPr>
            <p:cNvPr id="89103" name="Rectangle 15"/>
            <p:cNvSpPr>
              <a:spLocks noChangeArrowheads="1"/>
            </p:cNvSpPr>
            <p:nvPr/>
          </p:nvSpPr>
          <p:spPr bwMode="auto">
            <a:xfrm>
              <a:off x="876" y="2879"/>
              <a:ext cx="278" cy="194"/>
            </a:xfrm>
            <a:prstGeom prst="rect">
              <a:avLst/>
            </a:prstGeom>
            <a:noFill/>
            <a:ln w="9525">
              <a:noFill/>
              <a:miter lim="800000"/>
            </a:ln>
            <a:effectLst>
              <a:outerShdw dist="28398" dir="1593903" algn="ctr" rotWithShape="0">
                <a:schemeClr val="tx1"/>
              </a:outerShdw>
            </a:effectLst>
          </p:spPr>
          <p:txBody>
            <a:bodyPr wrap="none" lIns="0" tIns="0" rIns="0" bIns="0">
              <a:spAutoFit/>
            </a:bodyPr>
            <a:lstStyle/>
            <a:p>
              <a:pPr algn="r" eaLnBrk="0" hangingPunct="0"/>
              <a:r>
                <a:rPr lang="en-US" altLang="zh-CN" sz="2400" b="1">
                  <a:solidFill>
                    <a:schemeClr val="bg1"/>
                  </a:solidFill>
                  <a:effectLst>
                    <a:outerShdw blurRad="38100" dist="38100" dir="2700000" algn="tl">
                      <a:srgbClr val="C0C0C0"/>
                    </a:outerShdw>
                  </a:effectLst>
                </a:rPr>
                <a:t>28%</a:t>
              </a:r>
            </a:p>
          </p:txBody>
        </p:sp>
        <p:sp>
          <p:nvSpPr>
            <p:cNvPr id="89104" name="Rectangle 16"/>
            <p:cNvSpPr>
              <a:spLocks noChangeArrowheads="1"/>
            </p:cNvSpPr>
            <p:nvPr/>
          </p:nvSpPr>
          <p:spPr bwMode="auto">
            <a:xfrm>
              <a:off x="1585" y="3066"/>
              <a:ext cx="278" cy="194"/>
            </a:xfrm>
            <a:prstGeom prst="rect">
              <a:avLst/>
            </a:prstGeom>
            <a:noFill/>
            <a:ln w="9525">
              <a:noFill/>
              <a:miter lim="800000"/>
            </a:ln>
            <a:effectLst>
              <a:outerShdw dist="28398" dir="1593903" algn="ctr" rotWithShape="0">
                <a:schemeClr val="tx1"/>
              </a:outerShdw>
            </a:effectLst>
          </p:spPr>
          <p:txBody>
            <a:bodyPr wrap="none" lIns="0" tIns="0" rIns="0" bIns="0">
              <a:spAutoFit/>
            </a:bodyPr>
            <a:lstStyle/>
            <a:p>
              <a:pPr algn="r" eaLnBrk="0" hangingPunct="0"/>
              <a:r>
                <a:rPr lang="en-US" altLang="zh-CN" sz="2400" b="1">
                  <a:solidFill>
                    <a:schemeClr val="bg1"/>
                  </a:solidFill>
                  <a:effectLst>
                    <a:outerShdw blurRad="38100" dist="38100" dir="2700000" algn="tl">
                      <a:srgbClr val="C0C0C0"/>
                    </a:outerShdw>
                  </a:effectLst>
                </a:rPr>
                <a:t>46%</a:t>
              </a:r>
            </a:p>
          </p:txBody>
        </p:sp>
        <p:sp>
          <p:nvSpPr>
            <p:cNvPr id="89105" name="Rectangle 17"/>
            <p:cNvSpPr>
              <a:spLocks noChangeArrowheads="1"/>
            </p:cNvSpPr>
            <p:nvPr/>
          </p:nvSpPr>
          <p:spPr bwMode="auto">
            <a:xfrm>
              <a:off x="944" y="3449"/>
              <a:ext cx="279" cy="194"/>
            </a:xfrm>
            <a:prstGeom prst="rect">
              <a:avLst/>
            </a:prstGeom>
            <a:noFill/>
            <a:ln w="9525">
              <a:noFill/>
              <a:miter lim="800000"/>
            </a:ln>
            <a:effectLst>
              <a:outerShdw dist="28398" dir="1593903" algn="ctr" rotWithShape="0">
                <a:schemeClr val="tx1"/>
              </a:outerShdw>
            </a:effectLst>
          </p:spPr>
          <p:txBody>
            <a:bodyPr wrap="none" lIns="0" tIns="0" rIns="0" bIns="0">
              <a:spAutoFit/>
            </a:bodyPr>
            <a:lstStyle/>
            <a:p>
              <a:pPr algn="r" eaLnBrk="0" hangingPunct="0"/>
              <a:r>
                <a:rPr lang="en-US" altLang="zh-CN" sz="2400" b="1">
                  <a:solidFill>
                    <a:schemeClr val="bg1"/>
                  </a:solidFill>
                  <a:effectLst>
                    <a:outerShdw blurRad="38100" dist="38100" dir="2700000" algn="tl">
                      <a:srgbClr val="C0C0C0"/>
                    </a:outerShdw>
                  </a:effectLst>
                </a:rPr>
                <a:t>26%</a:t>
              </a:r>
            </a:p>
          </p:txBody>
        </p:sp>
      </p:grpSp>
      <p:sp>
        <p:nvSpPr>
          <p:cNvPr id="89106" name="Rectangle 18"/>
          <p:cNvSpPr>
            <a:spLocks noGrp="1" noChangeArrowheads="1"/>
          </p:cNvSpPr>
          <p:nvPr>
            <p:ph type="body" sz="half" idx="1"/>
          </p:nvPr>
        </p:nvSpPr>
        <p:spPr>
          <a:xfrm>
            <a:off x="2514600" y="2895600"/>
            <a:ext cx="4071938" cy="1066800"/>
          </a:xfrm>
          <a:solidFill>
            <a:srgbClr val="FFFF99"/>
          </a:solidFill>
        </p:spPr>
        <p:txBody>
          <a:bodyPr wrap="none" anchor="ctr"/>
          <a:lstStyle/>
          <a:p>
            <a:pPr marL="0" indent="0" algn="ctr">
              <a:spcBef>
                <a:spcPct val="0"/>
              </a:spcBef>
              <a:buClrTx/>
              <a:buSzTx/>
              <a:buFontTx/>
              <a:buNone/>
            </a:pPr>
            <a:r>
              <a:rPr kumimoji="1" lang="zh-CN" altLang="en-US" sz="2600">
                <a:solidFill>
                  <a:srgbClr val="CC0000"/>
                </a:solidFill>
              </a:rPr>
              <a:t>基于</a:t>
            </a:r>
            <a:r>
              <a:rPr kumimoji="1" lang="en-US" altLang="zh-CN" sz="2600">
                <a:solidFill>
                  <a:srgbClr val="CC0000"/>
                </a:solidFill>
              </a:rPr>
              <a:t>23,000</a:t>
            </a:r>
            <a:r>
              <a:rPr kumimoji="1" lang="zh-CN" altLang="en-US" sz="2600">
                <a:solidFill>
                  <a:srgbClr val="CC0000"/>
                </a:solidFill>
              </a:rPr>
              <a:t>多个项目统计</a:t>
            </a:r>
          </a:p>
        </p:txBody>
      </p:sp>
      <p:sp>
        <p:nvSpPr>
          <p:cNvPr id="89111" name="Rectangle 23"/>
          <p:cNvSpPr>
            <a:spLocks noChangeArrowheads="1"/>
          </p:cNvSpPr>
          <p:nvPr/>
        </p:nvSpPr>
        <p:spPr bwMode="auto">
          <a:xfrm>
            <a:off x="2438400" y="1447800"/>
            <a:ext cx="4206875" cy="1096963"/>
          </a:xfrm>
          <a:prstGeom prst="rect">
            <a:avLst/>
          </a:prstGeom>
          <a:solidFill>
            <a:srgbClr val="FFFF99"/>
          </a:solidFill>
          <a:ln w="9525" algn="ctr">
            <a:noFill/>
            <a:miter lim="800000"/>
          </a:ln>
          <a:effectLst/>
        </p:spPr>
        <p:txBody>
          <a:bodyPr wrap="none" anchor="ctr"/>
          <a:lstStyle/>
          <a:p>
            <a:r>
              <a:rPr kumimoji="1" lang="zh-CN" altLang="en-US" sz="2600" b="1">
                <a:solidFill>
                  <a:srgbClr val="CC0000"/>
                </a:solidFill>
                <a:ea typeface="黑体" panose="02010609060101010101" charset="-122"/>
              </a:rPr>
              <a:t>一个项目并非一定可行</a:t>
            </a:r>
          </a:p>
        </p:txBody>
      </p:sp>
      <p:pic>
        <p:nvPicPr>
          <p:cNvPr id="89113" name="Picture 25" descr="您的潜力我们动力"/>
          <p:cNvPicPr>
            <a:picLocks noChangeAspect="1" noChangeArrowheads="1"/>
          </p:cNvPicPr>
          <p:nvPr/>
        </p:nvPicPr>
        <p:blipFill>
          <a:blip r:embed="rId3" cstate="print"/>
          <a:srcRect/>
          <a:stretch>
            <a:fillRect/>
          </a:stretch>
        </p:blipFill>
        <p:spPr bwMode="auto">
          <a:xfrm>
            <a:off x="4491038" y="5105400"/>
            <a:ext cx="4652962" cy="1468438"/>
          </a:xfrm>
          <a:prstGeom prst="rect">
            <a:avLst/>
          </a:prstGeom>
          <a:gradFill rotWithShape="1">
            <a:gsLst>
              <a:gs pos="0">
                <a:srgbClr val="0000FF"/>
              </a:gs>
              <a:gs pos="100000">
                <a:srgbClr val="0000FF">
                  <a:gamma/>
                  <a:shade val="46275"/>
                  <a:invGamma/>
                </a:srgbClr>
              </a:gs>
            </a:gsLst>
            <a:lin ang="5400000" scaled="1"/>
          </a:grad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113"/>
                                        </p:tgtEl>
                                        <p:attrNameLst>
                                          <p:attrName>style.visibility</p:attrName>
                                        </p:attrNameLst>
                                      </p:cBhvr>
                                      <p:to>
                                        <p:strVal val="visible"/>
                                      </p:to>
                                    </p:set>
                                    <p:anim calcmode="lin" valueType="num">
                                      <p:cBhvr additive="base">
                                        <p:cTn id="7" dur="500" fill="hold"/>
                                        <p:tgtEl>
                                          <p:spTgt spid="89113"/>
                                        </p:tgtEl>
                                        <p:attrNameLst>
                                          <p:attrName>ppt_x</p:attrName>
                                        </p:attrNameLst>
                                      </p:cBhvr>
                                      <p:tavLst>
                                        <p:tav tm="0">
                                          <p:val>
                                            <p:strVal val="#ppt_x"/>
                                          </p:val>
                                        </p:tav>
                                        <p:tav tm="100000">
                                          <p:val>
                                            <p:strVal val="#ppt_x"/>
                                          </p:val>
                                        </p:tav>
                                      </p:tavLst>
                                    </p:anim>
                                    <p:anim calcmode="lin" valueType="num">
                                      <p:cBhvr additive="base">
                                        <p:cTn id="8" dur="500" fill="hold"/>
                                        <p:tgtEl>
                                          <p:spTgt spid="891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childTnLst>
                                    <p:set>
                                      <p:cBhvr>
                                        <p:cTn id="12" dur="1" fill="hold">
                                          <p:stCondLst>
                                            <p:cond delay="0"/>
                                          </p:stCondLst>
                                        </p:cTn>
                                        <p:tgtEl>
                                          <p:spTgt spid="89106">
                                            <p:bg/>
                                          </p:spTgt>
                                        </p:tgtEl>
                                        <p:attrNameLst>
                                          <p:attrName>style.visibility</p:attrName>
                                        </p:attrNameLst>
                                      </p:cBhvr>
                                      <p:to>
                                        <p:strVal val="visible"/>
                                      </p:to>
                                    </p:set>
                                    <p:anim calcmode="lin" valueType="num">
                                      <p:cBhvr additive="base">
                                        <p:cTn id="13" dur="500" fill="hold"/>
                                        <p:tgtEl>
                                          <p:spTgt spid="8910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8910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2" nodeType="withEffect">
                                  <p:stCondLst>
                                    <p:cond delay="0"/>
                                  </p:stCondLst>
                                  <p:childTnLst>
                                    <p:set>
                                      <p:cBhvr>
                                        <p:cTn id="16" dur="1" fill="hold">
                                          <p:stCondLst>
                                            <p:cond delay="0"/>
                                          </p:stCondLst>
                                        </p:cTn>
                                        <p:tgtEl>
                                          <p:spTgt spid="89106">
                                            <p:txEl>
                                              <p:pRg st="0" end="0"/>
                                            </p:txEl>
                                          </p:spTgt>
                                        </p:tgtEl>
                                        <p:attrNameLst>
                                          <p:attrName>style.visibility</p:attrName>
                                        </p:attrNameLst>
                                      </p:cBhvr>
                                      <p:to>
                                        <p:strVal val="visible"/>
                                      </p:to>
                                    </p:set>
                                    <p:anim calcmode="lin" valueType="num">
                                      <p:cBhvr additive="base">
                                        <p:cTn id="17" dur="500" fill="hold"/>
                                        <p:tgtEl>
                                          <p:spTgt spid="8910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91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9094"/>
                                        </p:tgtEl>
                                        <p:attrNameLst>
                                          <p:attrName>style.visibility</p:attrName>
                                        </p:attrNameLst>
                                      </p:cBhvr>
                                      <p:to>
                                        <p:strVal val="visible"/>
                                      </p:to>
                                    </p:set>
                                    <p:anim calcmode="lin" valueType="num">
                                      <p:cBhvr additive="base">
                                        <p:cTn id="23" dur="500" fill="hold"/>
                                        <p:tgtEl>
                                          <p:spTgt spid="89094"/>
                                        </p:tgtEl>
                                        <p:attrNameLst>
                                          <p:attrName>ppt_x</p:attrName>
                                        </p:attrNameLst>
                                      </p:cBhvr>
                                      <p:tavLst>
                                        <p:tav tm="0">
                                          <p:val>
                                            <p:strVal val="#ppt_x"/>
                                          </p:val>
                                        </p:tav>
                                        <p:tav tm="100000">
                                          <p:val>
                                            <p:strVal val="#ppt_x"/>
                                          </p:val>
                                        </p:tav>
                                      </p:tavLst>
                                    </p:anim>
                                    <p:anim calcmode="lin" valueType="num">
                                      <p:cBhvr additive="base">
                                        <p:cTn id="24" dur="500" fill="hold"/>
                                        <p:tgtEl>
                                          <p:spTgt spid="8909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9095"/>
                                        </p:tgtEl>
                                        <p:attrNameLst>
                                          <p:attrName>style.visibility</p:attrName>
                                        </p:attrNameLst>
                                      </p:cBhvr>
                                      <p:to>
                                        <p:strVal val="visible"/>
                                      </p:to>
                                    </p:set>
                                    <p:anim calcmode="lin" valueType="num">
                                      <p:cBhvr additive="base">
                                        <p:cTn id="27" dur="500" fill="hold"/>
                                        <p:tgtEl>
                                          <p:spTgt spid="89095"/>
                                        </p:tgtEl>
                                        <p:attrNameLst>
                                          <p:attrName>ppt_x</p:attrName>
                                        </p:attrNameLst>
                                      </p:cBhvr>
                                      <p:tavLst>
                                        <p:tav tm="0">
                                          <p:val>
                                            <p:strVal val="#ppt_x"/>
                                          </p:val>
                                        </p:tav>
                                        <p:tav tm="100000">
                                          <p:val>
                                            <p:strVal val="#ppt_x"/>
                                          </p:val>
                                        </p:tav>
                                      </p:tavLst>
                                    </p:anim>
                                    <p:anim calcmode="lin" valueType="num">
                                      <p:cBhvr additive="base">
                                        <p:cTn id="28" dur="500" fill="hold"/>
                                        <p:tgtEl>
                                          <p:spTgt spid="8909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9096"/>
                                        </p:tgtEl>
                                        <p:attrNameLst>
                                          <p:attrName>style.visibility</p:attrName>
                                        </p:attrNameLst>
                                      </p:cBhvr>
                                      <p:to>
                                        <p:strVal val="visible"/>
                                      </p:to>
                                    </p:set>
                                    <p:anim calcmode="lin" valueType="num">
                                      <p:cBhvr additive="base">
                                        <p:cTn id="31" dur="500" fill="hold"/>
                                        <p:tgtEl>
                                          <p:spTgt spid="89096"/>
                                        </p:tgtEl>
                                        <p:attrNameLst>
                                          <p:attrName>ppt_x</p:attrName>
                                        </p:attrNameLst>
                                      </p:cBhvr>
                                      <p:tavLst>
                                        <p:tav tm="0">
                                          <p:val>
                                            <p:strVal val="#ppt_x"/>
                                          </p:val>
                                        </p:tav>
                                        <p:tav tm="100000">
                                          <p:val>
                                            <p:strVal val="#ppt_x"/>
                                          </p:val>
                                        </p:tav>
                                      </p:tavLst>
                                    </p:anim>
                                    <p:anim calcmode="lin" valueType="num">
                                      <p:cBhvr additive="base">
                                        <p:cTn id="32" dur="500" fill="hold"/>
                                        <p:tgtEl>
                                          <p:spTgt spid="8909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9108"/>
                                        </p:tgtEl>
                                        <p:attrNameLst>
                                          <p:attrName>style.visibility</p:attrName>
                                        </p:attrNameLst>
                                      </p:cBhvr>
                                      <p:to>
                                        <p:strVal val="visible"/>
                                      </p:to>
                                    </p:set>
                                    <p:anim calcmode="lin" valueType="num">
                                      <p:cBhvr additive="base">
                                        <p:cTn id="35" dur="500" fill="hold"/>
                                        <p:tgtEl>
                                          <p:spTgt spid="89108"/>
                                        </p:tgtEl>
                                        <p:attrNameLst>
                                          <p:attrName>ppt_x</p:attrName>
                                        </p:attrNameLst>
                                      </p:cBhvr>
                                      <p:tavLst>
                                        <p:tav tm="0">
                                          <p:val>
                                            <p:strVal val="#ppt_x"/>
                                          </p:val>
                                        </p:tav>
                                        <p:tav tm="100000">
                                          <p:val>
                                            <p:strVal val="#ppt_x"/>
                                          </p:val>
                                        </p:tav>
                                      </p:tavLst>
                                    </p:anim>
                                    <p:anim calcmode="lin" valueType="num">
                                      <p:cBhvr additive="base">
                                        <p:cTn id="36" dur="500" fill="hold"/>
                                        <p:tgtEl>
                                          <p:spTgt spid="89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p:bldP spid="89095" grpId="0"/>
      <p:bldP spid="89096" grpId="0"/>
      <p:bldP spid="89106" grpId="2"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9C607C23-7D68-45EC-AB4E-8003EB2D2C89}" type="datetime1">
              <a:rPr lang="zh-CN" altLang="en-US"/>
              <a:t>2021/11/8</a:t>
            </a:fld>
            <a:endParaRPr lang="en-US" altLang="zh-CN"/>
          </a:p>
        </p:txBody>
      </p:sp>
      <p:sp>
        <p:nvSpPr>
          <p:cNvPr id="9" name="灯片编号占位符 4"/>
          <p:cNvSpPr>
            <a:spLocks noGrp="1"/>
          </p:cNvSpPr>
          <p:nvPr>
            <p:ph type="sldNum" sz="quarter" idx="11"/>
          </p:nvPr>
        </p:nvSpPr>
        <p:spPr/>
        <p:txBody>
          <a:bodyPr/>
          <a:lstStyle/>
          <a:p>
            <a:fld id="{9E2DB9D5-07B4-4960-B04B-622921864BFF}" type="slidenum">
              <a:rPr lang="en-US" altLang="zh-CN"/>
              <a:t>26</a:t>
            </a:fld>
            <a:endParaRPr lang="en-US" altLang="zh-CN"/>
          </a:p>
        </p:txBody>
      </p:sp>
      <p:sp>
        <p:nvSpPr>
          <p:cNvPr id="32770" name="Rectangle 2"/>
          <p:cNvSpPr>
            <a:spLocks noGrp="1" noChangeArrowheads="1"/>
          </p:cNvSpPr>
          <p:nvPr>
            <p:ph type="title"/>
          </p:nvPr>
        </p:nvSpPr>
        <p:spPr/>
        <p:txBody>
          <a:bodyPr/>
          <a:lstStyle/>
          <a:p>
            <a:r>
              <a:rPr lang="en-US" altLang="zh-CN"/>
              <a:t>2.2 </a:t>
            </a:r>
            <a:r>
              <a:rPr lang="zh-CN" altLang="en-US"/>
              <a:t>可行性研究</a:t>
            </a:r>
          </a:p>
        </p:txBody>
      </p:sp>
      <p:sp>
        <p:nvSpPr>
          <p:cNvPr id="32771" name="Rectangle 3"/>
          <p:cNvSpPr>
            <a:spLocks noGrp="1" noChangeArrowheads="1"/>
          </p:cNvSpPr>
          <p:nvPr>
            <p:ph type="body" idx="1"/>
          </p:nvPr>
        </p:nvSpPr>
        <p:spPr/>
        <p:txBody>
          <a:bodyPr/>
          <a:lstStyle/>
          <a:p>
            <a:r>
              <a:rPr lang="en-US" altLang="zh-CN">
                <a:solidFill>
                  <a:srgbClr val="CC0000"/>
                </a:solidFill>
              </a:rPr>
              <a:t>【</a:t>
            </a:r>
            <a:r>
              <a:rPr lang="zh-CN" altLang="en-US">
                <a:solidFill>
                  <a:srgbClr val="CC0000"/>
                </a:solidFill>
              </a:rPr>
              <a:t>目的</a:t>
            </a:r>
            <a:r>
              <a:rPr lang="en-US" altLang="zh-CN">
                <a:solidFill>
                  <a:srgbClr val="CC0000"/>
                </a:solidFill>
              </a:rPr>
              <a:t>】</a:t>
            </a:r>
          </a:p>
          <a:p>
            <a:pPr lvl="1"/>
            <a:r>
              <a:rPr lang="zh-CN" altLang="en-US"/>
              <a:t>在最短的时间内，花费最小的代价，确定定义的项目是不是</a:t>
            </a:r>
            <a:r>
              <a:rPr lang="zh-CN" altLang="en-US">
                <a:solidFill>
                  <a:srgbClr val="CC0000"/>
                </a:solidFill>
              </a:rPr>
              <a:t>可能实现</a:t>
            </a:r>
            <a:r>
              <a:rPr lang="zh-CN" altLang="en-US"/>
              <a:t>和</a:t>
            </a:r>
            <a:r>
              <a:rPr lang="zh-CN" altLang="en-US">
                <a:solidFill>
                  <a:srgbClr val="CC0000"/>
                </a:solidFill>
              </a:rPr>
              <a:t>值得开发</a:t>
            </a:r>
            <a:r>
              <a:rPr lang="zh-CN" altLang="en-US"/>
              <a:t>。</a:t>
            </a:r>
          </a:p>
          <a:p>
            <a:endParaRPr lang="zh-CN" altLang="en-US">
              <a:solidFill>
                <a:srgbClr val="CC0000"/>
              </a:solidFill>
            </a:endParaRPr>
          </a:p>
          <a:p>
            <a:r>
              <a:rPr lang="en-US" altLang="zh-CN">
                <a:solidFill>
                  <a:srgbClr val="CC0000"/>
                </a:solidFill>
              </a:rPr>
              <a:t>【</a:t>
            </a:r>
            <a:r>
              <a:rPr lang="zh-CN" altLang="en-US">
                <a:solidFill>
                  <a:srgbClr val="CC0000"/>
                </a:solidFill>
              </a:rPr>
              <a:t>任务</a:t>
            </a:r>
            <a:r>
              <a:rPr lang="en-US" altLang="zh-CN">
                <a:solidFill>
                  <a:srgbClr val="CC0000"/>
                </a:solidFill>
              </a:rPr>
              <a:t>】</a:t>
            </a:r>
          </a:p>
          <a:p>
            <a:pPr lvl="1"/>
            <a:r>
              <a:rPr lang="en-US" altLang="zh-CN">
                <a:solidFill>
                  <a:srgbClr val="0000FF"/>
                </a:solidFill>
                <a:latin typeface="黑体" panose="02010609060101010101" charset="-122"/>
              </a:rPr>
              <a:t>⒈</a:t>
            </a:r>
            <a:r>
              <a:rPr lang="zh-CN" altLang="en-US">
                <a:solidFill>
                  <a:srgbClr val="0000FF"/>
                </a:solidFill>
              </a:rPr>
              <a:t>经济可行性</a:t>
            </a:r>
            <a:endParaRPr lang="zh-CN" altLang="en-US">
              <a:solidFill>
                <a:srgbClr val="0000FF"/>
              </a:solidFill>
              <a:latin typeface="黑体" panose="02010609060101010101" charset="-122"/>
            </a:endParaRPr>
          </a:p>
          <a:p>
            <a:pPr lvl="1"/>
            <a:r>
              <a:rPr lang="zh-CN" altLang="en-US">
                <a:solidFill>
                  <a:srgbClr val="0000FF"/>
                </a:solidFill>
                <a:latin typeface="黑体" panose="02010609060101010101" charset="-122"/>
              </a:rPr>
              <a:t>⒉</a:t>
            </a:r>
            <a:r>
              <a:rPr lang="zh-CN" altLang="en-US">
                <a:solidFill>
                  <a:srgbClr val="0000FF"/>
                </a:solidFill>
              </a:rPr>
              <a:t>技术可行性</a:t>
            </a:r>
            <a:endParaRPr lang="zh-CN" altLang="en-US">
              <a:solidFill>
                <a:srgbClr val="0000FF"/>
              </a:solidFill>
              <a:latin typeface="黑体" panose="02010609060101010101" charset="-122"/>
            </a:endParaRPr>
          </a:p>
          <a:p>
            <a:pPr lvl="1"/>
            <a:r>
              <a:rPr lang="zh-CN" altLang="en-US">
                <a:solidFill>
                  <a:srgbClr val="0000FF"/>
                </a:solidFill>
                <a:latin typeface="黑体" panose="02010609060101010101" charset="-122"/>
              </a:rPr>
              <a:t>⒊</a:t>
            </a:r>
            <a:r>
              <a:rPr lang="zh-CN" altLang="en-US">
                <a:solidFill>
                  <a:srgbClr val="0000FF"/>
                </a:solidFill>
              </a:rPr>
              <a:t>运行可行性	</a:t>
            </a:r>
            <a:endParaRPr lang="zh-CN" altLang="en-US">
              <a:solidFill>
                <a:srgbClr val="0000FF"/>
              </a:solidFill>
              <a:latin typeface="黑体" panose="02010609060101010101" charset="-122"/>
            </a:endParaRPr>
          </a:p>
          <a:p>
            <a:pPr lvl="1"/>
            <a:r>
              <a:rPr lang="zh-CN" altLang="en-US">
                <a:solidFill>
                  <a:srgbClr val="0000FF"/>
                </a:solidFill>
                <a:latin typeface="黑体" panose="02010609060101010101" charset="-122"/>
              </a:rPr>
              <a:t>⒋</a:t>
            </a:r>
            <a:r>
              <a:rPr lang="zh-CN" altLang="en-US">
                <a:solidFill>
                  <a:srgbClr val="0000FF"/>
                </a:solidFill>
              </a:rPr>
              <a:t>法律可行性</a:t>
            </a:r>
          </a:p>
        </p:txBody>
      </p:sp>
      <p:sp>
        <p:nvSpPr>
          <p:cNvPr id="32772" name="AutoShape 4"/>
          <p:cNvSpPr/>
          <p:nvPr/>
        </p:nvSpPr>
        <p:spPr bwMode="auto">
          <a:xfrm>
            <a:off x="3429000" y="4114800"/>
            <a:ext cx="381000" cy="1143000"/>
          </a:xfrm>
          <a:prstGeom prst="rightBrace">
            <a:avLst>
              <a:gd name="adj1" fmla="val 25000"/>
              <a:gd name="adj2" fmla="val 50000"/>
            </a:avLst>
          </a:prstGeom>
          <a:noFill/>
          <a:ln w="38100">
            <a:solidFill>
              <a:srgbClr val="FF6600"/>
            </a:solidFill>
            <a:round/>
          </a:ln>
          <a:effectLst/>
        </p:spPr>
        <p:txBody>
          <a:bodyPr wrap="none" anchor="ctr"/>
          <a:lstStyle/>
          <a:p>
            <a:endParaRPr lang="zh-CN" altLang="zh-CN" sz="1800"/>
          </a:p>
        </p:txBody>
      </p:sp>
      <p:sp>
        <p:nvSpPr>
          <p:cNvPr id="32773" name="Rectangle 5"/>
          <p:cNvSpPr>
            <a:spLocks noChangeArrowheads="1"/>
          </p:cNvSpPr>
          <p:nvPr/>
        </p:nvSpPr>
        <p:spPr bwMode="auto">
          <a:xfrm>
            <a:off x="3962400" y="4419600"/>
            <a:ext cx="1409700" cy="457200"/>
          </a:xfrm>
          <a:prstGeom prst="rect">
            <a:avLst/>
          </a:prstGeom>
          <a:solidFill>
            <a:srgbClr val="FFFF99"/>
          </a:solidFill>
          <a:ln w="9525">
            <a:noFill/>
            <a:miter lim="800000"/>
          </a:ln>
          <a:effectLst/>
        </p:spPr>
        <p:txBody>
          <a:bodyPr wrap="none">
            <a:spAutoFit/>
          </a:bodyPr>
          <a:lstStyle/>
          <a:p>
            <a:pPr algn="l"/>
            <a:r>
              <a:rPr lang="zh-CN" altLang="en-US" sz="2400" b="1">
                <a:solidFill>
                  <a:srgbClr val="CC0000"/>
                </a:solidFill>
                <a:ea typeface="黑体" panose="02010609060101010101" charset="-122"/>
              </a:rPr>
              <a:t>可能实现</a:t>
            </a:r>
          </a:p>
        </p:txBody>
      </p:sp>
      <p:sp>
        <p:nvSpPr>
          <p:cNvPr id="32774" name="Rectangle 6"/>
          <p:cNvSpPr>
            <a:spLocks noChangeArrowheads="1"/>
          </p:cNvSpPr>
          <p:nvPr/>
        </p:nvSpPr>
        <p:spPr bwMode="auto">
          <a:xfrm>
            <a:off x="3962400" y="3505200"/>
            <a:ext cx="1409700" cy="457200"/>
          </a:xfrm>
          <a:prstGeom prst="rect">
            <a:avLst/>
          </a:prstGeom>
          <a:solidFill>
            <a:srgbClr val="FFFF99"/>
          </a:solidFill>
          <a:ln w="9525">
            <a:noFill/>
            <a:miter lim="800000"/>
          </a:ln>
          <a:effectLst/>
        </p:spPr>
        <p:txBody>
          <a:bodyPr wrap="none">
            <a:spAutoFit/>
          </a:bodyPr>
          <a:lstStyle/>
          <a:p>
            <a:pPr algn="l"/>
            <a:r>
              <a:rPr lang="zh-CN" altLang="en-US" sz="2400" b="1">
                <a:solidFill>
                  <a:srgbClr val="CC0000"/>
                </a:solidFill>
                <a:ea typeface="黑体" panose="02010609060101010101" charset="-122"/>
              </a:rPr>
              <a:t>值得开发</a:t>
            </a:r>
          </a:p>
        </p:txBody>
      </p:sp>
      <p:sp>
        <p:nvSpPr>
          <p:cNvPr id="32775" name="AutoShape 7"/>
          <p:cNvSpPr>
            <a:spLocks noChangeArrowheads="1"/>
          </p:cNvSpPr>
          <p:nvPr/>
        </p:nvSpPr>
        <p:spPr bwMode="auto">
          <a:xfrm>
            <a:off x="3375025" y="3603625"/>
            <a:ext cx="381000" cy="304800"/>
          </a:xfrm>
          <a:prstGeom prst="rightArrow">
            <a:avLst>
              <a:gd name="adj1" fmla="val 50000"/>
              <a:gd name="adj2" fmla="val 31250"/>
            </a:avLst>
          </a:prstGeom>
          <a:solidFill>
            <a:srgbClr val="FF9900"/>
          </a:solidFill>
          <a:ln w="9525">
            <a:solidFill>
              <a:srgbClr val="FF6600"/>
            </a:solidFill>
            <a:miter lim="800000"/>
          </a:ln>
          <a:effectLst/>
        </p:spPr>
        <p:txBody>
          <a:bodyPr wrap="none" anchor="ctr"/>
          <a:lstStyle/>
          <a:p>
            <a:endParaRPr lang="zh-CN" altLang="zh-CN"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strips(downRight)">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2771">
                                            <p:txEl>
                                              <p:pRg st="3" end="3"/>
                                            </p:txEl>
                                          </p:spTgt>
                                        </p:tgtEl>
                                        <p:attrNameLst>
                                          <p:attrName>style.visibility</p:attrName>
                                        </p:attrNameLst>
                                      </p:cBhvr>
                                      <p:to>
                                        <p:strVal val="visible"/>
                                      </p:to>
                                    </p:set>
                                    <p:animEffect transition="in" filter="strips(downRight)">
                                      <p:cBhvr>
                                        <p:cTn id="12" dur="500"/>
                                        <p:tgtEl>
                                          <p:spTgt spid="327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2771">
                                            <p:txEl>
                                              <p:pRg st="1" end="1"/>
                                            </p:txEl>
                                          </p:spTgt>
                                        </p:tgtEl>
                                        <p:attrNameLst>
                                          <p:attrName>style.visibility</p:attrName>
                                        </p:attrNameLst>
                                      </p:cBhvr>
                                      <p:to>
                                        <p:strVal val="visible"/>
                                      </p:to>
                                    </p:set>
                                    <p:animEffect transition="in" filter="strips(downRight)">
                                      <p:cBhvr>
                                        <p:cTn id="17" dur="500"/>
                                        <p:tgtEl>
                                          <p:spTgt spid="327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2771">
                                            <p:txEl>
                                              <p:pRg st="4" end="4"/>
                                            </p:txEl>
                                          </p:spTgt>
                                        </p:tgtEl>
                                        <p:attrNameLst>
                                          <p:attrName>style.visibility</p:attrName>
                                        </p:attrNameLst>
                                      </p:cBhvr>
                                      <p:to>
                                        <p:strVal val="visible"/>
                                      </p:to>
                                    </p:set>
                                    <p:animEffect transition="in" filter="strips(downRight)">
                                      <p:cBhvr>
                                        <p:cTn id="22" dur="500"/>
                                        <p:tgtEl>
                                          <p:spTgt spid="327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animEffect transition="in" filter="strips(downRight)">
                                      <p:cBhvr>
                                        <p:cTn id="27" dur="500"/>
                                        <p:tgtEl>
                                          <p:spTgt spid="3277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32771">
                                            <p:txEl>
                                              <p:pRg st="6" end="6"/>
                                            </p:txEl>
                                          </p:spTgt>
                                        </p:tgtEl>
                                        <p:attrNameLst>
                                          <p:attrName>style.visibility</p:attrName>
                                        </p:attrNameLst>
                                      </p:cBhvr>
                                      <p:to>
                                        <p:strVal val="visible"/>
                                      </p:to>
                                    </p:set>
                                    <p:animEffect transition="in" filter="strips(downRight)">
                                      <p:cBhvr>
                                        <p:cTn id="32" dur="500"/>
                                        <p:tgtEl>
                                          <p:spTgt spid="3277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32771">
                                            <p:txEl>
                                              <p:pRg st="7" end="7"/>
                                            </p:txEl>
                                          </p:spTgt>
                                        </p:tgtEl>
                                        <p:attrNameLst>
                                          <p:attrName>style.visibility</p:attrName>
                                        </p:attrNameLst>
                                      </p:cBhvr>
                                      <p:to>
                                        <p:strVal val="visible"/>
                                      </p:to>
                                    </p:set>
                                    <p:animEffect transition="in" filter="strips(downRight)">
                                      <p:cBhvr>
                                        <p:cTn id="37" dur="500"/>
                                        <p:tgtEl>
                                          <p:spTgt spid="3277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2775"/>
                                        </p:tgtEl>
                                        <p:attrNameLst>
                                          <p:attrName>style.visibility</p:attrName>
                                        </p:attrNameLst>
                                      </p:cBhvr>
                                      <p:to>
                                        <p:strVal val="visible"/>
                                      </p:to>
                                    </p:set>
                                    <p:animEffect transition="in" filter="strips(downRight)">
                                      <p:cBhvr>
                                        <p:cTn id="42" dur="500"/>
                                        <p:tgtEl>
                                          <p:spTgt spid="32775"/>
                                        </p:tgtEl>
                                      </p:cBhvr>
                                    </p:animEffect>
                                  </p:childTnLst>
                                </p:cTn>
                              </p:par>
                              <p:par>
                                <p:cTn id="43" presetID="18" presetClass="entr" presetSubtype="6" fill="hold" grpId="0" nodeType="withEffect">
                                  <p:stCondLst>
                                    <p:cond delay="0"/>
                                  </p:stCondLst>
                                  <p:childTnLst>
                                    <p:set>
                                      <p:cBhvr>
                                        <p:cTn id="44" dur="1" fill="hold">
                                          <p:stCondLst>
                                            <p:cond delay="0"/>
                                          </p:stCondLst>
                                        </p:cTn>
                                        <p:tgtEl>
                                          <p:spTgt spid="32774"/>
                                        </p:tgtEl>
                                        <p:attrNameLst>
                                          <p:attrName>style.visibility</p:attrName>
                                        </p:attrNameLst>
                                      </p:cBhvr>
                                      <p:to>
                                        <p:strVal val="visible"/>
                                      </p:to>
                                    </p:set>
                                    <p:animEffect transition="in" filter="strips(downRight)">
                                      <p:cBhvr>
                                        <p:cTn id="45" dur="500"/>
                                        <p:tgtEl>
                                          <p:spTgt spid="32774"/>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grpId="0" nodeType="clickEffect">
                                  <p:stCondLst>
                                    <p:cond delay="0"/>
                                  </p:stCondLst>
                                  <p:childTnLst>
                                    <p:set>
                                      <p:cBhvr>
                                        <p:cTn id="49" dur="1" fill="hold">
                                          <p:stCondLst>
                                            <p:cond delay="0"/>
                                          </p:stCondLst>
                                        </p:cTn>
                                        <p:tgtEl>
                                          <p:spTgt spid="32772"/>
                                        </p:tgtEl>
                                        <p:attrNameLst>
                                          <p:attrName>style.visibility</p:attrName>
                                        </p:attrNameLst>
                                      </p:cBhvr>
                                      <p:to>
                                        <p:strVal val="visible"/>
                                      </p:to>
                                    </p:set>
                                    <p:animEffect transition="in" filter="strips(downRight)">
                                      <p:cBhvr>
                                        <p:cTn id="50" dur="500"/>
                                        <p:tgtEl>
                                          <p:spTgt spid="32772"/>
                                        </p:tgtEl>
                                      </p:cBhvr>
                                    </p:animEffect>
                                  </p:childTnLst>
                                </p:cTn>
                              </p:par>
                              <p:par>
                                <p:cTn id="51" presetID="18" presetClass="entr" presetSubtype="6" fill="hold" grpId="0" nodeType="withEffect">
                                  <p:stCondLst>
                                    <p:cond delay="0"/>
                                  </p:stCondLst>
                                  <p:childTnLst>
                                    <p:set>
                                      <p:cBhvr>
                                        <p:cTn id="52" dur="1" fill="hold">
                                          <p:stCondLst>
                                            <p:cond delay="0"/>
                                          </p:stCondLst>
                                        </p:cTn>
                                        <p:tgtEl>
                                          <p:spTgt spid="32773"/>
                                        </p:tgtEl>
                                        <p:attrNameLst>
                                          <p:attrName>style.visibility</p:attrName>
                                        </p:attrNameLst>
                                      </p:cBhvr>
                                      <p:to>
                                        <p:strVal val="visible"/>
                                      </p:to>
                                    </p:set>
                                    <p:animEffect transition="in" filter="strips(downRight)">
                                      <p:cBhvr>
                                        <p:cTn id="53" dur="5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P spid="32773" grpId="0" animBg="1"/>
      <p:bldP spid="32774" grpId="0" animBg="1"/>
      <p:bldP spid="3277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F38989B6-A91B-4F09-A705-0CCE9961100D}" type="datetime1">
              <a:rPr lang="zh-CN" altLang="en-US"/>
              <a:t>2021/11/8</a:t>
            </a:fld>
            <a:endParaRPr lang="en-US" altLang="zh-CN"/>
          </a:p>
        </p:txBody>
      </p:sp>
      <p:sp>
        <p:nvSpPr>
          <p:cNvPr id="9" name="灯片编号占位符 4"/>
          <p:cNvSpPr>
            <a:spLocks noGrp="1"/>
          </p:cNvSpPr>
          <p:nvPr>
            <p:ph type="sldNum" sz="quarter" idx="11"/>
          </p:nvPr>
        </p:nvSpPr>
        <p:spPr/>
        <p:txBody>
          <a:bodyPr/>
          <a:lstStyle/>
          <a:p>
            <a:fld id="{D5A512FA-CA2E-4442-8258-0991B8CB6211}" type="slidenum">
              <a:rPr lang="en-US" altLang="zh-CN"/>
              <a:t>27</a:t>
            </a:fld>
            <a:endParaRPr lang="en-US" altLang="zh-CN"/>
          </a:p>
        </p:txBody>
      </p:sp>
      <p:sp>
        <p:nvSpPr>
          <p:cNvPr id="33794" name="Rectangle 2"/>
          <p:cNvSpPr>
            <a:spLocks noGrp="1" noChangeArrowheads="1"/>
          </p:cNvSpPr>
          <p:nvPr>
            <p:ph type="title"/>
          </p:nvPr>
        </p:nvSpPr>
        <p:spPr/>
        <p:txBody>
          <a:bodyPr/>
          <a:lstStyle/>
          <a:p>
            <a:r>
              <a:rPr lang="en-US" altLang="zh-CN"/>
              <a:t>2.2 </a:t>
            </a:r>
            <a:r>
              <a:rPr lang="zh-CN" altLang="en-US"/>
              <a:t>可行性研究</a:t>
            </a:r>
          </a:p>
        </p:txBody>
      </p:sp>
      <p:sp>
        <p:nvSpPr>
          <p:cNvPr id="33795" name="Rectangle 3"/>
          <p:cNvSpPr>
            <a:spLocks noGrp="1" noChangeArrowheads="1"/>
          </p:cNvSpPr>
          <p:nvPr>
            <p:ph type="body" idx="1"/>
          </p:nvPr>
        </p:nvSpPr>
        <p:spPr>
          <a:xfrm>
            <a:off x="1600200" y="1052513"/>
            <a:ext cx="8229600" cy="5073650"/>
          </a:xfrm>
        </p:spPr>
        <p:txBody>
          <a:bodyPr/>
          <a:lstStyle/>
          <a:p>
            <a:r>
              <a:rPr lang="en-US" altLang="zh-CN">
                <a:solidFill>
                  <a:srgbClr val="0000FF"/>
                </a:solidFill>
                <a:latin typeface="黑体" panose="02010609060101010101" charset="-122"/>
              </a:rPr>
              <a:t>⒈</a:t>
            </a:r>
            <a:r>
              <a:rPr lang="zh-CN" altLang="en-US">
                <a:solidFill>
                  <a:srgbClr val="0000FF"/>
                </a:solidFill>
              </a:rPr>
              <a:t>经济可行性</a:t>
            </a:r>
            <a:endParaRPr lang="zh-CN" altLang="en-US">
              <a:solidFill>
                <a:srgbClr val="CC0000"/>
              </a:solidFill>
            </a:endParaRPr>
          </a:p>
          <a:p>
            <a:pPr lvl="1"/>
            <a:r>
              <a:rPr lang="en-US" altLang="zh-CN">
                <a:solidFill>
                  <a:srgbClr val="CC0000"/>
                </a:solidFill>
              </a:rPr>
              <a:t>【</a:t>
            </a:r>
            <a:r>
              <a:rPr lang="zh-CN" altLang="en-US">
                <a:solidFill>
                  <a:srgbClr val="CC0000"/>
                </a:solidFill>
              </a:rPr>
              <a:t>任务</a:t>
            </a:r>
            <a:r>
              <a:rPr lang="en-US" altLang="zh-CN">
                <a:solidFill>
                  <a:srgbClr val="CC0000"/>
                </a:solidFill>
              </a:rPr>
              <a:t>】</a:t>
            </a:r>
          </a:p>
          <a:p>
            <a:pPr lvl="2"/>
            <a:r>
              <a:rPr lang="zh-CN" altLang="en-US"/>
              <a:t>市场需求；</a:t>
            </a:r>
          </a:p>
          <a:p>
            <a:pPr lvl="2"/>
            <a:r>
              <a:rPr lang="zh-CN" altLang="en-US"/>
              <a:t>市场盈利模式，多长时间可以回收成本？</a:t>
            </a:r>
            <a:endParaRPr lang="zh-CN" altLang="en-US">
              <a:solidFill>
                <a:srgbClr val="CC0000"/>
              </a:solidFill>
            </a:endParaRPr>
          </a:p>
          <a:p>
            <a:pPr lvl="2"/>
            <a:r>
              <a:rPr lang="zh-CN" altLang="en-US"/>
              <a:t>评估项目的开发成本；</a:t>
            </a:r>
          </a:p>
          <a:p>
            <a:pPr lvl="2"/>
            <a:r>
              <a:rPr lang="zh-CN" altLang="en-US"/>
              <a:t>项目成功后，用户能得到什么好处？</a:t>
            </a:r>
          </a:p>
          <a:p>
            <a:pPr lvl="1"/>
            <a:r>
              <a:rPr lang="en-US" altLang="zh-CN">
                <a:solidFill>
                  <a:srgbClr val="CC0000"/>
                </a:solidFill>
              </a:rPr>
              <a:t>【</a:t>
            </a:r>
            <a:r>
              <a:rPr lang="zh-CN" altLang="en-US">
                <a:solidFill>
                  <a:srgbClr val="CC0000"/>
                </a:solidFill>
              </a:rPr>
              <a:t>方法</a:t>
            </a:r>
            <a:r>
              <a:rPr lang="en-US" altLang="zh-CN">
                <a:solidFill>
                  <a:srgbClr val="CC0000"/>
                </a:solidFill>
              </a:rPr>
              <a:t>】</a:t>
            </a:r>
          </a:p>
          <a:p>
            <a:pPr lvl="2"/>
            <a:r>
              <a:rPr lang="en-US" altLang="zh-CN">
                <a:solidFill>
                  <a:srgbClr val="CC0000"/>
                </a:solidFill>
                <a:latin typeface="黑体" panose="02010609060101010101" charset="-122"/>
              </a:rPr>
              <a:t>①</a:t>
            </a:r>
            <a:r>
              <a:rPr lang="zh-CN" altLang="en-US"/>
              <a:t>费用估计</a:t>
            </a:r>
            <a:endParaRPr lang="zh-CN" altLang="en-US">
              <a:solidFill>
                <a:srgbClr val="CC0000"/>
              </a:solidFill>
              <a:latin typeface="黑体" panose="02010609060101010101" charset="-122"/>
            </a:endParaRPr>
          </a:p>
          <a:p>
            <a:pPr lvl="2"/>
            <a:r>
              <a:rPr lang="zh-CN" altLang="en-US">
                <a:solidFill>
                  <a:srgbClr val="CC0000"/>
                </a:solidFill>
                <a:latin typeface="黑体" panose="02010609060101010101" charset="-122"/>
              </a:rPr>
              <a:t>②</a:t>
            </a:r>
            <a:r>
              <a:rPr lang="zh-CN" altLang="en-US"/>
              <a:t>效益估计</a:t>
            </a:r>
            <a:endParaRPr lang="zh-CN" altLang="en-US">
              <a:solidFill>
                <a:srgbClr val="CC0000"/>
              </a:solidFill>
              <a:latin typeface="黑体" panose="02010609060101010101" charset="-122"/>
            </a:endParaRPr>
          </a:p>
          <a:p>
            <a:pPr lvl="2"/>
            <a:r>
              <a:rPr lang="zh-CN" altLang="en-US">
                <a:solidFill>
                  <a:srgbClr val="CC0000"/>
                </a:solidFill>
                <a:latin typeface="黑体" panose="02010609060101010101" charset="-122"/>
              </a:rPr>
              <a:t>③</a:t>
            </a:r>
            <a:r>
              <a:rPr lang="zh-CN" altLang="en-US"/>
              <a:t>成本效益分析</a:t>
            </a:r>
          </a:p>
        </p:txBody>
      </p:sp>
      <p:sp>
        <p:nvSpPr>
          <p:cNvPr id="33796" name="AutoShape 4"/>
          <p:cNvSpPr/>
          <p:nvPr/>
        </p:nvSpPr>
        <p:spPr bwMode="auto">
          <a:xfrm rot="10800000">
            <a:off x="2209800" y="2133600"/>
            <a:ext cx="381000" cy="1143000"/>
          </a:xfrm>
          <a:prstGeom prst="rightBrace">
            <a:avLst>
              <a:gd name="adj1" fmla="val 25000"/>
              <a:gd name="adj2" fmla="val 50000"/>
            </a:avLst>
          </a:prstGeom>
          <a:noFill/>
          <a:ln w="38100">
            <a:solidFill>
              <a:srgbClr val="FF6600"/>
            </a:solidFill>
            <a:round/>
          </a:ln>
          <a:effectLst/>
        </p:spPr>
        <p:txBody>
          <a:bodyPr rot="10800000" wrap="none" anchor="ctr"/>
          <a:lstStyle/>
          <a:p>
            <a:endParaRPr lang="zh-CN" altLang="zh-CN" sz="1800"/>
          </a:p>
        </p:txBody>
      </p:sp>
      <p:sp>
        <p:nvSpPr>
          <p:cNvPr id="33797" name="Rectangle 5"/>
          <p:cNvSpPr>
            <a:spLocks noChangeArrowheads="1"/>
          </p:cNvSpPr>
          <p:nvPr/>
        </p:nvSpPr>
        <p:spPr bwMode="auto">
          <a:xfrm>
            <a:off x="609600" y="2514600"/>
            <a:ext cx="1409700" cy="457200"/>
          </a:xfrm>
          <a:prstGeom prst="rect">
            <a:avLst/>
          </a:prstGeom>
          <a:solidFill>
            <a:srgbClr val="FF0000"/>
          </a:solidFill>
          <a:ln w="9525">
            <a:noFill/>
            <a:miter lim="800000"/>
          </a:ln>
          <a:effectLst/>
        </p:spPr>
        <p:txBody>
          <a:bodyPr wrap="none">
            <a:spAutoFit/>
          </a:bodyPr>
          <a:lstStyle/>
          <a:p>
            <a:pPr>
              <a:spcBef>
                <a:spcPct val="30000"/>
              </a:spcBef>
            </a:pPr>
            <a:r>
              <a:rPr lang="zh-CN" altLang="en-US" sz="2400" b="1">
                <a:solidFill>
                  <a:schemeClr val="bg1"/>
                </a:solidFill>
                <a:latin typeface="黑体" panose="02010609060101010101" charset="-122"/>
                <a:ea typeface="黑体" panose="02010609060101010101" charset="-122"/>
              </a:rPr>
              <a:t>产品软件</a:t>
            </a:r>
          </a:p>
        </p:txBody>
      </p:sp>
      <p:sp>
        <p:nvSpPr>
          <p:cNvPr id="33798" name="Rectangle 6"/>
          <p:cNvSpPr>
            <a:spLocks noChangeArrowheads="1"/>
          </p:cNvSpPr>
          <p:nvPr/>
        </p:nvSpPr>
        <p:spPr bwMode="auto">
          <a:xfrm>
            <a:off x="609600" y="3124200"/>
            <a:ext cx="1409700" cy="457200"/>
          </a:xfrm>
          <a:prstGeom prst="rect">
            <a:avLst/>
          </a:prstGeom>
          <a:solidFill>
            <a:srgbClr val="FF0000"/>
          </a:solidFill>
          <a:ln w="9525">
            <a:noFill/>
            <a:miter lim="800000"/>
          </a:ln>
          <a:effectLst/>
        </p:spPr>
        <p:txBody>
          <a:bodyPr wrap="none">
            <a:spAutoFit/>
          </a:bodyPr>
          <a:lstStyle/>
          <a:p>
            <a:pPr>
              <a:spcBef>
                <a:spcPct val="30000"/>
              </a:spcBef>
            </a:pPr>
            <a:r>
              <a:rPr lang="zh-CN" altLang="en-US" sz="2400" b="1">
                <a:solidFill>
                  <a:schemeClr val="bg1"/>
                </a:solidFill>
                <a:latin typeface="黑体" panose="02010609060101010101" charset="-122"/>
                <a:ea typeface="黑体" panose="02010609060101010101" charset="-122"/>
              </a:rPr>
              <a:t>项目软件</a:t>
            </a:r>
          </a:p>
        </p:txBody>
      </p:sp>
      <p:sp>
        <p:nvSpPr>
          <p:cNvPr id="33799" name="AutoShape 7"/>
          <p:cNvSpPr/>
          <p:nvPr/>
        </p:nvSpPr>
        <p:spPr bwMode="auto">
          <a:xfrm rot="10800000">
            <a:off x="2133600" y="3124200"/>
            <a:ext cx="381000" cy="533400"/>
          </a:xfrm>
          <a:prstGeom prst="rightBrace">
            <a:avLst>
              <a:gd name="adj1" fmla="val 11667"/>
              <a:gd name="adj2" fmla="val 50000"/>
            </a:avLst>
          </a:prstGeom>
          <a:noFill/>
          <a:ln w="38100">
            <a:solidFill>
              <a:srgbClr val="FF6600"/>
            </a:solidFill>
            <a:round/>
          </a:ln>
          <a:effectLst/>
        </p:spPr>
        <p:txBody>
          <a:bodyPr rot="10800000" wrap="none" anchor="ctr"/>
          <a:lstStyle/>
          <a:p>
            <a:endParaRPr lang="zh-CN" altLang="zh-CN"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strips(downRight)">
                                      <p:cBhvr>
                                        <p:cTn id="7" dur="500"/>
                                        <p:tgtEl>
                                          <p:spTgt spid="3379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3797"/>
                                        </p:tgtEl>
                                        <p:attrNameLst>
                                          <p:attrName>style.visibility</p:attrName>
                                        </p:attrNameLst>
                                      </p:cBhvr>
                                      <p:to>
                                        <p:strVal val="visible"/>
                                      </p:to>
                                    </p:set>
                                    <p:anim calcmode="lin" valueType="num">
                                      <p:cBhvr additive="base">
                                        <p:cTn id="10" dur="500" fill="hold"/>
                                        <p:tgtEl>
                                          <p:spTgt spid="33797"/>
                                        </p:tgtEl>
                                        <p:attrNameLst>
                                          <p:attrName>ppt_x</p:attrName>
                                        </p:attrNameLst>
                                      </p:cBhvr>
                                      <p:tavLst>
                                        <p:tav tm="0">
                                          <p:val>
                                            <p:strVal val="#ppt_x"/>
                                          </p:val>
                                        </p:tav>
                                        <p:tav tm="100000">
                                          <p:val>
                                            <p:strVal val="#ppt_x"/>
                                          </p:val>
                                        </p:tav>
                                      </p:tavLst>
                                    </p:anim>
                                    <p:anim calcmode="lin" valueType="num">
                                      <p:cBhvr additive="base">
                                        <p:cTn id="11"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3798"/>
                                        </p:tgtEl>
                                        <p:attrNameLst>
                                          <p:attrName>style.visibility</p:attrName>
                                        </p:attrNameLst>
                                      </p:cBhvr>
                                      <p:to>
                                        <p:strVal val="visible"/>
                                      </p:to>
                                    </p:set>
                                    <p:anim calcmode="lin" valueType="num">
                                      <p:cBhvr additive="base">
                                        <p:cTn id="16" dur="500" fill="hold"/>
                                        <p:tgtEl>
                                          <p:spTgt spid="33798"/>
                                        </p:tgtEl>
                                        <p:attrNameLst>
                                          <p:attrName>ppt_x</p:attrName>
                                        </p:attrNameLst>
                                      </p:cBhvr>
                                      <p:tavLst>
                                        <p:tav tm="0">
                                          <p:val>
                                            <p:strVal val="#ppt_x"/>
                                          </p:val>
                                        </p:tav>
                                        <p:tav tm="100000">
                                          <p:val>
                                            <p:strVal val="#ppt_x"/>
                                          </p:val>
                                        </p:tav>
                                      </p:tavLst>
                                    </p:anim>
                                    <p:anim calcmode="lin" valueType="num">
                                      <p:cBhvr additive="base">
                                        <p:cTn id="17" dur="500" fill="hold"/>
                                        <p:tgtEl>
                                          <p:spTgt spid="33798"/>
                                        </p:tgtEl>
                                        <p:attrNameLst>
                                          <p:attrName>ppt_y</p:attrName>
                                        </p:attrNameLst>
                                      </p:cBhvr>
                                      <p:tavLst>
                                        <p:tav tm="0">
                                          <p:val>
                                            <p:strVal val="1+#ppt_h/2"/>
                                          </p:val>
                                        </p:tav>
                                        <p:tav tm="100000">
                                          <p:val>
                                            <p:strVal val="#ppt_y"/>
                                          </p:val>
                                        </p:tav>
                                      </p:tavLst>
                                    </p:anim>
                                  </p:childTnLst>
                                </p:cTn>
                              </p:par>
                              <p:par>
                                <p:cTn id="18" presetID="18" presetClass="entr" presetSubtype="6" fill="hold" grpId="0" nodeType="withEffect">
                                  <p:stCondLst>
                                    <p:cond delay="0"/>
                                  </p:stCondLst>
                                  <p:childTnLst>
                                    <p:set>
                                      <p:cBhvr>
                                        <p:cTn id="19" dur="1" fill="hold">
                                          <p:stCondLst>
                                            <p:cond delay="0"/>
                                          </p:stCondLst>
                                        </p:cTn>
                                        <p:tgtEl>
                                          <p:spTgt spid="33799"/>
                                        </p:tgtEl>
                                        <p:attrNameLst>
                                          <p:attrName>style.visibility</p:attrName>
                                        </p:attrNameLst>
                                      </p:cBhvr>
                                      <p:to>
                                        <p:strVal val="visible"/>
                                      </p:to>
                                    </p:set>
                                    <p:animEffect transition="in" filter="strips(downRight)">
                                      <p:cBhvr>
                                        <p:cTn id="20" dur="500"/>
                                        <p:tgtEl>
                                          <p:spTgt spid="33799"/>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33795">
                                            <p:txEl>
                                              <p:pRg st="4" end="4"/>
                                            </p:txEl>
                                          </p:spTgt>
                                        </p:tgtEl>
                                        <p:attrNameLst>
                                          <p:attrName>style.visibility</p:attrName>
                                        </p:attrNameLst>
                                      </p:cBhvr>
                                      <p:to>
                                        <p:strVal val="visible"/>
                                      </p:to>
                                    </p:set>
                                    <p:animEffect transition="in" filter="strips(downRight)">
                                      <p:cBhvr>
                                        <p:cTn id="25" dur="500"/>
                                        <p:tgtEl>
                                          <p:spTgt spid="3379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33795">
                                            <p:txEl>
                                              <p:pRg st="2" end="2"/>
                                            </p:txEl>
                                          </p:spTgt>
                                        </p:tgtEl>
                                        <p:attrNameLst>
                                          <p:attrName>style.visibility</p:attrName>
                                        </p:attrNameLst>
                                      </p:cBhvr>
                                      <p:to>
                                        <p:strVal val="visible"/>
                                      </p:to>
                                    </p:set>
                                    <p:animEffect transition="in" filter="strips(downRight)">
                                      <p:cBhvr>
                                        <p:cTn id="30" dur="500"/>
                                        <p:tgtEl>
                                          <p:spTgt spid="3379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33795">
                                            <p:txEl>
                                              <p:pRg st="3" end="3"/>
                                            </p:txEl>
                                          </p:spTgt>
                                        </p:tgtEl>
                                        <p:attrNameLst>
                                          <p:attrName>style.visibility</p:attrName>
                                        </p:attrNameLst>
                                      </p:cBhvr>
                                      <p:to>
                                        <p:strVal val="visible"/>
                                      </p:to>
                                    </p:set>
                                    <p:animEffect transition="in" filter="strips(downRight)">
                                      <p:cBhvr>
                                        <p:cTn id="35" dur="500"/>
                                        <p:tgtEl>
                                          <p:spTgt spid="3379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33795">
                                            <p:txEl>
                                              <p:pRg st="5" end="5"/>
                                            </p:txEl>
                                          </p:spTgt>
                                        </p:tgtEl>
                                        <p:attrNameLst>
                                          <p:attrName>style.visibility</p:attrName>
                                        </p:attrNameLst>
                                      </p:cBhvr>
                                      <p:to>
                                        <p:strVal val="visible"/>
                                      </p:to>
                                    </p:set>
                                    <p:animEffect transition="in" filter="strips(downRight)">
                                      <p:cBhvr>
                                        <p:cTn id="40" dur="500"/>
                                        <p:tgtEl>
                                          <p:spTgt spid="3379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nodeType="clickEffect">
                                  <p:stCondLst>
                                    <p:cond delay="0"/>
                                  </p:stCondLst>
                                  <p:childTnLst>
                                    <p:set>
                                      <p:cBhvr>
                                        <p:cTn id="44" dur="1" fill="hold">
                                          <p:stCondLst>
                                            <p:cond delay="0"/>
                                          </p:stCondLst>
                                        </p:cTn>
                                        <p:tgtEl>
                                          <p:spTgt spid="33795">
                                            <p:txEl>
                                              <p:pRg st="7" end="7"/>
                                            </p:txEl>
                                          </p:spTgt>
                                        </p:tgtEl>
                                        <p:attrNameLst>
                                          <p:attrName>style.visibility</p:attrName>
                                        </p:attrNameLst>
                                      </p:cBhvr>
                                      <p:to>
                                        <p:strVal val="visible"/>
                                      </p:to>
                                    </p:set>
                                    <p:animEffect transition="in" filter="strips(downRight)">
                                      <p:cBhvr>
                                        <p:cTn id="45" dur="500"/>
                                        <p:tgtEl>
                                          <p:spTgt spid="3379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nodeType="clickEffect">
                                  <p:stCondLst>
                                    <p:cond delay="0"/>
                                  </p:stCondLst>
                                  <p:childTnLst>
                                    <p:set>
                                      <p:cBhvr>
                                        <p:cTn id="49" dur="1" fill="hold">
                                          <p:stCondLst>
                                            <p:cond delay="0"/>
                                          </p:stCondLst>
                                        </p:cTn>
                                        <p:tgtEl>
                                          <p:spTgt spid="33795">
                                            <p:txEl>
                                              <p:pRg st="8" end="8"/>
                                            </p:txEl>
                                          </p:spTgt>
                                        </p:tgtEl>
                                        <p:attrNameLst>
                                          <p:attrName>style.visibility</p:attrName>
                                        </p:attrNameLst>
                                      </p:cBhvr>
                                      <p:to>
                                        <p:strVal val="visible"/>
                                      </p:to>
                                    </p:set>
                                    <p:animEffect transition="in" filter="strips(downRight)">
                                      <p:cBhvr>
                                        <p:cTn id="50" dur="500"/>
                                        <p:tgtEl>
                                          <p:spTgt spid="3379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nodeType="clickEffect">
                                  <p:stCondLst>
                                    <p:cond delay="0"/>
                                  </p:stCondLst>
                                  <p:childTnLst>
                                    <p:set>
                                      <p:cBhvr>
                                        <p:cTn id="54" dur="1" fill="hold">
                                          <p:stCondLst>
                                            <p:cond delay="0"/>
                                          </p:stCondLst>
                                        </p:cTn>
                                        <p:tgtEl>
                                          <p:spTgt spid="33795">
                                            <p:txEl>
                                              <p:pRg st="9" end="9"/>
                                            </p:txEl>
                                          </p:spTgt>
                                        </p:tgtEl>
                                        <p:attrNameLst>
                                          <p:attrName>style.visibility</p:attrName>
                                        </p:attrNameLst>
                                      </p:cBhvr>
                                      <p:to>
                                        <p:strVal val="visible"/>
                                      </p:to>
                                    </p:set>
                                    <p:animEffect transition="in" filter="strips(downRight)">
                                      <p:cBhvr>
                                        <p:cTn id="55" dur="500"/>
                                        <p:tgtEl>
                                          <p:spTgt spid="337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P spid="33797" grpId="0" animBg="1"/>
      <p:bldP spid="33798" grpId="0" animBg="1"/>
      <p:bldP spid="3379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3A97A971-CE09-418B-B6D1-1B901E83E11F}" type="datetime1">
              <a:rPr lang="zh-CN" altLang="en-US"/>
              <a:t>2021/11/8</a:t>
            </a:fld>
            <a:endParaRPr lang="en-US" altLang="zh-CN"/>
          </a:p>
        </p:txBody>
      </p:sp>
      <p:sp>
        <p:nvSpPr>
          <p:cNvPr id="6" name="灯片编号占位符 4"/>
          <p:cNvSpPr>
            <a:spLocks noGrp="1"/>
          </p:cNvSpPr>
          <p:nvPr>
            <p:ph type="sldNum" sz="quarter" idx="11"/>
          </p:nvPr>
        </p:nvSpPr>
        <p:spPr/>
        <p:txBody>
          <a:bodyPr/>
          <a:lstStyle/>
          <a:p>
            <a:fld id="{40B65A09-548B-49EF-81FB-E0B6189C3E22}" type="slidenum">
              <a:rPr lang="en-US" altLang="zh-CN"/>
              <a:t>28</a:t>
            </a:fld>
            <a:endParaRPr lang="en-US" altLang="zh-CN"/>
          </a:p>
        </p:txBody>
      </p:sp>
      <p:sp>
        <p:nvSpPr>
          <p:cNvPr id="37890" name="Rectangle 2"/>
          <p:cNvSpPr>
            <a:spLocks noGrp="1" noChangeArrowheads="1"/>
          </p:cNvSpPr>
          <p:nvPr>
            <p:ph type="title"/>
          </p:nvPr>
        </p:nvSpPr>
        <p:spPr/>
        <p:txBody>
          <a:bodyPr/>
          <a:lstStyle/>
          <a:p>
            <a:r>
              <a:rPr lang="en-US" altLang="zh-CN"/>
              <a:t>2.2 </a:t>
            </a:r>
            <a:r>
              <a:rPr lang="zh-CN" altLang="en-US"/>
              <a:t>可行性研究</a:t>
            </a:r>
          </a:p>
        </p:txBody>
      </p:sp>
      <p:sp>
        <p:nvSpPr>
          <p:cNvPr id="37891" name="Rectangle 3"/>
          <p:cNvSpPr>
            <a:spLocks noGrp="1" noChangeArrowheads="1"/>
          </p:cNvSpPr>
          <p:nvPr>
            <p:ph type="body" idx="1"/>
          </p:nvPr>
        </p:nvSpPr>
        <p:spPr/>
        <p:txBody>
          <a:bodyPr/>
          <a:lstStyle/>
          <a:p>
            <a:pPr>
              <a:lnSpc>
                <a:spcPct val="90000"/>
              </a:lnSpc>
            </a:pPr>
            <a:r>
              <a:rPr lang="en-US" altLang="zh-CN" sz="2400" dirty="0">
                <a:solidFill>
                  <a:srgbClr val="0000FF"/>
                </a:solidFill>
                <a:latin typeface="黑体" panose="02010609060101010101" charset="-122"/>
              </a:rPr>
              <a:t>⒈</a:t>
            </a:r>
            <a:r>
              <a:rPr lang="zh-CN" altLang="en-US" sz="2400" dirty="0">
                <a:solidFill>
                  <a:srgbClr val="0000FF"/>
                </a:solidFill>
              </a:rPr>
              <a:t>经济可行性</a:t>
            </a:r>
            <a:r>
              <a:rPr lang="en-US" altLang="zh-CN" sz="2400" dirty="0">
                <a:solidFill>
                  <a:srgbClr val="0000FF"/>
                </a:solidFill>
              </a:rPr>
              <a:t>——</a:t>
            </a:r>
            <a:r>
              <a:rPr lang="zh-CN" altLang="zh-CN" sz="2400" dirty="0">
                <a:solidFill>
                  <a:srgbClr val="0000FF"/>
                </a:solidFill>
              </a:rPr>
              <a:t>【</a:t>
            </a:r>
            <a:r>
              <a:rPr lang="zh-CN" altLang="zh-CN" sz="2400" dirty="0">
                <a:solidFill>
                  <a:srgbClr val="0000FF"/>
                </a:solidFill>
                <a:latin typeface="黑体" panose="02010609060101010101" charset="-122"/>
              </a:rPr>
              <a:t>①</a:t>
            </a:r>
            <a:r>
              <a:rPr lang="zh-CN" altLang="en-US" sz="2400" dirty="0">
                <a:solidFill>
                  <a:srgbClr val="0000FF"/>
                </a:solidFill>
              </a:rPr>
              <a:t>费用估计</a:t>
            </a:r>
            <a:r>
              <a:rPr lang="zh-CN" altLang="zh-CN" sz="2400" dirty="0">
                <a:solidFill>
                  <a:srgbClr val="0000FF"/>
                </a:solidFill>
              </a:rPr>
              <a:t>】</a:t>
            </a:r>
            <a:endParaRPr lang="en-US" altLang="zh-CN" sz="2400" dirty="0">
              <a:solidFill>
                <a:srgbClr val="0000FF"/>
              </a:solidFill>
            </a:endParaRPr>
          </a:p>
          <a:p>
            <a:pPr lvl="1">
              <a:lnSpc>
                <a:spcPct val="90000"/>
              </a:lnSpc>
            </a:pPr>
            <a:r>
              <a:rPr lang="en-US" altLang="zh-CN" sz="2200" dirty="0">
                <a:solidFill>
                  <a:srgbClr val="0000FF"/>
                </a:solidFill>
                <a:latin typeface="黑体" panose="02010609060101010101" charset="-122"/>
              </a:rPr>
              <a:t>⑴</a:t>
            </a:r>
            <a:r>
              <a:rPr lang="zh-CN" altLang="en-US" sz="2200" dirty="0">
                <a:solidFill>
                  <a:srgbClr val="0000FF"/>
                </a:solidFill>
              </a:rPr>
              <a:t>设备</a:t>
            </a:r>
          </a:p>
          <a:p>
            <a:pPr lvl="2">
              <a:lnSpc>
                <a:spcPct val="90000"/>
              </a:lnSpc>
            </a:pPr>
            <a:r>
              <a:rPr lang="zh-CN" altLang="en-US" sz="2000" dirty="0"/>
              <a:t>计算机</a:t>
            </a:r>
            <a:r>
              <a:rPr lang="zh-CN" altLang="en-US" sz="2000" dirty="0">
                <a:solidFill>
                  <a:srgbClr val="FF0000"/>
                </a:solidFill>
              </a:rPr>
              <a:t>硬件</a:t>
            </a:r>
            <a:r>
              <a:rPr lang="zh-CN" altLang="en-US" sz="2000" dirty="0"/>
              <a:t>、空调、电源、机房及其它设施；</a:t>
            </a:r>
          </a:p>
          <a:p>
            <a:pPr lvl="2">
              <a:lnSpc>
                <a:spcPct val="90000"/>
              </a:lnSpc>
            </a:pPr>
            <a:r>
              <a:rPr lang="zh-CN" altLang="en-US" sz="2000" dirty="0"/>
              <a:t>系统</a:t>
            </a:r>
            <a:r>
              <a:rPr lang="zh-CN" altLang="en-US" sz="2000" dirty="0">
                <a:solidFill>
                  <a:srgbClr val="FF0000"/>
                </a:solidFill>
              </a:rPr>
              <a:t>软件</a:t>
            </a:r>
            <a:r>
              <a:rPr lang="zh-CN" altLang="en-US" sz="2000" dirty="0"/>
              <a:t>，</a:t>
            </a:r>
            <a:r>
              <a:rPr lang="en-US" altLang="zh-CN" sz="2000" dirty="0"/>
              <a:t>DBMS</a:t>
            </a:r>
            <a:r>
              <a:rPr lang="zh-CN" altLang="en-US" sz="2000" dirty="0"/>
              <a:t>，各种应用软件</a:t>
            </a:r>
            <a:r>
              <a:rPr lang="en-US" altLang="zh-CN" sz="2000" dirty="0"/>
              <a:t>(</a:t>
            </a:r>
            <a:r>
              <a:rPr lang="zh-CN" altLang="en-US" sz="2000" dirty="0"/>
              <a:t>包括软件包</a:t>
            </a:r>
            <a:r>
              <a:rPr lang="en-US" altLang="zh-CN" sz="2000" dirty="0"/>
              <a:t>)</a:t>
            </a:r>
            <a:r>
              <a:rPr lang="zh-CN" altLang="en-US" sz="2000" dirty="0"/>
              <a:t>的估算；</a:t>
            </a:r>
          </a:p>
          <a:p>
            <a:pPr lvl="1">
              <a:lnSpc>
                <a:spcPct val="90000"/>
              </a:lnSpc>
            </a:pPr>
            <a:r>
              <a:rPr lang="zh-CN" altLang="en-US" sz="2200" dirty="0">
                <a:solidFill>
                  <a:srgbClr val="0000FF"/>
                </a:solidFill>
                <a:latin typeface="黑体" panose="02010609060101010101" charset="-122"/>
              </a:rPr>
              <a:t>⑵</a:t>
            </a:r>
            <a:r>
              <a:rPr lang="zh-CN" altLang="en-US" sz="2200" dirty="0">
                <a:solidFill>
                  <a:srgbClr val="0000FF"/>
                </a:solidFill>
              </a:rPr>
              <a:t>人力</a:t>
            </a:r>
          </a:p>
          <a:p>
            <a:pPr lvl="2">
              <a:lnSpc>
                <a:spcPct val="90000"/>
              </a:lnSpc>
            </a:pPr>
            <a:r>
              <a:rPr lang="zh-CN" altLang="en-US" sz="2000" dirty="0"/>
              <a:t>管理人员、研制人员、数据及文档资料管理人员、维护人员的</a:t>
            </a:r>
            <a:r>
              <a:rPr lang="zh-CN" altLang="en-US" sz="2000" dirty="0">
                <a:solidFill>
                  <a:srgbClr val="FF0000"/>
                </a:solidFill>
              </a:rPr>
              <a:t>工资</a:t>
            </a:r>
            <a:r>
              <a:rPr lang="zh-CN" altLang="en-US" sz="2000" dirty="0"/>
              <a:t>、</a:t>
            </a:r>
            <a:r>
              <a:rPr lang="zh-CN" altLang="en-US" sz="2000" dirty="0">
                <a:solidFill>
                  <a:srgbClr val="FF0000"/>
                </a:solidFill>
              </a:rPr>
              <a:t>奖金</a:t>
            </a:r>
            <a:r>
              <a:rPr lang="zh-CN" altLang="en-US" sz="2000" dirty="0"/>
              <a:t>、和</a:t>
            </a:r>
            <a:r>
              <a:rPr lang="zh-CN" altLang="en-US" sz="2000" dirty="0">
                <a:solidFill>
                  <a:srgbClr val="FF0000"/>
                </a:solidFill>
              </a:rPr>
              <a:t>社会福利</a:t>
            </a:r>
            <a:r>
              <a:rPr lang="zh-CN" altLang="en-US" sz="2000" dirty="0"/>
              <a:t>；　</a:t>
            </a:r>
          </a:p>
          <a:p>
            <a:pPr lvl="1">
              <a:lnSpc>
                <a:spcPct val="90000"/>
              </a:lnSpc>
            </a:pPr>
            <a:r>
              <a:rPr lang="zh-CN" altLang="en-US" sz="2200" dirty="0">
                <a:solidFill>
                  <a:srgbClr val="0000FF"/>
                </a:solidFill>
                <a:latin typeface="黑体" panose="02010609060101010101" charset="-122"/>
              </a:rPr>
              <a:t>⑶办公费</a:t>
            </a:r>
            <a:endParaRPr lang="zh-CN" altLang="en-US" sz="2200" dirty="0">
              <a:solidFill>
                <a:srgbClr val="0000FF"/>
              </a:solidFill>
            </a:endParaRPr>
          </a:p>
          <a:p>
            <a:pPr lvl="2">
              <a:lnSpc>
                <a:spcPct val="90000"/>
              </a:lnSpc>
            </a:pPr>
            <a:r>
              <a:rPr lang="zh-CN" altLang="en-US" sz="2000" dirty="0"/>
              <a:t>办公房屋租赁费和物业管理费、通信费、办公消耗品、水电空调费、设备折旧；</a:t>
            </a:r>
          </a:p>
          <a:p>
            <a:pPr lvl="2">
              <a:lnSpc>
                <a:spcPct val="90000"/>
              </a:lnSpc>
            </a:pPr>
            <a:r>
              <a:rPr lang="zh-CN" altLang="en-US" sz="2000" dirty="0"/>
              <a:t>员工在职培训费用；</a:t>
            </a:r>
          </a:p>
          <a:p>
            <a:pPr lvl="1">
              <a:lnSpc>
                <a:spcPct val="90000"/>
              </a:lnSpc>
            </a:pPr>
            <a:r>
              <a:rPr lang="zh-CN" altLang="en-US" sz="2200" dirty="0">
                <a:solidFill>
                  <a:srgbClr val="0000FF"/>
                </a:solidFill>
              </a:rPr>
              <a:t>⑷商务成本</a:t>
            </a:r>
          </a:p>
          <a:p>
            <a:pPr lvl="2">
              <a:lnSpc>
                <a:spcPct val="90000"/>
              </a:lnSpc>
            </a:pPr>
            <a:r>
              <a:rPr lang="zh-CN" altLang="en-US" sz="2000" dirty="0"/>
              <a:t>差旅、餐饮</a:t>
            </a:r>
            <a:r>
              <a:rPr lang="en-US" altLang="zh-CN" sz="2000" dirty="0"/>
              <a:t>…</a:t>
            </a:r>
          </a:p>
          <a:p>
            <a:pPr lvl="1">
              <a:lnSpc>
                <a:spcPct val="90000"/>
              </a:lnSpc>
            </a:pPr>
            <a:r>
              <a:rPr lang="en-US" altLang="zh-CN" sz="2200" dirty="0">
                <a:solidFill>
                  <a:srgbClr val="0000FF"/>
                </a:solidFill>
              </a:rPr>
              <a:t>⑸</a:t>
            </a:r>
            <a:r>
              <a:rPr lang="zh-CN" altLang="en-US" sz="2200" dirty="0">
                <a:solidFill>
                  <a:srgbClr val="0000FF"/>
                </a:solidFill>
              </a:rPr>
              <a:t>评审费用</a:t>
            </a:r>
          </a:p>
        </p:txBody>
      </p:sp>
      <p:sp>
        <p:nvSpPr>
          <p:cNvPr id="37892" name="Rectangle 4"/>
          <p:cNvSpPr>
            <a:spLocks noChangeArrowheads="1"/>
          </p:cNvSpPr>
          <p:nvPr/>
        </p:nvSpPr>
        <p:spPr bwMode="auto">
          <a:xfrm>
            <a:off x="2819400" y="5486400"/>
            <a:ext cx="1409700" cy="457200"/>
          </a:xfrm>
          <a:prstGeom prst="rect">
            <a:avLst/>
          </a:prstGeom>
          <a:solidFill>
            <a:srgbClr val="FF0000"/>
          </a:solidFill>
          <a:ln w="9525">
            <a:noFill/>
            <a:miter lim="800000"/>
          </a:ln>
          <a:effectLst/>
        </p:spPr>
        <p:txBody>
          <a:bodyPr wrap="none">
            <a:spAutoFit/>
          </a:bodyPr>
          <a:lstStyle/>
          <a:p>
            <a:pPr>
              <a:spcBef>
                <a:spcPct val="30000"/>
              </a:spcBef>
            </a:pPr>
            <a:r>
              <a:rPr lang="zh-CN" altLang="en-US" sz="2400" b="1">
                <a:solidFill>
                  <a:schemeClr val="bg1"/>
                </a:solidFill>
                <a:latin typeface="黑体" panose="02010609060101010101" charset="-122"/>
                <a:ea typeface="黑体" panose="02010609060101010101" charset="-122"/>
              </a:rPr>
              <a:t>项目软件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strips(downRight)">
                                      <p:cBhvr>
                                        <p:cTn id="7" dur="500"/>
                                        <p:tgtEl>
                                          <p:spTgt spid="378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7891">
                                            <p:txEl>
                                              <p:pRg st="4" end="4"/>
                                            </p:txEl>
                                          </p:spTgt>
                                        </p:tgtEl>
                                        <p:attrNameLst>
                                          <p:attrName>style.visibility</p:attrName>
                                        </p:attrNameLst>
                                      </p:cBhvr>
                                      <p:to>
                                        <p:strVal val="visible"/>
                                      </p:to>
                                    </p:set>
                                    <p:animEffect transition="in" filter="strips(downRight)">
                                      <p:cBhvr>
                                        <p:cTn id="12" dur="500"/>
                                        <p:tgtEl>
                                          <p:spTgt spid="3789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7891">
                                            <p:txEl>
                                              <p:pRg st="6" end="6"/>
                                            </p:txEl>
                                          </p:spTgt>
                                        </p:tgtEl>
                                        <p:attrNameLst>
                                          <p:attrName>style.visibility</p:attrName>
                                        </p:attrNameLst>
                                      </p:cBhvr>
                                      <p:to>
                                        <p:strVal val="visible"/>
                                      </p:to>
                                    </p:set>
                                    <p:animEffect transition="in" filter="strips(downRight)">
                                      <p:cBhvr>
                                        <p:cTn id="17" dur="500"/>
                                        <p:tgtEl>
                                          <p:spTgt spid="37891">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7891">
                                            <p:txEl>
                                              <p:pRg st="2" end="2"/>
                                            </p:txEl>
                                          </p:spTgt>
                                        </p:tgtEl>
                                        <p:attrNameLst>
                                          <p:attrName>style.visibility</p:attrName>
                                        </p:attrNameLst>
                                      </p:cBhvr>
                                      <p:to>
                                        <p:strVal val="visible"/>
                                      </p:to>
                                    </p:set>
                                    <p:animEffect transition="in" filter="strips(downRight)">
                                      <p:cBhvr>
                                        <p:cTn id="22" dur="500"/>
                                        <p:tgtEl>
                                          <p:spTgt spid="3789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7891">
                                            <p:txEl>
                                              <p:pRg st="3" end="3"/>
                                            </p:txEl>
                                          </p:spTgt>
                                        </p:tgtEl>
                                        <p:attrNameLst>
                                          <p:attrName>style.visibility</p:attrName>
                                        </p:attrNameLst>
                                      </p:cBhvr>
                                      <p:to>
                                        <p:strVal val="visible"/>
                                      </p:to>
                                    </p:set>
                                    <p:animEffect transition="in" filter="strips(downRight)">
                                      <p:cBhvr>
                                        <p:cTn id="27" dur="500"/>
                                        <p:tgtEl>
                                          <p:spTgt spid="3789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37891">
                                            <p:txEl>
                                              <p:pRg st="5" end="5"/>
                                            </p:txEl>
                                          </p:spTgt>
                                        </p:tgtEl>
                                        <p:attrNameLst>
                                          <p:attrName>style.visibility</p:attrName>
                                        </p:attrNameLst>
                                      </p:cBhvr>
                                      <p:to>
                                        <p:strVal val="visible"/>
                                      </p:to>
                                    </p:set>
                                    <p:animEffect transition="in" filter="strips(downRight)">
                                      <p:cBhvr>
                                        <p:cTn id="32" dur="500"/>
                                        <p:tgtEl>
                                          <p:spTgt spid="378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37891">
                                            <p:txEl>
                                              <p:pRg st="7" end="7"/>
                                            </p:txEl>
                                          </p:spTgt>
                                        </p:tgtEl>
                                        <p:attrNameLst>
                                          <p:attrName>style.visibility</p:attrName>
                                        </p:attrNameLst>
                                      </p:cBhvr>
                                      <p:to>
                                        <p:strVal val="visible"/>
                                      </p:to>
                                    </p:set>
                                    <p:animEffect transition="in" filter="strips(downRight)">
                                      <p:cBhvr>
                                        <p:cTn id="37" dur="500"/>
                                        <p:tgtEl>
                                          <p:spTgt spid="3789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37891">
                                            <p:txEl>
                                              <p:pRg st="8" end="8"/>
                                            </p:txEl>
                                          </p:spTgt>
                                        </p:tgtEl>
                                        <p:attrNameLst>
                                          <p:attrName>style.visibility</p:attrName>
                                        </p:attrNameLst>
                                      </p:cBhvr>
                                      <p:to>
                                        <p:strVal val="visible"/>
                                      </p:to>
                                    </p:set>
                                    <p:animEffect transition="in" filter="strips(downRight)">
                                      <p:cBhvr>
                                        <p:cTn id="42" dur="500"/>
                                        <p:tgtEl>
                                          <p:spTgt spid="3789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37891">
                                            <p:txEl>
                                              <p:pRg st="9" end="9"/>
                                            </p:txEl>
                                          </p:spTgt>
                                        </p:tgtEl>
                                        <p:attrNameLst>
                                          <p:attrName>style.visibility</p:attrName>
                                        </p:attrNameLst>
                                      </p:cBhvr>
                                      <p:to>
                                        <p:strVal val="visible"/>
                                      </p:to>
                                    </p:set>
                                    <p:animEffect transition="in" filter="strips(downRight)">
                                      <p:cBhvr>
                                        <p:cTn id="47" dur="500"/>
                                        <p:tgtEl>
                                          <p:spTgt spid="3789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37891">
                                            <p:txEl>
                                              <p:pRg st="10" end="10"/>
                                            </p:txEl>
                                          </p:spTgt>
                                        </p:tgtEl>
                                        <p:attrNameLst>
                                          <p:attrName>style.visibility</p:attrName>
                                        </p:attrNameLst>
                                      </p:cBhvr>
                                      <p:to>
                                        <p:strVal val="visible"/>
                                      </p:to>
                                    </p:set>
                                    <p:animEffect transition="in" filter="strips(downRight)">
                                      <p:cBhvr>
                                        <p:cTn id="52" dur="500"/>
                                        <p:tgtEl>
                                          <p:spTgt spid="3789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37891">
                                            <p:txEl>
                                              <p:pRg st="11" end="11"/>
                                            </p:txEl>
                                          </p:spTgt>
                                        </p:tgtEl>
                                        <p:attrNameLst>
                                          <p:attrName>style.visibility</p:attrName>
                                        </p:attrNameLst>
                                      </p:cBhvr>
                                      <p:to>
                                        <p:strVal val="visible"/>
                                      </p:to>
                                    </p:set>
                                    <p:animEffect transition="in" filter="strips(downRight)">
                                      <p:cBhvr>
                                        <p:cTn id="57" dur="500"/>
                                        <p:tgtEl>
                                          <p:spTgt spid="37891">
                                            <p:txEl>
                                              <p:pRg st="11" end="11"/>
                                            </p:txEl>
                                          </p:spTgt>
                                        </p:tgtEl>
                                      </p:cBhvr>
                                    </p:animEffect>
                                  </p:childTnLst>
                                </p:cTn>
                              </p:par>
                              <p:par>
                                <p:cTn id="58" presetID="2" presetClass="entr" presetSubtype="4" fill="hold" grpId="0" nodeType="withEffect">
                                  <p:stCondLst>
                                    <p:cond delay="0"/>
                                  </p:stCondLst>
                                  <p:childTnLst>
                                    <p:set>
                                      <p:cBhvr>
                                        <p:cTn id="59" dur="1" fill="hold">
                                          <p:stCondLst>
                                            <p:cond delay="0"/>
                                          </p:stCondLst>
                                        </p:cTn>
                                        <p:tgtEl>
                                          <p:spTgt spid="37892"/>
                                        </p:tgtEl>
                                        <p:attrNameLst>
                                          <p:attrName>style.visibility</p:attrName>
                                        </p:attrNameLst>
                                      </p:cBhvr>
                                      <p:to>
                                        <p:strVal val="visible"/>
                                      </p:to>
                                    </p:set>
                                    <p:anim calcmode="lin" valueType="num">
                                      <p:cBhvr additive="base">
                                        <p:cTn id="60" dur="500" fill="hold"/>
                                        <p:tgtEl>
                                          <p:spTgt spid="37892"/>
                                        </p:tgtEl>
                                        <p:attrNameLst>
                                          <p:attrName>ppt_x</p:attrName>
                                        </p:attrNameLst>
                                      </p:cBhvr>
                                      <p:tavLst>
                                        <p:tav tm="0">
                                          <p:val>
                                            <p:strVal val="#ppt_x"/>
                                          </p:val>
                                        </p:tav>
                                        <p:tav tm="100000">
                                          <p:val>
                                            <p:strVal val="#ppt_x"/>
                                          </p:val>
                                        </p:tav>
                                      </p:tavLst>
                                    </p:anim>
                                    <p:anim calcmode="lin" valueType="num">
                                      <p:cBhvr additive="base">
                                        <p:cTn id="61"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D0E74B9-662E-4C9E-81EF-E16D11B22970}"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9EDC517B-8A5D-4235-BCB7-5D5741E493A3}" type="slidenum">
              <a:rPr lang="en-US" altLang="zh-CN"/>
              <a:t>29</a:t>
            </a:fld>
            <a:endParaRPr lang="en-US" altLang="zh-CN"/>
          </a:p>
        </p:txBody>
      </p:sp>
      <p:sp>
        <p:nvSpPr>
          <p:cNvPr id="94210" name="Rectangle 2"/>
          <p:cNvSpPr>
            <a:spLocks noGrp="1" noChangeArrowheads="1"/>
          </p:cNvSpPr>
          <p:nvPr>
            <p:ph type="title"/>
          </p:nvPr>
        </p:nvSpPr>
        <p:spPr/>
        <p:txBody>
          <a:bodyPr/>
          <a:lstStyle/>
          <a:p>
            <a:r>
              <a:rPr lang="en-US" altLang="zh-CN"/>
              <a:t>2.2 </a:t>
            </a:r>
            <a:r>
              <a:rPr lang="zh-CN" altLang="en-US"/>
              <a:t>可行性研究</a:t>
            </a:r>
          </a:p>
        </p:txBody>
      </p:sp>
      <p:sp>
        <p:nvSpPr>
          <p:cNvPr id="94211" name="Rectangle 3"/>
          <p:cNvSpPr>
            <a:spLocks noGrp="1" noChangeArrowheads="1"/>
          </p:cNvSpPr>
          <p:nvPr>
            <p:ph type="body" idx="1"/>
          </p:nvPr>
        </p:nvSpPr>
        <p:spPr>
          <a:xfrm>
            <a:off x="468313" y="1052513"/>
            <a:ext cx="8229600" cy="5272087"/>
          </a:xfrm>
        </p:spPr>
        <p:txBody>
          <a:bodyPr/>
          <a:lstStyle/>
          <a:p>
            <a:r>
              <a:rPr lang="en-US" altLang="zh-CN" sz="2400" dirty="0">
                <a:solidFill>
                  <a:srgbClr val="0000FF"/>
                </a:solidFill>
                <a:latin typeface="黑体" panose="02010609060101010101" charset="-122"/>
              </a:rPr>
              <a:t>⒈</a:t>
            </a:r>
            <a:r>
              <a:rPr lang="zh-CN" altLang="en-US" sz="2400" dirty="0">
                <a:solidFill>
                  <a:srgbClr val="0000FF"/>
                </a:solidFill>
              </a:rPr>
              <a:t>经济可行性</a:t>
            </a:r>
            <a:r>
              <a:rPr lang="en-US" altLang="zh-CN" sz="2400" dirty="0">
                <a:solidFill>
                  <a:srgbClr val="0000FF"/>
                </a:solidFill>
              </a:rPr>
              <a:t>——</a:t>
            </a:r>
            <a:r>
              <a:rPr lang="zh-CN" altLang="zh-CN" sz="2400" dirty="0">
                <a:solidFill>
                  <a:srgbClr val="0000FF"/>
                </a:solidFill>
              </a:rPr>
              <a:t>【</a:t>
            </a:r>
            <a:r>
              <a:rPr lang="zh-CN" altLang="zh-CN" sz="2400" dirty="0">
                <a:solidFill>
                  <a:srgbClr val="0000FF"/>
                </a:solidFill>
                <a:latin typeface="黑体" panose="02010609060101010101" charset="-122"/>
              </a:rPr>
              <a:t>①</a:t>
            </a:r>
            <a:r>
              <a:rPr lang="zh-CN" altLang="en-US" sz="2400" dirty="0">
                <a:solidFill>
                  <a:srgbClr val="0000FF"/>
                </a:solidFill>
              </a:rPr>
              <a:t>费用估计</a:t>
            </a:r>
            <a:r>
              <a:rPr lang="zh-CN" altLang="zh-CN" sz="2400" dirty="0">
                <a:solidFill>
                  <a:srgbClr val="0000FF"/>
                </a:solidFill>
              </a:rPr>
              <a:t>】</a:t>
            </a:r>
            <a:endParaRPr lang="en-US" altLang="zh-CN" sz="2400" dirty="0">
              <a:solidFill>
                <a:srgbClr val="0000FF"/>
              </a:solidFill>
            </a:endParaRPr>
          </a:p>
          <a:p>
            <a:pPr lvl="1"/>
            <a:r>
              <a:rPr lang="zh-CN" altLang="en-US" sz="2200" dirty="0"/>
              <a:t>软件开发价格 ＝ </a:t>
            </a:r>
            <a:r>
              <a:rPr lang="zh-CN" altLang="en-US" sz="2200" dirty="0">
                <a:solidFill>
                  <a:srgbClr val="FF0000"/>
                </a:solidFill>
              </a:rPr>
              <a:t>开发工作量</a:t>
            </a:r>
            <a:r>
              <a:rPr lang="zh-CN" altLang="en-US" sz="2200" dirty="0"/>
              <a:t> </a:t>
            </a:r>
            <a:r>
              <a:rPr lang="en-US" altLang="zh-CN" sz="2200" dirty="0"/>
              <a:t>× </a:t>
            </a:r>
            <a:r>
              <a:rPr lang="zh-CN" altLang="en-US" sz="2200" dirty="0"/>
              <a:t>（开发费用 </a:t>
            </a:r>
            <a:r>
              <a:rPr lang="en-US" altLang="zh-CN" sz="2200" dirty="0"/>
              <a:t>/</a:t>
            </a:r>
            <a:r>
              <a:rPr lang="zh-CN" altLang="en-US" sz="2200" dirty="0"/>
              <a:t>人</a:t>
            </a:r>
            <a:r>
              <a:rPr lang="en-US" altLang="zh-CN" sz="2200" dirty="0"/>
              <a:t>·</a:t>
            </a:r>
            <a:r>
              <a:rPr lang="zh-CN" altLang="en-US" sz="2200" dirty="0"/>
              <a:t>月 ）</a:t>
            </a:r>
          </a:p>
          <a:p>
            <a:pPr lvl="1"/>
            <a:r>
              <a:rPr lang="zh-CN" altLang="en-US" sz="2200" dirty="0">
                <a:solidFill>
                  <a:srgbClr val="FF0000"/>
                </a:solidFill>
              </a:rPr>
              <a:t>开发工作量</a:t>
            </a:r>
            <a:r>
              <a:rPr lang="zh-CN" altLang="en-US" sz="2200" dirty="0"/>
              <a:t>＝ </a:t>
            </a:r>
            <a:r>
              <a:rPr lang="en-US" altLang="zh-CN" sz="2200" dirty="0"/>
              <a:t>A × σ ×τ  </a:t>
            </a:r>
          </a:p>
          <a:p>
            <a:pPr lvl="2"/>
            <a:r>
              <a:rPr lang="zh-CN" altLang="en-US" sz="2000" dirty="0"/>
              <a:t>估算工作量经验值</a:t>
            </a:r>
            <a:r>
              <a:rPr lang="en-US" altLang="zh-CN" sz="2000" dirty="0">
                <a:solidFill>
                  <a:srgbClr val="FF0000"/>
                </a:solidFill>
              </a:rPr>
              <a:t>A</a:t>
            </a:r>
          </a:p>
          <a:p>
            <a:pPr lvl="3"/>
            <a:r>
              <a:rPr lang="zh-CN" altLang="en-US" sz="2000" dirty="0">
                <a:solidFill>
                  <a:srgbClr val="FF0000"/>
                </a:solidFill>
              </a:rPr>
              <a:t>人</a:t>
            </a:r>
            <a:r>
              <a:rPr lang="en-US" altLang="zh-CN" sz="2000" dirty="0">
                <a:solidFill>
                  <a:srgbClr val="FF0000"/>
                </a:solidFill>
              </a:rPr>
              <a:t>·</a:t>
            </a:r>
            <a:r>
              <a:rPr lang="zh-CN" altLang="en-US" sz="2000" dirty="0">
                <a:solidFill>
                  <a:srgbClr val="FF0000"/>
                </a:solidFill>
              </a:rPr>
              <a:t>月 </a:t>
            </a:r>
            <a:r>
              <a:rPr lang="en-US" altLang="zh-CN" sz="2000" dirty="0">
                <a:solidFill>
                  <a:srgbClr val="FF0000"/>
                </a:solidFill>
              </a:rPr>
              <a:t>= 6(6</a:t>
            </a:r>
            <a:r>
              <a:rPr lang="zh-CN" altLang="en-US" sz="2000" dirty="0">
                <a:solidFill>
                  <a:srgbClr val="FF0000"/>
                </a:solidFill>
              </a:rPr>
              <a:t>个开发人员</a:t>
            </a:r>
            <a:r>
              <a:rPr lang="en-US" altLang="zh-CN" sz="2000" dirty="0">
                <a:solidFill>
                  <a:srgbClr val="FF0000"/>
                </a:solidFill>
              </a:rPr>
              <a:t>) </a:t>
            </a:r>
            <a:r>
              <a:rPr lang="en-US" altLang="zh-CN" sz="2000" dirty="0"/>
              <a:t>×</a:t>
            </a:r>
            <a:r>
              <a:rPr lang="en-US" altLang="zh-CN" sz="2000" dirty="0">
                <a:solidFill>
                  <a:srgbClr val="FF0000"/>
                </a:solidFill>
              </a:rPr>
              <a:t>6(</a:t>
            </a:r>
            <a:r>
              <a:rPr lang="zh-CN" altLang="en-US" sz="2000" dirty="0">
                <a:solidFill>
                  <a:srgbClr val="FF0000"/>
                </a:solidFill>
              </a:rPr>
              <a:t>工作</a:t>
            </a:r>
            <a:r>
              <a:rPr lang="en-US" altLang="zh-CN" sz="2000" dirty="0">
                <a:solidFill>
                  <a:srgbClr val="FF0000"/>
                </a:solidFill>
              </a:rPr>
              <a:t>6</a:t>
            </a:r>
            <a:r>
              <a:rPr lang="zh-CN" altLang="en-US" sz="2000" dirty="0">
                <a:solidFill>
                  <a:srgbClr val="FF0000"/>
                </a:solidFill>
              </a:rPr>
              <a:t>个月</a:t>
            </a:r>
            <a:r>
              <a:rPr lang="en-US" altLang="zh-CN" sz="2000" dirty="0">
                <a:solidFill>
                  <a:srgbClr val="FF0000"/>
                </a:solidFill>
              </a:rPr>
              <a:t>) =</a:t>
            </a:r>
            <a:r>
              <a:rPr lang="en-US" altLang="zh-CN" sz="2000" dirty="0"/>
              <a:t> 36</a:t>
            </a:r>
            <a:r>
              <a:rPr lang="zh-CN" altLang="en-US" sz="2000" dirty="0">
                <a:solidFill>
                  <a:srgbClr val="FF0000"/>
                </a:solidFill>
              </a:rPr>
              <a:t>人</a:t>
            </a:r>
            <a:r>
              <a:rPr lang="en-US" altLang="zh-CN" sz="2000" dirty="0">
                <a:solidFill>
                  <a:srgbClr val="FF0000"/>
                </a:solidFill>
              </a:rPr>
              <a:t>·</a:t>
            </a:r>
            <a:r>
              <a:rPr lang="zh-CN" altLang="en-US" sz="2000" dirty="0">
                <a:solidFill>
                  <a:srgbClr val="FF0000"/>
                </a:solidFill>
              </a:rPr>
              <a:t>月 </a:t>
            </a:r>
          </a:p>
          <a:p>
            <a:pPr lvl="2"/>
            <a:r>
              <a:rPr lang="zh-CN" altLang="en-US" sz="2000" dirty="0"/>
              <a:t> 风险系数</a:t>
            </a:r>
            <a:r>
              <a:rPr lang="en-US" altLang="zh-CN" sz="2000" dirty="0">
                <a:solidFill>
                  <a:srgbClr val="FF0000"/>
                </a:solidFill>
              </a:rPr>
              <a:t>σ </a:t>
            </a:r>
            <a:r>
              <a:rPr lang="zh-CN" altLang="en-US" sz="2000" dirty="0"/>
              <a:t>：</a:t>
            </a:r>
            <a:r>
              <a:rPr lang="en-US" altLang="zh-CN" sz="2000" dirty="0"/>
              <a:t>1-1.5 </a:t>
            </a:r>
          </a:p>
          <a:p>
            <a:pPr lvl="3"/>
            <a:r>
              <a:rPr lang="zh-CN" altLang="en-US" sz="2000" dirty="0"/>
              <a:t>软件企业对项目的</a:t>
            </a:r>
            <a:r>
              <a:rPr lang="zh-CN" altLang="en-US" sz="2000" dirty="0">
                <a:solidFill>
                  <a:srgbClr val="FF0000"/>
                </a:solidFill>
              </a:rPr>
              <a:t>业务领域不熟悉或不太熟悉</a:t>
            </a:r>
          </a:p>
          <a:p>
            <a:pPr lvl="3"/>
            <a:r>
              <a:rPr lang="zh-CN" altLang="en-US" sz="2000" dirty="0"/>
              <a:t>用户</a:t>
            </a:r>
            <a:r>
              <a:rPr lang="zh-CN" altLang="en-US" sz="2000" dirty="0">
                <a:solidFill>
                  <a:srgbClr val="FF0000"/>
                </a:solidFill>
              </a:rPr>
              <a:t>能否完整明白地表达他们真实的需求</a:t>
            </a:r>
            <a:r>
              <a:rPr lang="zh-CN" altLang="en-US" sz="2000" dirty="0"/>
              <a:t>，从而造成软件企业需要不断地完善需求获取，修改设计等各项工作 </a:t>
            </a:r>
          </a:p>
          <a:p>
            <a:pPr lvl="2"/>
            <a:r>
              <a:rPr lang="zh-CN" altLang="en-US" sz="2000" dirty="0"/>
              <a:t>复用系数</a:t>
            </a:r>
            <a:r>
              <a:rPr lang="en-US" altLang="zh-CN" sz="2000" dirty="0">
                <a:solidFill>
                  <a:srgbClr val="FF0000"/>
                </a:solidFill>
              </a:rPr>
              <a:t>τ</a:t>
            </a:r>
            <a:r>
              <a:rPr lang="en-US" altLang="zh-CN" sz="2000" dirty="0"/>
              <a:t> </a:t>
            </a:r>
            <a:r>
              <a:rPr lang="zh-CN" altLang="en-US" sz="2000" dirty="0"/>
              <a:t>：</a:t>
            </a:r>
            <a:r>
              <a:rPr lang="en-US" altLang="zh-CN" sz="2000" dirty="0"/>
              <a:t>0.25-1</a:t>
            </a:r>
          </a:p>
          <a:p>
            <a:pPr lvl="3"/>
            <a:r>
              <a:rPr lang="zh-CN" altLang="en-US" sz="2000" dirty="0"/>
              <a:t>软件企业建立起能够</a:t>
            </a:r>
            <a:r>
              <a:rPr lang="zh-CN" altLang="en-US" sz="2000" dirty="0">
                <a:solidFill>
                  <a:srgbClr val="FF0000"/>
                </a:solidFill>
              </a:rPr>
              <a:t>复用的构件库</a:t>
            </a:r>
            <a:r>
              <a:rPr lang="zh-CN" altLang="en-US" sz="2000" dirty="0"/>
              <a:t>（核心资产库）；</a:t>
            </a:r>
          </a:p>
          <a:p>
            <a:pPr lvl="3"/>
            <a:r>
              <a:rPr lang="zh-CN" altLang="en-US" sz="2000" dirty="0">
                <a:solidFill>
                  <a:srgbClr val="FF0000"/>
                </a:solidFill>
              </a:rPr>
              <a:t>已有一些软件产品</a:t>
            </a:r>
            <a:r>
              <a:rPr lang="zh-CN" altLang="en-US" sz="2000" dirty="0"/>
              <a:t>，仅作二次开发；</a:t>
            </a:r>
          </a:p>
          <a:p>
            <a:pPr lvl="3"/>
            <a:r>
              <a:rPr lang="zh-CN" altLang="en-US" sz="2000" dirty="0"/>
              <a:t>从而</a:t>
            </a:r>
            <a:r>
              <a:rPr lang="zh-CN" altLang="en-US" sz="2000" dirty="0">
                <a:solidFill>
                  <a:srgbClr val="FF0000"/>
                </a:solidFill>
              </a:rPr>
              <a:t>使软件开发工作量减少</a:t>
            </a:r>
            <a:r>
              <a:rPr lang="zh-CN" altLang="en-US"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Effect transition="in" filter="strips(downRight)">
                                      <p:cBhvr>
                                        <p:cTn id="7" dur="500"/>
                                        <p:tgtEl>
                                          <p:spTgt spid="942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4211">
                                            <p:txEl>
                                              <p:pRg st="2" end="2"/>
                                            </p:txEl>
                                          </p:spTgt>
                                        </p:tgtEl>
                                        <p:attrNameLst>
                                          <p:attrName>style.visibility</p:attrName>
                                        </p:attrNameLst>
                                      </p:cBhvr>
                                      <p:to>
                                        <p:strVal val="visible"/>
                                      </p:to>
                                    </p:set>
                                    <p:animEffect transition="in" filter="strips(downRight)">
                                      <p:cBhvr>
                                        <p:cTn id="12" dur="500"/>
                                        <p:tgtEl>
                                          <p:spTgt spid="942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4211">
                                            <p:txEl>
                                              <p:pRg st="3" end="3"/>
                                            </p:txEl>
                                          </p:spTgt>
                                        </p:tgtEl>
                                        <p:attrNameLst>
                                          <p:attrName>style.visibility</p:attrName>
                                        </p:attrNameLst>
                                      </p:cBhvr>
                                      <p:to>
                                        <p:strVal val="visible"/>
                                      </p:to>
                                    </p:set>
                                    <p:animEffect transition="in" filter="strips(downRight)">
                                      <p:cBhvr>
                                        <p:cTn id="17" dur="500"/>
                                        <p:tgtEl>
                                          <p:spTgt spid="942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94211">
                                            <p:txEl>
                                              <p:pRg st="4" end="4"/>
                                            </p:txEl>
                                          </p:spTgt>
                                        </p:tgtEl>
                                        <p:attrNameLst>
                                          <p:attrName>style.visibility</p:attrName>
                                        </p:attrNameLst>
                                      </p:cBhvr>
                                      <p:to>
                                        <p:strVal val="visible"/>
                                      </p:to>
                                    </p:set>
                                    <p:animEffect transition="in" filter="strips(downRight)">
                                      <p:cBhvr>
                                        <p:cTn id="22" dur="500"/>
                                        <p:tgtEl>
                                          <p:spTgt spid="942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Effect transition="in" filter="strips(downRight)">
                                      <p:cBhvr>
                                        <p:cTn id="27" dur="500"/>
                                        <p:tgtEl>
                                          <p:spTgt spid="942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94211">
                                            <p:txEl>
                                              <p:pRg st="8" end="8"/>
                                            </p:txEl>
                                          </p:spTgt>
                                        </p:tgtEl>
                                        <p:attrNameLst>
                                          <p:attrName>style.visibility</p:attrName>
                                        </p:attrNameLst>
                                      </p:cBhvr>
                                      <p:to>
                                        <p:strVal val="visible"/>
                                      </p:to>
                                    </p:set>
                                    <p:animEffect transition="in" filter="strips(downRight)">
                                      <p:cBhvr>
                                        <p:cTn id="32" dur="500"/>
                                        <p:tgtEl>
                                          <p:spTgt spid="9421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94211">
                                            <p:txEl>
                                              <p:pRg st="6" end="6"/>
                                            </p:txEl>
                                          </p:spTgt>
                                        </p:tgtEl>
                                        <p:attrNameLst>
                                          <p:attrName>style.visibility</p:attrName>
                                        </p:attrNameLst>
                                      </p:cBhvr>
                                      <p:to>
                                        <p:strVal val="visible"/>
                                      </p:to>
                                    </p:set>
                                    <p:animEffect transition="in" filter="strips(downRight)">
                                      <p:cBhvr>
                                        <p:cTn id="37" dur="500"/>
                                        <p:tgtEl>
                                          <p:spTgt spid="942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94211">
                                            <p:txEl>
                                              <p:pRg st="7" end="7"/>
                                            </p:txEl>
                                          </p:spTgt>
                                        </p:tgtEl>
                                        <p:attrNameLst>
                                          <p:attrName>style.visibility</p:attrName>
                                        </p:attrNameLst>
                                      </p:cBhvr>
                                      <p:to>
                                        <p:strVal val="visible"/>
                                      </p:to>
                                    </p:set>
                                    <p:animEffect transition="in" filter="strips(downRight)">
                                      <p:cBhvr>
                                        <p:cTn id="42" dur="500"/>
                                        <p:tgtEl>
                                          <p:spTgt spid="942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94211">
                                            <p:txEl>
                                              <p:pRg st="9" end="9"/>
                                            </p:txEl>
                                          </p:spTgt>
                                        </p:tgtEl>
                                        <p:attrNameLst>
                                          <p:attrName>style.visibility</p:attrName>
                                        </p:attrNameLst>
                                      </p:cBhvr>
                                      <p:to>
                                        <p:strVal val="visible"/>
                                      </p:to>
                                    </p:set>
                                    <p:animEffect transition="in" filter="strips(downRight)">
                                      <p:cBhvr>
                                        <p:cTn id="47" dur="500"/>
                                        <p:tgtEl>
                                          <p:spTgt spid="942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94211">
                                            <p:txEl>
                                              <p:pRg st="10" end="10"/>
                                            </p:txEl>
                                          </p:spTgt>
                                        </p:tgtEl>
                                        <p:attrNameLst>
                                          <p:attrName>style.visibility</p:attrName>
                                        </p:attrNameLst>
                                      </p:cBhvr>
                                      <p:to>
                                        <p:strVal val="visible"/>
                                      </p:to>
                                    </p:set>
                                    <p:animEffect transition="in" filter="strips(downRight)">
                                      <p:cBhvr>
                                        <p:cTn id="52" dur="500"/>
                                        <p:tgtEl>
                                          <p:spTgt spid="942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94211">
                                            <p:txEl>
                                              <p:pRg st="11" end="11"/>
                                            </p:txEl>
                                          </p:spTgt>
                                        </p:tgtEl>
                                        <p:attrNameLst>
                                          <p:attrName>style.visibility</p:attrName>
                                        </p:attrNameLst>
                                      </p:cBhvr>
                                      <p:to>
                                        <p:strVal val="visible"/>
                                      </p:to>
                                    </p:set>
                                    <p:animEffect transition="in" filter="strips(downRight)">
                                      <p:cBhvr>
                                        <p:cTn id="57" dur="500"/>
                                        <p:tgtEl>
                                          <p:spTgt spid="942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1AB88FE3-0C8E-4CA5-BB47-D96F094720CF}" type="datetime1">
              <a:rPr lang="zh-CN" altLang="en-US"/>
              <a:t>2021/11/8</a:t>
            </a:fld>
            <a:endParaRPr lang="en-US" altLang="zh-CN"/>
          </a:p>
        </p:txBody>
      </p:sp>
      <p:sp>
        <p:nvSpPr>
          <p:cNvPr id="9" name="灯片编号占位符 4"/>
          <p:cNvSpPr>
            <a:spLocks noGrp="1"/>
          </p:cNvSpPr>
          <p:nvPr>
            <p:ph type="sldNum" sz="quarter" idx="11"/>
          </p:nvPr>
        </p:nvSpPr>
        <p:spPr/>
        <p:txBody>
          <a:bodyPr/>
          <a:lstStyle/>
          <a:p>
            <a:fld id="{B7BFE4A5-02D4-4038-A230-8D686547E2E5}" type="slidenum">
              <a:rPr lang="en-US" altLang="zh-CN"/>
              <a:t>3</a:t>
            </a:fld>
            <a:endParaRPr lang="en-US" altLang="zh-CN"/>
          </a:p>
        </p:txBody>
      </p:sp>
      <p:sp>
        <p:nvSpPr>
          <p:cNvPr id="9218" name="Rectangle 2"/>
          <p:cNvSpPr>
            <a:spLocks noGrp="1" noChangeArrowheads="1"/>
          </p:cNvSpPr>
          <p:nvPr>
            <p:ph type="title"/>
          </p:nvPr>
        </p:nvSpPr>
        <p:spPr/>
        <p:txBody>
          <a:bodyPr/>
          <a:lstStyle/>
          <a:p>
            <a:r>
              <a:rPr lang="en-US" altLang="zh-CN"/>
              <a:t>2.1 </a:t>
            </a:r>
            <a:r>
              <a:rPr lang="zh-CN" altLang="en-US"/>
              <a:t>问题定义</a:t>
            </a:r>
          </a:p>
        </p:txBody>
      </p:sp>
      <p:sp>
        <p:nvSpPr>
          <p:cNvPr id="9219" name="Rectangle 3"/>
          <p:cNvSpPr>
            <a:spLocks noGrp="1" noChangeArrowheads="1"/>
          </p:cNvSpPr>
          <p:nvPr>
            <p:ph type="body" idx="1"/>
          </p:nvPr>
        </p:nvSpPr>
        <p:spPr/>
        <p:txBody>
          <a:bodyPr/>
          <a:lstStyle/>
          <a:p>
            <a:r>
              <a:rPr lang="en-US" altLang="zh-CN" dirty="0">
                <a:solidFill>
                  <a:srgbClr val="CC0000"/>
                </a:solidFill>
              </a:rPr>
              <a:t>【</a:t>
            </a:r>
            <a:r>
              <a:rPr lang="zh-CN" altLang="en-US" dirty="0">
                <a:solidFill>
                  <a:srgbClr val="CC0000"/>
                </a:solidFill>
              </a:rPr>
              <a:t>目的</a:t>
            </a:r>
            <a:r>
              <a:rPr lang="en-US" altLang="zh-CN" dirty="0">
                <a:solidFill>
                  <a:srgbClr val="CC0000"/>
                </a:solidFill>
              </a:rPr>
              <a:t>】</a:t>
            </a:r>
          </a:p>
          <a:p>
            <a:pPr lvl="1"/>
            <a:r>
              <a:rPr lang="zh-CN" altLang="en-US" dirty="0"/>
              <a:t>明确用户要计算机解决的</a:t>
            </a:r>
            <a:r>
              <a:rPr lang="zh-CN" altLang="en-US" dirty="0">
                <a:solidFill>
                  <a:srgbClr val="C00000"/>
                </a:solidFill>
              </a:rPr>
              <a:t>问题是什么</a:t>
            </a:r>
            <a:r>
              <a:rPr lang="zh-CN" altLang="en-US" dirty="0"/>
              <a:t>。</a:t>
            </a:r>
          </a:p>
          <a:p>
            <a:r>
              <a:rPr lang="en-US" altLang="zh-CN" dirty="0">
                <a:solidFill>
                  <a:srgbClr val="CC0000"/>
                </a:solidFill>
              </a:rPr>
              <a:t>【</a:t>
            </a:r>
            <a:r>
              <a:rPr lang="zh-CN" altLang="en-US" dirty="0">
                <a:solidFill>
                  <a:srgbClr val="CC0000"/>
                </a:solidFill>
              </a:rPr>
              <a:t>任务</a:t>
            </a:r>
            <a:r>
              <a:rPr lang="en-US" altLang="zh-CN" dirty="0">
                <a:solidFill>
                  <a:srgbClr val="CC0000"/>
                </a:solidFill>
              </a:rPr>
              <a:t>】</a:t>
            </a:r>
          </a:p>
          <a:p>
            <a:pPr lvl="1"/>
            <a:r>
              <a:rPr lang="zh-CN" altLang="en-US" dirty="0"/>
              <a:t>确定</a:t>
            </a:r>
            <a:r>
              <a:rPr lang="zh-CN" altLang="en-US" dirty="0">
                <a:solidFill>
                  <a:srgbClr val="0000FF"/>
                </a:solidFill>
              </a:rPr>
              <a:t>问题的背景</a:t>
            </a:r>
            <a:r>
              <a:rPr lang="zh-CN" altLang="en-US" dirty="0"/>
              <a:t>、</a:t>
            </a:r>
            <a:r>
              <a:rPr lang="zh-CN" altLang="en-US" dirty="0">
                <a:solidFill>
                  <a:srgbClr val="0000FF"/>
                </a:solidFill>
              </a:rPr>
              <a:t>待开发系统的目标</a:t>
            </a:r>
            <a:r>
              <a:rPr lang="zh-CN" altLang="en-US" dirty="0"/>
              <a:t>和</a:t>
            </a:r>
            <a:r>
              <a:rPr lang="zh-CN" altLang="en-US" dirty="0">
                <a:solidFill>
                  <a:srgbClr val="0000FF"/>
                </a:solidFill>
              </a:rPr>
              <a:t>范围</a:t>
            </a:r>
            <a:r>
              <a:rPr lang="zh-CN" altLang="en-US" dirty="0"/>
              <a:t>。</a:t>
            </a:r>
          </a:p>
          <a:p>
            <a:r>
              <a:rPr lang="en-US" altLang="zh-CN" dirty="0">
                <a:solidFill>
                  <a:srgbClr val="CC0000"/>
                </a:solidFill>
              </a:rPr>
              <a:t>【</a:t>
            </a:r>
            <a:r>
              <a:rPr lang="zh-CN" altLang="en-US" dirty="0">
                <a:solidFill>
                  <a:srgbClr val="CC0000"/>
                </a:solidFill>
              </a:rPr>
              <a:t>方式</a:t>
            </a:r>
            <a:r>
              <a:rPr lang="en-US" altLang="zh-CN" dirty="0">
                <a:solidFill>
                  <a:srgbClr val="CC0000"/>
                </a:solidFill>
              </a:rPr>
              <a:t>】</a:t>
            </a:r>
          </a:p>
          <a:p>
            <a:pPr lvl="1"/>
            <a:r>
              <a:rPr lang="en-US" altLang="zh-CN" dirty="0">
                <a:latin typeface="黑体" panose="02010609060101010101" charset="-122"/>
              </a:rPr>
              <a:t>⑴</a:t>
            </a:r>
            <a:r>
              <a:rPr lang="zh-CN" altLang="en-US" dirty="0">
                <a:latin typeface="黑体" panose="02010609060101010101" charset="-122"/>
              </a:rPr>
              <a:t>口头形式了解用户的要求；</a:t>
            </a:r>
          </a:p>
          <a:p>
            <a:pPr lvl="1"/>
            <a:r>
              <a:rPr lang="zh-CN" altLang="en-US" dirty="0">
                <a:latin typeface="黑体" panose="02010609060101010101" charset="-122"/>
              </a:rPr>
              <a:t>⑵阅读用户提供的相关资料；</a:t>
            </a:r>
          </a:p>
          <a:p>
            <a:pPr lvl="2"/>
            <a:r>
              <a:rPr lang="zh-CN" altLang="en-US" dirty="0" smtClean="0"/>
              <a:t>了解与该问题相关的领域知识</a:t>
            </a:r>
            <a:r>
              <a:rPr lang="en-US" altLang="zh-CN" smtClean="0"/>
              <a:t>; </a:t>
            </a:r>
            <a:endParaRPr lang="en-US" altLang="zh-CN" dirty="0" smtClean="0"/>
          </a:p>
          <a:p>
            <a:pPr lvl="1"/>
            <a:r>
              <a:rPr lang="en-US" altLang="zh-CN" dirty="0" smtClean="0">
                <a:latin typeface="黑体" panose="02010609060101010101" charset="-122"/>
              </a:rPr>
              <a:t>(3)</a:t>
            </a:r>
            <a:r>
              <a:rPr lang="zh-CN" altLang="en-US" dirty="0" smtClean="0">
                <a:latin typeface="黑体" panose="02010609060101010101" charset="-122"/>
              </a:rPr>
              <a:t>现场观察甚至亲自参加操作</a:t>
            </a:r>
            <a:r>
              <a:rPr lang="en-US" altLang="zh-CN" dirty="0" smtClean="0">
                <a:latin typeface="黑体" panose="02010609060101010101" charset="-122"/>
              </a:rPr>
              <a:t>;</a:t>
            </a:r>
          </a:p>
          <a:p>
            <a:r>
              <a:rPr lang="en-US" altLang="zh-CN" dirty="0" smtClean="0">
                <a:solidFill>
                  <a:srgbClr val="CC0000"/>
                </a:solidFill>
              </a:rPr>
              <a:t>【</a:t>
            </a:r>
            <a:r>
              <a:rPr lang="zh-CN" altLang="en-US" dirty="0">
                <a:solidFill>
                  <a:srgbClr val="CC0000"/>
                </a:solidFill>
              </a:rPr>
              <a:t>成果</a:t>
            </a:r>
            <a:r>
              <a:rPr lang="en-US" altLang="zh-CN" dirty="0">
                <a:solidFill>
                  <a:srgbClr val="CC0000"/>
                </a:solidFill>
              </a:rPr>
              <a:t>】</a:t>
            </a:r>
          </a:p>
          <a:p>
            <a:pPr lvl="1"/>
            <a:r>
              <a:rPr lang="en-US" altLang="zh-CN" dirty="0">
                <a:solidFill>
                  <a:srgbClr val="0000FF"/>
                </a:solidFill>
              </a:rPr>
              <a:t>《</a:t>
            </a:r>
            <a:r>
              <a:rPr lang="zh-CN" altLang="en-US" dirty="0">
                <a:solidFill>
                  <a:srgbClr val="0000FF"/>
                </a:solidFill>
              </a:rPr>
              <a:t>软件开发任务书</a:t>
            </a:r>
            <a:r>
              <a:rPr lang="en-US" altLang="zh-CN" dirty="0">
                <a:solidFill>
                  <a:srgbClr val="0000FF"/>
                </a:solidFill>
              </a:rPr>
              <a:t>》</a:t>
            </a:r>
          </a:p>
        </p:txBody>
      </p:sp>
      <p:sp>
        <p:nvSpPr>
          <p:cNvPr id="9223" name="Rectangle 7"/>
          <p:cNvSpPr>
            <a:spLocks noChangeArrowheads="1"/>
          </p:cNvSpPr>
          <p:nvPr/>
        </p:nvSpPr>
        <p:spPr bwMode="auto">
          <a:xfrm>
            <a:off x="6858000" y="3886200"/>
            <a:ext cx="1716088" cy="457200"/>
          </a:xfrm>
          <a:prstGeom prst="rect">
            <a:avLst/>
          </a:prstGeom>
          <a:solidFill>
            <a:srgbClr val="FFFF99"/>
          </a:solidFill>
          <a:ln w="9525">
            <a:noFill/>
            <a:miter lim="800000"/>
          </a:ln>
          <a:effectLst/>
        </p:spPr>
        <p:txBody>
          <a:bodyPr wrap="none">
            <a:spAutoFit/>
          </a:bodyPr>
          <a:lstStyle/>
          <a:p>
            <a:pPr algn="l"/>
            <a:r>
              <a:rPr lang="zh-CN" altLang="en-US" sz="2400" b="1">
                <a:solidFill>
                  <a:srgbClr val="CC0000"/>
                </a:solidFill>
                <a:ea typeface="黑体" panose="02010609060101010101" charset="-122"/>
              </a:rPr>
              <a:t>系统分析员</a:t>
            </a:r>
          </a:p>
        </p:txBody>
      </p:sp>
      <p:sp>
        <p:nvSpPr>
          <p:cNvPr id="9224" name="Rectangle 8"/>
          <p:cNvSpPr>
            <a:spLocks noChangeArrowheads="1"/>
          </p:cNvSpPr>
          <p:nvPr/>
        </p:nvSpPr>
        <p:spPr bwMode="auto">
          <a:xfrm>
            <a:off x="6096000" y="5029200"/>
            <a:ext cx="2659702" cy="830997"/>
          </a:xfrm>
          <a:prstGeom prst="rect">
            <a:avLst/>
          </a:prstGeom>
          <a:solidFill>
            <a:srgbClr val="FFFF99"/>
          </a:solidFill>
          <a:ln w="9525" algn="ctr">
            <a:noFill/>
            <a:miter lim="800000"/>
          </a:ln>
          <a:effectLst/>
        </p:spPr>
        <p:txBody>
          <a:bodyPr wrap="none">
            <a:spAutoFit/>
          </a:bodyPr>
          <a:lstStyle/>
          <a:p>
            <a:pPr algn="l"/>
            <a:r>
              <a:rPr lang="zh-CN" altLang="en-US" sz="2400" b="1" dirty="0">
                <a:solidFill>
                  <a:srgbClr val="0000FF"/>
                </a:solidFill>
                <a:ea typeface="黑体" panose="02010609060101010101" charset="-122"/>
              </a:rPr>
              <a:t>要抓住问题的</a:t>
            </a:r>
            <a:r>
              <a:rPr lang="zh-CN" altLang="en-US" sz="2400" b="1" dirty="0" smtClean="0">
                <a:solidFill>
                  <a:srgbClr val="0000FF"/>
                </a:solidFill>
                <a:ea typeface="黑体" panose="02010609060101010101" charset="-122"/>
              </a:rPr>
              <a:t>本质</a:t>
            </a:r>
            <a:endParaRPr lang="en-US" altLang="zh-CN" sz="2400" b="1" dirty="0" smtClean="0">
              <a:solidFill>
                <a:srgbClr val="0000FF"/>
              </a:solidFill>
              <a:ea typeface="黑体" panose="02010609060101010101" charset="-122"/>
            </a:endParaRPr>
          </a:p>
          <a:p>
            <a:pPr algn="l"/>
            <a:r>
              <a:rPr lang="zh-CN" altLang="en-US" sz="2400" b="1" dirty="0" smtClean="0">
                <a:solidFill>
                  <a:srgbClr val="0000FF"/>
                </a:solidFill>
                <a:ea typeface="黑体" panose="02010609060101010101" charset="-122"/>
              </a:rPr>
              <a:t>及时纠正错误要求</a:t>
            </a:r>
            <a:endParaRPr lang="zh-CN" altLang="en-US" sz="2400" b="1" dirty="0">
              <a:solidFill>
                <a:srgbClr val="0000FF"/>
              </a:solidFill>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strips(downRight)">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strips(downRight)">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strips(downRight)">
                                      <p:cBhvr>
                                        <p:cTn id="17" dur="500"/>
                                        <p:tgtEl>
                                          <p:spTgt spid="92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9219">
                                            <p:txEl>
                                              <p:pRg st="9" end="9"/>
                                            </p:txEl>
                                          </p:spTgt>
                                        </p:tgtEl>
                                        <p:attrNameLst>
                                          <p:attrName>style.visibility</p:attrName>
                                        </p:attrNameLst>
                                      </p:cBhvr>
                                      <p:to>
                                        <p:strVal val="visible"/>
                                      </p:to>
                                    </p:set>
                                    <p:animEffect transition="in" filter="strips(downRight)">
                                      <p:cBhvr>
                                        <p:cTn id="22" dur="500"/>
                                        <p:tgtEl>
                                          <p:spTgt spid="9219">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219">
                                            <p:txEl>
                                              <p:pRg st="1" end="1"/>
                                            </p:txEl>
                                          </p:spTgt>
                                        </p:tgtEl>
                                        <p:attrNameLst>
                                          <p:attrName>style.visibility</p:attrName>
                                        </p:attrNameLst>
                                      </p:cBhvr>
                                      <p:to>
                                        <p:strVal val="visible"/>
                                      </p:to>
                                    </p:set>
                                    <p:animEffect transition="in" filter="strips(downRight)">
                                      <p:cBhvr>
                                        <p:cTn id="27" dur="500"/>
                                        <p:tgtEl>
                                          <p:spTgt spid="921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9219">
                                            <p:txEl>
                                              <p:pRg st="3" end="3"/>
                                            </p:txEl>
                                          </p:spTgt>
                                        </p:tgtEl>
                                        <p:attrNameLst>
                                          <p:attrName>style.visibility</p:attrName>
                                        </p:attrNameLst>
                                      </p:cBhvr>
                                      <p:to>
                                        <p:strVal val="visible"/>
                                      </p:to>
                                    </p:set>
                                    <p:animEffect transition="in" filter="strips(downRight)">
                                      <p:cBhvr>
                                        <p:cTn id="32" dur="500"/>
                                        <p:tgtEl>
                                          <p:spTgt spid="921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23"/>
                                        </p:tgtEl>
                                        <p:attrNameLst>
                                          <p:attrName>style.visibility</p:attrName>
                                        </p:attrNameLst>
                                      </p:cBhvr>
                                      <p:to>
                                        <p:strVal val="visible"/>
                                      </p:to>
                                    </p:set>
                                    <p:anim calcmode="lin" valueType="num">
                                      <p:cBhvr additive="base">
                                        <p:cTn id="37" dur="500" fill="hold"/>
                                        <p:tgtEl>
                                          <p:spTgt spid="9223"/>
                                        </p:tgtEl>
                                        <p:attrNameLst>
                                          <p:attrName>ppt_x</p:attrName>
                                        </p:attrNameLst>
                                      </p:cBhvr>
                                      <p:tavLst>
                                        <p:tav tm="0">
                                          <p:val>
                                            <p:strVal val="#ppt_x"/>
                                          </p:val>
                                        </p:tav>
                                        <p:tav tm="100000">
                                          <p:val>
                                            <p:strVal val="#ppt_x"/>
                                          </p:val>
                                        </p:tav>
                                      </p:tavLst>
                                    </p:anim>
                                    <p:anim calcmode="lin" valueType="num">
                                      <p:cBhvr additive="base">
                                        <p:cTn id="38" dur="500" fill="hold"/>
                                        <p:tgtEl>
                                          <p:spTgt spid="92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nodeType="clickEffect">
                                  <p:stCondLst>
                                    <p:cond delay="0"/>
                                  </p:stCondLst>
                                  <p:childTnLst>
                                    <p:set>
                                      <p:cBhvr>
                                        <p:cTn id="42" dur="1" fill="hold">
                                          <p:stCondLst>
                                            <p:cond delay="0"/>
                                          </p:stCondLst>
                                        </p:cTn>
                                        <p:tgtEl>
                                          <p:spTgt spid="9219">
                                            <p:txEl>
                                              <p:pRg st="5" end="5"/>
                                            </p:txEl>
                                          </p:spTgt>
                                        </p:tgtEl>
                                        <p:attrNameLst>
                                          <p:attrName>style.visibility</p:attrName>
                                        </p:attrNameLst>
                                      </p:cBhvr>
                                      <p:to>
                                        <p:strVal val="visible"/>
                                      </p:to>
                                    </p:set>
                                    <p:animEffect transition="in" filter="strips(downRight)">
                                      <p:cBhvr>
                                        <p:cTn id="43" dur="500"/>
                                        <p:tgtEl>
                                          <p:spTgt spid="9219">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9219">
                                            <p:txEl>
                                              <p:pRg st="6" end="6"/>
                                            </p:txEl>
                                          </p:spTgt>
                                        </p:tgtEl>
                                        <p:attrNameLst>
                                          <p:attrName>style.visibility</p:attrName>
                                        </p:attrNameLst>
                                      </p:cBhvr>
                                      <p:to>
                                        <p:strVal val="visible"/>
                                      </p:to>
                                    </p:set>
                                    <p:animEffect transition="in" filter="strips(downRight)">
                                      <p:cBhvr>
                                        <p:cTn id="48" dur="500"/>
                                        <p:tgtEl>
                                          <p:spTgt spid="9219">
                                            <p:txEl>
                                              <p:pRg st="6" end="6"/>
                                            </p:txEl>
                                          </p:spTgt>
                                        </p:tgtEl>
                                      </p:cBhvr>
                                    </p:animEffect>
                                  </p:childTnLst>
                                </p:cTn>
                              </p:par>
                              <p:par>
                                <p:cTn id="49" presetID="18" presetClass="entr" presetSubtype="6" fill="hold" nodeType="withEffect">
                                  <p:stCondLst>
                                    <p:cond delay="0"/>
                                  </p:stCondLst>
                                  <p:childTnLst>
                                    <p:set>
                                      <p:cBhvr>
                                        <p:cTn id="50" dur="1" fill="hold">
                                          <p:stCondLst>
                                            <p:cond delay="0"/>
                                          </p:stCondLst>
                                        </p:cTn>
                                        <p:tgtEl>
                                          <p:spTgt spid="9219">
                                            <p:txEl>
                                              <p:pRg st="7" end="7"/>
                                            </p:txEl>
                                          </p:spTgt>
                                        </p:tgtEl>
                                        <p:attrNameLst>
                                          <p:attrName>style.visibility</p:attrName>
                                        </p:attrNameLst>
                                      </p:cBhvr>
                                      <p:to>
                                        <p:strVal val="visible"/>
                                      </p:to>
                                    </p:set>
                                    <p:animEffect transition="in" filter="strips(downRight)">
                                      <p:cBhvr>
                                        <p:cTn id="51" dur="500"/>
                                        <p:tgtEl>
                                          <p:spTgt spid="9219">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6" fill="hold" nodeType="clickEffect">
                                  <p:stCondLst>
                                    <p:cond delay="0"/>
                                  </p:stCondLst>
                                  <p:childTnLst>
                                    <p:set>
                                      <p:cBhvr>
                                        <p:cTn id="55" dur="1" fill="hold">
                                          <p:stCondLst>
                                            <p:cond delay="0"/>
                                          </p:stCondLst>
                                        </p:cTn>
                                        <p:tgtEl>
                                          <p:spTgt spid="9219">
                                            <p:txEl>
                                              <p:pRg st="8" end="8"/>
                                            </p:txEl>
                                          </p:spTgt>
                                        </p:tgtEl>
                                        <p:attrNameLst>
                                          <p:attrName>style.visibility</p:attrName>
                                        </p:attrNameLst>
                                      </p:cBhvr>
                                      <p:to>
                                        <p:strVal val="visible"/>
                                      </p:to>
                                    </p:set>
                                    <p:animEffect transition="in" filter="strips(downRight)">
                                      <p:cBhvr>
                                        <p:cTn id="56" dur="500"/>
                                        <p:tgtEl>
                                          <p:spTgt spid="9219">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9224"/>
                                        </p:tgtEl>
                                        <p:attrNameLst>
                                          <p:attrName>style.visibility</p:attrName>
                                        </p:attrNameLst>
                                      </p:cBhvr>
                                      <p:to>
                                        <p:strVal val="visible"/>
                                      </p:to>
                                    </p:set>
                                    <p:animEffect transition="in" filter="box(in)">
                                      <p:cBhvr>
                                        <p:cTn id="61" dur="500"/>
                                        <p:tgtEl>
                                          <p:spTgt spid="9224"/>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6" fill="hold" nodeType="clickEffect">
                                  <p:stCondLst>
                                    <p:cond delay="0"/>
                                  </p:stCondLst>
                                  <p:childTnLst>
                                    <p:set>
                                      <p:cBhvr>
                                        <p:cTn id="65" dur="1" fill="hold">
                                          <p:stCondLst>
                                            <p:cond delay="0"/>
                                          </p:stCondLst>
                                        </p:cTn>
                                        <p:tgtEl>
                                          <p:spTgt spid="9219">
                                            <p:txEl>
                                              <p:pRg st="10" end="10"/>
                                            </p:txEl>
                                          </p:spTgt>
                                        </p:tgtEl>
                                        <p:attrNameLst>
                                          <p:attrName>style.visibility</p:attrName>
                                        </p:attrNameLst>
                                      </p:cBhvr>
                                      <p:to>
                                        <p:strVal val="visible"/>
                                      </p:to>
                                    </p:set>
                                    <p:animEffect transition="in" filter="strips(downRight)">
                                      <p:cBhvr>
                                        <p:cTn id="66" dur="500"/>
                                        <p:tgtEl>
                                          <p:spTgt spid="92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animBg="1"/>
      <p:bldP spid="92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AA5791B-AEF8-4D8A-A4D1-AB63ACFDAB02}"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D972805E-73F8-43F7-A01F-4C29FE3F0888}" type="slidenum">
              <a:rPr lang="en-US" altLang="zh-CN"/>
              <a:t>30</a:t>
            </a:fld>
            <a:endParaRPr lang="en-US" altLang="zh-CN"/>
          </a:p>
        </p:txBody>
      </p:sp>
      <p:sp>
        <p:nvSpPr>
          <p:cNvPr id="95234" name="Rectangle 2"/>
          <p:cNvSpPr>
            <a:spLocks noGrp="1" noChangeArrowheads="1"/>
          </p:cNvSpPr>
          <p:nvPr>
            <p:ph type="title"/>
          </p:nvPr>
        </p:nvSpPr>
        <p:spPr/>
        <p:txBody>
          <a:bodyPr/>
          <a:lstStyle/>
          <a:p>
            <a:r>
              <a:rPr lang="en-US" altLang="zh-CN"/>
              <a:t>2.2 </a:t>
            </a:r>
            <a:r>
              <a:rPr lang="zh-CN" altLang="en-US"/>
              <a:t>可行性研究</a:t>
            </a:r>
          </a:p>
        </p:txBody>
      </p:sp>
      <p:sp>
        <p:nvSpPr>
          <p:cNvPr id="95235" name="Rectangle 3"/>
          <p:cNvSpPr>
            <a:spLocks noGrp="1" noChangeArrowheads="1"/>
          </p:cNvSpPr>
          <p:nvPr>
            <p:ph type="body" idx="1"/>
          </p:nvPr>
        </p:nvSpPr>
        <p:spPr>
          <a:xfrm>
            <a:off x="468313" y="1052513"/>
            <a:ext cx="8229600" cy="5272087"/>
          </a:xfrm>
        </p:spPr>
        <p:txBody>
          <a:bodyPr/>
          <a:lstStyle/>
          <a:p>
            <a:r>
              <a:rPr lang="en-US" altLang="zh-CN" dirty="0">
                <a:solidFill>
                  <a:srgbClr val="0000FF"/>
                </a:solidFill>
                <a:latin typeface="黑体" panose="02010609060101010101" charset="-122"/>
              </a:rPr>
              <a:t>⒈</a:t>
            </a:r>
            <a:r>
              <a:rPr lang="zh-CN" altLang="en-US" dirty="0">
                <a:solidFill>
                  <a:srgbClr val="0000FF"/>
                </a:solidFill>
              </a:rPr>
              <a:t>经济可行性</a:t>
            </a:r>
            <a:r>
              <a:rPr lang="en-US" altLang="zh-CN" dirty="0">
                <a:solidFill>
                  <a:srgbClr val="0000FF"/>
                </a:solidFill>
              </a:rPr>
              <a:t>——</a:t>
            </a:r>
            <a:r>
              <a:rPr lang="zh-CN" altLang="zh-CN" dirty="0">
                <a:solidFill>
                  <a:srgbClr val="0000FF"/>
                </a:solidFill>
              </a:rPr>
              <a:t>【</a:t>
            </a:r>
            <a:r>
              <a:rPr lang="zh-CN" altLang="zh-CN" dirty="0">
                <a:solidFill>
                  <a:srgbClr val="0000FF"/>
                </a:solidFill>
                <a:latin typeface="黑体" panose="02010609060101010101" charset="-122"/>
              </a:rPr>
              <a:t>①</a:t>
            </a:r>
            <a:r>
              <a:rPr lang="zh-CN" altLang="en-US" dirty="0">
                <a:solidFill>
                  <a:srgbClr val="0000FF"/>
                </a:solidFill>
              </a:rPr>
              <a:t>费用估计</a:t>
            </a:r>
            <a:r>
              <a:rPr lang="zh-CN" altLang="zh-CN" dirty="0">
                <a:solidFill>
                  <a:srgbClr val="0000FF"/>
                </a:solidFill>
              </a:rPr>
              <a:t>】</a:t>
            </a:r>
            <a:endParaRPr lang="en-US" altLang="zh-CN" dirty="0">
              <a:solidFill>
                <a:srgbClr val="0000FF"/>
              </a:solidFill>
            </a:endParaRPr>
          </a:p>
          <a:p>
            <a:pPr lvl="1"/>
            <a:r>
              <a:rPr lang="zh-CN" altLang="en-US" dirty="0"/>
              <a:t>软件开发价格 ＝ 开发工作量 </a:t>
            </a:r>
            <a:r>
              <a:rPr lang="en-US" altLang="zh-CN" dirty="0"/>
              <a:t>× </a:t>
            </a:r>
            <a:r>
              <a:rPr lang="zh-CN" altLang="en-US" dirty="0">
                <a:solidFill>
                  <a:srgbClr val="FF0000"/>
                </a:solidFill>
              </a:rPr>
              <a:t>开发费用／人</a:t>
            </a:r>
            <a:r>
              <a:rPr lang="en-US" altLang="zh-CN" dirty="0">
                <a:solidFill>
                  <a:srgbClr val="FF0000"/>
                </a:solidFill>
              </a:rPr>
              <a:t>·</a:t>
            </a:r>
            <a:r>
              <a:rPr lang="zh-CN" altLang="en-US" dirty="0">
                <a:solidFill>
                  <a:srgbClr val="FF0000"/>
                </a:solidFill>
              </a:rPr>
              <a:t>月</a:t>
            </a:r>
            <a:r>
              <a:rPr lang="zh-CN" altLang="en-US" dirty="0"/>
              <a:t> </a:t>
            </a:r>
          </a:p>
          <a:p>
            <a:pPr lvl="1"/>
            <a:r>
              <a:rPr lang="en-US" altLang="zh-CN" dirty="0">
                <a:solidFill>
                  <a:srgbClr val="FF0000"/>
                </a:solidFill>
              </a:rPr>
              <a:t>B:</a:t>
            </a:r>
            <a:r>
              <a:rPr lang="zh-CN" altLang="en-US" dirty="0">
                <a:solidFill>
                  <a:srgbClr val="FF0000"/>
                </a:solidFill>
              </a:rPr>
              <a:t>平均工资</a:t>
            </a:r>
          </a:p>
          <a:p>
            <a:pPr lvl="1"/>
            <a:r>
              <a:rPr lang="zh-CN" altLang="en-US" dirty="0"/>
              <a:t>开发费用／人</a:t>
            </a:r>
            <a:r>
              <a:rPr lang="en-US" altLang="zh-CN" dirty="0"/>
              <a:t>·</a:t>
            </a:r>
            <a:r>
              <a:rPr lang="zh-CN" altLang="en-US" dirty="0"/>
              <a:t>月 ＝（</a:t>
            </a:r>
            <a:r>
              <a:rPr lang="en-US" altLang="zh-CN" dirty="0">
                <a:solidFill>
                  <a:srgbClr val="FF0000"/>
                </a:solidFill>
              </a:rPr>
              <a:t>P</a:t>
            </a:r>
            <a:r>
              <a:rPr lang="zh-CN" altLang="en-US" dirty="0"/>
              <a:t>＋</a:t>
            </a:r>
            <a:r>
              <a:rPr lang="en-US" altLang="zh-CN" dirty="0"/>
              <a:t>Q</a:t>
            </a:r>
            <a:r>
              <a:rPr lang="zh-CN" altLang="en-US" dirty="0"/>
              <a:t>＋</a:t>
            </a:r>
            <a:r>
              <a:rPr lang="en-US" altLang="zh-CN" dirty="0"/>
              <a:t>R</a:t>
            </a:r>
            <a:r>
              <a:rPr lang="zh-CN" altLang="en-US" dirty="0"/>
              <a:t>）</a:t>
            </a:r>
            <a:r>
              <a:rPr lang="en-US" altLang="zh-CN" dirty="0"/>
              <a:t>× S× T</a:t>
            </a:r>
          </a:p>
          <a:p>
            <a:pPr lvl="2"/>
            <a:r>
              <a:rPr lang="en-US" altLang="zh-CN" dirty="0">
                <a:solidFill>
                  <a:srgbClr val="FF0000"/>
                </a:solidFill>
              </a:rPr>
              <a:t>P</a:t>
            </a:r>
            <a:r>
              <a:rPr lang="zh-CN" altLang="en-US" dirty="0">
                <a:solidFill>
                  <a:srgbClr val="FF0000"/>
                </a:solidFill>
              </a:rPr>
              <a:t>（人头费）</a:t>
            </a:r>
          </a:p>
          <a:p>
            <a:pPr lvl="3"/>
            <a:r>
              <a:rPr lang="zh-CN" altLang="en-US" dirty="0"/>
              <a:t>员工工资、奖金和国家规定的各项按人计算的费用</a:t>
            </a:r>
          </a:p>
          <a:p>
            <a:pPr lvl="3"/>
            <a:r>
              <a:rPr lang="zh-CN" altLang="en-US" dirty="0"/>
              <a:t>国家规定的</a:t>
            </a:r>
            <a:r>
              <a:rPr lang="zh-CN" altLang="en-US" dirty="0">
                <a:solidFill>
                  <a:srgbClr val="FF0000"/>
                </a:solidFill>
              </a:rPr>
              <a:t>公积金 </a:t>
            </a:r>
            <a:r>
              <a:rPr lang="en-US" altLang="zh-CN" dirty="0">
                <a:solidFill>
                  <a:srgbClr val="FF0000"/>
                </a:solidFill>
              </a:rPr>
              <a:t>7%</a:t>
            </a:r>
            <a:r>
              <a:rPr lang="zh-CN" altLang="en-US" dirty="0"/>
              <a:t>，</a:t>
            </a:r>
            <a:r>
              <a:rPr lang="zh-CN" altLang="en-US" dirty="0">
                <a:solidFill>
                  <a:srgbClr val="FF0000"/>
                </a:solidFill>
              </a:rPr>
              <a:t>医疗保险金</a:t>
            </a:r>
            <a:r>
              <a:rPr lang="en-US" altLang="zh-CN" dirty="0">
                <a:solidFill>
                  <a:srgbClr val="FF0000"/>
                </a:solidFill>
              </a:rPr>
              <a:t>12%</a:t>
            </a:r>
            <a:r>
              <a:rPr lang="zh-CN" altLang="en-US" dirty="0"/>
              <a:t>，</a:t>
            </a:r>
            <a:r>
              <a:rPr lang="zh-CN" altLang="en-US" dirty="0">
                <a:solidFill>
                  <a:srgbClr val="FF0000"/>
                </a:solidFill>
              </a:rPr>
              <a:t>养老金</a:t>
            </a:r>
            <a:r>
              <a:rPr lang="en-US" altLang="zh-CN" dirty="0">
                <a:solidFill>
                  <a:srgbClr val="FF0000"/>
                </a:solidFill>
              </a:rPr>
              <a:t>22%</a:t>
            </a:r>
            <a:r>
              <a:rPr lang="zh-CN" altLang="en-US" dirty="0"/>
              <a:t>，</a:t>
            </a:r>
            <a:r>
              <a:rPr lang="zh-CN" altLang="en-US" dirty="0">
                <a:solidFill>
                  <a:srgbClr val="FF0000"/>
                </a:solidFill>
              </a:rPr>
              <a:t>失业金 </a:t>
            </a:r>
            <a:r>
              <a:rPr lang="en-US" altLang="zh-CN" dirty="0">
                <a:solidFill>
                  <a:srgbClr val="FF0000"/>
                </a:solidFill>
              </a:rPr>
              <a:t>2%</a:t>
            </a:r>
          </a:p>
          <a:p>
            <a:pPr lvl="3"/>
            <a:r>
              <a:rPr lang="zh-CN" altLang="en-US" dirty="0"/>
              <a:t>工伤保证金</a:t>
            </a:r>
            <a:r>
              <a:rPr lang="en-US" altLang="zh-CN" dirty="0"/>
              <a:t>0.5%</a:t>
            </a:r>
            <a:r>
              <a:rPr lang="zh-CN" altLang="en-US" dirty="0"/>
              <a:t>，生育保证金</a:t>
            </a:r>
            <a:r>
              <a:rPr lang="en-US" altLang="zh-CN" dirty="0"/>
              <a:t>0.5%</a:t>
            </a:r>
            <a:r>
              <a:rPr lang="zh-CN" altLang="en-US" dirty="0"/>
              <a:t>，残疾基金</a:t>
            </a:r>
            <a:r>
              <a:rPr lang="en-US" altLang="zh-CN" dirty="0"/>
              <a:t>1.6%</a:t>
            </a:r>
            <a:r>
              <a:rPr lang="zh-CN" altLang="en-US" dirty="0"/>
              <a:t>，工会基金</a:t>
            </a:r>
            <a:r>
              <a:rPr lang="en-US" altLang="zh-CN" dirty="0"/>
              <a:t>2% </a:t>
            </a:r>
          </a:p>
          <a:p>
            <a:pPr lvl="3"/>
            <a:r>
              <a:rPr lang="en-US" altLang="zh-CN" dirty="0">
                <a:solidFill>
                  <a:srgbClr val="FF0000"/>
                </a:solidFill>
              </a:rPr>
              <a:t>P </a:t>
            </a:r>
            <a:r>
              <a:rPr lang="zh-CN" altLang="en-US" dirty="0">
                <a:solidFill>
                  <a:srgbClr val="FF0000"/>
                </a:solidFill>
              </a:rPr>
              <a:t>＝ </a:t>
            </a:r>
            <a:r>
              <a:rPr lang="en-US" altLang="zh-CN" dirty="0">
                <a:solidFill>
                  <a:srgbClr val="FF0000"/>
                </a:solidFill>
              </a:rPr>
              <a:t>B × 1.476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5235">
                                            <p:txEl>
                                              <p:pRg st="3" end="3"/>
                                            </p:txEl>
                                          </p:spTgt>
                                        </p:tgtEl>
                                        <p:attrNameLst>
                                          <p:attrName>style.visibility</p:attrName>
                                        </p:attrNameLst>
                                      </p:cBhvr>
                                      <p:to>
                                        <p:strVal val="visible"/>
                                      </p:to>
                                    </p:set>
                                    <p:animEffect transition="in" filter="strips(downRight)">
                                      <p:cBhvr>
                                        <p:cTn id="7" dur="500"/>
                                        <p:tgtEl>
                                          <p:spTgt spid="9523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5235">
                                            <p:txEl>
                                              <p:pRg st="4" end="4"/>
                                            </p:txEl>
                                          </p:spTgt>
                                        </p:tgtEl>
                                        <p:attrNameLst>
                                          <p:attrName>style.visibility</p:attrName>
                                        </p:attrNameLst>
                                      </p:cBhvr>
                                      <p:to>
                                        <p:strVal val="visible"/>
                                      </p:to>
                                    </p:set>
                                    <p:animEffect transition="in" filter="strips(downRight)">
                                      <p:cBhvr>
                                        <p:cTn id="12" dur="500"/>
                                        <p:tgtEl>
                                          <p:spTgt spid="9523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5235">
                                            <p:txEl>
                                              <p:pRg st="5" end="5"/>
                                            </p:txEl>
                                          </p:spTgt>
                                        </p:tgtEl>
                                        <p:attrNameLst>
                                          <p:attrName>style.visibility</p:attrName>
                                        </p:attrNameLst>
                                      </p:cBhvr>
                                      <p:to>
                                        <p:strVal val="visible"/>
                                      </p:to>
                                    </p:set>
                                    <p:animEffect transition="in" filter="strips(downRight)">
                                      <p:cBhvr>
                                        <p:cTn id="17" dur="500"/>
                                        <p:tgtEl>
                                          <p:spTgt spid="9523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95235">
                                            <p:txEl>
                                              <p:pRg st="2" end="2"/>
                                            </p:txEl>
                                          </p:spTgt>
                                        </p:tgtEl>
                                        <p:attrNameLst>
                                          <p:attrName>style.visibility</p:attrName>
                                        </p:attrNameLst>
                                      </p:cBhvr>
                                      <p:to>
                                        <p:strVal val="visible"/>
                                      </p:to>
                                    </p:set>
                                    <p:animEffect transition="in" filter="strips(downRight)">
                                      <p:cBhvr>
                                        <p:cTn id="22" dur="500"/>
                                        <p:tgtEl>
                                          <p:spTgt spid="952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animEffect transition="in" filter="strips(downRight)">
                                      <p:cBhvr>
                                        <p:cTn id="27" dur="500"/>
                                        <p:tgtEl>
                                          <p:spTgt spid="9523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95235">
                                            <p:txEl>
                                              <p:pRg st="7" end="7"/>
                                            </p:txEl>
                                          </p:spTgt>
                                        </p:tgtEl>
                                        <p:attrNameLst>
                                          <p:attrName>style.visibility</p:attrName>
                                        </p:attrNameLst>
                                      </p:cBhvr>
                                      <p:to>
                                        <p:strVal val="visible"/>
                                      </p:to>
                                    </p:set>
                                    <p:animEffect transition="in" filter="strips(downRight)">
                                      <p:cBhvr>
                                        <p:cTn id="32" dur="500"/>
                                        <p:tgtEl>
                                          <p:spTgt spid="9523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95235">
                                            <p:txEl>
                                              <p:pRg st="8" end="8"/>
                                            </p:txEl>
                                          </p:spTgt>
                                        </p:tgtEl>
                                        <p:attrNameLst>
                                          <p:attrName>style.visibility</p:attrName>
                                        </p:attrNameLst>
                                      </p:cBhvr>
                                      <p:to>
                                        <p:strVal val="visible"/>
                                      </p:to>
                                    </p:set>
                                    <p:animEffect transition="in" filter="strips(downRight)">
                                      <p:cBhvr>
                                        <p:cTn id="37" dur="500"/>
                                        <p:tgtEl>
                                          <p:spTgt spid="952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D31C451-0163-4B0D-B8F0-3971A7FDE11B}"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7849F255-3047-491D-96F8-5965D4DDD738}" type="slidenum">
              <a:rPr lang="en-US" altLang="zh-CN"/>
              <a:t>31</a:t>
            </a:fld>
            <a:endParaRPr lang="en-US" altLang="zh-CN"/>
          </a:p>
        </p:txBody>
      </p:sp>
      <p:sp>
        <p:nvSpPr>
          <p:cNvPr id="96258" name="Rectangle 2"/>
          <p:cNvSpPr>
            <a:spLocks noGrp="1" noChangeArrowheads="1"/>
          </p:cNvSpPr>
          <p:nvPr>
            <p:ph type="title"/>
          </p:nvPr>
        </p:nvSpPr>
        <p:spPr/>
        <p:txBody>
          <a:bodyPr/>
          <a:lstStyle/>
          <a:p>
            <a:r>
              <a:rPr lang="en-US" altLang="zh-CN"/>
              <a:t>2.2 </a:t>
            </a:r>
            <a:r>
              <a:rPr lang="zh-CN" altLang="en-US"/>
              <a:t>可行性研究</a:t>
            </a:r>
          </a:p>
        </p:txBody>
      </p:sp>
      <p:sp>
        <p:nvSpPr>
          <p:cNvPr id="96259" name="Rectangle 3"/>
          <p:cNvSpPr>
            <a:spLocks noGrp="1" noChangeArrowheads="1"/>
          </p:cNvSpPr>
          <p:nvPr>
            <p:ph type="body" idx="1"/>
          </p:nvPr>
        </p:nvSpPr>
        <p:spPr>
          <a:xfrm>
            <a:off x="468313" y="1052513"/>
            <a:ext cx="8229600" cy="5272087"/>
          </a:xfrm>
        </p:spPr>
        <p:txBody>
          <a:bodyPr/>
          <a:lstStyle/>
          <a:p>
            <a:pPr>
              <a:lnSpc>
                <a:spcPct val="90000"/>
              </a:lnSpc>
            </a:pPr>
            <a:r>
              <a:rPr lang="en-US" altLang="zh-CN" dirty="0">
                <a:solidFill>
                  <a:srgbClr val="0000FF"/>
                </a:solidFill>
                <a:latin typeface="黑体" panose="02010609060101010101" charset="-122"/>
              </a:rPr>
              <a:t>⒈</a:t>
            </a:r>
            <a:r>
              <a:rPr lang="zh-CN" altLang="en-US" dirty="0">
                <a:solidFill>
                  <a:srgbClr val="0000FF"/>
                </a:solidFill>
              </a:rPr>
              <a:t>经济可行性</a:t>
            </a:r>
            <a:r>
              <a:rPr lang="en-US" altLang="zh-CN" dirty="0">
                <a:solidFill>
                  <a:srgbClr val="0000FF"/>
                </a:solidFill>
              </a:rPr>
              <a:t>——</a:t>
            </a:r>
            <a:r>
              <a:rPr lang="zh-CN" altLang="zh-CN" dirty="0">
                <a:solidFill>
                  <a:srgbClr val="0000FF"/>
                </a:solidFill>
              </a:rPr>
              <a:t>【</a:t>
            </a:r>
            <a:r>
              <a:rPr lang="zh-CN" altLang="zh-CN" dirty="0">
                <a:solidFill>
                  <a:srgbClr val="0000FF"/>
                </a:solidFill>
                <a:latin typeface="黑体" panose="02010609060101010101" charset="-122"/>
              </a:rPr>
              <a:t>①</a:t>
            </a:r>
            <a:r>
              <a:rPr lang="zh-CN" altLang="en-US" dirty="0">
                <a:solidFill>
                  <a:srgbClr val="0000FF"/>
                </a:solidFill>
              </a:rPr>
              <a:t>费用估计</a:t>
            </a:r>
            <a:r>
              <a:rPr lang="zh-CN" altLang="zh-CN" dirty="0">
                <a:solidFill>
                  <a:srgbClr val="0000FF"/>
                </a:solidFill>
              </a:rPr>
              <a:t>】</a:t>
            </a:r>
            <a:endParaRPr lang="en-US" altLang="zh-CN" dirty="0">
              <a:solidFill>
                <a:srgbClr val="0000FF"/>
              </a:solidFill>
            </a:endParaRPr>
          </a:p>
          <a:p>
            <a:pPr lvl="1">
              <a:lnSpc>
                <a:spcPct val="90000"/>
              </a:lnSpc>
            </a:pPr>
            <a:r>
              <a:rPr lang="zh-CN" altLang="en-US" dirty="0"/>
              <a:t>软件开发价格 ＝ 开发工作量 </a:t>
            </a:r>
            <a:r>
              <a:rPr lang="en-US" altLang="zh-CN" dirty="0"/>
              <a:t>× </a:t>
            </a:r>
            <a:r>
              <a:rPr lang="zh-CN" altLang="en-US" dirty="0">
                <a:solidFill>
                  <a:srgbClr val="FF0000"/>
                </a:solidFill>
              </a:rPr>
              <a:t>开发费用／人</a:t>
            </a:r>
            <a:r>
              <a:rPr lang="en-US" altLang="zh-CN" dirty="0">
                <a:solidFill>
                  <a:srgbClr val="FF0000"/>
                </a:solidFill>
              </a:rPr>
              <a:t>·</a:t>
            </a:r>
            <a:r>
              <a:rPr lang="zh-CN" altLang="en-US" dirty="0">
                <a:solidFill>
                  <a:srgbClr val="FF0000"/>
                </a:solidFill>
              </a:rPr>
              <a:t>月</a:t>
            </a:r>
            <a:r>
              <a:rPr lang="zh-CN" altLang="en-US" dirty="0"/>
              <a:t> </a:t>
            </a:r>
          </a:p>
          <a:p>
            <a:pPr lvl="1">
              <a:lnSpc>
                <a:spcPct val="90000"/>
              </a:lnSpc>
            </a:pPr>
            <a:r>
              <a:rPr lang="en-US" altLang="zh-CN" dirty="0">
                <a:solidFill>
                  <a:srgbClr val="FF0000"/>
                </a:solidFill>
              </a:rPr>
              <a:t>B:</a:t>
            </a:r>
            <a:r>
              <a:rPr lang="zh-CN" altLang="en-US" dirty="0">
                <a:solidFill>
                  <a:srgbClr val="FF0000"/>
                </a:solidFill>
              </a:rPr>
              <a:t>平均工资</a:t>
            </a:r>
          </a:p>
          <a:p>
            <a:pPr lvl="1">
              <a:lnSpc>
                <a:spcPct val="90000"/>
              </a:lnSpc>
            </a:pPr>
            <a:r>
              <a:rPr lang="zh-CN" altLang="en-US" dirty="0"/>
              <a:t>开发费用／人</a:t>
            </a:r>
            <a:r>
              <a:rPr lang="en-US" altLang="zh-CN" dirty="0"/>
              <a:t>·</a:t>
            </a:r>
            <a:r>
              <a:rPr lang="zh-CN" altLang="en-US" dirty="0"/>
              <a:t>月 ＝（</a:t>
            </a:r>
            <a:r>
              <a:rPr lang="en-US" altLang="zh-CN" dirty="0"/>
              <a:t>P</a:t>
            </a:r>
            <a:r>
              <a:rPr lang="zh-CN" altLang="en-US" dirty="0"/>
              <a:t>＋</a:t>
            </a:r>
            <a:r>
              <a:rPr lang="en-US" altLang="zh-CN" dirty="0">
                <a:solidFill>
                  <a:srgbClr val="FF0000"/>
                </a:solidFill>
              </a:rPr>
              <a:t>Q</a:t>
            </a:r>
            <a:r>
              <a:rPr lang="zh-CN" altLang="en-US" dirty="0"/>
              <a:t>＋</a:t>
            </a:r>
            <a:r>
              <a:rPr lang="en-US" altLang="zh-CN" dirty="0">
                <a:solidFill>
                  <a:srgbClr val="FF0000"/>
                </a:solidFill>
              </a:rPr>
              <a:t>R</a:t>
            </a:r>
            <a:r>
              <a:rPr lang="zh-CN" altLang="en-US" dirty="0"/>
              <a:t>）</a:t>
            </a:r>
            <a:r>
              <a:rPr lang="en-US" altLang="zh-CN" dirty="0"/>
              <a:t>× S× T</a:t>
            </a:r>
          </a:p>
          <a:p>
            <a:pPr lvl="2">
              <a:lnSpc>
                <a:spcPct val="90000"/>
              </a:lnSpc>
            </a:pPr>
            <a:r>
              <a:rPr lang="en-US" altLang="zh-CN" dirty="0">
                <a:solidFill>
                  <a:srgbClr val="FF0000"/>
                </a:solidFill>
              </a:rPr>
              <a:t>Q</a:t>
            </a:r>
            <a:r>
              <a:rPr lang="zh-CN" altLang="en-US" dirty="0">
                <a:solidFill>
                  <a:srgbClr val="FF0000"/>
                </a:solidFill>
              </a:rPr>
              <a:t>（办公费） </a:t>
            </a:r>
          </a:p>
          <a:p>
            <a:pPr lvl="3">
              <a:lnSpc>
                <a:spcPct val="90000"/>
              </a:lnSpc>
            </a:pPr>
            <a:r>
              <a:rPr lang="zh-CN" altLang="en-US" dirty="0"/>
              <a:t>办公房屋租赁费和物业管理费、通信费、办公消耗品、水电空调费、设备折旧、差旅费；</a:t>
            </a:r>
          </a:p>
          <a:p>
            <a:pPr lvl="3">
              <a:lnSpc>
                <a:spcPct val="90000"/>
              </a:lnSpc>
            </a:pPr>
            <a:r>
              <a:rPr lang="zh-CN" altLang="en-US" dirty="0"/>
              <a:t>企业对员工的在职培训所支付的费用 </a:t>
            </a:r>
          </a:p>
          <a:p>
            <a:pPr lvl="3">
              <a:lnSpc>
                <a:spcPct val="90000"/>
              </a:lnSpc>
            </a:pPr>
            <a:r>
              <a:rPr lang="en-US" altLang="zh-CN" dirty="0">
                <a:solidFill>
                  <a:srgbClr val="FF0000"/>
                </a:solidFill>
              </a:rPr>
              <a:t>Q </a:t>
            </a:r>
            <a:r>
              <a:rPr lang="zh-CN" altLang="en-US" dirty="0">
                <a:solidFill>
                  <a:srgbClr val="FF0000"/>
                </a:solidFill>
              </a:rPr>
              <a:t>＝ </a:t>
            </a:r>
            <a:r>
              <a:rPr lang="en-US" altLang="zh-CN" dirty="0">
                <a:solidFill>
                  <a:srgbClr val="FF0000"/>
                </a:solidFill>
              </a:rPr>
              <a:t>B</a:t>
            </a:r>
            <a:r>
              <a:rPr lang="zh-CN" altLang="en-US" dirty="0">
                <a:solidFill>
                  <a:srgbClr val="FF0000"/>
                </a:solidFill>
              </a:rPr>
              <a:t>／</a:t>
            </a:r>
            <a:r>
              <a:rPr lang="en-US" altLang="zh-CN" dirty="0">
                <a:solidFill>
                  <a:srgbClr val="FF0000"/>
                </a:solidFill>
              </a:rPr>
              <a:t>3</a:t>
            </a:r>
          </a:p>
          <a:p>
            <a:pPr lvl="2">
              <a:lnSpc>
                <a:spcPct val="90000"/>
              </a:lnSpc>
            </a:pPr>
            <a:r>
              <a:rPr lang="en-US" altLang="zh-CN" dirty="0">
                <a:solidFill>
                  <a:srgbClr val="FF0000"/>
                </a:solidFill>
              </a:rPr>
              <a:t>R</a:t>
            </a:r>
            <a:r>
              <a:rPr lang="zh-CN" altLang="en-US" dirty="0">
                <a:solidFill>
                  <a:srgbClr val="FF0000"/>
                </a:solidFill>
              </a:rPr>
              <a:t>（国家税收和企业利润）</a:t>
            </a:r>
            <a:r>
              <a:rPr lang="zh-CN" altLang="en-US" dirty="0"/>
              <a:t> </a:t>
            </a:r>
          </a:p>
          <a:p>
            <a:pPr lvl="3">
              <a:lnSpc>
                <a:spcPct val="90000"/>
              </a:lnSpc>
            </a:pPr>
            <a:r>
              <a:rPr lang="zh-CN" altLang="en-US" dirty="0"/>
              <a:t>营业税</a:t>
            </a:r>
            <a:r>
              <a:rPr lang="en-US" altLang="zh-CN" dirty="0"/>
              <a:t>: </a:t>
            </a:r>
            <a:r>
              <a:rPr lang="zh-CN" altLang="en-US" dirty="0">
                <a:solidFill>
                  <a:srgbClr val="FF0000"/>
                </a:solidFill>
              </a:rPr>
              <a:t>营业额</a:t>
            </a:r>
            <a:r>
              <a:rPr lang="en-US" altLang="zh-CN" dirty="0">
                <a:solidFill>
                  <a:srgbClr val="FF0000"/>
                </a:solidFill>
              </a:rPr>
              <a:t>× 5%</a:t>
            </a:r>
            <a:r>
              <a:rPr lang="zh-CN" altLang="en-US" dirty="0"/>
              <a:t>、所得税</a:t>
            </a:r>
            <a:r>
              <a:rPr lang="en-US" altLang="zh-CN" dirty="0"/>
              <a:t>:</a:t>
            </a:r>
            <a:r>
              <a:rPr lang="zh-CN" altLang="en-US" dirty="0">
                <a:solidFill>
                  <a:srgbClr val="FF0000"/>
                </a:solidFill>
              </a:rPr>
              <a:t>利润</a:t>
            </a:r>
            <a:r>
              <a:rPr lang="en-US" altLang="zh-CN" dirty="0">
                <a:solidFill>
                  <a:srgbClr val="FF0000"/>
                </a:solidFill>
              </a:rPr>
              <a:t>× 25%</a:t>
            </a:r>
          </a:p>
          <a:p>
            <a:pPr lvl="3">
              <a:lnSpc>
                <a:spcPct val="90000"/>
              </a:lnSpc>
            </a:pPr>
            <a:r>
              <a:rPr lang="zh-CN" altLang="en-US" dirty="0"/>
              <a:t>各种附加费</a:t>
            </a:r>
            <a:r>
              <a:rPr lang="en-US" altLang="zh-CN" dirty="0"/>
              <a:t>: </a:t>
            </a:r>
            <a:r>
              <a:rPr lang="zh-CN" altLang="en-US" dirty="0">
                <a:solidFill>
                  <a:srgbClr val="FF0000"/>
                </a:solidFill>
              </a:rPr>
              <a:t>利润</a:t>
            </a:r>
            <a:r>
              <a:rPr lang="en-US" altLang="zh-CN" dirty="0">
                <a:solidFill>
                  <a:srgbClr val="FF0000"/>
                </a:solidFill>
              </a:rPr>
              <a:t>× 11</a:t>
            </a:r>
            <a:r>
              <a:rPr lang="en-US" altLang="zh-CN" dirty="0" smtClean="0">
                <a:solidFill>
                  <a:srgbClr val="FF0000"/>
                </a:solidFill>
              </a:rPr>
              <a:t>%</a:t>
            </a:r>
          </a:p>
          <a:p>
            <a:pPr lvl="3">
              <a:lnSpc>
                <a:spcPct val="90000"/>
              </a:lnSpc>
            </a:pPr>
            <a:r>
              <a:rPr lang="en-US" altLang="zh-CN" dirty="0" smtClean="0">
                <a:solidFill>
                  <a:srgbClr val="FF0000"/>
                </a:solidFill>
              </a:rPr>
              <a:t>R </a:t>
            </a:r>
            <a:r>
              <a:rPr lang="zh-CN" altLang="en-US" dirty="0" smtClean="0">
                <a:solidFill>
                  <a:srgbClr val="FF0000"/>
                </a:solidFill>
              </a:rPr>
              <a:t>＝ </a:t>
            </a:r>
            <a:r>
              <a:rPr lang="en-US" altLang="zh-CN" dirty="0" smtClean="0">
                <a:solidFill>
                  <a:srgbClr val="FF0000"/>
                </a:solidFill>
              </a:rPr>
              <a:t>B</a:t>
            </a:r>
            <a:r>
              <a:rPr lang="zh-CN" altLang="en-US" dirty="0" smtClean="0">
                <a:solidFill>
                  <a:srgbClr val="FF0000"/>
                </a:solidFill>
              </a:rPr>
              <a:t>／</a:t>
            </a:r>
            <a:r>
              <a:rPr lang="en-US" altLang="zh-CN" dirty="0" smtClean="0">
                <a:solidFill>
                  <a:srgbClr val="FF0000"/>
                </a:solidFill>
              </a:rPr>
              <a:t>3</a:t>
            </a:r>
          </a:p>
          <a:p>
            <a:pPr lvl="3">
              <a:lnSpc>
                <a:spcPct val="90000"/>
              </a:lnSpc>
            </a:pP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6259">
                                            <p:txEl>
                                              <p:pRg st="3" end="3"/>
                                            </p:txEl>
                                          </p:spTgt>
                                        </p:tgtEl>
                                        <p:attrNameLst>
                                          <p:attrName>style.visibility</p:attrName>
                                        </p:attrNameLst>
                                      </p:cBhvr>
                                      <p:to>
                                        <p:strVal val="visible"/>
                                      </p:to>
                                    </p:set>
                                    <p:animEffect transition="in" filter="strips(downRight)">
                                      <p:cBhvr>
                                        <p:cTn id="7" dur="500"/>
                                        <p:tgtEl>
                                          <p:spTgt spid="9625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6259">
                                            <p:txEl>
                                              <p:pRg st="4" end="4"/>
                                            </p:txEl>
                                          </p:spTgt>
                                        </p:tgtEl>
                                        <p:attrNameLst>
                                          <p:attrName>style.visibility</p:attrName>
                                        </p:attrNameLst>
                                      </p:cBhvr>
                                      <p:to>
                                        <p:strVal val="visible"/>
                                      </p:to>
                                    </p:set>
                                    <p:animEffect transition="in" filter="strips(downRight)">
                                      <p:cBhvr>
                                        <p:cTn id="12" dur="500"/>
                                        <p:tgtEl>
                                          <p:spTgt spid="9625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6259">
                                            <p:txEl>
                                              <p:pRg st="5" end="5"/>
                                            </p:txEl>
                                          </p:spTgt>
                                        </p:tgtEl>
                                        <p:attrNameLst>
                                          <p:attrName>style.visibility</p:attrName>
                                        </p:attrNameLst>
                                      </p:cBhvr>
                                      <p:to>
                                        <p:strVal val="visible"/>
                                      </p:to>
                                    </p:set>
                                    <p:animEffect transition="in" filter="strips(downRight)">
                                      <p:cBhvr>
                                        <p:cTn id="17" dur="500"/>
                                        <p:tgtEl>
                                          <p:spTgt spid="9625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96259">
                                            <p:txEl>
                                              <p:pRg st="6" end="6"/>
                                            </p:txEl>
                                          </p:spTgt>
                                        </p:tgtEl>
                                        <p:attrNameLst>
                                          <p:attrName>style.visibility</p:attrName>
                                        </p:attrNameLst>
                                      </p:cBhvr>
                                      <p:to>
                                        <p:strVal val="visible"/>
                                      </p:to>
                                    </p:set>
                                    <p:animEffect transition="in" filter="strips(downRight)">
                                      <p:cBhvr>
                                        <p:cTn id="22" dur="500"/>
                                        <p:tgtEl>
                                          <p:spTgt spid="9625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6259">
                                            <p:txEl>
                                              <p:pRg st="7" end="7"/>
                                            </p:txEl>
                                          </p:spTgt>
                                        </p:tgtEl>
                                        <p:attrNameLst>
                                          <p:attrName>style.visibility</p:attrName>
                                        </p:attrNameLst>
                                      </p:cBhvr>
                                      <p:to>
                                        <p:strVal val="visible"/>
                                      </p:to>
                                    </p:set>
                                    <p:animEffect transition="in" filter="strips(downRight)">
                                      <p:cBhvr>
                                        <p:cTn id="27" dur="500"/>
                                        <p:tgtEl>
                                          <p:spTgt spid="9625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96259">
                                            <p:txEl>
                                              <p:pRg st="8" end="8"/>
                                            </p:txEl>
                                          </p:spTgt>
                                        </p:tgtEl>
                                        <p:attrNameLst>
                                          <p:attrName>style.visibility</p:attrName>
                                        </p:attrNameLst>
                                      </p:cBhvr>
                                      <p:to>
                                        <p:strVal val="visible"/>
                                      </p:to>
                                    </p:set>
                                    <p:animEffect transition="in" filter="strips(downRight)">
                                      <p:cBhvr>
                                        <p:cTn id="32" dur="500"/>
                                        <p:tgtEl>
                                          <p:spTgt spid="9625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96259">
                                            <p:txEl>
                                              <p:pRg st="9" end="9"/>
                                            </p:txEl>
                                          </p:spTgt>
                                        </p:tgtEl>
                                        <p:attrNameLst>
                                          <p:attrName>style.visibility</p:attrName>
                                        </p:attrNameLst>
                                      </p:cBhvr>
                                      <p:to>
                                        <p:strVal val="visible"/>
                                      </p:to>
                                    </p:set>
                                    <p:animEffect transition="in" filter="strips(downRight)">
                                      <p:cBhvr>
                                        <p:cTn id="37" dur="500"/>
                                        <p:tgtEl>
                                          <p:spTgt spid="9625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96259">
                                            <p:txEl>
                                              <p:pRg st="10" end="10"/>
                                            </p:txEl>
                                          </p:spTgt>
                                        </p:tgtEl>
                                        <p:attrNameLst>
                                          <p:attrName>style.visibility</p:attrName>
                                        </p:attrNameLst>
                                      </p:cBhvr>
                                      <p:to>
                                        <p:strVal val="visible"/>
                                      </p:to>
                                    </p:set>
                                    <p:animEffect transition="in" filter="strips(downRight)">
                                      <p:cBhvr>
                                        <p:cTn id="42" dur="500"/>
                                        <p:tgtEl>
                                          <p:spTgt spid="96259">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96259">
                                            <p:txEl>
                                              <p:pRg st="11" end="11"/>
                                            </p:txEl>
                                          </p:spTgt>
                                        </p:tgtEl>
                                        <p:attrNameLst>
                                          <p:attrName>style.visibility</p:attrName>
                                        </p:attrNameLst>
                                      </p:cBhvr>
                                      <p:to>
                                        <p:strVal val="visible"/>
                                      </p:to>
                                    </p:set>
                                    <p:animEffect transition="in" filter="strips(downRight)">
                                      <p:cBhvr>
                                        <p:cTn id="47" dur="500"/>
                                        <p:tgtEl>
                                          <p:spTgt spid="962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6E4CA3D-8185-4C78-91F0-0F7C389A9509}" type="datetime1">
              <a:rPr lang="zh-CN" altLang="en-US"/>
              <a:t>2021/11/8</a:t>
            </a:fld>
            <a:endParaRPr lang="en-US" altLang="zh-CN"/>
          </a:p>
        </p:txBody>
      </p:sp>
      <p:sp>
        <p:nvSpPr>
          <p:cNvPr id="6" name="灯片编号占位符 4"/>
          <p:cNvSpPr>
            <a:spLocks noGrp="1"/>
          </p:cNvSpPr>
          <p:nvPr>
            <p:ph type="sldNum" sz="quarter" idx="11"/>
          </p:nvPr>
        </p:nvSpPr>
        <p:spPr/>
        <p:txBody>
          <a:bodyPr/>
          <a:lstStyle/>
          <a:p>
            <a:fld id="{2A4A9348-A0FC-4A18-A912-3D9D3B700A8C}" type="slidenum">
              <a:rPr lang="en-US" altLang="zh-CN"/>
              <a:t>32</a:t>
            </a:fld>
            <a:endParaRPr lang="en-US" altLang="zh-CN"/>
          </a:p>
        </p:txBody>
      </p:sp>
      <p:sp>
        <p:nvSpPr>
          <p:cNvPr id="97282" name="Rectangle 2"/>
          <p:cNvSpPr>
            <a:spLocks noGrp="1" noChangeArrowheads="1"/>
          </p:cNvSpPr>
          <p:nvPr>
            <p:ph type="title"/>
          </p:nvPr>
        </p:nvSpPr>
        <p:spPr/>
        <p:txBody>
          <a:bodyPr/>
          <a:lstStyle/>
          <a:p>
            <a:r>
              <a:rPr lang="en-US" altLang="zh-CN"/>
              <a:t>2.2 </a:t>
            </a:r>
            <a:r>
              <a:rPr lang="zh-CN" altLang="en-US"/>
              <a:t>可行性研究</a:t>
            </a:r>
          </a:p>
        </p:txBody>
      </p:sp>
      <p:sp>
        <p:nvSpPr>
          <p:cNvPr id="97283" name="Rectangle 3"/>
          <p:cNvSpPr>
            <a:spLocks noGrp="1" noChangeArrowheads="1"/>
          </p:cNvSpPr>
          <p:nvPr>
            <p:ph type="body" idx="1"/>
          </p:nvPr>
        </p:nvSpPr>
        <p:spPr>
          <a:xfrm>
            <a:off x="468313" y="1052513"/>
            <a:ext cx="8229600" cy="5272087"/>
          </a:xfrm>
        </p:spPr>
        <p:txBody>
          <a:bodyPr/>
          <a:lstStyle/>
          <a:p>
            <a:r>
              <a:rPr lang="en-US" altLang="zh-CN" dirty="0">
                <a:solidFill>
                  <a:srgbClr val="0000FF"/>
                </a:solidFill>
                <a:latin typeface="黑体" panose="02010609060101010101" charset="-122"/>
              </a:rPr>
              <a:t>⒈</a:t>
            </a:r>
            <a:r>
              <a:rPr lang="zh-CN" altLang="en-US" dirty="0">
                <a:solidFill>
                  <a:srgbClr val="0000FF"/>
                </a:solidFill>
              </a:rPr>
              <a:t>经济可行性</a:t>
            </a:r>
            <a:r>
              <a:rPr lang="en-US" altLang="zh-CN" dirty="0">
                <a:solidFill>
                  <a:srgbClr val="0000FF"/>
                </a:solidFill>
              </a:rPr>
              <a:t>——</a:t>
            </a:r>
            <a:r>
              <a:rPr lang="zh-CN" altLang="zh-CN" dirty="0">
                <a:solidFill>
                  <a:srgbClr val="0000FF"/>
                </a:solidFill>
              </a:rPr>
              <a:t>【</a:t>
            </a:r>
            <a:r>
              <a:rPr lang="zh-CN" altLang="zh-CN" dirty="0">
                <a:solidFill>
                  <a:srgbClr val="0000FF"/>
                </a:solidFill>
                <a:latin typeface="黑体" panose="02010609060101010101" charset="-122"/>
              </a:rPr>
              <a:t>①</a:t>
            </a:r>
            <a:r>
              <a:rPr lang="zh-CN" altLang="en-US" dirty="0">
                <a:solidFill>
                  <a:srgbClr val="0000FF"/>
                </a:solidFill>
              </a:rPr>
              <a:t>费用估计</a:t>
            </a:r>
            <a:r>
              <a:rPr lang="zh-CN" altLang="zh-CN" dirty="0">
                <a:solidFill>
                  <a:srgbClr val="0000FF"/>
                </a:solidFill>
              </a:rPr>
              <a:t>】</a:t>
            </a:r>
            <a:endParaRPr lang="en-US" altLang="zh-CN" dirty="0">
              <a:solidFill>
                <a:srgbClr val="0000FF"/>
              </a:solidFill>
            </a:endParaRPr>
          </a:p>
          <a:p>
            <a:pPr lvl="1"/>
            <a:r>
              <a:rPr lang="zh-CN" altLang="en-US" dirty="0"/>
              <a:t>软件开发价格 ＝ 开发工作量 </a:t>
            </a:r>
            <a:r>
              <a:rPr lang="en-US" altLang="zh-CN" dirty="0"/>
              <a:t>× </a:t>
            </a:r>
            <a:r>
              <a:rPr lang="zh-CN" altLang="en-US" dirty="0">
                <a:solidFill>
                  <a:srgbClr val="FF0000"/>
                </a:solidFill>
              </a:rPr>
              <a:t>开发费用／人</a:t>
            </a:r>
            <a:r>
              <a:rPr lang="en-US" altLang="zh-CN" dirty="0">
                <a:solidFill>
                  <a:srgbClr val="FF0000"/>
                </a:solidFill>
              </a:rPr>
              <a:t>·</a:t>
            </a:r>
            <a:r>
              <a:rPr lang="zh-CN" altLang="en-US" dirty="0">
                <a:solidFill>
                  <a:srgbClr val="FF0000"/>
                </a:solidFill>
              </a:rPr>
              <a:t>月</a:t>
            </a:r>
            <a:r>
              <a:rPr lang="zh-CN" altLang="en-US" dirty="0"/>
              <a:t> </a:t>
            </a:r>
          </a:p>
          <a:p>
            <a:pPr lvl="1"/>
            <a:r>
              <a:rPr lang="en-US" altLang="zh-CN" dirty="0">
                <a:solidFill>
                  <a:srgbClr val="FF0000"/>
                </a:solidFill>
              </a:rPr>
              <a:t>B:</a:t>
            </a:r>
            <a:r>
              <a:rPr lang="zh-CN" altLang="en-US" dirty="0">
                <a:solidFill>
                  <a:srgbClr val="FF0000"/>
                </a:solidFill>
              </a:rPr>
              <a:t>平均工资</a:t>
            </a:r>
          </a:p>
          <a:p>
            <a:pPr lvl="1"/>
            <a:r>
              <a:rPr lang="zh-CN" altLang="en-US" dirty="0"/>
              <a:t>开发费用／人</a:t>
            </a:r>
            <a:r>
              <a:rPr lang="en-US" altLang="zh-CN" dirty="0"/>
              <a:t>·</a:t>
            </a:r>
            <a:r>
              <a:rPr lang="zh-CN" altLang="en-US" dirty="0"/>
              <a:t>月 ＝（</a:t>
            </a:r>
            <a:r>
              <a:rPr lang="en-US" altLang="zh-CN" dirty="0"/>
              <a:t>P</a:t>
            </a:r>
            <a:r>
              <a:rPr lang="zh-CN" altLang="en-US" dirty="0"/>
              <a:t>＋</a:t>
            </a:r>
            <a:r>
              <a:rPr lang="en-US" altLang="zh-CN" dirty="0"/>
              <a:t>Q</a:t>
            </a:r>
            <a:r>
              <a:rPr lang="zh-CN" altLang="en-US" dirty="0"/>
              <a:t>＋</a:t>
            </a:r>
            <a:r>
              <a:rPr lang="en-US" altLang="zh-CN" dirty="0"/>
              <a:t>R</a:t>
            </a:r>
            <a:r>
              <a:rPr lang="zh-CN" altLang="en-US" dirty="0"/>
              <a:t>）</a:t>
            </a:r>
            <a:r>
              <a:rPr lang="en-US" altLang="zh-CN" dirty="0"/>
              <a:t>× </a:t>
            </a:r>
            <a:r>
              <a:rPr lang="en-US" altLang="zh-CN" dirty="0">
                <a:solidFill>
                  <a:srgbClr val="FF0000"/>
                </a:solidFill>
              </a:rPr>
              <a:t>S</a:t>
            </a:r>
            <a:r>
              <a:rPr lang="en-US" altLang="zh-CN" dirty="0"/>
              <a:t>× </a:t>
            </a:r>
            <a:r>
              <a:rPr lang="en-US" altLang="zh-CN" dirty="0">
                <a:solidFill>
                  <a:srgbClr val="FF0000"/>
                </a:solidFill>
              </a:rPr>
              <a:t>T</a:t>
            </a:r>
          </a:p>
          <a:p>
            <a:pPr lvl="2"/>
            <a:r>
              <a:rPr lang="en-US" altLang="zh-CN" dirty="0">
                <a:solidFill>
                  <a:srgbClr val="FF0000"/>
                </a:solidFill>
              </a:rPr>
              <a:t>S</a:t>
            </a:r>
            <a:r>
              <a:rPr lang="zh-CN" altLang="en-US" dirty="0">
                <a:solidFill>
                  <a:srgbClr val="FF0000"/>
                </a:solidFill>
              </a:rPr>
              <a:t>（管理系数） </a:t>
            </a:r>
          </a:p>
          <a:p>
            <a:pPr lvl="3"/>
            <a:r>
              <a:rPr lang="zh-CN" altLang="en-US" dirty="0"/>
              <a:t>按</a:t>
            </a:r>
            <a:r>
              <a:rPr lang="zh-CN" altLang="en-US" dirty="0">
                <a:solidFill>
                  <a:srgbClr val="FF0000"/>
                </a:solidFill>
              </a:rPr>
              <a:t>每十个开发人员</a:t>
            </a:r>
            <a:r>
              <a:rPr lang="zh-CN" altLang="en-US" dirty="0"/>
              <a:t>配备</a:t>
            </a:r>
            <a:r>
              <a:rPr lang="zh-CN" altLang="en-US" dirty="0">
                <a:solidFill>
                  <a:srgbClr val="FF0000"/>
                </a:solidFill>
              </a:rPr>
              <a:t>两个管理人员</a:t>
            </a:r>
            <a:r>
              <a:rPr lang="zh-CN" altLang="en-US" dirty="0"/>
              <a:t>即管理成本 </a:t>
            </a:r>
          </a:p>
          <a:p>
            <a:pPr lvl="3"/>
            <a:r>
              <a:rPr lang="en-US" altLang="zh-CN" dirty="0"/>
              <a:t>1 ≤ S ≤ 1.2</a:t>
            </a:r>
          </a:p>
          <a:p>
            <a:pPr lvl="2"/>
            <a:r>
              <a:rPr lang="en-US" altLang="zh-CN" dirty="0">
                <a:solidFill>
                  <a:srgbClr val="FF0000"/>
                </a:solidFill>
              </a:rPr>
              <a:t>T</a:t>
            </a:r>
            <a:r>
              <a:rPr lang="zh-CN" altLang="en-US" dirty="0">
                <a:solidFill>
                  <a:srgbClr val="FF0000"/>
                </a:solidFill>
              </a:rPr>
              <a:t>（优质系数） </a:t>
            </a:r>
          </a:p>
          <a:p>
            <a:pPr lvl="3"/>
            <a:r>
              <a:rPr lang="zh-CN" altLang="en-US" dirty="0"/>
              <a:t>提高软件质量，必然有所开支，即</a:t>
            </a:r>
            <a:r>
              <a:rPr lang="zh-CN" altLang="en-US" dirty="0">
                <a:solidFill>
                  <a:srgbClr val="FF0000"/>
                </a:solidFill>
              </a:rPr>
              <a:t>质量成本</a:t>
            </a:r>
            <a:r>
              <a:rPr lang="zh-CN" altLang="en-US" dirty="0"/>
              <a:t> </a:t>
            </a:r>
          </a:p>
          <a:p>
            <a:pPr lvl="3"/>
            <a:r>
              <a:rPr lang="en-US" altLang="zh-CN" dirty="0">
                <a:solidFill>
                  <a:srgbClr val="0000FF"/>
                </a:solidFill>
              </a:rPr>
              <a:t>ISO9000</a:t>
            </a:r>
            <a:r>
              <a:rPr lang="zh-CN" altLang="en-US" dirty="0"/>
              <a:t>质量体系认证、 </a:t>
            </a:r>
            <a:r>
              <a:rPr lang="en-US" altLang="zh-CN" dirty="0">
                <a:solidFill>
                  <a:srgbClr val="0000FF"/>
                </a:solidFill>
              </a:rPr>
              <a:t>ISO27001</a:t>
            </a:r>
            <a:r>
              <a:rPr lang="zh-CN" altLang="en-US" dirty="0"/>
              <a:t>安全认证</a:t>
            </a:r>
            <a:r>
              <a:rPr lang="zh-CN" altLang="en-US" dirty="0">
                <a:solidFill>
                  <a:srgbClr val="0000FF"/>
                </a:solidFill>
              </a:rPr>
              <a:t>、</a:t>
            </a:r>
            <a:r>
              <a:rPr lang="en-US" altLang="zh-CN" dirty="0">
                <a:solidFill>
                  <a:srgbClr val="0000FF"/>
                </a:solidFill>
              </a:rPr>
              <a:t>CMMI</a:t>
            </a:r>
            <a:r>
              <a:rPr lang="zh-CN" altLang="en-US" dirty="0"/>
              <a:t>的认证来确定</a:t>
            </a:r>
          </a:p>
          <a:p>
            <a:pPr lvl="4"/>
            <a:r>
              <a:rPr lang="zh-CN" altLang="en-US" dirty="0"/>
              <a:t>取值</a:t>
            </a:r>
            <a:r>
              <a:rPr lang="en-US" altLang="zh-CN" dirty="0"/>
              <a:t>1.05</a:t>
            </a:r>
            <a:r>
              <a:rPr lang="zh-CN" altLang="en-US" dirty="0"/>
              <a:t>、</a:t>
            </a:r>
            <a:r>
              <a:rPr lang="en-US" altLang="zh-CN" dirty="0"/>
              <a:t>1.1</a:t>
            </a:r>
            <a:r>
              <a:rPr lang="zh-CN" altLang="en-US" dirty="0"/>
              <a:t>、</a:t>
            </a:r>
            <a:r>
              <a:rPr lang="en-US" altLang="zh-CN" dirty="0"/>
              <a:t>1.15</a:t>
            </a:r>
            <a:r>
              <a:rPr lang="zh-CN" altLang="en-US" dirty="0"/>
              <a:t>、</a:t>
            </a:r>
            <a:r>
              <a:rPr lang="en-US" altLang="zh-CN" dirty="0"/>
              <a:t>1.2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7283">
                                            <p:txEl>
                                              <p:pRg st="4" end="4"/>
                                            </p:txEl>
                                          </p:spTgt>
                                        </p:tgtEl>
                                        <p:attrNameLst>
                                          <p:attrName>style.visibility</p:attrName>
                                        </p:attrNameLst>
                                      </p:cBhvr>
                                      <p:to>
                                        <p:strVal val="visible"/>
                                      </p:to>
                                    </p:set>
                                    <p:animEffect transition="in" filter="strips(downRight)">
                                      <p:cBhvr>
                                        <p:cTn id="7" dur="500"/>
                                        <p:tgtEl>
                                          <p:spTgt spid="9728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7283">
                                            <p:txEl>
                                              <p:pRg st="5" end="5"/>
                                            </p:txEl>
                                          </p:spTgt>
                                        </p:tgtEl>
                                        <p:attrNameLst>
                                          <p:attrName>style.visibility</p:attrName>
                                        </p:attrNameLst>
                                      </p:cBhvr>
                                      <p:to>
                                        <p:strVal val="visible"/>
                                      </p:to>
                                    </p:set>
                                    <p:animEffect transition="in" filter="strips(downRight)">
                                      <p:cBhvr>
                                        <p:cTn id="12" dur="500"/>
                                        <p:tgtEl>
                                          <p:spTgt spid="9728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7283">
                                            <p:txEl>
                                              <p:pRg st="6" end="6"/>
                                            </p:txEl>
                                          </p:spTgt>
                                        </p:tgtEl>
                                        <p:attrNameLst>
                                          <p:attrName>style.visibility</p:attrName>
                                        </p:attrNameLst>
                                      </p:cBhvr>
                                      <p:to>
                                        <p:strVal val="visible"/>
                                      </p:to>
                                    </p:set>
                                    <p:animEffect transition="in" filter="strips(downRight)">
                                      <p:cBhvr>
                                        <p:cTn id="17" dur="500"/>
                                        <p:tgtEl>
                                          <p:spTgt spid="9728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97283">
                                            <p:txEl>
                                              <p:pRg st="7" end="7"/>
                                            </p:txEl>
                                          </p:spTgt>
                                        </p:tgtEl>
                                        <p:attrNameLst>
                                          <p:attrName>style.visibility</p:attrName>
                                        </p:attrNameLst>
                                      </p:cBhvr>
                                      <p:to>
                                        <p:strVal val="visible"/>
                                      </p:to>
                                    </p:set>
                                    <p:animEffect transition="in" filter="strips(downRight)">
                                      <p:cBhvr>
                                        <p:cTn id="22" dur="500"/>
                                        <p:tgtEl>
                                          <p:spTgt spid="9728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7283">
                                            <p:txEl>
                                              <p:pRg st="8" end="8"/>
                                            </p:txEl>
                                          </p:spTgt>
                                        </p:tgtEl>
                                        <p:attrNameLst>
                                          <p:attrName>style.visibility</p:attrName>
                                        </p:attrNameLst>
                                      </p:cBhvr>
                                      <p:to>
                                        <p:strVal val="visible"/>
                                      </p:to>
                                    </p:set>
                                    <p:animEffect transition="in" filter="strips(downRight)">
                                      <p:cBhvr>
                                        <p:cTn id="27" dur="500"/>
                                        <p:tgtEl>
                                          <p:spTgt spid="9728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97283">
                                            <p:txEl>
                                              <p:pRg st="9" end="9"/>
                                            </p:txEl>
                                          </p:spTgt>
                                        </p:tgtEl>
                                        <p:attrNameLst>
                                          <p:attrName>style.visibility</p:attrName>
                                        </p:attrNameLst>
                                      </p:cBhvr>
                                      <p:to>
                                        <p:strVal val="visible"/>
                                      </p:to>
                                    </p:set>
                                    <p:animEffect transition="in" filter="strips(downRight)">
                                      <p:cBhvr>
                                        <p:cTn id="32" dur="500"/>
                                        <p:tgtEl>
                                          <p:spTgt spid="9728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97283">
                                            <p:txEl>
                                              <p:pRg st="10" end="10"/>
                                            </p:txEl>
                                          </p:spTgt>
                                        </p:tgtEl>
                                        <p:attrNameLst>
                                          <p:attrName>style.visibility</p:attrName>
                                        </p:attrNameLst>
                                      </p:cBhvr>
                                      <p:to>
                                        <p:strVal val="visible"/>
                                      </p:to>
                                    </p:set>
                                    <p:animEffect transition="in" filter="strips(downRight)">
                                      <p:cBhvr>
                                        <p:cTn id="37" dur="500"/>
                                        <p:tgtEl>
                                          <p:spTgt spid="972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DBB9699-EBED-420E-B71A-4D0F1C3F5438}"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8DB5F542-6D6C-4F79-B913-B4160B608DF6}" type="slidenum">
              <a:rPr lang="en-US" altLang="zh-CN"/>
              <a:t>33</a:t>
            </a:fld>
            <a:endParaRPr lang="en-US" altLang="zh-CN"/>
          </a:p>
        </p:txBody>
      </p:sp>
      <p:sp>
        <p:nvSpPr>
          <p:cNvPr id="106498" name="Rectangle 2"/>
          <p:cNvSpPr>
            <a:spLocks noGrp="1" noChangeArrowheads="1"/>
          </p:cNvSpPr>
          <p:nvPr>
            <p:ph type="title"/>
          </p:nvPr>
        </p:nvSpPr>
        <p:spPr/>
        <p:txBody>
          <a:bodyPr/>
          <a:lstStyle/>
          <a:p>
            <a:r>
              <a:rPr lang="en-US" altLang="zh-CN"/>
              <a:t>2.2 </a:t>
            </a:r>
            <a:r>
              <a:rPr lang="zh-CN" altLang="en-US"/>
              <a:t>可行性研究</a:t>
            </a:r>
          </a:p>
        </p:txBody>
      </p:sp>
      <p:sp>
        <p:nvSpPr>
          <p:cNvPr id="106499" name="Rectangle 3"/>
          <p:cNvSpPr>
            <a:spLocks noGrp="1" noChangeArrowheads="1"/>
          </p:cNvSpPr>
          <p:nvPr>
            <p:ph type="body" idx="1"/>
          </p:nvPr>
        </p:nvSpPr>
        <p:spPr/>
        <p:txBody>
          <a:bodyPr/>
          <a:lstStyle/>
          <a:p>
            <a:r>
              <a:rPr lang="en-US" altLang="zh-CN" dirty="0">
                <a:solidFill>
                  <a:srgbClr val="0000FF"/>
                </a:solidFill>
                <a:latin typeface="黑体" panose="02010609060101010101" charset="-122"/>
              </a:rPr>
              <a:t>⒈</a:t>
            </a:r>
            <a:r>
              <a:rPr lang="zh-CN" altLang="en-US" dirty="0">
                <a:solidFill>
                  <a:srgbClr val="0000FF"/>
                </a:solidFill>
              </a:rPr>
              <a:t>经济可行性</a:t>
            </a:r>
            <a:r>
              <a:rPr lang="en-US" altLang="zh-CN" dirty="0">
                <a:solidFill>
                  <a:srgbClr val="0000FF"/>
                </a:solidFill>
              </a:rPr>
              <a:t>——</a:t>
            </a:r>
            <a:r>
              <a:rPr lang="zh-CN" altLang="zh-CN" dirty="0">
                <a:solidFill>
                  <a:srgbClr val="0000FF"/>
                </a:solidFill>
              </a:rPr>
              <a:t>【</a:t>
            </a:r>
            <a:r>
              <a:rPr lang="zh-CN" altLang="zh-CN" dirty="0">
                <a:solidFill>
                  <a:srgbClr val="0000FF"/>
                </a:solidFill>
                <a:latin typeface="黑体" panose="02010609060101010101" charset="-122"/>
              </a:rPr>
              <a:t>①</a:t>
            </a:r>
            <a:r>
              <a:rPr lang="zh-CN" altLang="en-US" dirty="0">
                <a:solidFill>
                  <a:srgbClr val="0000FF"/>
                </a:solidFill>
              </a:rPr>
              <a:t>费用估计</a:t>
            </a:r>
            <a:r>
              <a:rPr lang="zh-CN" altLang="zh-CN" dirty="0">
                <a:solidFill>
                  <a:srgbClr val="0000FF"/>
                </a:solidFill>
              </a:rPr>
              <a:t>】</a:t>
            </a:r>
            <a:endParaRPr lang="en-US" altLang="zh-CN" dirty="0">
              <a:solidFill>
                <a:srgbClr val="0000FF"/>
              </a:solidFill>
            </a:endParaRPr>
          </a:p>
          <a:p>
            <a:pPr lvl="1"/>
            <a:r>
              <a:rPr lang="en-US" altLang="zh-CN" dirty="0"/>
              <a:t>20</a:t>
            </a:r>
            <a:r>
              <a:rPr lang="zh-CN" altLang="en-US" dirty="0"/>
              <a:t>万项目</a:t>
            </a:r>
          </a:p>
          <a:p>
            <a:pPr lvl="1"/>
            <a:r>
              <a:rPr lang="zh-CN" altLang="en-US" dirty="0"/>
              <a:t>开发工作量 </a:t>
            </a:r>
            <a:r>
              <a:rPr lang="en-US" altLang="zh-CN" dirty="0"/>
              <a:t>=6(6</a:t>
            </a:r>
            <a:r>
              <a:rPr lang="zh-CN" altLang="en-US" dirty="0"/>
              <a:t>个开发人员</a:t>
            </a:r>
            <a:r>
              <a:rPr lang="en-US" altLang="zh-CN" dirty="0"/>
              <a:t>)×6(</a:t>
            </a:r>
            <a:r>
              <a:rPr lang="zh-CN" altLang="en-US" dirty="0"/>
              <a:t>工作</a:t>
            </a:r>
            <a:r>
              <a:rPr lang="en-US" altLang="zh-CN" dirty="0"/>
              <a:t>6</a:t>
            </a:r>
            <a:r>
              <a:rPr lang="zh-CN" altLang="en-US" dirty="0"/>
              <a:t>个月</a:t>
            </a:r>
            <a:r>
              <a:rPr lang="en-US" altLang="zh-CN" dirty="0"/>
              <a:t>) = 36</a:t>
            </a:r>
            <a:r>
              <a:rPr lang="zh-CN" altLang="en-US" dirty="0"/>
              <a:t>人</a:t>
            </a:r>
            <a:r>
              <a:rPr lang="en-US" altLang="zh-CN" dirty="0"/>
              <a:t>·</a:t>
            </a:r>
            <a:r>
              <a:rPr lang="zh-CN" altLang="en-US" dirty="0"/>
              <a:t>月</a:t>
            </a:r>
          </a:p>
          <a:p>
            <a:pPr lvl="1"/>
            <a:r>
              <a:rPr lang="en-US" altLang="zh-CN" dirty="0">
                <a:solidFill>
                  <a:srgbClr val="FF0000"/>
                </a:solidFill>
              </a:rPr>
              <a:t>B</a:t>
            </a:r>
            <a:r>
              <a:rPr lang="zh-CN" altLang="en-US" dirty="0"/>
              <a:t>（平均工资）</a:t>
            </a:r>
            <a:r>
              <a:rPr lang="en-US" altLang="zh-CN" dirty="0"/>
              <a:t>= 3000</a:t>
            </a:r>
          </a:p>
          <a:p>
            <a:pPr lvl="1"/>
            <a:r>
              <a:rPr lang="en-US" altLang="zh-CN" dirty="0">
                <a:solidFill>
                  <a:srgbClr val="FF0000"/>
                </a:solidFill>
              </a:rPr>
              <a:t>P</a:t>
            </a:r>
            <a:r>
              <a:rPr lang="zh-CN" altLang="en-US" dirty="0"/>
              <a:t>（人头费）</a:t>
            </a:r>
            <a:r>
              <a:rPr lang="en-US" altLang="zh-CN" dirty="0"/>
              <a:t>= 3000 ×1.467 = 4401</a:t>
            </a:r>
          </a:p>
          <a:p>
            <a:pPr lvl="1"/>
            <a:r>
              <a:rPr lang="en-US" altLang="zh-CN" dirty="0">
                <a:solidFill>
                  <a:srgbClr val="FF0000"/>
                </a:solidFill>
              </a:rPr>
              <a:t>Q</a:t>
            </a:r>
            <a:r>
              <a:rPr lang="zh-CN" altLang="en-US" dirty="0"/>
              <a:t>（办公费）</a:t>
            </a:r>
            <a:r>
              <a:rPr lang="en-US" altLang="zh-CN" dirty="0"/>
              <a:t>= B/3 = 1000</a:t>
            </a:r>
          </a:p>
          <a:p>
            <a:pPr lvl="1"/>
            <a:r>
              <a:rPr lang="zh-CN" altLang="en-US" dirty="0"/>
              <a:t>软件开发价格 </a:t>
            </a:r>
            <a:r>
              <a:rPr lang="en-US" altLang="zh-CN" dirty="0"/>
              <a:t>=36×(4401 + 1000) =</a:t>
            </a:r>
            <a:r>
              <a:rPr lang="en-US" altLang="zh-CN" dirty="0">
                <a:solidFill>
                  <a:srgbClr val="FF0000"/>
                </a:solidFill>
              </a:rPr>
              <a:t>194436</a:t>
            </a:r>
          </a:p>
          <a:p>
            <a:pPr lvl="1"/>
            <a:r>
              <a:rPr lang="zh-CN" altLang="en-US" dirty="0"/>
              <a:t>营业税 </a:t>
            </a:r>
            <a:r>
              <a:rPr lang="en-US" altLang="zh-CN" dirty="0"/>
              <a:t>= 200000×5%= </a:t>
            </a:r>
            <a:r>
              <a:rPr lang="en-US" altLang="zh-CN" dirty="0">
                <a:solidFill>
                  <a:srgbClr val="FF0000"/>
                </a:solidFill>
              </a:rPr>
              <a:t>10000</a:t>
            </a:r>
          </a:p>
          <a:p>
            <a:pPr lvl="1"/>
            <a:r>
              <a:rPr lang="zh-CN" altLang="en-US" dirty="0"/>
              <a:t>利润 </a:t>
            </a:r>
            <a:r>
              <a:rPr lang="en-US" altLang="zh-CN" dirty="0"/>
              <a:t>= </a:t>
            </a:r>
            <a:r>
              <a:rPr lang="en-US" altLang="zh-CN" dirty="0">
                <a:solidFill>
                  <a:srgbClr val="0000FF"/>
                </a:solidFill>
              </a:rPr>
              <a:t>- 4436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animEffect transition="in" filter="strips(downRight)">
                                      <p:cBhvr>
                                        <p:cTn id="7" dur="500"/>
                                        <p:tgtEl>
                                          <p:spTgt spid="1064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06499">
                                            <p:txEl>
                                              <p:pRg st="3" end="3"/>
                                            </p:txEl>
                                          </p:spTgt>
                                        </p:tgtEl>
                                        <p:attrNameLst>
                                          <p:attrName>style.visibility</p:attrName>
                                        </p:attrNameLst>
                                      </p:cBhvr>
                                      <p:to>
                                        <p:strVal val="visible"/>
                                      </p:to>
                                    </p:set>
                                    <p:animEffect transition="in" filter="strips(downRight)">
                                      <p:cBhvr>
                                        <p:cTn id="12" dur="500"/>
                                        <p:tgtEl>
                                          <p:spTgt spid="1064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06499">
                                            <p:txEl>
                                              <p:pRg st="4" end="4"/>
                                            </p:txEl>
                                          </p:spTgt>
                                        </p:tgtEl>
                                        <p:attrNameLst>
                                          <p:attrName>style.visibility</p:attrName>
                                        </p:attrNameLst>
                                      </p:cBhvr>
                                      <p:to>
                                        <p:strVal val="visible"/>
                                      </p:to>
                                    </p:set>
                                    <p:animEffect transition="in" filter="strips(downRight)">
                                      <p:cBhvr>
                                        <p:cTn id="17" dur="500"/>
                                        <p:tgtEl>
                                          <p:spTgt spid="10649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06499">
                                            <p:txEl>
                                              <p:pRg st="5" end="5"/>
                                            </p:txEl>
                                          </p:spTgt>
                                        </p:tgtEl>
                                        <p:attrNameLst>
                                          <p:attrName>style.visibility</p:attrName>
                                        </p:attrNameLst>
                                      </p:cBhvr>
                                      <p:to>
                                        <p:strVal val="visible"/>
                                      </p:to>
                                    </p:set>
                                    <p:animEffect transition="in" filter="strips(downRight)">
                                      <p:cBhvr>
                                        <p:cTn id="22" dur="500"/>
                                        <p:tgtEl>
                                          <p:spTgt spid="10649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06499">
                                            <p:txEl>
                                              <p:pRg st="6" end="6"/>
                                            </p:txEl>
                                          </p:spTgt>
                                        </p:tgtEl>
                                        <p:attrNameLst>
                                          <p:attrName>style.visibility</p:attrName>
                                        </p:attrNameLst>
                                      </p:cBhvr>
                                      <p:to>
                                        <p:strVal val="visible"/>
                                      </p:to>
                                    </p:set>
                                    <p:animEffect transition="in" filter="strips(downRight)">
                                      <p:cBhvr>
                                        <p:cTn id="27" dur="500"/>
                                        <p:tgtEl>
                                          <p:spTgt spid="10649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06499">
                                            <p:txEl>
                                              <p:pRg st="7" end="7"/>
                                            </p:txEl>
                                          </p:spTgt>
                                        </p:tgtEl>
                                        <p:attrNameLst>
                                          <p:attrName>style.visibility</p:attrName>
                                        </p:attrNameLst>
                                      </p:cBhvr>
                                      <p:to>
                                        <p:strVal val="visible"/>
                                      </p:to>
                                    </p:set>
                                    <p:animEffect transition="in" filter="strips(downRight)">
                                      <p:cBhvr>
                                        <p:cTn id="32" dur="500"/>
                                        <p:tgtEl>
                                          <p:spTgt spid="10649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06499">
                                            <p:txEl>
                                              <p:pRg st="8" end="8"/>
                                            </p:txEl>
                                          </p:spTgt>
                                        </p:tgtEl>
                                        <p:attrNameLst>
                                          <p:attrName>style.visibility</p:attrName>
                                        </p:attrNameLst>
                                      </p:cBhvr>
                                      <p:to>
                                        <p:strVal val="visible"/>
                                      </p:to>
                                    </p:set>
                                    <p:animEffect transition="in" filter="strips(downRight)">
                                      <p:cBhvr>
                                        <p:cTn id="37" dur="500"/>
                                        <p:tgtEl>
                                          <p:spTgt spid="1064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7A2B73E-0FCE-4016-80BE-4F9179F1F452}" type="datetime1">
              <a:rPr lang="zh-CN" altLang="en-US"/>
              <a:t>2021/11/8</a:t>
            </a:fld>
            <a:endParaRPr lang="en-US" altLang="zh-CN"/>
          </a:p>
        </p:txBody>
      </p:sp>
      <p:sp>
        <p:nvSpPr>
          <p:cNvPr id="6" name="灯片编号占位符 4"/>
          <p:cNvSpPr>
            <a:spLocks noGrp="1"/>
          </p:cNvSpPr>
          <p:nvPr>
            <p:ph type="sldNum" sz="quarter" idx="11"/>
          </p:nvPr>
        </p:nvSpPr>
        <p:spPr/>
        <p:txBody>
          <a:bodyPr/>
          <a:lstStyle/>
          <a:p>
            <a:fld id="{5D4EEC91-3790-48BB-8853-16237A8CEC56}" type="slidenum">
              <a:rPr lang="en-US" altLang="zh-CN"/>
              <a:t>34</a:t>
            </a:fld>
            <a:endParaRPr lang="en-US" altLang="zh-CN"/>
          </a:p>
        </p:txBody>
      </p:sp>
      <p:sp>
        <p:nvSpPr>
          <p:cNvPr id="34818" name="Rectangle 2"/>
          <p:cNvSpPr>
            <a:spLocks noGrp="1" noChangeArrowheads="1"/>
          </p:cNvSpPr>
          <p:nvPr>
            <p:ph type="title"/>
          </p:nvPr>
        </p:nvSpPr>
        <p:spPr/>
        <p:txBody>
          <a:bodyPr/>
          <a:lstStyle/>
          <a:p>
            <a:r>
              <a:rPr lang="en-US" altLang="zh-CN"/>
              <a:t>2.2 </a:t>
            </a:r>
            <a:r>
              <a:rPr lang="zh-CN" altLang="en-US"/>
              <a:t>可行性研究</a:t>
            </a:r>
          </a:p>
        </p:txBody>
      </p:sp>
      <p:sp>
        <p:nvSpPr>
          <p:cNvPr id="34819" name="Rectangle 3"/>
          <p:cNvSpPr>
            <a:spLocks noGrp="1" noChangeArrowheads="1"/>
          </p:cNvSpPr>
          <p:nvPr>
            <p:ph type="body" idx="1"/>
          </p:nvPr>
        </p:nvSpPr>
        <p:spPr>
          <a:xfrm>
            <a:off x="468313" y="1052513"/>
            <a:ext cx="8229600" cy="5576887"/>
          </a:xfrm>
        </p:spPr>
        <p:txBody>
          <a:bodyPr/>
          <a:lstStyle/>
          <a:p>
            <a:r>
              <a:rPr lang="en-US" altLang="zh-CN">
                <a:solidFill>
                  <a:srgbClr val="0000FF"/>
                </a:solidFill>
                <a:latin typeface="黑体" panose="02010609060101010101" charset="-122"/>
              </a:rPr>
              <a:t>⒈</a:t>
            </a:r>
            <a:r>
              <a:rPr lang="zh-CN" altLang="en-US">
                <a:solidFill>
                  <a:srgbClr val="0000FF"/>
                </a:solidFill>
              </a:rPr>
              <a:t>经济可行性</a:t>
            </a:r>
            <a:r>
              <a:rPr lang="en-US" altLang="zh-CN">
                <a:solidFill>
                  <a:srgbClr val="0000FF"/>
                </a:solidFill>
              </a:rPr>
              <a:t>——</a:t>
            </a:r>
            <a:r>
              <a:rPr lang="zh-CN" altLang="zh-CN">
                <a:solidFill>
                  <a:srgbClr val="0000FF"/>
                </a:solidFill>
              </a:rPr>
              <a:t>【</a:t>
            </a:r>
            <a:r>
              <a:rPr lang="zh-CN" altLang="zh-CN">
                <a:solidFill>
                  <a:srgbClr val="0000FF"/>
                </a:solidFill>
                <a:latin typeface="黑体" panose="02010609060101010101" charset="-122"/>
              </a:rPr>
              <a:t>②</a:t>
            </a:r>
            <a:r>
              <a:rPr lang="zh-CN" altLang="en-US">
                <a:solidFill>
                  <a:srgbClr val="0000FF"/>
                </a:solidFill>
              </a:rPr>
              <a:t>效益估计</a:t>
            </a:r>
            <a:r>
              <a:rPr lang="zh-CN" altLang="zh-CN">
                <a:solidFill>
                  <a:srgbClr val="0000FF"/>
                </a:solidFill>
              </a:rPr>
              <a:t>】</a:t>
            </a:r>
            <a:endParaRPr lang="en-US" altLang="zh-CN">
              <a:solidFill>
                <a:srgbClr val="0000FF"/>
              </a:solidFill>
            </a:endParaRPr>
          </a:p>
          <a:p>
            <a:pPr lvl="1"/>
            <a:r>
              <a:rPr lang="en-US" altLang="zh-CN">
                <a:solidFill>
                  <a:srgbClr val="0000FF"/>
                </a:solidFill>
                <a:latin typeface="黑体" panose="02010609060101010101" charset="-122"/>
              </a:rPr>
              <a:t>⑴</a:t>
            </a:r>
            <a:r>
              <a:rPr lang="zh-CN" altLang="en-US"/>
              <a:t>新软件</a:t>
            </a:r>
            <a:r>
              <a:rPr lang="zh-CN" altLang="en-US">
                <a:solidFill>
                  <a:srgbClr val="0000FF"/>
                </a:solidFill>
              </a:rPr>
              <a:t>提供哪些以前不能做或难以做到的工作</a:t>
            </a:r>
            <a:r>
              <a:rPr lang="zh-CN" altLang="en-US"/>
              <a:t>；</a:t>
            </a:r>
            <a:endParaRPr lang="zh-CN" altLang="en-US">
              <a:solidFill>
                <a:srgbClr val="CC0000"/>
              </a:solidFill>
            </a:endParaRPr>
          </a:p>
          <a:p>
            <a:pPr lvl="2"/>
            <a:r>
              <a:rPr lang="zh-CN" altLang="en-US"/>
              <a:t>提供信息的</a:t>
            </a:r>
            <a:r>
              <a:rPr lang="zh-CN" altLang="en-US">
                <a:solidFill>
                  <a:srgbClr val="FF0000"/>
                </a:solidFill>
              </a:rPr>
              <a:t>速度、精度、质量</a:t>
            </a:r>
            <a:r>
              <a:rPr lang="zh-CN" altLang="en-US"/>
              <a:t>有什么</a:t>
            </a:r>
            <a:r>
              <a:rPr lang="zh-CN" altLang="en-US">
                <a:solidFill>
                  <a:srgbClr val="0000FF"/>
                </a:solidFill>
              </a:rPr>
              <a:t>提高</a:t>
            </a:r>
            <a:r>
              <a:rPr lang="zh-CN" altLang="en-US"/>
              <a:t>；</a:t>
            </a:r>
            <a:endParaRPr lang="zh-CN" altLang="en-US">
              <a:solidFill>
                <a:srgbClr val="CC0000"/>
              </a:solidFill>
            </a:endParaRPr>
          </a:p>
          <a:p>
            <a:pPr lvl="1"/>
            <a:r>
              <a:rPr lang="zh-CN" altLang="en-US">
                <a:solidFill>
                  <a:srgbClr val="0000FF"/>
                </a:solidFill>
                <a:latin typeface="黑体" panose="02010609060101010101" charset="-122"/>
              </a:rPr>
              <a:t>⑵</a:t>
            </a:r>
            <a:r>
              <a:rPr lang="zh-CN" altLang="en-US"/>
              <a:t>使用新系统</a:t>
            </a:r>
            <a:r>
              <a:rPr lang="zh-CN" altLang="en-US">
                <a:solidFill>
                  <a:srgbClr val="0000FF"/>
                </a:solidFill>
              </a:rPr>
              <a:t>增加的收入</a:t>
            </a:r>
            <a:r>
              <a:rPr lang="zh-CN" altLang="en-US"/>
              <a:t>、</a:t>
            </a:r>
            <a:r>
              <a:rPr lang="zh-CN" altLang="en-US">
                <a:solidFill>
                  <a:srgbClr val="0000FF"/>
                </a:solidFill>
              </a:rPr>
              <a:t>节省的运行费</a:t>
            </a:r>
            <a:r>
              <a:rPr lang="zh-CN" altLang="en-US"/>
              <a:t>。</a:t>
            </a:r>
          </a:p>
          <a:p>
            <a:pPr lvl="1"/>
            <a:r>
              <a:rPr lang="zh-CN" altLang="en-US" sz="2400"/>
              <a:t>如：</a:t>
            </a:r>
          </a:p>
          <a:p>
            <a:pPr lvl="2"/>
            <a:r>
              <a:rPr lang="zh-CN" altLang="en-US" sz="2200" b="0"/>
              <a:t>本系统可以高速、准确地处理和提供管理工作所需的各类统计报表和分析报告，避免工作过程中可能出现的</a:t>
            </a:r>
            <a:r>
              <a:rPr lang="zh-CN" altLang="en-US" sz="2200" b="0">
                <a:solidFill>
                  <a:srgbClr val="0000FF"/>
                </a:solidFill>
              </a:rPr>
              <a:t>文件丢失</a:t>
            </a:r>
            <a:r>
              <a:rPr lang="zh-CN" altLang="en-US" sz="2200" b="0"/>
              <a:t>、</a:t>
            </a:r>
            <a:r>
              <a:rPr lang="zh-CN" altLang="en-US" sz="2200" b="0">
                <a:solidFill>
                  <a:srgbClr val="0000FF"/>
                </a:solidFill>
              </a:rPr>
              <a:t>计算失误</a:t>
            </a:r>
            <a:r>
              <a:rPr lang="zh-CN" altLang="en-US" sz="2200" b="0"/>
              <a:t>、</a:t>
            </a:r>
            <a:r>
              <a:rPr lang="zh-CN" altLang="en-US" sz="2200" b="0">
                <a:solidFill>
                  <a:srgbClr val="0000FF"/>
                </a:solidFill>
              </a:rPr>
              <a:t>文件流程多</a:t>
            </a:r>
            <a:r>
              <a:rPr lang="zh-CN" altLang="en-US" sz="2200" b="0"/>
              <a:t>、</a:t>
            </a:r>
            <a:r>
              <a:rPr lang="zh-CN" altLang="en-US" sz="2200" b="0">
                <a:solidFill>
                  <a:srgbClr val="0000FF"/>
                </a:solidFill>
              </a:rPr>
              <a:t>审阅慢</a:t>
            </a:r>
            <a:r>
              <a:rPr lang="zh-CN" altLang="en-US" sz="2200" b="0"/>
              <a:t>、</a:t>
            </a:r>
            <a:r>
              <a:rPr lang="zh-CN" altLang="en-US" sz="2200" b="0">
                <a:solidFill>
                  <a:srgbClr val="0000FF"/>
                </a:solidFill>
              </a:rPr>
              <a:t>报表报告格式不规整</a:t>
            </a:r>
            <a:r>
              <a:rPr lang="zh-CN" altLang="en-US" sz="2200" b="0"/>
              <a:t>、</a:t>
            </a:r>
            <a:r>
              <a:rPr lang="zh-CN" altLang="en-US" sz="2200" b="0">
                <a:solidFill>
                  <a:srgbClr val="0000FF"/>
                </a:solidFill>
              </a:rPr>
              <a:t>存档管理复杂</a:t>
            </a:r>
            <a:r>
              <a:rPr lang="zh-CN" altLang="en-US" sz="2200" b="0"/>
              <a:t>等情况</a:t>
            </a:r>
            <a:r>
              <a:rPr lang="en-US" altLang="zh-CN" sz="2200" b="0"/>
              <a:t>......</a:t>
            </a:r>
          </a:p>
          <a:p>
            <a:pPr lvl="2"/>
            <a:r>
              <a:rPr lang="zh-CN" altLang="en-US" sz="2200" b="0"/>
              <a:t>可以</a:t>
            </a:r>
            <a:r>
              <a:rPr lang="zh-CN" altLang="en-US" sz="2200" b="0">
                <a:solidFill>
                  <a:srgbClr val="0000FF"/>
                </a:solidFill>
              </a:rPr>
              <a:t>减轻</a:t>
            </a:r>
            <a:r>
              <a:rPr lang="zh-CN" altLang="en-US" sz="2200" b="0"/>
              <a:t>基层工作人员大量</a:t>
            </a:r>
            <a:r>
              <a:rPr lang="zh-CN" altLang="en-US" sz="2200" b="0">
                <a:solidFill>
                  <a:srgbClr val="0000FF"/>
                </a:solidFill>
              </a:rPr>
              <a:t>繁琐的书写</a:t>
            </a:r>
            <a:r>
              <a:rPr lang="zh-CN" altLang="en-US" sz="2200" b="0"/>
              <a:t>、</a:t>
            </a:r>
            <a:r>
              <a:rPr lang="zh-CN" altLang="en-US" sz="2200" b="0">
                <a:solidFill>
                  <a:srgbClr val="0000FF"/>
                </a:solidFill>
              </a:rPr>
              <a:t>计算工作</a:t>
            </a:r>
            <a:r>
              <a:rPr lang="zh-CN" altLang="en-US" sz="2200" b="0"/>
              <a:t>，</a:t>
            </a:r>
            <a:r>
              <a:rPr lang="zh-CN" altLang="en-US" sz="2200" b="0">
                <a:solidFill>
                  <a:srgbClr val="0000FF"/>
                </a:solidFill>
              </a:rPr>
              <a:t>节约管理成本</a:t>
            </a:r>
            <a:r>
              <a:rPr lang="zh-CN" altLang="en-US" sz="2200" b="0"/>
              <a:t>，提供有关工程的</a:t>
            </a:r>
            <a:r>
              <a:rPr lang="zh-CN" altLang="en-US" sz="2200" b="0">
                <a:solidFill>
                  <a:srgbClr val="0000FF"/>
                </a:solidFill>
              </a:rPr>
              <a:t>准确全面细致的决策信息</a:t>
            </a:r>
            <a:r>
              <a:rPr lang="zh-CN" altLang="en-US" sz="2200" b="0"/>
              <a:t>，促使管理人员决策科学化，管理水平上新台阶</a:t>
            </a:r>
            <a:r>
              <a:rPr lang="en-US" altLang="zh-CN" sz="2200" b="0"/>
              <a:t>.....</a:t>
            </a:r>
          </a:p>
          <a:p>
            <a:pPr lvl="2"/>
            <a:r>
              <a:rPr lang="zh-CN" altLang="en-US" sz="2200" b="0"/>
              <a:t>估计每年可以</a:t>
            </a:r>
            <a:r>
              <a:rPr lang="zh-CN" altLang="en-US" sz="2200" b="0">
                <a:solidFill>
                  <a:srgbClr val="FF0000"/>
                </a:solidFill>
              </a:rPr>
              <a:t>节省管理费用</a:t>
            </a:r>
            <a:r>
              <a:rPr lang="en-US" altLang="zh-CN" sz="2200" b="0">
                <a:solidFill>
                  <a:srgbClr val="FF0000"/>
                </a:solidFill>
              </a:rPr>
              <a:t>10</a:t>
            </a:r>
            <a:r>
              <a:rPr lang="zh-CN" altLang="en-US" sz="2200" b="0">
                <a:solidFill>
                  <a:srgbClr val="FF0000"/>
                </a:solidFill>
              </a:rPr>
              <a:t>万元</a:t>
            </a:r>
            <a:r>
              <a:rPr lang="en-US" altLang="zh-CN" sz="2200" b="0">
                <a:solidFill>
                  <a:srgbClr val="FF0000"/>
                </a:solidFill>
              </a:rPr>
              <a:t>......</a:t>
            </a:r>
          </a:p>
        </p:txBody>
      </p:sp>
      <p:sp>
        <p:nvSpPr>
          <p:cNvPr id="34820" name="Rectangle 4"/>
          <p:cNvSpPr>
            <a:spLocks noChangeArrowheads="1"/>
          </p:cNvSpPr>
          <p:nvPr/>
        </p:nvSpPr>
        <p:spPr bwMode="auto">
          <a:xfrm>
            <a:off x="6477000" y="1143000"/>
            <a:ext cx="1409700" cy="457200"/>
          </a:xfrm>
          <a:prstGeom prst="rect">
            <a:avLst/>
          </a:prstGeom>
          <a:solidFill>
            <a:srgbClr val="FF0000"/>
          </a:solidFill>
          <a:ln w="9525">
            <a:noFill/>
            <a:miter lim="800000"/>
          </a:ln>
          <a:effectLst/>
        </p:spPr>
        <p:txBody>
          <a:bodyPr wrap="none">
            <a:spAutoFit/>
          </a:bodyPr>
          <a:lstStyle/>
          <a:p>
            <a:pPr>
              <a:spcBef>
                <a:spcPct val="30000"/>
              </a:spcBef>
            </a:pPr>
            <a:r>
              <a:rPr lang="zh-CN" altLang="en-US" sz="2400" b="1">
                <a:solidFill>
                  <a:schemeClr val="bg1"/>
                </a:solidFill>
                <a:latin typeface="黑体" panose="02010609060101010101" charset="-122"/>
                <a:ea typeface="黑体" panose="02010609060101010101" charset="-122"/>
              </a:rPr>
              <a:t>项目软件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strips(downRight)">
                                      <p:cBhvr>
                                        <p:cTn id="7" dur="500"/>
                                        <p:tgtEl>
                                          <p:spTgt spid="348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4819">
                                            <p:txEl>
                                              <p:pRg st="2" end="2"/>
                                            </p:txEl>
                                          </p:spTgt>
                                        </p:tgtEl>
                                        <p:attrNameLst>
                                          <p:attrName>style.visibility</p:attrName>
                                        </p:attrNameLst>
                                      </p:cBhvr>
                                      <p:to>
                                        <p:strVal val="visible"/>
                                      </p:to>
                                    </p:set>
                                    <p:animEffect transition="in" filter="strips(downRight)">
                                      <p:cBhvr>
                                        <p:cTn id="12" dur="500"/>
                                        <p:tgtEl>
                                          <p:spTgt spid="348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animEffect transition="in" filter="strips(downRight)">
                                      <p:cBhvr>
                                        <p:cTn id="17" dur="500"/>
                                        <p:tgtEl>
                                          <p:spTgt spid="348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4819">
                                            <p:txEl>
                                              <p:pRg st="4" end="4"/>
                                            </p:txEl>
                                          </p:spTgt>
                                        </p:tgtEl>
                                        <p:attrNameLst>
                                          <p:attrName>style.visibility</p:attrName>
                                        </p:attrNameLst>
                                      </p:cBhvr>
                                      <p:to>
                                        <p:strVal val="visible"/>
                                      </p:to>
                                    </p:set>
                                    <p:animEffect transition="in" filter="strips(downRight)">
                                      <p:cBhvr>
                                        <p:cTn id="22" dur="500"/>
                                        <p:tgtEl>
                                          <p:spTgt spid="348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4819">
                                            <p:txEl>
                                              <p:pRg st="5" end="5"/>
                                            </p:txEl>
                                          </p:spTgt>
                                        </p:tgtEl>
                                        <p:attrNameLst>
                                          <p:attrName>style.visibility</p:attrName>
                                        </p:attrNameLst>
                                      </p:cBhvr>
                                      <p:to>
                                        <p:strVal val="visible"/>
                                      </p:to>
                                    </p:set>
                                    <p:animEffect transition="in" filter="strips(downRight)">
                                      <p:cBhvr>
                                        <p:cTn id="27" dur="500"/>
                                        <p:tgtEl>
                                          <p:spTgt spid="348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34819">
                                            <p:txEl>
                                              <p:pRg st="6" end="6"/>
                                            </p:txEl>
                                          </p:spTgt>
                                        </p:tgtEl>
                                        <p:attrNameLst>
                                          <p:attrName>style.visibility</p:attrName>
                                        </p:attrNameLst>
                                      </p:cBhvr>
                                      <p:to>
                                        <p:strVal val="visible"/>
                                      </p:to>
                                    </p:set>
                                    <p:animEffect transition="in" filter="strips(downRight)">
                                      <p:cBhvr>
                                        <p:cTn id="32" dur="500"/>
                                        <p:tgtEl>
                                          <p:spTgt spid="3481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34819">
                                            <p:txEl>
                                              <p:pRg st="7" end="7"/>
                                            </p:txEl>
                                          </p:spTgt>
                                        </p:tgtEl>
                                        <p:attrNameLst>
                                          <p:attrName>style.visibility</p:attrName>
                                        </p:attrNameLst>
                                      </p:cBhvr>
                                      <p:to>
                                        <p:strVal val="visible"/>
                                      </p:to>
                                    </p:set>
                                    <p:animEffect transition="in" filter="strips(downRight)">
                                      <p:cBhvr>
                                        <p:cTn id="37" dur="500"/>
                                        <p:tgtEl>
                                          <p:spTgt spid="34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542BFEE-E1A8-464E-A06E-5BF9406628B4}" type="datetime1">
              <a:rPr lang="zh-CN" altLang="en-US"/>
              <a:t>2021/11/8</a:t>
            </a:fld>
            <a:endParaRPr lang="en-US" altLang="zh-CN"/>
          </a:p>
        </p:txBody>
      </p:sp>
      <p:sp>
        <p:nvSpPr>
          <p:cNvPr id="6" name="灯片编号占位符 4"/>
          <p:cNvSpPr>
            <a:spLocks noGrp="1"/>
          </p:cNvSpPr>
          <p:nvPr>
            <p:ph type="sldNum" sz="quarter" idx="11"/>
          </p:nvPr>
        </p:nvSpPr>
        <p:spPr/>
        <p:txBody>
          <a:bodyPr/>
          <a:lstStyle/>
          <a:p>
            <a:fld id="{D4E2D9F7-A8C6-4443-8251-7BB5D5F4253A}" type="slidenum">
              <a:rPr lang="en-US" altLang="zh-CN"/>
              <a:t>35</a:t>
            </a:fld>
            <a:endParaRPr lang="en-US" altLang="zh-CN"/>
          </a:p>
        </p:txBody>
      </p:sp>
      <p:sp>
        <p:nvSpPr>
          <p:cNvPr id="107522" name="Rectangle 2"/>
          <p:cNvSpPr>
            <a:spLocks noGrp="1" noChangeArrowheads="1"/>
          </p:cNvSpPr>
          <p:nvPr>
            <p:ph type="title"/>
          </p:nvPr>
        </p:nvSpPr>
        <p:spPr/>
        <p:txBody>
          <a:bodyPr/>
          <a:lstStyle/>
          <a:p>
            <a:r>
              <a:rPr lang="en-US" altLang="zh-CN"/>
              <a:t>2.2 </a:t>
            </a:r>
            <a:r>
              <a:rPr lang="zh-CN" altLang="en-US"/>
              <a:t>可行性研究</a:t>
            </a:r>
          </a:p>
        </p:txBody>
      </p:sp>
      <p:sp>
        <p:nvSpPr>
          <p:cNvPr id="107523" name="Rectangle 3"/>
          <p:cNvSpPr>
            <a:spLocks noGrp="1" noChangeArrowheads="1"/>
          </p:cNvSpPr>
          <p:nvPr>
            <p:ph type="body" idx="1"/>
          </p:nvPr>
        </p:nvSpPr>
        <p:spPr/>
        <p:txBody>
          <a:bodyPr/>
          <a:lstStyle/>
          <a:p>
            <a:r>
              <a:rPr lang="en-US" altLang="zh-CN" sz="3200" dirty="0">
                <a:solidFill>
                  <a:srgbClr val="0000FF"/>
                </a:solidFill>
                <a:latin typeface="黑体" panose="02010609060101010101" charset="-122"/>
              </a:rPr>
              <a:t>⒈</a:t>
            </a:r>
            <a:r>
              <a:rPr lang="zh-CN" altLang="en-US" sz="3200" dirty="0">
                <a:solidFill>
                  <a:srgbClr val="0000FF"/>
                </a:solidFill>
              </a:rPr>
              <a:t>经济可行性</a:t>
            </a:r>
            <a:r>
              <a:rPr lang="en-US" altLang="zh-CN" sz="3200" dirty="0">
                <a:solidFill>
                  <a:srgbClr val="0000FF"/>
                </a:solidFill>
              </a:rPr>
              <a:t>——</a:t>
            </a:r>
            <a:r>
              <a:rPr lang="zh-CN" altLang="zh-CN" sz="3200" dirty="0">
                <a:solidFill>
                  <a:srgbClr val="0000FF"/>
                </a:solidFill>
              </a:rPr>
              <a:t>【</a:t>
            </a:r>
            <a:r>
              <a:rPr lang="zh-CN" altLang="zh-CN" sz="3200" dirty="0">
                <a:solidFill>
                  <a:srgbClr val="0000FF"/>
                </a:solidFill>
                <a:latin typeface="黑体" panose="02010609060101010101" charset="-122"/>
              </a:rPr>
              <a:t>②</a:t>
            </a:r>
            <a:r>
              <a:rPr lang="zh-CN" altLang="en-US" sz="3200" dirty="0">
                <a:solidFill>
                  <a:srgbClr val="0000FF"/>
                </a:solidFill>
              </a:rPr>
              <a:t>效益估计</a:t>
            </a:r>
            <a:r>
              <a:rPr lang="zh-CN" altLang="zh-CN" sz="3200" dirty="0">
                <a:solidFill>
                  <a:srgbClr val="0000FF"/>
                </a:solidFill>
              </a:rPr>
              <a:t>】</a:t>
            </a:r>
            <a:endParaRPr lang="en-US" altLang="zh-CN" dirty="0"/>
          </a:p>
          <a:p>
            <a:pPr lvl="1"/>
            <a:r>
              <a:rPr lang="zh-CN" altLang="en-US" dirty="0"/>
              <a:t>市场需求；</a:t>
            </a:r>
          </a:p>
          <a:p>
            <a:pPr lvl="1"/>
            <a:r>
              <a:rPr lang="zh-CN" altLang="en-US" dirty="0">
                <a:solidFill>
                  <a:srgbClr val="C00000"/>
                </a:solidFill>
              </a:rPr>
              <a:t>市场盈利模式</a:t>
            </a:r>
            <a:r>
              <a:rPr lang="zh-CN" altLang="en-US" dirty="0"/>
              <a:t>；</a:t>
            </a:r>
          </a:p>
          <a:p>
            <a:pPr lvl="1"/>
            <a:r>
              <a:rPr lang="zh-CN" altLang="en-US" dirty="0"/>
              <a:t>多长时间可以回收成本。</a:t>
            </a:r>
          </a:p>
        </p:txBody>
      </p:sp>
      <p:sp>
        <p:nvSpPr>
          <p:cNvPr id="107524" name="Rectangle 4"/>
          <p:cNvSpPr>
            <a:spLocks noChangeArrowheads="1"/>
          </p:cNvSpPr>
          <p:nvPr/>
        </p:nvSpPr>
        <p:spPr bwMode="auto">
          <a:xfrm>
            <a:off x="5865813" y="2133600"/>
            <a:ext cx="1409700" cy="457200"/>
          </a:xfrm>
          <a:prstGeom prst="rect">
            <a:avLst/>
          </a:prstGeom>
          <a:solidFill>
            <a:srgbClr val="FF0000"/>
          </a:solidFill>
          <a:ln w="9525">
            <a:noFill/>
            <a:miter lim="800000"/>
          </a:ln>
          <a:effectLst/>
        </p:spPr>
        <p:txBody>
          <a:bodyPr wrap="none">
            <a:spAutoFit/>
          </a:bodyPr>
          <a:lstStyle/>
          <a:p>
            <a:pPr>
              <a:spcBef>
                <a:spcPct val="30000"/>
              </a:spcBef>
            </a:pPr>
            <a:r>
              <a:rPr lang="zh-CN" altLang="en-US" sz="2400" b="1">
                <a:solidFill>
                  <a:schemeClr val="bg1"/>
                </a:solidFill>
                <a:latin typeface="黑体" panose="02010609060101010101" charset="-122"/>
                <a:ea typeface="黑体" panose="02010609060101010101" charset="-122"/>
              </a:rPr>
              <a:t>产品软件</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F2C6C28-CFAC-4C09-9C79-C921EB05AD89}"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748149C6-C101-496B-8307-95FCEC826C0E}" type="slidenum">
              <a:rPr lang="en-US" altLang="zh-CN"/>
              <a:t>36</a:t>
            </a:fld>
            <a:endParaRPr lang="en-US" altLang="zh-CN"/>
          </a:p>
        </p:txBody>
      </p:sp>
      <p:sp>
        <p:nvSpPr>
          <p:cNvPr id="40962" name="Rectangle 2"/>
          <p:cNvSpPr>
            <a:spLocks noGrp="1" noChangeArrowheads="1"/>
          </p:cNvSpPr>
          <p:nvPr>
            <p:ph type="title"/>
          </p:nvPr>
        </p:nvSpPr>
        <p:spPr/>
        <p:txBody>
          <a:bodyPr/>
          <a:lstStyle/>
          <a:p>
            <a:r>
              <a:rPr lang="en-US" altLang="zh-CN"/>
              <a:t>2.2 </a:t>
            </a:r>
            <a:r>
              <a:rPr lang="zh-CN" altLang="en-US"/>
              <a:t>可行性研究</a:t>
            </a:r>
          </a:p>
        </p:txBody>
      </p:sp>
      <p:sp>
        <p:nvSpPr>
          <p:cNvPr id="40963" name="Rectangle 3"/>
          <p:cNvSpPr>
            <a:spLocks noGrp="1" noChangeArrowheads="1"/>
          </p:cNvSpPr>
          <p:nvPr>
            <p:ph type="body" idx="1"/>
          </p:nvPr>
        </p:nvSpPr>
        <p:spPr>
          <a:xfrm>
            <a:off x="468313" y="1052513"/>
            <a:ext cx="8229600" cy="5424487"/>
          </a:xfrm>
        </p:spPr>
        <p:txBody>
          <a:bodyPr/>
          <a:lstStyle/>
          <a:p>
            <a:pPr>
              <a:lnSpc>
                <a:spcPct val="90000"/>
              </a:lnSpc>
            </a:pPr>
            <a:r>
              <a:rPr lang="en-US" altLang="zh-CN">
                <a:solidFill>
                  <a:srgbClr val="0000FF"/>
                </a:solidFill>
                <a:latin typeface="黑体" panose="02010609060101010101" charset="-122"/>
              </a:rPr>
              <a:t>⒈</a:t>
            </a:r>
            <a:r>
              <a:rPr lang="zh-CN" altLang="en-US">
                <a:solidFill>
                  <a:srgbClr val="0000FF"/>
                </a:solidFill>
              </a:rPr>
              <a:t>经济可行性</a:t>
            </a:r>
            <a:r>
              <a:rPr lang="en-US" altLang="zh-CN">
                <a:solidFill>
                  <a:srgbClr val="0000FF"/>
                </a:solidFill>
              </a:rPr>
              <a:t>——</a:t>
            </a:r>
            <a:r>
              <a:rPr lang="zh-CN" altLang="zh-CN">
                <a:solidFill>
                  <a:srgbClr val="0000FF"/>
                </a:solidFill>
              </a:rPr>
              <a:t>【</a:t>
            </a:r>
            <a:r>
              <a:rPr lang="zh-CN" altLang="zh-CN">
                <a:solidFill>
                  <a:srgbClr val="0000FF"/>
                </a:solidFill>
                <a:latin typeface="黑体" panose="02010609060101010101" charset="-122"/>
              </a:rPr>
              <a:t>③成本</a:t>
            </a:r>
            <a:r>
              <a:rPr lang="zh-CN" altLang="en-US">
                <a:solidFill>
                  <a:srgbClr val="0000FF"/>
                </a:solidFill>
              </a:rPr>
              <a:t>效益分析</a:t>
            </a:r>
            <a:r>
              <a:rPr lang="zh-CN" altLang="zh-CN">
                <a:solidFill>
                  <a:srgbClr val="0000FF"/>
                </a:solidFill>
              </a:rPr>
              <a:t>】</a:t>
            </a:r>
            <a:endParaRPr lang="en-US" altLang="zh-CN">
              <a:solidFill>
                <a:srgbClr val="0000FF"/>
              </a:solidFill>
            </a:endParaRPr>
          </a:p>
          <a:p>
            <a:pPr lvl="1">
              <a:lnSpc>
                <a:spcPct val="90000"/>
              </a:lnSpc>
            </a:pPr>
            <a:r>
              <a:rPr lang="zh-CN" altLang="en-US"/>
              <a:t>资金的时间价值计算公式：</a:t>
            </a:r>
          </a:p>
          <a:p>
            <a:pPr lvl="1">
              <a:lnSpc>
                <a:spcPct val="90000"/>
              </a:lnSpc>
            </a:pPr>
            <a:r>
              <a:rPr lang="en-US" altLang="zh-CN">
                <a:solidFill>
                  <a:srgbClr val="FF0000"/>
                </a:solidFill>
              </a:rPr>
              <a:t>F</a:t>
            </a:r>
            <a:r>
              <a:rPr lang="zh-CN" altLang="en-US">
                <a:solidFill>
                  <a:srgbClr val="FF0000"/>
                </a:solidFill>
              </a:rPr>
              <a:t>＝</a:t>
            </a:r>
            <a:r>
              <a:rPr lang="en-US" altLang="zh-CN">
                <a:solidFill>
                  <a:srgbClr val="FF0000"/>
                </a:solidFill>
              </a:rPr>
              <a:t>P× ( 1</a:t>
            </a:r>
            <a:r>
              <a:rPr lang="zh-CN" altLang="en-US">
                <a:solidFill>
                  <a:srgbClr val="FF0000"/>
                </a:solidFill>
              </a:rPr>
              <a:t>＋</a:t>
            </a:r>
            <a:r>
              <a:rPr lang="en-US" altLang="zh-CN">
                <a:solidFill>
                  <a:srgbClr val="FF0000"/>
                </a:solidFill>
              </a:rPr>
              <a:t>i ) </a:t>
            </a:r>
            <a:r>
              <a:rPr lang="en-US" altLang="zh-CN" baseline="30000">
                <a:solidFill>
                  <a:srgbClr val="FF0000"/>
                </a:solidFill>
              </a:rPr>
              <a:t>N</a:t>
            </a:r>
          </a:p>
          <a:p>
            <a:pPr lvl="1">
              <a:lnSpc>
                <a:spcPct val="90000"/>
              </a:lnSpc>
            </a:pPr>
            <a:r>
              <a:rPr lang="zh-CN" altLang="en-US"/>
              <a:t>其中：</a:t>
            </a:r>
          </a:p>
          <a:p>
            <a:pPr lvl="2">
              <a:lnSpc>
                <a:spcPct val="90000"/>
              </a:lnSpc>
            </a:pPr>
            <a:r>
              <a:rPr lang="en-US" altLang="zh-CN"/>
              <a:t>F</a:t>
            </a:r>
            <a:r>
              <a:rPr lang="zh-CN" altLang="en-US"/>
              <a:t>：投资的将来值；</a:t>
            </a:r>
          </a:p>
          <a:p>
            <a:pPr lvl="2">
              <a:lnSpc>
                <a:spcPct val="90000"/>
              </a:lnSpc>
            </a:pPr>
            <a:r>
              <a:rPr lang="en-US" altLang="zh-CN"/>
              <a:t>P</a:t>
            </a:r>
            <a:r>
              <a:rPr lang="zh-CN" altLang="en-US"/>
              <a:t>：投资的现在值；</a:t>
            </a:r>
          </a:p>
          <a:p>
            <a:pPr lvl="2">
              <a:lnSpc>
                <a:spcPct val="90000"/>
              </a:lnSpc>
            </a:pPr>
            <a:r>
              <a:rPr lang="en-US" altLang="zh-CN"/>
              <a:t>i</a:t>
            </a:r>
            <a:r>
              <a:rPr lang="zh-CN" altLang="en-US"/>
              <a:t>：利率；</a:t>
            </a:r>
          </a:p>
          <a:p>
            <a:pPr lvl="2">
              <a:lnSpc>
                <a:spcPct val="90000"/>
              </a:lnSpc>
            </a:pPr>
            <a:r>
              <a:rPr lang="en-US" altLang="zh-CN"/>
              <a:t>N</a:t>
            </a:r>
            <a:r>
              <a:rPr lang="zh-CN" altLang="en-US"/>
              <a:t>：年数；</a:t>
            </a:r>
          </a:p>
          <a:p>
            <a:pPr lvl="1">
              <a:lnSpc>
                <a:spcPct val="90000"/>
              </a:lnSpc>
            </a:pPr>
            <a:r>
              <a:rPr lang="zh-CN" altLang="en-US"/>
              <a:t>把</a:t>
            </a:r>
            <a:r>
              <a:rPr lang="en-US" altLang="zh-CN">
                <a:solidFill>
                  <a:srgbClr val="0000FF"/>
                </a:solidFill>
              </a:rPr>
              <a:t>5000</a:t>
            </a:r>
            <a:r>
              <a:rPr lang="zh-CN" altLang="en-US"/>
              <a:t>元存入银行</a:t>
            </a:r>
            <a:r>
              <a:rPr lang="en-US" altLang="zh-CN">
                <a:solidFill>
                  <a:srgbClr val="0000FF"/>
                </a:solidFill>
              </a:rPr>
              <a:t>3</a:t>
            </a:r>
            <a:r>
              <a:rPr lang="zh-CN" altLang="en-US"/>
              <a:t>年</a:t>
            </a:r>
            <a:r>
              <a:rPr lang="en-US" altLang="zh-CN"/>
              <a:t>(</a:t>
            </a:r>
            <a:r>
              <a:rPr lang="zh-CN" altLang="en-US"/>
              <a:t>利率</a:t>
            </a:r>
            <a:r>
              <a:rPr lang="en-US" altLang="zh-CN">
                <a:solidFill>
                  <a:srgbClr val="0000FF"/>
                </a:solidFill>
              </a:rPr>
              <a:t>0.12</a:t>
            </a:r>
            <a:r>
              <a:rPr lang="en-US" altLang="zh-CN"/>
              <a:t>)</a:t>
            </a:r>
            <a:r>
              <a:rPr lang="zh-CN" altLang="en-US"/>
              <a:t>，</a:t>
            </a:r>
            <a:r>
              <a:rPr lang="en-US" altLang="zh-CN"/>
              <a:t>3</a:t>
            </a:r>
            <a:r>
              <a:rPr lang="zh-CN" altLang="en-US"/>
              <a:t>年后的价值为</a:t>
            </a:r>
          </a:p>
          <a:p>
            <a:pPr lvl="1" algn="ctr">
              <a:lnSpc>
                <a:spcPct val="90000"/>
              </a:lnSpc>
            </a:pPr>
            <a:r>
              <a:rPr lang="en-US" altLang="zh-CN">
                <a:solidFill>
                  <a:srgbClr val="0000FF"/>
                </a:solidFill>
              </a:rPr>
              <a:t>F</a:t>
            </a:r>
            <a:r>
              <a:rPr lang="en-US" altLang="zh-CN"/>
              <a:t>=5000(1+0.12)</a:t>
            </a:r>
            <a:r>
              <a:rPr lang="en-US" altLang="zh-CN" baseline="30000"/>
              <a:t>3</a:t>
            </a:r>
            <a:r>
              <a:rPr lang="en-US" altLang="zh-CN"/>
              <a:t>=</a:t>
            </a:r>
            <a:r>
              <a:rPr lang="en-US" altLang="zh-CN">
                <a:solidFill>
                  <a:srgbClr val="0000FF"/>
                </a:solidFill>
              </a:rPr>
              <a:t>7024.64</a:t>
            </a:r>
          </a:p>
          <a:p>
            <a:pPr lvl="1">
              <a:lnSpc>
                <a:spcPct val="90000"/>
              </a:lnSpc>
            </a:pPr>
            <a:r>
              <a:rPr lang="zh-CN" altLang="en-US"/>
              <a:t>要在</a:t>
            </a:r>
            <a:r>
              <a:rPr lang="en-US" altLang="zh-CN"/>
              <a:t>3</a:t>
            </a:r>
            <a:r>
              <a:rPr lang="zh-CN" altLang="en-US"/>
              <a:t>年底获得</a:t>
            </a:r>
            <a:r>
              <a:rPr lang="en-US" altLang="zh-CN">
                <a:solidFill>
                  <a:srgbClr val="0000FF"/>
                </a:solidFill>
              </a:rPr>
              <a:t>5000</a:t>
            </a:r>
            <a:r>
              <a:rPr lang="zh-CN" altLang="en-US"/>
              <a:t>元的收入，现在要投资为</a:t>
            </a:r>
          </a:p>
          <a:p>
            <a:pPr lvl="1" algn="ctr">
              <a:lnSpc>
                <a:spcPct val="90000"/>
              </a:lnSpc>
            </a:pPr>
            <a:r>
              <a:rPr lang="en-US" altLang="zh-CN">
                <a:solidFill>
                  <a:srgbClr val="0000FF"/>
                </a:solidFill>
              </a:rPr>
              <a:t>P</a:t>
            </a:r>
            <a:r>
              <a:rPr lang="en-US" altLang="zh-CN"/>
              <a:t>=F/(1+i)</a:t>
            </a:r>
            <a:r>
              <a:rPr lang="en-US" altLang="zh-CN" baseline="30000"/>
              <a:t>N</a:t>
            </a:r>
            <a:r>
              <a:rPr lang="en-US" altLang="zh-CN"/>
              <a:t>=5000/(1+0.12)</a:t>
            </a:r>
            <a:r>
              <a:rPr lang="en-US" altLang="zh-CN" baseline="30000"/>
              <a:t>3</a:t>
            </a:r>
            <a:r>
              <a:rPr lang="en-US" altLang="zh-CN"/>
              <a:t>=</a:t>
            </a:r>
            <a:r>
              <a:rPr lang="en-US" altLang="zh-CN">
                <a:solidFill>
                  <a:srgbClr val="0000FF"/>
                </a:solidFill>
              </a:rPr>
              <a:t>3558.90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strips(downRight)">
                                      <p:cBhvr>
                                        <p:cTn id="7" dur="500"/>
                                        <p:tgtEl>
                                          <p:spTgt spid="409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0963">
                                            <p:txEl>
                                              <p:pRg st="2" end="2"/>
                                            </p:txEl>
                                          </p:spTgt>
                                        </p:tgtEl>
                                        <p:attrNameLst>
                                          <p:attrName>style.visibility</p:attrName>
                                        </p:attrNameLst>
                                      </p:cBhvr>
                                      <p:to>
                                        <p:strVal val="visible"/>
                                      </p:to>
                                    </p:set>
                                    <p:animEffect transition="in" filter="strips(downRight)">
                                      <p:cBhvr>
                                        <p:cTn id="12" dur="500"/>
                                        <p:tgtEl>
                                          <p:spTgt spid="409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animEffect transition="in" filter="strips(downRight)">
                                      <p:cBhvr>
                                        <p:cTn id="17" dur="500"/>
                                        <p:tgtEl>
                                          <p:spTgt spid="409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0963">
                                            <p:txEl>
                                              <p:pRg st="4" end="4"/>
                                            </p:txEl>
                                          </p:spTgt>
                                        </p:tgtEl>
                                        <p:attrNameLst>
                                          <p:attrName>style.visibility</p:attrName>
                                        </p:attrNameLst>
                                      </p:cBhvr>
                                      <p:to>
                                        <p:strVal val="visible"/>
                                      </p:to>
                                    </p:set>
                                    <p:animEffect transition="in" filter="strips(downRight)">
                                      <p:cBhvr>
                                        <p:cTn id="22" dur="500"/>
                                        <p:tgtEl>
                                          <p:spTgt spid="409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animEffect transition="in" filter="strips(downRight)">
                                      <p:cBhvr>
                                        <p:cTn id="27" dur="500"/>
                                        <p:tgtEl>
                                          <p:spTgt spid="4096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40963">
                                            <p:txEl>
                                              <p:pRg st="6" end="6"/>
                                            </p:txEl>
                                          </p:spTgt>
                                        </p:tgtEl>
                                        <p:attrNameLst>
                                          <p:attrName>style.visibility</p:attrName>
                                        </p:attrNameLst>
                                      </p:cBhvr>
                                      <p:to>
                                        <p:strVal val="visible"/>
                                      </p:to>
                                    </p:set>
                                    <p:animEffect transition="in" filter="strips(downRight)">
                                      <p:cBhvr>
                                        <p:cTn id="32" dur="500"/>
                                        <p:tgtEl>
                                          <p:spTgt spid="4096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40963">
                                            <p:txEl>
                                              <p:pRg st="7" end="7"/>
                                            </p:txEl>
                                          </p:spTgt>
                                        </p:tgtEl>
                                        <p:attrNameLst>
                                          <p:attrName>style.visibility</p:attrName>
                                        </p:attrNameLst>
                                      </p:cBhvr>
                                      <p:to>
                                        <p:strVal val="visible"/>
                                      </p:to>
                                    </p:set>
                                    <p:animEffect transition="in" filter="strips(downRight)">
                                      <p:cBhvr>
                                        <p:cTn id="37" dur="500"/>
                                        <p:tgtEl>
                                          <p:spTgt spid="4096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40963">
                                            <p:txEl>
                                              <p:pRg st="8" end="8"/>
                                            </p:txEl>
                                          </p:spTgt>
                                        </p:tgtEl>
                                        <p:attrNameLst>
                                          <p:attrName>style.visibility</p:attrName>
                                        </p:attrNameLst>
                                      </p:cBhvr>
                                      <p:to>
                                        <p:strVal val="visible"/>
                                      </p:to>
                                    </p:set>
                                    <p:animEffect transition="in" filter="strips(downRight)">
                                      <p:cBhvr>
                                        <p:cTn id="42" dur="500"/>
                                        <p:tgtEl>
                                          <p:spTgt spid="4096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40963">
                                            <p:txEl>
                                              <p:pRg st="9" end="9"/>
                                            </p:txEl>
                                          </p:spTgt>
                                        </p:tgtEl>
                                        <p:attrNameLst>
                                          <p:attrName>style.visibility</p:attrName>
                                        </p:attrNameLst>
                                      </p:cBhvr>
                                      <p:to>
                                        <p:strVal val="visible"/>
                                      </p:to>
                                    </p:set>
                                    <p:animEffect transition="in" filter="strips(downRight)">
                                      <p:cBhvr>
                                        <p:cTn id="47" dur="500"/>
                                        <p:tgtEl>
                                          <p:spTgt spid="4096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40963">
                                            <p:txEl>
                                              <p:pRg st="10" end="10"/>
                                            </p:txEl>
                                          </p:spTgt>
                                        </p:tgtEl>
                                        <p:attrNameLst>
                                          <p:attrName>style.visibility</p:attrName>
                                        </p:attrNameLst>
                                      </p:cBhvr>
                                      <p:to>
                                        <p:strVal val="visible"/>
                                      </p:to>
                                    </p:set>
                                    <p:animEffect transition="in" filter="strips(downRight)">
                                      <p:cBhvr>
                                        <p:cTn id="52" dur="500"/>
                                        <p:tgtEl>
                                          <p:spTgt spid="4096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40963">
                                            <p:txEl>
                                              <p:pRg st="11" end="11"/>
                                            </p:txEl>
                                          </p:spTgt>
                                        </p:tgtEl>
                                        <p:attrNameLst>
                                          <p:attrName>style.visibility</p:attrName>
                                        </p:attrNameLst>
                                      </p:cBhvr>
                                      <p:to>
                                        <p:strVal val="visible"/>
                                      </p:to>
                                    </p:set>
                                    <p:animEffect transition="in" filter="strips(downRight)">
                                      <p:cBhvr>
                                        <p:cTn id="57" dur="500"/>
                                        <p:tgtEl>
                                          <p:spTgt spid="409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1C33B6-F9A5-4EE4-B8E7-85C68DFD2CC3}"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FDD57ED4-37BB-4B30-B0D5-DB13B93240DC}" type="slidenum">
              <a:rPr lang="en-US" altLang="zh-CN"/>
              <a:t>37</a:t>
            </a:fld>
            <a:endParaRPr lang="en-US" altLang="zh-CN"/>
          </a:p>
        </p:txBody>
      </p:sp>
      <p:sp>
        <p:nvSpPr>
          <p:cNvPr id="39938" name="Rectangle 2"/>
          <p:cNvSpPr>
            <a:spLocks noGrp="1" noChangeArrowheads="1"/>
          </p:cNvSpPr>
          <p:nvPr>
            <p:ph type="title"/>
          </p:nvPr>
        </p:nvSpPr>
        <p:spPr/>
        <p:txBody>
          <a:bodyPr/>
          <a:lstStyle/>
          <a:p>
            <a:r>
              <a:rPr lang="en-US" altLang="zh-CN"/>
              <a:t>2.2 </a:t>
            </a:r>
            <a:r>
              <a:rPr lang="zh-CN" altLang="en-US"/>
              <a:t>可行性研究</a:t>
            </a:r>
          </a:p>
        </p:txBody>
      </p:sp>
      <p:sp>
        <p:nvSpPr>
          <p:cNvPr id="39939" name="Rectangle 3"/>
          <p:cNvSpPr>
            <a:spLocks noGrp="1" noChangeArrowheads="1"/>
          </p:cNvSpPr>
          <p:nvPr>
            <p:ph type="body" idx="1"/>
          </p:nvPr>
        </p:nvSpPr>
        <p:spPr>
          <a:xfrm>
            <a:off x="468313" y="1052513"/>
            <a:ext cx="8229600" cy="5195887"/>
          </a:xfrm>
        </p:spPr>
        <p:txBody>
          <a:bodyPr/>
          <a:lstStyle/>
          <a:p>
            <a:pPr>
              <a:lnSpc>
                <a:spcPct val="90000"/>
              </a:lnSpc>
            </a:pPr>
            <a:r>
              <a:rPr lang="en-US" altLang="zh-CN" sz="2400">
                <a:solidFill>
                  <a:srgbClr val="0000FF"/>
                </a:solidFill>
                <a:latin typeface="黑体" panose="02010609060101010101" charset="-122"/>
              </a:rPr>
              <a:t>⒉</a:t>
            </a:r>
            <a:r>
              <a:rPr lang="zh-CN" altLang="en-US" sz="2400">
                <a:solidFill>
                  <a:srgbClr val="0000FF"/>
                </a:solidFill>
              </a:rPr>
              <a:t>技术可行性	</a:t>
            </a:r>
          </a:p>
          <a:p>
            <a:pPr lvl="1">
              <a:lnSpc>
                <a:spcPct val="90000"/>
              </a:lnSpc>
            </a:pPr>
            <a:r>
              <a:rPr lang="en-US" altLang="zh-CN" sz="2200">
                <a:solidFill>
                  <a:srgbClr val="CC0000"/>
                </a:solidFill>
              </a:rPr>
              <a:t>【</a:t>
            </a:r>
            <a:r>
              <a:rPr lang="zh-CN" altLang="en-US" sz="2200">
                <a:solidFill>
                  <a:srgbClr val="CC0000"/>
                </a:solidFill>
              </a:rPr>
              <a:t>任务</a:t>
            </a:r>
            <a:r>
              <a:rPr lang="en-US" altLang="zh-CN" sz="2200">
                <a:solidFill>
                  <a:srgbClr val="CC0000"/>
                </a:solidFill>
              </a:rPr>
              <a:t>】</a:t>
            </a:r>
          </a:p>
          <a:p>
            <a:pPr lvl="2">
              <a:lnSpc>
                <a:spcPct val="90000"/>
              </a:lnSpc>
            </a:pPr>
            <a:r>
              <a:rPr lang="zh-CN" altLang="en-US" sz="2000"/>
              <a:t>根据客户提出的系统</a:t>
            </a:r>
            <a:r>
              <a:rPr lang="zh-CN" altLang="en-US" sz="2000">
                <a:solidFill>
                  <a:srgbClr val="CC0000"/>
                </a:solidFill>
              </a:rPr>
              <a:t>功能</a:t>
            </a:r>
            <a:r>
              <a:rPr lang="zh-CN" altLang="en-US" sz="2000"/>
              <a:t>、</a:t>
            </a:r>
            <a:r>
              <a:rPr lang="zh-CN" altLang="en-US" sz="2000">
                <a:solidFill>
                  <a:srgbClr val="CC0000"/>
                </a:solidFill>
              </a:rPr>
              <a:t>性能</a:t>
            </a:r>
            <a:r>
              <a:rPr lang="zh-CN" altLang="en-US" sz="2000"/>
              <a:t>及实现系统的</a:t>
            </a:r>
            <a:r>
              <a:rPr lang="zh-CN" altLang="en-US" sz="2000">
                <a:solidFill>
                  <a:srgbClr val="CC0000"/>
                </a:solidFill>
              </a:rPr>
              <a:t>各约束条件</a:t>
            </a:r>
            <a:r>
              <a:rPr lang="zh-CN" altLang="en-US" sz="2000"/>
              <a:t>，</a:t>
            </a:r>
            <a:r>
              <a:rPr lang="zh-CN" altLang="en-US" sz="2000">
                <a:solidFill>
                  <a:srgbClr val="0000FF"/>
                </a:solidFill>
              </a:rPr>
              <a:t>从技术角度研究实现系统的可行性</a:t>
            </a:r>
            <a:r>
              <a:rPr lang="zh-CN" altLang="en-US" sz="2000"/>
              <a:t>。</a:t>
            </a:r>
            <a:endParaRPr lang="zh-CN" altLang="en-US" sz="2000">
              <a:solidFill>
                <a:srgbClr val="CC0000"/>
              </a:solidFill>
            </a:endParaRPr>
          </a:p>
          <a:p>
            <a:pPr lvl="1">
              <a:lnSpc>
                <a:spcPct val="90000"/>
              </a:lnSpc>
            </a:pPr>
            <a:r>
              <a:rPr lang="en-US" altLang="zh-CN" sz="2200">
                <a:solidFill>
                  <a:srgbClr val="CC0000"/>
                </a:solidFill>
              </a:rPr>
              <a:t>【</a:t>
            </a:r>
            <a:r>
              <a:rPr lang="zh-CN" altLang="en-US" sz="2200">
                <a:solidFill>
                  <a:srgbClr val="CC0000"/>
                </a:solidFill>
              </a:rPr>
              <a:t>方法</a:t>
            </a:r>
            <a:r>
              <a:rPr lang="en-US" altLang="zh-CN" sz="2200">
                <a:solidFill>
                  <a:srgbClr val="CC0000"/>
                </a:solidFill>
              </a:rPr>
              <a:t>】</a:t>
            </a:r>
            <a:endParaRPr lang="en-US" altLang="zh-CN" sz="2400"/>
          </a:p>
          <a:p>
            <a:pPr lvl="2">
              <a:lnSpc>
                <a:spcPct val="90000"/>
              </a:lnSpc>
            </a:pPr>
            <a:r>
              <a:rPr lang="en-US" altLang="zh-CN" sz="2000">
                <a:solidFill>
                  <a:srgbClr val="CC0000"/>
                </a:solidFill>
                <a:latin typeface="黑体" panose="02010609060101010101" charset="-122"/>
              </a:rPr>
              <a:t>①</a:t>
            </a:r>
            <a:r>
              <a:rPr lang="zh-CN" altLang="en-US" sz="2000"/>
              <a:t>资源分析</a:t>
            </a:r>
          </a:p>
          <a:p>
            <a:pPr lvl="3">
              <a:lnSpc>
                <a:spcPct val="90000"/>
              </a:lnSpc>
            </a:pPr>
            <a:r>
              <a:rPr lang="zh-CN" altLang="en-US" sz="2000">
                <a:latin typeface="黑体" panose="02010609060101010101" charset="-122"/>
              </a:rPr>
              <a:t>⒈</a:t>
            </a:r>
            <a:r>
              <a:rPr lang="zh-CN" altLang="en-US" sz="2000">
                <a:solidFill>
                  <a:srgbClr val="0000FF"/>
                </a:solidFill>
              </a:rPr>
              <a:t>管理人员</a:t>
            </a:r>
            <a:r>
              <a:rPr lang="zh-CN" altLang="en-US" sz="2000"/>
              <a:t>和各类专业</a:t>
            </a:r>
            <a:r>
              <a:rPr lang="zh-CN" altLang="en-US" sz="2000">
                <a:solidFill>
                  <a:srgbClr val="0000FF"/>
                </a:solidFill>
              </a:rPr>
              <a:t>技术人员</a:t>
            </a:r>
            <a:r>
              <a:rPr lang="zh-CN" altLang="en-US" sz="2000"/>
              <a:t>；</a:t>
            </a:r>
          </a:p>
          <a:p>
            <a:pPr lvl="3">
              <a:lnSpc>
                <a:spcPct val="90000"/>
              </a:lnSpc>
            </a:pPr>
            <a:r>
              <a:rPr lang="zh-CN" altLang="en-US" sz="2000">
                <a:latin typeface="黑体" panose="02010609060101010101" charset="-122"/>
              </a:rPr>
              <a:t>⒉</a:t>
            </a:r>
            <a:r>
              <a:rPr lang="zh-CN" altLang="en-US" sz="2000"/>
              <a:t>是否具备必需的</a:t>
            </a:r>
            <a:r>
              <a:rPr lang="zh-CN" altLang="en-US" sz="2000">
                <a:solidFill>
                  <a:srgbClr val="0000FF"/>
                </a:solidFill>
              </a:rPr>
              <a:t>软件</a:t>
            </a:r>
            <a:r>
              <a:rPr lang="zh-CN" altLang="en-US" sz="2000"/>
              <a:t>、</a:t>
            </a:r>
            <a:r>
              <a:rPr lang="zh-CN" altLang="en-US" sz="2000">
                <a:solidFill>
                  <a:srgbClr val="0000FF"/>
                </a:solidFill>
              </a:rPr>
              <a:t>硬件资源</a:t>
            </a:r>
            <a:r>
              <a:rPr lang="zh-CN" altLang="en-US" sz="2000"/>
              <a:t>和</a:t>
            </a:r>
            <a:r>
              <a:rPr lang="zh-CN" altLang="en-US" sz="2000">
                <a:solidFill>
                  <a:srgbClr val="0000FF"/>
                </a:solidFill>
              </a:rPr>
              <a:t>工作环境</a:t>
            </a:r>
            <a:r>
              <a:rPr lang="zh-CN" altLang="en-US" sz="2000"/>
              <a:t>等。</a:t>
            </a:r>
          </a:p>
          <a:p>
            <a:pPr lvl="3">
              <a:lnSpc>
                <a:spcPct val="90000"/>
              </a:lnSpc>
            </a:pPr>
            <a:r>
              <a:rPr lang="zh-CN" altLang="en-US" sz="2000">
                <a:latin typeface="黑体" panose="02010609060101010101" charset="-122"/>
              </a:rPr>
              <a:t>⒊</a:t>
            </a:r>
            <a:r>
              <a:rPr lang="zh-CN" altLang="en-US" sz="2000"/>
              <a:t>开发人员是否对</a:t>
            </a:r>
            <a:r>
              <a:rPr lang="zh-CN" altLang="en-US" sz="2000">
                <a:solidFill>
                  <a:srgbClr val="0000FF"/>
                </a:solidFill>
              </a:rPr>
              <a:t>术语</a:t>
            </a:r>
            <a:r>
              <a:rPr lang="zh-CN" altLang="en-US" sz="2000"/>
              <a:t>、</a:t>
            </a:r>
            <a:r>
              <a:rPr lang="zh-CN" altLang="en-US" sz="2000">
                <a:solidFill>
                  <a:srgbClr val="0000FF"/>
                </a:solidFill>
              </a:rPr>
              <a:t>缩写</a:t>
            </a:r>
            <a:r>
              <a:rPr lang="zh-CN" altLang="en-US" sz="2000"/>
              <a:t>、</a:t>
            </a:r>
            <a:r>
              <a:rPr lang="zh-CN" altLang="en-US" sz="2000">
                <a:solidFill>
                  <a:srgbClr val="0000FF"/>
                </a:solidFill>
              </a:rPr>
              <a:t>开发模式</a:t>
            </a:r>
            <a:r>
              <a:rPr lang="zh-CN" altLang="en-US" sz="2000"/>
              <a:t>有</a:t>
            </a:r>
            <a:r>
              <a:rPr lang="zh-CN" altLang="en-US" sz="2000">
                <a:solidFill>
                  <a:srgbClr val="0000FF"/>
                </a:solidFill>
              </a:rPr>
              <a:t>一致的理解</a:t>
            </a:r>
            <a:r>
              <a:rPr lang="zh-CN" altLang="en-US" sz="2000"/>
              <a:t>；</a:t>
            </a:r>
          </a:p>
          <a:p>
            <a:pPr lvl="3">
              <a:lnSpc>
                <a:spcPct val="90000"/>
              </a:lnSpc>
            </a:pPr>
            <a:r>
              <a:rPr lang="zh-CN" altLang="en-US" sz="2000">
                <a:latin typeface="黑体" panose="02010609060101010101" charset="-122"/>
              </a:rPr>
              <a:t>⒋</a:t>
            </a:r>
            <a:r>
              <a:rPr lang="zh-CN" altLang="en-US" sz="2000"/>
              <a:t>人员是否进行了</a:t>
            </a:r>
            <a:r>
              <a:rPr lang="zh-CN" altLang="en-US" sz="2000">
                <a:solidFill>
                  <a:srgbClr val="0000FF"/>
                </a:solidFill>
              </a:rPr>
              <a:t>必要的培训</a:t>
            </a:r>
            <a:r>
              <a:rPr lang="zh-CN" altLang="en-US" sz="2000"/>
              <a:t>；</a:t>
            </a:r>
            <a:r>
              <a:rPr lang="zh-CN" altLang="en-US" sz="2000">
                <a:latin typeface="黑体" panose="02010609060101010101" charset="-122"/>
              </a:rPr>
              <a:t> </a:t>
            </a:r>
          </a:p>
          <a:p>
            <a:pPr lvl="2">
              <a:lnSpc>
                <a:spcPct val="90000"/>
              </a:lnSpc>
            </a:pPr>
            <a:r>
              <a:rPr lang="zh-CN" altLang="en-US" sz="2000">
                <a:solidFill>
                  <a:srgbClr val="CC0000"/>
                </a:solidFill>
                <a:latin typeface="黑体" panose="02010609060101010101" charset="-122"/>
              </a:rPr>
              <a:t>②</a:t>
            </a:r>
            <a:r>
              <a:rPr lang="zh-CN" altLang="en-US" sz="2000"/>
              <a:t>技术分析</a:t>
            </a:r>
          </a:p>
          <a:p>
            <a:pPr lvl="3">
              <a:lnSpc>
                <a:spcPct val="90000"/>
              </a:lnSpc>
            </a:pPr>
            <a:r>
              <a:rPr lang="zh-CN" altLang="en-US" sz="2000">
                <a:solidFill>
                  <a:srgbClr val="FF0000"/>
                </a:solidFill>
              </a:rPr>
              <a:t>现有的技术能否实现这一新系统？</a:t>
            </a:r>
          </a:p>
          <a:p>
            <a:pPr lvl="3">
              <a:lnSpc>
                <a:spcPct val="90000"/>
              </a:lnSpc>
            </a:pPr>
            <a:r>
              <a:rPr lang="zh-CN" altLang="en-US" sz="2000"/>
              <a:t>有哪些</a:t>
            </a:r>
            <a:r>
              <a:rPr lang="zh-CN" altLang="en-US" sz="2000">
                <a:solidFill>
                  <a:srgbClr val="0000FF"/>
                </a:solidFill>
              </a:rPr>
              <a:t>技术难点</a:t>
            </a:r>
            <a:r>
              <a:rPr lang="zh-CN" altLang="en-US" sz="2000"/>
              <a:t>？</a:t>
            </a:r>
          </a:p>
          <a:p>
            <a:pPr lvl="3">
              <a:lnSpc>
                <a:spcPct val="90000"/>
              </a:lnSpc>
            </a:pPr>
            <a:r>
              <a:rPr lang="zh-CN" altLang="en-US" sz="2000"/>
              <a:t>建议采用的</a:t>
            </a:r>
            <a:r>
              <a:rPr lang="zh-CN" altLang="en-US" sz="2000">
                <a:solidFill>
                  <a:srgbClr val="0000FF"/>
                </a:solidFill>
              </a:rPr>
              <a:t>技术先进程度</a:t>
            </a:r>
            <a:r>
              <a:rPr lang="zh-CN" altLang="en-US" sz="2000"/>
              <a:t>怎样？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strips(downRight)">
                                      <p:cBhvr>
                                        <p:cTn id="7" dur="500"/>
                                        <p:tgtEl>
                                          <p:spTgt spid="39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9939">
                                            <p:txEl>
                                              <p:pRg st="2" end="2"/>
                                            </p:txEl>
                                          </p:spTgt>
                                        </p:tgtEl>
                                        <p:attrNameLst>
                                          <p:attrName>style.visibility</p:attrName>
                                        </p:attrNameLst>
                                      </p:cBhvr>
                                      <p:to>
                                        <p:strVal val="visible"/>
                                      </p:to>
                                    </p:set>
                                    <p:animEffect transition="in" filter="strips(downRight)">
                                      <p:cBhvr>
                                        <p:cTn id="12" dur="500"/>
                                        <p:tgtEl>
                                          <p:spTgt spid="39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9939">
                                            <p:txEl>
                                              <p:pRg st="3" end="3"/>
                                            </p:txEl>
                                          </p:spTgt>
                                        </p:tgtEl>
                                        <p:attrNameLst>
                                          <p:attrName>style.visibility</p:attrName>
                                        </p:attrNameLst>
                                      </p:cBhvr>
                                      <p:to>
                                        <p:strVal val="visible"/>
                                      </p:to>
                                    </p:set>
                                    <p:animEffect transition="in" filter="strips(downRight)">
                                      <p:cBhvr>
                                        <p:cTn id="17" dur="500"/>
                                        <p:tgtEl>
                                          <p:spTgt spid="399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9939">
                                            <p:txEl>
                                              <p:pRg st="9" end="9"/>
                                            </p:txEl>
                                          </p:spTgt>
                                        </p:tgtEl>
                                        <p:attrNameLst>
                                          <p:attrName>style.visibility</p:attrName>
                                        </p:attrNameLst>
                                      </p:cBhvr>
                                      <p:to>
                                        <p:strVal val="visible"/>
                                      </p:to>
                                    </p:set>
                                    <p:animEffect transition="in" filter="strips(downRight)">
                                      <p:cBhvr>
                                        <p:cTn id="22" dur="500"/>
                                        <p:tgtEl>
                                          <p:spTgt spid="39939">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9939">
                                            <p:txEl>
                                              <p:pRg st="10" end="10"/>
                                            </p:txEl>
                                          </p:spTgt>
                                        </p:tgtEl>
                                        <p:attrNameLst>
                                          <p:attrName>style.visibility</p:attrName>
                                        </p:attrNameLst>
                                      </p:cBhvr>
                                      <p:to>
                                        <p:strVal val="visible"/>
                                      </p:to>
                                    </p:set>
                                    <p:animEffect transition="in" filter="strips(downRight)">
                                      <p:cBhvr>
                                        <p:cTn id="27" dur="500"/>
                                        <p:tgtEl>
                                          <p:spTgt spid="39939">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39939">
                                            <p:txEl>
                                              <p:pRg st="11" end="11"/>
                                            </p:txEl>
                                          </p:spTgt>
                                        </p:tgtEl>
                                        <p:attrNameLst>
                                          <p:attrName>style.visibility</p:attrName>
                                        </p:attrNameLst>
                                      </p:cBhvr>
                                      <p:to>
                                        <p:strVal val="visible"/>
                                      </p:to>
                                    </p:set>
                                    <p:animEffect transition="in" filter="strips(downRight)">
                                      <p:cBhvr>
                                        <p:cTn id="32" dur="500"/>
                                        <p:tgtEl>
                                          <p:spTgt spid="39939">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39939">
                                            <p:txEl>
                                              <p:pRg st="12" end="12"/>
                                            </p:txEl>
                                          </p:spTgt>
                                        </p:tgtEl>
                                        <p:attrNameLst>
                                          <p:attrName>style.visibility</p:attrName>
                                        </p:attrNameLst>
                                      </p:cBhvr>
                                      <p:to>
                                        <p:strVal val="visible"/>
                                      </p:to>
                                    </p:set>
                                    <p:animEffect transition="in" filter="strips(downRight)">
                                      <p:cBhvr>
                                        <p:cTn id="37" dur="500"/>
                                        <p:tgtEl>
                                          <p:spTgt spid="39939">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39939">
                                            <p:txEl>
                                              <p:pRg st="4" end="4"/>
                                            </p:txEl>
                                          </p:spTgt>
                                        </p:tgtEl>
                                        <p:attrNameLst>
                                          <p:attrName>style.visibility</p:attrName>
                                        </p:attrNameLst>
                                      </p:cBhvr>
                                      <p:to>
                                        <p:strVal val="visible"/>
                                      </p:to>
                                    </p:set>
                                    <p:animEffect transition="in" filter="strips(downRight)">
                                      <p:cBhvr>
                                        <p:cTn id="42" dur="500"/>
                                        <p:tgtEl>
                                          <p:spTgt spid="3993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39939">
                                            <p:txEl>
                                              <p:pRg st="5" end="5"/>
                                            </p:txEl>
                                          </p:spTgt>
                                        </p:tgtEl>
                                        <p:attrNameLst>
                                          <p:attrName>style.visibility</p:attrName>
                                        </p:attrNameLst>
                                      </p:cBhvr>
                                      <p:to>
                                        <p:strVal val="visible"/>
                                      </p:to>
                                    </p:set>
                                    <p:animEffect transition="in" filter="strips(downRight)">
                                      <p:cBhvr>
                                        <p:cTn id="47" dur="500"/>
                                        <p:tgtEl>
                                          <p:spTgt spid="39939">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39939">
                                            <p:txEl>
                                              <p:pRg st="6" end="6"/>
                                            </p:txEl>
                                          </p:spTgt>
                                        </p:tgtEl>
                                        <p:attrNameLst>
                                          <p:attrName>style.visibility</p:attrName>
                                        </p:attrNameLst>
                                      </p:cBhvr>
                                      <p:to>
                                        <p:strVal val="visible"/>
                                      </p:to>
                                    </p:set>
                                    <p:animEffect transition="in" filter="strips(downRight)">
                                      <p:cBhvr>
                                        <p:cTn id="52" dur="500"/>
                                        <p:tgtEl>
                                          <p:spTgt spid="39939">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39939">
                                            <p:txEl>
                                              <p:pRg st="7" end="7"/>
                                            </p:txEl>
                                          </p:spTgt>
                                        </p:tgtEl>
                                        <p:attrNameLst>
                                          <p:attrName>style.visibility</p:attrName>
                                        </p:attrNameLst>
                                      </p:cBhvr>
                                      <p:to>
                                        <p:strVal val="visible"/>
                                      </p:to>
                                    </p:set>
                                    <p:animEffect transition="in" filter="strips(downRight)">
                                      <p:cBhvr>
                                        <p:cTn id="57" dur="500"/>
                                        <p:tgtEl>
                                          <p:spTgt spid="39939">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39939">
                                            <p:txEl>
                                              <p:pRg st="8" end="8"/>
                                            </p:txEl>
                                          </p:spTgt>
                                        </p:tgtEl>
                                        <p:attrNameLst>
                                          <p:attrName>style.visibility</p:attrName>
                                        </p:attrNameLst>
                                      </p:cBhvr>
                                      <p:to>
                                        <p:strVal val="visible"/>
                                      </p:to>
                                    </p:set>
                                    <p:animEffect transition="in" filter="strips(downRight)">
                                      <p:cBhvr>
                                        <p:cTn id="62" dur="500"/>
                                        <p:tgtEl>
                                          <p:spTgt spid="399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C7407CBD-5121-4F33-98ED-15A31FE43B41}" type="datetime1">
              <a:rPr lang="zh-CN" altLang="en-US"/>
              <a:t>2021/11/8</a:t>
            </a:fld>
            <a:endParaRPr lang="en-US" altLang="zh-CN"/>
          </a:p>
        </p:txBody>
      </p:sp>
      <p:sp>
        <p:nvSpPr>
          <p:cNvPr id="7" name="灯片编号占位符 4"/>
          <p:cNvSpPr>
            <a:spLocks noGrp="1"/>
          </p:cNvSpPr>
          <p:nvPr>
            <p:ph type="sldNum" sz="quarter" idx="11"/>
          </p:nvPr>
        </p:nvSpPr>
        <p:spPr/>
        <p:txBody>
          <a:bodyPr/>
          <a:lstStyle/>
          <a:p>
            <a:fld id="{5CA75C0C-4A69-41F2-9456-E593C7C1B364}" type="slidenum">
              <a:rPr lang="en-US" altLang="zh-CN"/>
              <a:t>38</a:t>
            </a:fld>
            <a:endParaRPr lang="en-US" altLang="zh-CN"/>
          </a:p>
        </p:txBody>
      </p:sp>
      <p:sp>
        <p:nvSpPr>
          <p:cNvPr id="105474" name="Rectangle 2"/>
          <p:cNvSpPr>
            <a:spLocks noGrp="1" noChangeArrowheads="1"/>
          </p:cNvSpPr>
          <p:nvPr>
            <p:ph type="title"/>
          </p:nvPr>
        </p:nvSpPr>
        <p:spPr/>
        <p:txBody>
          <a:bodyPr/>
          <a:lstStyle/>
          <a:p>
            <a:r>
              <a:rPr lang="en-US" altLang="zh-CN"/>
              <a:t>2.2 </a:t>
            </a:r>
            <a:r>
              <a:rPr lang="zh-CN" altLang="en-US"/>
              <a:t>可行性研究</a:t>
            </a:r>
          </a:p>
        </p:txBody>
      </p:sp>
      <p:sp>
        <p:nvSpPr>
          <p:cNvPr id="105475" name="Rectangle 3"/>
          <p:cNvSpPr>
            <a:spLocks noGrp="1" noChangeArrowheads="1"/>
          </p:cNvSpPr>
          <p:nvPr>
            <p:ph type="body" idx="1"/>
          </p:nvPr>
        </p:nvSpPr>
        <p:spPr/>
        <p:txBody>
          <a:bodyPr/>
          <a:lstStyle/>
          <a:p>
            <a:r>
              <a:rPr lang="en-US" altLang="zh-CN" sz="2400">
                <a:solidFill>
                  <a:srgbClr val="0000FF"/>
                </a:solidFill>
                <a:latin typeface="黑体" panose="02010609060101010101" charset="-122"/>
              </a:rPr>
              <a:t>⒉</a:t>
            </a:r>
            <a:r>
              <a:rPr lang="zh-CN" altLang="en-US" sz="2400">
                <a:solidFill>
                  <a:srgbClr val="0000FF"/>
                </a:solidFill>
              </a:rPr>
              <a:t>技术可行性</a:t>
            </a:r>
          </a:p>
        </p:txBody>
      </p:sp>
      <p:pic>
        <p:nvPicPr>
          <p:cNvPr id="197634" name="Picture 2"/>
          <p:cNvPicPr>
            <a:picLocks noChangeAspect="1" noChangeArrowheads="1"/>
          </p:cNvPicPr>
          <p:nvPr/>
        </p:nvPicPr>
        <p:blipFill>
          <a:blip r:embed="rId2" cstate="print"/>
          <a:srcRect/>
          <a:stretch>
            <a:fillRect/>
          </a:stretch>
        </p:blipFill>
        <p:spPr bwMode="auto">
          <a:xfrm>
            <a:off x="38100" y="1066800"/>
            <a:ext cx="9067800" cy="54548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C7407CBD-5121-4F33-98ED-15A31FE43B41}" type="datetime1">
              <a:rPr lang="zh-CN" altLang="en-US"/>
              <a:t>2021/11/8</a:t>
            </a:fld>
            <a:endParaRPr lang="en-US" altLang="zh-CN"/>
          </a:p>
        </p:txBody>
      </p:sp>
      <p:sp>
        <p:nvSpPr>
          <p:cNvPr id="7" name="灯片编号占位符 4"/>
          <p:cNvSpPr>
            <a:spLocks noGrp="1"/>
          </p:cNvSpPr>
          <p:nvPr>
            <p:ph type="sldNum" sz="quarter" idx="11"/>
          </p:nvPr>
        </p:nvSpPr>
        <p:spPr/>
        <p:txBody>
          <a:bodyPr/>
          <a:lstStyle/>
          <a:p>
            <a:fld id="{5CA75C0C-4A69-41F2-9456-E593C7C1B364}" type="slidenum">
              <a:rPr lang="en-US" altLang="zh-CN"/>
              <a:t>39</a:t>
            </a:fld>
            <a:endParaRPr lang="en-US" altLang="zh-CN"/>
          </a:p>
        </p:txBody>
      </p:sp>
      <p:sp>
        <p:nvSpPr>
          <p:cNvPr id="105474" name="Rectangle 2"/>
          <p:cNvSpPr>
            <a:spLocks noGrp="1" noChangeArrowheads="1"/>
          </p:cNvSpPr>
          <p:nvPr>
            <p:ph type="title"/>
          </p:nvPr>
        </p:nvSpPr>
        <p:spPr/>
        <p:txBody>
          <a:bodyPr/>
          <a:lstStyle/>
          <a:p>
            <a:r>
              <a:rPr lang="en-US" altLang="zh-CN"/>
              <a:t>2.2 </a:t>
            </a:r>
            <a:r>
              <a:rPr lang="zh-CN" altLang="en-US"/>
              <a:t>可行性研究</a:t>
            </a:r>
          </a:p>
        </p:txBody>
      </p:sp>
      <p:sp>
        <p:nvSpPr>
          <p:cNvPr id="105475" name="Rectangle 3"/>
          <p:cNvSpPr>
            <a:spLocks noGrp="1" noChangeArrowheads="1"/>
          </p:cNvSpPr>
          <p:nvPr>
            <p:ph type="body" idx="1"/>
          </p:nvPr>
        </p:nvSpPr>
        <p:spPr/>
        <p:txBody>
          <a:bodyPr/>
          <a:lstStyle/>
          <a:p>
            <a:r>
              <a:rPr lang="en-US" altLang="zh-CN" sz="2400">
                <a:solidFill>
                  <a:srgbClr val="0000FF"/>
                </a:solidFill>
                <a:latin typeface="黑体" panose="02010609060101010101" charset="-122"/>
              </a:rPr>
              <a:t>⒉</a:t>
            </a:r>
            <a:r>
              <a:rPr lang="zh-CN" altLang="en-US" sz="2400">
                <a:solidFill>
                  <a:srgbClr val="0000FF"/>
                </a:solidFill>
              </a:rPr>
              <a:t>技术可行性</a:t>
            </a:r>
          </a:p>
        </p:txBody>
      </p:sp>
      <p:pic>
        <p:nvPicPr>
          <p:cNvPr id="105476" name="Picture 4"/>
          <p:cNvPicPr>
            <a:picLocks noChangeAspect="1" noChangeArrowheads="1"/>
          </p:cNvPicPr>
          <p:nvPr/>
        </p:nvPicPr>
        <p:blipFill>
          <a:blip r:embed="rId2" cstate="print"/>
          <a:srcRect t="16475" r="1802" b="2652"/>
          <a:stretch>
            <a:fillRect/>
          </a:stretch>
        </p:blipFill>
        <p:spPr bwMode="auto">
          <a:xfrm>
            <a:off x="381000" y="2133600"/>
            <a:ext cx="8305800" cy="4114800"/>
          </a:xfrm>
          <a:prstGeom prst="rect">
            <a:avLst/>
          </a:prstGeom>
          <a:noFill/>
          <a:ln w="9525">
            <a:noFill/>
            <a:miter lim="800000"/>
            <a:headEnd/>
            <a:tailEnd/>
          </a:ln>
          <a:effectLst/>
        </p:spPr>
      </p:pic>
      <p:sp>
        <p:nvSpPr>
          <p:cNvPr id="105477" name="Rectangle 5"/>
          <p:cNvSpPr>
            <a:spLocks noChangeArrowheads="1"/>
          </p:cNvSpPr>
          <p:nvPr/>
        </p:nvSpPr>
        <p:spPr bwMode="auto">
          <a:xfrm>
            <a:off x="2438400" y="1524000"/>
            <a:ext cx="3416300" cy="457200"/>
          </a:xfrm>
          <a:prstGeom prst="rect">
            <a:avLst/>
          </a:prstGeom>
          <a:solidFill>
            <a:srgbClr val="FF0000"/>
          </a:solidFill>
          <a:ln w="9525" algn="ctr">
            <a:noFill/>
            <a:miter lim="800000"/>
          </a:ln>
          <a:effectLst/>
        </p:spPr>
        <p:txBody>
          <a:bodyPr wrap="none">
            <a:spAutoFit/>
          </a:bodyPr>
          <a:lstStyle/>
          <a:p>
            <a:r>
              <a:rPr lang="en-US" altLang="zh-CN" sz="2400" b="1" dirty="0">
                <a:solidFill>
                  <a:schemeClr val="bg1"/>
                </a:solidFill>
              </a:rPr>
              <a:t>http://sourceforge.net/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D2A79C19-215D-4ADF-9E76-6C922CAD42CB}" type="datetime1">
              <a:rPr lang="zh-CN" altLang="en-US"/>
              <a:t>2021/11/8</a:t>
            </a:fld>
            <a:endParaRPr lang="en-US" altLang="zh-CN"/>
          </a:p>
        </p:txBody>
      </p:sp>
      <p:sp>
        <p:nvSpPr>
          <p:cNvPr id="6" name="灯片编号占位符 4"/>
          <p:cNvSpPr>
            <a:spLocks noGrp="1"/>
          </p:cNvSpPr>
          <p:nvPr>
            <p:ph type="sldNum" sz="quarter" idx="11"/>
          </p:nvPr>
        </p:nvSpPr>
        <p:spPr/>
        <p:txBody>
          <a:bodyPr/>
          <a:lstStyle/>
          <a:p>
            <a:fld id="{C1A48FC6-4E1B-4A8D-8788-6133164DC478}" type="slidenum">
              <a:rPr lang="en-US" altLang="zh-CN"/>
              <a:t>4</a:t>
            </a:fld>
            <a:endParaRPr lang="en-US" altLang="zh-CN"/>
          </a:p>
        </p:txBody>
      </p:sp>
      <p:sp>
        <p:nvSpPr>
          <p:cNvPr id="20482" name="Rectangle 2"/>
          <p:cNvSpPr>
            <a:spLocks noGrp="1" noChangeArrowheads="1"/>
          </p:cNvSpPr>
          <p:nvPr>
            <p:ph type="title"/>
          </p:nvPr>
        </p:nvSpPr>
        <p:spPr/>
        <p:txBody>
          <a:bodyPr/>
          <a:lstStyle/>
          <a:p>
            <a:r>
              <a:rPr lang="en-US" altLang="zh-CN"/>
              <a:t>2.1 </a:t>
            </a:r>
            <a:r>
              <a:rPr lang="zh-CN" altLang="en-US"/>
              <a:t>问题定义</a:t>
            </a:r>
          </a:p>
        </p:txBody>
      </p:sp>
      <p:sp>
        <p:nvSpPr>
          <p:cNvPr id="20483" name="Rectangle 3"/>
          <p:cNvSpPr>
            <a:spLocks noGrp="1" noChangeArrowheads="1"/>
          </p:cNvSpPr>
          <p:nvPr>
            <p:ph type="body" idx="1"/>
          </p:nvPr>
        </p:nvSpPr>
        <p:spPr>
          <a:xfrm>
            <a:off x="468313" y="1052513"/>
            <a:ext cx="8229600" cy="5576887"/>
          </a:xfrm>
        </p:spPr>
        <p:txBody>
          <a:bodyPr/>
          <a:lstStyle/>
          <a:p>
            <a:pPr>
              <a:lnSpc>
                <a:spcPct val="90000"/>
              </a:lnSpc>
            </a:pPr>
            <a:r>
              <a:rPr lang="en-US" altLang="zh-CN" dirty="0">
                <a:solidFill>
                  <a:srgbClr val="CC0000"/>
                </a:solidFill>
              </a:rPr>
              <a:t>《</a:t>
            </a:r>
            <a:r>
              <a:rPr lang="zh-CN" altLang="en-US" dirty="0">
                <a:solidFill>
                  <a:srgbClr val="CC0000"/>
                </a:solidFill>
              </a:rPr>
              <a:t>软件开发任务书</a:t>
            </a:r>
            <a:r>
              <a:rPr lang="en-US" altLang="zh-CN" dirty="0">
                <a:solidFill>
                  <a:srgbClr val="CC0000"/>
                </a:solidFill>
              </a:rPr>
              <a:t>》</a:t>
            </a:r>
            <a:r>
              <a:rPr lang="zh-CN" altLang="en-US" dirty="0"/>
              <a:t>内容：</a:t>
            </a:r>
          </a:p>
          <a:p>
            <a:pPr lvl="1">
              <a:lnSpc>
                <a:spcPct val="90000"/>
              </a:lnSpc>
            </a:pPr>
            <a:r>
              <a:rPr lang="zh-CN" altLang="en-US" dirty="0">
                <a:solidFill>
                  <a:srgbClr val="0000FF"/>
                </a:solidFill>
                <a:latin typeface="黑体" panose="02010609060101010101" charset="-122"/>
              </a:rPr>
              <a:t>⑴项目名称</a:t>
            </a:r>
          </a:p>
          <a:p>
            <a:pPr lvl="1">
              <a:lnSpc>
                <a:spcPct val="90000"/>
              </a:lnSpc>
            </a:pPr>
            <a:r>
              <a:rPr lang="zh-CN" altLang="en-US" dirty="0">
                <a:solidFill>
                  <a:srgbClr val="0000FF"/>
                </a:solidFill>
                <a:latin typeface="黑体" panose="02010609060101010101" charset="-122"/>
              </a:rPr>
              <a:t>⑵开发背景</a:t>
            </a:r>
          </a:p>
          <a:p>
            <a:pPr lvl="1">
              <a:lnSpc>
                <a:spcPct val="90000"/>
              </a:lnSpc>
            </a:pPr>
            <a:r>
              <a:rPr lang="zh-CN" altLang="en-US" dirty="0">
                <a:solidFill>
                  <a:srgbClr val="0000FF"/>
                </a:solidFill>
                <a:latin typeface="黑体" panose="02010609060101010101" charset="-122"/>
              </a:rPr>
              <a:t>⑶项目目标</a:t>
            </a:r>
          </a:p>
          <a:p>
            <a:pPr lvl="2">
              <a:lnSpc>
                <a:spcPct val="90000"/>
              </a:lnSpc>
            </a:pPr>
            <a:r>
              <a:rPr lang="zh-CN" altLang="en-US" dirty="0"/>
              <a:t>用户对新系统的主要目标；</a:t>
            </a:r>
          </a:p>
          <a:p>
            <a:pPr lvl="1">
              <a:lnSpc>
                <a:spcPct val="90000"/>
              </a:lnSpc>
            </a:pPr>
            <a:r>
              <a:rPr lang="zh-CN" altLang="en-US" dirty="0">
                <a:solidFill>
                  <a:srgbClr val="0000FF"/>
                </a:solidFill>
                <a:latin typeface="黑体" panose="02010609060101010101" charset="-122"/>
              </a:rPr>
              <a:t>⑷项目范围</a:t>
            </a:r>
          </a:p>
          <a:p>
            <a:pPr lvl="2">
              <a:lnSpc>
                <a:spcPct val="90000"/>
              </a:lnSpc>
            </a:pPr>
            <a:r>
              <a:rPr lang="zh-CN" altLang="en-US" dirty="0"/>
              <a:t>功能、性能、输入</a:t>
            </a:r>
            <a:r>
              <a:rPr lang="en-US" altLang="zh-CN" dirty="0"/>
              <a:t>/</a:t>
            </a:r>
            <a:r>
              <a:rPr lang="zh-CN" altLang="en-US" dirty="0"/>
              <a:t>输出；</a:t>
            </a:r>
          </a:p>
          <a:p>
            <a:pPr lvl="2">
              <a:lnSpc>
                <a:spcPct val="90000"/>
              </a:lnSpc>
            </a:pPr>
            <a:r>
              <a:rPr lang="zh-CN" altLang="en-US" dirty="0"/>
              <a:t>与本系统相连的其他系统；</a:t>
            </a:r>
          </a:p>
          <a:p>
            <a:pPr lvl="2">
              <a:lnSpc>
                <a:spcPct val="90000"/>
              </a:lnSpc>
            </a:pPr>
            <a:r>
              <a:rPr lang="zh-CN" altLang="en-US" dirty="0"/>
              <a:t>费用，时间</a:t>
            </a:r>
            <a:r>
              <a:rPr lang="en-US" altLang="zh-CN" dirty="0"/>
              <a:t>……</a:t>
            </a:r>
          </a:p>
          <a:p>
            <a:pPr lvl="1">
              <a:lnSpc>
                <a:spcPct val="90000"/>
              </a:lnSpc>
            </a:pPr>
            <a:r>
              <a:rPr lang="en-US" altLang="zh-CN" dirty="0">
                <a:solidFill>
                  <a:srgbClr val="0000FF"/>
                </a:solidFill>
                <a:latin typeface="黑体" panose="02010609060101010101" charset="-122"/>
              </a:rPr>
              <a:t>⑸</a:t>
            </a:r>
            <a:r>
              <a:rPr lang="zh-CN" altLang="en-US" dirty="0">
                <a:solidFill>
                  <a:srgbClr val="0000FF"/>
                </a:solidFill>
                <a:latin typeface="黑体" panose="02010609060101010101" charset="-122"/>
              </a:rPr>
              <a:t>初步想法</a:t>
            </a:r>
          </a:p>
          <a:p>
            <a:pPr lvl="2">
              <a:lnSpc>
                <a:spcPct val="90000"/>
              </a:lnSpc>
            </a:pPr>
            <a:r>
              <a:rPr lang="zh-CN" altLang="en-US" dirty="0"/>
              <a:t>在用户提出的需求的基础上，分析人员考虑可以实现的其他功能</a:t>
            </a:r>
            <a:endParaRPr lang="zh-CN" altLang="en-US" dirty="0">
              <a:latin typeface="黑体" panose="02010609060101010101" charset="-122"/>
            </a:endParaRPr>
          </a:p>
          <a:p>
            <a:pPr lvl="1">
              <a:lnSpc>
                <a:spcPct val="90000"/>
              </a:lnSpc>
            </a:pPr>
            <a:r>
              <a:rPr lang="zh-CN" altLang="en-US" dirty="0">
                <a:solidFill>
                  <a:srgbClr val="0000FF"/>
                </a:solidFill>
                <a:latin typeface="黑体" panose="02010609060101010101" charset="-122"/>
              </a:rPr>
              <a:t>⑹提出可行性研究的计划</a:t>
            </a:r>
          </a:p>
        </p:txBody>
      </p:sp>
      <p:sp>
        <p:nvSpPr>
          <p:cNvPr id="20484" name="Rectangle 4"/>
          <p:cNvSpPr>
            <a:spLocks noChangeArrowheads="1"/>
          </p:cNvSpPr>
          <p:nvPr/>
        </p:nvSpPr>
        <p:spPr bwMode="auto">
          <a:xfrm>
            <a:off x="5257800" y="1908175"/>
            <a:ext cx="4167188" cy="2282825"/>
          </a:xfrm>
          <a:prstGeom prst="rect">
            <a:avLst/>
          </a:prstGeom>
          <a:solidFill>
            <a:schemeClr val="accent1"/>
          </a:solidFill>
          <a:ln w="9525">
            <a:noFill/>
            <a:miter lim="800000"/>
          </a:ln>
          <a:effectLst/>
        </p:spPr>
        <p:txBody>
          <a:bodyPr wrap="none" anchor="ctr">
            <a:spAutoFit/>
          </a:bodyPr>
          <a:lstStyle/>
          <a:p>
            <a:pPr algn="l">
              <a:tabLst>
                <a:tab pos="266700" algn="l"/>
              </a:tabLst>
            </a:pPr>
            <a:r>
              <a:rPr lang="zh-CN" altLang="en-US" sz="2400" b="1" dirty="0">
                <a:ea typeface="黑体" panose="02010609060101010101" charset="-122"/>
              </a:rPr>
              <a:t>人力与设备费用的减少；</a:t>
            </a:r>
          </a:p>
          <a:p>
            <a:pPr algn="l">
              <a:tabLst>
                <a:tab pos="266700" algn="l"/>
              </a:tabLst>
            </a:pPr>
            <a:r>
              <a:rPr lang="zh-CN" altLang="en-US" sz="2400" b="1" dirty="0">
                <a:ea typeface="黑体" panose="02010609060101010101" charset="-122"/>
              </a:rPr>
              <a:t>处理速度的提高；</a:t>
            </a:r>
          </a:p>
          <a:p>
            <a:pPr algn="l">
              <a:tabLst>
                <a:tab pos="266700" algn="l"/>
              </a:tabLst>
            </a:pPr>
            <a:r>
              <a:rPr lang="zh-CN" altLang="en-US" sz="2400" b="1" dirty="0">
                <a:ea typeface="黑体" panose="02010609060101010101" charset="-122"/>
              </a:rPr>
              <a:t>控制精度或生产能力的提高；</a:t>
            </a:r>
          </a:p>
          <a:p>
            <a:pPr algn="l">
              <a:tabLst>
                <a:tab pos="266700" algn="l"/>
              </a:tabLst>
            </a:pPr>
            <a:r>
              <a:rPr lang="zh-CN" altLang="en-US" sz="2400" b="1" dirty="0">
                <a:ea typeface="黑体" panose="02010609060101010101" charset="-122"/>
              </a:rPr>
              <a:t>管理信息服务的改进；</a:t>
            </a:r>
          </a:p>
          <a:p>
            <a:pPr algn="l">
              <a:tabLst>
                <a:tab pos="266700" algn="l"/>
              </a:tabLst>
            </a:pPr>
            <a:r>
              <a:rPr lang="zh-CN" altLang="en-US" sz="2400" b="1" dirty="0">
                <a:ea typeface="黑体" panose="02010609060101010101" charset="-122"/>
              </a:rPr>
              <a:t>自动决策系统的改进；</a:t>
            </a:r>
          </a:p>
          <a:p>
            <a:pPr algn="l">
              <a:tabLst>
                <a:tab pos="266700" algn="l"/>
              </a:tabLst>
            </a:pPr>
            <a:r>
              <a:rPr lang="zh-CN" altLang="en-US" sz="2400" b="1" dirty="0">
                <a:ea typeface="黑体" panose="02010609060101010101" charset="-122"/>
              </a:rPr>
              <a:t>人员利用率的改进。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strips(downRight)">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strips(downRight)">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strips(downRight)">
                                      <p:cBhvr>
                                        <p:cTn id="17" dur="5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strips(downRight)">
                                      <p:cBhvr>
                                        <p:cTn id="22" dur="500"/>
                                        <p:tgtEl>
                                          <p:spTgt spid="20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Effect transition="in" filter="strips(downRight)">
                                      <p:cBhvr>
                                        <p:cTn id="27" dur="500"/>
                                        <p:tgtEl>
                                          <p:spTgt spid="2048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20483">
                                            <p:txEl>
                                              <p:pRg st="9" end="9"/>
                                            </p:txEl>
                                          </p:spTgt>
                                        </p:tgtEl>
                                        <p:attrNameLst>
                                          <p:attrName>style.visibility</p:attrName>
                                        </p:attrNameLst>
                                      </p:cBhvr>
                                      <p:to>
                                        <p:strVal val="visible"/>
                                      </p:to>
                                    </p:set>
                                    <p:animEffect transition="in" filter="strips(downRight)">
                                      <p:cBhvr>
                                        <p:cTn id="32" dur="500"/>
                                        <p:tgtEl>
                                          <p:spTgt spid="2048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20483">
                                            <p:txEl>
                                              <p:pRg st="11" end="11"/>
                                            </p:txEl>
                                          </p:spTgt>
                                        </p:tgtEl>
                                        <p:attrNameLst>
                                          <p:attrName>style.visibility</p:attrName>
                                        </p:attrNameLst>
                                      </p:cBhvr>
                                      <p:to>
                                        <p:strVal val="visible"/>
                                      </p:to>
                                    </p:set>
                                    <p:animEffect transition="in" filter="strips(downRight)">
                                      <p:cBhvr>
                                        <p:cTn id="37" dur="500"/>
                                        <p:tgtEl>
                                          <p:spTgt spid="2048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20483">
                                            <p:txEl>
                                              <p:pRg st="4" end="4"/>
                                            </p:txEl>
                                          </p:spTgt>
                                        </p:tgtEl>
                                        <p:attrNameLst>
                                          <p:attrName>style.visibility</p:attrName>
                                        </p:attrNameLst>
                                      </p:cBhvr>
                                      <p:to>
                                        <p:strVal val="visible"/>
                                      </p:to>
                                    </p:set>
                                    <p:animEffect transition="in" filter="strips(downRight)">
                                      <p:cBhvr>
                                        <p:cTn id="42" dur="500"/>
                                        <p:tgtEl>
                                          <p:spTgt spid="2048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0484"/>
                                        </p:tgtEl>
                                        <p:attrNameLst>
                                          <p:attrName>style.visibility</p:attrName>
                                        </p:attrNameLst>
                                      </p:cBhvr>
                                      <p:to>
                                        <p:strVal val="visible"/>
                                      </p:to>
                                    </p:set>
                                    <p:anim calcmode="lin" valueType="num">
                                      <p:cBhvr additive="base">
                                        <p:cTn id="47" dur="500" fill="hold"/>
                                        <p:tgtEl>
                                          <p:spTgt spid="20484"/>
                                        </p:tgtEl>
                                        <p:attrNameLst>
                                          <p:attrName>ppt_x</p:attrName>
                                        </p:attrNameLst>
                                      </p:cBhvr>
                                      <p:tavLst>
                                        <p:tav tm="0">
                                          <p:val>
                                            <p:strVal val="#ppt_x"/>
                                          </p:val>
                                        </p:tav>
                                        <p:tav tm="100000">
                                          <p:val>
                                            <p:strVal val="#ppt_x"/>
                                          </p:val>
                                        </p:tav>
                                      </p:tavLst>
                                    </p:anim>
                                    <p:anim calcmode="lin" valueType="num">
                                      <p:cBhvr additive="base">
                                        <p:cTn id="48"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nodeType="clickEffect">
                                  <p:stCondLst>
                                    <p:cond delay="0"/>
                                  </p:stCondLst>
                                  <p:childTnLst>
                                    <p:set>
                                      <p:cBhvr>
                                        <p:cTn id="52" dur="1" fill="hold">
                                          <p:stCondLst>
                                            <p:cond delay="0"/>
                                          </p:stCondLst>
                                        </p:cTn>
                                        <p:tgtEl>
                                          <p:spTgt spid="20483">
                                            <p:txEl>
                                              <p:pRg st="6" end="6"/>
                                            </p:txEl>
                                          </p:spTgt>
                                        </p:tgtEl>
                                        <p:attrNameLst>
                                          <p:attrName>style.visibility</p:attrName>
                                        </p:attrNameLst>
                                      </p:cBhvr>
                                      <p:to>
                                        <p:strVal val="visible"/>
                                      </p:to>
                                    </p:set>
                                    <p:animEffect transition="in" filter="strips(downRight)">
                                      <p:cBhvr>
                                        <p:cTn id="53" dur="500"/>
                                        <p:tgtEl>
                                          <p:spTgt spid="20483">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nodeType="clickEffect">
                                  <p:stCondLst>
                                    <p:cond delay="0"/>
                                  </p:stCondLst>
                                  <p:childTnLst>
                                    <p:set>
                                      <p:cBhvr>
                                        <p:cTn id="57" dur="1" fill="hold">
                                          <p:stCondLst>
                                            <p:cond delay="0"/>
                                          </p:stCondLst>
                                        </p:cTn>
                                        <p:tgtEl>
                                          <p:spTgt spid="20483">
                                            <p:txEl>
                                              <p:pRg st="7" end="7"/>
                                            </p:txEl>
                                          </p:spTgt>
                                        </p:tgtEl>
                                        <p:attrNameLst>
                                          <p:attrName>style.visibility</p:attrName>
                                        </p:attrNameLst>
                                      </p:cBhvr>
                                      <p:to>
                                        <p:strVal val="visible"/>
                                      </p:to>
                                    </p:set>
                                    <p:animEffect transition="in" filter="strips(downRight)">
                                      <p:cBhvr>
                                        <p:cTn id="58" dur="500"/>
                                        <p:tgtEl>
                                          <p:spTgt spid="2048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6" fill="hold" nodeType="clickEffect">
                                  <p:stCondLst>
                                    <p:cond delay="0"/>
                                  </p:stCondLst>
                                  <p:childTnLst>
                                    <p:set>
                                      <p:cBhvr>
                                        <p:cTn id="62" dur="1" fill="hold">
                                          <p:stCondLst>
                                            <p:cond delay="0"/>
                                          </p:stCondLst>
                                        </p:cTn>
                                        <p:tgtEl>
                                          <p:spTgt spid="20483">
                                            <p:txEl>
                                              <p:pRg st="8" end="8"/>
                                            </p:txEl>
                                          </p:spTgt>
                                        </p:tgtEl>
                                        <p:attrNameLst>
                                          <p:attrName>style.visibility</p:attrName>
                                        </p:attrNameLst>
                                      </p:cBhvr>
                                      <p:to>
                                        <p:strVal val="visible"/>
                                      </p:to>
                                    </p:set>
                                    <p:animEffect transition="in" filter="strips(downRight)">
                                      <p:cBhvr>
                                        <p:cTn id="63" dur="500"/>
                                        <p:tgtEl>
                                          <p:spTgt spid="20483">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6" fill="hold" nodeType="clickEffect">
                                  <p:stCondLst>
                                    <p:cond delay="0"/>
                                  </p:stCondLst>
                                  <p:childTnLst>
                                    <p:set>
                                      <p:cBhvr>
                                        <p:cTn id="67" dur="1" fill="hold">
                                          <p:stCondLst>
                                            <p:cond delay="0"/>
                                          </p:stCondLst>
                                        </p:cTn>
                                        <p:tgtEl>
                                          <p:spTgt spid="20483">
                                            <p:txEl>
                                              <p:pRg st="10" end="10"/>
                                            </p:txEl>
                                          </p:spTgt>
                                        </p:tgtEl>
                                        <p:attrNameLst>
                                          <p:attrName>style.visibility</p:attrName>
                                        </p:attrNameLst>
                                      </p:cBhvr>
                                      <p:to>
                                        <p:strVal val="visible"/>
                                      </p:to>
                                    </p:set>
                                    <p:animEffect transition="in" filter="strips(downRight)">
                                      <p:cBhvr>
                                        <p:cTn id="68" dur="500"/>
                                        <p:tgtEl>
                                          <p:spTgt spid="204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C7407CBD-5121-4F33-98ED-15A31FE43B41}" type="datetime1">
              <a:rPr lang="zh-CN" altLang="en-US"/>
              <a:t>2021/11/8</a:t>
            </a:fld>
            <a:endParaRPr lang="en-US" altLang="zh-CN"/>
          </a:p>
        </p:txBody>
      </p:sp>
      <p:sp>
        <p:nvSpPr>
          <p:cNvPr id="7" name="灯片编号占位符 4"/>
          <p:cNvSpPr>
            <a:spLocks noGrp="1"/>
          </p:cNvSpPr>
          <p:nvPr>
            <p:ph type="sldNum" sz="quarter" idx="11"/>
          </p:nvPr>
        </p:nvSpPr>
        <p:spPr/>
        <p:txBody>
          <a:bodyPr/>
          <a:lstStyle/>
          <a:p>
            <a:fld id="{5CA75C0C-4A69-41F2-9456-E593C7C1B364}" type="slidenum">
              <a:rPr lang="en-US" altLang="zh-CN"/>
              <a:t>40</a:t>
            </a:fld>
            <a:endParaRPr lang="en-US" altLang="zh-CN"/>
          </a:p>
        </p:txBody>
      </p:sp>
      <p:sp>
        <p:nvSpPr>
          <p:cNvPr id="105474" name="Rectangle 2"/>
          <p:cNvSpPr>
            <a:spLocks noGrp="1" noChangeArrowheads="1"/>
          </p:cNvSpPr>
          <p:nvPr>
            <p:ph type="title"/>
          </p:nvPr>
        </p:nvSpPr>
        <p:spPr/>
        <p:txBody>
          <a:bodyPr/>
          <a:lstStyle/>
          <a:p>
            <a:r>
              <a:rPr lang="en-US" altLang="zh-CN"/>
              <a:t>2.2 </a:t>
            </a:r>
            <a:r>
              <a:rPr lang="zh-CN" altLang="en-US"/>
              <a:t>可行性研究</a:t>
            </a:r>
          </a:p>
        </p:txBody>
      </p:sp>
      <p:sp>
        <p:nvSpPr>
          <p:cNvPr id="105475" name="Rectangle 3"/>
          <p:cNvSpPr>
            <a:spLocks noGrp="1" noChangeArrowheads="1"/>
          </p:cNvSpPr>
          <p:nvPr>
            <p:ph type="body" idx="1"/>
          </p:nvPr>
        </p:nvSpPr>
        <p:spPr/>
        <p:txBody>
          <a:bodyPr/>
          <a:lstStyle/>
          <a:p>
            <a:r>
              <a:rPr lang="en-US" altLang="zh-CN" sz="2400" dirty="0">
                <a:solidFill>
                  <a:srgbClr val="0000FF"/>
                </a:solidFill>
                <a:latin typeface="黑体" panose="02010609060101010101" charset="-122"/>
              </a:rPr>
              <a:t>⒉</a:t>
            </a:r>
            <a:r>
              <a:rPr lang="zh-CN" altLang="en-US" sz="2400" dirty="0">
                <a:solidFill>
                  <a:srgbClr val="0000FF"/>
                </a:solidFill>
              </a:rPr>
              <a:t>技术可行性</a:t>
            </a:r>
          </a:p>
        </p:txBody>
      </p:sp>
      <p:sp>
        <p:nvSpPr>
          <p:cNvPr id="105477" name="Rectangle 5"/>
          <p:cNvSpPr>
            <a:spLocks noChangeArrowheads="1"/>
          </p:cNvSpPr>
          <p:nvPr/>
        </p:nvSpPr>
        <p:spPr bwMode="auto">
          <a:xfrm>
            <a:off x="2671627" y="1524000"/>
            <a:ext cx="2949845" cy="461665"/>
          </a:xfrm>
          <a:prstGeom prst="rect">
            <a:avLst/>
          </a:prstGeom>
          <a:solidFill>
            <a:srgbClr val="FF0000"/>
          </a:solidFill>
          <a:ln w="9525" algn="ctr">
            <a:noFill/>
            <a:miter lim="800000"/>
          </a:ln>
          <a:effectLst/>
        </p:spPr>
        <p:txBody>
          <a:bodyPr wrap="none">
            <a:spAutoFit/>
          </a:bodyPr>
          <a:lstStyle/>
          <a:p>
            <a:r>
              <a:rPr lang="en-US" altLang="zh-CN" sz="2400" b="1" dirty="0">
                <a:solidFill>
                  <a:schemeClr val="bg1"/>
                </a:solidFill>
              </a:rPr>
              <a:t>https://github.com/</a:t>
            </a:r>
          </a:p>
        </p:txBody>
      </p:sp>
      <p:pic>
        <p:nvPicPr>
          <p:cNvPr id="2" name="图片 1"/>
          <p:cNvPicPr>
            <a:picLocks noChangeAspect="1"/>
          </p:cNvPicPr>
          <p:nvPr/>
        </p:nvPicPr>
        <p:blipFill>
          <a:blip r:embed="rId2"/>
          <a:stretch>
            <a:fillRect/>
          </a:stretch>
        </p:blipFill>
        <p:spPr>
          <a:xfrm>
            <a:off x="457200" y="1981200"/>
            <a:ext cx="8686800" cy="4574143"/>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9314F36-90BB-4C5E-BAC6-55876248A4A7}"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338153F9-512A-4533-926A-40440A7F411A}" type="slidenum">
              <a:rPr lang="en-US" altLang="zh-CN"/>
              <a:t>41</a:t>
            </a:fld>
            <a:endParaRPr lang="en-US" altLang="zh-CN"/>
          </a:p>
        </p:txBody>
      </p:sp>
      <p:sp>
        <p:nvSpPr>
          <p:cNvPr id="35842" name="Rectangle 2"/>
          <p:cNvSpPr>
            <a:spLocks noGrp="1" noChangeArrowheads="1"/>
          </p:cNvSpPr>
          <p:nvPr>
            <p:ph type="title"/>
          </p:nvPr>
        </p:nvSpPr>
        <p:spPr/>
        <p:txBody>
          <a:bodyPr/>
          <a:lstStyle/>
          <a:p>
            <a:r>
              <a:rPr lang="en-US" altLang="zh-CN"/>
              <a:t>2.2 </a:t>
            </a:r>
            <a:r>
              <a:rPr lang="zh-CN" altLang="en-US"/>
              <a:t>可行性研究</a:t>
            </a:r>
          </a:p>
        </p:txBody>
      </p:sp>
      <p:sp>
        <p:nvSpPr>
          <p:cNvPr id="35843" name="Rectangle 3"/>
          <p:cNvSpPr>
            <a:spLocks noGrp="1" noChangeArrowheads="1"/>
          </p:cNvSpPr>
          <p:nvPr>
            <p:ph type="body" idx="1"/>
          </p:nvPr>
        </p:nvSpPr>
        <p:spPr/>
        <p:txBody>
          <a:bodyPr/>
          <a:lstStyle/>
          <a:p>
            <a:r>
              <a:rPr lang="en-US" altLang="zh-CN">
                <a:solidFill>
                  <a:srgbClr val="0000FF"/>
                </a:solidFill>
                <a:latin typeface="黑体" panose="02010609060101010101" charset="-122"/>
              </a:rPr>
              <a:t>⒊</a:t>
            </a:r>
            <a:r>
              <a:rPr lang="zh-CN" altLang="en-US">
                <a:solidFill>
                  <a:srgbClr val="0000FF"/>
                </a:solidFill>
              </a:rPr>
              <a:t>运行可行性	</a:t>
            </a:r>
          </a:p>
          <a:p>
            <a:pPr lvl="1"/>
            <a:r>
              <a:rPr lang="zh-CN" altLang="en-US"/>
              <a:t>新系统的运行方式用户可以接受吗？</a:t>
            </a:r>
          </a:p>
          <a:p>
            <a:pPr lvl="2"/>
            <a:r>
              <a:rPr lang="zh-CN" altLang="en-US"/>
              <a:t>体制的改变；</a:t>
            </a:r>
          </a:p>
          <a:p>
            <a:pPr lvl="2"/>
            <a:r>
              <a:rPr lang="zh-CN" altLang="en-US"/>
              <a:t>人员的变动；</a:t>
            </a:r>
          </a:p>
          <a:p>
            <a:pPr lvl="2"/>
            <a:r>
              <a:rPr lang="en-US" altLang="zh-CN"/>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72613DF6-77D7-4339-B633-BAFE07967423}" type="datetime1">
              <a:rPr lang="zh-CN" altLang="en-US"/>
              <a:t>2021/11/8</a:t>
            </a:fld>
            <a:endParaRPr lang="en-US" altLang="zh-CN"/>
          </a:p>
        </p:txBody>
      </p:sp>
      <p:sp>
        <p:nvSpPr>
          <p:cNvPr id="7" name="灯片编号占位符 4"/>
          <p:cNvSpPr>
            <a:spLocks noGrp="1"/>
          </p:cNvSpPr>
          <p:nvPr>
            <p:ph type="sldNum" sz="quarter" idx="11"/>
          </p:nvPr>
        </p:nvSpPr>
        <p:spPr/>
        <p:txBody>
          <a:bodyPr/>
          <a:lstStyle/>
          <a:p>
            <a:fld id="{9CB020FB-8186-43C5-A68E-754B99729DFD}" type="slidenum">
              <a:rPr lang="en-US" altLang="zh-CN"/>
              <a:t>42</a:t>
            </a:fld>
            <a:endParaRPr lang="en-US" altLang="zh-CN"/>
          </a:p>
        </p:txBody>
      </p:sp>
      <p:sp>
        <p:nvSpPr>
          <p:cNvPr id="36866" name="Rectangle 2"/>
          <p:cNvSpPr>
            <a:spLocks noGrp="1" noChangeArrowheads="1"/>
          </p:cNvSpPr>
          <p:nvPr>
            <p:ph type="title"/>
          </p:nvPr>
        </p:nvSpPr>
        <p:spPr/>
        <p:txBody>
          <a:bodyPr/>
          <a:lstStyle/>
          <a:p>
            <a:r>
              <a:rPr lang="en-US" altLang="zh-CN"/>
              <a:t>2.2 </a:t>
            </a:r>
            <a:r>
              <a:rPr lang="zh-CN" altLang="en-US"/>
              <a:t>可行性研究</a:t>
            </a:r>
          </a:p>
        </p:txBody>
      </p:sp>
      <p:sp>
        <p:nvSpPr>
          <p:cNvPr id="36867" name="Rectangle 3"/>
          <p:cNvSpPr>
            <a:spLocks noGrp="1" noChangeArrowheads="1"/>
          </p:cNvSpPr>
          <p:nvPr>
            <p:ph type="body" idx="1"/>
          </p:nvPr>
        </p:nvSpPr>
        <p:spPr/>
        <p:txBody>
          <a:bodyPr/>
          <a:lstStyle/>
          <a:p>
            <a:r>
              <a:rPr lang="en-US" altLang="zh-CN" dirty="0">
                <a:solidFill>
                  <a:srgbClr val="0000FF"/>
                </a:solidFill>
                <a:latin typeface="黑体" panose="02010609060101010101" charset="-122"/>
              </a:rPr>
              <a:t>⒋</a:t>
            </a:r>
            <a:r>
              <a:rPr lang="zh-CN" altLang="en-US" dirty="0">
                <a:solidFill>
                  <a:srgbClr val="0000FF"/>
                </a:solidFill>
              </a:rPr>
              <a:t>法律可行性</a:t>
            </a:r>
          </a:p>
          <a:p>
            <a:pPr lvl="1"/>
            <a:r>
              <a:rPr lang="zh-CN" altLang="en-US" dirty="0"/>
              <a:t>确定由于开发软件项目</a:t>
            </a:r>
            <a:r>
              <a:rPr lang="zh-CN" altLang="en-US" dirty="0">
                <a:solidFill>
                  <a:srgbClr val="FF0000"/>
                </a:solidFill>
              </a:rPr>
              <a:t>是否会侵犯他人、集体或国家的利益</a:t>
            </a:r>
            <a:r>
              <a:rPr lang="zh-CN" altLang="en-US" dirty="0"/>
              <a:t>，</a:t>
            </a:r>
            <a:r>
              <a:rPr lang="zh-CN" altLang="en-US" dirty="0">
                <a:solidFill>
                  <a:srgbClr val="FF0000"/>
                </a:solidFill>
              </a:rPr>
              <a:t>是否会违反国家的法律</a:t>
            </a:r>
            <a:r>
              <a:rPr lang="zh-CN" altLang="en-US" dirty="0"/>
              <a:t>。</a:t>
            </a:r>
          </a:p>
          <a:p>
            <a:pPr lvl="1"/>
            <a:r>
              <a:rPr lang="zh-CN" altLang="en-US" dirty="0"/>
              <a:t>法律方面的问题类型多样：</a:t>
            </a:r>
          </a:p>
          <a:p>
            <a:pPr lvl="2"/>
            <a:r>
              <a:rPr lang="en-US" altLang="zh-CN" dirty="0"/>
              <a:t>1</a:t>
            </a:r>
            <a:r>
              <a:rPr lang="zh-CN" altLang="en-US" dirty="0"/>
              <a:t>、操作系统、开发工具</a:t>
            </a:r>
            <a:r>
              <a:rPr lang="zh-CN" altLang="en-US" dirty="0">
                <a:solidFill>
                  <a:srgbClr val="0000FF"/>
                </a:solidFill>
              </a:rPr>
              <a:t>侵犯版权</a:t>
            </a:r>
          </a:p>
          <a:p>
            <a:pPr lvl="2"/>
            <a:r>
              <a:rPr lang="en-US" altLang="zh-CN" dirty="0"/>
              <a:t>2</a:t>
            </a:r>
            <a:r>
              <a:rPr lang="zh-CN" altLang="en-US" dirty="0"/>
              <a:t>、软件所使用的技术</a:t>
            </a:r>
            <a:r>
              <a:rPr lang="zh-CN" altLang="en-US" dirty="0">
                <a:solidFill>
                  <a:srgbClr val="0000FF"/>
                </a:solidFill>
              </a:rPr>
              <a:t>侵犯技术专利</a:t>
            </a:r>
          </a:p>
          <a:p>
            <a:pPr lvl="2"/>
            <a:r>
              <a:rPr lang="en-US" altLang="zh-CN" dirty="0"/>
              <a:t>3</a:t>
            </a:r>
            <a:r>
              <a:rPr lang="zh-CN" altLang="en-US" dirty="0"/>
              <a:t>、</a:t>
            </a:r>
            <a:r>
              <a:rPr lang="zh-CN" altLang="en-US" dirty="0">
                <a:solidFill>
                  <a:srgbClr val="0000FF"/>
                </a:solidFill>
              </a:rPr>
              <a:t>造成生产安全问题</a:t>
            </a:r>
          </a:p>
          <a:p>
            <a:pPr lvl="1"/>
            <a:r>
              <a:rPr lang="zh-CN" altLang="en-US" dirty="0">
                <a:solidFill>
                  <a:srgbClr val="0000FF"/>
                </a:solidFill>
              </a:rPr>
              <a:t>典型软件：</a:t>
            </a:r>
          </a:p>
          <a:p>
            <a:pPr lvl="2"/>
            <a:r>
              <a:rPr lang="zh-CN" altLang="en-US" dirty="0"/>
              <a:t>番茄家园；</a:t>
            </a:r>
          </a:p>
          <a:p>
            <a:pPr lvl="2"/>
            <a:r>
              <a:rPr lang="en-US" altLang="zh-CN" dirty="0" smtClean="0"/>
              <a:t>ATM</a:t>
            </a:r>
            <a:r>
              <a:rPr lang="zh-CN" altLang="en-US" dirty="0"/>
              <a:t>软件造成银行客户损失；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strips(downRight)">
                                      <p:cBhvr>
                                        <p:cTn id="7" dur="500"/>
                                        <p:tgtEl>
                                          <p:spTgt spid="36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6867">
                                            <p:txEl>
                                              <p:pRg st="2" end="2"/>
                                            </p:txEl>
                                          </p:spTgt>
                                        </p:tgtEl>
                                        <p:attrNameLst>
                                          <p:attrName>style.visibility</p:attrName>
                                        </p:attrNameLst>
                                      </p:cBhvr>
                                      <p:to>
                                        <p:strVal val="visible"/>
                                      </p:to>
                                    </p:set>
                                    <p:animEffect transition="in" filter="strips(downRight)">
                                      <p:cBhvr>
                                        <p:cTn id="12" dur="500"/>
                                        <p:tgtEl>
                                          <p:spTgt spid="368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animEffect transition="in" filter="strips(downRight)">
                                      <p:cBhvr>
                                        <p:cTn id="17" dur="500"/>
                                        <p:tgtEl>
                                          <p:spTgt spid="368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6867">
                                            <p:txEl>
                                              <p:pRg st="4" end="4"/>
                                            </p:txEl>
                                          </p:spTgt>
                                        </p:tgtEl>
                                        <p:attrNameLst>
                                          <p:attrName>style.visibility</p:attrName>
                                        </p:attrNameLst>
                                      </p:cBhvr>
                                      <p:to>
                                        <p:strVal val="visible"/>
                                      </p:to>
                                    </p:set>
                                    <p:animEffect transition="in" filter="strips(downRight)">
                                      <p:cBhvr>
                                        <p:cTn id="22" dur="500"/>
                                        <p:tgtEl>
                                          <p:spTgt spid="3686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animEffect transition="in" filter="strips(downRight)">
                                      <p:cBhvr>
                                        <p:cTn id="27" dur="500"/>
                                        <p:tgtEl>
                                          <p:spTgt spid="3686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36867">
                                            <p:txEl>
                                              <p:pRg st="6" end="6"/>
                                            </p:txEl>
                                          </p:spTgt>
                                        </p:tgtEl>
                                        <p:attrNameLst>
                                          <p:attrName>style.visibility</p:attrName>
                                        </p:attrNameLst>
                                      </p:cBhvr>
                                      <p:to>
                                        <p:strVal val="visible"/>
                                      </p:to>
                                    </p:set>
                                    <p:animEffect transition="in" filter="strips(downRight)">
                                      <p:cBhvr>
                                        <p:cTn id="32" dur="500"/>
                                        <p:tgtEl>
                                          <p:spTgt spid="3686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36867">
                                            <p:txEl>
                                              <p:pRg st="7" end="7"/>
                                            </p:txEl>
                                          </p:spTgt>
                                        </p:tgtEl>
                                        <p:attrNameLst>
                                          <p:attrName>style.visibility</p:attrName>
                                        </p:attrNameLst>
                                      </p:cBhvr>
                                      <p:to>
                                        <p:strVal val="visible"/>
                                      </p:to>
                                    </p:set>
                                    <p:animEffect transition="in" filter="strips(downRight)">
                                      <p:cBhvr>
                                        <p:cTn id="37" dur="500"/>
                                        <p:tgtEl>
                                          <p:spTgt spid="3686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36867">
                                            <p:txEl>
                                              <p:pRg st="8" end="8"/>
                                            </p:txEl>
                                          </p:spTgt>
                                        </p:tgtEl>
                                        <p:attrNameLst>
                                          <p:attrName>style.visibility</p:attrName>
                                        </p:attrNameLst>
                                      </p:cBhvr>
                                      <p:to>
                                        <p:strVal val="visible"/>
                                      </p:to>
                                    </p:set>
                                    <p:animEffect transition="in" filter="strips(downRight)">
                                      <p:cBhvr>
                                        <p:cTn id="42"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7CB401AF-7369-45A2-A978-A2FF58E8573D}" type="datetime1">
              <a:rPr lang="zh-CN" altLang="en-US" smtClean="0"/>
              <a:t>2021/11/8</a:t>
            </a:fld>
            <a:endParaRPr lang="en-US" altLang="zh-CN"/>
          </a:p>
        </p:txBody>
      </p:sp>
      <p:sp>
        <p:nvSpPr>
          <p:cNvPr id="5" name="灯片编号占位符 4"/>
          <p:cNvSpPr>
            <a:spLocks noGrp="1"/>
          </p:cNvSpPr>
          <p:nvPr>
            <p:ph type="sldNum" sz="quarter" idx="11"/>
          </p:nvPr>
        </p:nvSpPr>
        <p:spPr/>
        <p:txBody>
          <a:bodyPr/>
          <a:lstStyle/>
          <a:p>
            <a:fld id="{6B19B34B-F561-4B1A-8724-F1F88C06A4C5}" type="slidenum">
              <a:rPr lang="en-US" altLang="zh-CN" smtClean="0"/>
              <a:t>43</a:t>
            </a:fld>
            <a:endParaRPr lang="en-US" altLang="zh-CN"/>
          </a:p>
        </p:txBody>
      </p:sp>
      <p:sp>
        <p:nvSpPr>
          <p:cNvPr id="6" name="Rectangle 4"/>
          <p:cNvSpPr>
            <a:spLocks noGrp="1" noChangeArrowheads="1"/>
          </p:cNvSpPr>
          <p:nvPr>
            <p:ph idx="1"/>
          </p:nvPr>
        </p:nvSpPr>
        <p:spPr bwMode="auto">
          <a:xfrm>
            <a:off x="457200" y="575911"/>
            <a:ext cx="8229600" cy="5706177"/>
          </a:xfrm>
          <a:prstGeom prst="rect">
            <a:avLst/>
          </a:prstGeom>
          <a:solidFill>
            <a:srgbClr val="FFFF99"/>
          </a:solidFill>
          <a:ln w="9525">
            <a:noFill/>
            <a:miter lim="800000"/>
          </a:ln>
          <a:effectLst/>
        </p:spPr>
        <p:txBody>
          <a:bodyPr>
            <a:spAutoFit/>
          </a:bodyPr>
          <a:lstStyle/>
          <a:p>
            <a:pPr algn="l"/>
            <a:r>
              <a:rPr lang="zh-CN" altLang="en-US" sz="2400" b="1" dirty="0" smtClean="0">
                <a:solidFill>
                  <a:srgbClr val="C00000"/>
                </a:solidFill>
              </a:rPr>
              <a:t>专利号</a:t>
            </a:r>
            <a:r>
              <a:rPr lang="en-US" altLang="zh-CN" sz="2400" b="1" dirty="0" smtClean="0">
                <a:solidFill>
                  <a:srgbClr val="C00000"/>
                </a:solidFill>
              </a:rPr>
              <a:t>5,579,517</a:t>
            </a:r>
            <a:r>
              <a:rPr lang="zh-CN" altLang="en-US" sz="2400" b="1" dirty="0" smtClean="0">
                <a:solidFill>
                  <a:srgbClr val="C00000"/>
                </a:solidFill>
              </a:rPr>
              <a:t>，长文件名支持</a:t>
            </a:r>
            <a:endParaRPr lang="en-US" altLang="zh-CN" sz="2400" dirty="0" smtClean="0">
              <a:solidFill>
                <a:srgbClr val="C00000"/>
              </a:solidFill>
            </a:endParaRPr>
          </a:p>
          <a:p>
            <a:pPr lvl="1"/>
            <a:r>
              <a:rPr lang="zh-CN" altLang="en-US" sz="2200" dirty="0" smtClean="0"/>
              <a:t>第</a:t>
            </a:r>
            <a:r>
              <a:rPr lang="en-US" altLang="zh-CN" sz="2200" dirty="0" smtClean="0"/>
              <a:t>5</a:t>
            </a:r>
            <a:r>
              <a:rPr lang="zh-CN" altLang="en-US" sz="2200" dirty="0" smtClean="0"/>
              <a:t>版之前的</a:t>
            </a:r>
            <a:r>
              <a:rPr lang="en-US" altLang="zh-CN" sz="2200" dirty="0" smtClean="0"/>
              <a:t>MS-DOS</a:t>
            </a:r>
            <a:r>
              <a:rPr lang="zh-CN" altLang="en-US" sz="2200" dirty="0" smtClean="0"/>
              <a:t>仅支持</a:t>
            </a:r>
            <a:r>
              <a:rPr lang="en-US" altLang="zh-CN" sz="2200" dirty="0" smtClean="0"/>
              <a:t>11</a:t>
            </a:r>
            <a:r>
              <a:rPr lang="zh-CN" altLang="en-US" sz="2200" dirty="0" smtClean="0"/>
              <a:t>个字符的文件名（包括扩展名在内），所以微软发明了一种同时支持长文件名和短文件名的方法。使用过</a:t>
            </a:r>
            <a:r>
              <a:rPr lang="en-US" altLang="zh-CN" sz="2200" dirty="0" smtClean="0"/>
              <a:t>DOS</a:t>
            </a:r>
            <a:r>
              <a:rPr lang="zh-CN" altLang="en-US" sz="2200" dirty="0" smtClean="0"/>
              <a:t>操作系统的朋友应该知道，超过</a:t>
            </a:r>
            <a:r>
              <a:rPr lang="en-US" altLang="zh-CN" sz="2200" dirty="0" smtClean="0"/>
              <a:t>11</a:t>
            </a:r>
            <a:r>
              <a:rPr lang="zh-CN" altLang="en-US" sz="2200" dirty="0" smtClean="0"/>
              <a:t>个字符的文件名</a:t>
            </a:r>
            <a:r>
              <a:rPr lang="en-US" altLang="zh-CN" sz="2200" dirty="0" smtClean="0"/>
              <a:t>DOS</a:t>
            </a:r>
            <a:r>
              <a:rPr lang="zh-CN" altLang="en-US" sz="2200" dirty="0" smtClean="0"/>
              <a:t>会自动缩短，并用～符号替代一部分，这个专利就是关于这个实现的。由于</a:t>
            </a:r>
            <a:r>
              <a:rPr lang="en-US" altLang="zh-CN" sz="2200" dirty="0" smtClean="0"/>
              <a:t>android </a:t>
            </a:r>
            <a:r>
              <a:rPr lang="zh-CN" altLang="en-US" sz="2200" dirty="0" smtClean="0"/>
              <a:t>系统支持 </a:t>
            </a:r>
            <a:r>
              <a:rPr lang="en-US" altLang="zh-CN" sz="2200" dirty="0" smtClean="0"/>
              <a:t>FAT </a:t>
            </a:r>
            <a:r>
              <a:rPr lang="zh-CN" altLang="en-US" sz="2200" dirty="0" smtClean="0"/>
              <a:t>格式的 </a:t>
            </a:r>
            <a:r>
              <a:rPr lang="en-US" altLang="zh-CN" sz="2200" dirty="0" err="1" smtClean="0"/>
              <a:t>MicroSD</a:t>
            </a:r>
            <a:r>
              <a:rPr lang="en-US" altLang="zh-CN" sz="2200" dirty="0" smtClean="0"/>
              <a:t> (TF) </a:t>
            </a:r>
            <a:r>
              <a:rPr lang="zh-CN" altLang="en-US" sz="2200" dirty="0" smtClean="0"/>
              <a:t>卡，所以在卡上存储的数据必然要支持</a:t>
            </a:r>
            <a:r>
              <a:rPr lang="en-US" altLang="zh-CN" sz="2200" dirty="0" smtClean="0"/>
              <a:t>DOS</a:t>
            </a:r>
            <a:r>
              <a:rPr lang="zh-CN" altLang="en-US" sz="2200" dirty="0" smtClean="0"/>
              <a:t>长文件名，换句话说，任何一个支持 </a:t>
            </a:r>
            <a:r>
              <a:rPr lang="en-US" altLang="zh-CN" sz="2200" dirty="0" smtClean="0"/>
              <a:t>FAT </a:t>
            </a:r>
            <a:r>
              <a:rPr lang="zh-CN" altLang="en-US" sz="2200" dirty="0" smtClean="0"/>
              <a:t>格式的设备，都受到微软此专利的限制。</a:t>
            </a:r>
            <a:endParaRPr lang="en-US" altLang="zh-CN" sz="2200" dirty="0" smtClean="0"/>
          </a:p>
          <a:p>
            <a:r>
              <a:rPr lang="zh-CN" altLang="en-US" sz="2400" dirty="0" smtClean="0">
                <a:solidFill>
                  <a:srgbClr val="C00000"/>
                </a:solidFill>
              </a:rPr>
              <a:t>专利号</a:t>
            </a:r>
            <a:r>
              <a:rPr lang="en-US" altLang="zh-CN" sz="2400" dirty="0" smtClean="0">
                <a:solidFill>
                  <a:srgbClr val="C00000"/>
                </a:solidFill>
              </a:rPr>
              <a:t>6,909,910</a:t>
            </a:r>
            <a:r>
              <a:rPr lang="zh-CN" altLang="en-US" sz="2400" dirty="0" smtClean="0">
                <a:solidFill>
                  <a:srgbClr val="C00000"/>
                </a:solidFill>
              </a:rPr>
              <a:t>，联系人的创建和更新</a:t>
            </a:r>
            <a:endParaRPr lang="en-US" altLang="zh-CN" sz="2400" b="0" dirty="0" smtClean="0">
              <a:solidFill>
                <a:srgbClr val="C00000"/>
              </a:solidFill>
            </a:endParaRPr>
          </a:p>
          <a:p>
            <a:pPr lvl="1"/>
            <a:r>
              <a:rPr lang="zh-CN" altLang="en-US" sz="2200" dirty="0" smtClean="0"/>
              <a:t>具体为从通话记录中更新某个联系人或创建新联系人的系统和方法。如下图，这个估计很多智能手机都逃不过：</a:t>
            </a:r>
            <a:endParaRPr lang="en-US" altLang="zh-CN" sz="2200" dirty="0" smtClean="0"/>
          </a:p>
          <a:p>
            <a:r>
              <a:rPr lang="zh-CN" altLang="en-US" sz="2400" dirty="0" smtClean="0">
                <a:solidFill>
                  <a:srgbClr val="C00000"/>
                </a:solidFill>
              </a:rPr>
              <a:t>专利号</a:t>
            </a:r>
            <a:r>
              <a:rPr lang="en-US" altLang="zh-CN" sz="2400" dirty="0" smtClean="0">
                <a:solidFill>
                  <a:srgbClr val="C00000"/>
                </a:solidFill>
              </a:rPr>
              <a:t>5,664,133</a:t>
            </a:r>
            <a:r>
              <a:rPr lang="zh-CN" altLang="en-US" sz="2400" dirty="0" smtClean="0">
                <a:solidFill>
                  <a:srgbClr val="C00000"/>
                </a:solidFill>
              </a:rPr>
              <a:t>，弹出式上下文菜单系统。</a:t>
            </a:r>
            <a:endParaRPr lang="en-US" altLang="zh-CN" sz="2400" dirty="0" smtClean="0">
              <a:solidFill>
                <a:srgbClr val="C00000"/>
              </a:solidFill>
            </a:endParaRPr>
          </a:p>
          <a:p>
            <a:pPr lvl="1"/>
            <a:r>
              <a:rPr lang="zh-CN" altLang="en-US" sz="2200" dirty="0" smtClean="0"/>
              <a:t>具体专利描述为对用户选择的对象获取并展示一系列命令在一个弹出菜单中。</a:t>
            </a:r>
            <a:endParaRPr lang="en-US" altLang="zh-CN" sz="2200" dirty="0" smtClean="0"/>
          </a:p>
        </p:txBody>
      </p:sp>
      <p:pic>
        <p:nvPicPr>
          <p:cNvPr id="198658" name="Picture 2" descr="微软有关联系人新建和更新的专利"/>
          <p:cNvPicPr>
            <a:picLocks noChangeAspect="1" noChangeArrowheads="1"/>
          </p:cNvPicPr>
          <p:nvPr/>
        </p:nvPicPr>
        <p:blipFill>
          <a:blip r:embed="rId2" cstate="print"/>
          <a:srcRect/>
          <a:stretch>
            <a:fillRect/>
          </a:stretch>
        </p:blipFill>
        <p:spPr bwMode="auto">
          <a:xfrm>
            <a:off x="1981200" y="1371600"/>
            <a:ext cx="3695700" cy="4705351"/>
          </a:xfrm>
          <a:prstGeom prst="rect">
            <a:avLst/>
          </a:prstGeom>
          <a:noFill/>
        </p:spPr>
      </p:pic>
      <p:pic>
        <p:nvPicPr>
          <p:cNvPr id="198660" name="Picture 4" descr="微软有关上下文弹出菜单的专利"/>
          <p:cNvPicPr>
            <a:picLocks noChangeAspect="1" noChangeArrowheads="1"/>
          </p:cNvPicPr>
          <p:nvPr/>
        </p:nvPicPr>
        <p:blipFill>
          <a:blip r:embed="rId3" cstate="print"/>
          <a:srcRect/>
          <a:stretch>
            <a:fillRect/>
          </a:stretch>
        </p:blipFill>
        <p:spPr bwMode="auto">
          <a:xfrm>
            <a:off x="1714500" y="685800"/>
            <a:ext cx="5715000" cy="377190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Left)">
                                      <p:cBhvr>
                                        <p:cTn id="7" dur="500"/>
                                        <p:tgtEl>
                                          <p:spTgt spid="6">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strips(downLeft)">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strips(downLeft)">
                                      <p:cBhvr>
                                        <p:cTn id="15" dur="500"/>
                                        <p:tgtEl>
                                          <p:spTgt spid="6">
                                            <p:txEl>
                                              <p:pRg st="2" end="2"/>
                                            </p:txEl>
                                          </p:spTgt>
                                        </p:tgtEl>
                                      </p:cBhvr>
                                    </p:animEffect>
                                  </p:childTnLst>
                                </p:cTn>
                              </p:par>
                              <p:par>
                                <p:cTn id="16" presetID="18" presetClass="entr" presetSubtype="12"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strips(downLeft)">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8658"/>
                                        </p:tgtEl>
                                        <p:attrNameLst>
                                          <p:attrName>style.visibility</p:attrName>
                                        </p:attrNameLst>
                                      </p:cBhvr>
                                      <p:to>
                                        <p:strVal val="visible"/>
                                      </p:to>
                                    </p:set>
                                    <p:anim calcmode="lin" valueType="num">
                                      <p:cBhvr additive="base">
                                        <p:cTn id="23" dur="500" fill="hold"/>
                                        <p:tgtEl>
                                          <p:spTgt spid="198658"/>
                                        </p:tgtEl>
                                        <p:attrNameLst>
                                          <p:attrName>ppt_x</p:attrName>
                                        </p:attrNameLst>
                                      </p:cBhvr>
                                      <p:tavLst>
                                        <p:tav tm="0">
                                          <p:val>
                                            <p:strVal val="#ppt_x"/>
                                          </p:val>
                                        </p:tav>
                                        <p:tav tm="100000">
                                          <p:val>
                                            <p:strVal val="#ppt_x"/>
                                          </p:val>
                                        </p:tav>
                                      </p:tavLst>
                                    </p:anim>
                                    <p:anim calcmode="lin" valueType="num">
                                      <p:cBhvr additive="base">
                                        <p:cTn id="24" dur="500" fill="hold"/>
                                        <p:tgtEl>
                                          <p:spTgt spid="19865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198658"/>
                                        </p:tgtEl>
                                        <p:attrNameLst>
                                          <p:attrName>ppt_x</p:attrName>
                                        </p:attrNameLst>
                                      </p:cBhvr>
                                      <p:tavLst>
                                        <p:tav tm="0">
                                          <p:val>
                                            <p:strVal val="ppt_x"/>
                                          </p:val>
                                        </p:tav>
                                        <p:tav tm="100000">
                                          <p:val>
                                            <p:strVal val="ppt_x"/>
                                          </p:val>
                                        </p:tav>
                                      </p:tavLst>
                                    </p:anim>
                                    <p:anim calcmode="lin" valueType="num">
                                      <p:cBhvr additive="base">
                                        <p:cTn id="29" dur="500"/>
                                        <p:tgtEl>
                                          <p:spTgt spid="198658"/>
                                        </p:tgtEl>
                                        <p:attrNameLst>
                                          <p:attrName>ppt_y</p:attrName>
                                        </p:attrNameLst>
                                      </p:cBhvr>
                                      <p:tavLst>
                                        <p:tav tm="0">
                                          <p:val>
                                            <p:strVal val="ppt_y"/>
                                          </p:val>
                                        </p:tav>
                                        <p:tav tm="100000">
                                          <p:val>
                                            <p:strVal val="1+ppt_h/2"/>
                                          </p:val>
                                        </p:tav>
                                      </p:tavLst>
                                    </p:anim>
                                    <p:set>
                                      <p:cBhvr>
                                        <p:cTn id="30" dur="1" fill="hold">
                                          <p:stCondLst>
                                            <p:cond delay="499"/>
                                          </p:stCondLst>
                                        </p:cTn>
                                        <p:tgtEl>
                                          <p:spTgt spid="19865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strips(downLeft)">
                                      <p:cBhvr>
                                        <p:cTn id="35" dur="500"/>
                                        <p:tgtEl>
                                          <p:spTgt spid="6">
                                            <p:txEl>
                                              <p:pRg st="4" end="4"/>
                                            </p:txEl>
                                          </p:spTgt>
                                        </p:tgtEl>
                                      </p:cBhvr>
                                    </p:animEffect>
                                  </p:childTnLst>
                                </p:cTn>
                              </p:par>
                              <p:par>
                                <p:cTn id="36" presetID="18" presetClass="entr" presetSubtype="12" fill="hold" nodeType="with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strips(downLeft)">
                                      <p:cBhvr>
                                        <p:cTn id="38" dur="500"/>
                                        <p:tgtEl>
                                          <p:spTgt spid="6">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8660"/>
                                        </p:tgtEl>
                                        <p:attrNameLst>
                                          <p:attrName>style.visibility</p:attrName>
                                        </p:attrNameLst>
                                      </p:cBhvr>
                                      <p:to>
                                        <p:strVal val="visible"/>
                                      </p:to>
                                    </p:set>
                                    <p:anim calcmode="lin" valueType="num">
                                      <p:cBhvr additive="base">
                                        <p:cTn id="43" dur="500" fill="hold"/>
                                        <p:tgtEl>
                                          <p:spTgt spid="198660"/>
                                        </p:tgtEl>
                                        <p:attrNameLst>
                                          <p:attrName>ppt_x</p:attrName>
                                        </p:attrNameLst>
                                      </p:cBhvr>
                                      <p:tavLst>
                                        <p:tav tm="0">
                                          <p:val>
                                            <p:strVal val="#ppt_x"/>
                                          </p:val>
                                        </p:tav>
                                        <p:tav tm="100000">
                                          <p:val>
                                            <p:strVal val="#ppt_x"/>
                                          </p:val>
                                        </p:tav>
                                      </p:tavLst>
                                    </p:anim>
                                    <p:anim calcmode="lin" valueType="num">
                                      <p:cBhvr additive="base">
                                        <p:cTn id="44" dur="500" fill="hold"/>
                                        <p:tgtEl>
                                          <p:spTgt spid="19866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198660"/>
                                        </p:tgtEl>
                                        <p:attrNameLst>
                                          <p:attrName>ppt_x</p:attrName>
                                        </p:attrNameLst>
                                      </p:cBhvr>
                                      <p:tavLst>
                                        <p:tav tm="0">
                                          <p:val>
                                            <p:strVal val="ppt_x"/>
                                          </p:val>
                                        </p:tav>
                                        <p:tav tm="100000">
                                          <p:val>
                                            <p:strVal val="ppt_x"/>
                                          </p:val>
                                        </p:tav>
                                      </p:tavLst>
                                    </p:anim>
                                    <p:anim calcmode="lin" valueType="num">
                                      <p:cBhvr additive="base">
                                        <p:cTn id="49" dur="500"/>
                                        <p:tgtEl>
                                          <p:spTgt spid="198660"/>
                                        </p:tgtEl>
                                        <p:attrNameLst>
                                          <p:attrName>ppt_y</p:attrName>
                                        </p:attrNameLst>
                                      </p:cBhvr>
                                      <p:tavLst>
                                        <p:tav tm="0">
                                          <p:val>
                                            <p:strVal val="ppt_y"/>
                                          </p:val>
                                        </p:tav>
                                        <p:tav tm="100000">
                                          <p:val>
                                            <p:strVal val="1+ppt_h/2"/>
                                          </p:val>
                                        </p:tav>
                                      </p:tavLst>
                                    </p:anim>
                                    <p:set>
                                      <p:cBhvr>
                                        <p:cTn id="50" dur="1" fill="hold">
                                          <p:stCondLst>
                                            <p:cond delay="499"/>
                                          </p:stCondLst>
                                        </p:cTn>
                                        <p:tgtEl>
                                          <p:spTgt spid="1986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0" u="sng" dirty="0" err="1" smtClean="0">
                <a:hlinkClick r:id="rId2"/>
              </a:rPr>
              <a:t>WMPorweruser</a:t>
            </a:r>
            <a:r>
              <a:rPr lang="zh-CN" altLang="en-US" b="0" dirty="0" smtClean="0"/>
              <a:t> 引用 </a:t>
            </a:r>
            <a:r>
              <a:rPr lang="en-US" altLang="zh-CN" b="0" dirty="0" err="1" smtClean="0">
                <a:hlinkClick r:id="rId3"/>
              </a:rPr>
              <a:t>Trefit</a:t>
            </a:r>
            <a:r>
              <a:rPr lang="zh-CN" altLang="en-US" b="0" dirty="0" smtClean="0"/>
              <a:t> 的数据报道称，三星每出售一台 </a:t>
            </a:r>
            <a:r>
              <a:rPr lang="en-US" altLang="zh-CN" b="0" dirty="0" smtClean="0"/>
              <a:t>Android </a:t>
            </a:r>
            <a:r>
              <a:rPr lang="zh-CN" altLang="en-US" b="0" dirty="0" smtClean="0"/>
              <a:t>设备，需要向微软交 </a:t>
            </a:r>
            <a:r>
              <a:rPr lang="en-US" altLang="zh-CN" b="0" dirty="0" smtClean="0"/>
              <a:t>12</a:t>
            </a:r>
            <a:r>
              <a:rPr lang="zh-CN" altLang="en-US" b="0" dirty="0" smtClean="0"/>
              <a:t>－</a:t>
            </a:r>
            <a:r>
              <a:rPr lang="en-US" altLang="zh-CN" b="0" dirty="0" smtClean="0"/>
              <a:t>13 </a:t>
            </a:r>
            <a:r>
              <a:rPr lang="zh-CN" altLang="en-US" b="0" dirty="0" smtClean="0"/>
              <a:t>美元的专利费，</a:t>
            </a:r>
            <a:r>
              <a:rPr lang="en-US" altLang="zh-CN" b="0" dirty="0" smtClean="0"/>
              <a:t>HTC </a:t>
            </a:r>
            <a:r>
              <a:rPr lang="zh-CN" altLang="en-US" b="0" dirty="0" smtClean="0"/>
              <a:t>与微软有类似的交易，每出售一台 </a:t>
            </a:r>
            <a:r>
              <a:rPr lang="en-US" altLang="zh-CN" b="0" dirty="0" smtClean="0"/>
              <a:t>Android </a:t>
            </a:r>
            <a:r>
              <a:rPr lang="zh-CN" altLang="en-US" b="0" dirty="0" smtClean="0"/>
              <a:t>设备需要向微软交 </a:t>
            </a:r>
            <a:r>
              <a:rPr lang="en-US" altLang="zh-CN" b="0" dirty="0" smtClean="0"/>
              <a:t>10 </a:t>
            </a:r>
            <a:r>
              <a:rPr lang="zh-CN" altLang="en-US" b="0" dirty="0" smtClean="0"/>
              <a:t>美元的专利费。</a:t>
            </a:r>
            <a:endParaRPr lang="en-US" altLang="zh-CN" b="0" dirty="0" smtClean="0"/>
          </a:p>
          <a:p>
            <a:endParaRPr lang="en-US" altLang="zh-CN" b="0" dirty="0" smtClean="0"/>
          </a:p>
          <a:p>
            <a:r>
              <a:rPr lang="zh-CN" altLang="en-US" b="0" dirty="0" smtClean="0"/>
              <a:t>微软同时还向其他使用 </a:t>
            </a:r>
            <a:r>
              <a:rPr lang="en-US" altLang="zh-CN" b="0" dirty="0" smtClean="0"/>
              <a:t>Windows Phone </a:t>
            </a:r>
            <a:r>
              <a:rPr lang="zh-CN" altLang="en-US" b="0" dirty="0" smtClean="0"/>
              <a:t>操作系统的硬件厂商收取授权费，包括诺基亚。</a:t>
            </a:r>
            <a:endParaRPr lang="zh-CN" altLang="en-US" dirty="0"/>
          </a:p>
        </p:txBody>
      </p:sp>
      <p:sp>
        <p:nvSpPr>
          <p:cNvPr id="4" name="日期占位符 3"/>
          <p:cNvSpPr>
            <a:spLocks noGrp="1"/>
          </p:cNvSpPr>
          <p:nvPr>
            <p:ph type="dt" sz="half" idx="10"/>
          </p:nvPr>
        </p:nvSpPr>
        <p:spPr/>
        <p:txBody>
          <a:bodyPr/>
          <a:lstStyle/>
          <a:p>
            <a:fld id="{7CB401AF-7369-45A2-A978-A2FF58E8573D}" type="datetime1">
              <a:rPr lang="zh-CN" altLang="en-US" smtClean="0"/>
              <a:t>2021/11/8</a:t>
            </a:fld>
            <a:endParaRPr lang="en-US" altLang="zh-CN"/>
          </a:p>
        </p:txBody>
      </p:sp>
      <p:sp>
        <p:nvSpPr>
          <p:cNvPr id="5" name="灯片编号占位符 4"/>
          <p:cNvSpPr>
            <a:spLocks noGrp="1"/>
          </p:cNvSpPr>
          <p:nvPr>
            <p:ph type="sldNum" sz="quarter" idx="11"/>
          </p:nvPr>
        </p:nvSpPr>
        <p:spPr/>
        <p:txBody>
          <a:bodyPr/>
          <a:lstStyle/>
          <a:p>
            <a:fld id="{6B19B34B-F561-4B1A-8724-F1F88C06A4C5}" type="slidenum">
              <a:rPr lang="en-US" altLang="zh-CN" smtClean="0"/>
              <a:t>44</a:t>
            </a:fld>
            <a:endParaRPr lang="en-US" altLang="zh-CN"/>
          </a:p>
        </p:txBody>
      </p:sp>
      <p:pic>
        <p:nvPicPr>
          <p:cNvPr id="7" name="Picture 6"/>
          <p:cNvPicPr>
            <a:picLocks noChangeAspect="1" noChangeArrowheads="1"/>
          </p:cNvPicPr>
          <p:nvPr/>
        </p:nvPicPr>
        <p:blipFill>
          <a:blip r:embed="rId4" cstate="print"/>
          <a:srcRect/>
          <a:stretch>
            <a:fillRect/>
          </a:stretch>
        </p:blipFill>
        <p:spPr bwMode="auto">
          <a:xfrm>
            <a:off x="1733550" y="3429000"/>
            <a:ext cx="5676900" cy="295152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可行性研究</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7CB401AF-7369-45A2-A978-A2FF58E8573D}" type="datetime1">
              <a:rPr lang="zh-CN" altLang="en-US" smtClean="0"/>
              <a:t>2021/11/8</a:t>
            </a:fld>
            <a:endParaRPr lang="en-US" altLang="zh-CN"/>
          </a:p>
        </p:txBody>
      </p:sp>
      <p:sp>
        <p:nvSpPr>
          <p:cNvPr id="5" name="灯片编号占位符 4"/>
          <p:cNvSpPr>
            <a:spLocks noGrp="1"/>
          </p:cNvSpPr>
          <p:nvPr>
            <p:ph type="sldNum" sz="quarter" idx="11"/>
          </p:nvPr>
        </p:nvSpPr>
        <p:spPr/>
        <p:txBody>
          <a:bodyPr/>
          <a:lstStyle/>
          <a:p>
            <a:fld id="{6B19B34B-F561-4B1A-8724-F1F88C06A4C5}" type="slidenum">
              <a:rPr lang="en-US" altLang="zh-CN" smtClean="0"/>
              <a:t>45</a:t>
            </a:fld>
            <a:endParaRPr lang="en-US" altLang="zh-CN"/>
          </a:p>
        </p:txBody>
      </p:sp>
      <p:pic>
        <p:nvPicPr>
          <p:cNvPr id="200706" name="Picture 2" descr="C:\Users\张博\Desktop\2013090807582836e77.jpg"/>
          <p:cNvPicPr>
            <a:picLocks noChangeAspect="1" noChangeArrowheads="1"/>
          </p:cNvPicPr>
          <p:nvPr/>
        </p:nvPicPr>
        <p:blipFill>
          <a:blip r:embed="rId2" cstate="print"/>
          <a:srcRect b="39940"/>
          <a:stretch>
            <a:fillRect/>
          </a:stretch>
        </p:blipFill>
        <p:spPr bwMode="auto">
          <a:xfrm>
            <a:off x="228600" y="1143000"/>
            <a:ext cx="4343400" cy="5212079"/>
          </a:xfrm>
          <a:prstGeom prst="rect">
            <a:avLst/>
          </a:prstGeom>
          <a:noFill/>
        </p:spPr>
      </p:pic>
      <p:pic>
        <p:nvPicPr>
          <p:cNvPr id="7" name="Picture 2" descr="C:\Users\张博\Desktop\2013090807582836e77.jpg"/>
          <p:cNvPicPr>
            <a:picLocks noChangeAspect="1" noChangeArrowheads="1"/>
          </p:cNvPicPr>
          <p:nvPr/>
        </p:nvPicPr>
        <p:blipFill>
          <a:blip r:embed="rId2" cstate="print"/>
          <a:srcRect t="60060"/>
          <a:stretch>
            <a:fillRect/>
          </a:stretch>
        </p:blipFill>
        <p:spPr bwMode="auto">
          <a:xfrm>
            <a:off x="4648200" y="2362200"/>
            <a:ext cx="4343400" cy="3466033"/>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1994A7E-0186-4AE1-A960-926A46285907}"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3AC4E995-97B6-4C11-B973-CCC29A491661}" type="slidenum">
              <a:rPr lang="en-US" altLang="zh-CN"/>
              <a:t>46</a:t>
            </a:fld>
            <a:endParaRPr lang="en-US" altLang="zh-CN"/>
          </a:p>
        </p:txBody>
      </p:sp>
      <p:sp>
        <p:nvSpPr>
          <p:cNvPr id="46082" name="Rectangle 2"/>
          <p:cNvSpPr>
            <a:spLocks noGrp="1" noChangeArrowheads="1"/>
          </p:cNvSpPr>
          <p:nvPr>
            <p:ph type="title"/>
          </p:nvPr>
        </p:nvSpPr>
        <p:spPr/>
        <p:txBody>
          <a:bodyPr/>
          <a:lstStyle/>
          <a:p>
            <a:r>
              <a:rPr lang="en-US" altLang="zh-CN" dirty="0"/>
              <a:t>2.2 </a:t>
            </a:r>
            <a:r>
              <a:rPr lang="zh-CN" altLang="en-US" dirty="0"/>
              <a:t>可行性研究</a:t>
            </a:r>
          </a:p>
        </p:txBody>
      </p:sp>
      <p:sp>
        <p:nvSpPr>
          <p:cNvPr id="46083" name="Rectangle 3"/>
          <p:cNvSpPr>
            <a:spLocks noGrp="1" noChangeArrowheads="1"/>
          </p:cNvSpPr>
          <p:nvPr>
            <p:ph type="body" idx="1"/>
          </p:nvPr>
        </p:nvSpPr>
        <p:spPr>
          <a:xfrm>
            <a:off x="457200" y="1066800"/>
            <a:ext cx="8229600" cy="5424488"/>
          </a:xfrm>
        </p:spPr>
        <p:txBody>
          <a:bodyPr/>
          <a:lstStyle/>
          <a:p>
            <a:r>
              <a:rPr lang="en-US" altLang="zh-CN">
                <a:solidFill>
                  <a:srgbClr val="CC0000"/>
                </a:solidFill>
              </a:rPr>
              <a:t>【</a:t>
            </a:r>
            <a:r>
              <a:rPr lang="zh-CN" altLang="en-US">
                <a:solidFill>
                  <a:srgbClr val="CC0000"/>
                </a:solidFill>
              </a:rPr>
              <a:t>目的</a:t>
            </a:r>
            <a:r>
              <a:rPr lang="en-US" altLang="zh-CN">
                <a:solidFill>
                  <a:srgbClr val="CC0000"/>
                </a:solidFill>
              </a:rPr>
              <a:t>】</a:t>
            </a:r>
          </a:p>
          <a:p>
            <a:pPr lvl="1"/>
            <a:r>
              <a:rPr lang="zh-CN" altLang="en-US"/>
              <a:t>在最短的时间内，花费最小的代价，确定定义的项目是不是</a:t>
            </a:r>
            <a:r>
              <a:rPr lang="zh-CN" altLang="en-US">
                <a:solidFill>
                  <a:srgbClr val="CC0000"/>
                </a:solidFill>
              </a:rPr>
              <a:t>可能实现</a:t>
            </a:r>
            <a:r>
              <a:rPr lang="zh-CN" altLang="en-US"/>
              <a:t>和</a:t>
            </a:r>
            <a:r>
              <a:rPr lang="zh-CN" altLang="en-US">
                <a:solidFill>
                  <a:srgbClr val="CC0000"/>
                </a:solidFill>
              </a:rPr>
              <a:t>值得开发</a:t>
            </a:r>
            <a:r>
              <a:rPr lang="zh-CN" altLang="en-US"/>
              <a:t>。</a:t>
            </a:r>
          </a:p>
          <a:p>
            <a:r>
              <a:rPr lang="en-US" altLang="zh-CN">
                <a:solidFill>
                  <a:srgbClr val="CC0000"/>
                </a:solidFill>
              </a:rPr>
              <a:t>【</a:t>
            </a:r>
            <a:r>
              <a:rPr lang="zh-CN" altLang="en-US">
                <a:solidFill>
                  <a:srgbClr val="CC0000"/>
                </a:solidFill>
              </a:rPr>
              <a:t>任务</a:t>
            </a:r>
            <a:r>
              <a:rPr lang="en-US" altLang="zh-CN">
                <a:solidFill>
                  <a:srgbClr val="CC0000"/>
                </a:solidFill>
              </a:rPr>
              <a:t>】</a:t>
            </a:r>
          </a:p>
          <a:p>
            <a:pPr lvl="1"/>
            <a:r>
              <a:rPr lang="en-US" altLang="zh-CN">
                <a:solidFill>
                  <a:srgbClr val="0000FF"/>
                </a:solidFill>
                <a:latin typeface="黑体" panose="02010609060101010101" charset="-122"/>
              </a:rPr>
              <a:t>⒈</a:t>
            </a:r>
            <a:r>
              <a:rPr lang="zh-CN" altLang="en-US">
                <a:solidFill>
                  <a:srgbClr val="0000FF"/>
                </a:solidFill>
              </a:rPr>
              <a:t>经济可行性</a:t>
            </a:r>
            <a:r>
              <a:rPr lang="zh-CN" altLang="en-US">
                <a:solidFill>
                  <a:srgbClr val="0000FF"/>
                </a:solidFill>
                <a:latin typeface="黑体" panose="02010609060101010101" charset="-122"/>
              </a:rPr>
              <a:t>		⒉</a:t>
            </a:r>
            <a:r>
              <a:rPr lang="zh-CN" altLang="en-US">
                <a:solidFill>
                  <a:srgbClr val="0000FF"/>
                </a:solidFill>
              </a:rPr>
              <a:t>技术可行性</a:t>
            </a:r>
            <a:endParaRPr lang="zh-CN" altLang="en-US">
              <a:solidFill>
                <a:srgbClr val="0000FF"/>
              </a:solidFill>
              <a:latin typeface="黑体" panose="02010609060101010101" charset="-122"/>
            </a:endParaRPr>
          </a:p>
          <a:p>
            <a:pPr lvl="1"/>
            <a:r>
              <a:rPr lang="zh-CN" altLang="en-US">
                <a:solidFill>
                  <a:srgbClr val="0000FF"/>
                </a:solidFill>
                <a:latin typeface="黑体" panose="02010609060101010101" charset="-122"/>
              </a:rPr>
              <a:t>⒊</a:t>
            </a:r>
            <a:r>
              <a:rPr lang="zh-CN" altLang="en-US">
                <a:solidFill>
                  <a:srgbClr val="0000FF"/>
                </a:solidFill>
              </a:rPr>
              <a:t>运行可行性	</a:t>
            </a:r>
            <a:r>
              <a:rPr lang="zh-CN" altLang="en-US">
                <a:solidFill>
                  <a:srgbClr val="0000FF"/>
                </a:solidFill>
                <a:latin typeface="黑体" panose="02010609060101010101" charset="-122"/>
              </a:rPr>
              <a:t>	⒋</a:t>
            </a:r>
            <a:r>
              <a:rPr lang="zh-CN" altLang="en-US">
                <a:solidFill>
                  <a:srgbClr val="0000FF"/>
                </a:solidFill>
              </a:rPr>
              <a:t>法律可行性</a:t>
            </a:r>
          </a:p>
          <a:p>
            <a:r>
              <a:rPr lang="en-US" altLang="zh-CN">
                <a:solidFill>
                  <a:srgbClr val="CC0000"/>
                </a:solidFill>
              </a:rPr>
              <a:t>【</a:t>
            </a:r>
            <a:r>
              <a:rPr lang="zh-CN" altLang="en-US">
                <a:solidFill>
                  <a:srgbClr val="CC0000"/>
                </a:solidFill>
              </a:rPr>
              <a:t>工具</a:t>
            </a:r>
            <a:r>
              <a:rPr lang="en-US" altLang="zh-CN">
                <a:solidFill>
                  <a:srgbClr val="CC0000"/>
                </a:solidFill>
              </a:rPr>
              <a:t>】</a:t>
            </a:r>
          </a:p>
          <a:p>
            <a:pPr lvl="1"/>
            <a:r>
              <a:rPr lang="zh-CN" altLang="en-US">
                <a:solidFill>
                  <a:srgbClr val="CC0000"/>
                </a:solidFill>
              </a:rPr>
              <a:t>系统流程图</a:t>
            </a:r>
          </a:p>
          <a:p>
            <a:r>
              <a:rPr lang="en-US" altLang="zh-CN">
                <a:solidFill>
                  <a:srgbClr val="CC0000"/>
                </a:solidFill>
              </a:rPr>
              <a:t>【</a:t>
            </a:r>
            <a:r>
              <a:rPr lang="zh-CN" altLang="en-US">
                <a:solidFill>
                  <a:srgbClr val="CC0000"/>
                </a:solidFill>
              </a:rPr>
              <a:t>名词解释</a:t>
            </a:r>
            <a:r>
              <a:rPr lang="en-US" altLang="zh-CN">
                <a:solidFill>
                  <a:srgbClr val="CC0000"/>
                </a:solidFill>
              </a:rPr>
              <a:t>】</a:t>
            </a:r>
          </a:p>
          <a:p>
            <a:pPr lvl="1"/>
            <a:r>
              <a:rPr lang="zh-CN" altLang="en-US" sz="2800">
                <a:solidFill>
                  <a:srgbClr val="0000FF"/>
                </a:solidFill>
              </a:rPr>
              <a:t>当前系统</a:t>
            </a:r>
            <a:r>
              <a:rPr lang="en-US" altLang="zh-CN" sz="2800"/>
              <a:t>——</a:t>
            </a:r>
            <a:r>
              <a:rPr lang="zh-CN" altLang="en-US" sz="2800"/>
              <a:t>用户正在使用的系统；</a:t>
            </a:r>
          </a:p>
          <a:p>
            <a:pPr lvl="1"/>
            <a:r>
              <a:rPr lang="zh-CN" altLang="en-US" sz="2800">
                <a:solidFill>
                  <a:srgbClr val="0000FF"/>
                </a:solidFill>
              </a:rPr>
              <a:t>目标系统</a:t>
            </a:r>
            <a:r>
              <a:rPr lang="en-US" altLang="zh-CN" sz="2800"/>
              <a:t>——</a:t>
            </a:r>
            <a:r>
              <a:rPr lang="zh-CN" altLang="en-US" sz="2800"/>
              <a:t>最终实现的系统；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6083">
                                            <p:txEl>
                                              <p:pRg st="5" end="5"/>
                                            </p:txEl>
                                          </p:spTgt>
                                        </p:tgtEl>
                                        <p:attrNameLst>
                                          <p:attrName>style.visibility</p:attrName>
                                        </p:attrNameLst>
                                      </p:cBhvr>
                                      <p:to>
                                        <p:strVal val="visible"/>
                                      </p:to>
                                    </p:set>
                                    <p:animEffect transition="in" filter="strips(downRight)">
                                      <p:cBhvr>
                                        <p:cTn id="7" dur="500"/>
                                        <p:tgtEl>
                                          <p:spTgt spid="4608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6083">
                                            <p:txEl>
                                              <p:pRg st="6" end="6"/>
                                            </p:txEl>
                                          </p:spTgt>
                                        </p:tgtEl>
                                        <p:attrNameLst>
                                          <p:attrName>style.visibility</p:attrName>
                                        </p:attrNameLst>
                                      </p:cBhvr>
                                      <p:to>
                                        <p:strVal val="visible"/>
                                      </p:to>
                                    </p:set>
                                    <p:animEffect transition="in" filter="strips(downRight)">
                                      <p:cBhvr>
                                        <p:cTn id="12" dur="500"/>
                                        <p:tgtEl>
                                          <p:spTgt spid="4608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46083">
                                            <p:txEl>
                                              <p:pRg st="7" end="7"/>
                                            </p:txEl>
                                          </p:spTgt>
                                        </p:tgtEl>
                                        <p:attrNameLst>
                                          <p:attrName>style.visibility</p:attrName>
                                        </p:attrNameLst>
                                      </p:cBhvr>
                                      <p:to>
                                        <p:strVal val="visible"/>
                                      </p:to>
                                    </p:set>
                                    <p:animEffect transition="in" filter="strips(downRight)">
                                      <p:cBhvr>
                                        <p:cTn id="17" dur="500"/>
                                        <p:tgtEl>
                                          <p:spTgt spid="4608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6083">
                                            <p:txEl>
                                              <p:pRg st="8" end="8"/>
                                            </p:txEl>
                                          </p:spTgt>
                                        </p:tgtEl>
                                        <p:attrNameLst>
                                          <p:attrName>style.visibility</p:attrName>
                                        </p:attrNameLst>
                                      </p:cBhvr>
                                      <p:to>
                                        <p:strVal val="visible"/>
                                      </p:to>
                                    </p:set>
                                    <p:animEffect transition="in" filter="strips(downRight)">
                                      <p:cBhvr>
                                        <p:cTn id="22" dur="500"/>
                                        <p:tgtEl>
                                          <p:spTgt spid="4608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46083">
                                            <p:txEl>
                                              <p:pRg st="9" end="9"/>
                                            </p:txEl>
                                          </p:spTgt>
                                        </p:tgtEl>
                                        <p:attrNameLst>
                                          <p:attrName>style.visibility</p:attrName>
                                        </p:attrNameLst>
                                      </p:cBhvr>
                                      <p:to>
                                        <p:strVal val="visible"/>
                                      </p:to>
                                    </p:set>
                                    <p:animEffect transition="in" filter="strips(downRight)">
                                      <p:cBhvr>
                                        <p:cTn id="27" dur="500"/>
                                        <p:tgtEl>
                                          <p:spTgt spid="460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3"/>
          <p:cNvSpPr>
            <a:spLocks noGrp="1"/>
          </p:cNvSpPr>
          <p:nvPr>
            <p:ph type="dt" sz="half" idx="10"/>
          </p:nvPr>
        </p:nvSpPr>
        <p:spPr/>
        <p:txBody>
          <a:bodyPr/>
          <a:lstStyle/>
          <a:p>
            <a:fld id="{DF109C97-E7DC-44BB-81A5-013650ADAC9F}" type="datetime1">
              <a:rPr lang="zh-CN" altLang="en-US"/>
              <a:t>2021/11/8</a:t>
            </a:fld>
            <a:endParaRPr lang="en-US" altLang="zh-CN"/>
          </a:p>
        </p:txBody>
      </p:sp>
      <p:sp>
        <p:nvSpPr>
          <p:cNvPr id="23" name="灯片编号占位符 4"/>
          <p:cNvSpPr>
            <a:spLocks noGrp="1"/>
          </p:cNvSpPr>
          <p:nvPr>
            <p:ph type="sldNum" sz="quarter" idx="11"/>
          </p:nvPr>
        </p:nvSpPr>
        <p:spPr/>
        <p:txBody>
          <a:bodyPr/>
          <a:lstStyle/>
          <a:p>
            <a:fld id="{E191F342-9209-4419-9E9B-C6F546082F18}" type="slidenum">
              <a:rPr lang="en-US" altLang="zh-CN"/>
              <a:t>47</a:t>
            </a:fld>
            <a:endParaRPr lang="en-US" altLang="zh-CN"/>
          </a:p>
        </p:txBody>
      </p:sp>
      <p:sp>
        <p:nvSpPr>
          <p:cNvPr id="47106" name="Rectangle 2"/>
          <p:cNvSpPr>
            <a:spLocks noGrp="1" noChangeArrowheads="1"/>
          </p:cNvSpPr>
          <p:nvPr>
            <p:ph type="title"/>
          </p:nvPr>
        </p:nvSpPr>
        <p:spPr/>
        <p:txBody>
          <a:bodyPr/>
          <a:lstStyle/>
          <a:p>
            <a:r>
              <a:rPr lang="en-US" altLang="zh-CN"/>
              <a:t>2.2 </a:t>
            </a:r>
            <a:r>
              <a:rPr lang="zh-CN" altLang="en-US"/>
              <a:t>可行性研究</a:t>
            </a:r>
          </a:p>
        </p:txBody>
      </p:sp>
      <p:sp>
        <p:nvSpPr>
          <p:cNvPr id="47107" name="Rectangle 3"/>
          <p:cNvSpPr>
            <a:spLocks noGrp="1" noChangeArrowheads="1"/>
          </p:cNvSpPr>
          <p:nvPr>
            <p:ph type="body" idx="1"/>
          </p:nvPr>
        </p:nvSpPr>
        <p:spPr/>
        <p:txBody>
          <a:bodyPr/>
          <a:lstStyle/>
          <a:p>
            <a:r>
              <a:rPr lang="en-US" altLang="zh-CN">
                <a:solidFill>
                  <a:srgbClr val="CC0000"/>
                </a:solidFill>
              </a:rPr>
              <a:t>【</a:t>
            </a:r>
            <a:r>
              <a:rPr lang="zh-CN" altLang="en-US">
                <a:solidFill>
                  <a:srgbClr val="CC0000"/>
                </a:solidFill>
              </a:rPr>
              <a:t>步骤</a:t>
            </a:r>
            <a:r>
              <a:rPr lang="en-US" altLang="zh-CN">
                <a:solidFill>
                  <a:srgbClr val="CC0000"/>
                </a:solidFill>
              </a:rPr>
              <a:t>】</a:t>
            </a:r>
          </a:p>
        </p:txBody>
      </p:sp>
      <p:sp>
        <p:nvSpPr>
          <p:cNvPr id="47108" name="AutoShape 4"/>
          <p:cNvSpPr>
            <a:spLocks noChangeArrowheads="1"/>
          </p:cNvSpPr>
          <p:nvPr/>
        </p:nvSpPr>
        <p:spPr bwMode="auto">
          <a:xfrm>
            <a:off x="3276600" y="1447800"/>
            <a:ext cx="4800600" cy="457200"/>
          </a:xfrm>
          <a:prstGeom prst="roundRect">
            <a:avLst>
              <a:gd name="adj" fmla="val 16667"/>
            </a:avLst>
          </a:prstGeom>
          <a:solidFill>
            <a:srgbClr val="CCFFCC"/>
          </a:solidFill>
          <a:ln w="9525" algn="ctr">
            <a:solidFill>
              <a:schemeClr val="tx1"/>
            </a:solidFill>
            <a:round/>
          </a:ln>
          <a:effectLst/>
        </p:spPr>
        <p:txBody>
          <a:bodyPr wrap="none" anchor="ctr"/>
          <a:lstStyle/>
          <a:p>
            <a:r>
              <a:rPr lang="en-US" altLang="zh-CN" sz="2200" b="1">
                <a:solidFill>
                  <a:srgbClr val="CC0000"/>
                </a:solidFill>
                <a:latin typeface="黑体" panose="02010609060101010101" charset="-122"/>
                <a:ea typeface="黑体" panose="02010609060101010101" charset="-122"/>
              </a:rPr>
              <a:t>⑴</a:t>
            </a:r>
            <a:r>
              <a:rPr lang="zh-CN" altLang="en-US" sz="2200" b="1">
                <a:solidFill>
                  <a:srgbClr val="CC0000"/>
                </a:solidFill>
                <a:ea typeface="黑体" panose="02010609060101010101" charset="-122"/>
              </a:rPr>
              <a:t>复查问题定义</a:t>
            </a:r>
          </a:p>
        </p:txBody>
      </p:sp>
      <p:sp>
        <p:nvSpPr>
          <p:cNvPr id="47109" name="AutoShape 5"/>
          <p:cNvSpPr>
            <a:spLocks noChangeArrowheads="1"/>
          </p:cNvSpPr>
          <p:nvPr/>
        </p:nvSpPr>
        <p:spPr bwMode="auto">
          <a:xfrm>
            <a:off x="3276600" y="2286000"/>
            <a:ext cx="4800600" cy="457200"/>
          </a:xfrm>
          <a:prstGeom prst="roundRect">
            <a:avLst>
              <a:gd name="adj" fmla="val 16667"/>
            </a:avLst>
          </a:prstGeom>
          <a:solidFill>
            <a:srgbClr val="FF0000"/>
          </a:solidFill>
          <a:ln w="9525" algn="ctr">
            <a:solidFill>
              <a:schemeClr val="tx1"/>
            </a:solidFill>
            <a:round/>
          </a:ln>
          <a:effectLst/>
        </p:spPr>
        <p:txBody>
          <a:bodyPr wrap="none" anchor="ctr"/>
          <a:lstStyle/>
          <a:p>
            <a:r>
              <a:rPr lang="en-US" altLang="zh-CN" sz="2200" b="1">
                <a:solidFill>
                  <a:schemeClr val="bg1"/>
                </a:solidFill>
                <a:ea typeface="黑体" panose="02010609060101010101" charset="-122"/>
              </a:rPr>
              <a:t>⑵</a:t>
            </a:r>
            <a:r>
              <a:rPr lang="zh-CN" altLang="en-US" sz="2200" b="1">
                <a:solidFill>
                  <a:schemeClr val="bg1"/>
                </a:solidFill>
                <a:ea typeface="黑体" panose="02010609060101010101" charset="-122"/>
              </a:rPr>
              <a:t>建立当前系统的系统流程图</a:t>
            </a:r>
          </a:p>
        </p:txBody>
      </p:sp>
      <p:sp>
        <p:nvSpPr>
          <p:cNvPr id="47111" name="AutoShape 7"/>
          <p:cNvSpPr>
            <a:spLocks noChangeArrowheads="1"/>
          </p:cNvSpPr>
          <p:nvPr/>
        </p:nvSpPr>
        <p:spPr bwMode="auto">
          <a:xfrm>
            <a:off x="3233738" y="3124200"/>
            <a:ext cx="4881562" cy="457200"/>
          </a:xfrm>
          <a:prstGeom prst="roundRect">
            <a:avLst>
              <a:gd name="adj" fmla="val 16667"/>
            </a:avLst>
          </a:prstGeom>
          <a:solidFill>
            <a:srgbClr val="FF0000"/>
          </a:solidFill>
          <a:ln w="9525" algn="ctr">
            <a:solidFill>
              <a:schemeClr val="tx1"/>
            </a:solidFill>
            <a:round/>
          </a:ln>
          <a:effectLst/>
        </p:spPr>
        <p:txBody>
          <a:bodyPr wrap="none" anchor="ctr"/>
          <a:lstStyle/>
          <a:p>
            <a:r>
              <a:rPr lang="en-US" altLang="zh-CN" sz="2200" b="1">
                <a:solidFill>
                  <a:schemeClr val="bg1"/>
                </a:solidFill>
                <a:ea typeface="黑体" panose="02010609060101010101" charset="-122"/>
              </a:rPr>
              <a:t>⑶</a:t>
            </a:r>
            <a:r>
              <a:rPr lang="zh-CN" altLang="en-US" sz="2200" b="1">
                <a:solidFill>
                  <a:schemeClr val="bg1"/>
                </a:solidFill>
                <a:ea typeface="黑体" panose="02010609060101010101" charset="-122"/>
              </a:rPr>
              <a:t>设想目标系统的系统流程图</a:t>
            </a:r>
          </a:p>
        </p:txBody>
      </p:sp>
      <p:cxnSp>
        <p:nvCxnSpPr>
          <p:cNvPr id="47112" name="AutoShape 8"/>
          <p:cNvCxnSpPr>
            <a:cxnSpLocks noChangeShapeType="1"/>
            <a:stCxn id="47108" idx="2"/>
            <a:endCxn id="47109" idx="0"/>
          </p:cNvCxnSpPr>
          <p:nvPr/>
        </p:nvCxnSpPr>
        <p:spPr bwMode="auto">
          <a:xfrm rot="5400000">
            <a:off x="5486400" y="2095500"/>
            <a:ext cx="381000" cy="0"/>
          </a:xfrm>
          <a:prstGeom prst="straightConnector1">
            <a:avLst/>
          </a:prstGeom>
          <a:noFill/>
          <a:ln w="76200">
            <a:solidFill>
              <a:schemeClr val="accent2"/>
            </a:solidFill>
            <a:round/>
            <a:tailEnd type="triangle" w="med" len="med"/>
          </a:ln>
          <a:effectLst/>
        </p:spPr>
      </p:cxnSp>
      <p:sp>
        <p:nvSpPr>
          <p:cNvPr id="47113" name="AutoShape 9"/>
          <p:cNvSpPr>
            <a:spLocks noChangeArrowheads="1"/>
          </p:cNvSpPr>
          <p:nvPr/>
        </p:nvSpPr>
        <p:spPr bwMode="auto">
          <a:xfrm>
            <a:off x="1219200" y="1981200"/>
            <a:ext cx="1066800" cy="838200"/>
          </a:xfrm>
          <a:prstGeom prst="roundRect">
            <a:avLst>
              <a:gd name="adj" fmla="val 16667"/>
            </a:avLst>
          </a:prstGeom>
          <a:solidFill>
            <a:srgbClr val="CCFFCC"/>
          </a:solidFill>
          <a:ln w="9525" algn="ctr">
            <a:solidFill>
              <a:schemeClr val="tx1"/>
            </a:solidFill>
            <a:round/>
          </a:ln>
          <a:effectLst/>
        </p:spPr>
        <p:txBody>
          <a:bodyPr wrap="none" anchor="ctr"/>
          <a:lstStyle/>
          <a:p>
            <a:r>
              <a:rPr lang="zh-CN" altLang="en-US" sz="2200" b="1">
                <a:solidFill>
                  <a:srgbClr val="CC0000"/>
                </a:solidFill>
                <a:ea typeface="黑体" panose="02010609060101010101" charset="-122"/>
              </a:rPr>
              <a:t>问题</a:t>
            </a:r>
          </a:p>
          <a:p>
            <a:r>
              <a:rPr lang="zh-CN" altLang="en-US" sz="2200" b="1">
                <a:solidFill>
                  <a:srgbClr val="CC0000"/>
                </a:solidFill>
                <a:ea typeface="黑体" panose="02010609060101010101" charset="-122"/>
              </a:rPr>
              <a:t>定义</a:t>
            </a:r>
          </a:p>
        </p:txBody>
      </p:sp>
      <p:cxnSp>
        <p:nvCxnSpPr>
          <p:cNvPr id="47114" name="AutoShape 10"/>
          <p:cNvCxnSpPr>
            <a:cxnSpLocks noChangeShapeType="1"/>
            <a:stCxn id="47113" idx="3"/>
            <a:endCxn id="47108" idx="1"/>
          </p:cNvCxnSpPr>
          <p:nvPr/>
        </p:nvCxnSpPr>
        <p:spPr bwMode="auto">
          <a:xfrm flipV="1">
            <a:off x="2286000" y="1676400"/>
            <a:ext cx="990600" cy="723900"/>
          </a:xfrm>
          <a:prstGeom prst="bentConnector3">
            <a:avLst>
              <a:gd name="adj1" fmla="val 50000"/>
            </a:avLst>
          </a:prstGeom>
          <a:noFill/>
          <a:ln w="76200">
            <a:solidFill>
              <a:schemeClr val="accent2"/>
            </a:solidFill>
            <a:miter lim="800000"/>
            <a:tailEnd type="triangle" w="med" len="med"/>
          </a:ln>
          <a:effectLst/>
        </p:spPr>
      </p:cxnSp>
      <p:cxnSp>
        <p:nvCxnSpPr>
          <p:cNvPr id="47116" name="AutoShape 12"/>
          <p:cNvCxnSpPr>
            <a:cxnSpLocks noChangeShapeType="1"/>
            <a:endCxn id="47111" idx="0"/>
          </p:cNvCxnSpPr>
          <p:nvPr/>
        </p:nvCxnSpPr>
        <p:spPr bwMode="auto">
          <a:xfrm rot="5400000">
            <a:off x="5522913" y="2971800"/>
            <a:ext cx="304800" cy="0"/>
          </a:xfrm>
          <a:prstGeom prst="straightConnector1">
            <a:avLst/>
          </a:prstGeom>
          <a:noFill/>
          <a:ln w="76200">
            <a:solidFill>
              <a:schemeClr val="accent2"/>
            </a:solidFill>
            <a:round/>
            <a:tailEnd type="triangle" w="med" len="med"/>
          </a:ln>
          <a:effectLst/>
        </p:spPr>
      </p:cxnSp>
      <p:cxnSp>
        <p:nvCxnSpPr>
          <p:cNvPr id="47117" name="AutoShape 13"/>
          <p:cNvCxnSpPr>
            <a:cxnSpLocks noChangeShapeType="1"/>
            <a:stCxn id="47111" idx="3"/>
            <a:endCxn id="47108" idx="3"/>
          </p:cNvCxnSpPr>
          <p:nvPr/>
        </p:nvCxnSpPr>
        <p:spPr bwMode="auto">
          <a:xfrm flipH="1" flipV="1">
            <a:off x="8077200" y="1676400"/>
            <a:ext cx="38100" cy="1676400"/>
          </a:xfrm>
          <a:prstGeom prst="bentConnector3">
            <a:avLst>
              <a:gd name="adj1" fmla="val -1583333"/>
            </a:avLst>
          </a:prstGeom>
          <a:noFill/>
          <a:ln w="76200">
            <a:solidFill>
              <a:schemeClr val="accent2"/>
            </a:solidFill>
            <a:miter lim="800000"/>
            <a:tailEnd type="triangle" w="med" len="med"/>
          </a:ln>
          <a:effectLst/>
        </p:spPr>
      </p:cxnSp>
      <p:sp>
        <p:nvSpPr>
          <p:cNvPr id="47122" name="AutoShape 18"/>
          <p:cNvSpPr>
            <a:spLocks noChangeArrowheads="1"/>
          </p:cNvSpPr>
          <p:nvPr/>
        </p:nvSpPr>
        <p:spPr bwMode="auto">
          <a:xfrm>
            <a:off x="3200400" y="3962400"/>
            <a:ext cx="4953000" cy="1295400"/>
          </a:xfrm>
          <a:prstGeom prst="roundRect">
            <a:avLst>
              <a:gd name="adj" fmla="val 16667"/>
            </a:avLst>
          </a:prstGeom>
          <a:solidFill>
            <a:srgbClr val="CCFFCC"/>
          </a:solidFill>
          <a:ln w="9525" algn="ctr">
            <a:solidFill>
              <a:schemeClr val="tx1"/>
            </a:solidFill>
            <a:round/>
          </a:ln>
          <a:effectLst/>
        </p:spPr>
        <p:txBody>
          <a:bodyPr wrap="none" anchorCtr="1"/>
          <a:lstStyle/>
          <a:p>
            <a:r>
              <a:rPr lang="en-US" altLang="zh-CN" sz="2200" b="1">
                <a:solidFill>
                  <a:srgbClr val="CC0000"/>
                </a:solidFill>
                <a:ea typeface="黑体" panose="02010609060101010101" charset="-122"/>
              </a:rPr>
              <a:t>⑷</a:t>
            </a:r>
            <a:r>
              <a:rPr lang="zh-CN" altLang="en-US" sz="2200" b="1">
                <a:solidFill>
                  <a:srgbClr val="CC0000"/>
                </a:solidFill>
                <a:ea typeface="黑体" panose="02010609060101010101" charset="-122"/>
              </a:rPr>
              <a:t>导出几种方案，进行可行性论证</a:t>
            </a:r>
          </a:p>
        </p:txBody>
      </p:sp>
      <p:sp>
        <p:nvSpPr>
          <p:cNvPr id="47123" name="AutoShape 19"/>
          <p:cNvSpPr>
            <a:spLocks noChangeArrowheads="1"/>
          </p:cNvSpPr>
          <p:nvPr/>
        </p:nvSpPr>
        <p:spPr bwMode="auto">
          <a:xfrm>
            <a:off x="3581400" y="4648200"/>
            <a:ext cx="1676400" cy="457200"/>
          </a:xfrm>
          <a:prstGeom prst="roundRect">
            <a:avLst>
              <a:gd name="adj" fmla="val 16667"/>
            </a:avLst>
          </a:prstGeom>
          <a:solidFill>
            <a:schemeClr val="bg1"/>
          </a:solidFill>
          <a:ln w="9525" algn="ctr">
            <a:solidFill>
              <a:schemeClr val="tx1"/>
            </a:solidFill>
            <a:round/>
          </a:ln>
          <a:effectLst/>
        </p:spPr>
        <p:txBody>
          <a:bodyPr wrap="none" anchor="ctr"/>
          <a:lstStyle/>
          <a:p>
            <a:r>
              <a:rPr lang="zh-CN" altLang="en-US" sz="2200" b="1">
                <a:solidFill>
                  <a:srgbClr val="CC0000"/>
                </a:solidFill>
                <a:ea typeface="黑体" panose="02010609060101010101" charset="-122"/>
              </a:rPr>
              <a:t>解决方案</a:t>
            </a:r>
            <a:r>
              <a:rPr lang="en-US" altLang="zh-CN" sz="2200" b="1">
                <a:solidFill>
                  <a:srgbClr val="CC0000"/>
                </a:solidFill>
                <a:ea typeface="黑体" panose="02010609060101010101" charset="-122"/>
              </a:rPr>
              <a:t>1</a:t>
            </a:r>
          </a:p>
        </p:txBody>
      </p:sp>
      <p:sp>
        <p:nvSpPr>
          <p:cNvPr id="47124" name="AutoShape 20"/>
          <p:cNvSpPr>
            <a:spLocks noChangeArrowheads="1"/>
          </p:cNvSpPr>
          <p:nvPr/>
        </p:nvSpPr>
        <p:spPr bwMode="auto">
          <a:xfrm>
            <a:off x="5105400" y="4648200"/>
            <a:ext cx="1143000" cy="457200"/>
          </a:xfrm>
          <a:prstGeom prst="roundRect">
            <a:avLst>
              <a:gd name="adj" fmla="val 16667"/>
            </a:avLst>
          </a:prstGeom>
          <a:noFill/>
          <a:ln w="9525" algn="ctr">
            <a:noFill/>
            <a:round/>
          </a:ln>
          <a:effectLst/>
        </p:spPr>
        <p:txBody>
          <a:bodyPr wrap="none" anchor="ctr"/>
          <a:lstStyle/>
          <a:p>
            <a:r>
              <a:rPr lang="en-US" altLang="zh-CN" sz="2200" b="1">
                <a:solidFill>
                  <a:srgbClr val="CC0000"/>
                </a:solidFill>
                <a:ea typeface="黑体" panose="02010609060101010101" charset="-122"/>
              </a:rPr>
              <a:t>......</a:t>
            </a:r>
          </a:p>
        </p:txBody>
      </p:sp>
      <p:sp>
        <p:nvSpPr>
          <p:cNvPr id="47125" name="AutoShape 21"/>
          <p:cNvSpPr>
            <a:spLocks noChangeArrowheads="1"/>
          </p:cNvSpPr>
          <p:nvPr/>
        </p:nvSpPr>
        <p:spPr bwMode="auto">
          <a:xfrm>
            <a:off x="6172200" y="4648200"/>
            <a:ext cx="1676400" cy="457200"/>
          </a:xfrm>
          <a:prstGeom prst="roundRect">
            <a:avLst>
              <a:gd name="adj" fmla="val 16667"/>
            </a:avLst>
          </a:prstGeom>
          <a:solidFill>
            <a:schemeClr val="bg1"/>
          </a:solidFill>
          <a:ln w="9525" algn="ctr">
            <a:solidFill>
              <a:schemeClr val="tx1"/>
            </a:solidFill>
            <a:round/>
          </a:ln>
          <a:effectLst/>
        </p:spPr>
        <p:txBody>
          <a:bodyPr wrap="none" anchor="ctr"/>
          <a:lstStyle/>
          <a:p>
            <a:r>
              <a:rPr lang="zh-CN" altLang="en-US" sz="2200" b="1">
                <a:solidFill>
                  <a:srgbClr val="CC0000"/>
                </a:solidFill>
                <a:ea typeface="黑体" panose="02010609060101010101" charset="-122"/>
              </a:rPr>
              <a:t>解决方案</a:t>
            </a:r>
            <a:r>
              <a:rPr lang="en-US" altLang="zh-CN" sz="2200" b="1">
                <a:solidFill>
                  <a:srgbClr val="CC0000"/>
                </a:solidFill>
                <a:ea typeface="黑体" panose="02010609060101010101" charset="-122"/>
              </a:rPr>
              <a:t>n</a:t>
            </a:r>
          </a:p>
        </p:txBody>
      </p:sp>
      <p:cxnSp>
        <p:nvCxnSpPr>
          <p:cNvPr id="47126" name="AutoShape 22"/>
          <p:cNvCxnSpPr>
            <a:cxnSpLocks noChangeShapeType="1"/>
            <a:stCxn id="47111" idx="2"/>
            <a:endCxn id="47122" idx="0"/>
          </p:cNvCxnSpPr>
          <p:nvPr/>
        </p:nvCxnSpPr>
        <p:spPr bwMode="auto">
          <a:xfrm rot="16200000" flipH="1">
            <a:off x="5485607" y="3771106"/>
            <a:ext cx="381000" cy="1587"/>
          </a:xfrm>
          <a:prstGeom prst="bentConnector3">
            <a:avLst>
              <a:gd name="adj1" fmla="val 50000"/>
            </a:avLst>
          </a:prstGeom>
          <a:noFill/>
          <a:ln w="76200">
            <a:solidFill>
              <a:schemeClr val="accent2"/>
            </a:solidFill>
            <a:miter lim="800000"/>
            <a:tailEnd type="triangle" w="med" len="med"/>
          </a:ln>
          <a:effectLst/>
        </p:spPr>
      </p:cxnSp>
      <p:sp>
        <p:nvSpPr>
          <p:cNvPr id="47127" name="AutoShape 23"/>
          <p:cNvSpPr>
            <a:spLocks noChangeArrowheads="1"/>
          </p:cNvSpPr>
          <p:nvPr/>
        </p:nvSpPr>
        <p:spPr bwMode="auto">
          <a:xfrm>
            <a:off x="3276600" y="5924550"/>
            <a:ext cx="2209800" cy="685800"/>
          </a:xfrm>
          <a:prstGeom prst="foldedCorner">
            <a:avLst>
              <a:gd name="adj" fmla="val 12500"/>
            </a:avLst>
          </a:prstGeom>
          <a:solidFill>
            <a:srgbClr val="FFFFFF"/>
          </a:solidFill>
          <a:ln w="9525">
            <a:solidFill>
              <a:schemeClr val="tx1"/>
            </a:solidFill>
            <a:round/>
          </a:ln>
          <a:effectLst/>
        </p:spPr>
        <p:txBody>
          <a:bodyPr wrap="none" anchor="ctr"/>
          <a:lstStyle/>
          <a:p>
            <a:r>
              <a:rPr lang="zh-CN" altLang="en-US" sz="2200" b="1">
                <a:solidFill>
                  <a:srgbClr val="CC0000"/>
                </a:solidFill>
                <a:ea typeface="黑体" panose="02010609060101010101" charset="-122"/>
              </a:rPr>
              <a:t>可行性研究报告</a:t>
            </a:r>
          </a:p>
        </p:txBody>
      </p:sp>
      <p:cxnSp>
        <p:nvCxnSpPr>
          <p:cNvPr id="47128" name="AutoShape 24"/>
          <p:cNvCxnSpPr>
            <a:cxnSpLocks noChangeShapeType="1"/>
            <a:stCxn id="47122" idx="2"/>
            <a:endCxn id="47127" idx="0"/>
          </p:cNvCxnSpPr>
          <p:nvPr/>
        </p:nvCxnSpPr>
        <p:spPr bwMode="auto">
          <a:xfrm rot="5400000">
            <a:off x="4695825" y="4943475"/>
            <a:ext cx="666750" cy="1295400"/>
          </a:xfrm>
          <a:prstGeom prst="bentConnector3">
            <a:avLst>
              <a:gd name="adj1" fmla="val 50000"/>
            </a:avLst>
          </a:prstGeom>
          <a:noFill/>
          <a:ln w="76200">
            <a:solidFill>
              <a:schemeClr val="accent2"/>
            </a:solidFill>
            <a:miter lim="800000"/>
            <a:tailEnd type="triangle" w="med" len="med"/>
          </a:ln>
          <a:effectLst/>
        </p:spPr>
      </p:cxnSp>
      <p:sp>
        <p:nvSpPr>
          <p:cNvPr id="47129" name="AutoShape 25"/>
          <p:cNvSpPr>
            <a:spLocks noChangeArrowheads="1"/>
          </p:cNvSpPr>
          <p:nvPr/>
        </p:nvSpPr>
        <p:spPr bwMode="auto">
          <a:xfrm>
            <a:off x="5943600" y="5924550"/>
            <a:ext cx="2209800" cy="685800"/>
          </a:xfrm>
          <a:prstGeom prst="foldedCorner">
            <a:avLst>
              <a:gd name="adj" fmla="val 12500"/>
            </a:avLst>
          </a:prstGeom>
          <a:solidFill>
            <a:srgbClr val="FFFFFF"/>
          </a:solidFill>
          <a:ln w="9525">
            <a:solidFill>
              <a:schemeClr val="tx1"/>
            </a:solidFill>
            <a:round/>
          </a:ln>
          <a:effectLst/>
        </p:spPr>
        <p:txBody>
          <a:bodyPr wrap="none" anchor="ctr"/>
          <a:lstStyle/>
          <a:p>
            <a:r>
              <a:rPr lang="zh-CN" altLang="en-US" sz="2200" b="1">
                <a:solidFill>
                  <a:srgbClr val="CC0000"/>
                </a:solidFill>
                <a:ea typeface="黑体" panose="02010609060101010101" charset="-122"/>
              </a:rPr>
              <a:t>项目开发计划</a:t>
            </a:r>
          </a:p>
        </p:txBody>
      </p:sp>
      <p:cxnSp>
        <p:nvCxnSpPr>
          <p:cNvPr id="47130" name="AutoShape 26"/>
          <p:cNvCxnSpPr>
            <a:cxnSpLocks noChangeShapeType="1"/>
            <a:stCxn id="47122" idx="2"/>
            <a:endCxn id="47129" idx="0"/>
          </p:cNvCxnSpPr>
          <p:nvPr/>
        </p:nvCxnSpPr>
        <p:spPr bwMode="auto">
          <a:xfrm rot="16200000" flipH="1">
            <a:off x="6029325" y="4905375"/>
            <a:ext cx="666750" cy="1371600"/>
          </a:xfrm>
          <a:prstGeom prst="bentConnector3">
            <a:avLst>
              <a:gd name="adj1" fmla="val 50000"/>
            </a:avLst>
          </a:prstGeom>
          <a:noFill/>
          <a:ln w="76200">
            <a:solidFill>
              <a:schemeClr val="accent2"/>
            </a:solidFill>
            <a:miter lim="800000"/>
            <a:tailEnd type="triangle" w="med" len="med"/>
          </a:ln>
          <a:effectLst/>
        </p:spPr>
      </p:cxnSp>
      <p:sp>
        <p:nvSpPr>
          <p:cNvPr id="47132" name="Rectangle 28"/>
          <p:cNvSpPr>
            <a:spLocks noChangeArrowheads="1"/>
          </p:cNvSpPr>
          <p:nvPr/>
        </p:nvSpPr>
        <p:spPr bwMode="auto">
          <a:xfrm>
            <a:off x="609600" y="3886200"/>
            <a:ext cx="2438400" cy="1431925"/>
          </a:xfrm>
          <a:prstGeom prst="rect">
            <a:avLst/>
          </a:prstGeom>
          <a:noFill/>
          <a:ln w="9525">
            <a:noFill/>
            <a:miter lim="800000"/>
          </a:ln>
          <a:effectLst/>
        </p:spPr>
        <p:txBody>
          <a:bodyPr>
            <a:spAutoFit/>
          </a:bodyPr>
          <a:lstStyle/>
          <a:p>
            <a:pPr lvl="1" algn="l"/>
            <a:r>
              <a:rPr lang="en-US" altLang="zh-CN" sz="2200" b="1">
                <a:solidFill>
                  <a:srgbClr val="0000FF"/>
                </a:solidFill>
                <a:ea typeface="黑体" panose="02010609060101010101" charset="-122"/>
              </a:rPr>
              <a:t>⒈</a:t>
            </a:r>
            <a:r>
              <a:rPr lang="zh-CN" altLang="en-US" sz="2200" b="1">
                <a:solidFill>
                  <a:srgbClr val="0000FF"/>
                </a:solidFill>
                <a:ea typeface="黑体" panose="02010609060101010101" charset="-122"/>
              </a:rPr>
              <a:t>经济可行性</a:t>
            </a:r>
          </a:p>
          <a:p>
            <a:pPr lvl="1" algn="l"/>
            <a:r>
              <a:rPr lang="zh-CN" altLang="en-US" sz="2200" b="1">
                <a:solidFill>
                  <a:srgbClr val="0000FF"/>
                </a:solidFill>
                <a:ea typeface="黑体" panose="02010609060101010101" charset="-122"/>
              </a:rPr>
              <a:t>⒉技术可行性</a:t>
            </a:r>
          </a:p>
          <a:p>
            <a:pPr lvl="1" algn="l"/>
            <a:r>
              <a:rPr lang="zh-CN" altLang="en-US" sz="2200" b="1">
                <a:solidFill>
                  <a:srgbClr val="0000FF"/>
                </a:solidFill>
                <a:ea typeface="黑体" panose="02010609060101010101" charset="-122"/>
              </a:rPr>
              <a:t>⒊运行可行性</a:t>
            </a:r>
          </a:p>
          <a:p>
            <a:pPr lvl="1" algn="l"/>
            <a:r>
              <a:rPr lang="zh-CN" altLang="en-US" sz="2200" b="1">
                <a:solidFill>
                  <a:srgbClr val="0000FF"/>
                </a:solidFill>
                <a:ea typeface="黑体" panose="02010609060101010101" charset="-122"/>
              </a:rPr>
              <a:t>⒋法律可行性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7113"/>
                                        </p:tgtEl>
                                        <p:attrNameLst>
                                          <p:attrName>style.visibility</p:attrName>
                                        </p:attrNameLst>
                                      </p:cBhvr>
                                      <p:to>
                                        <p:strVal val="visible"/>
                                      </p:to>
                                    </p:set>
                                    <p:animEffect transition="in" filter="strips(downRight)">
                                      <p:cBhvr>
                                        <p:cTn id="7" dur="500"/>
                                        <p:tgtEl>
                                          <p:spTgt spid="471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7114"/>
                                        </p:tgtEl>
                                        <p:attrNameLst>
                                          <p:attrName>style.visibility</p:attrName>
                                        </p:attrNameLst>
                                      </p:cBhvr>
                                      <p:to>
                                        <p:strVal val="visible"/>
                                      </p:to>
                                    </p:set>
                                    <p:animEffect transition="in" filter="strips(upRight)">
                                      <p:cBhvr>
                                        <p:cTn id="12" dur="500"/>
                                        <p:tgtEl>
                                          <p:spTgt spid="471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7108"/>
                                        </p:tgtEl>
                                        <p:attrNameLst>
                                          <p:attrName>style.visibility</p:attrName>
                                        </p:attrNameLst>
                                      </p:cBhvr>
                                      <p:to>
                                        <p:strVal val="visible"/>
                                      </p:to>
                                    </p:set>
                                    <p:animEffect transition="in" filter="strips(downRight)">
                                      <p:cBhvr>
                                        <p:cTn id="17" dur="500"/>
                                        <p:tgtEl>
                                          <p:spTgt spid="4710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7112"/>
                                        </p:tgtEl>
                                        <p:attrNameLst>
                                          <p:attrName>style.visibility</p:attrName>
                                        </p:attrNameLst>
                                      </p:cBhvr>
                                      <p:to>
                                        <p:strVal val="visible"/>
                                      </p:to>
                                    </p:set>
                                    <p:animEffect transition="in" filter="strips(downRight)">
                                      <p:cBhvr>
                                        <p:cTn id="22" dur="500"/>
                                        <p:tgtEl>
                                          <p:spTgt spid="4711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7109"/>
                                        </p:tgtEl>
                                        <p:attrNameLst>
                                          <p:attrName>style.visibility</p:attrName>
                                        </p:attrNameLst>
                                      </p:cBhvr>
                                      <p:to>
                                        <p:strVal val="visible"/>
                                      </p:to>
                                    </p:set>
                                    <p:animEffect transition="in" filter="strips(downRight)">
                                      <p:cBhvr>
                                        <p:cTn id="27" dur="500"/>
                                        <p:tgtEl>
                                          <p:spTgt spid="4710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47116"/>
                                        </p:tgtEl>
                                        <p:attrNameLst>
                                          <p:attrName>style.visibility</p:attrName>
                                        </p:attrNameLst>
                                      </p:cBhvr>
                                      <p:to>
                                        <p:strVal val="visible"/>
                                      </p:to>
                                    </p:set>
                                    <p:animEffect transition="in" filter="strips(downRight)">
                                      <p:cBhvr>
                                        <p:cTn id="32" dur="500"/>
                                        <p:tgtEl>
                                          <p:spTgt spid="4711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7111"/>
                                        </p:tgtEl>
                                        <p:attrNameLst>
                                          <p:attrName>style.visibility</p:attrName>
                                        </p:attrNameLst>
                                      </p:cBhvr>
                                      <p:to>
                                        <p:strVal val="visible"/>
                                      </p:to>
                                    </p:set>
                                    <p:animEffect transition="in" filter="strips(downRight)">
                                      <p:cBhvr>
                                        <p:cTn id="37" dur="500"/>
                                        <p:tgtEl>
                                          <p:spTgt spid="47111"/>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47117"/>
                                        </p:tgtEl>
                                        <p:attrNameLst>
                                          <p:attrName>style.visibility</p:attrName>
                                        </p:attrNameLst>
                                      </p:cBhvr>
                                      <p:to>
                                        <p:strVal val="visible"/>
                                      </p:to>
                                    </p:set>
                                    <p:animEffect transition="in" filter="strips(upRight)">
                                      <p:cBhvr>
                                        <p:cTn id="42" dur="500"/>
                                        <p:tgtEl>
                                          <p:spTgt spid="4711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7132"/>
                                        </p:tgtEl>
                                        <p:attrNameLst>
                                          <p:attrName>style.visibility</p:attrName>
                                        </p:attrNameLst>
                                      </p:cBhvr>
                                      <p:to>
                                        <p:strVal val="visible"/>
                                      </p:to>
                                    </p:set>
                                    <p:anim calcmode="lin" valueType="num">
                                      <p:cBhvr additive="base">
                                        <p:cTn id="47" dur="500" fill="hold"/>
                                        <p:tgtEl>
                                          <p:spTgt spid="47132"/>
                                        </p:tgtEl>
                                        <p:attrNameLst>
                                          <p:attrName>ppt_x</p:attrName>
                                        </p:attrNameLst>
                                      </p:cBhvr>
                                      <p:tavLst>
                                        <p:tav tm="0">
                                          <p:val>
                                            <p:strVal val="#ppt_x"/>
                                          </p:val>
                                        </p:tav>
                                        <p:tav tm="100000">
                                          <p:val>
                                            <p:strVal val="#ppt_x"/>
                                          </p:val>
                                        </p:tav>
                                      </p:tavLst>
                                    </p:anim>
                                    <p:anim calcmode="lin" valueType="num">
                                      <p:cBhvr additive="base">
                                        <p:cTn id="48" dur="500" fill="hold"/>
                                        <p:tgtEl>
                                          <p:spTgt spid="4713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nodeType="clickEffect">
                                  <p:stCondLst>
                                    <p:cond delay="0"/>
                                  </p:stCondLst>
                                  <p:childTnLst>
                                    <p:set>
                                      <p:cBhvr>
                                        <p:cTn id="52" dur="1" fill="hold">
                                          <p:stCondLst>
                                            <p:cond delay="0"/>
                                          </p:stCondLst>
                                        </p:cTn>
                                        <p:tgtEl>
                                          <p:spTgt spid="47126"/>
                                        </p:tgtEl>
                                        <p:attrNameLst>
                                          <p:attrName>style.visibility</p:attrName>
                                        </p:attrNameLst>
                                      </p:cBhvr>
                                      <p:to>
                                        <p:strVal val="visible"/>
                                      </p:to>
                                    </p:set>
                                    <p:animEffect transition="in" filter="strips(downRight)">
                                      <p:cBhvr>
                                        <p:cTn id="53" dur="500"/>
                                        <p:tgtEl>
                                          <p:spTgt spid="47126"/>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grpId="0" nodeType="clickEffect">
                                  <p:stCondLst>
                                    <p:cond delay="0"/>
                                  </p:stCondLst>
                                  <p:childTnLst>
                                    <p:set>
                                      <p:cBhvr>
                                        <p:cTn id="57" dur="1" fill="hold">
                                          <p:stCondLst>
                                            <p:cond delay="0"/>
                                          </p:stCondLst>
                                        </p:cTn>
                                        <p:tgtEl>
                                          <p:spTgt spid="47122"/>
                                        </p:tgtEl>
                                        <p:attrNameLst>
                                          <p:attrName>style.visibility</p:attrName>
                                        </p:attrNameLst>
                                      </p:cBhvr>
                                      <p:to>
                                        <p:strVal val="visible"/>
                                      </p:to>
                                    </p:set>
                                    <p:animEffect transition="in" filter="strips(downRight)">
                                      <p:cBhvr>
                                        <p:cTn id="58" dur="500"/>
                                        <p:tgtEl>
                                          <p:spTgt spid="47122"/>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6" fill="hold" grpId="0" nodeType="clickEffect">
                                  <p:stCondLst>
                                    <p:cond delay="0"/>
                                  </p:stCondLst>
                                  <p:childTnLst>
                                    <p:set>
                                      <p:cBhvr>
                                        <p:cTn id="62" dur="1" fill="hold">
                                          <p:stCondLst>
                                            <p:cond delay="0"/>
                                          </p:stCondLst>
                                        </p:cTn>
                                        <p:tgtEl>
                                          <p:spTgt spid="47123"/>
                                        </p:tgtEl>
                                        <p:attrNameLst>
                                          <p:attrName>style.visibility</p:attrName>
                                        </p:attrNameLst>
                                      </p:cBhvr>
                                      <p:to>
                                        <p:strVal val="visible"/>
                                      </p:to>
                                    </p:set>
                                    <p:animEffect transition="in" filter="strips(downRight)">
                                      <p:cBhvr>
                                        <p:cTn id="63" dur="500"/>
                                        <p:tgtEl>
                                          <p:spTgt spid="47123"/>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6" fill="hold" grpId="0" nodeType="clickEffect">
                                  <p:stCondLst>
                                    <p:cond delay="0"/>
                                  </p:stCondLst>
                                  <p:childTnLst>
                                    <p:set>
                                      <p:cBhvr>
                                        <p:cTn id="67" dur="1" fill="hold">
                                          <p:stCondLst>
                                            <p:cond delay="0"/>
                                          </p:stCondLst>
                                        </p:cTn>
                                        <p:tgtEl>
                                          <p:spTgt spid="47124"/>
                                        </p:tgtEl>
                                        <p:attrNameLst>
                                          <p:attrName>style.visibility</p:attrName>
                                        </p:attrNameLst>
                                      </p:cBhvr>
                                      <p:to>
                                        <p:strVal val="visible"/>
                                      </p:to>
                                    </p:set>
                                    <p:animEffect transition="in" filter="strips(downRight)">
                                      <p:cBhvr>
                                        <p:cTn id="68" dur="500"/>
                                        <p:tgtEl>
                                          <p:spTgt spid="47124"/>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47125"/>
                                        </p:tgtEl>
                                        <p:attrNameLst>
                                          <p:attrName>style.visibility</p:attrName>
                                        </p:attrNameLst>
                                      </p:cBhvr>
                                      <p:to>
                                        <p:strVal val="visible"/>
                                      </p:to>
                                    </p:set>
                                    <p:animEffect transition="in" filter="strips(downRight)">
                                      <p:cBhvr>
                                        <p:cTn id="73" dur="500"/>
                                        <p:tgtEl>
                                          <p:spTgt spid="47125"/>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mph" presetSubtype="2" fill="hold" nodeType="clickEffect">
                                  <p:stCondLst>
                                    <p:cond delay="0"/>
                                  </p:stCondLst>
                                  <p:childTnLst>
                                    <p:animClr clrSpc="rgb" dir="cw">
                                      <p:cBhvr>
                                        <p:cTn id="77" dur="1000" fill="hold"/>
                                        <p:tgtEl>
                                          <p:spTgt spid="47125"/>
                                        </p:tgtEl>
                                        <p:attrNameLst>
                                          <p:attrName>fillcolor</p:attrName>
                                        </p:attrNameLst>
                                      </p:cBhvr>
                                      <p:to>
                                        <a:srgbClr val="FFFF66"/>
                                      </p:to>
                                    </p:animClr>
                                    <p:set>
                                      <p:cBhvr>
                                        <p:cTn id="78" dur="1000" fill="hold"/>
                                        <p:tgtEl>
                                          <p:spTgt spid="47125"/>
                                        </p:tgtEl>
                                        <p:attrNameLst>
                                          <p:attrName>fill.type</p:attrName>
                                        </p:attrNameLst>
                                      </p:cBhvr>
                                      <p:to>
                                        <p:strVal val="solid"/>
                                      </p:to>
                                    </p:set>
                                    <p:set>
                                      <p:cBhvr>
                                        <p:cTn id="79" dur="1000" fill="hold"/>
                                        <p:tgtEl>
                                          <p:spTgt spid="47125"/>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18" presetClass="entr" presetSubtype="12" fill="hold" nodeType="clickEffect">
                                  <p:stCondLst>
                                    <p:cond delay="0"/>
                                  </p:stCondLst>
                                  <p:childTnLst>
                                    <p:set>
                                      <p:cBhvr>
                                        <p:cTn id="83" dur="1" fill="hold">
                                          <p:stCondLst>
                                            <p:cond delay="0"/>
                                          </p:stCondLst>
                                        </p:cTn>
                                        <p:tgtEl>
                                          <p:spTgt spid="47128"/>
                                        </p:tgtEl>
                                        <p:attrNameLst>
                                          <p:attrName>style.visibility</p:attrName>
                                        </p:attrNameLst>
                                      </p:cBhvr>
                                      <p:to>
                                        <p:strVal val="visible"/>
                                      </p:to>
                                    </p:set>
                                    <p:animEffect transition="in" filter="strips(downLeft)">
                                      <p:cBhvr>
                                        <p:cTn id="84" dur="500"/>
                                        <p:tgtEl>
                                          <p:spTgt spid="47128"/>
                                        </p:tgtEl>
                                      </p:cBhvr>
                                    </p:animEffect>
                                  </p:childTnLst>
                                </p:cTn>
                              </p:par>
                            </p:childTnLst>
                          </p:cTn>
                        </p:par>
                      </p:childTnLst>
                    </p:cTn>
                  </p:par>
                  <p:par>
                    <p:cTn id="85" fill="hold">
                      <p:stCondLst>
                        <p:cond delay="indefinite"/>
                      </p:stCondLst>
                      <p:childTnLst>
                        <p:par>
                          <p:cTn id="86" fill="hold">
                            <p:stCondLst>
                              <p:cond delay="0"/>
                            </p:stCondLst>
                            <p:childTnLst>
                              <p:par>
                                <p:cTn id="87" presetID="18" presetClass="entr" presetSubtype="12" fill="hold" grpId="0" nodeType="clickEffect">
                                  <p:stCondLst>
                                    <p:cond delay="0"/>
                                  </p:stCondLst>
                                  <p:childTnLst>
                                    <p:set>
                                      <p:cBhvr>
                                        <p:cTn id="88" dur="1" fill="hold">
                                          <p:stCondLst>
                                            <p:cond delay="0"/>
                                          </p:stCondLst>
                                        </p:cTn>
                                        <p:tgtEl>
                                          <p:spTgt spid="47127"/>
                                        </p:tgtEl>
                                        <p:attrNameLst>
                                          <p:attrName>style.visibility</p:attrName>
                                        </p:attrNameLst>
                                      </p:cBhvr>
                                      <p:to>
                                        <p:strVal val="visible"/>
                                      </p:to>
                                    </p:set>
                                    <p:animEffect transition="in" filter="strips(downLeft)">
                                      <p:cBhvr>
                                        <p:cTn id="89" dur="500"/>
                                        <p:tgtEl>
                                          <p:spTgt spid="47127"/>
                                        </p:tgtEl>
                                      </p:cBhvr>
                                    </p:animEffect>
                                  </p:childTnLst>
                                </p:cTn>
                              </p:par>
                            </p:childTnLst>
                          </p:cTn>
                        </p:par>
                      </p:childTnLst>
                    </p:cTn>
                  </p:par>
                  <p:par>
                    <p:cTn id="90" fill="hold">
                      <p:stCondLst>
                        <p:cond delay="indefinite"/>
                      </p:stCondLst>
                      <p:childTnLst>
                        <p:par>
                          <p:cTn id="91" fill="hold">
                            <p:stCondLst>
                              <p:cond delay="0"/>
                            </p:stCondLst>
                            <p:childTnLst>
                              <p:par>
                                <p:cTn id="92" presetID="18" presetClass="entr" presetSubtype="6" fill="hold" nodeType="clickEffect">
                                  <p:stCondLst>
                                    <p:cond delay="0"/>
                                  </p:stCondLst>
                                  <p:childTnLst>
                                    <p:set>
                                      <p:cBhvr>
                                        <p:cTn id="93" dur="1" fill="hold">
                                          <p:stCondLst>
                                            <p:cond delay="0"/>
                                          </p:stCondLst>
                                        </p:cTn>
                                        <p:tgtEl>
                                          <p:spTgt spid="47130"/>
                                        </p:tgtEl>
                                        <p:attrNameLst>
                                          <p:attrName>style.visibility</p:attrName>
                                        </p:attrNameLst>
                                      </p:cBhvr>
                                      <p:to>
                                        <p:strVal val="visible"/>
                                      </p:to>
                                    </p:set>
                                    <p:animEffect transition="in" filter="strips(downRight)">
                                      <p:cBhvr>
                                        <p:cTn id="94" dur="500"/>
                                        <p:tgtEl>
                                          <p:spTgt spid="47130"/>
                                        </p:tgtEl>
                                      </p:cBhvr>
                                    </p:animEffect>
                                  </p:childTnLst>
                                </p:cTn>
                              </p:par>
                            </p:childTnLst>
                          </p:cTn>
                        </p:par>
                      </p:childTnLst>
                    </p:cTn>
                  </p:par>
                  <p:par>
                    <p:cTn id="95" fill="hold">
                      <p:stCondLst>
                        <p:cond delay="indefinite"/>
                      </p:stCondLst>
                      <p:childTnLst>
                        <p:par>
                          <p:cTn id="96" fill="hold">
                            <p:stCondLst>
                              <p:cond delay="0"/>
                            </p:stCondLst>
                            <p:childTnLst>
                              <p:par>
                                <p:cTn id="97" presetID="18" presetClass="entr" presetSubtype="6" fill="hold" grpId="0" nodeType="clickEffect">
                                  <p:stCondLst>
                                    <p:cond delay="0"/>
                                  </p:stCondLst>
                                  <p:childTnLst>
                                    <p:set>
                                      <p:cBhvr>
                                        <p:cTn id="98" dur="1" fill="hold">
                                          <p:stCondLst>
                                            <p:cond delay="0"/>
                                          </p:stCondLst>
                                        </p:cTn>
                                        <p:tgtEl>
                                          <p:spTgt spid="47129"/>
                                        </p:tgtEl>
                                        <p:attrNameLst>
                                          <p:attrName>style.visibility</p:attrName>
                                        </p:attrNameLst>
                                      </p:cBhvr>
                                      <p:to>
                                        <p:strVal val="visible"/>
                                      </p:to>
                                    </p:set>
                                    <p:animEffect transition="in" filter="strips(downRight)">
                                      <p:cBhvr>
                                        <p:cTn id="99" dur="500"/>
                                        <p:tgtEl>
                                          <p:spTgt spid="47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p:bldP spid="47109" grpId="0" animBg="1"/>
      <p:bldP spid="47111" grpId="0" animBg="1"/>
      <p:bldP spid="47113" grpId="0" animBg="1"/>
      <p:bldP spid="47122" grpId="0" animBg="1"/>
      <p:bldP spid="47123" grpId="0" animBg="1"/>
      <p:bldP spid="47124" grpId="0"/>
      <p:bldP spid="47125" grpId="0" animBg="1"/>
      <p:bldP spid="47127" grpId="0" animBg="1"/>
      <p:bldP spid="47129" grpId="0" animBg="1"/>
      <p:bldP spid="471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9E34A62-ACEE-4428-B5D9-7E2E9465CFCE}"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05A890CC-1D5D-4EC1-8DE0-C2644FCA0A82}" type="slidenum">
              <a:rPr lang="en-US" altLang="zh-CN"/>
              <a:t>48</a:t>
            </a:fld>
            <a:endParaRPr lang="en-US" altLang="zh-CN"/>
          </a:p>
        </p:txBody>
      </p:sp>
      <p:sp>
        <p:nvSpPr>
          <p:cNvPr id="100354" name="Rectangle 2"/>
          <p:cNvSpPr>
            <a:spLocks noGrp="1" noChangeArrowheads="1"/>
          </p:cNvSpPr>
          <p:nvPr>
            <p:ph type="title"/>
          </p:nvPr>
        </p:nvSpPr>
        <p:spPr/>
        <p:txBody>
          <a:bodyPr/>
          <a:lstStyle/>
          <a:p>
            <a:r>
              <a:rPr lang="en-US" altLang="zh-CN"/>
              <a:t>2.3 </a:t>
            </a:r>
            <a:r>
              <a:rPr lang="zh-CN" altLang="en-US"/>
              <a:t>系统流程图</a:t>
            </a:r>
          </a:p>
        </p:txBody>
      </p:sp>
      <p:sp>
        <p:nvSpPr>
          <p:cNvPr id="100355" name="Rectangle 3"/>
          <p:cNvSpPr>
            <a:spLocks noGrp="1" noChangeArrowheads="1"/>
          </p:cNvSpPr>
          <p:nvPr>
            <p:ph type="body" idx="1"/>
          </p:nvPr>
        </p:nvSpPr>
        <p:spPr/>
        <p:txBody>
          <a:bodyPr/>
          <a:lstStyle/>
          <a:p>
            <a:r>
              <a:rPr lang="en-US" altLang="zh-CN" dirty="0">
                <a:solidFill>
                  <a:srgbClr val="CC0000"/>
                </a:solidFill>
              </a:rPr>
              <a:t>【</a:t>
            </a:r>
            <a:r>
              <a:rPr lang="zh-CN" altLang="zh-CN" dirty="0">
                <a:solidFill>
                  <a:srgbClr val="CC0000"/>
                </a:solidFill>
              </a:rPr>
              <a:t>作用</a:t>
            </a:r>
            <a:r>
              <a:rPr lang="en-US" altLang="zh-CN" dirty="0" smtClean="0">
                <a:solidFill>
                  <a:srgbClr val="CC0000"/>
                </a:solidFill>
              </a:rPr>
              <a:t>】</a:t>
            </a:r>
          </a:p>
          <a:p>
            <a:pPr lvl="1"/>
            <a:r>
              <a:rPr lang="zh-CN" altLang="en-US" dirty="0">
                <a:solidFill>
                  <a:srgbClr val="CC0000"/>
                </a:solidFill>
              </a:rPr>
              <a:t>描述系统的</a:t>
            </a:r>
            <a:r>
              <a:rPr lang="zh-CN" altLang="en-US" dirty="0" smtClean="0">
                <a:solidFill>
                  <a:srgbClr val="CC0000"/>
                </a:solidFill>
              </a:rPr>
              <a:t>物理模型</a:t>
            </a:r>
            <a:r>
              <a:rPr lang="zh-CN" altLang="en-US" dirty="0"/>
              <a:t>。</a:t>
            </a:r>
            <a:endParaRPr lang="en-US" altLang="zh-CN" dirty="0">
              <a:solidFill>
                <a:srgbClr val="CC0000"/>
              </a:solidFill>
            </a:endParaRPr>
          </a:p>
          <a:p>
            <a:pPr lvl="1"/>
            <a:r>
              <a:rPr lang="zh-CN" altLang="en-US" dirty="0"/>
              <a:t>表达系统各</a:t>
            </a:r>
            <a:r>
              <a:rPr lang="zh-CN" altLang="en-US" u="sng" dirty="0">
                <a:solidFill>
                  <a:srgbClr val="CC0000"/>
                </a:solidFill>
              </a:rPr>
              <a:t>部件</a:t>
            </a:r>
            <a:r>
              <a:rPr lang="zh-CN" altLang="en-US" smtClean="0"/>
              <a:t>之间的</a:t>
            </a:r>
            <a:r>
              <a:rPr lang="zh-CN" altLang="en-US" u="sng" smtClean="0">
                <a:solidFill>
                  <a:srgbClr val="CC0000"/>
                </a:solidFill>
              </a:rPr>
              <a:t>信息</a:t>
            </a:r>
            <a:r>
              <a:rPr lang="zh-CN" altLang="en-US" u="sng" dirty="0">
                <a:solidFill>
                  <a:srgbClr val="CC0000"/>
                </a:solidFill>
              </a:rPr>
              <a:t>流动</a:t>
            </a:r>
            <a:r>
              <a:rPr lang="zh-CN" altLang="en-US" dirty="0"/>
              <a:t>。</a:t>
            </a:r>
            <a:endParaRPr lang="zh-CN" altLang="en-US" dirty="0">
              <a:solidFill>
                <a:srgbClr val="CC0000"/>
              </a:solidFill>
            </a:endParaRPr>
          </a:p>
          <a:p>
            <a:r>
              <a:rPr lang="en-US" altLang="zh-CN" dirty="0">
                <a:solidFill>
                  <a:srgbClr val="CC0000"/>
                </a:solidFill>
              </a:rPr>
              <a:t>【</a:t>
            </a:r>
            <a:r>
              <a:rPr lang="zh-CN" altLang="zh-CN" dirty="0">
                <a:solidFill>
                  <a:srgbClr val="CC0000"/>
                </a:solidFill>
              </a:rPr>
              <a:t>基本思想</a:t>
            </a:r>
            <a:r>
              <a:rPr lang="en-US" altLang="zh-CN" dirty="0">
                <a:solidFill>
                  <a:srgbClr val="CC0000"/>
                </a:solidFill>
              </a:rPr>
              <a:t>】</a:t>
            </a:r>
          </a:p>
          <a:p>
            <a:pPr lvl="1"/>
            <a:r>
              <a:rPr lang="zh-CN" altLang="en-US" dirty="0"/>
              <a:t>图形符号以</a:t>
            </a:r>
            <a:r>
              <a:rPr lang="zh-CN" altLang="en-US" i="1" dirty="0">
                <a:solidFill>
                  <a:srgbClr val="0000FF"/>
                </a:solidFill>
              </a:rPr>
              <a:t>黑盒子</a:t>
            </a:r>
            <a:r>
              <a:rPr lang="zh-CN" altLang="en-US" dirty="0"/>
              <a:t>的形式描绘系统里面的</a:t>
            </a:r>
            <a:r>
              <a:rPr lang="zh-CN" altLang="en-US" dirty="0">
                <a:solidFill>
                  <a:srgbClr val="0000FF"/>
                </a:solidFill>
              </a:rPr>
              <a:t>每个部件</a:t>
            </a:r>
          </a:p>
          <a:p>
            <a:pPr lvl="1"/>
            <a:r>
              <a:rPr lang="zh-CN" altLang="en-US" dirty="0"/>
              <a:t>如：</a:t>
            </a:r>
          </a:p>
          <a:p>
            <a:pPr lvl="1"/>
            <a:r>
              <a:rPr lang="zh-CN" altLang="en-US" i="1" dirty="0">
                <a:solidFill>
                  <a:srgbClr val="0000FF"/>
                </a:solidFill>
              </a:rPr>
              <a:t>收款</a:t>
            </a:r>
            <a:r>
              <a:rPr lang="zh-CN" altLang="en-US" dirty="0"/>
              <a:t>、</a:t>
            </a:r>
            <a:r>
              <a:rPr lang="zh-CN" altLang="en-US" i="1" dirty="0">
                <a:solidFill>
                  <a:srgbClr val="0000FF"/>
                </a:solidFill>
              </a:rPr>
              <a:t>发放教材</a:t>
            </a:r>
            <a:r>
              <a:rPr lang="zh-CN" altLang="en-US" dirty="0"/>
              <a:t>（</a:t>
            </a:r>
            <a:r>
              <a:rPr lang="zh-CN" altLang="en-US" i="1" dirty="0">
                <a:solidFill>
                  <a:srgbClr val="0000FF"/>
                </a:solidFill>
              </a:rPr>
              <a:t>人工处理</a:t>
            </a:r>
            <a:r>
              <a:rPr lang="zh-CN" altLang="en-US" dirty="0"/>
              <a:t>）</a:t>
            </a:r>
            <a:r>
              <a:rPr lang="en-US" altLang="zh-CN" dirty="0"/>
              <a:t>……</a:t>
            </a:r>
            <a:endParaRPr lang="en-US" altLang="zh-CN" dirty="0">
              <a:solidFill>
                <a:srgbClr val="CC0000"/>
              </a:solidFill>
            </a:endParaRPr>
          </a:p>
          <a:p>
            <a:pPr lvl="1"/>
            <a:r>
              <a:rPr lang="zh-CN" altLang="en-US" i="1" dirty="0">
                <a:solidFill>
                  <a:srgbClr val="0000FF"/>
                </a:solidFill>
              </a:rPr>
              <a:t>钱</a:t>
            </a:r>
            <a:r>
              <a:rPr lang="zh-CN" altLang="en-US" dirty="0"/>
              <a:t>、</a:t>
            </a:r>
            <a:r>
              <a:rPr lang="zh-CN" altLang="en-US" i="1" dirty="0">
                <a:solidFill>
                  <a:srgbClr val="0000FF"/>
                </a:solidFill>
              </a:rPr>
              <a:t>书</a:t>
            </a:r>
            <a:r>
              <a:rPr lang="zh-CN" altLang="en-US" dirty="0"/>
              <a:t>、</a:t>
            </a:r>
            <a:r>
              <a:rPr lang="zh-CN" altLang="en-US" i="1" dirty="0">
                <a:solidFill>
                  <a:srgbClr val="0000FF"/>
                </a:solidFill>
              </a:rPr>
              <a:t>成绩单</a:t>
            </a:r>
            <a:r>
              <a:rPr lang="zh-CN" altLang="en-US" dirty="0"/>
              <a:t>、</a:t>
            </a:r>
            <a:r>
              <a:rPr lang="zh-CN" altLang="en-US" i="1" dirty="0">
                <a:solidFill>
                  <a:srgbClr val="0000FF"/>
                </a:solidFill>
              </a:rPr>
              <a:t>发票</a:t>
            </a:r>
            <a:r>
              <a:rPr lang="en-US" altLang="zh-CN" dirty="0"/>
              <a:t>…….</a:t>
            </a:r>
          </a:p>
          <a:p>
            <a:pPr lvl="1"/>
            <a:r>
              <a:rPr lang="zh-CN" altLang="en-US" i="1" dirty="0">
                <a:solidFill>
                  <a:srgbClr val="0000FF"/>
                </a:solidFill>
              </a:rPr>
              <a:t>数据库</a:t>
            </a:r>
            <a:r>
              <a:rPr lang="zh-CN" altLang="en-US" dirty="0"/>
              <a:t>、</a:t>
            </a:r>
            <a:r>
              <a:rPr lang="zh-CN" altLang="en-US" i="1" dirty="0">
                <a:solidFill>
                  <a:srgbClr val="0000FF"/>
                </a:solidFill>
              </a:rPr>
              <a:t>程序（计算机处理）</a:t>
            </a:r>
            <a:endParaRPr lang="zh-CN" altLang="en-US"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Effect transition="in" filter="strips(downLeft)">
                                      <p:cBhvr>
                                        <p:cTn id="7" dur="500"/>
                                        <p:tgtEl>
                                          <p:spTgt spid="100355">
                                            <p:txEl>
                                              <p:pRg st="1" end="1"/>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100355">
                                            <p:txEl>
                                              <p:pRg st="2" end="2"/>
                                            </p:txEl>
                                          </p:spTgt>
                                        </p:tgtEl>
                                        <p:attrNameLst>
                                          <p:attrName>style.visibility</p:attrName>
                                        </p:attrNameLst>
                                      </p:cBhvr>
                                      <p:to>
                                        <p:strVal val="visible"/>
                                      </p:to>
                                    </p:set>
                                    <p:animEffect transition="in" filter="strips(downRight)">
                                      <p:cBhvr>
                                        <p:cTn id="10" dur="500"/>
                                        <p:tgtEl>
                                          <p:spTgt spid="10035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100355">
                                            <p:txEl>
                                              <p:pRg st="5" end="5"/>
                                            </p:txEl>
                                          </p:spTgt>
                                        </p:tgtEl>
                                        <p:attrNameLst>
                                          <p:attrName>style.visibility</p:attrName>
                                        </p:attrNameLst>
                                      </p:cBhvr>
                                      <p:to>
                                        <p:strVal val="visible"/>
                                      </p:to>
                                    </p:set>
                                    <p:animEffect transition="in" filter="strips(downRight)">
                                      <p:cBhvr>
                                        <p:cTn id="15" dur="500"/>
                                        <p:tgtEl>
                                          <p:spTgt spid="10035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100355">
                                            <p:txEl>
                                              <p:pRg st="6" end="6"/>
                                            </p:txEl>
                                          </p:spTgt>
                                        </p:tgtEl>
                                        <p:attrNameLst>
                                          <p:attrName>style.visibility</p:attrName>
                                        </p:attrNameLst>
                                      </p:cBhvr>
                                      <p:to>
                                        <p:strVal val="visible"/>
                                      </p:to>
                                    </p:set>
                                    <p:animEffect transition="in" filter="strips(downRight)">
                                      <p:cBhvr>
                                        <p:cTn id="20" dur="500"/>
                                        <p:tgtEl>
                                          <p:spTgt spid="100355">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100355">
                                            <p:txEl>
                                              <p:pRg st="7" end="7"/>
                                            </p:txEl>
                                          </p:spTgt>
                                        </p:tgtEl>
                                        <p:attrNameLst>
                                          <p:attrName>style.visibility</p:attrName>
                                        </p:attrNameLst>
                                      </p:cBhvr>
                                      <p:to>
                                        <p:strVal val="visible"/>
                                      </p:to>
                                    </p:set>
                                    <p:animEffect transition="in" filter="strips(downRight)">
                                      <p:cBhvr>
                                        <p:cTn id="25" dur="500"/>
                                        <p:tgtEl>
                                          <p:spTgt spid="100355">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100355">
                                            <p:txEl>
                                              <p:pRg st="8" end="8"/>
                                            </p:txEl>
                                          </p:spTgt>
                                        </p:tgtEl>
                                        <p:attrNameLst>
                                          <p:attrName>style.visibility</p:attrName>
                                        </p:attrNameLst>
                                      </p:cBhvr>
                                      <p:to>
                                        <p:strVal val="visible"/>
                                      </p:to>
                                    </p:set>
                                    <p:animEffect transition="in" filter="strips(downRight)">
                                      <p:cBhvr>
                                        <p:cTn id="30" dur="500"/>
                                        <p:tgtEl>
                                          <p:spTgt spid="1003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日期占位符 3"/>
          <p:cNvSpPr>
            <a:spLocks noGrp="1"/>
          </p:cNvSpPr>
          <p:nvPr>
            <p:ph type="dt" sz="half" idx="10"/>
          </p:nvPr>
        </p:nvSpPr>
        <p:spPr/>
        <p:txBody>
          <a:bodyPr/>
          <a:lstStyle/>
          <a:p>
            <a:fld id="{E76C7B67-85C6-4EF4-84CB-DE0DDC8DD357}" type="datetime1">
              <a:rPr lang="zh-CN" altLang="en-US"/>
              <a:t>2021/11/8</a:t>
            </a:fld>
            <a:endParaRPr lang="en-US" altLang="zh-CN"/>
          </a:p>
        </p:txBody>
      </p:sp>
      <p:sp>
        <p:nvSpPr>
          <p:cNvPr id="31" name="灯片编号占位符 4"/>
          <p:cNvSpPr>
            <a:spLocks noGrp="1"/>
          </p:cNvSpPr>
          <p:nvPr>
            <p:ph type="sldNum" sz="quarter" idx="11"/>
          </p:nvPr>
        </p:nvSpPr>
        <p:spPr/>
        <p:txBody>
          <a:bodyPr/>
          <a:lstStyle/>
          <a:p>
            <a:fld id="{F3770403-387D-48BB-B359-348A18FADA3F}" type="slidenum">
              <a:rPr lang="en-US" altLang="zh-CN"/>
              <a:t>49</a:t>
            </a:fld>
            <a:endParaRPr lang="en-US" altLang="zh-CN"/>
          </a:p>
        </p:txBody>
      </p:sp>
      <p:sp>
        <p:nvSpPr>
          <p:cNvPr id="17410" name="Rectangle 2"/>
          <p:cNvSpPr>
            <a:spLocks noGrp="1" noChangeArrowheads="1"/>
          </p:cNvSpPr>
          <p:nvPr>
            <p:ph type="title"/>
          </p:nvPr>
        </p:nvSpPr>
        <p:spPr/>
        <p:txBody>
          <a:bodyPr/>
          <a:lstStyle/>
          <a:p>
            <a:r>
              <a:rPr lang="en-US" altLang="zh-CN"/>
              <a:t>2.3 </a:t>
            </a:r>
            <a:r>
              <a:rPr lang="zh-CN" altLang="en-US"/>
              <a:t>系统流程图</a:t>
            </a:r>
          </a:p>
        </p:txBody>
      </p:sp>
      <p:grpSp>
        <p:nvGrpSpPr>
          <p:cNvPr id="17435" name="Group 27"/>
          <p:cNvGrpSpPr/>
          <p:nvPr/>
        </p:nvGrpSpPr>
        <p:grpSpPr bwMode="auto">
          <a:xfrm>
            <a:off x="1905000" y="1295400"/>
            <a:ext cx="2168525" cy="533400"/>
            <a:chOff x="384" y="816"/>
            <a:chExt cx="1366" cy="336"/>
          </a:xfrm>
        </p:grpSpPr>
        <p:sp>
          <p:nvSpPr>
            <p:cNvPr id="17412" name="AutoShape 4"/>
            <p:cNvSpPr>
              <a:spLocks noChangeArrowheads="1"/>
            </p:cNvSpPr>
            <p:nvPr/>
          </p:nvSpPr>
          <p:spPr bwMode="auto">
            <a:xfrm>
              <a:off x="384" y="816"/>
              <a:ext cx="816" cy="336"/>
            </a:xfrm>
            <a:prstGeom prst="flowChartProcess">
              <a:avLst/>
            </a:prstGeom>
            <a:noFill/>
            <a:ln w="76200">
              <a:solidFill>
                <a:schemeClr val="accent2"/>
              </a:solidFill>
              <a:miter lim="800000"/>
            </a:ln>
            <a:effectLst/>
          </p:spPr>
          <p:txBody>
            <a:bodyPr wrap="none" anchor="ctr"/>
            <a:lstStyle/>
            <a:p>
              <a:endParaRPr lang="zh-CN" altLang="en-US"/>
            </a:p>
          </p:txBody>
        </p:sp>
        <p:sp>
          <p:nvSpPr>
            <p:cNvPr id="17414" name="Text Box 6"/>
            <p:cNvSpPr txBox="1">
              <a:spLocks noChangeArrowheads="1"/>
            </p:cNvSpPr>
            <p:nvPr/>
          </p:nvSpPr>
          <p:spPr bwMode="auto">
            <a:xfrm>
              <a:off x="1248" y="843"/>
              <a:ext cx="502" cy="288"/>
            </a:xfrm>
            <a:prstGeom prst="rect">
              <a:avLst/>
            </a:prstGeom>
            <a:noFill/>
            <a:ln w="9525">
              <a:noFill/>
              <a:miter lim="800000"/>
            </a:ln>
            <a:effectLst/>
          </p:spPr>
          <p:txBody>
            <a:bodyPr wrap="none">
              <a:spAutoFit/>
            </a:bodyPr>
            <a:lstStyle/>
            <a:p>
              <a:pPr algn="l"/>
              <a:r>
                <a:rPr kumimoji="1" lang="zh-CN" altLang="en-US" sz="2400" b="1">
                  <a:latin typeface="Times New Roman" panose="02020603050405020304" pitchFamily="18" charset="0"/>
                </a:rPr>
                <a:t>处理</a:t>
              </a:r>
            </a:p>
          </p:txBody>
        </p:sp>
      </p:grpSp>
      <p:grpSp>
        <p:nvGrpSpPr>
          <p:cNvPr id="17444" name="Group 36"/>
          <p:cNvGrpSpPr/>
          <p:nvPr/>
        </p:nvGrpSpPr>
        <p:grpSpPr bwMode="auto">
          <a:xfrm>
            <a:off x="5907088" y="5715000"/>
            <a:ext cx="2093912" cy="457200"/>
            <a:chOff x="576" y="3648"/>
            <a:chExt cx="1319" cy="288"/>
          </a:xfrm>
        </p:grpSpPr>
        <p:sp>
          <p:nvSpPr>
            <p:cNvPr id="17419" name="Line 11"/>
            <p:cNvSpPr>
              <a:spLocks noChangeShapeType="1"/>
            </p:cNvSpPr>
            <p:nvPr/>
          </p:nvSpPr>
          <p:spPr bwMode="auto">
            <a:xfrm>
              <a:off x="576" y="3792"/>
              <a:ext cx="624" cy="0"/>
            </a:xfrm>
            <a:prstGeom prst="line">
              <a:avLst/>
            </a:prstGeom>
            <a:noFill/>
            <a:ln w="76200">
              <a:solidFill>
                <a:schemeClr val="accent2"/>
              </a:solidFill>
              <a:round/>
              <a:tailEnd type="triangle" w="med" len="med"/>
            </a:ln>
            <a:effectLst/>
          </p:spPr>
          <p:txBody>
            <a:bodyPr wrap="none" anchor="ctr"/>
            <a:lstStyle/>
            <a:p>
              <a:endParaRPr lang="zh-CN" altLang="en-US"/>
            </a:p>
          </p:txBody>
        </p:sp>
        <p:sp>
          <p:nvSpPr>
            <p:cNvPr id="17420" name="Text Box 12"/>
            <p:cNvSpPr txBox="1">
              <a:spLocks noChangeArrowheads="1"/>
            </p:cNvSpPr>
            <p:nvPr/>
          </p:nvSpPr>
          <p:spPr bwMode="auto">
            <a:xfrm>
              <a:off x="1200" y="3648"/>
              <a:ext cx="695" cy="288"/>
            </a:xfrm>
            <a:prstGeom prst="rect">
              <a:avLst/>
            </a:prstGeom>
            <a:noFill/>
            <a:ln w="9525">
              <a:noFill/>
              <a:miter lim="800000"/>
            </a:ln>
            <a:effectLst/>
          </p:spPr>
          <p:txBody>
            <a:bodyPr wrap="none">
              <a:spAutoFit/>
            </a:bodyPr>
            <a:lstStyle/>
            <a:p>
              <a:pPr algn="l"/>
              <a:r>
                <a:rPr kumimoji="1" lang="zh-CN" altLang="en-US" sz="2400" b="1">
                  <a:latin typeface="Times New Roman" panose="02020603050405020304" pitchFamily="18" charset="0"/>
                </a:rPr>
                <a:t>连接线</a:t>
              </a:r>
            </a:p>
          </p:txBody>
        </p:sp>
      </p:grpSp>
      <p:grpSp>
        <p:nvGrpSpPr>
          <p:cNvPr id="17436" name="Group 28"/>
          <p:cNvGrpSpPr/>
          <p:nvPr/>
        </p:nvGrpSpPr>
        <p:grpSpPr bwMode="auto">
          <a:xfrm>
            <a:off x="5299075" y="2667000"/>
            <a:ext cx="2320925" cy="914400"/>
            <a:chOff x="3024" y="720"/>
            <a:chExt cx="1462" cy="576"/>
          </a:xfrm>
        </p:grpSpPr>
        <p:sp>
          <p:nvSpPr>
            <p:cNvPr id="17421" name="AutoShape 13"/>
            <p:cNvSpPr>
              <a:spLocks noChangeArrowheads="1"/>
            </p:cNvSpPr>
            <p:nvPr/>
          </p:nvSpPr>
          <p:spPr bwMode="auto">
            <a:xfrm>
              <a:off x="3024" y="720"/>
              <a:ext cx="864" cy="576"/>
            </a:xfrm>
            <a:prstGeom prst="flowChartDocument">
              <a:avLst/>
            </a:prstGeom>
            <a:noFill/>
            <a:ln w="76200" algn="ctr">
              <a:solidFill>
                <a:schemeClr val="accent2"/>
              </a:solidFill>
              <a:miter lim="800000"/>
            </a:ln>
            <a:effectLst/>
          </p:spPr>
          <p:txBody>
            <a:bodyPr wrap="none" anchor="ctr"/>
            <a:lstStyle/>
            <a:p>
              <a:endParaRPr lang="zh-CN" altLang="en-US"/>
            </a:p>
          </p:txBody>
        </p:sp>
        <p:sp>
          <p:nvSpPr>
            <p:cNvPr id="17422" name="Text Box 14"/>
            <p:cNvSpPr txBox="1">
              <a:spLocks noChangeArrowheads="1"/>
            </p:cNvSpPr>
            <p:nvPr/>
          </p:nvSpPr>
          <p:spPr bwMode="auto">
            <a:xfrm>
              <a:off x="3984" y="816"/>
              <a:ext cx="502" cy="288"/>
            </a:xfrm>
            <a:prstGeom prst="rect">
              <a:avLst/>
            </a:prstGeom>
            <a:noFill/>
            <a:ln w="9525">
              <a:noFill/>
              <a:miter lim="800000"/>
            </a:ln>
            <a:effectLst/>
          </p:spPr>
          <p:txBody>
            <a:bodyPr wrap="none">
              <a:spAutoFit/>
            </a:bodyPr>
            <a:lstStyle/>
            <a:p>
              <a:pPr algn="l"/>
              <a:r>
                <a:rPr kumimoji="1" lang="zh-CN" altLang="en-US" sz="2400" b="1">
                  <a:latin typeface="Times New Roman" panose="02020603050405020304" pitchFamily="18" charset="0"/>
                </a:rPr>
                <a:t>文档</a:t>
              </a:r>
            </a:p>
          </p:txBody>
        </p:sp>
      </p:grpSp>
      <p:grpSp>
        <p:nvGrpSpPr>
          <p:cNvPr id="17438" name="Group 30"/>
          <p:cNvGrpSpPr/>
          <p:nvPr/>
        </p:nvGrpSpPr>
        <p:grpSpPr bwMode="auto">
          <a:xfrm>
            <a:off x="955675" y="4038600"/>
            <a:ext cx="2016125" cy="685800"/>
            <a:chOff x="2448" y="1584"/>
            <a:chExt cx="1270" cy="432"/>
          </a:xfrm>
        </p:grpSpPr>
        <p:sp>
          <p:nvSpPr>
            <p:cNvPr id="17423" name="AutoShape 15"/>
            <p:cNvSpPr>
              <a:spLocks noChangeArrowheads="1"/>
            </p:cNvSpPr>
            <p:nvPr/>
          </p:nvSpPr>
          <p:spPr bwMode="auto">
            <a:xfrm>
              <a:off x="2448" y="1584"/>
              <a:ext cx="768" cy="432"/>
            </a:xfrm>
            <a:prstGeom prst="flowChartMagneticDisk">
              <a:avLst/>
            </a:prstGeom>
            <a:noFill/>
            <a:ln w="76200">
              <a:solidFill>
                <a:schemeClr val="accent2"/>
              </a:solidFill>
              <a:round/>
            </a:ln>
            <a:effectLst/>
          </p:spPr>
          <p:txBody>
            <a:bodyPr wrap="none" anchor="ctr"/>
            <a:lstStyle/>
            <a:p>
              <a:endParaRPr lang="zh-CN" altLang="en-US"/>
            </a:p>
          </p:txBody>
        </p:sp>
        <p:sp>
          <p:nvSpPr>
            <p:cNvPr id="17424" name="Text Box 16"/>
            <p:cNvSpPr txBox="1">
              <a:spLocks noChangeArrowheads="1"/>
            </p:cNvSpPr>
            <p:nvPr/>
          </p:nvSpPr>
          <p:spPr bwMode="auto">
            <a:xfrm>
              <a:off x="3216" y="1680"/>
              <a:ext cx="502" cy="288"/>
            </a:xfrm>
            <a:prstGeom prst="rect">
              <a:avLst/>
            </a:prstGeom>
            <a:noFill/>
            <a:ln w="9525">
              <a:noFill/>
              <a:miter lim="800000"/>
            </a:ln>
            <a:effectLst/>
          </p:spPr>
          <p:txBody>
            <a:bodyPr wrap="none">
              <a:spAutoFit/>
            </a:bodyPr>
            <a:lstStyle/>
            <a:p>
              <a:pPr algn="l"/>
              <a:r>
                <a:rPr kumimoji="1" lang="zh-CN" altLang="en-US" sz="2400" b="1">
                  <a:latin typeface="Times New Roman" panose="02020603050405020304" pitchFamily="18" charset="0"/>
                </a:rPr>
                <a:t>磁盘</a:t>
              </a:r>
            </a:p>
          </p:txBody>
        </p:sp>
      </p:grpSp>
      <p:grpSp>
        <p:nvGrpSpPr>
          <p:cNvPr id="17441" name="Group 33"/>
          <p:cNvGrpSpPr/>
          <p:nvPr/>
        </p:nvGrpSpPr>
        <p:grpSpPr bwMode="auto">
          <a:xfrm>
            <a:off x="1865313" y="2667000"/>
            <a:ext cx="2630487" cy="609600"/>
            <a:chOff x="2842" y="2208"/>
            <a:chExt cx="2047" cy="371"/>
          </a:xfrm>
        </p:grpSpPr>
        <p:sp>
          <p:nvSpPr>
            <p:cNvPr id="17425" name="AutoShape 17"/>
            <p:cNvSpPr>
              <a:spLocks noChangeArrowheads="1"/>
            </p:cNvSpPr>
            <p:nvPr/>
          </p:nvSpPr>
          <p:spPr bwMode="auto">
            <a:xfrm>
              <a:off x="2842" y="2208"/>
              <a:ext cx="950" cy="371"/>
            </a:xfrm>
            <a:prstGeom prst="flowChartManualInput">
              <a:avLst/>
            </a:prstGeom>
            <a:noFill/>
            <a:ln w="76200" algn="ctr">
              <a:solidFill>
                <a:schemeClr val="accent2"/>
              </a:solidFill>
              <a:miter lim="800000"/>
            </a:ln>
            <a:effectLst/>
          </p:spPr>
          <p:txBody>
            <a:bodyPr wrap="none" anchor="ctr"/>
            <a:lstStyle/>
            <a:p>
              <a:endParaRPr lang="zh-CN" altLang="en-US"/>
            </a:p>
          </p:txBody>
        </p:sp>
        <p:sp>
          <p:nvSpPr>
            <p:cNvPr id="17426" name="Text Box 18"/>
            <p:cNvSpPr txBox="1">
              <a:spLocks noChangeArrowheads="1"/>
            </p:cNvSpPr>
            <p:nvPr/>
          </p:nvSpPr>
          <p:spPr bwMode="auto">
            <a:xfrm>
              <a:off x="3792" y="2256"/>
              <a:ext cx="1097" cy="279"/>
            </a:xfrm>
            <a:prstGeom prst="rect">
              <a:avLst/>
            </a:prstGeom>
            <a:noFill/>
            <a:ln w="9525">
              <a:noFill/>
              <a:miter lim="800000"/>
            </a:ln>
            <a:effectLst/>
          </p:spPr>
          <p:txBody>
            <a:bodyPr wrap="none">
              <a:spAutoFit/>
            </a:bodyPr>
            <a:lstStyle/>
            <a:p>
              <a:pPr algn="l"/>
              <a:r>
                <a:rPr kumimoji="1" lang="zh-CN" altLang="en-US" sz="2400" b="1">
                  <a:latin typeface="Times New Roman" panose="02020603050405020304" pitchFamily="18" charset="0"/>
                </a:rPr>
                <a:t>人工输入</a:t>
              </a:r>
            </a:p>
          </p:txBody>
        </p:sp>
      </p:grpSp>
      <p:grpSp>
        <p:nvGrpSpPr>
          <p:cNvPr id="17443" name="Group 35"/>
          <p:cNvGrpSpPr/>
          <p:nvPr/>
        </p:nvGrpSpPr>
        <p:grpSpPr bwMode="auto">
          <a:xfrm>
            <a:off x="4876800" y="1295400"/>
            <a:ext cx="2857500" cy="533400"/>
            <a:chOff x="2832" y="2880"/>
            <a:chExt cx="1800" cy="336"/>
          </a:xfrm>
        </p:grpSpPr>
        <p:sp>
          <p:nvSpPr>
            <p:cNvPr id="17427" name="AutoShape 19"/>
            <p:cNvSpPr>
              <a:spLocks noChangeArrowheads="1"/>
            </p:cNvSpPr>
            <p:nvPr/>
          </p:nvSpPr>
          <p:spPr bwMode="auto">
            <a:xfrm>
              <a:off x="2832" y="2880"/>
              <a:ext cx="960" cy="336"/>
            </a:xfrm>
            <a:prstGeom prst="flowChartManualOperation">
              <a:avLst/>
            </a:prstGeom>
            <a:noFill/>
            <a:ln w="76200" algn="ctr">
              <a:solidFill>
                <a:schemeClr val="accent2"/>
              </a:solidFill>
              <a:miter lim="800000"/>
            </a:ln>
            <a:effectLst/>
          </p:spPr>
          <p:txBody>
            <a:bodyPr wrap="none" anchor="ctr"/>
            <a:lstStyle/>
            <a:p>
              <a:endParaRPr lang="zh-CN" altLang="en-US"/>
            </a:p>
          </p:txBody>
        </p:sp>
        <p:sp>
          <p:nvSpPr>
            <p:cNvPr id="17428" name="Text Box 20"/>
            <p:cNvSpPr txBox="1">
              <a:spLocks noChangeArrowheads="1"/>
            </p:cNvSpPr>
            <p:nvPr/>
          </p:nvSpPr>
          <p:spPr bwMode="auto">
            <a:xfrm>
              <a:off x="3744" y="2928"/>
              <a:ext cx="888" cy="288"/>
            </a:xfrm>
            <a:prstGeom prst="rect">
              <a:avLst/>
            </a:prstGeom>
            <a:noFill/>
            <a:ln w="9525">
              <a:noFill/>
              <a:miter lim="800000"/>
            </a:ln>
            <a:effectLst/>
          </p:spPr>
          <p:txBody>
            <a:bodyPr wrap="none">
              <a:spAutoFit/>
            </a:bodyPr>
            <a:lstStyle/>
            <a:p>
              <a:pPr algn="l"/>
              <a:r>
                <a:rPr kumimoji="1" lang="zh-CN" altLang="en-US" sz="2400" b="1">
                  <a:latin typeface="Times New Roman" panose="02020603050405020304" pitchFamily="18" charset="0"/>
                </a:rPr>
                <a:t>人工操作</a:t>
              </a:r>
            </a:p>
          </p:txBody>
        </p:sp>
      </p:grpSp>
      <p:grpSp>
        <p:nvGrpSpPr>
          <p:cNvPr id="17439" name="Group 31"/>
          <p:cNvGrpSpPr/>
          <p:nvPr/>
        </p:nvGrpSpPr>
        <p:grpSpPr bwMode="auto">
          <a:xfrm>
            <a:off x="3810000" y="4038600"/>
            <a:ext cx="1787525" cy="838200"/>
            <a:chOff x="4032" y="1488"/>
            <a:chExt cx="1126" cy="528"/>
          </a:xfrm>
        </p:grpSpPr>
        <p:sp>
          <p:nvSpPr>
            <p:cNvPr id="17433" name="AutoShape 25"/>
            <p:cNvSpPr>
              <a:spLocks noChangeArrowheads="1"/>
            </p:cNvSpPr>
            <p:nvPr/>
          </p:nvSpPr>
          <p:spPr bwMode="auto">
            <a:xfrm>
              <a:off x="4032" y="1488"/>
              <a:ext cx="624" cy="528"/>
            </a:xfrm>
            <a:prstGeom prst="flowChartMagneticTape">
              <a:avLst/>
            </a:prstGeom>
            <a:noFill/>
            <a:ln w="76200" algn="ctr">
              <a:solidFill>
                <a:schemeClr val="accent2"/>
              </a:solidFill>
              <a:miter lim="800000"/>
            </a:ln>
            <a:effectLst/>
          </p:spPr>
          <p:txBody>
            <a:bodyPr wrap="none" anchor="ctr"/>
            <a:lstStyle/>
            <a:p>
              <a:endParaRPr lang="zh-CN" altLang="en-US"/>
            </a:p>
          </p:txBody>
        </p:sp>
        <p:sp>
          <p:nvSpPr>
            <p:cNvPr id="17434" name="Text Box 26"/>
            <p:cNvSpPr txBox="1">
              <a:spLocks noChangeArrowheads="1"/>
            </p:cNvSpPr>
            <p:nvPr/>
          </p:nvSpPr>
          <p:spPr bwMode="auto">
            <a:xfrm>
              <a:off x="4656" y="1632"/>
              <a:ext cx="502" cy="288"/>
            </a:xfrm>
            <a:prstGeom prst="rect">
              <a:avLst/>
            </a:prstGeom>
            <a:noFill/>
            <a:ln w="9525">
              <a:noFill/>
              <a:miter lim="800000"/>
            </a:ln>
            <a:effectLst/>
          </p:spPr>
          <p:txBody>
            <a:bodyPr wrap="none">
              <a:spAutoFit/>
            </a:bodyPr>
            <a:lstStyle/>
            <a:p>
              <a:pPr algn="l"/>
              <a:r>
                <a:rPr kumimoji="1" lang="zh-CN" altLang="en-US" sz="2400" b="1">
                  <a:latin typeface="Times New Roman" panose="02020603050405020304" pitchFamily="18" charset="0"/>
                </a:rPr>
                <a:t>磁带</a:t>
              </a:r>
            </a:p>
          </p:txBody>
        </p:sp>
      </p:grpSp>
      <p:grpSp>
        <p:nvGrpSpPr>
          <p:cNvPr id="17453" name="Group 45"/>
          <p:cNvGrpSpPr/>
          <p:nvPr/>
        </p:nvGrpSpPr>
        <p:grpSpPr bwMode="auto">
          <a:xfrm>
            <a:off x="6019800" y="4114800"/>
            <a:ext cx="2514600" cy="533400"/>
            <a:chOff x="3792" y="2592"/>
            <a:chExt cx="1584" cy="336"/>
          </a:xfrm>
        </p:grpSpPr>
        <p:sp>
          <p:nvSpPr>
            <p:cNvPr id="17446" name="AutoShape 38"/>
            <p:cNvSpPr>
              <a:spLocks noChangeArrowheads="1"/>
            </p:cNvSpPr>
            <p:nvPr/>
          </p:nvSpPr>
          <p:spPr bwMode="auto">
            <a:xfrm rot="-10773467">
              <a:off x="3792" y="2592"/>
              <a:ext cx="624" cy="336"/>
            </a:xfrm>
            <a:prstGeom prst="homePlate">
              <a:avLst>
                <a:gd name="adj" fmla="val 46429"/>
              </a:avLst>
            </a:prstGeom>
            <a:noFill/>
            <a:ln w="76200">
              <a:solidFill>
                <a:schemeClr val="accent2"/>
              </a:solidFill>
              <a:miter lim="800000"/>
            </a:ln>
            <a:effectLst/>
          </p:spPr>
          <p:txBody>
            <a:bodyPr rot="10800000" wrap="none" anchor="ctr"/>
            <a:lstStyle/>
            <a:p>
              <a:endParaRPr lang="zh-CN" altLang="zh-CN" sz="2400" b="1">
                <a:solidFill>
                  <a:srgbClr val="CC0000"/>
                </a:solidFill>
                <a:ea typeface="黑体" panose="02010609060101010101" charset="-122"/>
              </a:endParaRPr>
            </a:p>
          </p:txBody>
        </p:sp>
        <p:sp>
          <p:nvSpPr>
            <p:cNvPr id="17447" name="Rectangle 39"/>
            <p:cNvSpPr>
              <a:spLocks noChangeArrowheads="1"/>
            </p:cNvSpPr>
            <p:nvPr/>
          </p:nvSpPr>
          <p:spPr bwMode="auto">
            <a:xfrm>
              <a:off x="4425" y="2604"/>
              <a:ext cx="951" cy="288"/>
            </a:xfrm>
            <a:prstGeom prst="rect">
              <a:avLst/>
            </a:prstGeom>
            <a:noFill/>
            <a:ln w="9525">
              <a:noFill/>
              <a:miter lim="800000"/>
            </a:ln>
            <a:effectLst/>
          </p:spPr>
          <p:txBody>
            <a:bodyPr wrap="none">
              <a:spAutoFit/>
            </a:bodyPr>
            <a:lstStyle/>
            <a:p>
              <a:pPr>
                <a:spcBef>
                  <a:spcPct val="30000"/>
                </a:spcBef>
              </a:pPr>
              <a:r>
                <a:rPr kumimoji="1" lang="zh-CN" altLang="en-US" sz="2400" b="1">
                  <a:latin typeface="Times New Roman" panose="02020603050405020304" pitchFamily="18" charset="0"/>
                </a:rPr>
                <a:t>终端、</a:t>
              </a:r>
              <a:r>
                <a:rPr kumimoji="1" lang="en-US" altLang="zh-CN" sz="2400" b="1">
                  <a:latin typeface="Times New Roman" panose="02020603050405020304" pitchFamily="18" charset="0"/>
                </a:rPr>
                <a:t>PC</a:t>
              </a:r>
            </a:p>
          </p:txBody>
        </p:sp>
      </p:grpSp>
      <p:grpSp>
        <p:nvGrpSpPr>
          <p:cNvPr id="17452" name="Group 44"/>
          <p:cNvGrpSpPr/>
          <p:nvPr/>
        </p:nvGrpSpPr>
        <p:grpSpPr bwMode="auto">
          <a:xfrm>
            <a:off x="1563688" y="5410200"/>
            <a:ext cx="2930525" cy="914400"/>
            <a:chOff x="528" y="3312"/>
            <a:chExt cx="1846" cy="576"/>
          </a:xfrm>
        </p:grpSpPr>
        <p:sp>
          <p:nvSpPr>
            <p:cNvPr id="17450" name="AutoShape 42"/>
            <p:cNvSpPr>
              <a:spLocks noChangeArrowheads="1"/>
            </p:cNvSpPr>
            <p:nvPr/>
          </p:nvSpPr>
          <p:spPr bwMode="auto">
            <a:xfrm>
              <a:off x="528" y="3312"/>
              <a:ext cx="1248" cy="576"/>
            </a:xfrm>
            <a:prstGeom prst="diamond">
              <a:avLst/>
            </a:prstGeom>
            <a:noFill/>
            <a:ln w="76200" algn="ctr">
              <a:solidFill>
                <a:schemeClr val="accent2"/>
              </a:solidFill>
              <a:miter lim="800000"/>
            </a:ln>
            <a:effectLst/>
          </p:spPr>
          <p:txBody>
            <a:bodyPr wrap="none" anchor="ctr"/>
            <a:lstStyle/>
            <a:p>
              <a:endParaRPr lang="zh-CN" altLang="en-US"/>
            </a:p>
          </p:txBody>
        </p:sp>
        <p:sp>
          <p:nvSpPr>
            <p:cNvPr id="17451" name="Rectangle 43"/>
            <p:cNvSpPr>
              <a:spLocks noChangeArrowheads="1"/>
            </p:cNvSpPr>
            <p:nvPr/>
          </p:nvSpPr>
          <p:spPr bwMode="auto">
            <a:xfrm>
              <a:off x="1872" y="3456"/>
              <a:ext cx="502" cy="288"/>
            </a:xfrm>
            <a:prstGeom prst="rect">
              <a:avLst/>
            </a:prstGeom>
            <a:noFill/>
            <a:ln w="9525">
              <a:noFill/>
              <a:miter lim="800000"/>
            </a:ln>
            <a:effectLst/>
          </p:spPr>
          <p:txBody>
            <a:bodyPr wrap="none">
              <a:spAutoFit/>
            </a:bodyPr>
            <a:lstStyle/>
            <a:p>
              <a:r>
                <a:rPr kumimoji="1" lang="zh-CN" altLang="en-US" sz="2400" b="1">
                  <a:latin typeface="Times New Roman" panose="02020603050405020304" pitchFamily="18" charset="0"/>
                </a:rPr>
                <a:t>判断</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35"/>
                                        </p:tgtEl>
                                        <p:attrNameLst>
                                          <p:attrName>style.visibility</p:attrName>
                                        </p:attrNameLst>
                                      </p:cBhvr>
                                      <p:to>
                                        <p:strVal val="visible"/>
                                      </p:to>
                                    </p:set>
                                    <p:anim calcmode="lin" valueType="num">
                                      <p:cBhvr additive="base">
                                        <p:cTn id="7" dur="500" fill="hold"/>
                                        <p:tgtEl>
                                          <p:spTgt spid="17435"/>
                                        </p:tgtEl>
                                        <p:attrNameLst>
                                          <p:attrName>ppt_x</p:attrName>
                                        </p:attrNameLst>
                                      </p:cBhvr>
                                      <p:tavLst>
                                        <p:tav tm="0">
                                          <p:val>
                                            <p:strVal val="#ppt_x"/>
                                          </p:val>
                                        </p:tav>
                                        <p:tav tm="100000">
                                          <p:val>
                                            <p:strVal val="#ppt_x"/>
                                          </p:val>
                                        </p:tav>
                                      </p:tavLst>
                                    </p:anim>
                                    <p:anim calcmode="lin" valueType="num">
                                      <p:cBhvr additive="base">
                                        <p:cTn id="8" dur="500" fill="hold"/>
                                        <p:tgtEl>
                                          <p:spTgt spid="174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43"/>
                                        </p:tgtEl>
                                        <p:attrNameLst>
                                          <p:attrName>style.visibility</p:attrName>
                                        </p:attrNameLst>
                                      </p:cBhvr>
                                      <p:to>
                                        <p:strVal val="visible"/>
                                      </p:to>
                                    </p:set>
                                    <p:anim calcmode="lin" valueType="num">
                                      <p:cBhvr additive="base">
                                        <p:cTn id="13" dur="500" fill="hold"/>
                                        <p:tgtEl>
                                          <p:spTgt spid="17443"/>
                                        </p:tgtEl>
                                        <p:attrNameLst>
                                          <p:attrName>ppt_x</p:attrName>
                                        </p:attrNameLst>
                                      </p:cBhvr>
                                      <p:tavLst>
                                        <p:tav tm="0">
                                          <p:val>
                                            <p:strVal val="#ppt_x"/>
                                          </p:val>
                                        </p:tav>
                                        <p:tav tm="100000">
                                          <p:val>
                                            <p:strVal val="#ppt_x"/>
                                          </p:val>
                                        </p:tav>
                                      </p:tavLst>
                                    </p:anim>
                                    <p:anim calcmode="lin" valueType="num">
                                      <p:cBhvr additive="base">
                                        <p:cTn id="14" dur="500" fill="hold"/>
                                        <p:tgtEl>
                                          <p:spTgt spid="174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41"/>
                                        </p:tgtEl>
                                        <p:attrNameLst>
                                          <p:attrName>style.visibility</p:attrName>
                                        </p:attrNameLst>
                                      </p:cBhvr>
                                      <p:to>
                                        <p:strVal val="visible"/>
                                      </p:to>
                                    </p:set>
                                    <p:anim calcmode="lin" valueType="num">
                                      <p:cBhvr additive="base">
                                        <p:cTn id="19" dur="500" fill="hold"/>
                                        <p:tgtEl>
                                          <p:spTgt spid="17441"/>
                                        </p:tgtEl>
                                        <p:attrNameLst>
                                          <p:attrName>ppt_x</p:attrName>
                                        </p:attrNameLst>
                                      </p:cBhvr>
                                      <p:tavLst>
                                        <p:tav tm="0">
                                          <p:val>
                                            <p:strVal val="#ppt_x"/>
                                          </p:val>
                                        </p:tav>
                                        <p:tav tm="100000">
                                          <p:val>
                                            <p:strVal val="#ppt_x"/>
                                          </p:val>
                                        </p:tav>
                                      </p:tavLst>
                                    </p:anim>
                                    <p:anim calcmode="lin" valueType="num">
                                      <p:cBhvr additive="base">
                                        <p:cTn id="20" dur="500" fill="hold"/>
                                        <p:tgtEl>
                                          <p:spTgt spid="1744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36"/>
                                        </p:tgtEl>
                                        <p:attrNameLst>
                                          <p:attrName>style.visibility</p:attrName>
                                        </p:attrNameLst>
                                      </p:cBhvr>
                                      <p:to>
                                        <p:strVal val="visible"/>
                                      </p:to>
                                    </p:set>
                                    <p:anim calcmode="lin" valueType="num">
                                      <p:cBhvr additive="base">
                                        <p:cTn id="25" dur="500" fill="hold"/>
                                        <p:tgtEl>
                                          <p:spTgt spid="17436"/>
                                        </p:tgtEl>
                                        <p:attrNameLst>
                                          <p:attrName>ppt_x</p:attrName>
                                        </p:attrNameLst>
                                      </p:cBhvr>
                                      <p:tavLst>
                                        <p:tav tm="0">
                                          <p:val>
                                            <p:strVal val="#ppt_x"/>
                                          </p:val>
                                        </p:tav>
                                        <p:tav tm="100000">
                                          <p:val>
                                            <p:strVal val="#ppt_x"/>
                                          </p:val>
                                        </p:tav>
                                      </p:tavLst>
                                    </p:anim>
                                    <p:anim calcmode="lin" valueType="num">
                                      <p:cBhvr additive="base">
                                        <p:cTn id="26" dur="500" fill="hold"/>
                                        <p:tgtEl>
                                          <p:spTgt spid="174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38"/>
                                        </p:tgtEl>
                                        <p:attrNameLst>
                                          <p:attrName>style.visibility</p:attrName>
                                        </p:attrNameLst>
                                      </p:cBhvr>
                                      <p:to>
                                        <p:strVal val="visible"/>
                                      </p:to>
                                    </p:set>
                                    <p:anim calcmode="lin" valueType="num">
                                      <p:cBhvr additive="base">
                                        <p:cTn id="31" dur="500" fill="hold"/>
                                        <p:tgtEl>
                                          <p:spTgt spid="17438"/>
                                        </p:tgtEl>
                                        <p:attrNameLst>
                                          <p:attrName>ppt_x</p:attrName>
                                        </p:attrNameLst>
                                      </p:cBhvr>
                                      <p:tavLst>
                                        <p:tav tm="0">
                                          <p:val>
                                            <p:strVal val="#ppt_x"/>
                                          </p:val>
                                        </p:tav>
                                        <p:tav tm="100000">
                                          <p:val>
                                            <p:strVal val="#ppt_x"/>
                                          </p:val>
                                        </p:tav>
                                      </p:tavLst>
                                    </p:anim>
                                    <p:anim calcmode="lin" valueType="num">
                                      <p:cBhvr additive="base">
                                        <p:cTn id="32" dur="500" fill="hold"/>
                                        <p:tgtEl>
                                          <p:spTgt spid="1743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439"/>
                                        </p:tgtEl>
                                        <p:attrNameLst>
                                          <p:attrName>style.visibility</p:attrName>
                                        </p:attrNameLst>
                                      </p:cBhvr>
                                      <p:to>
                                        <p:strVal val="visible"/>
                                      </p:to>
                                    </p:set>
                                    <p:anim calcmode="lin" valueType="num">
                                      <p:cBhvr additive="base">
                                        <p:cTn id="37" dur="500" fill="hold"/>
                                        <p:tgtEl>
                                          <p:spTgt spid="17439"/>
                                        </p:tgtEl>
                                        <p:attrNameLst>
                                          <p:attrName>ppt_x</p:attrName>
                                        </p:attrNameLst>
                                      </p:cBhvr>
                                      <p:tavLst>
                                        <p:tav tm="0">
                                          <p:val>
                                            <p:strVal val="#ppt_x"/>
                                          </p:val>
                                        </p:tav>
                                        <p:tav tm="100000">
                                          <p:val>
                                            <p:strVal val="#ppt_x"/>
                                          </p:val>
                                        </p:tav>
                                      </p:tavLst>
                                    </p:anim>
                                    <p:anim calcmode="lin" valueType="num">
                                      <p:cBhvr additive="base">
                                        <p:cTn id="38" dur="500" fill="hold"/>
                                        <p:tgtEl>
                                          <p:spTgt spid="1743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453"/>
                                        </p:tgtEl>
                                        <p:attrNameLst>
                                          <p:attrName>style.visibility</p:attrName>
                                        </p:attrNameLst>
                                      </p:cBhvr>
                                      <p:to>
                                        <p:strVal val="visible"/>
                                      </p:to>
                                    </p:set>
                                    <p:anim calcmode="lin" valueType="num">
                                      <p:cBhvr additive="base">
                                        <p:cTn id="43" dur="500" fill="hold"/>
                                        <p:tgtEl>
                                          <p:spTgt spid="17453"/>
                                        </p:tgtEl>
                                        <p:attrNameLst>
                                          <p:attrName>ppt_x</p:attrName>
                                        </p:attrNameLst>
                                      </p:cBhvr>
                                      <p:tavLst>
                                        <p:tav tm="0">
                                          <p:val>
                                            <p:strVal val="#ppt_x"/>
                                          </p:val>
                                        </p:tav>
                                        <p:tav tm="100000">
                                          <p:val>
                                            <p:strVal val="#ppt_x"/>
                                          </p:val>
                                        </p:tav>
                                      </p:tavLst>
                                    </p:anim>
                                    <p:anim calcmode="lin" valueType="num">
                                      <p:cBhvr additive="base">
                                        <p:cTn id="44" dur="500" fill="hold"/>
                                        <p:tgtEl>
                                          <p:spTgt spid="1745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452"/>
                                        </p:tgtEl>
                                        <p:attrNameLst>
                                          <p:attrName>style.visibility</p:attrName>
                                        </p:attrNameLst>
                                      </p:cBhvr>
                                      <p:to>
                                        <p:strVal val="visible"/>
                                      </p:to>
                                    </p:set>
                                    <p:anim calcmode="lin" valueType="num">
                                      <p:cBhvr additive="base">
                                        <p:cTn id="49" dur="500" fill="hold"/>
                                        <p:tgtEl>
                                          <p:spTgt spid="17452"/>
                                        </p:tgtEl>
                                        <p:attrNameLst>
                                          <p:attrName>ppt_x</p:attrName>
                                        </p:attrNameLst>
                                      </p:cBhvr>
                                      <p:tavLst>
                                        <p:tav tm="0">
                                          <p:val>
                                            <p:strVal val="#ppt_x"/>
                                          </p:val>
                                        </p:tav>
                                        <p:tav tm="100000">
                                          <p:val>
                                            <p:strVal val="#ppt_x"/>
                                          </p:val>
                                        </p:tav>
                                      </p:tavLst>
                                    </p:anim>
                                    <p:anim calcmode="lin" valueType="num">
                                      <p:cBhvr additive="base">
                                        <p:cTn id="50" dur="500" fill="hold"/>
                                        <p:tgtEl>
                                          <p:spTgt spid="1745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444"/>
                                        </p:tgtEl>
                                        <p:attrNameLst>
                                          <p:attrName>style.visibility</p:attrName>
                                        </p:attrNameLst>
                                      </p:cBhvr>
                                      <p:to>
                                        <p:strVal val="visible"/>
                                      </p:to>
                                    </p:set>
                                    <p:anim calcmode="lin" valueType="num">
                                      <p:cBhvr additive="base">
                                        <p:cTn id="55" dur="500" fill="hold"/>
                                        <p:tgtEl>
                                          <p:spTgt spid="17444"/>
                                        </p:tgtEl>
                                        <p:attrNameLst>
                                          <p:attrName>ppt_x</p:attrName>
                                        </p:attrNameLst>
                                      </p:cBhvr>
                                      <p:tavLst>
                                        <p:tav tm="0">
                                          <p:val>
                                            <p:strVal val="#ppt_x"/>
                                          </p:val>
                                        </p:tav>
                                        <p:tav tm="100000">
                                          <p:val>
                                            <p:strVal val="#ppt_x"/>
                                          </p:val>
                                        </p:tav>
                                      </p:tavLst>
                                    </p:anim>
                                    <p:anim calcmode="lin" valueType="num">
                                      <p:cBhvr additive="base">
                                        <p:cTn id="56" dur="500" fill="hold"/>
                                        <p:tgtEl>
                                          <p:spTgt spid="174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4725F996-4AB1-45AD-837D-3AC837EA9281}" type="datetime1">
              <a:rPr lang="zh-CN" altLang="en-US"/>
              <a:t>2021/11/8</a:t>
            </a:fld>
            <a:endParaRPr lang="en-US" altLang="zh-CN"/>
          </a:p>
        </p:txBody>
      </p:sp>
      <p:sp>
        <p:nvSpPr>
          <p:cNvPr id="7" name="灯片编号占位符 4"/>
          <p:cNvSpPr>
            <a:spLocks noGrp="1"/>
          </p:cNvSpPr>
          <p:nvPr>
            <p:ph type="sldNum" sz="quarter" idx="11"/>
          </p:nvPr>
        </p:nvSpPr>
        <p:spPr/>
        <p:txBody>
          <a:bodyPr/>
          <a:lstStyle/>
          <a:p>
            <a:fld id="{A7584358-95F2-44C5-93F3-DA9AFE7540AB}" type="slidenum">
              <a:rPr lang="en-US" altLang="zh-CN"/>
              <a:t>5</a:t>
            </a:fld>
            <a:endParaRPr lang="en-US" altLang="zh-CN"/>
          </a:p>
        </p:txBody>
      </p:sp>
      <p:sp>
        <p:nvSpPr>
          <p:cNvPr id="22530" name="Rectangle 2"/>
          <p:cNvSpPr>
            <a:spLocks noGrp="1" noChangeArrowheads="1"/>
          </p:cNvSpPr>
          <p:nvPr>
            <p:ph type="title"/>
          </p:nvPr>
        </p:nvSpPr>
        <p:spPr/>
        <p:txBody>
          <a:bodyPr/>
          <a:lstStyle/>
          <a:p>
            <a:r>
              <a:rPr lang="en-US" altLang="zh-CN"/>
              <a:t>2.1 </a:t>
            </a:r>
            <a:r>
              <a:rPr lang="zh-CN" altLang="en-US"/>
              <a:t>问题定义</a:t>
            </a:r>
          </a:p>
        </p:txBody>
      </p:sp>
      <p:sp>
        <p:nvSpPr>
          <p:cNvPr id="22531" name="Rectangle 3"/>
          <p:cNvSpPr>
            <a:spLocks noGrp="1" noChangeArrowheads="1"/>
          </p:cNvSpPr>
          <p:nvPr>
            <p:ph type="body" idx="1"/>
          </p:nvPr>
        </p:nvSpPr>
        <p:spPr>
          <a:xfrm>
            <a:off x="468313" y="1052513"/>
            <a:ext cx="8229600" cy="5576887"/>
          </a:xfrm>
        </p:spPr>
        <p:txBody>
          <a:bodyPr/>
          <a:lstStyle/>
          <a:p>
            <a:r>
              <a:rPr lang="en-US" altLang="zh-CN" dirty="0">
                <a:solidFill>
                  <a:srgbClr val="CC0000"/>
                </a:solidFill>
              </a:rPr>
              <a:t>【</a:t>
            </a:r>
            <a:r>
              <a:rPr lang="zh-CN" altLang="en-US" dirty="0">
                <a:solidFill>
                  <a:srgbClr val="CC0000"/>
                </a:solidFill>
              </a:rPr>
              <a:t>例</a:t>
            </a:r>
            <a:r>
              <a:rPr lang="en-US" altLang="zh-CN" dirty="0">
                <a:solidFill>
                  <a:srgbClr val="CC0000"/>
                </a:solidFill>
              </a:rPr>
              <a:t>1】</a:t>
            </a:r>
            <a:r>
              <a:rPr lang="zh-CN" altLang="en-US" dirty="0">
                <a:solidFill>
                  <a:srgbClr val="CC0000"/>
                </a:solidFill>
              </a:rPr>
              <a:t>教材科开发一个教材销售系统。</a:t>
            </a:r>
          </a:p>
          <a:p>
            <a:pPr lvl="1"/>
            <a:r>
              <a:rPr lang="zh-CN" altLang="en-US" dirty="0">
                <a:solidFill>
                  <a:srgbClr val="0000FF"/>
                </a:solidFill>
                <a:latin typeface="黑体" panose="02010609060101010101" charset="-122"/>
              </a:rPr>
              <a:t>⑴项目名称：</a:t>
            </a:r>
            <a:r>
              <a:rPr lang="zh-CN" altLang="en-US" dirty="0"/>
              <a:t>教材销售系统</a:t>
            </a:r>
            <a:endParaRPr lang="zh-CN" altLang="en-US" dirty="0">
              <a:solidFill>
                <a:srgbClr val="0000FF"/>
              </a:solidFill>
              <a:latin typeface="黑体" panose="02010609060101010101" charset="-122"/>
            </a:endParaRPr>
          </a:p>
          <a:p>
            <a:pPr lvl="1"/>
            <a:r>
              <a:rPr lang="zh-CN" altLang="en-US" dirty="0">
                <a:solidFill>
                  <a:srgbClr val="0000FF"/>
                </a:solidFill>
                <a:latin typeface="黑体" panose="02010609060101010101" charset="-122"/>
              </a:rPr>
              <a:t>⑵开发背景：</a:t>
            </a:r>
            <a:r>
              <a:rPr lang="zh-CN" altLang="en-US" dirty="0"/>
              <a:t>人工发售教材</a:t>
            </a:r>
            <a:r>
              <a:rPr lang="zh-CN" altLang="en-US" dirty="0">
                <a:solidFill>
                  <a:srgbClr val="FF0000"/>
                </a:solidFill>
              </a:rPr>
              <a:t>手续繁琐</a:t>
            </a:r>
            <a:r>
              <a:rPr lang="zh-CN" altLang="en-US" dirty="0"/>
              <a:t>，且</a:t>
            </a:r>
            <a:r>
              <a:rPr lang="zh-CN" altLang="en-US" dirty="0">
                <a:solidFill>
                  <a:srgbClr val="FF0000"/>
                </a:solidFill>
              </a:rPr>
              <a:t>易出错</a:t>
            </a:r>
            <a:r>
              <a:rPr lang="zh-CN" altLang="en-US" dirty="0"/>
              <a:t>。</a:t>
            </a:r>
            <a:endParaRPr lang="zh-CN" altLang="en-US" dirty="0">
              <a:latin typeface="黑体" panose="02010609060101010101" charset="-122"/>
            </a:endParaRPr>
          </a:p>
          <a:p>
            <a:pPr lvl="1"/>
            <a:r>
              <a:rPr lang="zh-CN" altLang="en-US" dirty="0">
                <a:solidFill>
                  <a:srgbClr val="0000FF"/>
                </a:solidFill>
                <a:latin typeface="黑体" panose="02010609060101010101" charset="-122"/>
              </a:rPr>
              <a:t>⑶项目目标：</a:t>
            </a:r>
          </a:p>
          <a:p>
            <a:pPr lvl="2"/>
            <a:r>
              <a:rPr lang="zh-CN" altLang="en-US" dirty="0"/>
              <a:t>建立一个高效率、无差错的微机教材销售系统。</a:t>
            </a:r>
            <a:endParaRPr lang="zh-CN" altLang="en-US" dirty="0">
              <a:solidFill>
                <a:srgbClr val="0000FF"/>
              </a:solidFill>
              <a:latin typeface="黑体" panose="02010609060101010101" charset="-122"/>
            </a:endParaRPr>
          </a:p>
          <a:p>
            <a:pPr lvl="1"/>
            <a:r>
              <a:rPr lang="zh-CN" altLang="en-US" dirty="0">
                <a:solidFill>
                  <a:srgbClr val="0000FF"/>
                </a:solidFill>
                <a:latin typeface="黑体" panose="02010609060101010101" charset="-122"/>
              </a:rPr>
              <a:t>⑷项目范围</a:t>
            </a:r>
          </a:p>
          <a:p>
            <a:pPr lvl="2"/>
            <a:r>
              <a:rPr lang="zh-CN" altLang="en-US" dirty="0"/>
              <a:t>利用现有</a:t>
            </a:r>
            <a:r>
              <a:rPr lang="en-US" altLang="zh-CN" dirty="0"/>
              <a:t>PC</a:t>
            </a:r>
            <a:endParaRPr lang="en-US" altLang="zh-CN" dirty="0">
              <a:solidFill>
                <a:srgbClr val="FF0000"/>
              </a:solidFill>
            </a:endParaRPr>
          </a:p>
          <a:p>
            <a:pPr lvl="2"/>
            <a:r>
              <a:rPr lang="zh-CN" altLang="en-US" dirty="0"/>
              <a:t>软件开发费用不超过</a:t>
            </a:r>
            <a:r>
              <a:rPr lang="en-US" altLang="zh-CN" dirty="0"/>
              <a:t>......</a:t>
            </a:r>
            <a:r>
              <a:rPr lang="zh-CN" altLang="en-US" dirty="0"/>
              <a:t>，完成时间</a:t>
            </a:r>
            <a:r>
              <a:rPr lang="en-US" altLang="zh-CN" dirty="0"/>
              <a:t>……</a:t>
            </a:r>
            <a:endParaRPr lang="en-US" altLang="zh-CN" dirty="0">
              <a:latin typeface="黑体" panose="02010609060101010101" charset="-122"/>
            </a:endParaRPr>
          </a:p>
          <a:p>
            <a:pPr lvl="1"/>
            <a:r>
              <a:rPr lang="en-US" altLang="zh-CN" dirty="0">
                <a:solidFill>
                  <a:srgbClr val="0000FF"/>
                </a:solidFill>
                <a:latin typeface="黑体" panose="02010609060101010101" charset="-122"/>
              </a:rPr>
              <a:t>⑸</a:t>
            </a:r>
            <a:r>
              <a:rPr lang="zh-CN" altLang="en-US" dirty="0">
                <a:solidFill>
                  <a:srgbClr val="0000FF"/>
                </a:solidFill>
                <a:latin typeface="黑体" panose="02010609060101010101" charset="-122"/>
              </a:rPr>
              <a:t>初步想法：</a:t>
            </a:r>
          </a:p>
          <a:p>
            <a:pPr lvl="2">
              <a:buFont typeface="Wingdings" panose="05000000000000000000" pitchFamily="2" charset="2"/>
              <a:buNone/>
            </a:pPr>
            <a:r>
              <a:rPr lang="zh-CN" altLang="en-US" dirty="0"/>
              <a:t>建议在系统中增加</a:t>
            </a:r>
            <a:r>
              <a:rPr lang="zh-CN" altLang="en-US" dirty="0">
                <a:solidFill>
                  <a:srgbClr val="FF0000"/>
                </a:solidFill>
              </a:rPr>
              <a:t>采购功能</a:t>
            </a:r>
            <a:r>
              <a:rPr lang="zh-CN" altLang="en-US" dirty="0"/>
              <a:t>、</a:t>
            </a:r>
            <a:r>
              <a:rPr lang="zh-CN" altLang="en-US" dirty="0">
                <a:solidFill>
                  <a:srgbClr val="FF0000"/>
                </a:solidFill>
              </a:rPr>
              <a:t>对缺书的统计</a:t>
            </a:r>
            <a:r>
              <a:rPr lang="en-US" altLang="zh-CN" dirty="0"/>
              <a:t>……</a:t>
            </a:r>
            <a:endParaRPr lang="en-US" altLang="zh-CN" dirty="0">
              <a:latin typeface="黑体" panose="02010609060101010101" charset="-122"/>
            </a:endParaRPr>
          </a:p>
          <a:p>
            <a:pPr lvl="1"/>
            <a:r>
              <a:rPr lang="en-US" altLang="zh-CN" dirty="0">
                <a:solidFill>
                  <a:srgbClr val="0000FF"/>
                </a:solidFill>
                <a:latin typeface="黑体" panose="02010609060101010101" charset="-122"/>
              </a:rPr>
              <a:t>⑹</a:t>
            </a:r>
            <a:r>
              <a:rPr lang="zh-CN" altLang="en-US" dirty="0">
                <a:solidFill>
                  <a:srgbClr val="0000FF"/>
                </a:solidFill>
                <a:latin typeface="黑体" panose="02010609060101010101" charset="-122"/>
              </a:rPr>
              <a:t>提出可行性研究的计划</a:t>
            </a:r>
          </a:p>
          <a:p>
            <a:pPr lvl="2"/>
            <a:r>
              <a:rPr lang="zh-CN" altLang="en-US" dirty="0"/>
              <a:t>建议进行大约</a:t>
            </a:r>
            <a:r>
              <a:rPr lang="en-US" altLang="zh-CN" dirty="0"/>
              <a:t>2</a:t>
            </a:r>
            <a:r>
              <a:rPr lang="zh-CN" altLang="en-US" dirty="0"/>
              <a:t>天的可行性研究</a:t>
            </a:r>
          </a:p>
        </p:txBody>
      </p:sp>
      <p:sp>
        <p:nvSpPr>
          <p:cNvPr id="22534" name="Rectangle 6"/>
          <p:cNvSpPr>
            <a:spLocks noChangeArrowheads="1"/>
          </p:cNvSpPr>
          <p:nvPr/>
        </p:nvSpPr>
        <p:spPr bwMode="auto">
          <a:xfrm>
            <a:off x="6096000" y="3857625"/>
            <a:ext cx="3248025" cy="457200"/>
          </a:xfrm>
          <a:prstGeom prst="rect">
            <a:avLst/>
          </a:prstGeom>
          <a:noFill/>
          <a:ln w="9525">
            <a:noFill/>
            <a:miter lim="800000"/>
          </a:ln>
          <a:effectLst/>
        </p:spPr>
        <p:txBody>
          <a:bodyPr wrap="none">
            <a:spAutoFit/>
          </a:bodyPr>
          <a:lstStyle/>
          <a:p>
            <a:r>
              <a:rPr lang="zh-CN" altLang="en-US" sz="2400" b="1">
                <a:solidFill>
                  <a:srgbClr val="FF0000"/>
                </a:solidFill>
                <a:ea typeface="黑体" panose="02010609060101010101" charset="-122"/>
              </a:rPr>
              <a:t>是否需要购置服务器？</a:t>
            </a:r>
          </a:p>
        </p:txBody>
      </p:sp>
      <p:sp>
        <p:nvSpPr>
          <p:cNvPr id="22535" name="Rectangle 7"/>
          <p:cNvSpPr>
            <a:spLocks noChangeArrowheads="1"/>
          </p:cNvSpPr>
          <p:nvPr/>
        </p:nvSpPr>
        <p:spPr bwMode="auto">
          <a:xfrm>
            <a:off x="3581400" y="3886200"/>
            <a:ext cx="2574925" cy="457200"/>
          </a:xfrm>
          <a:prstGeom prst="rect">
            <a:avLst/>
          </a:prstGeom>
          <a:noFill/>
          <a:ln w="9525">
            <a:noFill/>
            <a:miter lim="800000"/>
          </a:ln>
          <a:effectLst/>
        </p:spPr>
        <p:txBody>
          <a:bodyPr wrap="none">
            <a:spAutoFit/>
          </a:bodyPr>
          <a:lstStyle/>
          <a:p>
            <a:r>
              <a:rPr lang="zh-CN" altLang="en-US" sz="2400" b="1">
                <a:solidFill>
                  <a:srgbClr val="FF0000"/>
                </a:solidFill>
                <a:ea typeface="黑体" panose="02010609060101010101" charset="-122"/>
              </a:rPr>
              <a:t>单机？</a:t>
            </a:r>
            <a:r>
              <a:rPr lang="en-US" altLang="zh-CN" sz="2400" b="1">
                <a:solidFill>
                  <a:srgbClr val="FF0000"/>
                </a:solidFill>
                <a:ea typeface="黑体" panose="02010609060101010101" charset="-122"/>
              </a:rPr>
              <a:t>C/S? B/S?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strips(downRight)">
                                      <p:cBhvr>
                                        <p:cTn id="7" dur="500"/>
                                        <p:tgtEl>
                                          <p:spTgt spid="22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strips(downRight)">
                                      <p:cBhvr>
                                        <p:cTn id="12" dur="500"/>
                                        <p:tgtEl>
                                          <p:spTgt spid="22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strips(downRight)">
                                      <p:cBhvr>
                                        <p:cTn id="17" dur="500"/>
                                        <p:tgtEl>
                                          <p:spTgt spid="225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animEffect transition="in" filter="strips(downRight)">
                                      <p:cBhvr>
                                        <p:cTn id="22" dur="500"/>
                                        <p:tgtEl>
                                          <p:spTgt spid="225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Effect transition="in" filter="strips(downRight)">
                                      <p:cBhvr>
                                        <p:cTn id="27" dur="500"/>
                                        <p:tgtEl>
                                          <p:spTgt spid="2253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22531">
                                            <p:txEl>
                                              <p:pRg st="6" end="6"/>
                                            </p:txEl>
                                          </p:spTgt>
                                        </p:tgtEl>
                                        <p:attrNameLst>
                                          <p:attrName>style.visibility</p:attrName>
                                        </p:attrNameLst>
                                      </p:cBhvr>
                                      <p:to>
                                        <p:strVal val="visible"/>
                                      </p:to>
                                    </p:set>
                                    <p:animEffect transition="in" filter="strips(downRight)">
                                      <p:cBhvr>
                                        <p:cTn id="32" dur="500"/>
                                        <p:tgtEl>
                                          <p:spTgt spid="2253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22531">
                                            <p:txEl>
                                              <p:pRg st="7" end="7"/>
                                            </p:txEl>
                                          </p:spTgt>
                                        </p:tgtEl>
                                        <p:attrNameLst>
                                          <p:attrName>style.visibility</p:attrName>
                                        </p:attrNameLst>
                                      </p:cBhvr>
                                      <p:to>
                                        <p:strVal val="visible"/>
                                      </p:to>
                                    </p:set>
                                    <p:animEffect transition="in" filter="strips(downRight)">
                                      <p:cBhvr>
                                        <p:cTn id="37" dur="500"/>
                                        <p:tgtEl>
                                          <p:spTgt spid="2253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2535"/>
                                        </p:tgtEl>
                                        <p:attrNameLst>
                                          <p:attrName>style.visibility</p:attrName>
                                        </p:attrNameLst>
                                      </p:cBhvr>
                                      <p:to>
                                        <p:strVal val="visible"/>
                                      </p:to>
                                    </p:set>
                                    <p:anim calcmode="lin" valueType="num">
                                      <p:cBhvr additive="base">
                                        <p:cTn id="42" dur="500" fill="hold"/>
                                        <p:tgtEl>
                                          <p:spTgt spid="22535"/>
                                        </p:tgtEl>
                                        <p:attrNameLst>
                                          <p:attrName>ppt_x</p:attrName>
                                        </p:attrNameLst>
                                      </p:cBhvr>
                                      <p:tavLst>
                                        <p:tav tm="0">
                                          <p:val>
                                            <p:strVal val="#ppt_x"/>
                                          </p:val>
                                        </p:tav>
                                        <p:tav tm="100000">
                                          <p:val>
                                            <p:strVal val="#ppt_x"/>
                                          </p:val>
                                        </p:tav>
                                      </p:tavLst>
                                    </p:anim>
                                    <p:anim calcmode="lin" valueType="num">
                                      <p:cBhvr additive="base">
                                        <p:cTn id="43" dur="500" fill="hold"/>
                                        <p:tgtEl>
                                          <p:spTgt spid="2253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2534"/>
                                        </p:tgtEl>
                                        <p:attrNameLst>
                                          <p:attrName>style.visibility</p:attrName>
                                        </p:attrNameLst>
                                      </p:cBhvr>
                                      <p:to>
                                        <p:strVal val="visible"/>
                                      </p:to>
                                    </p:set>
                                    <p:anim calcmode="lin" valueType="num">
                                      <p:cBhvr additive="base">
                                        <p:cTn id="48" dur="500" fill="hold"/>
                                        <p:tgtEl>
                                          <p:spTgt spid="22534"/>
                                        </p:tgtEl>
                                        <p:attrNameLst>
                                          <p:attrName>ppt_x</p:attrName>
                                        </p:attrNameLst>
                                      </p:cBhvr>
                                      <p:tavLst>
                                        <p:tav tm="0">
                                          <p:val>
                                            <p:strVal val="#ppt_x"/>
                                          </p:val>
                                        </p:tav>
                                        <p:tav tm="100000">
                                          <p:val>
                                            <p:strVal val="#ppt_x"/>
                                          </p:val>
                                        </p:tav>
                                      </p:tavLst>
                                    </p:anim>
                                    <p:anim calcmode="lin" valueType="num">
                                      <p:cBhvr additive="base">
                                        <p:cTn id="49" dur="500" fill="hold"/>
                                        <p:tgtEl>
                                          <p:spTgt spid="2253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8" presetClass="entr" presetSubtype="6" fill="hold" nodeType="clickEffect">
                                  <p:stCondLst>
                                    <p:cond delay="0"/>
                                  </p:stCondLst>
                                  <p:childTnLst>
                                    <p:set>
                                      <p:cBhvr>
                                        <p:cTn id="53" dur="1" fill="hold">
                                          <p:stCondLst>
                                            <p:cond delay="0"/>
                                          </p:stCondLst>
                                        </p:cTn>
                                        <p:tgtEl>
                                          <p:spTgt spid="22531">
                                            <p:txEl>
                                              <p:pRg st="8" end="8"/>
                                            </p:txEl>
                                          </p:spTgt>
                                        </p:tgtEl>
                                        <p:attrNameLst>
                                          <p:attrName>style.visibility</p:attrName>
                                        </p:attrNameLst>
                                      </p:cBhvr>
                                      <p:to>
                                        <p:strVal val="visible"/>
                                      </p:to>
                                    </p:set>
                                    <p:animEffect transition="in" filter="strips(downRight)">
                                      <p:cBhvr>
                                        <p:cTn id="54" dur="500"/>
                                        <p:tgtEl>
                                          <p:spTgt spid="22531">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nodeType="clickEffect">
                                  <p:stCondLst>
                                    <p:cond delay="0"/>
                                  </p:stCondLst>
                                  <p:childTnLst>
                                    <p:set>
                                      <p:cBhvr>
                                        <p:cTn id="58" dur="1" fill="hold">
                                          <p:stCondLst>
                                            <p:cond delay="0"/>
                                          </p:stCondLst>
                                        </p:cTn>
                                        <p:tgtEl>
                                          <p:spTgt spid="22531">
                                            <p:txEl>
                                              <p:pRg st="9" end="9"/>
                                            </p:txEl>
                                          </p:spTgt>
                                        </p:tgtEl>
                                        <p:attrNameLst>
                                          <p:attrName>style.visibility</p:attrName>
                                        </p:attrNameLst>
                                      </p:cBhvr>
                                      <p:to>
                                        <p:strVal val="visible"/>
                                      </p:to>
                                    </p:set>
                                    <p:animEffect transition="in" filter="strips(downRight)">
                                      <p:cBhvr>
                                        <p:cTn id="59" dur="500"/>
                                        <p:tgtEl>
                                          <p:spTgt spid="22531">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6" fill="hold" nodeType="clickEffect">
                                  <p:stCondLst>
                                    <p:cond delay="0"/>
                                  </p:stCondLst>
                                  <p:childTnLst>
                                    <p:set>
                                      <p:cBhvr>
                                        <p:cTn id="63" dur="1" fill="hold">
                                          <p:stCondLst>
                                            <p:cond delay="0"/>
                                          </p:stCondLst>
                                        </p:cTn>
                                        <p:tgtEl>
                                          <p:spTgt spid="22531">
                                            <p:txEl>
                                              <p:pRg st="10" end="10"/>
                                            </p:txEl>
                                          </p:spTgt>
                                        </p:tgtEl>
                                        <p:attrNameLst>
                                          <p:attrName>style.visibility</p:attrName>
                                        </p:attrNameLst>
                                      </p:cBhvr>
                                      <p:to>
                                        <p:strVal val="visible"/>
                                      </p:to>
                                    </p:set>
                                    <p:animEffect transition="in" filter="strips(downRight)">
                                      <p:cBhvr>
                                        <p:cTn id="64" dur="500"/>
                                        <p:tgtEl>
                                          <p:spTgt spid="22531">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6" fill="hold" nodeType="clickEffect">
                                  <p:stCondLst>
                                    <p:cond delay="0"/>
                                  </p:stCondLst>
                                  <p:childTnLst>
                                    <p:set>
                                      <p:cBhvr>
                                        <p:cTn id="68" dur="1" fill="hold">
                                          <p:stCondLst>
                                            <p:cond delay="0"/>
                                          </p:stCondLst>
                                        </p:cTn>
                                        <p:tgtEl>
                                          <p:spTgt spid="22531">
                                            <p:txEl>
                                              <p:pRg st="11" end="11"/>
                                            </p:txEl>
                                          </p:spTgt>
                                        </p:tgtEl>
                                        <p:attrNameLst>
                                          <p:attrName>style.visibility</p:attrName>
                                        </p:attrNameLst>
                                      </p:cBhvr>
                                      <p:to>
                                        <p:strVal val="visible"/>
                                      </p:to>
                                    </p:set>
                                    <p:animEffect transition="in" filter="strips(downRight)">
                                      <p:cBhvr>
                                        <p:cTn id="69" dur="500"/>
                                        <p:tgtEl>
                                          <p:spTgt spid="2253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3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3"/>
          <p:cNvSpPr>
            <a:spLocks noGrp="1"/>
          </p:cNvSpPr>
          <p:nvPr>
            <p:ph type="dt" sz="half" idx="10"/>
          </p:nvPr>
        </p:nvSpPr>
        <p:spPr/>
        <p:txBody>
          <a:bodyPr/>
          <a:lstStyle/>
          <a:p>
            <a:fld id="{81E11696-91EF-4970-849E-1E87AC12FC90}" type="datetime1">
              <a:rPr lang="zh-CN" altLang="en-US"/>
              <a:t>2021/11/8</a:t>
            </a:fld>
            <a:endParaRPr lang="en-US" altLang="zh-CN"/>
          </a:p>
        </p:txBody>
      </p:sp>
      <p:sp>
        <p:nvSpPr>
          <p:cNvPr id="21" name="灯片编号占位符 4"/>
          <p:cNvSpPr>
            <a:spLocks noGrp="1"/>
          </p:cNvSpPr>
          <p:nvPr>
            <p:ph type="sldNum" sz="quarter" idx="11"/>
          </p:nvPr>
        </p:nvSpPr>
        <p:spPr/>
        <p:txBody>
          <a:bodyPr/>
          <a:lstStyle/>
          <a:p>
            <a:fld id="{69ADE0F3-C9B0-4886-B063-7F4A03BE149B}" type="slidenum">
              <a:rPr lang="en-US" altLang="zh-CN"/>
              <a:t>50</a:t>
            </a:fld>
            <a:endParaRPr lang="en-US" altLang="zh-CN"/>
          </a:p>
        </p:txBody>
      </p:sp>
      <p:sp>
        <p:nvSpPr>
          <p:cNvPr id="101378" name="Rectangle 2"/>
          <p:cNvSpPr>
            <a:spLocks noGrp="1" noChangeArrowheads="1"/>
          </p:cNvSpPr>
          <p:nvPr>
            <p:ph type="title"/>
          </p:nvPr>
        </p:nvSpPr>
        <p:spPr/>
        <p:txBody>
          <a:bodyPr/>
          <a:lstStyle/>
          <a:p>
            <a:r>
              <a:rPr lang="en-US" altLang="zh-CN"/>
              <a:t>2.3 </a:t>
            </a:r>
            <a:r>
              <a:rPr lang="zh-CN" altLang="en-US"/>
              <a:t>系统流程图</a:t>
            </a:r>
          </a:p>
        </p:txBody>
      </p:sp>
      <p:sp>
        <p:nvSpPr>
          <p:cNvPr id="101379" name="Rectangle 3"/>
          <p:cNvSpPr>
            <a:spLocks noGrp="1" noChangeArrowheads="1"/>
          </p:cNvSpPr>
          <p:nvPr>
            <p:ph type="body" idx="1"/>
          </p:nvPr>
        </p:nvSpPr>
        <p:spPr/>
        <p:txBody>
          <a:bodyPr/>
          <a:lstStyle/>
          <a:p>
            <a:r>
              <a:rPr lang="en-US" altLang="zh-CN" dirty="0">
                <a:solidFill>
                  <a:srgbClr val="CC0000"/>
                </a:solidFill>
              </a:rPr>
              <a:t>【</a:t>
            </a:r>
            <a:r>
              <a:rPr lang="zh-CN" altLang="en-US" dirty="0">
                <a:solidFill>
                  <a:srgbClr val="CC0000"/>
                </a:solidFill>
              </a:rPr>
              <a:t>例</a:t>
            </a:r>
            <a:r>
              <a:rPr lang="en-US" altLang="zh-CN" dirty="0">
                <a:solidFill>
                  <a:srgbClr val="CC0000"/>
                </a:solidFill>
              </a:rPr>
              <a:t>4】</a:t>
            </a:r>
            <a:r>
              <a:rPr lang="zh-CN" altLang="en-US" dirty="0">
                <a:solidFill>
                  <a:srgbClr val="CC0000"/>
                </a:solidFill>
              </a:rPr>
              <a:t>教材销售系统。</a:t>
            </a:r>
          </a:p>
          <a:p>
            <a:pPr lvl="1"/>
            <a:r>
              <a:rPr lang="zh-CN" altLang="en-US" dirty="0">
                <a:solidFill>
                  <a:srgbClr val="0000FF"/>
                </a:solidFill>
              </a:rPr>
              <a:t>售书过程：</a:t>
            </a:r>
          </a:p>
          <a:p>
            <a:pPr lvl="2"/>
            <a:r>
              <a:rPr lang="zh-CN" altLang="en-US" i="1" dirty="0">
                <a:solidFill>
                  <a:srgbClr val="0000FF"/>
                </a:solidFill>
              </a:rPr>
              <a:t>学生</a:t>
            </a:r>
            <a:r>
              <a:rPr lang="zh-CN" altLang="en-US" dirty="0"/>
              <a:t>找系办公室的</a:t>
            </a:r>
            <a:r>
              <a:rPr lang="zh-CN" altLang="en-US" i="1" dirty="0">
                <a:solidFill>
                  <a:srgbClr val="0000FF"/>
                </a:solidFill>
              </a:rPr>
              <a:t>张秘书</a:t>
            </a:r>
            <a:r>
              <a:rPr lang="zh-CN" altLang="en-US" dirty="0"/>
              <a:t>开一个</a:t>
            </a:r>
            <a:r>
              <a:rPr lang="zh-CN" altLang="en-US" i="1" dirty="0">
                <a:solidFill>
                  <a:srgbClr val="009900"/>
                </a:solidFill>
              </a:rPr>
              <a:t>购书单</a:t>
            </a:r>
            <a:r>
              <a:rPr lang="zh-CN" altLang="en-US" dirty="0"/>
              <a:t>；</a:t>
            </a:r>
          </a:p>
          <a:p>
            <a:pPr lvl="2"/>
            <a:r>
              <a:rPr lang="zh-CN" altLang="en-US" dirty="0"/>
              <a:t>凭</a:t>
            </a:r>
            <a:r>
              <a:rPr lang="zh-CN" altLang="en-US" i="1" dirty="0">
                <a:solidFill>
                  <a:srgbClr val="009900"/>
                </a:solidFill>
              </a:rPr>
              <a:t>购书单</a:t>
            </a:r>
            <a:r>
              <a:rPr lang="zh-CN" altLang="en-US" dirty="0"/>
              <a:t>找教材科的</a:t>
            </a:r>
            <a:r>
              <a:rPr lang="zh-CN" altLang="en-US" i="1" dirty="0">
                <a:solidFill>
                  <a:srgbClr val="0000FF"/>
                </a:solidFill>
              </a:rPr>
              <a:t>王会计</a:t>
            </a:r>
            <a:r>
              <a:rPr lang="zh-CN" altLang="en-US" dirty="0"/>
              <a:t>开</a:t>
            </a:r>
            <a:r>
              <a:rPr lang="zh-CN" altLang="en-US" i="1" dirty="0">
                <a:solidFill>
                  <a:srgbClr val="009900"/>
                </a:solidFill>
              </a:rPr>
              <a:t>购书发票</a:t>
            </a:r>
            <a:r>
              <a:rPr lang="zh-CN" altLang="en-US" dirty="0"/>
              <a:t>；</a:t>
            </a:r>
          </a:p>
          <a:p>
            <a:pPr lvl="2"/>
            <a:r>
              <a:rPr lang="zh-CN" altLang="en-US" dirty="0"/>
              <a:t>向</a:t>
            </a:r>
            <a:r>
              <a:rPr lang="zh-CN" altLang="en-US" i="1" dirty="0">
                <a:solidFill>
                  <a:srgbClr val="0000FF"/>
                </a:solidFill>
              </a:rPr>
              <a:t>李出纳员</a:t>
            </a:r>
            <a:r>
              <a:rPr lang="zh-CN" altLang="en-US" dirty="0"/>
              <a:t>交书费开</a:t>
            </a:r>
            <a:r>
              <a:rPr lang="zh-CN" altLang="en-US" i="1" dirty="0">
                <a:solidFill>
                  <a:srgbClr val="009900"/>
                </a:solidFill>
              </a:rPr>
              <a:t>领书单</a:t>
            </a:r>
            <a:r>
              <a:rPr lang="zh-CN" altLang="en-US" dirty="0"/>
              <a:t>；</a:t>
            </a:r>
          </a:p>
          <a:p>
            <a:pPr lvl="2"/>
            <a:r>
              <a:rPr lang="zh-CN" altLang="en-US" dirty="0"/>
              <a:t>学生拿着</a:t>
            </a:r>
            <a:r>
              <a:rPr lang="zh-CN" altLang="en-US" i="1" dirty="0">
                <a:solidFill>
                  <a:srgbClr val="009900"/>
                </a:solidFill>
              </a:rPr>
              <a:t>领书单</a:t>
            </a:r>
            <a:r>
              <a:rPr lang="zh-CN" altLang="en-US" dirty="0"/>
              <a:t>到书库找</a:t>
            </a:r>
            <a:r>
              <a:rPr lang="zh-CN" altLang="en-US" i="1" dirty="0">
                <a:solidFill>
                  <a:srgbClr val="0000FF"/>
                </a:solidFill>
              </a:rPr>
              <a:t>赵保管员</a:t>
            </a:r>
            <a:r>
              <a:rPr lang="zh-CN" altLang="en-US" dirty="0"/>
              <a:t>领</a:t>
            </a:r>
            <a:r>
              <a:rPr lang="zh-CN" altLang="en-US" i="1" dirty="0">
                <a:solidFill>
                  <a:srgbClr val="009900"/>
                </a:solidFill>
              </a:rPr>
              <a:t>书</a:t>
            </a:r>
            <a:r>
              <a:rPr lang="zh-CN" altLang="en-US" dirty="0"/>
              <a:t>。</a:t>
            </a:r>
          </a:p>
        </p:txBody>
      </p:sp>
      <p:sp>
        <p:nvSpPr>
          <p:cNvPr id="101380" name="AutoShape 4"/>
          <p:cNvSpPr>
            <a:spLocks noChangeArrowheads="1"/>
          </p:cNvSpPr>
          <p:nvPr/>
        </p:nvSpPr>
        <p:spPr bwMode="auto">
          <a:xfrm>
            <a:off x="2743200" y="4191000"/>
            <a:ext cx="1524000" cy="838200"/>
          </a:xfrm>
          <a:prstGeom prst="flowChartManualOperation">
            <a:avLst/>
          </a:prstGeom>
          <a:noFill/>
          <a:ln w="38100" algn="ctr">
            <a:solidFill>
              <a:schemeClr val="accent2"/>
            </a:solidFill>
            <a:miter lim="800000"/>
          </a:ln>
          <a:effectLst/>
        </p:spPr>
        <p:txBody>
          <a:bodyPr wrap="none" anchor="ctr"/>
          <a:lstStyle/>
          <a:p>
            <a:r>
              <a:rPr lang="zh-CN" altLang="en-US" sz="2400" b="1">
                <a:solidFill>
                  <a:srgbClr val="CC0000"/>
                </a:solidFill>
                <a:ea typeface="黑体" panose="02010609060101010101" charset="-122"/>
              </a:rPr>
              <a:t>开购书</a:t>
            </a:r>
          </a:p>
          <a:p>
            <a:r>
              <a:rPr lang="zh-CN" altLang="en-US" sz="2400" b="1">
                <a:solidFill>
                  <a:srgbClr val="CC0000"/>
                </a:solidFill>
                <a:ea typeface="黑体" panose="02010609060101010101" charset="-122"/>
              </a:rPr>
              <a:t>证明</a:t>
            </a:r>
          </a:p>
        </p:txBody>
      </p:sp>
      <p:sp>
        <p:nvSpPr>
          <p:cNvPr id="101381" name="AutoShape 5"/>
          <p:cNvSpPr>
            <a:spLocks noChangeArrowheads="1"/>
          </p:cNvSpPr>
          <p:nvPr/>
        </p:nvSpPr>
        <p:spPr bwMode="auto">
          <a:xfrm>
            <a:off x="4724400" y="4267200"/>
            <a:ext cx="1524000" cy="685800"/>
          </a:xfrm>
          <a:prstGeom prst="flowChartDocument">
            <a:avLst/>
          </a:prstGeom>
          <a:noFill/>
          <a:ln w="38100" algn="ctr">
            <a:solidFill>
              <a:schemeClr val="accent2"/>
            </a:solidFill>
            <a:miter lim="800000"/>
          </a:ln>
          <a:effectLst/>
        </p:spPr>
        <p:txBody>
          <a:bodyPr wrap="none" anchor="ctr"/>
          <a:lstStyle/>
          <a:p>
            <a:r>
              <a:rPr lang="zh-CN" altLang="en-US" sz="2400" b="1">
                <a:solidFill>
                  <a:srgbClr val="CC0000"/>
                </a:solidFill>
                <a:ea typeface="黑体" panose="02010609060101010101" charset="-122"/>
              </a:rPr>
              <a:t>购书单</a:t>
            </a:r>
          </a:p>
        </p:txBody>
      </p:sp>
      <p:cxnSp>
        <p:nvCxnSpPr>
          <p:cNvPr id="101382" name="AutoShape 6"/>
          <p:cNvCxnSpPr>
            <a:cxnSpLocks noChangeShapeType="1"/>
            <a:stCxn id="101380" idx="3"/>
            <a:endCxn id="101381" idx="1"/>
          </p:cNvCxnSpPr>
          <p:nvPr/>
        </p:nvCxnSpPr>
        <p:spPr bwMode="auto">
          <a:xfrm>
            <a:off x="4132263" y="4610100"/>
            <a:ext cx="573087" cy="0"/>
          </a:xfrm>
          <a:prstGeom prst="straightConnector1">
            <a:avLst/>
          </a:prstGeom>
          <a:noFill/>
          <a:ln w="76200">
            <a:solidFill>
              <a:schemeClr val="accent2"/>
            </a:solidFill>
            <a:round/>
            <a:tailEnd type="triangle" w="med" len="med"/>
          </a:ln>
          <a:effectLst/>
        </p:spPr>
      </p:cxnSp>
      <p:sp>
        <p:nvSpPr>
          <p:cNvPr id="101383" name="AutoShape 7"/>
          <p:cNvSpPr>
            <a:spLocks noChangeArrowheads="1"/>
          </p:cNvSpPr>
          <p:nvPr/>
        </p:nvSpPr>
        <p:spPr bwMode="auto">
          <a:xfrm>
            <a:off x="6629400" y="4191000"/>
            <a:ext cx="1524000" cy="838200"/>
          </a:xfrm>
          <a:prstGeom prst="flowChartManualOperation">
            <a:avLst/>
          </a:prstGeom>
          <a:noFill/>
          <a:ln w="38100" algn="ctr">
            <a:solidFill>
              <a:schemeClr val="accent2"/>
            </a:solidFill>
            <a:miter lim="800000"/>
          </a:ln>
          <a:effectLst/>
        </p:spPr>
        <p:txBody>
          <a:bodyPr wrap="none" anchor="ctr"/>
          <a:lstStyle/>
          <a:p>
            <a:r>
              <a:rPr lang="zh-CN" altLang="en-US" sz="2400" b="1">
                <a:solidFill>
                  <a:srgbClr val="CC0000"/>
                </a:solidFill>
                <a:ea typeface="黑体" panose="02010609060101010101" charset="-122"/>
              </a:rPr>
              <a:t>开购书</a:t>
            </a:r>
          </a:p>
          <a:p>
            <a:r>
              <a:rPr lang="zh-CN" altLang="en-US" sz="2400" b="1">
                <a:solidFill>
                  <a:srgbClr val="CC0000"/>
                </a:solidFill>
                <a:ea typeface="黑体" panose="02010609060101010101" charset="-122"/>
              </a:rPr>
              <a:t>发票</a:t>
            </a:r>
          </a:p>
        </p:txBody>
      </p:sp>
      <p:cxnSp>
        <p:nvCxnSpPr>
          <p:cNvPr id="101384" name="AutoShape 8"/>
          <p:cNvCxnSpPr>
            <a:cxnSpLocks noChangeShapeType="1"/>
            <a:stCxn id="101381" idx="3"/>
            <a:endCxn id="101383" idx="1"/>
          </p:cNvCxnSpPr>
          <p:nvPr/>
        </p:nvCxnSpPr>
        <p:spPr bwMode="auto">
          <a:xfrm>
            <a:off x="6267450" y="4610100"/>
            <a:ext cx="496888" cy="0"/>
          </a:xfrm>
          <a:prstGeom prst="straightConnector1">
            <a:avLst/>
          </a:prstGeom>
          <a:noFill/>
          <a:ln w="76200">
            <a:solidFill>
              <a:schemeClr val="accent2"/>
            </a:solidFill>
            <a:round/>
            <a:tailEnd type="triangle" w="med" len="med"/>
          </a:ln>
          <a:effectLst/>
        </p:spPr>
      </p:cxnSp>
      <p:sp>
        <p:nvSpPr>
          <p:cNvPr id="101385" name="AutoShape 9"/>
          <p:cNvSpPr>
            <a:spLocks noChangeArrowheads="1"/>
          </p:cNvSpPr>
          <p:nvPr/>
        </p:nvSpPr>
        <p:spPr bwMode="auto">
          <a:xfrm>
            <a:off x="7543800" y="5638800"/>
            <a:ext cx="1524000" cy="685800"/>
          </a:xfrm>
          <a:prstGeom prst="flowChartDocument">
            <a:avLst/>
          </a:prstGeom>
          <a:noFill/>
          <a:ln w="38100" algn="ctr">
            <a:solidFill>
              <a:schemeClr val="accent2"/>
            </a:solidFill>
            <a:miter lim="800000"/>
          </a:ln>
          <a:effectLst/>
        </p:spPr>
        <p:txBody>
          <a:bodyPr wrap="none" anchor="ctr"/>
          <a:lstStyle/>
          <a:p>
            <a:r>
              <a:rPr lang="zh-CN" altLang="en-US" sz="2400" b="1">
                <a:solidFill>
                  <a:srgbClr val="CC0000"/>
                </a:solidFill>
                <a:ea typeface="黑体" panose="02010609060101010101" charset="-122"/>
              </a:rPr>
              <a:t>发票</a:t>
            </a:r>
          </a:p>
        </p:txBody>
      </p:sp>
      <p:sp>
        <p:nvSpPr>
          <p:cNvPr id="101386" name="AutoShape 10"/>
          <p:cNvSpPr>
            <a:spLocks noChangeArrowheads="1"/>
          </p:cNvSpPr>
          <p:nvPr/>
        </p:nvSpPr>
        <p:spPr bwMode="auto">
          <a:xfrm>
            <a:off x="5627688" y="5562600"/>
            <a:ext cx="1524000" cy="838200"/>
          </a:xfrm>
          <a:prstGeom prst="flowChartManualOperation">
            <a:avLst/>
          </a:prstGeom>
          <a:noFill/>
          <a:ln w="38100" algn="ctr">
            <a:solidFill>
              <a:schemeClr val="accent2"/>
            </a:solidFill>
            <a:miter lim="800000"/>
          </a:ln>
          <a:effectLst/>
        </p:spPr>
        <p:txBody>
          <a:bodyPr wrap="none" anchor="ctr"/>
          <a:lstStyle/>
          <a:p>
            <a:r>
              <a:rPr lang="zh-CN" altLang="en-US" sz="2400" b="1">
                <a:solidFill>
                  <a:srgbClr val="CC0000"/>
                </a:solidFill>
                <a:ea typeface="黑体" panose="02010609060101010101" charset="-122"/>
              </a:rPr>
              <a:t>收书费</a:t>
            </a:r>
          </a:p>
        </p:txBody>
      </p:sp>
      <p:cxnSp>
        <p:nvCxnSpPr>
          <p:cNvPr id="101387" name="AutoShape 11"/>
          <p:cNvCxnSpPr>
            <a:cxnSpLocks noChangeShapeType="1"/>
            <a:stCxn id="101385" idx="1"/>
            <a:endCxn id="101386" idx="3"/>
          </p:cNvCxnSpPr>
          <p:nvPr/>
        </p:nvCxnSpPr>
        <p:spPr bwMode="auto">
          <a:xfrm flipH="1">
            <a:off x="7016750" y="5981700"/>
            <a:ext cx="508000" cy="0"/>
          </a:xfrm>
          <a:prstGeom prst="straightConnector1">
            <a:avLst/>
          </a:prstGeom>
          <a:noFill/>
          <a:ln w="76200">
            <a:solidFill>
              <a:schemeClr val="accent2"/>
            </a:solidFill>
            <a:round/>
            <a:tailEnd type="triangle" w="med" len="med"/>
          </a:ln>
          <a:effectLst/>
        </p:spPr>
      </p:cxnSp>
      <p:sp>
        <p:nvSpPr>
          <p:cNvPr id="101388" name="AutoShape 12"/>
          <p:cNvSpPr>
            <a:spLocks noChangeArrowheads="1"/>
          </p:cNvSpPr>
          <p:nvPr/>
        </p:nvSpPr>
        <p:spPr bwMode="auto">
          <a:xfrm>
            <a:off x="3646488" y="5638800"/>
            <a:ext cx="1524000" cy="685800"/>
          </a:xfrm>
          <a:prstGeom prst="flowChartDocument">
            <a:avLst/>
          </a:prstGeom>
          <a:noFill/>
          <a:ln w="38100" algn="ctr">
            <a:solidFill>
              <a:schemeClr val="accent2"/>
            </a:solidFill>
            <a:miter lim="800000"/>
          </a:ln>
          <a:effectLst/>
        </p:spPr>
        <p:txBody>
          <a:bodyPr wrap="none" anchor="ctr"/>
          <a:lstStyle/>
          <a:p>
            <a:r>
              <a:rPr lang="zh-CN" altLang="en-US" sz="2400" b="1">
                <a:solidFill>
                  <a:srgbClr val="CC0000"/>
                </a:solidFill>
                <a:ea typeface="黑体" panose="02010609060101010101" charset="-122"/>
              </a:rPr>
              <a:t>领书单</a:t>
            </a:r>
          </a:p>
        </p:txBody>
      </p:sp>
      <p:cxnSp>
        <p:nvCxnSpPr>
          <p:cNvPr id="101389" name="AutoShape 13"/>
          <p:cNvCxnSpPr>
            <a:cxnSpLocks noChangeShapeType="1"/>
            <a:stCxn id="101386" idx="1"/>
            <a:endCxn id="101388" idx="3"/>
          </p:cNvCxnSpPr>
          <p:nvPr/>
        </p:nvCxnSpPr>
        <p:spPr bwMode="auto">
          <a:xfrm flipH="1">
            <a:off x="5189538" y="5981700"/>
            <a:ext cx="573087" cy="0"/>
          </a:xfrm>
          <a:prstGeom prst="straightConnector1">
            <a:avLst/>
          </a:prstGeom>
          <a:noFill/>
          <a:ln w="76200">
            <a:solidFill>
              <a:schemeClr val="accent2"/>
            </a:solidFill>
            <a:round/>
            <a:tailEnd type="triangle" w="med" len="med"/>
          </a:ln>
          <a:effectLst/>
        </p:spPr>
      </p:cxnSp>
      <p:cxnSp>
        <p:nvCxnSpPr>
          <p:cNvPr id="101390" name="AutoShape 14"/>
          <p:cNvCxnSpPr>
            <a:cxnSpLocks noChangeShapeType="1"/>
            <a:stCxn id="101383" idx="3"/>
            <a:endCxn id="101385" idx="0"/>
          </p:cNvCxnSpPr>
          <p:nvPr/>
        </p:nvCxnSpPr>
        <p:spPr bwMode="auto">
          <a:xfrm>
            <a:off x="8018463" y="4610100"/>
            <a:ext cx="287337" cy="1009650"/>
          </a:xfrm>
          <a:prstGeom prst="bentConnector2">
            <a:avLst/>
          </a:prstGeom>
          <a:noFill/>
          <a:ln w="76200">
            <a:solidFill>
              <a:schemeClr val="accent2"/>
            </a:solidFill>
            <a:miter lim="800000"/>
            <a:tailEnd type="triangle" w="med" len="med"/>
          </a:ln>
          <a:effectLst/>
        </p:spPr>
      </p:cxnSp>
      <p:sp>
        <p:nvSpPr>
          <p:cNvPr id="101391" name="AutoShape 15"/>
          <p:cNvSpPr>
            <a:spLocks noChangeArrowheads="1"/>
          </p:cNvSpPr>
          <p:nvPr/>
        </p:nvSpPr>
        <p:spPr bwMode="auto">
          <a:xfrm>
            <a:off x="1600200" y="5562600"/>
            <a:ext cx="1524000" cy="838200"/>
          </a:xfrm>
          <a:prstGeom prst="flowChartManualOperation">
            <a:avLst/>
          </a:prstGeom>
          <a:noFill/>
          <a:ln w="38100" algn="ctr">
            <a:solidFill>
              <a:schemeClr val="accent2"/>
            </a:solidFill>
            <a:miter lim="800000"/>
          </a:ln>
          <a:effectLst/>
        </p:spPr>
        <p:txBody>
          <a:bodyPr wrap="none" anchor="ctr"/>
          <a:lstStyle/>
          <a:p>
            <a:r>
              <a:rPr lang="zh-CN" altLang="en-US" sz="2400" b="1">
                <a:solidFill>
                  <a:srgbClr val="CC0000"/>
                </a:solidFill>
                <a:ea typeface="黑体" panose="02010609060101010101" charset="-122"/>
              </a:rPr>
              <a:t>发书</a:t>
            </a:r>
          </a:p>
        </p:txBody>
      </p:sp>
      <p:cxnSp>
        <p:nvCxnSpPr>
          <p:cNvPr id="101392" name="AutoShape 16"/>
          <p:cNvCxnSpPr>
            <a:cxnSpLocks noChangeShapeType="1"/>
            <a:stCxn id="101388" idx="1"/>
            <a:endCxn id="101391" idx="3"/>
          </p:cNvCxnSpPr>
          <p:nvPr/>
        </p:nvCxnSpPr>
        <p:spPr bwMode="auto">
          <a:xfrm flipH="1">
            <a:off x="2989263" y="5981700"/>
            <a:ext cx="638175" cy="0"/>
          </a:xfrm>
          <a:prstGeom prst="straightConnector1">
            <a:avLst/>
          </a:prstGeom>
          <a:noFill/>
          <a:ln w="76200">
            <a:solidFill>
              <a:schemeClr val="accent2"/>
            </a:solidFill>
            <a:round/>
            <a:tailEnd type="triangle" w="med" len="med"/>
          </a:ln>
          <a:effectLst/>
        </p:spPr>
      </p:cxnSp>
      <p:cxnSp>
        <p:nvCxnSpPr>
          <p:cNvPr id="101393" name="AutoShape 17"/>
          <p:cNvCxnSpPr>
            <a:cxnSpLocks noChangeShapeType="1"/>
            <a:stCxn id="101391" idx="1"/>
            <a:endCxn id="101395" idx="2"/>
          </p:cNvCxnSpPr>
          <p:nvPr/>
        </p:nvCxnSpPr>
        <p:spPr bwMode="auto">
          <a:xfrm rot="10800000">
            <a:off x="723900" y="4933950"/>
            <a:ext cx="1011238" cy="1047750"/>
          </a:xfrm>
          <a:prstGeom prst="bentConnector2">
            <a:avLst/>
          </a:prstGeom>
          <a:noFill/>
          <a:ln w="76200">
            <a:solidFill>
              <a:schemeClr val="accent2"/>
            </a:solidFill>
            <a:miter lim="800000"/>
            <a:tailEnd type="triangle" w="med" len="med"/>
          </a:ln>
          <a:effectLst/>
        </p:spPr>
      </p:cxnSp>
      <p:sp>
        <p:nvSpPr>
          <p:cNvPr id="101394" name="Rectangle 18"/>
          <p:cNvSpPr>
            <a:spLocks noChangeArrowheads="1"/>
          </p:cNvSpPr>
          <p:nvPr/>
        </p:nvSpPr>
        <p:spPr bwMode="auto">
          <a:xfrm>
            <a:off x="3352800" y="1600200"/>
            <a:ext cx="3048000" cy="457200"/>
          </a:xfrm>
          <a:prstGeom prst="rect">
            <a:avLst/>
          </a:prstGeom>
          <a:solidFill>
            <a:srgbClr val="FFFF99"/>
          </a:solidFill>
          <a:ln w="9525" algn="ctr">
            <a:noFill/>
            <a:miter lim="800000"/>
          </a:ln>
          <a:effectLst/>
        </p:spPr>
        <p:txBody>
          <a:bodyPr>
            <a:spAutoFit/>
          </a:bodyPr>
          <a:lstStyle/>
          <a:p>
            <a:r>
              <a:rPr lang="zh-CN" altLang="en-US" sz="2400" b="1">
                <a:solidFill>
                  <a:srgbClr val="CC0000"/>
                </a:solidFill>
                <a:ea typeface="黑体" panose="02010609060101010101" charset="-122"/>
              </a:rPr>
              <a:t>当前系统流程图</a:t>
            </a:r>
          </a:p>
        </p:txBody>
      </p:sp>
      <p:sp>
        <p:nvSpPr>
          <p:cNvPr id="101395" name="AutoShape 19"/>
          <p:cNvSpPr>
            <a:spLocks noChangeArrowheads="1"/>
          </p:cNvSpPr>
          <p:nvPr/>
        </p:nvSpPr>
        <p:spPr bwMode="auto">
          <a:xfrm>
            <a:off x="304800" y="4267200"/>
            <a:ext cx="838200" cy="685800"/>
          </a:xfrm>
          <a:prstGeom prst="flowChartDocument">
            <a:avLst/>
          </a:prstGeom>
          <a:noFill/>
          <a:ln w="38100" algn="ctr">
            <a:solidFill>
              <a:schemeClr val="accent2"/>
            </a:solidFill>
            <a:miter lim="800000"/>
          </a:ln>
          <a:effectLst/>
        </p:spPr>
        <p:txBody>
          <a:bodyPr wrap="none" anchor="ctr"/>
          <a:lstStyle/>
          <a:p>
            <a:r>
              <a:rPr lang="zh-CN" altLang="en-US" sz="2400" b="1">
                <a:solidFill>
                  <a:srgbClr val="CC0000"/>
                </a:solidFill>
                <a:ea typeface="黑体" panose="02010609060101010101" charset="-122"/>
              </a:rPr>
              <a:t>书</a:t>
            </a:r>
          </a:p>
        </p:txBody>
      </p:sp>
      <p:cxnSp>
        <p:nvCxnSpPr>
          <p:cNvPr id="22" name="AutoShape 8"/>
          <p:cNvCxnSpPr>
            <a:cxnSpLocks noChangeShapeType="1"/>
            <a:endCxn id="101386" idx="0"/>
          </p:cNvCxnSpPr>
          <p:nvPr/>
        </p:nvCxnSpPr>
        <p:spPr bwMode="auto">
          <a:xfrm>
            <a:off x="5770562" y="4953000"/>
            <a:ext cx="619126" cy="609600"/>
          </a:xfrm>
          <a:prstGeom prst="straightConnector1">
            <a:avLst/>
          </a:prstGeom>
          <a:noFill/>
          <a:ln w="76200">
            <a:solidFill>
              <a:schemeClr val="accent2"/>
            </a:solidFill>
            <a:rou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394"/>
                                        </p:tgtEl>
                                        <p:attrNameLst>
                                          <p:attrName>style.visibility</p:attrName>
                                        </p:attrNameLst>
                                      </p:cBhvr>
                                      <p:to>
                                        <p:strVal val="visible"/>
                                      </p:to>
                                    </p:set>
                                    <p:anim calcmode="lin" valueType="num">
                                      <p:cBhvr additive="base">
                                        <p:cTn id="7" dur="500" fill="hold"/>
                                        <p:tgtEl>
                                          <p:spTgt spid="101394"/>
                                        </p:tgtEl>
                                        <p:attrNameLst>
                                          <p:attrName>ppt_x</p:attrName>
                                        </p:attrNameLst>
                                      </p:cBhvr>
                                      <p:tavLst>
                                        <p:tav tm="0">
                                          <p:val>
                                            <p:strVal val="#ppt_x"/>
                                          </p:val>
                                        </p:tav>
                                        <p:tav tm="100000">
                                          <p:val>
                                            <p:strVal val="#ppt_x"/>
                                          </p:val>
                                        </p:tav>
                                      </p:tavLst>
                                    </p:anim>
                                    <p:anim calcmode="lin" valueType="num">
                                      <p:cBhvr additive="base">
                                        <p:cTn id="8" dur="500" fill="hold"/>
                                        <p:tgtEl>
                                          <p:spTgt spid="1013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01380"/>
                                        </p:tgtEl>
                                        <p:attrNameLst>
                                          <p:attrName>style.visibility</p:attrName>
                                        </p:attrNameLst>
                                      </p:cBhvr>
                                      <p:to>
                                        <p:strVal val="visible"/>
                                      </p:to>
                                    </p:set>
                                    <p:animEffect transition="in" filter="strips(downRight)">
                                      <p:cBhvr>
                                        <p:cTn id="13" dur="500"/>
                                        <p:tgtEl>
                                          <p:spTgt spid="101380"/>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101382"/>
                                        </p:tgtEl>
                                        <p:attrNameLst>
                                          <p:attrName>style.visibility</p:attrName>
                                        </p:attrNameLst>
                                      </p:cBhvr>
                                      <p:to>
                                        <p:strVal val="visible"/>
                                      </p:to>
                                    </p:set>
                                    <p:animEffect transition="in" filter="strips(downRight)">
                                      <p:cBhvr>
                                        <p:cTn id="18" dur="500"/>
                                        <p:tgtEl>
                                          <p:spTgt spid="101382"/>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01381"/>
                                        </p:tgtEl>
                                        <p:attrNameLst>
                                          <p:attrName>style.visibility</p:attrName>
                                        </p:attrNameLst>
                                      </p:cBhvr>
                                      <p:to>
                                        <p:strVal val="visible"/>
                                      </p:to>
                                    </p:set>
                                    <p:animEffect transition="in" filter="strips(downRight)">
                                      <p:cBhvr>
                                        <p:cTn id="23" dur="500"/>
                                        <p:tgtEl>
                                          <p:spTgt spid="101381"/>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101384"/>
                                        </p:tgtEl>
                                        <p:attrNameLst>
                                          <p:attrName>style.visibility</p:attrName>
                                        </p:attrNameLst>
                                      </p:cBhvr>
                                      <p:to>
                                        <p:strVal val="visible"/>
                                      </p:to>
                                    </p:set>
                                    <p:animEffect transition="in" filter="strips(downRight)">
                                      <p:cBhvr>
                                        <p:cTn id="28" dur="500"/>
                                        <p:tgtEl>
                                          <p:spTgt spid="101384"/>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101383"/>
                                        </p:tgtEl>
                                        <p:attrNameLst>
                                          <p:attrName>style.visibility</p:attrName>
                                        </p:attrNameLst>
                                      </p:cBhvr>
                                      <p:to>
                                        <p:strVal val="visible"/>
                                      </p:to>
                                    </p:set>
                                    <p:animEffect transition="in" filter="strips(downRight)">
                                      <p:cBhvr>
                                        <p:cTn id="33" dur="500"/>
                                        <p:tgtEl>
                                          <p:spTgt spid="101383"/>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101390"/>
                                        </p:tgtEl>
                                        <p:attrNameLst>
                                          <p:attrName>style.visibility</p:attrName>
                                        </p:attrNameLst>
                                      </p:cBhvr>
                                      <p:to>
                                        <p:strVal val="visible"/>
                                      </p:to>
                                    </p:set>
                                    <p:animEffect transition="in" filter="strips(downRight)">
                                      <p:cBhvr>
                                        <p:cTn id="38" dur="500"/>
                                        <p:tgtEl>
                                          <p:spTgt spid="101390"/>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101385"/>
                                        </p:tgtEl>
                                        <p:attrNameLst>
                                          <p:attrName>style.visibility</p:attrName>
                                        </p:attrNameLst>
                                      </p:cBhvr>
                                      <p:to>
                                        <p:strVal val="visible"/>
                                      </p:to>
                                    </p:set>
                                    <p:animEffect transition="in" filter="strips(downLeft)">
                                      <p:cBhvr>
                                        <p:cTn id="43" dur="500"/>
                                        <p:tgtEl>
                                          <p:spTgt spid="101385"/>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strips(downRight)">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101387"/>
                                        </p:tgtEl>
                                        <p:attrNameLst>
                                          <p:attrName>style.visibility</p:attrName>
                                        </p:attrNameLst>
                                      </p:cBhvr>
                                      <p:to>
                                        <p:strVal val="visible"/>
                                      </p:to>
                                    </p:set>
                                    <p:animEffect transition="in" filter="strips(downLeft)">
                                      <p:cBhvr>
                                        <p:cTn id="53" dur="500"/>
                                        <p:tgtEl>
                                          <p:spTgt spid="101387"/>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grpId="0" nodeType="clickEffect">
                                  <p:stCondLst>
                                    <p:cond delay="0"/>
                                  </p:stCondLst>
                                  <p:childTnLst>
                                    <p:set>
                                      <p:cBhvr>
                                        <p:cTn id="57" dur="1" fill="hold">
                                          <p:stCondLst>
                                            <p:cond delay="0"/>
                                          </p:stCondLst>
                                        </p:cTn>
                                        <p:tgtEl>
                                          <p:spTgt spid="101386"/>
                                        </p:tgtEl>
                                        <p:attrNameLst>
                                          <p:attrName>style.visibility</p:attrName>
                                        </p:attrNameLst>
                                      </p:cBhvr>
                                      <p:to>
                                        <p:strVal val="visible"/>
                                      </p:to>
                                    </p:set>
                                    <p:animEffect transition="in" filter="strips(downLeft)">
                                      <p:cBhvr>
                                        <p:cTn id="58" dur="500"/>
                                        <p:tgtEl>
                                          <p:spTgt spid="101386"/>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nodeType="clickEffect">
                                  <p:stCondLst>
                                    <p:cond delay="0"/>
                                  </p:stCondLst>
                                  <p:childTnLst>
                                    <p:set>
                                      <p:cBhvr>
                                        <p:cTn id="62" dur="1" fill="hold">
                                          <p:stCondLst>
                                            <p:cond delay="0"/>
                                          </p:stCondLst>
                                        </p:cTn>
                                        <p:tgtEl>
                                          <p:spTgt spid="101389"/>
                                        </p:tgtEl>
                                        <p:attrNameLst>
                                          <p:attrName>style.visibility</p:attrName>
                                        </p:attrNameLst>
                                      </p:cBhvr>
                                      <p:to>
                                        <p:strVal val="visible"/>
                                      </p:to>
                                    </p:set>
                                    <p:animEffect transition="in" filter="strips(downLeft)">
                                      <p:cBhvr>
                                        <p:cTn id="63" dur="500"/>
                                        <p:tgtEl>
                                          <p:spTgt spid="101389"/>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101388"/>
                                        </p:tgtEl>
                                        <p:attrNameLst>
                                          <p:attrName>style.visibility</p:attrName>
                                        </p:attrNameLst>
                                      </p:cBhvr>
                                      <p:to>
                                        <p:strVal val="visible"/>
                                      </p:to>
                                    </p:set>
                                    <p:animEffect transition="in" filter="strips(downLeft)">
                                      <p:cBhvr>
                                        <p:cTn id="68" dur="500"/>
                                        <p:tgtEl>
                                          <p:spTgt spid="101388"/>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12" fill="hold" nodeType="clickEffect">
                                  <p:stCondLst>
                                    <p:cond delay="0"/>
                                  </p:stCondLst>
                                  <p:childTnLst>
                                    <p:set>
                                      <p:cBhvr>
                                        <p:cTn id="72" dur="1" fill="hold">
                                          <p:stCondLst>
                                            <p:cond delay="0"/>
                                          </p:stCondLst>
                                        </p:cTn>
                                        <p:tgtEl>
                                          <p:spTgt spid="101392"/>
                                        </p:tgtEl>
                                        <p:attrNameLst>
                                          <p:attrName>style.visibility</p:attrName>
                                        </p:attrNameLst>
                                      </p:cBhvr>
                                      <p:to>
                                        <p:strVal val="visible"/>
                                      </p:to>
                                    </p:set>
                                    <p:animEffect transition="in" filter="strips(downLeft)">
                                      <p:cBhvr>
                                        <p:cTn id="73" dur="500"/>
                                        <p:tgtEl>
                                          <p:spTgt spid="101392"/>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12" fill="hold" grpId="0" nodeType="clickEffect">
                                  <p:stCondLst>
                                    <p:cond delay="0"/>
                                  </p:stCondLst>
                                  <p:childTnLst>
                                    <p:set>
                                      <p:cBhvr>
                                        <p:cTn id="77" dur="1" fill="hold">
                                          <p:stCondLst>
                                            <p:cond delay="0"/>
                                          </p:stCondLst>
                                        </p:cTn>
                                        <p:tgtEl>
                                          <p:spTgt spid="101391"/>
                                        </p:tgtEl>
                                        <p:attrNameLst>
                                          <p:attrName>style.visibility</p:attrName>
                                        </p:attrNameLst>
                                      </p:cBhvr>
                                      <p:to>
                                        <p:strVal val="visible"/>
                                      </p:to>
                                    </p:set>
                                    <p:animEffect transition="in" filter="strips(downLeft)">
                                      <p:cBhvr>
                                        <p:cTn id="78" dur="500"/>
                                        <p:tgtEl>
                                          <p:spTgt spid="101391"/>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9" fill="hold" nodeType="clickEffect">
                                  <p:stCondLst>
                                    <p:cond delay="0"/>
                                  </p:stCondLst>
                                  <p:childTnLst>
                                    <p:set>
                                      <p:cBhvr>
                                        <p:cTn id="82" dur="1" fill="hold">
                                          <p:stCondLst>
                                            <p:cond delay="0"/>
                                          </p:stCondLst>
                                        </p:cTn>
                                        <p:tgtEl>
                                          <p:spTgt spid="101393"/>
                                        </p:tgtEl>
                                        <p:attrNameLst>
                                          <p:attrName>style.visibility</p:attrName>
                                        </p:attrNameLst>
                                      </p:cBhvr>
                                      <p:to>
                                        <p:strVal val="visible"/>
                                      </p:to>
                                    </p:set>
                                    <p:animEffect transition="in" filter="strips(upLeft)">
                                      <p:cBhvr>
                                        <p:cTn id="83" dur="500"/>
                                        <p:tgtEl>
                                          <p:spTgt spid="101393"/>
                                        </p:tgtEl>
                                      </p:cBhvr>
                                    </p:animEffect>
                                  </p:childTnLst>
                                </p:cTn>
                              </p:par>
                            </p:childTnLst>
                          </p:cTn>
                        </p:par>
                      </p:childTnLst>
                    </p:cTn>
                  </p:par>
                  <p:par>
                    <p:cTn id="84" fill="hold">
                      <p:stCondLst>
                        <p:cond delay="indefinite"/>
                      </p:stCondLst>
                      <p:childTnLst>
                        <p:par>
                          <p:cTn id="85" fill="hold">
                            <p:stCondLst>
                              <p:cond delay="0"/>
                            </p:stCondLst>
                            <p:childTnLst>
                              <p:par>
                                <p:cTn id="86" presetID="18" presetClass="entr" presetSubtype="12" fill="hold" grpId="0" nodeType="clickEffect">
                                  <p:stCondLst>
                                    <p:cond delay="0"/>
                                  </p:stCondLst>
                                  <p:childTnLst>
                                    <p:set>
                                      <p:cBhvr>
                                        <p:cTn id="87" dur="1" fill="hold">
                                          <p:stCondLst>
                                            <p:cond delay="0"/>
                                          </p:stCondLst>
                                        </p:cTn>
                                        <p:tgtEl>
                                          <p:spTgt spid="101395"/>
                                        </p:tgtEl>
                                        <p:attrNameLst>
                                          <p:attrName>style.visibility</p:attrName>
                                        </p:attrNameLst>
                                      </p:cBhvr>
                                      <p:to>
                                        <p:strVal val="visible"/>
                                      </p:to>
                                    </p:set>
                                    <p:animEffect transition="in" filter="strips(downLeft)">
                                      <p:cBhvr>
                                        <p:cTn id="88" dur="500"/>
                                        <p:tgtEl>
                                          <p:spTgt spid="101395"/>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500" fill="hold"/>
                                        <p:tgtEl>
                                          <p:spTgt spid="101380"/>
                                        </p:tgtEl>
                                        <p:attrNameLst>
                                          <p:attrName>fillcolor</p:attrName>
                                        </p:attrNameLst>
                                      </p:cBhvr>
                                      <p:to>
                                        <a:srgbClr val="FFFF00"/>
                                      </p:to>
                                    </p:animClr>
                                    <p:set>
                                      <p:cBhvr>
                                        <p:cTn id="93" dur="500" fill="hold"/>
                                        <p:tgtEl>
                                          <p:spTgt spid="101380"/>
                                        </p:tgtEl>
                                        <p:attrNameLst>
                                          <p:attrName>fill.type</p:attrName>
                                        </p:attrNameLst>
                                      </p:cBhvr>
                                      <p:to>
                                        <p:strVal val="solid"/>
                                      </p:to>
                                    </p:set>
                                    <p:set>
                                      <p:cBhvr>
                                        <p:cTn id="94" dur="500" fill="hold"/>
                                        <p:tgtEl>
                                          <p:spTgt spid="101380"/>
                                        </p:tgtEl>
                                        <p:attrNameLst>
                                          <p:attrName>fill.on</p:attrName>
                                        </p:attrNameLst>
                                      </p:cBhvr>
                                      <p:to>
                                        <p:strVal val="true"/>
                                      </p:to>
                                    </p:set>
                                  </p:childTnLst>
                                </p:cTn>
                              </p:par>
                            </p:childTnLst>
                          </p:cTn>
                        </p:par>
                      </p:childTnLst>
                    </p:cTn>
                  </p:par>
                  <p:par>
                    <p:cTn id="95" fill="hold">
                      <p:stCondLst>
                        <p:cond delay="indefinite"/>
                      </p:stCondLst>
                      <p:childTnLst>
                        <p:par>
                          <p:cTn id="96" fill="hold">
                            <p:stCondLst>
                              <p:cond delay="0"/>
                            </p:stCondLst>
                            <p:childTnLst>
                              <p:par>
                                <p:cTn id="97" presetID="1" presetClass="emph" presetSubtype="2" fill="hold" nodeType="clickEffect">
                                  <p:stCondLst>
                                    <p:cond delay="0"/>
                                  </p:stCondLst>
                                  <p:childTnLst>
                                    <p:animClr clrSpc="rgb" dir="cw">
                                      <p:cBhvr>
                                        <p:cTn id="98" dur="500" fill="hold"/>
                                        <p:tgtEl>
                                          <p:spTgt spid="101391"/>
                                        </p:tgtEl>
                                        <p:attrNameLst>
                                          <p:attrName>fillcolor</p:attrName>
                                        </p:attrNameLst>
                                      </p:cBhvr>
                                      <p:to>
                                        <a:srgbClr val="FFFF00"/>
                                      </p:to>
                                    </p:animClr>
                                    <p:set>
                                      <p:cBhvr>
                                        <p:cTn id="99" dur="500" fill="hold"/>
                                        <p:tgtEl>
                                          <p:spTgt spid="101391"/>
                                        </p:tgtEl>
                                        <p:attrNameLst>
                                          <p:attrName>fill.type</p:attrName>
                                        </p:attrNameLst>
                                      </p:cBhvr>
                                      <p:to>
                                        <p:strVal val="solid"/>
                                      </p:to>
                                    </p:set>
                                    <p:set>
                                      <p:cBhvr>
                                        <p:cTn id="100" dur="500" fill="hold"/>
                                        <p:tgtEl>
                                          <p:spTgt spid="101391"/>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2" fill="hold" nodeType="clickEffect">
                                  <p:stCondLst>
                                    <p:cond delay="0"/>
                                  </p:stCondLst>
                                  <p:childTnLst>
                                    <p:animClr clrSpc="rgb" dir="cw">
                                      <p:cBhvr>
                                        <p:cTn id="104" dur="500" fill="hold"/>
                                        <p:tgtEl>
                                          <p:spTgt spid="101395"/>
                                        </p:tgtEl>
                                        <p:attrNameLst>
                                          <p:attrName>fillcolor</p:attrName>
                                        </p:attrNameLst>
                                      </p:cBhvr>
                                      <p:to>
                                        <a:srgbClr val="FFFF00"/>
                                      </p:to>
                                    </p:animClr>
                                    <p:set>
                                      <p:cBhvr>
                                        <p:cTn id="105" dur="500" fill="hold"/>
                                        <p:tgtEl>
                                          <p:spTgt spid="101395"/>
                                        </p:tgtEl>
                                        <p:attrNameLst>
                                          <p:attrName>fill.type</p:attrName>
                                        </p:attrNameLst>
                                      </p:cBhvr>
                                      <p:to>
                                        <p:strVal val="solid"/>
                                      </p:to>
                                    </p:set>
                                    <p:set>
                                      <p:cBhvr>
                                        <p:cTn id="106" dur="500" fill="hold"/>
                                        <p:tgtEl>
                                          <p:spTgt spid="10139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nimBg="1"/>
      <p:bldP spid="101381" grpId="0" animBg="1"/>
      <p:bldP spid="101383" grpId="0" animBg="1"/>
      <p:bldP spid="101385" grpId="0" animBg="1"/>
      <p:bldP spid="101386" grpId="0" animBg="1"/>
      <p:bldP spid="101388" grpId="0" animBg="1"/>
      <p:bldP spid="101391" grpId="0" animBg="1"/>
      <p:bldP spid="101394" grpId="0" animBg="1"/>
      <p:bldP spid="10139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3"/>
          <p:cNvSpPr>
            <a:spLocks noGrp="1"/>
          </p:cNvSpPr>
          <p:nvPr>
            <p:ph type="dt" sz="half" idx="10"/>
          </p:nvPr>
        </p:nvSpPr>
        <p:spPr/>
        <p:txBody>
          <a:bodyPr/>
          <a:lstStyle/>
          <a:p>
            <a:fld id="{D86D3032-920A-4155-807F-2D7CF1927902}" type="datetime1">
              <a:rPr lang="zh-CN" altLang="en-US"/>
              <a:t>2021/11/8</a:t>
            </a:fld>
            <a:endParaRPr lang="en-US" altLang="zh-CN"/>
          </a:p>
        </p:txBody>
      </p:sp>
      <p:sp>
        <p:nvSpPr>
          <p:cNvPr id="34" name="灯片编号占位符 4"/>
          <p:cNvSpPr>
            <a:spLocks noGrp="1"/>
          </p:cNvSpPr>
          <p:nvPr>
            <p:ph type="sldNum" sz="quarter" idx="11"/>
          </p:nvPr>
        </p:nvSpPr>
        <p:spPr/>
        <p:txBody>
          <a:bodyPr/>
          <a:lstStyle/>
          <a:p>
            <a:fld id="{21FBF75B-F5E2-4E71-B805-3205FB4B79FE}" type="slidenum">
              <a:rPr lang="en-US" altLang="zh-CN"/>
              <a:t>51</a:t>
            </a:fld>
            <a:endParaRPr lang="en-US" altLang="zh-CN"/>
          </a:p>
        </p:txBody>
      </p:sp>
      <p:sp>
        <p:nvSpPr>
          <p:cNvPr id="56322" name="Rectangle 2"/>
          <p:cNvSpPr>
            <a:spLocks noGrp="1" noChangeArrowheads="1"/>
          </p:cNvSpPr>
          <p:nvPr>
            <p:ph type="title"/>
          </p:nvPr>
        </p:nvSpPr>
        <p:spPr/>
        <p:txBody>
          <a:bodyPr/>
          <a:lstStyle/>
          <a:p>
            <a:r>
              <a:rPr lang="en-US" altLang="zh-CN"/>
              <a:t>2.3 </a:t>
            </a:r>
            <a:r>
              <a:rPr lang="zh-CN" altLang="en-US"/>
              <a:t>系统流程图</a:t>
            </a:r>
          </a:p>
        </p:txBody>
      </p:sp>
      <p:sp>
        <p:nvSpPr>
          <p:cNvPr id="56323" name="Rectangle 3"/>
          <p:cNvSpPr>
            <a:spLocks noGrp="1" noChangeArrowheads="1"/>
          </p:cNvSpPr>
          <p:nvPr>
            <p:ph type="body" idx="1"/>
          </p:nvPr>
        </p:nvSpPr>
        <p:spPr/>
        <p:txBody>
          <a:bodyPr/>
          <a:lstStyle/>
          <a:p>
            <a:r>
              <a:rPr lang="en-US" altLang="zh-CN">
                <a:solidFill>
                  <a:srgbClr val="CC0000"/>
                </a:solidFill>
              </a:rPr>
              <a:t>【</a:t>
            </a:r>
            <a:r>
              <a:rPr lang="zh-CN" altLang="en-US">
                <a:solidFill>
                  <a:srgbClr val="CC0000"/>
                </a:solidFill>
              </a:rPr>
              <a:t>例</a:t>
            </a:r>
            <a:r>
              <a:rPr lang="en-US" altLang="zh-CN">
                <a:solidFill>
                  <a:srgbClr val="CC0000"/>
                </a:solidFill>
              </a:rPr>
              <a:t>4】</a:t>
            </a:r>
            <a:r>
              <a:rPr lang="zh-CN" altLang="en-US">
                <a:solidFill>
                  <a:srgbClr val="CC0000"/>
                </a:solidFill>
              </a:rPr>
              <a:t>教材销售系统。</a:t>
            </a:r>
          </a:p>
        </p:txBody>
      </p:sp>
      <p:sp>
        <p:nvSpPr>
          <p:cNvPr id="56324" name="Rectangle 4"/>
          <p:cNvSpPr>
            <a:spLocks noChangeArrowheads="1"/>
          </p:cNvSpPr>
          <p:nvPr/>
        </p:nvSpPr>
        <p:spPr bwMode="auto">
          <a:xfrm>
            <a:off x="4724400" y="1066800"/>
            <a:ext cx="3048000" cy="457200"/>
          </a:xfrm>
          <a:prstGeom prst="rect">
            <a:avLst/>
          </a:prstGeom>
          <a:solidFill>
            <a:srgbClr val="FFFF99"/>
          </a:solidFill>
          <a:ln w="9525" algn="ctr">
            <a:noFill/>
            <a:miter lim="800000"/>
          </a:ln>
          <a:effectLst/>
        </p:spPr>
        <p:txBody>
          <a:bodyPr>
            <a:spAutoFit/>
          </a:bodyPr>
          <a:lstStyle/>
          <a:p>
            <a:r>
              <a:rPr lang="zh-CN" altLang="en-US" sz="2400" b="1">
                <a:solidFill>
                  <a:srgbClr val="CC0000"/>
                </a:solidFill>
                <a:ea typeface="黑体" panose="02010609060101010101" charset="-122"/>
              </a:rPr>
              <a:t>目标系统流程图</a:t>
            </a:r>
          </a:p>
        </p:txBody>
      </p:sp>
      <p:sp>
        <p:nvSpPr>
          <p:cNvPr id="56359" name="AutoShape 39"/>
          <p:cNvSpPr>
            <a:spLocks noChangeArrowheads="1"/>
          </p:cNvSpPr>
          <p:nvPr/>
        </p:nvSpPr>
        <p:spPr bwMode="auto">
          <a:xfrm>
            <a:off x="1089025" y="1828800"/>
            <a:ext cx="1524000" cy="685800"/>
          </a:xfrm>
          <a:prstGeom prst="flowChartDocument">
            <a:avLst/>
          </a:prstGeom>
          <a:noFill/>
          <a:ln w="38100" algn="ctr">
            <a:solidFill>
              <a:schemeClr val="accent2"/>
            </a:solidFill>
            <a:miter lim="800000"/>
          </a:ln>
          <a:effectLst/>
        </p:spPr>
        <p:txBody>
          <a:bodyPr wrap="none" anchor="ctr"/>
          <a:lstStyle/>
          <a:p>
            <a:r>
              <a:rPr lang="zh-CN" altLang="en-US" sz="2200" b="1">
                <a:solidFill>
                  <a:srgbClr val="CC0000"/>
                </a:solidFill>
                <a:ea typeface="黑体" panose="02010609060101010101" charset="-122"/>
              </a:rPr>
              <a:t>购书单</a:t>
            </a:r>
          </a:p>
        </p:txBody>
      </p:sp>
      <p:sp>
        <p:nvSpPr>
          <p:cNvPr id="56362" name="AutoShape 42"/>
          <p:cNvSpPr>
            <a:spLocks noChangeArrowheads="1"/>
          </p:cNvSpPr>
          <p:nvPr/>
        </p:nvSpPr>
        <p:spPr bwMode="auto">
          <a:xfrm>
            <a:off x="990600" y="2819400"/>
            <a:ext cx="1752600" cy="914400"/>
          </a:xfrm>
          <a:prstGeom prst="flowChartManualInput">
            <a:avLst/>
          </a:prstGeom>
          <a:noFill/>
          <a:ln w="38100" algn="ctr">
            <a:solidFill>
              <a:schemeClr val="accent2"/>
            </a:solidFill>
            <a:miter lim="800000"/>
          </a:ln>
          <a:effectLst/>
        </p:spPr>
        <p:txBody>
          <a:bodyPr wrap="none" anchor="ctr"/>
          <a:lstStyle/>
          <a:p>
            <a:r>
              <a:rPr lang="zh-CN" altLang="en-US" sz="2200" b="1">
                <a:solidFill>
                  <a:srgbClr val="CC0000"/>
                </a:solidFill>
                <a:ea typeface="黑体" panose="02010609060101010101" charset="-122"/>
              </a:rPr>
              <a:t>审核学生信息</a:t>
            </a:r>
          </a:p>
          <a:p>
            <a:r>
              <a:rPr lang="zh-CN" altLang="en-US" sz="2200" b="1">
                <a:solidFill>
                  <a:srgbClr val="CC0000"/>
                </a:solidFill>
                <a:ea typeface="黑体" panose="02010609060101010101" charset="-122"/>
              </a:rPr>
              <a:t>输入购书单</a:t>
            </a:r>
          </a:p>
        </p:txBody>
      </p:sp>
      <p:cxnSp>
        <p:nvCxnSpPr>
          <p:cNvPr id="56364" name="AutoShape 44"/>
          <p:cNvCxnSpPr>
            <a:cxnSpLocks noChangeShapeType="1"/>
            <a:stCxn id="56359" idx="2"/>
            <a:endCxn id="56362" idx="0"/>
          </p:cNvCxnSpPr>
          <p:nvPr/>
        </p:nvCxnSpPr>
        <p:spPr bwMode="auto">
          <a:xfrm>
            <a:off x="1851025" y="2495550"/>
            <a:ext cx="15875" cy="395288"/>
          </a:xfrm>
          <a:prstGeom prst="straightConnector1">
            <a:avLst/>
          </a:prstGeom>
          <a:noFill/>
          <a:ln w="76200">
            <a:solidFill>
              <a:schemeClr val="accent2"/>
            </a:solidFill>
            <a:round/>
            <a:tailEnd type="triangle" w="med" len="med"/>
          </a:ln>
          <a:effectLst/>
        </p:spPr>
      </p:cxnSp>
      <p:sp>
        <p:nvSpPr>
          <p:cNvPr id="56366" name="AutoShape 46"/>
          <p:cNvSpPr>
            <a:spLocks noChangeArrowheads="1"/>
          </p:cNvSpPr>
          <p:nvPr/>
        </p:nvSpPr>
        <p:spPr bwMode="auto">
          <a:xfrm>
            <a:off x="1066800" y="4114800"/>
            <a:ext cx="1600200" cy="914400"/>
          </a:xfrm>
          <a:prstGeom prst="flowChartProcess">
            <a:avLst/>
          </a:prstGeom>
          <a:noFill/>
          <a:ln w="38100" algn="ctr">
            <a:solidFill>
              <a:schemeClr val="accent2"/>
            </a:solidFill>
            <a:miter lim="800000"/>
          </a:ln>
          <a:effectLst/>
        </p:spPr>
        <p:txBody>
          <a:bodyPr wrap="none" anchor="ctr"/>
          <a:lstStyle/>
          <a:p>
            <a:r>
              <a:rPr lang="zh-CN" altLang="en-US" sz="2200" b="1">
                <a:solidFill>
                  <a:srgbClr val="CC0000"/>
                </a:solidFill>
                <a:ea typeface="黑体" panose="02010609060101010101" charset="-122"/>
              </a:rPr>
              <a:t>审查</a:t>
            </a:r>
          </a:p>
          <a:p>
            <a:r>
              <a:rPr lang="zh-CN" altLang="en-US" sz="2200" b="1">
                <a:solidFill>
                  <a:srgbClr val="CC0000"/>
                </a:solidFill>
                <a:ea typeface="黑体" panose="02010609060101010101" charset="-122"/>
              </a:rPr>
              <a:t>并开发票</a:t>
            </a:r>
          </a:p>
        </p:txBody>
      </p:sp>
      <p:cxnSp>
        <p:nvCxnSpPr>
          <p:cNvPr id="56368" name="AutoShape 48"/>
          <p:cNvCxnSpPr>
            <a:cxnSpLocks noChangeShapeType="1"/>
            <a:stCxn id="56362" idx="2"/>
            <a:endCxn id="56366" idx="0"/>
          </p:cNvCxnSpPr>
          <p:nvPr/>
        </p:nvCxnSpPr>
        <p:spPr bwMode="auto">
          <a:xfrm>
            <a:off x="1866900" y="3752850"/>
            <a:ext cx="0" cy="342900"/>
          </a:xfrm>
          <a:prstGeom prst="straightConnector1">
            <a:avLst/>
          </a:prstGeom>
          <a:noFill/>
          <a:ln w="76200">
            <a:solidFill>
              <a:schemeClr val="accent2"/>
            </a:solidFill>
            <a:round/>
            <a:tailEnd type="triangle" w="med" len="med"/>
          </a:ln>
          <a:effectLst/>
        </p:spPr>
      </p:cxnSp>
      <p:cxnSp>
        <p:nvCxnSpPr>
          <p:cNvPr id="56374" name="AutoShape 54"/>
          <p:cNvCxnSpPr>
            <a:cxnSpLocks noChangeShapeType="1"/>
            <a:stCxn id="56370" idx="2"/>
            <a:endCxn id="56366" idx="3"/>
          </p:cNvCxnSpPr>
          <p:nvPr/>
        </p:nvCxnSpPr>
        <p:spPr bwMode="auto">
          <a:xfrm flipH="1">
            <a:off x="2686050" y="3390900"/>
            <a:ext cx="1050925" cy="1181100"/>
          </a:xfrm>
          <a:prstGeom prst="straightConnector1">
            <a:avLst/>
          </a:prstGeom>
          <a:noFill/>
          <a:ln w="76200">
            <a:solidFill>
              <a:schemeClr val="accent2"/>
            </a:solidFill>
            <a:round/>
            <a:tailEnd type="triangle" w="med" len="med"/>
          </a:ln>
          <a:effectLst/>
        </p:spPr>
      </p:cxnSp>
      <p:grpSp>
        <p:nvGrpSpPr>
          <p:cNvPr id="56378" name="Group 58"/>
          <p:cNvGrpSpPr/>
          <p:nvPr/>
        </p:nvGrpSpPr>
        <p:grpSpPr bwMode="auto">
          <a:xfrm>
            <a:off x="2765425" y="4419600"/>
            <a:ext cx="3048000" cy="1052513"/>
            <a:chOff x="2112" y="2976"/>
            <a:chExt cx="1920" cy="663"/>
          </a:xfrm>
        </p:grpSpPr>
        <p:sp>
          <p:nvSpPr>
            <p:cNvPr id="56376" name="AutoShape 56"/>
            <p:cNvSpPr>
              <a:spLocks noChangeArrowheads="1"/>
            </p:cNvSpPr>
            <p:nvPr/>
          </p:nvSpPr>
          <p:spPr bwMode="auto">
            <a:xfrm>
              <a:off x="2736" y="2976"/>
              <a:ext cx="624" cy="432"/>
            </a:xfrm>
            <a:prstGeom prst="flowChartMagneticDisk">
              <a:avLst/>
            </a:prstGeom>
            <a:noFill/>
            <a:ln w="38100">
              <a:solidFill>
                <a:schemeClr val="accent2"/>
              </a:solidFill>
              <a:round/>
            </a:ln>
            <a:effectLst/>
          </p:spPr>
          <p:txBody>
            <a:bodyPr wrap="none" anchor="ctr"/>
            <a:lstStyle/>
            <a:p>
              <a:endParaRPr lang="zh-CN" altLang="zh-CN" sz="2000" b="1">
                <a:solidFill>
                  <a:srgbClr val="CC0000"/>
                </a:solidFill>
                <a:ea typeface="黑体" panose="02010609060101010101" charset="-122"/>
              </a:endParaRPr>
            </a:p>
          </p:txBody>
        </p:sp>
        <p:sp>
          <p:nvSpPr>
            <p:cNvPr id="56377" name="Rectangle 57"/>
            <p:cNvSpPr>
              <a:spLocks noChangeArrowheads="1"/>
            </p:cNvSpPr>
            <p:nvPr/>
          </p:nvSpPr>
          <p:spPr bwMode="auto">
            <a:xfrm>
              <a:off x="2112" y="3408"/>
              <a:ext cx="1920" cy="231"/>
            </a:xfrm>
            <a:prstGeom prst="rect">
              <a:avLst/>
            </a:prstGeom>
            <a:noFill/>
            <a:ln w="9525">
              <a:noFill/>
              <a:miter lim="800000"/>
            </a:ln>
            <a:effectLst/>
          </p:spPr>
          <p:txBody>
            <a:bodyPr>
              <a:spAutoFit/>
            </a:bodyPr>
            <a:lstStyle/>
            <a:p>
              <a:r>
                <a:rPr lang="zh-CN" altLang="en-US" sz="1800" b="1">
                  <a:solidFill>
                    <a:srgbClr val="CC0000"/>
                  </a:solidFill>
                </a:rPr>
                <a:t>教材存量表</a:t>
              </a:r>
            </a:p>
          </p:txBody>
        </p:sp>
      </p:grpSp>
      <p:cxnSp>
        <p:nvCxnSpPr>
          <p:cNvPr id="56379" name="AutoShape 59"/>
          <p:cNvCxnSpPr>
            <a:cxnSpLocks noChangeShapeType="1"/>
            <a:stCxn id="56376" idx="2"/>
            <a:endCxn id="56366" idx="3"/>
          </p:cNvCxnSpPr>
          <p:nvPr/>
        </p:nvCxnSpPr>
        <p:spPr bwMode="auto">
          <a:xfrm flipH="1" flipV="1">
            <a:off x="2686050" y="4572000"/>
            <a:ext cx="1050925" cy="190500"/>
          </a:xfrm>
          <a:prstGeom prst="straightConnector1">
            <a:avLst/>
          </a:prstGeom>
          <a:noFill/>
          <a:ln w="76200">
            <a:solidFill>
              <a:schemeClr val="accent2"/>
            </a:solidFill>
            <a:round/>
            <a:headEnd type="triangle" w="med" len="med"/>
            <a:tailEnd type="triangle" w="med" len="med"/>
          </a:ln>
          <a:effectLst/>
        </p:spPr>
      </p:cxnSp>
      <p:sp>
        <p:nvSpPr>
          <p:cNvPr id="56380" name="AutoShape 60"/>
          <p:cNvSpPr>
            <a:spLocks noChangeArrowheads="1"/>
          </p:cNvSpPr>
          <p:nvPr/>
        </p:nvSpPr>
        <p:spPr bwMode="auto">
          <a:xfrm>
            <a:off x="1089025" y="5638800"/>
            <a:ext cx="1524000" cy="685800"/>
          </a:xfrm>
          <a:prstGeom prst="flowChartDocument">
            <a:avLst/>
          </a:prstGeom>
          <a:noFill/>
          <a:ln w="38100" algn="ctr">
            <a:solidFill>
              <a:schemeClr val="accent2"/>
            </a:solidFill>
            <a:miter lim="800000"/>
          </a:ln>
          <a:effectLst/>
        </p:spPr>
        <p:txBody>
          <a:bodyPr wrap="none" anchor="ctr"/>
          <a:lstStyle/>
          <a:p>
            <a:r>
              <a:rPr lang="zh-CN" altLang="en-US" sz="2400" b="1">
                <a:solidFill>
                  <a:srgbClr val="CC0000"/>
                </a:solidFill>
                <a:ea typeface="黑体" panose="02010609060101010101" charset="-122"/>
              </a:rPr>
              <a:t>发票</a:t>
            </a:r>
          </a:p>
        </p:txBody>
      </p:sp>
      <p:cxnSp>
        <p:nvCxnSpPr>
          <p:cNvPr id="56381" name="AutoShape 61"/>
          <p:cNvCxnSpPr>
            <a:cxnSpLocks noChangeShapeType="1"/>
            <a:stCxn id="56366" idx="2"/>
            <a:endCxn id="56380" idx="0"/>
          </p:cNvCxnSpPr>
          <p:nvPr/>
        </p:nvCxnSpPr>
        <p:spPr bwMode="auto">
          <a:xfrm rot="5400000">
            <a:off x="1573213" y="5326062"/>
            <a:ext cx="571500" cy="15875"/>
          </a:xfrm>
          <a:prstGeom prst="bentConnector3">
            <a:avLst>
              <a:gd name="adj1" fmla="val 50000"/>
            </a:avLst>
          </a:prstGeom>
          <a:noFill/>
          <a:ln w="76200">
            <a:solidFill>
              <a:schemeClr val="accent2"/>
            </a:solidFill>
            <a:miter lim="800000"/>
            <a:tailEnd type="triangle" w="med" len="med"/>
          </a:ln>
          <a:effectLst/>
        </p:spPr>
      </p:cxnSp>
      <p:sp>
        <p:nvSpPr>
          <p:cNvPr id="56382" name="AutoShape 62"/>
          <p:cNvSpPr>
            <a:spLocks noChangeArrowheads="1"/>
          </p:cNvSpPr>
          <p:nvPr/>
        </p:nvSpPr>
        <p:spPr bwMode="auto">
          <a:xfrm>
            <a:off x="6781800" y="5562600"/>
            <a:ext cx="1524000" cy="838200"/>
          </a:xfrm>
          <a:prstGeom prst="flowChartManualOperation">
            <a:avLst/>
          </a:prstGeom>
          <a:noFill/>
          <a:ln w="38100" algn="ctr">
            <a:solidFill>
              <a:schemeClr val="accent2"/>
            </a:solidFill>
            <a:miter lim="800000"/>
          </a:ln>
          <a:effectLst/>
        </p:spPr>
        <p:txBody>
          <a:bodyPr wrap="none" anchor="ctr"/>
          <a:lstStyle/>
          <a:p>
            <a:r>
              <a:rPr lang="zh-CN" altLang="en-US" sz="2400" b="1">
                <a:solidFill>
                  <a:srgbClr val="CC0000"/>
                </a:solidFill>
                <a:ea typeface="黑体" panose="02010609060101010101" charset="-122"/>
              </a:rPr>
              <a:t>收书费</a:t>
            </a:r>
          </a:p>
        </p:txBody>
      </p:sp>
      <p:cxnSp>
        <p:nvCxnSpPr>
          <p:cNvPr id="56383" name="AutoShape 63"/>
          <p:cNvCxnSpPr>
            <a:cxnSpLocks noChangeShapeType="1"/>
            <a:stCxn id="56380" idx="3"/>
            <a:endCxn id="56382" idx="1"/>
          </p:cNvCxnSpPr>
          <p:nvPr/>
        </p:nvCxnSpPr>
        <p:spPr bwMode="auto">
          <a:xfrm>
            <a:off x="2632075" y="5981700"/>
            <a:ext cx="4284663" cy="0"/>
          </a:xfrm>
          <a:prstGeom prst="straightConnector1">
            <a:avLst/>
          </a:prstGeom>
          <a:noFill/>
          <a:ln w="76200">
            <a:solidFill>
              <a:schemeClr val="accent2"/>
            </a:solidFill>
            <a:round/>
            <a:tailEnd type="triangle" w="med" len="med"/>
          </a:ln>
          <a:effectLst/>
        </p:spPr>
      </p:cxnSp>
      <p:sp>
        <p:nvSpPr>
          <p:cNvPr id="56386" name="AutoShape 66"/>
          <p:cNvSpPr>
            <a:spLocks noChangeArrowheads="1"/>
          </p:cNvSpPr>
          <p:nvPr/>
        </p:nvSpPr>
        <p:spPr bwMode="auto">
          <a:xfrm>
            <a:off x="6761163" y="1828800"/>
            <a:ext cx="1524000" cy="685800"/>
          </a:xfrm>
          <a:prstGeom prst="flowChartDocument">
            <a:avLst/>
          </a:prstGeom>
          <a:noFill/>
          <a:ln w="38100" algn="ctr">
            <a:solidFill>
              <a:schemeClr val="accent2"/>
            </a:solidFill>
            <a:miter lim="800000"/>
          </a:ln>
          <a:effectLst/>
        </p:spPr>
        <p:txBody>
          <a:bodyPr wrap="none" anchor="ctr"/>
          <a:lstStyle/>
          <a:p>
            <a:r>
              <a:rPr lang="zh-CN" altLang="en-US" sz="2400" b="1">
                <a:solidFill>
                  <a:srgbClr val="CC0000"/>
                </a:solidFill>
                <a:ea typeface="黑体" panose="02010609060101010101" charset="-122"/>
              </a:rPr>
              <a:t>领书单</a:t>
            </a:r>
          </a:p>
        </p:txBody>
      </p:sp>
      <p:sp>
        <p:nvSpPr>
          <p:cNvPr id="56387" name="AutoShape 67"/>
          <p:cNvSpPr>
            <a:spLocks noChangeArrowheads="1"/>
          </p:cNvSpPr>
          <p:nvPr/>
        </p:nvSpPr>
        <p:spPr bwMode="auto">
          <a:xfrm>
            <a:off x="6750050" y="3549650"/>
            <a:ext cx="1600200" cy="914400"/>
          </a:xfrm>
          <a:prstGeom prst="flowChartProcess">
            <a:avLst/>
          </a:prstGeom>
          <a:noFill/>
          <a:ln w="38100" algn="ctr">
            <a:solidFill>
              <a:schemeClr val="accent2"/>
            </a:solidFill>
            <a:miter lim="800000"/>
          </a:ln>
          <a:effectLst/>
        </p:spPr>
        <p:txBody>
          <a:bodyPr wrap="none" anchor="ctr"/>
          <a:lstStyle/>
          <a:p>
            <a:r>
              <a:rPr lang="zh-CN" altLang="en-US" sz="2200" b="1">
                <a:solidFill>
                  <a:srgbClr val="CC0000"/>
                </a:solidFill>
                <a:ea typeface="黑体" panose="02010609060101010101" charset="-122"/>
              </a:rPr>
              <a:t>开领书单</a:t>
            </a:r>
          </a:p>
        </p:txBody>
      </p:sp>
      <p:grpSp>
        <p:nvGrpSpPr>
          <p:cNvPr id="56388" name="Group 68"/>
          <p:cNvGrpSpPr/>
          <p:nvPr/>
        </p:nvGrpSpPr>
        <p:grpSpPr bwMode="auto">
          <a:xfrm>
            <a:off x="4038600" y="3276600"/>
            <a:ext cx="3048000" cy="1066800"/>
            <a:chOff x="2016" y="1776"/>
            <a:chExt cx="1920" cy="672"/>
          </a:xfrm>
        </p:grpSpPr>
        <p:sp>
          <p:nvSpPr>
            <p:cNvPr id="56389" name="AutoShape 69"/>
            <p:cNvSpPr>
              <a:spLocks noChangeArrowheads="1"/>
            </p:cNvSpPr>
            <p:nvPr/>
          </p:nvSpPr>
          <p:spPr bwMode="auto">
            <a:xfrm>
              <a:off x="2640" y="2016"/>
              <a:ext cx="624" cy="432"/>
            </a:xfrm>
            <a:prstGeom prst="flowChartMagneticDisk">
              <a:avLst/>
            </a:prstGeom>
            <a:noFill/>
            <a:ln w="38100">
              <a:solidFill>
                <a:srgbClr val="FF9900"/>
              </a:solidFill>
              <a:round/>
            </a:ln>
            <a:effectLst/>
          </p:spPr>
          <p:txBody>
            <a:bodyPr wrap="none" anchor="ctr"/>
            <a:lstStyle/>
            <a:p>
              <a:endParaRPr lang="zh-CN" altLang="zh-CN" sz="2000" b="1">
                <a:solidFill>
                  <a:srgbClr val="CC0000"/>
                </a:solidFill>
                <a:ea typeface="黑体" panose="02010609060101010101" charset="-122"/>
              </a:endParaRPr>
            </a:p>
          </p:txBody>
        </p:sp>
        <p:sp>
          <p:nvSpPr>
            <p:cNvPr id="56390" name="Rectangle 70"/>
            <p:cNvSpPr>
              <a:spLocks noChangeArrowheads="1"/>
            </p:cNvSpPr>
            <p:nvPr/>
          </p:nvSpPr>
          <p:spPr bwMode="auto">
            <a:xfrm>
              <a:off x="2016" y="1776"/>
              <a:ext cx="1920" cy="231"/>
            </a:xfrm>
            <a:prstGeom prst="rect">
              <a:avLst/>
            </a:prstGeom>
            <a:noFill/>
            <a:ln w="9525">
              <a:noFill/>
              <a:miter lim="800000"/>
            </a:ln>
            <a:effectLst/>
          </p:spPr>
          <p:txBody>
            <a:bodyPr>
              <a:spAutoFit/>
            </a:bodyPr>
            <a:lstStyle/>
            <a:p>
              <a:r>
                <a:rPr lang="zh-CN" altLang="en-US" sz="1800" b="1">
                  <a:solidFill>
                    <a:srgbClr val="CC0000"/>
                  </a:solidFill>
                </a:rPr>
                <a:t>售出登记</a:t>
              </a:r>
            </a:p>
          </p:txBody>
        </p:sp>
      </p:grpSp>
      <p:cxnSp>
        <p:nvCxnSpPr>
          <p:cNvPr id="56392" name="AutoShape 72"/>
          <p:cNvCxnSpPr>
            <a:cxnSpLocks noChangeShapeType="1"/>
            <a:stCxn id="56387" idx="0"/>
            <a:endCxn id="56386" idx="2"/>
          </p:cNvCxnSpPr>
          <p:nvPr/>
        </p:nvCxnSpPr>
        <p:spPr bwMode="auto">
          <a:xfrm flipH="1" flipV="1">
            <a:off x="7523163" y="2495550"/>
            <a:ext cx="26987" cy="1035050"/>
          </a:xfrm>
          <a:prstGeom prst="straightConnector1">
            <a:avLst/>
          </a:prstGeom>
          <a:noFill/>
          <a:ln w="76200">
            <a:solidFill>
              <a:schemeClr val="accent2"/>
            </a:solidFill>
            <a:round/>
            <a:tailEnd type="triangle" w="med" len="med"/>
          </a:ln>
          <a:effectLst/>
        </p:spPr>
      </p:cxnSp>
      <p:cxnSp>
        <p:nvCxnSpPr>
          <p:cNvPr id="56394" name="AutoShape 74"/>
          <p:cNvCxnSpPr>
            <a:cxnSpLocks noChangeShapeType="1"/>
            <a:stCxn id="56389" idx="4"/>
            <a:endCxn id="56387" idx="1"/>
          </p:cNvCxnSpPr>
          <p:nvPr/>
        </p:nvCxnSpPr>
        <p:spPr bwMode="auto">
          <a:xfrm>
            <a:off x="6019800" y="4000500"/>
            <a:ext cx="730250" cy="6350"/>
          </a:xfrm>
          <a:prstGeom prst="straightConnector1">
            <a:avLst/>
          </a:prstGeom>
          <a:noFill/>
          <a:ln w="76200">
            <a:solidFill>
              <a:srgbClr val="FF9900"/>
            </a:solidFill>
            <a:round/>
            <a:headEnd type="triangle" w="med" len="med"/>
            <a:tailEnd type="triangle" w="med" len="med"/>
          </a:ln>
          <a:effectLst/>
        </p:spPr>
      </p:cxnSp>
      <p:cxnSp>
        <p:nvCxnSpPr>
          <p:cNvPr id="56395" name="AutoShape 75"/>
          <p:cNvCxnSpPr>
            <a:cxnSpLocks noChangeShapeType="1"/>
            <a:stCxn id="56389" idx="2"/>
            <a:endCxn id="56366" idx="3"/>
          </p:cNvCxnSpPr>
          <p:nvPr/>
        </p:nvCxnSpPr>
        <p:spPr bwMode="auto">
          <a:xfrm flipH="1">
            <a:off x="2667000" y="4000500"/>
            <a:ext cx="2362200" cy="571500"/>
          </a:xfrm>
          <a:prstGeom prst="straightConnector1">
            <a:avLst/>
          </a:prstGeom>
          <a:noFill/>
          <a:ln w="76200">
            <a:solidFill>
              <a:srgbClr val="FF9900"/>
            </a:solidFill>
            <a:round/>
            <a:headEnd type="triangle" w="med" len="med"/>
            <a:tailEnd type="triangle" w="med" len="med"/>
          </a:ln>
          <a:effectLst/>
        </p:spPr>
      </p:cxnSp>
      <p:cxnSp>
        <p:nvCxnSpPr>
          <p:cNvPr id="56398" name="AutoShape 78"/>
          <p:cNvCxnSpPr>
            <a:cxnSpLocks noChangeShapeType="1"/>
            <a:stCxn id="56382" idx="0"/>
            <a:endCxn id="56387" idx="2"/>
          </p:cNvCxnSpPr>
          <p:nvPr/>
        </p:nvCxnSpPr>
        <p:spPr bwMode="auto">
          <a:xfrm flipV="1">
            <a:off x="7543800" y="4483100"/>
            <a:ext cx="6350" cy="1060450"/>
          </a:xfrm>
          <a:prstGeom prst="straightConnector1">
            <a:avLst/>
          </a:prstGeom>
          <a:noFill/>
          <a:ln w="76200">
            <a:solidFill>
              <a:schemeClr val="accent2"/>
            </a:solidFill>
            <a:round/>
            <a:tailEnd type="triangle" w="med" len="med"/>
          </a:ln>
          <a:effectLst/>
        </p:spPr>
      </p:cxnSp>
      <p:sp>
        <p:nvSpPr>
          <p:cNvPr id="56399" name="AutoShape 79"/>
          <p:cNvSpPr>
            <a:spLocks noChangeArrowheads="1"/>
          </p:cNvSpPr>
          <p:nvPr/>
        </p:nvSpPr>
        <p:spPr bwMode="auto">
          <a:xfrm>
            <a:off x="3505200" y="1676400"/>
            <a:ext cx="1524000" cy="838200"/>
          </a:xfrm>
          <a:prstGeom prst="flowChartManualOperation">
            <a:avLst/>
          </a:prstGeom>
          <a:noFill/>
          <a:ln w="38100" algn="ctr">
            <a:solidFill>
              <a:schemeClr val="accent2"/>
            </a:solidFill>
            <a:miter lim="800000"/>
          </a:ln>
          <a:effectLst/>
        </p:spPr>
        <p:txBody>
          <a:bodyPr wrap="none" anchor="ctr"/>
          <a:lstStyle/>
          <a:p>
            <a:r>
              <a:rPr lang="zh-CN" altLang="en-US" sz="2400" b="1">
                <a:solidFill>
                  <a:srgbClr val="CC0000"/>
                </a:solidFill>
                <a:ea typeface="黑体" panose="02010609060101010101" charset="-122"/>
              </a:rPr>
              <a:t>学生填写</a:t>
            </a:r>
          </a:p>
          <a:p>
            <a:r>
              <a:rPr lang="zh-CN" altLang="en-US" sz="2400" b="1">
                <a:solidFill>
                  <a:srgbClr val="CC0000"/>
                </a:solidFill>
                <a:ea typeface="黑体" panose="02010609060101010101" charset="-122"/>
              </a:rPr>
              <a:t>购书单</a:t>
            </a:r>
          </a:p>
        </p:txBody>
      </p:sp>
      <p:cxnSp>
        <p:nvCxnSpPr>
          <p:cNvPr id="56400" name="AutoShape 80"/>
          <p:cNvCxnSpPr>
            <a:cxnSpLocks noChangeShapeType="1"/>
            <a:stCxn id="56399" idx="1"/>
            <a:endCxn id="56359" idx="3"/>
          </p:cNvCxnSpPr>
          <p:nvPr/>
        </p:nvCxnSpPr>
        <p:spPr bwMode="auto">
          <a:xfrm flipH="1">
            <a:off x="2632075" y="2095500"/>
            <a:ext cx="1008063" cy="76200"/>
          </a:xfrm>
          <a:prstGeom prst="straightConnector1">
            <a:avLst/>
          </a:prstGeom>
          <a:noFill/>
          <a:ln w="76200">
            <a:solidFill>
              <a:schemeClr val="accent2"/>
            </a:solidFill>
            <a:round/>
            <a:tailEnd type="triangle" w="med" len="med"/>
          </a:ln>
          <a:effectLst/>
        </p:spPr>
      </p:cxnSp>
      <p:grpSp>
        <p:nvGrpSpPr>
          <p:cNvPr id="56373" name="Group 53"/>
          <p:cNvGrpSpPr/>
          <p:nvPr/>
        </p:nvGrpSpPr>
        <p:grpSpPr bwMode="auto">
          <a:xfrm>
            <a:off x="2765425" y="2667000"/>
            <a:ext cx="3048000" cy="1066800"/>
            <a:chOff x="2016" y="1776"/>
            <a:chExt cx="1920" cy="672"/>
          </a:xfrm>
        </p:grpSpPr>
        <p:sp>
          <p:nvSpPr>
            <p:cNvPr id="56370" name="AutoShape 50"/>
            <p:cNvSpPr>
              <a:spLocks noChangeArrowheads="1"/>
            </p:cNvSpPr>
            <p:nvPr/>
          </p:nvSpPr>
          <p:spPr bwMode="auto">
            <a:xfrm>
              <a:off x="2640" y="2016"/>
              <a:ext cx="624" cy="432"/>
            </a:xfrm>
            <a:prstGeom prst="flowChartMagneticDisk">
              <a:avLst/>
            </a:prstGeom>
            <a:noFill/>
            <a:ln w="38100">
              <a:solidFill>
                <a:schemeClr val="accent2"/>
              </a:solidFill>
              <a:round/>
            </a:ln>
            <a:effectLst/>
          </p:spPr>
          <p:txBody>
            <a:bodyPr wrap="none" anchor="ctr"/>
            <a:lstStyle/>
            <a:p>
              <a:endParaRPr lang="zh-CN" altLang="zh-CN" sz="2000" b="1">
                <a:solidFill>
                  <a:srgbClr val="CC0000"/>
                </a:solidFill>
                <a:ea typeface="黑体" panose="02010609060101010101" charset="-122"/>
              </a:endParaRPr>
            </a:p>
          </p:txBody>
        </p:sp>
        <p:sp>
          <p:nvSpPr>
            <p:cNvPr id="56372" name="Rectangle 52"/>
            <p:cNvSpPr>
              <a:spLocks noChangeArrowheads="1"/>
            </p:cNvSpPr>
            <p:nvPr/>
          </p:nvSpPr>
          <p:spPr bwMode="auto">
            <a:xfrm>
              <a:off x="2016" y="1776"/>
              <a:ext cx="1920" cy="231"/>
            </a:xfrm>
            <a:prstGeom prst="rect">
              <a:avLst/>
            </a:prstGeom>
            <a:noFill/>
            <a:ln w="9525">
              <a:noFill/>
              <a:miter lim="800000"/>
            </a:ln>
            <a:effectLst/>
          </p:spPr>
          <p:txBody>
            <a:bodyPr>
              <a:spAutoFit/>
            </a:bodyPr>
            <a:lstStyle/>
            <a:p>
              <a:r>
                <a:rPr lang="zh-CN" altLang="en-US" sz="1800" b="1">
                  <a:solidFill>
                    <a:srgbClr val="CC0000"/>
                  </a:solidFill>
                </a:rPr>
                <a:t>各班学生用书表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additive="base">
                                        <p:cTn id="7" dur="500" fill="hold"/>
                                        <p:tgtEl>
                                          <p:spTgt spid="56324"/>
                                        </p:tgtEl>
                                        <p:attrNameLst>
                                          <p:attrName>ppt_x</p:attrName>
                                        </p:attrNameLst>
                                      </p:cBhvr>
                                      <p:tavLst>
                                        <p:tav tm="0">
                                          <p:val>
                                            <p:strVal val="#ppt_x"/>
                                          </p:val>
                                        </p:tav>
                                        <p:tav tm="100000">
                                          <p:val>
                                            <p:strVal val="#ppt_x"/>
                                          </p:val>
                                        </p:tav>
                                      </p:tavLst>
                                    </p:anim>
                                    <p:anim calcmode="lin" valueType="num">
                                      <p:cBhvr additive="base">
                                        <p:cTn id="8" dur="500" fill="hold"/>
                                        <p:tgtEl>
                                          <p:spTgt spid="563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56359"/>
                                        </p:tgtEl>
                                        <p:attrNameLst>
                                          <p:attrName>style.visibility</p:attrName>
                                        </p:attrNameLst>
                                      </p:cBhvr>
                                      <p:to>
                                        <p:strVal val="visible"/>
                                      </p:to>
                                    </p:set>
                                    <p:animEffect transition="in" filter="strips(downLeft)">
                                      <p:cBhvr>
                                        <p:cTn id="13" dur="500"/>
                                        <p:tgtEl>
                                          <p:spTgt spid="56359"/>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56386"/>
                                        </p:tgtEl>
                                        <p:attrNameLst>
                                          <p:attrName>style.visibility</p:attrName>
                                        </p:attrNameLst>
                                      </p:cBhvr>
                                      <p:to>
                                        <p:strVal val="visible"/>
                                      </p:to>
                                    </p:set>
                                    <p:animEffect transition="in" filter="strips(upRight)">
                                      <p:cBhvr>
                                        <p:cTn id="18" dur="500"/>
                                        <p:tgtEl>
                                          <p:spTgt spid="56386"/>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56399"/>
                                        </p:tgtEl>
                                        <p:attrNameLst>
                                          <p:attrName>style.visibility</p:attrName>
                                        </p:attrNameLst>
                                      </p:cBhvr>
                                      <p:to>
                                        <p:strVal val="visible"/>
                                      </p:to>
                                    </p:set>
                                    <p:animEffect transition="in" filter="strips(downLeft)">
                                      <p:cBhvr>
                                        <p:cTn id="23" dur="500"/>
                                        <p:tgtEl>
                                          <p:spTgt spid="56399"/>
                                        </p:tgtEl>
                                      </p:cBhvr>
                                    </p:animEffect>
                                  </p:childTnLst>
                                </p:cTn>
                              </p:par>
                              <p:par>
                                <p:cTn id="24" presetID="18" presetClass="entr" presetSubtype="12" fill="hold" nodeType="withEffect">
                                  <p:stCondLst>
                                    <p:cond delay="0"/>
                                  </p:stCondLst>
                                  <p:childTnLst>
                                    <p:set>
                                      <p:cBhvr>
                                        <p:cTn id="25" dur="1" fill="hold">
                                          <p:stCondLst>
                                            <p:cond delay="0"/>
                                          </p:stCondLst>
                                        </p:cTn>
                                        <p:tgtEl>
                                          <p:spTgt spid="56400"/>
                                        </p:tgtEl>
                                        <p:attrNameLst>
                                          <p:attrName>style.visibility</p:attrName>
                                        </p:attrNameLst>
                                      </p:cBhvr>
                                      <p:to>
                                        <p:strVal val="visible"/>
                                      </p:to>
                                    </p:set>
                                    <p:animEffect transition="in" filter="strips(downLeft)">
                                      <p:cBhvr>
                                        <p:cTn id="26" dur="500"/>
                                        <p:tgtEl>
                                          <p:spTgt spid="56400"/>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nodeType="clickEffect">
                                  <p:stCondLst>
                                    <p:cond delay="0"/>
                                  </p:stCondLst>
                                  <p:childTnLst>
                                    <p:set>
                                      <p:cBhvr>
                                        <p:cTn id="30" dur="1" fill="hold">
                                          <p:stCondLst>
                                            <p:cond delay="0"/>
                                          </p:stCondLst>
                                        </p:cTn>
                                        <p:tgtEl>
                                          <p:spTgt spid="56364"/>
                                        </p:tgtEl>
                                        <p:attrNameLst>
                                          <p:attrName>style.visibility</p:attrName>
                                        </p:attrNameLst>
                                      </p:cBhvr>
                                      <p:to>
                                        <p:strVal val="visible"/>
                                      </p:to>
                                    </p:set>
                                    <p:animEffect transition="in" filter="strips(downLeft)">
                                      <p:cBhvr>
                                        <p:cTn id="31" dur="500"/>
                                        <p:tgtEl>
                                          <p:spTgt spid="56364"/>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56362"/>
                                        </p:tgtEl>
                                        <p:attrNameLst>
                                          <p:attrName>style.visibility</p:attrName>
                                        </p:attrNameLst>
                                      </p:cBhvr>
                                      <p:to>
                                        <p:strVal val="visible"/>
                                      </p:to>
                                    </p:set>
                                    <p:animEffect transition="in" filter="strips(downLeft)">
                                      <p:cBhvr>
                                        <p:cTn id="36" dur="500"/>
                                        <p:tgtEl>
                                          <p:spTgt spid="56362"/>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nodeType="clickEffect">
                                  <p:stCondLst>
                                    <p:cond delay="0"/>
                                  </p:stCondLst>
                                  <p:childTnLst>
                                    <p:set>
                                      <p:cBhvr>
                                        <p:cTn id="40" dur="1" fill="hold">
                                          <p:stCondLst>
                                            <p:cond delay="0"/>
                                          </p:stCondLst>
                                        </p:cTn>
                                        <p:tgtEl>
                                          <p:spTgt spid="56368"/>
                                        </p:tgtEl>
                                        <p:attrNameLst>
                                          <p:attrName>style.visibility</p:attrName>
                                        </p:attrNameLst>
                                      </p:cBhvr>
                                      <p:to>
                                        <p:strVal val="visible"/>
                                      </p:to>
                                    </p:set>
                                    <p:animEffect transition="in" filter="strips(downLeft)">
                                      <p:cBhvr>
                                        <p:cTn id="41" dur="500"/>
                                        <p:tgtEl>
                                          <p:spTgt spid="56368"/>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56366"/>
                                        </p:tgtEl>
                                        <p:attrNameLst>
                                          <p:attrName>style.visibility</p:attrName>
                                        </p:attrNameLst>
                                      </p:cBhvr>
                                      <p:to>
                                        <p:strVal val="visible"/>
                                      </p:to>
                                    </p:set>
                                    <p:animEffect transition="in" filter="strips(downLeft)">
                                      <p:cBhvr>
                                        <p:cTn id="46" dur="500"/>
                                        <p:tgtEl>
                                          <p:spTgt spid="56366"/>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56373"/>
                                        </p:tgtEl>
                                        <p:attrNameLst>
                                          <p:attrName>style.visibility</p:attrName>
                                        </p:attrNameLst>
                                      </p:cBhvr>
                                      <p:to>
                                        <p:strVal val="visible"/>
                                      </p:to>
                                    </p:set>
                                    <p:animEffect transition="in" filter="strips(downLeft)">
                                      <p:cBhvr>
                                        <p:cTn id="51" dur="500"/>
                                        <p:tgtEl>
                                          <p:spTgt spid="56373"/>
                                        </p:tgtEl>
                                      </p:cBhvr>
                                    </p:animEffect>
                                  </p:childTnLst>
                                </p:cTn>
                              </p:par>
                              <p:par>
                                <p:cTn id="52" presetID="18" presetClass="entr" presetSubtype="12" fill="hold" nodeType="withEffect">
                                  <p:stCondLst>
                                    <p:cond delay="0"/>
                                  </p:stCondLst>
                                  <p:childTnLst>
                                    <p:set>
                                      <p:cBhvr>
                                        <p:cTn id="53" dur="1" fill="hold">
                                          <p:stCondLst>
                                            <p:cond delay="0"/>
                                          </p:stCondLst>
                                        </p:cTn>
                                        <p:tgtEl>
                                          <p:spTgt spid="56374"/>
                                        </p:tgtEl>
                                        <p:attrNameLst>
                                          <p:attrName>style.visibility</p:attrName>
                                        </p:attrNameLst>
                                      </p:cBhvr>
                                      <p:to>
                                        <p:strVal val="visible"/>
                                      </p:to>
                                    </p:set>
                                    <p:animEffect transition="in" filter="strips(downLeft)">
                                      <p:cBhvr>
                                        <p:cTn id="54" dur="500"/>
                                        <p:tgtEl>
                                          <p:spTgt spid="56374"/>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32" fill="hold" nodeType="clickEffect">
                                  <p:stCondLst>
                                    <p:cond delay="0"/>
                                  </p:stCondLst>
                                  <p:childTnLst>
                                    <p:set>
                                      <p:cBhvr>
                                        <p:cTn id="58" dur="1" fill="hold">
                                          <p:stCondLst>
                                            <p:cond delay="0"/>
                                          </p:stCondLst>
                                        </p:cTn>
                                        <p:tgtEl>
                                          <p:spTgt spid="56379"/>
                                        </p:tgtEl>
                                        <p:attrNameLst>
                                          <p:attrName>style.visibility</p:attrName>
                                        </p:attrNameLst>
                                      </p:cBhvr>
                                      <p:to>
                                        <p:strVal val="visible"/>
                                      </p:to>
                                    </p:set>
                                    <p:animEffect transition="in" filter="box(out)">
                                      <p:cBhvr>
                                        <p:cTn id="59" dur="500"/>
                                        <p:tgtEl>
                                          <p:spTgt spid="56379"/>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nodeType="clickEffect">
                                  <p:stCondLst>
                                    <p:cond delay="0"/>
                                  </p:stCondLst>
                                  <p:childTnLst>
                                    <p:set>
                                      <p:cBhvr>
                                        <p:cTn id="63" dur="1" fill="hold">
                                          <p:stCondLst>
                                            <p:cond delay="0"/>
                                          </p:stCondLst>
                                        </p:cTn>
                                        <p:tgtEl>
                                          <p:spTgt spid="56378"/>
                                        </p:tgtEl>
                                        <p:attrNameLst>
                                          <p:attrName>style.visibility</p:attrName>
                                        </p:attrNameLst>
                                      </p:cBhvr>
                                      <p:to>
                                        <p:strVal val="visible"/>
                                      </p:to>
                                    </p:set>
                                    <p:animEffect transition="in" filter="box(out)">
                                      <p:cBhvr>
                                        <p:cTn id="64" dur="500"/>
                                        <p:tgtEl>
                                          <p:spTgt spid="56378"/>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12" fill="hold" nodeType="clickEffect">
                                  <p:stCondLst>
                                    <p:cond delay="0"/>
                                  </p:stCondLst>
                                  <p:childTnLst>
                                    <p:set>
                                      <p:cBhvr>
                                        <p:cTn id="68" dur="1" fill="hold">
                                          <p:stCondLst>
                                            <p:cond delay="0"/>
                                          </p:stCondLst>
                                        </p:cTn>
                                        <p:tgtEl>
                                          <p:spTgt spid="56388"/>
                                        </p:tgtEl>
                                        <p:attrNameLst>
                                          <p:attrName>style.visibility</p:attrName>
                                        </p:attrNameLst>
                                      </p:cBhvr>
                                      <p:to>
                                        <p:strVal val="visible"/>
                                      </p:to>
                                    </p:set>
                                    <p:animEffect transition="in" filter="strips(downLeft)">
                                      <p:cBhvr>
                                        <p:cTn id="69" dur="500"/>
                                        <p:tgtEl>
                                          <p:spTgt spid="56388"/>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12" fill="hold" nodeType="clickEffect">
                                  <p:stCondLst>
                                    <p:cond delay="0"/>
                                  </p:stCondLst>
                                  <p:childTnLst>
                                    <p:set>
                                      <p:cBhvr>
                                        <p:cTn id="73" dur="1" fill="hold">
                                          <p:stCondLst>
                                            <p:cond delay="0"/>
                                          </p:stCondLst>
                                        </p:cTn>
                                        <p:tgtEl>
                                          <p:spTgt spid="56395"/>
                                        </p:tgtEl>
                                        <p:attrNameLst>
                                          <p:attrName>style.visibility</p:attrName>
                                        </p:attrNameLst>
                                      </p:cBhvr>
                                      <p:to>
                                        <p:strVal val="visible"/>
                                      </p:to>
                                    </p:set>
                                    <p:animEffect transition="in" filter="strips(downLeft)">
                                      <p:cBhvr>
                                        <p:cTn id="74" dur="500"/>
                                        <p:tgtEl>
                                          <p:spTgt spid="56395"/>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12" fill="hold" nodeType="clickEffect">
                                  <p:stCondLst>
                                    <p:cond delay="0"/>
                                  </p:stCondLst>
                                  <p:childTnLst>
                                    <p:set>
                                      <p:cBhvr>
                                        <p:cTn id="78" dur="1" fill="hold">
                                          <p:stCondLst>
                                            <p:cond delay="0"/>
                                          </p:stCondLst>
                                        </p:cTn>
                                        <p:tgtEl>
                                          <p:spTgt spid="56381"/>
                                        </p:tgtEl>
                                        <p:attrNameLst>
                                          <p:attrName>style.visibility</p:attrName>
                                        </p:attrNameLst>
                                      </p:cBhvr>
                                      <p:to>
                                        <p:strVal val="visible"/>
                                      </p:to>
                                    </p:set>
                                    <p:animEffect transition="in" filter="strips(downLeft)">
                                      <p:cBhvr>
                                        <p:cTn id="79" dur="500"/>
                                        <p:tgtEl>
                                          <p:spTgt spid="56381"/>
                                        </p:tgtEl>
                                      </p:cBhvr>
                                    </p:animEffect>
                                  </p:childTnLst>
                                </p:cTn>
                              </p:par>
                            </p:childTnLst>
                          </p:cTn>
                        </p:par>
                      </p:childTnLst>
                    </p:cTn>
                  </p:par>
                  <p:par>
                    <p:cTn id="80" fill="hold">
                      <p:stCondLst>
                        <p:cond delay="indefinite"/>
                      </p:stCondLst>
                      <p:childTnLst>
                        <p:par>
                          <p:cTn id="81" fill="hold">
                            <p:stCondLst>
                              <p:cond delay="0"/>
                            </p:stCondLst>
                            <p:childTnLst>
                              <p:par>
                                <p:cTn id="82" presetID="18" presetClass="entr" presetSubtype="12" fill="hold" grpId="0" nodeType="clickEffect">
                                  <p:stCondLst>
                                    <p:cond delay="0"/>
                                  </p:stCondLst>
                                  <p:childTnLst>
                                    <p:set>
                                      <p:cBhvr>
                                        <p:cTn id="83" dur="1" fill="hold">
                                          <p:stCondLst>
                                            <p:cond delay="0"/>
                                          </p:stCondLst>
                                        </p:cTn>
                                        <p:tgtEl>
                                          <p:spTgt spid="56380"/>
                                        </p:tgtEl>
                                        <p:attrNameLst>
                                          <p:attrName>style.visibility</p:attrName>
                                        </p:attrNameLst>
                                      </p:cBhvr>
                                      <p:to>
                                        <p:strVal val="visible"/>
                                      </p:to>
                                    </p:set>
                                    <p:animEffect transition="in" filter="strips(downLeft)">
                                      <p:cBhvr>
                                        <p:cTn id="84" dur="500"/>
                                        <p:tgtEl>
                                          <p:spTgt spid="56380"/>
                                        </p:tgtEl>
                                      </p:cBhvr>
                                    </p:animEffect>
                                  </p:childTnLst>
                                </p:cTn>
                              </p:par>
                            </p:childTnLst>
                          </p:cTn>
                        </p:par>
                      </p:childTnLst>
                    </p:cTn>
                  </p:par>
                  <p:par>
                    <p:cTn id="85" fill="hold">
                      <p:stCondLst>
                        <p:cond delay="indefinite"/>
                      </p:stCondLst>
                      <p:childTnLst>
                        <p:par>
                          <p:cTn id="86" fill="hold">
                            <p:stCondLst>
                              <p:cond delay="0"/>
                            </p:stCondLst>
                            <p:childTnLst>
                              <p:par>
                                <p:cTn id="87" presetID="18" presetClass="entr" presetSubtype="3" fill="hold" nodeType="clickEffect">
                                  <p:stCondLst>
                                    <p:cond delay="0"/>
                                  </p:stCondLst>
                                  <p:childTnLst>
                                    <p:set>
                                      <p:cBhvr>
                                        <p:cTn id="88" dur="1" fill="hold">
                                          <p:stCondLst>
                                            <p:cond delay="0"/>
                                          </p:stCondLst>
                                        </p:cTn>
                                        <p:tgtEl>
                                          <p:spTgt spid="56383"/>
                                        </p:tgtEl>
                                        <p:attrNameLst>
                                          <p:attrName>style.visibility</p:attrName>
                                        </p:attrNameLst>
                                      </p:cBhvr>
                                      <p:to>
                                        <p:strVal val="visible"/>
                                      </p:to>
                                    </p:set>
                                    <p:animEffect transition="in" filter="strips(upRight)">
                                      <p:cBhvr>
                                        <p:cTn id="89" dur="500"/>
                                        <p:tgtEl>
                                          <p:spTgt spid="56383"/>
                                        </p:tgtEl>
                                      </p:cBhvr>
                                    </p:animEffect>
                                  </p:childTnLst>
                                </p:cTn>
                              </p:par>
                            </p:childTnLst>
                          </p:cTn>
                        </p:par>
                      </p:childTnLst>
                    </p:cTn>
                  </p:par>
                  <p:par>
                    <p:cTn id="90" fill="hold">
                      <p:stCondLst>
                        <p:cond delay="indefinite"/>
                      </p:stCondLst>
                      <p:childTnLst>
                        <p:par>
                          <p:cTn id="91" fill="hold">
                            <p:stCondLst>
                              <p:cond delay="0"/>
                            </p:stCondLst>
                            <p:childTnLst>
                              <p:par>
                                <p:cTn id="92" presetID="18" presetClass="entr" presetSubtype="3" fill="hold" grpId="0" nodeType="clickEffect">
                                  <p:stCondLst>
                                    <p:cond delay="0"/>
                                  </p:stCondLst>
                                  <p:childTnLst>
                                    <p:set>
                                      <p:cBhvr>
                                        <p:cTn id="93" dur="1" fill="hold">
                                          <p:stCondLst>
                                            <p:cond delay="0"/>
                                          </p:stCondLst>
                                        </p:cTn>
                                        <p:tgtEl>
                                          <p:spTgt spid="56382"/>
                                        </p:tgtEl>
                                        <p:attrNameLst>
                                          <p:attrName>style.visibility</p:attrName>
                                        </p:attrNameLst>
                                      </p:cBhvr>
                                      <p:to>
                                        <p:strVal val="visible"/>
                                      </p:to>
                                    </p:set>
                                    <p:animEffect transition="in" filter="strips(upRight)">
                                      <p:cBhvr>
                                        <p:cTn id="94" dur="500"/>
                                        <p:tgtEl>
                                          <p:spTgt spid="56382"/>
                                        </p:tgtEl>
                                      </p:cBhvr>
                                    </p:animEffect>
                                  </p:childTnLst>
                                </p:cTn>
                              </p:par>
                            </p:childTnLst>
                          </p:cTn>
                        </p:par>
                      </p:childTnLst>
                    </p:cTn>
                  </p:par>
                  <p:par>
                    <p:cTn id="95" fill="hold">
                      <p:stCondLst>
                        <p:cond delay="indefinite"/>
                      </p:stCondLst>
                      <p:childTnLst>
                        <p:par>
                          <p:cTn id="96" fill="hold">
                            <p:stCondLst>
                              <p:cond delay="0"/>
                            </p:stCondLst>
                            <p:childTnLst>
                              <p:par>
                                <p:cTn id="97" presetID="18" presetClass="entr" presetSubtype="3" fill="hold" nodeType="clickEffect">
                                  <p:stCondLst>
                                    <p:cond delay="0"/>
                                  </p:stCondLst>
                                  <p:childTnLst>
                                    <p:set>
                                      <p:cBhvr>
                                        <p:cTn id="98" dur="1" fill="hold">
                                          <p:stCondLst>
                                            <p:cond delay="0"/>
                                          </p:stCondLst>
                                        </p:cTn>
                                        <p:tgtEl>
                                          <p:spTgt spid="56398"/>
                                        </p:tgtEl>
                                        <p:attrNameLst>
                                          <p:attrName>style.visibility</p:attrName>
                                        </p:attrNameLst>
                                      </p:cBhvr>
                                      <p:to>
                                        <p:strVal val="visible"/>
                                      </p:to>
                                    </p:set>
                                    <p:animEffect transition="in" filter="strips(upRight)">
                                      <p:cBhvr>
                                        <p:cTn id="99" dur="500"/>
                                        <p:tgtEl>
                                          <p:spTgt spid="56398"/>
                                        </p:tgtEl>
                                      </p:cBhvr>
                                    </p:animEffect>
                                  </p:childTnLst>
                                </p:cTn>
                              </p:par>
                            </p:childTnLst>
                          </p:cTn>
                        </p:par>
                      </p:childTnLst>
                    </p:cTn>
                  </p:par>
                  <p:par>
                    <p:cTn id="100" fill="hold">
                      <p:stCondLst>
                        <p:cond delay="indefinite"/>
                      </p:stCondLst>
                      <p:childTnLst>
                        <p:par>
                          <p:cTn id="101" fill="hold">
                            <p:stCondLst>
                              <p:cond delay="0"/>
                            </p:stCondLst>
                            <p:childTnLst>
                              <p:par>
                                <p:cTn id="102" presetID="18" presetClass="entr" presetSubtype="3" fill="hold" grpId="0" nodeType="clickEffect">
                                  <p:stCondLst>
                                    <p:cond delay="0"/>
                                  </p:stCondLst>
                                  <p:childTnLst>
                                    <p:set>
                                      <p:cBhvr>
                                        <p:cTn id="103" dur="1" fill="hold">
                                          <p:stCondLst>
                                            <p:cond delay="0"/>
                                          </p:stCondLst>
                                        </p:cTn>
                                        <p:tgtEl>
                                          <p:spTgt spid="56387"/>
                                        </p:tgtEl>
                                        <p:attrNameLst>
                                          <p:attrName>style.visibility</p:attrName>
                                        </p:attrNameLst>
                                      </p:cBhvr>
                                      <p:to>
                                        <p:strVal val="visible"/>
                                      </p:to>
                                    </p:set>
                                    <p:animEffect transition="in" filter="strips(upRight)">
                                      <p:cBhvr>
                                        <p:cTn id="104" dur="500"/>
                                        <p:tgtEl>
                                          <p:spTgt spid="56387"/>
                                        </p:tgtEl>
                                      </p:cBhvr>
                                    </p:animEffect>
                                  </p:childTnLst>
                                </p:cTn>
                              </p:par>
                            </p:childTnLst>
                          </p:cTn>
                        </p:par>
                      </p:childTnLst>
                    </p:cTn>
                  </p:par>
                  <p:par>
                    <p:cTn id="105" fill="hold">
                      <p:stCondLst>
                        <p:cond delay="indefinite"/>
                      </p:stCondLst>
                      <p:childTnLst>
                        <p:par>
                          <p:cTn id="106" fill="hold">
                            <p:stCondLst>
                              <p:cond delay="0"/>
                            </p:stCondLst>
                            <p:childTnLst>
                              <p:par>
                                <p:cTn id="107" presetID="18" presetClass="entr" presetSubtype="6" fill="hold" nodeType="clickEffect">
                                  <p:stCondLst>
                                    <p:cond delay="0"/>
                                  </p:stCondLst>
                                  <p:childTnLst>
                                    <p:set>
                                      <p:cBhvr>
                                        <p:cTn id="108" dur="1" fill="hold">
                                          <p:stCondLst>
                                            <p:cond delay="0"/>
                                          </p:stCondLst>
                                        </p:cTn>
                                        <p:tgtEl>
                                          <p:spTgt spid="56394"/>
                                        </p:tgtEl>
                                        <p:attrNameLst>
                                          <p:attrName>style.visibility</p:attrName>
                                        </p:attrNameLst>
                                      </p:cBhvr>
                                      <p:to>
                                        <p:strVal val="visible"/>
                                      </p:to>
                                    </p:set>
                                    <p:animEffect transition="in" filter="strips(downRight)">
                                      <p:cBhvr>
                                        <p:cTn id="109" dur="500"/>
                                        <p:tgtEl>
                                          <p:spTgt spid="56394"/>
                                        </p:tgtEl>
                                      </p:cBhvr>
                                    </p:animEffect>
                                  </p:childTnLst>
                                </p:cTn>
                              </p:par>
                            </p:childTnLst>
                          </p:cTn>
                        </p:par>
                      </p:childTnLst>
                    </p:cTn>
                  </p:par>
                  <p:par>
                    <p:cTn id="110" fill="hold">
                      <p:stCondLst>
                        <p:cond delay="indefinite"/>
                      </p:stCondLst>
                      <p:childTnLst>
                        <p:par>
                          <p:cTn id="111" fill="hold">
                            <p:stCondLst>
                              <p:cond delay="0"/>
                            </p:stCondLst>
                            <p:childTnLst>
                              <p:par>
                                <p:cTn id="112" presetID="18" presetClass="entr" presetSubtype="3" fill="hold" nodeType="clickEffect">
                                  <p:stCondLst>
                                    <p:cond delay="0"/>
                                  </p:stCondLst>
                                  <p:childTnLst>
                                    <p:set>
                                      <p:cBhvr>
                                        <p:cTn id="113" dur="1" fill="hold">
                                          <p:stCondLst>
                                            <p:cond delay="0"/>
                                          </p:stCondLst>
                                        </p:cTn>
                                        <p:tgtEl>
                                          <p:spTgt spid="56392"/>
                                        </p:tgtEl>
                                        <p:attrNameLst>
                                          <p:attrName>style.visibility</p:attrName>
                                        </p:attrNameLst>
                                      </p:cBhvr>
                                      <p:to>
                                        <p:strVal val="visible"/>
                                      </p:to>
                                    </p:set>
                                    <p:animEffect transition="in" filter="strips(upRight)">
                                      <p:cBhvr>
                                        <p:cTn id="114" dur="500"/>
                                        <p:tgtEl>
                                          <p:spTgt spid="5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nimBg="1"/>
      <p:bldP spid="56359" grpId="0" animBg="1"/>
      <p:bldP spid="56362" grpId="0" animBg="1"/>
      <p:bldP spid="56366" grpId="0" animBg="1"/>
      <p:bldP spid="56380" grpId="0" animBg="1"/>
      <p:bldP spid="56382" grpId="0" animBg="1"/>
      <p:bldP spid="56386" grpId="0" animBg="1"/>
      <p:bldP spid="56387" grpId="0" animBg="1"/>
      <p:bldP spid="5639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61D4B92-BB51-4CE4-A416-4D7DB00EC07B}"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EECE2F36-CBFD-4B3F-B58F-A5EAB9134B5E}" type="slidenum">
              <a:rPr lang="en-US" altLang="zh-CN"/>
              <a:t>52</a:t>
            </a:fld>
            <a:endParaRPr lang="en-US" altLang="zh-CN"/>
          </a:p>
        </p:txBody>
      </p:sp>
      <p:sp>
        <p:nvSpPr>
          <p:cNvPr id="141314" name="Rectangle 2"/>
          <p:cNvSpPr>
            <a:spLocks noGrp="1" noChangeArrowheads="1"/>
          </p:cNvSpPr>
          <p:nvPr>
            <p:ph type="title"/>
          </p:nvPr>
        </p:nvSpPr>
        <p:spPr/>
        <p:txBody>
          <a:bodyPr/>
          <a:lstStyle/>
          <a:p>
            <a:r>
              <a:rPr lang="en-US" altLang="zh-CN"/>
              <a:t>2.3 </a:t>
            </a:r>
            <a:r>
              <a:rPr lang="zh-CN" altLang="en-US"/>
              <a:t>系统流程图</a:t>
            </a:r>
          </a:p>
        </p:txBody>
      </p:sp>
      <p:sp>
        <p:nvSpPr>
          <p:cNvPr id="141315" name="Rectangle 3"/>
          <p:cNvSpPr>
            <a:spLocks noGrp="1" noChangeArrowheads="1"/>
          </p:cNvSpPr>
          <p:nvPr>
            <p:ph type="body" idx="1"/>
          </p:nvPr>
        </p:nvSpPr>
        <p:spPr/>
        <p:txBody>
          <a:bodyPr/>
          <a:lstStyle/>
          <a:p>
            <a:r>
              <a:rPr lang="en-US" altLang="zh-CN">
                <a:solidFill>
                  <a:srgbClr val="CC0000"/>
                </a:solidFill>
              </a:rPr>
              <a:t>【</a:t>
            </a:r>
            <a:r>
              <a:rPr lang="zh-CN" altLang="zh-CN">
                <a:solidFill>
                  <a:srgbClr val="CC0000"/>
                </a:solidFill>
              </a:rPr>
              <a:t>作用</a:t>
            </a:r>
            <a:r>
              <a:rPr lang="en-US" altLang="zh-CN">
                <a:solidFill>
                  <a:srgbClr val="CC0000"/>
                </a:solidFill>
              </a:rPr>
              <a:t>】</a:t>
            </a:r>
          </a:p>
          <a:p>
            <a:pPr lvl="1"/>
            <a:r>
              <a:rPr lang="zh-CN" altLang="en-US"/>
              <a:t>表达系统各</a:t>
            </a:r>
            <a:r>
              <a:rPr lang="zh-CN" altLang="en-US" u="sng">
                <a:solidFill>
                  <a:srgbClr val="CC0000"/>
                </a:solidFill>
              </a:rPr>
              <a:t>部件</a:t>
            </a:r>
            <a:r>
              <a:rPr lang="zh-CN" altLang="en-US"/>
              <a:t>之间的有</a:t>
            </a:r>
            <a:r>
              <a:rPr lang="zh-CN" altLang="en-US" u="sng">
                <a:solidFill>
                  <a:srgbClr val="CC0000"/>
                </a:solidFill>
              </a:rPr>
              <a:t>信息流动</a:t>
            </a:r>
            <a:r>
              <a:rPr lang="zh-CN" altLang="en-US"/>
              <a:t>。</a:t>
            </a:r>
            <a:endParaRPr lang="zh-CN" altLang="en-US">
              <a:solidFill>
                <a:srgbClr val="CC0000"/>
              </a:solidFill>
            </a:endParaRPr>
          </a:p>
          <a:p>
            <a:r>
              <a:rPr lang="en-US" altLang="zh-CN">
                <a:solidFill>
                  <a:srgbClr val="CC0000"/>
                </a:solidFill>
              </a:rPr>
              <a:t>【</a:t>
            </a:r>
            <a:r>
              <a:rPr lang="zh-CN" altLang="zh-CN">
                <a:solidFill>
                  <a:srgbClr val="CC0000"/>
                </a:solidFill>
              </a:rPr>
              <a:t>基本思想</a:t>
            </a:r>
            <a:r>
              <a:rPr lang="en-US" altLang="zh-CN">
                <a:solidFill>
                  <a:srgbClr val="CC0000"/>
                </a:solidFill>
              </a:rPr>
              <a:t>】</a:t>
            </a:r>
          </a:p>
          <a:p>
            <a:pPr lvl="1"/>
            <a:r>
              <a:rPr lang="zh-CN" altLang="en-US"/>
              <a:t>图形符号以</a:t>
            </a:r>
            <a:r>
              <a:rPr lang="zh-CN" altLang="en-US" i="1">
                <a:solidFill>
                  <a:srgbClr val="0000FF"/>
                </a:solidFill>
              </a:rPr>
              <a:t>黑盒子</a:t>
            </a:r>
            <a:r>
              <a:rPr lang="zh-CN" altLang="en-US"/>
              <a:t>的形式描绘系统里面的</a:t>
            </a:r>
            <a:r>
              <a:rPr lang="zh-CN" altLang="en-US">
                <a:solidFill>
                  <a:srgbClr val="0000FF"/>
                </a:solidFill>
              </a:rPr>
              <a:t>每个部件</a:t>
            </a:r>
          </a:p>
          <a:p>
            <a:pPr lvl="1"/>
            <a:r>
              <a:rPr lang="zh-CN" altLang="en-US"/>
              <a:t>如：</a:t>
            </a:r>
          </a:p>
          <a:p>
            <a:pPr lvl="1"/>
            <a:r>
              <a:rPr lang="zh-CN" altLang="en-US" i="1">
                <a:solidFill>
                  <a:srgbClr val="0000FF"/>
                </a:solidFill>
              </a:rPr>
              <a:t>收款</a:t>
            </a:r>
            <a:r>
              <a:rPr lang="zh-CN" altLang="en-US"/>
              <a:t>、</a:t>
            </a:r>
            <a:r>
              <a:rPr lang="zh-CN" altLang="en-US" i="1">
                <a:solidFill>
                  <a:srgbClr val="0000FF"/>
                </a:solidFill>
              </a:rPr>
              <a:t>发放教材</a:t>
            </a:r>
            <a:r>
              <a:rPr lang="zh-CN" altLang="en-US"/>
              <a:t>（</a:t>
            </a:r>
            <a:r>
              <a:rPr lang="zh-CN" altLang="en-US" i="1">
                <a:solidFill>
                  <a:srgbClr val="0000FF"/>
                </a:solidFill>
              </a:rPr>
              <a:t>人工处理</a:t>
            </a:r>
            <a:r>
              <a:rPr lang="zh-CN" altLang="en-US"/>
              <a:t>）</a:t>
            </a:r>
            <a:r>
              <a:rPr lang="en-US" altLang="zh-CN"/>
              <a:t>……</a:t>
            </a:r>
            <a:endParaRPr lang="en-US" altLang="zh-CN">
              <a:solidFill>
                <a:srgbClr val="CC0000"/>
              </a:solidFill>
            </a:endParaRPr>
          </a:p>
          <a:p>
            <a:pPr lvl="1"/>
            <a:r>
              <a:rPr lang="zh-CN" altLang="en-US" i="1">
                <a:solidFill>
                  <a:srgbClr val="0000FF"/>
                </a:solidFill>
              </a:rPr>
              <a:t>钱</a:t>
            </a:r>
            <a:r>
              <a:rPr lang="zh-CN" altLang="en-US"/>
              <a:t>、</a:t>
            </a:r>
            <a:r>
              <a:rPr lang="zh-CN" altLang="en-US" i="1">
                <a:solidFill>
                  <a:srgbClr val="0000FF"/>
                </a:solidFill>
              </a:rPr>
              <a:t>书</a:t>
            </a:r>
            <a:r>
              <a:rPr lang="zh-CN" altLang="en-US"/>
              <a:t>、</a:t>
            </a:r>
            <a:r>
              <a:rPr lang="zh-CN" altLang="en-US" i="1">
                <a:solidFill>
                  <a:srgbClr val="0000FF"/>
                </a:solidFill>
              </a:rPr>
              <a:t>成绩单</a:t>
            </a:r>
            <a:r>
              <a:rPr lang="zh-CN" altLang="en-US"/>
              <a:t>、</a:t>
            </a:r>
            <a:r>
              <a:rPr lang="zh-CN" altLang="en-US" i="1">
                <a:solidFill>
                  <a:srgbClr val="0000FF"/>
                </a:solidFill>
              </a:rPr>
              <a:t>发票</a:t>
            </a:r>
            <a:r>
              <a:rPr lang="en-US" altLang="zh-CN"/>
              <a:t>…….</a:t>
            </a:r>
          </a:p>
          <a:p>
            <a:pPr lvl="1"/>
            <a:r>
              <a:rPr lang="zh-CN" altLang="en-US" i="1">
                <a:solidFill>
                  <a:srgbClr val="0000FF"/>
                </a:solidFill>
              </a:rPr>
              <a:t>数据库</a:t>
            </a:r>
            <a:r>
              <a:rPr lang="zh-CN" altLang="en-US"/>
              <a:t>、</a:t>
            </a:r>
            <a:r>
              <a:rPr lang="zh-CN" altLang="en-US" i="1">
                <a:solidFill>
                  <a:srgbClr val="0000FF"/>
                </a:solidFill>
              </a:rPr>
              <a:t>程序（计算机处理）</a:t>
            </a:r>
            <a:endParaRPr lang="zh-CN" altLang="en-US"/>
          </a:p>
          <a:p>
            <a:r>
              <a:rPr lang="en-US" altLang="zh-CN">
                <a:solidFill>
                  <a:srgbClr val="CC0000"/>
                </a:solidFill>
              </a:rPr>
              <a:t>【</a:t>
            </a:r>
            <a:r>
              <a:rPr lang="zh-CN" altLang="en-US">
                <a:solidFill>
                  <a:srgbClr val="CC0000"/>
                </a:solidFill>
              </a:rPr>
              <a:t>注意</a:t>
            </a:r>
            <a:r>
              <a:rPr lang="en-US" altLang="zh-CN">
                <a:solidFill>
                  <a:srgbClr val="CC0000"/>
                </a:solidFill>
              </a:rPr>
              <a:t>】</a:t>
            </a:r>
          </a:p>
          <a:p>
            <a:pPr lvl="1"/>
            <a:r>
              <a:rPr lang="zh-CN" altLang="en-US"/>
              <a:t>系统流程图</a:t>
            </a:r>
            <a:r>
              <a:rPr lang="zh-CN" altLang="en-US" i="1">
                <a:solidFill>
                  <a:srgbClr val="0000FF"/>
                </a:solidFill>
              </a:rPr>
              <a:t>不是对信息进行加工处理的</a:t>
            </a:r>
            <a:r>
              <a:rPr lang="zh-CN" altLang="en-US" i="1" u="sng">
                <a:solidFill>
                  <a:srgbClr val="CC0000"/>
                </a:solidFill>
              </a:rPr>
              <a:t>控制过程</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41315">
                                            <p:txEl>
                                              <p:pRg st="8" end="8"/>
                                            </p:txEl>
                                          </p:spTgt>
                                        </p:tgtEl>
                                        <p:attrNameLst>
                                          <p:attrName>style.visibility</p:attrName>
                                        </p:attrNameLst>
                                      </p:cBhvr>
                                      <p:to>
                                        <p:strVal val="visible"/>
                                      </p:to>
                                    </p:set>
                                    <p:animEffect transition="in" filter="strips(downRight)">
                                      <p:cBhvr>
                                        <p:cTn id="7" dur="500"/>
                                        <p:tgtEl>
                                          <p:spTgt spid="141315">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41315">
                                            <p:txEl>
                                              <p:pRg st="9" end="9"/>
                                            </p:txEl>
                                          </p:spTgt>
                                        </p:tgtEl>
                                        <p:attrNameLst>
                                          <p:attrName>style.visibility</p:attrName>
                                        </p:attrNameLst>
                                      </p:cBhvr>
                                      <p:to>
                                        <p:strVal val="visible"/>
                                      </p:to>
                                    </p:set>
                                    <p:animEffect transition="in" filter="strips(downRight)">
                                      <p:cBhvr>
                                        <p:cTn id="12" dur="500"/>
                                        <p:tgtEl>
                                          <p:spTgt spid="141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1AF7705-C890-4486-960C-9C5F92704DCE}"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D334EA6D-71ED-4FC7-8C08-B7A0E5D9F9DF}" type="slidenum">
              <a:rPr lang="en-US" altLang="zh-CN"/>
              <a:t>53</a:t>
            </a:fld>
            <a:endParaRPr lang="en-US" altLang="zh-CN"/>
          </a:p>
        </p:txBody>
      </p:sp>
      <p:sp>
        <p:nvSpPr>
          <p:cNvPr id="58370" name="Rectangle 2"/>
          <p:cNvSpPr>
            <a:spLocks noGrp="1" noChangeArrowheads="1"/>
          </p:cNvSpPr>
          <p:nvPr>
            <p:ph type="title"/>
          </p:nvPr>
        </p:nvSpPr>
        <p:spPr/>
        <p:txBody>
          <a:bodyPr/>
          <a:lstStyle/>
          <a:p>
            <a:r>
              <a:rPr lang="en-US" altLang="zh-CN"/>
              <a:t>2.3 </a:t>
            </a:r>
            <a:r>
              <a:rPr lang="zh-CN" altLang="en-US"/>
              <a:t>系统流程图</a:t>
            </a:r>
          </a:p>
        </p:txBody>
      </p:sp>
      <p:sp>
        <p:nvSpPr>
          <p:cNvPr id="58371" name="Rectangle 3"/>
          <p:cNvSpPr>
            <a:spLocks noGrp="1" noChangeArrowheads="1"/>
          </p:cNvSpPr>
          <p:nvPr>
            <p:ph type="body" idx="1"/>
          </p:nvPr>
        </p:nvSpPr>
        <p:spPr/>
        <p:txBody>
          <a:bodyPr/>
          <a:lstStyle/>
          <a:p>
            <a:r>
              <a:rPr lang="en-US" altLang="zh-CN" dirty="0">
                <a:solidFill>
                  <a:srgbClr val="CC0000"/>
                </a:solidFill>
              </a:rPr>
              <a:t>【</a:t>
            </a:r>
            <a:r>
              <a:rPr lang="zh-CN" altLang="en-US" dirty="0">
                <a:solidFill>
                  <a:srgbClr val="CC0000"/>
                </a:solidFill>
              </a:rPr>
              <a:t>例</a:t>
            </a:r>
            <a:r>
              <a:rPr lang="en-US" altLang="zh-CN" dirty="0">
                <a:solidFill>
                  <a:srgbClr val="CC0000"/>
                </a:solidFill>
              </a:rPr>
              <a:t>5】</a:t>
            </a:r>
            <a:r>
              <a:rPr lang="zh-CN" altLang="en-US" dirty="0">
                <a:solidFill>
                  <a:srgbClr val="CC0000"/>
                </a:solidFill>
              </a:rPr>
              <a:t>库存清单系统。</a:t>
            </a:r>
          </a:p>
          <a:p>
            <a:pPr lvl="1"/>
            <a:r>
              <a:rPr lang="zh-CN" altLang="en-US" dirty="0">
                <a:solidFill>
                  <a:srgbClr val="0000FF"/>
                </a:solidFill>
              </a:rPr>
              <a:t>当前系统简单描述：</a:t>
            </a:r>
          </a:p>
          <a:p>
            <a:pPr lvl="2"/>
            <a:r>
              <a:rPr lang="zh-CN" altLang="en-US" dirty="0"/>
              <a:t>该装配厂使用一台</a:t>
            </a:r>
            <a:r>
              <a:rPr lang="zh-CN" altLang="en-US" i="1" dirty="0">
                <a:solidFill>
                  <a:srgbClr val="0000FF"/>
                </a:solidFill>
              </a:rPr>
              <a:t>小型计算机</a:t>
            </a:r>
            <a:r>
              <a:rPr lang="zh-CN" altLang="en-US" dirty="0"/>
              <a:t>更新</a:t>
            </a:r>
            <a:r>
              <a:rPr lang="zh-CN" altLang="en-US" i="1" dirty="0">
                <a:solidFill>
                  <a:srgbClr val="0000FF"/>
                </a:solidFill>
              </a:rPr>
              <a:t>库存清单（零件数量、临界值）</a:t>
            </a:r>
            <a:r>
              <a:rPr lang="zh-CN" altLang="en-US" dirty="0"/>
              <a:t>和产生</a:t>
            </a:r>
            <a:r>
              <a:rPr lang="zh-CN" altLang="en-US" i="1" dirty="0">
                <a:solidFill>
                  <a:srgbClr val="0000FF"/>
                </a:solidFill>
              </a:rPr>
              <a:t>定货报告（库存量</a:t>
            </a:r>
            <a:r>
              <a:rPr lang="en-US" altLang="zh-CN" i="1" dirty="0">
                <a:solidFill>
                  <a:srgbClr val="0000FF"/>
                </a:solidFill>
              </a:rPr>
              <a:t>&lt;</a:t>
            </a:r>
            <a:r>
              <a:rPr lang="zh-CN" altLang="en-US" i="1" dirty="0">
                <a:solidFill>
                  <a:srgbClr val="0000FF"/>
                </a:solidFill>
              </a:rPr>
              <a:t>临界值） </a:t>
            </a:r>
            <a:r>
              <a:rPr lang="zh-CN" altLang="en-US" dirty="0"/>
              <a:t>。</a:t>
            </a:r>
          </a:p>
          <a:p>
            <a:pPr lvl="2"/>
            <a:r>
              <a:rPr lang="zh-CN" altLang="en-US" dirty="0"/>
              <a:t>零件库存量的每一次变化称为一个</a:t>
            </a:r>
            <a:r>
              <a:rPr lang="zh-CN" altLang="en-US" i="1" dirty="0">
                <a:solidFill>
                  <a:srgbClr val="0000FF"/>
                </a:solidFill>
              </a:rPr>
              <a:t>事务</a:t>
            </a:r>
            <a:r>
              <a:rPr lang="zh-CN" altLang="en-US" dirty="0"/>
              <a:t>，由存放在仓库中的</a:t>
            </a:r>
            <a:r>
              <a:rPr lang="zh-CN" altLang="en-US" i="1" dirty="0">
                <a:solidFill>
                  <a:srgbClr val="0000FF"/>
                </a:solidFill>
              </a:rPr>
              <a:t>终端</a:t>
            </a:r>
            <a:r>
              <a:rPr lang="zh-CN" altLang="en-US" dirty="0"/>
              <a:t>输入到</a:t>
            </a:r>
            <a:r>
              <a:rPr lang="zh-CN" altLang="en-US" i="1" dirty="0">
                <a:solidFill>
                  <a:srgbClr val="0000FF"/>
                </a:solidFill>
              </a:rPr>
              <a:t>小型计算机</a:t>
            </a:r>
            <a:r>
              <a:rPr lang="zh-CN" altLang="en-US" dirty="0"/>
              <a:t>。</a:t>
            </a:r>
          </a:p>
          <a:p>
            <a:pPr lvl="2"/>
            <a:r>
              <a:rPr lang="zh-CN" altLang="en-US" i="1" dirty="0">
                <a:solidFill>
                  <a:srgbClr val="0000FF"/>
                </a:solidFill>
              </a:rPr>
              <a:t>小型计算机</a:t>
            </a:r>
            <a:r>
              <a:rPr lang="zh-CN" altLang="en-US" dirty="0"/>
              <a:t>中的</a:t>
            </a:r>
            <a:r>
              <a:rPr lang="zh-CN" altLang="en-US" i="1" dirty="0">
                <a:solidFill>
                  <a:srgbClr val="0000FF"/>
                </a:solidFill>
              </a:rPr>
              <a:t>库存清单程序</a:t>
            </a:r>
            <a:r>
              <a:rPr lang="zh-CN" altLang="en-US" dirty="0"/>
              <a:t>对</a:t>
            </a:r>
            <a:r>
              <a:rPr lang="zh-CN" altLang="en-US" i="1" dirty="0">
                <a:solidFill>
                  <a:srgbClr val="0000FF"/>
                </a:solidFill>
              </a:rPr>
              <a:t>事务</a:t>
            </a:r>
            <a:r>
              <a:rPr lang="zh-CN" altLang="en-US" dirty="0"/>
              <a:t>进行处理，更新存储在</a:t>
            </a:r>
            <a:r>
              <a:rPr lang="zh-CN" altLang="en-US" i="1" dirty="0">
                <a:solidFill>
                  <a:srgbClr val="0000FF"/>
                </a:solidFill>
              </a:rPr>
              <a:t>磁盘</a:t>
            </a:r>
            <a:r>
              <a:rPr lang="zh-CN" altLang="en-US" dirty="0"/>
              <a:t>上的</a:t>
            </a:r>
            <a:r>
              <a:rPr lang="zh-CN" altLang="en-US" i="1" dirty="0">
                <a:solidFill>
                  <a:srgbClr val="0000FF"/>
                </a:solidFill>
              </a:rPr>
              <a:t>库存</a:t>
            </a:r>
            <a:r>
              <a:rPr lang="zh-CN" altLang="en-US" i="1" dirty="0" smtClean="0">
                <a:solidFill>
                  <a:srgbClr val="0000FF"/>
                </a:solidFill>
              </a:rPr>
              <a:t>清单</a:t>
            </a:r>
            <a:r>
              <a:rPr lang="zh-CN" altLang="en-US" dirty="0" smtClean="0"/>
              <a:t>，并把必要的</a:t>
            </a:r>
            <a:r>
              <a:rPr lang="zh-CN" altLang="en-US" i="1" dirty="0" smtClean="0">
                <a:solidFill>
                  <a:srgbClr val="0000FF"/>
                </a:solidFill>
              </a:rPr>
              <a:t>定货信息</a:t>
            </a:r>
            <a:r>
              <a:rPr lang="zh-CN" altLang="en-US" dirty="0" smtClean="0"/>
              <a:t>写在</a:t>
            </a:r>
            <a:r>
              <a:rPr lang="zh-CN" altLang="en-US" i="1" dirty="0" smtClean="0">
                <a:solidFill>
                  <a:srgbClr val="0000FF"/>
                </a:solidFill>
              </a:rPr>
              <a:t>磁带</a:t>
            </a:r>
            <a:r>
              <a:rPr lang="zh-CN" altLang="en-US" dirty="0" smtClean="0"/>
              <a:t>上</a:t>
            </a:r>
            <a:r>
              <a:rPr lang="zh-CN" altLang="en-US" dirty="0"/>
              <a:t>。</a:t>
            </a:r>
          </a:p>
          <a:p>
            <a:pPr lvl="2"/>
            <a:r>
              <a:rPr lang="zh-CN" altLang="en-US" dirty="0"/>
              <a:t>最后，每天由</a:t>
            </a:r>
            <a:r>
              <a:rPr lang="zh-CN" altLang="en-US" i="1" dirty="0">
                <a:solidFill>
                  <a:srgbClr val="0000FF"/>
                </a:solidFill>
              </a:rPr>
              <a:t>小型计算机</a:t>
            </a:r>
            <a:r>
              <a:rPr lang="zh-CN" altLang="en-US" dirty="0"/>
              <a:t>中的</a:t>
            </a:r>
            <a:r>
              <a:rPr lang="zh-CN" altLang="en-US" i="1" dirty="0">
                <a:solidFill>
                  <a:srgbClr val="0000FF"/>
                </a:solidFill>
              </a:rPr>
              <a:t>报告生成程序</a:t>
            </a:r>
            <a:r>
              <a:rPr lang="zh-CN" altLang="en-US" dirty="0"/>
              <a:t>读一次</a:t>
            </a:r>
            <a:r>
              <a:rPr lang="zh-CN" altLang="en-US" i="1" dirty="0">
                <a:solidFill>
                  <a:srgbClr val="0000FF"/>
                </a:solidFill>
              </a:rPr>
              <a:t>磁带</a:t>
            </a:r>
            <a:r>
              <a:rPr lang="zh-CN" altLang="en-US" dirty="0"/>
              <a:t>并打印出</a:t>
            </a:r>
            <a:r>
              <a:rPr lang="zh-CN" altLang="en-US" i="1" dirty="0">
                <a:solidFill>
                  <a:srgbClr val="0000FF"/>
                </a:solidFill>
              </a:rPr>
              <a:t>定货报告</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Effect transition="in" filter="strips(downRight)">
                                      <p:cBhvr>
                                        <p:cTn id="7" dur="500"/>
                                        <p:tgtEl>
                                          <p:spTgt spid="583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8371">
                                            <p:txEl>
                                              <p:pRg st="2" end="2"/>
                                            </p:txEl>
                                          </p:spTgt>
                                        </p:tgtEl>
                                        <p:attrNameLst>
                                          <p:attrName>style.visibility</p:attrName>
                                        </p:attrNameLst>
                                      </p:cBhvr>
                                      <p:to>
                                        <p:strVal val="visible"/>
                                      </p:to>
                                    </p:set>
                                    <p:animEffect transition="in" filter="strips(downRight)">
                                      <p:cBhvr>
                                        <p:cTn id="12" dur="500"/>
                                        <p:tgtEl>
                                          <p:spTgt spid="58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8371">
                                            <p:txEl>
                                              <p:pRg st="3" end="3"/>
                                            </p:txEl>
                                          </p:spTgt>
                                        </p:tgtEl>
                                        <p:attrNameLst>
                                          <p:attrName>style.visibility</p:attrName>
                                        </p:attrNameLst>
                                      </p:cBhvr>
                                      <p:to>
                                        <p:strVal val="visible"/>
                                      </p:to>
                                    </p:set>
                                    <p:animEffect transition="in" filter="strips(downRight)">
                                      <p:cBhvr>
                                        <p:cTn id="17" dur="500"/>
                                        <p:tgtEl>
                                          <p:spTgt spid="583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58371">
                                            <p:txEl>
                                              <p:pRg st="4" end="4"/>
                                            </p:txEl>
                                          </p:spTgt>
                                        </p:tgtEl>
                                        <p:attrNameLst>
                                          <p:attrName>style.visibility</p:attrName>
                                        </p:attrNameLst>
                                      </p:cBhvr>
                                      <p:to>
                                        <p:strVal val="visible"/>
                                      </p:to>
                                    </p:set>
                                    <p:animEffect transition="in" filter="strips(downRight)">
                                      <p:cBhvr>
                                        <p:cTn id="22" dur="500"/>
                                        <p:tgtEl>
                                          <p:spTgt spid="583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58371">
                                            <p:txEl>
                                              <p:pRg st="5" end="5"/>
                                            </p:txEl>
                                          </p:spTgt>
                                        </p:tgtEl>
                                        <p:attrNameLst>
                                          <p:attrName>style.visibility</p:attrName>
                                        </p:attrNameLst>
                                      </p:cBhvr>
                                      <p:to>
                                        <p:strVal val="visible"/>
                                      </p:to>
                                    </p:set>
                                    <p:animEffect transition="in" filter="strips(downRight)">
                                      <p:cBhvr>
                                        <p:cTn id="27" dur="500"/>
                                        <p:tgtEl>
                                          <p:spTgt spid="58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FF47B42-CB93-46B6-AFE2-FE73AA74A3EA}" type="datetime1">
              <a:rPr lang="zh-CN" altLang="en-US"/>
              <a:t>2021/11/8</a:t>
            </a:fld>
            <a:endParaRPr lang="en-US" altLang="zh-CN"/>
          </a:p>
        </p:txBody>
      </p:sp>
      <p:sp>
        <p:nvSpPr>
          <p:cNvPr id="6" name="灯片编号占位符 4"/>
          <p:cNvSpPr>
            <a:spLocks noGrp="1"/>
          </p:cNvSpPr>
          <p:nvPr>
            <p:ph type="sldNum" sz="quarter" idx="11"/>
          </p:nvPr>
        </p:nvSpPr>
        <p:spPr/>
        <p:txBody>
          <a:bodyPr/>
          <a:lstStyle/>
          <a:p>
            <a:fld id="{A56006E0-B1F5-417A-9094-A3A9A4D21B46}" type="slidenum">
              <a:rPr lang="en-US" altLang="zh-CN"/>
              <a:t>54</a:t>
            </a:fld>
            <a:endParaRPr lang="en-US" altLang="zh-CN"/>
          </a:p>
        </p:txBody>
      </p:sp>
      <p:sp>
        <p:nvSpPr>
          <p:cNvPr id="103429" name="Rectangle 5"/>
          <p:cNvSpPr>
            <a:spLocks noGrp="1" noChangeArrowheads="1"/>
          </p:cNvSpPr>
          <p:nvPr>
            <p:ph type="title"/>
          </p:nvPr>
        </p:nvSpPr>
        <p:spPr/>
        <p:txBody>
          <a:bodyPr/>
          <a:lstStyle/>
          <a:p>
            <a:r>
              <a:rPr lang="en-US" altLang="zh-CN"/>
              <a:t>2.3 </a:t>
            </a:r>
            <a:r>
              <a:rPr lang="zh-CN" altLang="en-US"/>
              <a:t>系统流程图</a:t>
            </a:r>
          </a:p>
        </p:txBody>
      </p:sp>
      <p:graphicFrame>
        <p:nvGraphicFramePr>
          <p:cNvPr id="103428" name="Object 4"/>
          <p:cNvGraphicFramePr>
            <a:graphicFrameLocks noGrp="1" noChangeAspect="1"/>
          </p:cNvGraphicFramePr>
          <p:nvPr>
            <p:ph idx="1"/>
          </p:nvPr>
        </p:nvGraphicFramePr>
        <p:xfrm>
          <a:off x="990600" y="1143000"/>
          <a:ext cx="7772400" cy="5405438"/>
        </p:xfrm>
        <a:graphic>
          <a:graphicData uri="http://schemas.openxmlformats.org/presentationml/2006/ole">
            <mc:AlternateContent xmlns:mc="http://schemas.openxmlformats.org/markup-compatibility/2006">
              <mc:Choice xmlns:v="urn:schemas-microsoft-com:vml" Requires="v">
                <p:oleObj spid="_x0000_s103457" name="Visio" r:id="rId3" imgW="6289675" imgH="4375150" progId="Visio.Drawing.11">
                  <p:embed/>
                </p:oleObj>
              </mc:Choice>
              <mc:Fallback>
                <p:oleObj name="Visio" r:id="rId3" imgW="6289675" imgH="4375150"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540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1" name="Rectangle 7"/>
          <p:cNvSpPr>
            <a:spLocks noChangeArrowheads="1"/>
          </p:cNvSpPr>
          <p:nvPr/>
        </p:nvSpPr>
        <p:spPr bwMode="auto">
          <a:xfrm>
            <a:off x="5594350" y="5384800"/>
            <a:ext cx="2625725" cy="396875"/>
          </a:xfrm>
          <a:prstGeom prst="rect">
            <a:avLst/>
          </a:prstGeom>
          <a:noFill/>
          <a:ln w="9525">
            <a:noFill/>
            <a:miter lim="800000"/>
          </a:ln>
          <a:effectLst/>
        </p:spPr>
        <p:txBody>
          <a:bodyPr wrap="none">
            <a:spAutoFit/>
          </a:bodyPr>
          <a:lstStyle/>
          <a:p>
            <a:r>
              <a:rPr lang="en-US" altLang="zh-CN" sz="2000" b="1">
                <a:solidFill>
                  <a:srgbClr val="CC0000"/>
                </a:solidFill>
              </a:rPr>
              <a:t>【</a:t>
            </a:r>
            <a:r>
              <a:rPr lang="zh-CN" altLang="en-US" sz="2000" b="1">
                <a:solidFill>
                  <a:srgbClr val="CC0000"/>
                </a:solidFill>
              </a:rPr>
              <a:t>例</a:t>
            </a:r>
            <a:r>
              <a:rPr lang="en-US" altLang="zh-CN" sz="2000" b="1">
                <a:solidFill>
                  <a:srgbClr val="CC0000"/>
                </a:solidFill>
              </a:rPr>
              <a:t>5】</a:t>
            </a:r>
            <a:r>
              <a:rPr lang="zh-CN" altLang="en-US" sz="2000" b="1">
                <a:solidFill>
                  <a:srgbClr val="CC0000"/>
                </a:solidFill>
              </a:rPr>
              <a:t>库存清单系统</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日期占位符 3"/>
          <p:cNvSpPr>
            <a:spLocks noGrp="1"/>
          </p:cNvSpPr>
          <p:nvPr>
            <p:ph type="dt" sz="half" idx="10"/>
          </p:nvPr>
        </p:nvSpPr>
        <p:spPr/>
        <p:txBody>
          <a:bodyPr/>
          <a:lstStyle/>
          <a:p>
            <a:fld id="{BBC4B32B-6967-4E17-9481-D42CCDFD6302}" type="datetime1">
              <a:rPr lang="zh-CN" altLang="en-US"/>
              <a:t>2021/11/8</a:t>
            </a:fld>
            <a:endParaRPr lang="en-US" altLang="zh-CN"/>
          </a:p>
        </p:txBody>
      </p:sp>
      <p:sp>
        <p:nvSpPr>
          <p:cNvPr id="31" name="灯片编号占位符 4"/>
          <p:cNvSpPr>
            <a:spLocks noGrp="1"/>
          </p:cNvSpPr>
          <p:nvPr>
            <p:ph type="sldNum" sz="quarter" idx="11"/>
          </p:nvPr>
        </p:nvSpPr>
        <p:spPr/>
        <p:txBody>
          <a:bodyPr/>
          <a:lstStyle/>
          <a:p>
            <a:fld id="{CADEB8E0-1EB7-48DD-9C18-85EEDF838F1A}" type="slidenum">
              <a:rPr lang="en-US" altLang="zh-CN"/>
              <a:t>55</a:t>
            </a:fld>
            <a:endParaRPr lang="en-US" altLang="zh-CN"/>
          </a:p>
        </p:txBody>
      </p:sp>
      <p:sp>
        <p:nvSpPr>
          <p:cNvPr id="108546" name="Rectangle 2"/>
          <p:cNvSpPr>
            <a:spLocks noGrp="1" noChangeArrowheads="1"/>
          </p:cNvSpPr>
          <p:nvPr>
            <p:ph type="title"/>
          </p:nvPr>
        </p:nvSpPr>
        <p:spPr/>
        <p:txBody>
          <a:bodyPr/>
          <a:lstStyle/>
          <a:p>
            <a:r>
              <a:rPr lang="en-US" altLang="zh-CN"/>
              <a:t>2.3 </a:t>
            </a:r>
            <a:r>
              <a:rPr lang="zh-CN" altLang="en-US"/>
              <a:t>系统流程图</a:t>
            </a:r>
          </a:p>
        </p:txBody>
      </p:sp>
      <p:grpSp>
        <p:nvGrpSpPr>
          <p:cNvPr id="108547" name="Group 3"/>
          <p:cNvGrpSpPr/>
          <p:nvPr/>
        </p:nvGrpSpPr>
        <p:grpSpPr bwMode="auto">
          <a:xfrm>
            <a:off x="1905000" y="1295400"/>
            <a:ext cx="2168525" cy="533400"/>
            <a:chOff x="384" y="816"/>
            <a:chExt cx="1366" cy="336"/>
          </a:xfrm>
        </p:grpSpPr>
        <p:sp>
          <p:nvSpPr>
            <p:cNvPr id="108548" name="AutoShape 4"/>
            <p:cNvSpPr>
              <a:spLocks noChangeArrowheads="1"/>
            </p:cNvSpPr>
            <p:nvPr/>
          </p:nvSpPr>
          <p:spPr bwMode="auto">
            <a:xfrm>
              <a:off x="384" y="816"/>
              <a:ext cx="816" cy="336"/>
            </a:xfrm>
            <a:prstGeom prst="flowChartProcess">
              <a:avLst/>
            </a:prstGeom>
            <a:noFill/>
            <a:ln w="76200">
              <a:solidFill>
                <a:schemeClr val="accent2"/>
              </a:solidFill>
              <a:miter lim="800000"/>
            </a:ln>
            <a:effectLst/>
          </p:spPr>
          <p:txBody>
            <a:bodyPr wrap="none" anchor="ctr"/>
            <a:lstStyle/>
            <a:p>
              <a:endParaRPr lang="zh-CN" altLang="en-US"/>
            </a:p>
          </p:txBody>
        </p:sp>
        <p:sp>
          <p:nvSpPr>
            <p:cNvPr id="108549" name="Text Box 5"/>
            <p:cNvSpPr txBox="1">
              <a:spLocks noChangeArrowheads="1"/>
            </p:cNvSpPr>
            <p:nvPr/>
          </p:nvSpPr>
          <p:spPr bwMode="auto">
            <a:xfrm>
              <a:off x="1248" y="843"/>
              <a:ext cx="502" cy="288"/>
            </a:xfrm>
            <a:prstGeom prst="rect">
              <a:avLst/>
            </a:prstGeom>
            <a:noFill/>
            <a:ln w="9525">
              <a:noFill/>
              <a:miter lim="800000"/>
            </a:ln>
            <a:effectLst/>
          </p:spPr>
          <p:txBody>
            <a:bodyPr wrap="none">
              <a:spAutoFit/>
            </a:bodyPr>
            <a:lstStyle/>
            <a:p>
              <a:pPr algn="l"/>
              <a:r>
                <a:rPr kumimoji="1" lang="zh-CN" altLang="en-US" sz="2400" b="1">
                  <a:latin typeface="Times New Roman" panose="02020603050405020304" pitchFamily="18" charset="0"/>
                </a:rPr>
                <a:t>处理</a:t>
              </a:r>
            </a:p>
          </p:txBody>
        </p:sp>
      </p:grpSp>
      <p:grpSp>
        <p:nvGrpSpPr>
          <p:cNvPr id="108550" name="Group 6"/>
          <p:cNvGrpSpPr/>
          <p:nvPr/>
        </p:nvGrpSpPr>
        <p:grpSpPr bwMode="auto">
          <a:xfrm>
            <a:off x="5907088" y="5715000"/>
            <a:ext cx="2093912" cy="457200"/>
            <a:chOff x="576" y="3648"/>
            <a:chExt cx="1319" cy="288"/>
          </a:xfrm>
        </p:grpSpPr>
        <p:sp>
          <p:nvSpPr>
            <p:cNvPr id="108551" name="Line 7"/>
            <p:cNvSpPr>
              <a:spLocks noChangeShapeType="1"/>
            </p:cNvSpPr>
            <p:nvPr/>
          </p:nvSpPr>
          <p:spPr bwMode="auto">
            <a:xfrm>
              <a:off x="576" y="3792"/>
              <a:ext cx="624" cy="0"/>
            </a:xfrm>
            <a:prstGeom prst="line">
              <a:avLst/>
            </a:prstGeom>
            <a:noFill/>
            <a:ln w="76200">
              <a:solidFill>
                <a:schemeClr val="accent2"/>
              </a:solidFill>
              <a:round/>
              <a:tailEnd type="triangle" w="med" len="med"/>
            </a:ln>
            <a:effectLst/>
          </p:spPr>
          <p:txBody>
            <a:bodyPr wrap="none" anchor="ctr"/>
            <a:lstStyle/>
            <a:p>
              <a:endParaRPr lang="zh-CN" altLang="en-US"/>
            </a:p>
          </p:txBody>
        </p:sp>
        <p:sp>
          <p:nvSpPr>
            <p:cNvPr id="108552" name="Text Box 8"/>
            <p:cNvSpPr txBox="1">
              <a:spLocks noChangeArrowheads="1"/>
            </p:cNvSpPr>
            <p:nvPr/>
          </p:nvSpPr>
          <p:spPr bwMode="auto">
            <a:xfrm>
              <a:off x="1200" y="3648"/>
              <a:ext cx="695" cy="288"/>
            </a:xfrm>
            <a:prstGeom prst="rect">
              <a:avLst/>
            </a:prstGeom>
            <a:noFill/>
            <a:ln w="9525">
              <a:noFill/>
              <a:miter lim="800000"/>
            </a:ln>
            <a:effectLst/>
          </p:spPr>
          <p:txBody>
            <a:bodyPr wrap="none">
              <a:spAutoFit/>
            </a:bodyPr>
            <a:lstStyle/>
            <a:p>
              <a:pPr algn="l"/>
              <a:r>
                <a:rPr kumimoji="1" lang="zh-CN" altLang="en-US" sz="2400" b="1">
                  <a:latin typeface="Times New Roman" panose="02020603050405020304" pitchFamily="18" charset="0"/>
                </a:rPr>
                <a:t>连接线</a:t>
              </a:r>
            </a:p>
          </p:txBody>
        </p:sp>
      </p:grpSp>
      <p:grpSp>
        <p:nvGrpSpPr>
          <p:cNvPr id="108553" name="Group 9"/>
          <p:cNvGrpSpPr/>
          <p:nvPr/>
        </p:nvGrpSpPr>
        <p:grpSpPr bwMode="auto">
          <a:xfrm>
            <a:off x="5299075" y="2667000"/>
            <a:ext cx="2320925" cy="914400"/>
            <a:chOff x="3024" y="720"/>
            <a:chExt cx="1462" cy="576"/>
          </a:xfrm>
        </p:grpSpPr>
        <p:sp>
          <p:nvSpPr>
            <p:cNvPr id="108554" name="AutoShape 10"/>
            <p:cNvSpPr>
              <a:spLocks noChangeArrowheads="1"/>
            </p:cNvSpPr>
            <p:nvPr/>
          </p:nvSpPr>
          <p:spPr bwMode="auto">
            <a:xfrm>
              <a:off x="3024" y="720"/>
              <a:ext cx="864" cy="576"/>
            </a:xfrm>
            <a:prstGeom prst="flowChartDocument">
              <a:avLst/>
            </a:prstGeom>
            <a:noFill/>
            <a:ln w="76200" algn="ctr">
              <a:solidFill>
                <a:schemeClr val="accent2"/>
              </a:solidFill>
              <a:miter lim="800000"/>
            </a:ln>
            <a:effectLst/>
          </p:spPr>
          <p:txBody>
            <a:bodyPr wrap="none" anchor="ctr"/>
            <a:lstStyle/>
            <a:p>
              <a:endParaRPr lang="zh-CN" altLang="en-US"/>
            </a:p>
          </p:txBody>
        </p:sp>
        <p:sp>
          <p:nvSpPr>
            <p:cNvPr id="108555" name="Text Box 11"/>
            <p:cNvSpPr txBox="1">
              <a:spLocks noChangeArrowheads="1"/>
            </p:cNvSpPr>
            <p:nvPr/>
          </p:nvSpPr>
          <p:spPr bwMode="auto">
            <a:xfrm>
              <a:off x="3984" y="816"/>
              <a:ext cx="502" cy="288"/>
            </a:xfrm>
            <a:prstGeom prst="rect">
              <a:avLst/>
            </a:prstGeom>
            <a:noFill/>
            <a:ln w="9525">
              <a:noFill/>
              <a:miter lim="800000"/>
            </a:ln>
            <a:effectLst/>
          </p:spPr>
          <p:txBody>
            <a:bodyPr wrap="none">
              <a:spAutoFit/>
            </a:bodyPr>
            <a:lstStyle/>
            <a:p>
              <a:pPr algn="l"/>
              <a:r>
                <a:rPr kumimoji="1" lang="zh-CN" altLang="en-US" sz="2400" b="1">
                  <a:latin typeface="Times New Roman" panose="02020603050405020304" pitchFamily="18" charset="0"/>
                </a:rPr>
                <a:t>文档</a:t>
              </a:r>
            </a:p>
          </p:txBody>
        </p:sp>
      </p:grpSp>
      <p:grpSp>
        <p:nvGrpSpPr>
          <p:cNvPr id="108556" name="Group 12"/>
          <p:cNvGrpSpPr/>
          <p:nvPr/>
        </p:nvGrpSpPr>
        <p:grpSpPr bwMode="auto">
          <a:xfrm>
            <a:off x="955675" y="4038600"/>
            <a:ext cx="2016125" cy="685800"/>
            <a:chOff x="2448" y="1584"/>
            <a:chExt cx="1270" cy="432"/>
          </a:xfrm>
        </p:grpSpPr>
        <p:sp>
          <p:nvSpPr>
            <p:cNvPr id="108557" name="AutoShape 13"/>
            <p:cNvSpPr>
              <a:spLocks noChangeArrowheads="1"/>
            </p:cNvSpPr>
            <p:nvPr/>
          </p:nvSpPr>
          <p:spPr bwMode="auto">
            <a:xfrm>
              <a:off x="2448" y="1584"/>
              <a:ext cx="768" cy="432"/>
            </a:xfrm>
            <a:prstGeom prst="flowChartMagneticDisk">
              <a:avLst/>
            </a:prstGeom>
            <a:noFill/>
            <a:ln w="76200">
              <a:solidFill>
                <a:schemeClr val="accent2"/>
              </a:solidFill>
              <a:round/>
            </a:ln>
            <a:effectLst/>
          </p:spPr>
          <p:txBody>
            <a:bodyPr wrap="none" anchor="ctr"/>
            <a:lstStyle/>
            <a:p>
              <a:endParaRPr lang="zh-CN" altLang="en-US"/>
            </a:p>
          </p:txBody>
        </p:sp>
        <p:sp>
          <p:nvSpPr>
            <p:cNvPr id="108558" name="Text Box 14"/>
            <p:cNvSpPr txBox="1">
              <a:spLocks noChangeArrowheads="1"/>
            </p:cNvSpPr>
            <p:nvPr/>
          </p:nvSpPr>
          <p:spPr bwMode="auto">
            <a:xfrm>
              <a:off x="3216" y="1680"/>
              <a:ext cx="502" cy="288"/>
            </a:xfrm>
            <a:prstGeom prst="rect">
              <a:avLst/>
            </a:prstGeom>
            <a:noFill/>
            <a:ln w="9525">
              <a:noFill/>
              <a:miter lim="800000"/>
            </a:ln>
            <a:effectLst/>
          </p:spPr>
          <p:txBody>
            <a:bodyPr wrap="none">
              <a:spAutoFit/>
            </a:bodyPr>
            <a:lstStyle/>
            <a:p>
              <a:pPr algn="l"/>
              <a:r>
                <a:rPr kumimoji="1" lang="zh-CN" altLang="en-US" sz="2400" b="1">
                  <a:latin typeface="Times New Roman" panose="02020603050405020304" pitchFamily="18" charset="0"/>
                </a:rPr>
                <a:t>磁盘</a:t>
              </a:r>
            </a:p>
          </p:txBody>
        </p:sp>
      </p:grpSp>
      <p:grpSp>
        <p:nvGrpSpPr>
          <p:cNvPr id="108559" name="Group 15"/>
          <p:cNvGrpSpPr/>
          <p:nvPr/>
        </p:nvGrpSpPr>
        <p:grpSpPr bwMode="auto">
          <a:xfrm>
            <a:off x="1865313" y="2667000"/>
            <a:ext cx="2630487" cy="609600"/>
            <a:chOff x="2842" y="2208"/>
            <a:chExt cx="2047" cy="371"/>
          </a:xfrm>
        </p:grpSpPr>
        <p:sp>
          <p:nvSpPr>
            <p:cNvPr id="108560" name="AutoShape 16"/>
            <p:cNvSpPr>
              <a:spLocks noChangeArrowheads="1"/>
            </p:cNvSpPr>
            <p:nvPr/>
          </p:nvSpPr>
          <p:spPr bwMode="auto">
            <a:xfrm>
              <a:off x="2842" y="2208"/>
              <a:ext cx="950" cy="371"/>
            </a:xfrm>
            <a:prstGeom prst="flowChartManualInput">
              <a:avLst/>
            </a:prstGeom>
            <a:noFill/>
            <a:ln w="76200" algn="ctr">
              <a:solidFill>
                <a:schemeClr val="accent2"/>
              </a:solidFill>
              <a:miter lim="800000"/>
            </a:ln>
            <a:effectLst/>
          </p:spPr>
          <p:txBody>
            <a:bodyPr wrap="none" anchor="ctr"/>
            <a:lstStyle/>
            <a:p>
              <a:endParaRPr lang="zh-CN" altLang="en-US"/>
            </a:p>
          </p:txBody>
        </p:sp>
        <p:sp>
          <p:nvSpPr>
            <p:cNvPr id="108561" name="Text Box 17"/>
            <p:cNvSpPr txBox="1">
              <a:spLocks noChangeArrowheads="1"/>
            </p:cNvSpPr>
            <p:nvPr/>
          </p:nvSpPr>
          <p:spPr bwMode="auto">
            <a:xfrm>
              <a:off x="3792" y="2256"/>
              <a:ext cx="1097" cy="279"/>
            </a:xfrm>
            <a:prstGeom prst="rect">
              <a:avLst/>
            </a:prstGeom>
            <a:noFill/>
            <a:ln w="9525">
              <a:noFill/>
              <a:miter lim="800000"/>
            </a:ln>
            <a:effectLst/>
          </p:spPr>
          <p:txBody>
            <a:bodyPr wrap="none">
              <a:spAutoFit/>
            </a:bodyPr>
            <a:lstStyle/>
            <a:p>
              <a:pPr algn="l"/>
              <a:r>
                <a:rPr kumimoji="1" lang="zh-CN" altLang="en-US" sz="2400" b="1">
                  <a:latin typeface="Times New Roman" panose="02020603050405020304" pitchFamily="18" charset="0"/>
                </a:rPr>
                <a:t>人工输入</a:t>
              </a:r>
            </a:p>
          </p:txBody>
        </p:sp>
      </p:grpSp>
      <p:grpSp>
        <p:nvGrpSpPr>
          <p:cNvPr id="108562" name="Group 18"/>
          <p:cNvGrpSpPr/>
          <p:nvPr/>
        </p:nvGrpSpPr>
        <p:grpSpPr bwMode="auto">
          <a:xfrm>
            <a:off x="4876800" y="1295400"/>
            <a:ext cx="2857500" cy="533400"/>
            <a:chOff x="2832" y="2880"/>
            <a:chExt cx="1800" cy="336"/>
          </a:xfrm>
        </p:grpSpPr>
        <p:sp>
          <p:nvSpPr>
            <p:cNvPr id="108563" name="AutoShape 19"/>
            <p:cNvSpPr>
              <a:spLocks noChangeArrowheads="1"/>
            </p:cNvSpPr>
            <p:nvPr/>
          </p:nvSpPr>
          <p:spPr bwMode="auto">
            <a:xfrm>
              <a:off x="2832" y="2880"/>
              <a:ext cx="960" cy="336"/>
            </a:xfrm>
            <a:prstGeom prst="flowChartManualOperation">
              <a:avLst/>
            </a:prstGeom>
            <a:noFill/>
            <a:ln w="76200" algn="ctr">
              <a:solidFill>
                <a:schemeClr val="accent2"/>
              </a:solidFill>
              <a:miter lim="800000"/>
            </a:ln>
            <a:effectLst/>
          </p:spPr>
          <p:txBody>
            <a:bodyPr wrap="none" anchor="ctr"/>
            <a:lstStyle/>
            <a:p>
              <a:endParaRPr lang="zh-CN" altLang="en-US"/>
            </a:p>
          </p:txBody>
        </p:sp>
        <p:sp>
          <p:nvSpPr>
            <p:cNvPr id="108564" name="Text Box 20"/>
            <p:cNvSpPr txBox="1">
              <a:spLocks noChangeArrowheads="1"/>
            </p:cNvSpPr>
            <p:nvPr/>
          </p:nvSpPr>
          <p:spPr bwMode="auto">
            <a:xfrm>
              <a:off x="3744" y="2928"/>
              <a:ext cx="888" cy="288"/>
            </a:xfrm>
            <a:prstGeom prst="rect">
              <a:avLst/>
            </a:prstGeom>
            <a:noFill/>
            <a:ln w="9525">
              <a:noFill/>
              <a:miter lim="800000"/>
            </a:ln>
            <a:effectLst/>
          </p:spPr>
          <p:txBody>
            <a:bodyPr wrap="none">
              <a:spAutoFit/>
            </a:bodyPr>
            <a:lstStyle/>
            <a:p>
              <a:pPr algn="l"/>
              <a:r>
                <a:rPr kumimoji="1" lang="zh-CN" altLang="en-US" sz="2400" b="1">
                  <a:latin typeface="Times New Roman" panose="02020603050405020304" pitchFamily="18" charset="0"/>
                </a:rPr>
                <a:t>人工操作</a:t>
              </a:r>
            </a:p>
          </p:txBody>
        </p:sp>
      </p:grpSp>
      <p:grpSp>
        <p:nvGrpSpPr>
          <p:cNvPr id="108565" name="Group 21"/>
          <p:cNvGrpSpPr/>
          <p:nvPr/>
        </p:nvGrpSpPr>
        <p:grpSpPr bwMode="auto">
          <a:xfrm>
            <a:off x="3810000" y="4038600"/>
            <a:ext cx="1787525" cy="838200"/>
            <a:chOff x="4032" y="1488"/>
            <a:chExt cx="1126" cy="528"/>
          </a:xfrm>
        </p:grpSpPr>
        <p:sp>
          <p:nvSpPr>
            <p:cNvPr id="108566" name="AutoShape 22"/>
            <p:cNvSpPr>
              <a:spLocks noChangeArrowheads="1"/>
            </p:cNvSpPr>
            <p:nvPr/>
          </p:nvSpPr>
          <p:spPr bwMode="auto">
            <a:xfrm>
              <a:off x="4032" y="1488"/>
              <a:ext cx="624" cy="528"/>
            </a:xfrm>
            <a:prstGeom prst="flowChartMagneticTape">
              <a:avLst/>
            </a:prstGeom>
            <a:noFill/>
            <a:ln w="76200" algn="ctr">
              <a:solidFill>
                <a:schemeClr val="accent2"/>
              </a:solidFill>
              <a:miter lim="800000"/>
            </a:ln>
            <a:effectLst/>
          </p:spPr>
          <p:txBody>
            <a:bodyPr wrap="none" anchor="ctr"/>
            <a:lstStyle/>
            <a:p>
              <a:endParaRPr lang="zh-CN" altLang="en-US"/>
            </a:p>
          </p:txBody>
        </p:sp>
        <p:sp>
          <p:nvSpPr>
            <p:cNvPr id="108567" name="Text Box 23"/>
            <p:cNvSpPr txBox="1">
              <a:spLocks noChangeArrowheads="1"/>
            </p:cNvSpPr>
            <p:nvPr/>
          </p:nvSpPr>
          <p:spPr bwMode="auto">
            <a:xfrm>
              <a:off x="4656" y="1632"/>
              <a:ext cx="502" cy="288"/>
            </a:xfrm>
            <a:prstGeom prst="rect">
              <a:avLst/>
            </a:prstGeom>
            <a:noFill/>
            <a:ln w="9525">
              <a:noFill/>
              <a:miter lim="800000"/>
            </a:ln>
            <a:effectLst/>
          </p:spPr>
          <p:txBody>
            <a:bodyPr wrap="none">
              <a:spAutoFit/>
            </a:bodyPr>
            <a:lstStyle/>
            <a:p>
              <a:pPr algn="l"/>
              <a:r>
                <a:rPr kumimoji="1" lang="zh-CN" altLang="en-US" sz="2400" b="1">
                  <a:latin typeface="Times New Roman" panose="02020603050405020304" pitchFamily="18" charset="0"/>
                </a:rPr>
                <a:t>磁带</a:t>
              </a:r>
            </a:p>
          </p:txBody>
        </p:sp>
      </p:grpSp>
      <p:grpSp>
        <p:nvGrpSpPr>
          <p:cNvPr id="108568" name="Group 24"/>
          <p:cNvGrpSpPr/>
          <p:nvPr/>
        </p:nvGrpSpPr>
        <p:grpSpPr bwMode="auto">
          <a:xfrm>
            <a:off x="6019800" y="4114800"/>
            <a:ext cx="2514600" cy="533400"/>
            <a:chOff x="3792" y="2592"/>
            <a:chExt cx="1584" cy="336"/>
          </a:xfrm>
        </p:grpSpPr>
        <p:sp>
          <p:nvSpPr>
            <p:cNvPr id="108569" name="AutoShape 25"/>
            <p:cNvSpPr>
              <a:spLocks noChangeArrowheads="1"/>
            </p:cNvSpPr>
            <p:nvPr/>
          </p:nvSpPr>
          <p:spPr bwMode="auto">
            <a:xfrm rot="-10773467">
              <a:off x="3792" y="2592"/>
              <a:ext cx="624" cy="336"/>
            </a:xfrm>
            <a:prstGeom prst="homePlate">
              <a:avLst>
                <a:gd name="adj" fmla="val 46429"/>
              </a:avLst>
            </a:prstGeom>
            <a:noFill/>
            <a:ln w="76200">
              <a:solidFill>
                <a:schemeClr val="accent2"/>
              </a:solidFill>
              <a:miter lim="800000"/>
            </a:ln>
            <a:effectLst/>
          </p:spPr>
          <p:txBody>
            <a:bodyPr rot="10800000" wrap="none" anchor="ctr"/>
            <a:lstStyle/>
            <a:p>
              <a:endParaRPr lang="zh-CN" altLang="zh-CN" sz="2400" b="1">
                <a:solidFill>
                  <a:srgbClr val="CC0000"/>
                </a:solidFill>
                <a:ea typeface="黑体" panose="02010609060101010101" charset="-122"/>
              </a:endParaRPr>
            </a:p>
          </p:txBody>
        </p:sp>
        <p:sp>
          <p:nvSpPr>
            <p:cNvPr id="108570" name="Rectangle 26"/>
            <p:cNvSpPr>
              <a:spLocks noChangeArrowheads="1"/>
            </p:cNvSpPr>
            <p:nvPr/>
          </p:nvSpPr>
          <p:spPr bwMode="auto">
            <a:xfrm>
              <a:off x="4425" y="2604"/>
              <a:ext cx="951" cy="288"/>
            </a:xfrm>
            <a:prstGeom prst="rect">
              <a:avLst/>
            </a:prstGeom>
            <a:noFill/>
            <a:ln w="9525">
              <a:noFill/>
              <a:miter lim="800000"/>
            </a:ln>
            <a:effectLst/>
          </p:spPr>
          <p:txBody>
            <a:bodyPr wrap="none">
              <a:spAutoFit/>
            </a:bodyPr>
            <a:lstStyle/>
            <a:p>
              <a:pPr>
                <a:spcBef>
                  <a:spcPct val="30000"/>
                </a:spcBef>
              </a:pPr>
              <a:r>
                <a:rPr kumimoji="1" lang="zh-CN" altLang="en-US" sz="2400" b="1">
                  <a:latin typeface="Times New Roman" panose="02020603050405020304" pitchFamily="18" charset="0"/>
                </a:rPr>
                <a:t>终端、</a:t>
              </a:r>
              <a:r>
                <a:rPr kumimoji="1" lang="en-US" altLang="zh-CN" sz="2400" b="1">
                  <a:latin typeface="Times New Roman" panose="02020603050405020304" pitchFamily="18" charset="0"/>
                </a:rPr>
                <a:t>PC</a:t>
              </a:r>
            </a:p>
          </p:txBody>
        </p:sp>
      </p:grpSp>
      <p:grpSp>
        <p:nvGrpSpPr>
          <p:cNvPr id="108571" name="Group 27"/>
          <p:cNvGrpSpPr/>
          <p:nvPr/>
        </p:nvGrpSpPr>
        <p:grpSpPr bwMode="auto">
          <a:xfrm>
            <a:off x="1563688" y="5410200"/>
            <a:ext cx="2930525" cy="914400"/>
            <a:chOff x="528" y="3312"/>
            <a:chExt cx="1846" cy="576"/>
          </a:xfrm>
        </p:grpSpPr>
        <p:sp>
          <p:nvSpPr>
            <p:cNvPr id="108572" name="AutoShape 28"/>
            <p:cNvSpPr>
              <a:spLocks noChangeArrowheads="1"/>
            </p:cNvSpPr>
            <p:nvPr/>
          </p:nvSpPr>
          <p:spPr bwMode="auto">
            <a:xfrm>
              <a:off x="528" y="3312"/>
              <a:ext cx="1248" cy="576"/>
            </a:xfrm>
            <a:prstGeom prst="diamond">
              <a:avLst/>
            </a:prstGeom>
            <a:noFill/>
            <a:ln w="76200" algn="ctr">
              <a:solidFill>
                <a:schemeClr val="accent2"/>
              </a:solidFill>
              <a:miter lim="800000"/>
            </a:ln>
            <a:effectLst/>
          </p:spPr>
          <p:txBody>
            <a:bodyPr wrap="none" anchor="ctr"/>
            <a:lstStyle/>
            <a:p>
              <a:endParaRPr lang="zh-CN" altLang="en-US"/>
            </a:p>
          </p:txBody>
        </p:sp>
        <p:sp>
          <p:nvSpPr>
            <p:cNvPr id="108573" name="Rectangle 29"/>
            <p:cNvSpPr>
              <a:spLocks noChangeArrowheads="1"/>
            </p:cNvSpPr>
            <p:nvPr/>
          </p:nvSpPr>
          <p:spPr bwMode="auto">
            <a:xfrm>
              <a:off x="1872" y="3456"/>
              <a:ext cx="502" cy="288"/>
            </a:xfrm>
            <a:prstGeom prst="rect">
              <a:avLst/>
            </a:prstGeom>
            <a:noFill/>
            <a:ln w="9525">
              <a:noFill/>
              <a:miter lim="800000"/>
            </a:ln>
            <a:effectLst/>
          </p:spPr>
          <p:txBody>
            <a:bodyPr wrap="none">
              <a:spAutoFit/>
            </a:bodyPr>
            <a:lstStyle/>
            <a:p>
              <a:r>
                <a:rPr kumimoji="1" lang="zh-CN" altLang="en-US" sz="2400" b="1">
                  <a:latin typeface="Times New Roman" panose="02020603050405020304" pitchFamily="18" charset="0"/>
                </a:rPr>
                <a:t>判断</a:t>
              </a: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p:cNvSpPr>
            <a:spLocks noGrp="1"/>
          </p:cNvSpPr>
          <p:nvPr>
            <p:ph type="dt" sz="half" idx="10"/>
          </p:nvPr>
        </p:nvSpPr>
        <p:spPr/>
        <p:txBody>
          <a:bodyPr/>
          <a:lstStyle/>
          <a:p>
            <a:fld id="{2646FD04-DC10-4886-8445-82AEED515C0F}" type="datetime1">
              <a:rPr lang="zh-CN" altLang="en-US"/>
              <a:t>2021/11/8</a:t>
            </a:fld>
            <a:endParaRPr lang="en-US" altLang="zh-CN"/>
          </a:p>
        </p:txBody>
      </p:sp>
      <p:sp>
        <p:nvSpPr>
          <p:cNvPr id="20" name="灯片编号占位符 4"/>
          <p:cNvSpPr>
            <a:spLocks noGrp="1"/>
          </p:cNvSpPr>
          <p:nvPr>
            <p:ph type="sldNum" sz="quarter" idx="11"/>
          </p:nvPr>
        </p:nvSpPr>
        <p:spPr/>
        <p:txBody>
          <a:bodyPr/>
          <a:lstStyle/>
          <a:p>
            <a:fld id="{59718078-5977-4716-AEA1-6A82A6E6C0B1}" type="slidenum">
              <a:rPr lang="en-US" altLang="zh-CN"/>
              <a:t>56</a:t>
            </a:fld>
            <a:endParaRPr lang="en-US" altLang="zh-CN"/>
          </a:p>
        </p:txBody>
      </p:sp>
      <p:sp>
        <p:nvSpPr>
          <p:cNvPr id="60418" name="Rectangle 2"/>
          <p:cNvSpPr>
            <a:spLocks noGrp="1" noChangeArrowheads="1"/>
          </p:cNvSpPr>
          <p:nvPr>
            <p:ph type="title"/>
          </p:nvPr>
        </p:nvSpPr>
        <p:spPr/>
        <p:txBody>
          <a:bodyPr/>
          <a:lstStyle/>
          <a:p>
            <a:r>
              <a:rPr lang="en-US" altLang="zh-CN"/>
              <a:t>2.3 </a:t>
            </a:r>
            <a:r>
              <a:rPr lang="zh-CN" altLang="en-US"/>
              <a:t>系统流程图</a:t>
            </a:r>
          </a:p>
        </p:txBody>
      </p:sp>
      <p:sp>
        <p:nvSpPr>
          <p:cNvPr id="60419" name="Rectangle 3"/>
          <p:cNvSpPr>
            <a:spLocks noGrp="1" noChangeArrowheads="1"/>
          </p:cNvSpPr>
          <p:nvPr>
            <p:ph type="body" idx="1"/>
          </p:nvPr>
        </p:nvSpPr>
        <p:spPr/>
        <p:txBody>
          <a:bodyPr/>
          <a:lstStyle/>
          <a:p>
            <a:r>
              <a:rPr lang="en-US" altLang="zh-CN">
                <a:solidFill>
                  <a:srgbClr val="CC0000"/>
                </a:solidFill>
              </a:rPr>
              <a:t>【</a:t>
            </a:r>
            <a:r>
              <a:rPr lang="zh-CN" altLang="en-US">
                <a:solidFill>
                  <a:srgbClr val="CC0000"/>
                </a:solidFill>
              </a:rPr>
              <a:t>例</a:t>
            </a:r>
            <a:r>
              <a:rPr lang="en-US" altLang="zh-CN">
                <a:solidFill>
                  <a:srgbClr val="CC0000"/>
                </a:solidFill>
              </a:rPr>
              <a:t>5】</a:t>
            </a:r>
            <a:r>
              <a:rPr lang="zh-CN" altLang="en-US">
                <a:solidFill>
                  <a:srgbClr val="CC0000"/>
                </a:solidFill>
              </a:rPr>
              <a:t>库存清单当前系统流程图。</a:t>
            </a:r>
          </a:p>
          <a:p>
            <a:endParaRPr lang="en-US" altLang="zh-CN"/>
          </a:p>
        </p:txBody>
      </p:sp>
      <p:sp>
        <p:nvSpPr>
          <p:cNvPr id="60420" name="AutoShape 4"/>
          <p:cNvSpPr>
            <a:spLocks noChangeArrowheads="1"/>
          </p:cNvSpPr>
          <p:nvPr/>
        </p:nvSpPr>
        <p:spPr bwMode="auto">
          <a:xfrm rot="-10773467">
            <a:off x="2089150" y="1600200"/>
            <a:ext cx="1600200" cy="684213"/>
          </a:xfrm>
          <a:prstGeom prst="homePlate">
            <a:avLst>
              <a:gd name="adj" fmla="val 58469"/>
            </a:avLst>
          </a:prstGeom>
          <a:noFill/>
          <a:ln w="38100">
            <a:solidFill>
              <a:schemeClr val="accent2"/>
            </a:solidFill>
            <a:miter lim="800000"/>
          </a:ln>
          <a:effectLst/>
        </p:spPr>
        <p:txBody>
          <a:bodyPr rot="10800000" wrap="none" anchor="ctr"/>
          <a:lstStyle/>
          <a:p>
            <a:r>
              <a:rPr lang="zh-CN" altLang="en-US" sz="2400" b="1">
                <a:solidFill>
                  <a:srgbClr val="CC0000"/>
                </a:solidFill>
                <a:ea typeface="黑体" panose="02010609060101010101" charset="-122"/>
              </a:rPr>
              <a:t>事务</a:t>
            </a:r>
          </a:p>
        </p:txBody>
      </p:sp>
      <p:sp>
        <p:nvSpPr>
          <p:cNvPr id="60421" name="AutoShape 5"/>
          <p:cNvSpPr>
            <a:spLocks noChangeArrowheads="1"/>
          </p:cNvSpPr>
          <p:nvPr/>
        </p:nvSpPr>
        <p:spPr bwMode="auto">
          <a:xfrm>
            <a:off x="1862138" y="2895600"/>
            <a:ext cx="2438400" cy="762000"/>
          </a:xfrm>
          <a:prstGeom prst="flowChartProcess">
            <a:avLst/>
          </a:prstGeom>
          <a:noFill/>
          <a:ln w="38100" algn="ctr">
            <a:solidFill>
              <a:schemeClr val="accent2"/>
            </a:solidFill>
            <a:miter lim="800000"/>
          </a:ln>
          <a:effectLst/>
        </p:spPr>
        <p:txBody>
          <a:bodyPr wrap="none" anchor="ctr"/>
          <a:lstStyle/>
          <a:p>
            <a:r>
              <a:rPr lang="zh-CN" altLang="en-US" sz="2400" b="1">
                <a:solidFill>
                  <a:srgbClr val="CC0000"/>
                </a:solidFill>
                <a:ea typeface="黑体" panose="02010609060101010101" charset="-122"/>
              </a:rPr>
              <a:t>库存清单程序</a:t>
            </a:r>
          </a:p>
        </p:txBody>
      </p:sp>
      <p:cxnSp>
        <p:nvCxnSpPr>
          <p:cNvPr id="60422" name="AutoShape 6"/>
          <p:cNvCxnSpPr>
            <a:cxnSpLocks noChangeShapeType="1"/>
            <a:stCxn id="60420" idx="0"/>
            <a:endCxn id="60421" idx="0"/>
          </p:cNvCxnSpPr>
          <p:nvPr/>
        </p:nvCxnSpPr>
        <p:spPr bwMode="auto">
          <a:xfrm flipH="1">
            <a:off x="3081338" y="2305050"/>
            <a:ext cx="4762" cy="571500"/>
          </a:xfrm>
          <a:prstGeom prst="straightConnector1">
            <a:avLst/>
          </a:prstGeom>
          <a:noFill/>
          <a:ln w="76200">
            <a:solidFill>
              <a:schemeClr val="accent2"/>
            </a:solidFill>
            <a:round/>
            <a:tailEnd type="triangle" w="med" len="med"/>
          </a:ln>
          <a:effectLst/>
        </p:spPr>
      </p:cxnSp>
      <p:grpSp>
        <p:nvGrpSpPr>
          <p:cNvPr id="60426" name="Group 10"/>
          <p:cNvGrpSpPr/>
          <p:nvPr/>
        </p:nvGrpSpPr>
        <p:grpSpPr bwMode="auto">
          <a:xfrm>
            <a:off x="5062538" y="2819400"/>
            <a:ext cx="1790700" cy="1392238"/>
            <a:chOff x="3696" y="2112"/>
            <a:chExt cx="1128" cy="877"/>
          </a:xfrm>
        </p:grpSpPr>
        <p:sp>
          <p:nvSpPr>
            <p:cNvPr id="60424" name="AutoShape 8"/>
            <p:cNvSpPr>
              <a:spLocks noChangeArrowheads="1"/>
            </p:cNvSpPr>
            <p:nvPr/>
          </p:nvSpPr>
          <p:spPr bwMode="auto">
            <a:xfrm>
              <a:off x="3984" y="2112"/>
              <a:ext cx="816" cy="576"/>
            </a:xfrm>
            <a:prstGeom prst="flowChartMagneticDisk">
              <a:avLst/>
            </a:prstGeom>
            <a:noFill/>
            <a:ln w="38100">
              <a:solidFill>
                <a:schemeClr val="accent2"/>
              </a:solidFill>
              <a:round/>
            </a:ln>
            <a:effectLst/>
          </p:spPr>
          <p:txBody>
            <a:bodyPr wrap="none" anchor="ctr"/>
            <a:lstStyle/>
            <a:p>
              <a:endParaRPr lang="zh-CN" altLang="en-US"/>
            </a:p>
          </p:txBody>
        </p:sp>
        <p:sp>
          <p:nvSpPr>
            <p:cNvPr id="60425" name="Text Box 9"/>
            <p:cNvSpPr txBox="1">
              <a:spLocks noChangeArrowheads="1"/>
            </p:cNvSpPr>
            <p:nvPr/>
          </p:nvSpPr>
          <p:spPr bwMode="auto">
            <a:xfrm>
              <a:off x="3696" y="2701"/>
              <a:ext cx="1128" cy="288"/>
            </a:xfrm>
            <a:prstGeom prst="rect">
              <a:avLst/>
            </a:prstGeom>
            <a:noFill/>
            <a:ln w="9525">
              <a:noFill/>
              <a:miter lim="800000"/>
            </a:ln>
            <a:effectLst/>
          </p:spPr>
          <p:txBody>
            <a:bodyPr wrap="none">
              <a:spAutoFit/>
            </a:bodyPr>
            <a:lstStyle/>
            <a:p>
              <a:pPr algn="l"/>
              <a:r>
                <a:rPr kumimoji="1" lang="en-US" altLang="zh-CN" sz="2400" b="1">
                  <a:solidFill>
                    <a:srgbClr val="CC0000"/>
                  </a:solidFill>
                  <a:latin typeface="Times New Roman" panose="02020603050405020304" pitchFamily="18" charset="0"/>
                  <a:ea typeface="黑体" panose="02010609060101010101" charset="-122"/>
                </a:rPr>
                <a:t>     </a:t>
              </a:r>
              <a:r>
                <a:rPr kumimoji="1" lang="zh-CN" altLang="en-US" sz="2400" b="1">
                  <a:solidFill>
                    <a:srgbClr val="CC0000"/>
                  </a:solidFill>
                  <a:latin typeface="Times New Roman" panose="02020603050405020304" pitchFamily="18" charset="0"/>
                  <a:ea typeface="黑体" panose="02010609060101010101" charset="-122"/>
                </a:rPr>
                <a:t>库存清单</a:t>
              </a:r>
            </a:p>
          </p:txBody>
        </p:sp>
      </p:grpSp>
      <p:cxnSp>
        <p:nvCxnSpPr>
          <p:cNvPr id="60427" name="AutoShape 11"/>
          <p:cNvCxnSpPr>
            <a:cxnSpLocks noChangeShapeType="1"/>
            <a:stCxn id="60424" idx="2"/>
            <a:endCxn id="60421" idx="3"/>
          </p:cNvCxnSpPr>
          <p:nvPr/>
        </p:nvCxnSpPr>
        <p:spPr bwMode="auto">
          <a:xfrm flipH="1">
            <a:off x="4319588" y="3276600"/>
            <a:ext cx="1181100" cy="0"/>
          </a:xfrm>
          <a:prstGeom prst="straightConnector1">
            <a:avLst/>
          </a:prstGeom>
          <a:noFill/>
          <a:ln w="76200">
            <a:solidFill>
              <a:schemeClr val="accent2"/>
            </a:solidFill>
            <a:round/>
            <a:headEnd type="triangle" w="med" len="med"/>
            <a:tailEnd type="triangle" w="med" len="med"/>
          </a:ln>
          <a:effectLst/>
        </p:spPr>
      </p:cxnSp>
      <p:grpSp>
        <p:nvGrpSpPr>
          <p:cNvPr id="60431" name="Group 15"/>
          <p:cNvGrpSpPr/>
          <p:nvPr/>
        </p:nvGrpSpPr>
        <p:grpSpPr bwMode="auto">
          <a:xfrm>
            <a:off x="2595563" y="4343400"/>
            <a:ext cx="2400300" cy="838200"/>
            <a:chOff x="1488" y="3024"/>
            <a:chExt cx="1512" cy="528"/>
          </a:xfrm>
        </p:grpSpPr>
        <p:sp>
          <p:nvSpPr>
            <p:cNvPr id="60429" name="AutoShape 13"/>
            <p:cNvSpPr>
              <a:spLocks noChangeArrowheads="1"/>
            </p:cNvSpPr>
            <p:nvPr/>
          </p:nvSpPr>
          <p:spPr bwMode="auto">
            <a:xfrm>
              <a:off x="1488" y="3024"/>
              <a:ext cx="624" cy="528"/>
            </a:xfrm>
            <a:prstGeom prst="flowChartMagneticTape">
              <a:avLst/>
            </a:prstGeom>
            <a:noFill/>
            <a:ln w="38100" algn="ctr">
              <a:solidFill>
                <a:schemeClr val="accent2"/>
              </a:solidFill>
              <a:miter lim="800000"/>
            </a:ln>
            <a:effectLst/>
          </p:spPr>
          <p:txBody>
            <a:bodyPr wrap="none" anchor="ctr"/>
            <a:lstStyle/>
            <a:p>
              <a:endParaRPr lang="zh-CN" altLang="en-US"/>
            </a:p>
          </p:txBody>
        </p:sp>
        <p:sp>
          <p:nvSpPr>
            <p:cNvPr id="60430" name="Text Box 14"/>
            <p:cNvSpPr txBox="1">
              <a:spLocks noChangeArrowheads="1"/>
            </p:cNvSpPr>
            <p:nvPr/>
          </p:nvSpPr>
          <p:spPr bwMode="auto">
            <a:xfrm>
              <a:off x="2112" y="3168"/>
              <a:ext cx="888" cy="288"/>
            </a:xfrm>
            <a:prstGeom prst="rect">
              <a:avLst/>
            </a:prstGeom>
            <a:noFill/>
            <a:ln w="9525">
              <a:noFill/>
              <a:miter lim="800000"/>
            </a:ln>
            <a:effectLst/>
          </p:spPr>
          <p:txBody>
            <a:bodyPr wrap="none">
              <a:spAutoFit/>
            </a:bodyPr>
            <a:lstStyle/>
            <a:p>
              <a:pPr algn="l"/>
              <a:r>
                <a:rPr kumimoji="1" lang="zh-CN" altLang="en-US" sz="2400" b="1">
                  <a:solidFill>
                    <a:srgbClr val="CC0000"/>
                  </a:solidFill>
                  <a:latin typeface="Times New Roman" panose="02020603050405020304" pitchFamily="18" charset="0"/>
                  <a:ea typeface="黑体" panose="02010609060101010101" charset="-122"/>
                </a:rPr>
                <a:t>定货信息</a:t>
              </a:r>
            </a:p>
          </p:txBody>
        </p:sp>
      </p:grpSp>
      <p:cxnSp>
        <p:nvCxnSpPr>
          <p:cNvPr id="60432" name="AutoShape 16"/>
          <p:cNvCxnSpPr>
            <a:cxnSpLocks noChangeShapeType="1"/>
            <a:stCxn id="60421" idx="2"/>
            <a:endCxn id="60429" idx="0"/>
          </p:cNvCxnSpPr>
          <p:nvPr/>
        </p:nvCxnSpPr>
        <p:spPr bwMode="auto">
          <a:xfrm>
            <a:off x="3081338" y="3676650"/>
            <a:ext cx="9525" cy="647700"/>
          </a:xfrm>
          <a:prstGeom prst="straightConnector1">
            <a:avLst/>
          </a:prstGeom>
          <a:noFill/>
          <a:ln w="76200">
            <a:solidFill>
              <a:schemeClr val="accent2"/>
            </a:solidFill>
            <a:round/>
            <a:tailEnd type="triangle" w="med" len="med"/>
          </a:ln>
          <a:effectLst/>
        </p:spPr>
      </p:cxnSp>
      <p:sp>
        <p:nvSpPr>
          <p:cNvPr id="60433" name="AutoShape 17"/>
          <p:cNvSpPr>
            <a:spLocks noChangeArrowheads="1"/>
          </p:cNvSpPr>
          <p:nvPr/>
        </p:nvSpPr>
        <p:spPr bwMode="auto">
          <a:xfrm>
            <a:off x="1873250" y="5707063"/>
            <a:ext cx="2438400" cy="762000"/>
          </a:xfrm>
          <a:prstGeom prst="flowChartProcess">
            <a:avLst/>
          </a:prstGeom>
          <a:noFill/>
          <a:ln w="38100" algn="ctr">
            <a:solidFill>
              <a:schemeClr val="accent2"/>
            </a:solidFill>
            <a:miter lim="800000"/>
          </a:ln>
          <a:effectLst/>
        </p:spPr>
        <p:txBody>
          <a:bodyPr wrap="none" anchor="ctr"/>
          <a:lstStyle/>
          <a:p>
            <a:r>
              <a:rPr lang="zh-CN" altLang="en-US" sz="2400" b="1">
                <a:solidFill>
                  <a:srgbClr val="CC0000"/>
                </a:solidFill>
                <a:ea typeface="黑体" panose="02010609060101010101" charset="-122"/>
              </a:rPr>
              <a:t>报告生成程序</a:t>
            </a:r>
          </a:p>
        </p:txBody>
      </p:sp>
      <p:cxnSp>
        <p:nvCxnSpPr>
          <p:cNvPr id="60434" name="AutoShape 18"/>
          <p:cNvCxnSpPr>
            <a:cxnSpLocks noChangeShapeType="1"/>
            <a:stCxn id="60429" idx="2"/>
            <a:endCxn id="60433" idx="0"/>
          </p:cNvCxnSpPr>
          <p:nvPr/>
        </p:nvCxnSpPr>
        <p:spPr bwMode="auto">
          <a:xfrm>
            <a:off x="3090863" y="5200650"/>
            <a:ext cx="1587" cy="487363"/>
          </a:xfrm>
          <a:prstGeom prst="straightConnector1">
            <a:avLst/>
          </a:prstGeom>
          <a:noFill/>
          <a:ln w="76200">
            <a:solidFill>
              <a:schemeClr val="accent2"/>
            </a:solidFill>
            <a:round/>
            <a:tailEnd type="triangle" w="med" len="med"/>
          </a:ln>
          <a:effectLst/>
        </p:spPr>
      </p:cxnSp>
      <p:sp>
        <p:nvSpPr>
          <p:cNvPr id="60435" name="AutoShape 19"/>
          <p:cNvSpPr>
            <a:spLocks noChangeArrowheads="1"/>
          </p:cNvSpPr>
          <p:nvPr/>
        </p:nvSpPr>
        <p:spPr bwMode="auto">
          <a:xfrm>
            <a:off x="5697538" y="5753100"/>
            <a:ext cx="1524000" cy="685800"/>
          </a:xfrm>
          <a:prstGeom prst="flowChartDocument">
            <a:avLst/>
          </a:prstGeom>
          <a:noFill/>
          <a:ln w="38100" algn="ctr">
            <a:solidFill>
              <a:schemeClr val="accent2"/>
            </a:solidFill>
            <a:miter lim="800000"/>
          </a:ln>
          <a:effectLst/>
        </p:spPr>
        <p:txBody>
          <a:bodyPr wrap="none" anchor="ctr"/>
          <a:lstStyle/>
          <a:p>
            <a:r>
              <a:rPr lang="zh-CN" altLang="en-US" sz="2400" b="1">
                <a:solidFill>
                  <a:srgbClr val="CC0000"/>
                </a:solidFill>
                <a:ea typeface="黑体" panose="02010609060101010101" charset="-122"/>
              </a:rPr>
              <a:t>定货报告</a:t>
            </a:r>
          </a:p>
        </p:txBody>
      </p:sp>
      <p:cxnSp>
        <p:nvCxnSpPr>
          <p:cNvPr id="60436" name="AutoShape 20"/>
          <p:cNvCxnSpPr>
            <a:cxnSpLocks noChangeShapeType="1"/>
            <a:stCxn id="60433" idx="3"/>
            <a:endCxn id="60435" idx="1"/>
          </p:cNvCxnSpPr>
          <p:nvPr/>
        </p:nvCxnSpPr>
        <p:spPr bwMode="auto">
          <a:xfrm>
            <a:off x="4330700" y="6088063"/>
            <a:ext cx="1347788" cy="7937"/>
          </a:xfrm>
          <a:prstGeom prst="bentConnector3">
            <a:avLst>
              <a:gd name="adj1" fmla="val 49940"/>
            </a:avLst>
          </a:prstGeom>
          <a:noFill/>
          <a:ln w="76200">
            <a:solidFill>
              <a:schemeClr val="accent2"/>
            </a:solidFill>
            <a:miter lim="800000"/>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strips(downRight)">
                                      <p:cBhvr>
                                        <p:cTn id="7" dur="500"/>
                                        <p:tgtEl>
                                          <p:spTgt spid="6042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0421"/>
                                        </p:tgtEl>
                                        <p:attrNameLst>
                                          <p:attrName>style.visibility</p:attrName>
                                        </p:attrNameLst>
                                      </p:cBhvr>
                                      <p:to>
                                        <p:strVal val="visible"/>
                                      </p:to>
                                    </p:set>
                                    <p:animEffect transition="in" filter="strips(downRight)">
                                      <p:cBhvr>
                                        <p:cTn id="12" dur="500"/>
                                        <p:tgtEl>
                                          <p:spTgt spid="6042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0426"/>
                                        </p:tgtEl>
                                        <p:attrNameLst>
                                          <p:attrName>style.visibility</p:attrName>
                                        </p:attrNameLst>
                                      </p:cBhvr>
                                      <p:to>
                                        <p:strVal val="visible"/>
                                      </p:to>
                                    </p:set>
                                    <p:animEffect transition="in" filter="box(out)">
                                      <p:cBhvr>
                                        <p:cTn id="17" dur="500"/>
                                        <p:tgtEl>
                                          <p:spTgt spid="6042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60431"/>
                                        </p:tgtEl>
                                        <p:attrNameLst>
                                          <p:attrName>style.visibility</p:attrName>
                                        </p:attrNameLst>
                                      </p:cBhvr>
                                      <p:to>
                                        <p:strVal val="visible"/>
                                      </p:to>
                                    </p:set>
                                    <p:animEffect transition="in" filter="strips(downRight)">
                                      <p:cBhvr>
                                        <p:cTn id="22" dur="500"/>
                                        <p:tgtEl>
                                          <p:spTgt spid="6043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0433"/>
                                        </p:tgtEl>
                                        <p:attrNameLst>
                                          <p:attrName>style.visibility</p:attrName>
                                        </p:attrNameLst>
                                      </p:cBhvr>
                                      <p:to>
                                        <p:strVal val="visible"/>
                                      </p:to>
                                    </p:set>
                                    <p:animEffect transition="in" filter="strips(downRight)">
                                      <p:cBhvr>
                                        <p:cTn id="27" dur="500"/>
                                        <p:tgtEl>
                                          <p:spTgt spid="6043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60435"/>
                                        </p:tgtEl>
                                        <p:attrNameLst>
                                          <p:attrName>style.visibility</p:attrName>
                                        </p:attrNameLst>
                                      </p:cBhvr>
                                      <p:to>
                                        <p:strVal val="visible"/>
                                      </p:to>
                                    </p:set>
                                    <p:animEffect transition="in" filter="strips(downRight)">
                                      <p:cBhvr>
                                        <p:cTn id="32" dur="500"/>
                                        <p:tgtEl>
                                          <p:spTgt spid="6043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60422"/>
                                        </p:tgtEl>
                                        <p:attrNameLst>
                                          <p:attrName>style.visibility</p:attrName>
                                        </p:attrNameLst>
                                      </p:cBhvr>
                                      <p:to>
                                        <p:strVal val="visible"/>
                                      </p:to>
                                    </p:set>
                                    <p:animEffect transition="in" filter="strips(downRight)">
                                      <p:cBhvr>
                                        <p:cTn id="37" dur="500"/>
                                        <p:tgtEl>
                                          <p:spTgt spid="6042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60427"/>
                                        </p:tgtEl>
                                        <p:attrNameLst>
                                          <p:attrName>style.visibility</p:attrName>
                                        </p:attrNameLst>
                                      </p:cBhvr>
                                      <p:to>
                                        <p:strVal val="visible"/>
                                      </p:to>
                                    </p:set>
                                    <p:animEffect transition="in" filter="box(out)">
                                      <p:cBhvr>
                                        <p:cTn id="42" dur="500"/>
                                        <p:tgtEl>
                                          <p:spTgt spid="60427"/>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60432"/>
                                        </p:tgtEl>
                                        <p:attrNameLst>
                                          <p:attrName>style.visibility</p:attrName>
                                        </p:attrNameLst>
                                      </p:cBhvr>
                                      <p:to>
                                        <p:strVal val="visible"/>
                                      </p:to>
                                    </p:set>
                                    <p:animEffect transition="in" filter="strips(downRight)">
                                      <p:cBhvr>
                                        <p:cTn id="47" dur="500"/>
                                        <p:tgtEl>
                                          <p:spTgt spid="6043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60434"/>
                                        </p:tgtEl>
                                        <p:attrNameLst>
                                          <p:attrName>style.visibility</p:attrName>
                                        </p:attrNameLst>
                                      </p:cBhvr>
                                      <p:to>
                                        <p:strVal val="visible"/>
                                      </p:to>
                                    </p:set>
                                    <p:animEffect transition="in" filter="strips(downRight)">
                                      <p:cBhvr>
                                        <p:cTn id="52" dur="500"/>
                                        <p:tgtEl>
                                          <p:spTgt spid="60434"/>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60436"/>
                                        </p:tgtEl>
                                        <p:attrNameLst>
                                          <p:attrName>style.visibility</p:attrName>
                                        </p:attrNameLst>
                                      </p:cBhvr>
                                      <p:to>
                                        <p:strVal val="visible"/>
                                      </p:to>
                                    </p:set>
                                    <p:animEffect transition="in" filter="strips(downRight)">
                                      <p:cBhvr>
                                        <p:cTn id="57" dur="500"/>
                                        <p:tgtEl>
                                          <p:spTgt spid="60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P spid="60421" grpId="0" animBg="1"/>
      <p:bldP spid="60433" grpId="0" animBg="1"/>
      <p:bldP spid="6043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D311269-49F2-4177-8B4B-EF68930C23B6}"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0EA224E1-F3F4-471E-90D2-775F6BE99D34}" type="slidenum">
              <a:rPr lang="en-US" altLang="zh-CN"/>
              <a:t>57</a:t>
            </a:fld>
            <a:endParaRPr lang="en-US" altLang="zh-CN"/>
          </a:p>
        </p:txBody>
      </p:sp>
      <p:sp>
        <p:nvSpPr>
          <p:cNvPr id="62466" name="Rectangle 2"/>
          <p:cNvSpPr>
            <a:spLocks noGrp="1" noChangeArrowheads="1"/>
          </p:cNvSpPr>
          <p:nvPr>
            <p:ph type="title"/>
          </p:nvPr>
        </p:nvSpPr>
        <p:spPr/>
        <p:txBody>
          <a:bodyPr/>
          <a:lstStyle/>
          <a:p>
            <a:r>
              <a:rPr lang="en-US" altLang="zh-CN"/>
              <a:t>2.3 </a:t>
            </a:r>
            <a:r>
              <a:rPr lang="zh-CN" altLang="en-US"/>
              <a:t>系统流程图</a:t>
            </a:r>
          </a:p>
        </p:txBody>
      </p:sp>
      <p:sp>
        <p:nvSpPr>
          <p:cNvPr id="62467" name="Rectangle 3"/>
          <p:cNvSpPr>
            <a:spLocks noGrp="1" noChangeArrowheads="1"/>
          </p:cNvSpPr>
          <p:nvPr>
            <p:ph type="body" idx="1"/>
          </p:nvPr>
        </p:nvSpPr>
        <p:spPr/>
        <p:txBody>
          <a:bodyPr/>
          <a:lstStyle/>
          <a:p>
            <a:r>
              <a:rPr lang="en-US" altLang="zh-CN" dirty="0">
                <a:solidFill>
                  <a:srgbClr val="CC0000"/>
                </a:solidFill>
              </a:rPr>
              <a:t>【</a:t>
            </a:r>
            <a:r>
              <a:rPr lang="zh-CN" altLang="en-US" dirty="0">
                <a:solidFill>
                  <a:srgbClr val="CC0000"/>
                </a:solidFill>
              </a:rPr>
              <a:t>小结</a:t>
            </a:r>
            <a:r>
              <a:rPr lang="en-US" altLang="zh-CN" dirty="0">
                <a:solidFill>
                  <a:srgbClr val="CC0000"/>
                </a:solidFill>
              </a:rPr>
              <a:t>】</a:t>
            </a:r>
          </a:p>
          <a:p>
            <a:pPr lvl="1"/>
            <a:r>
              <a:rPr lang="en-US" altLang="zh-CN" dirty="0"/>
              <a:t>1</a:t>
            </a:r>
            <a:r>
              <a:rPr lang="zh-CN" altLang="en-US" dirty="0"/>
              <a:t>、每个符号用</a:t>
            </a:r>
            <a:r>
              <a:rPr lang="zh-CN" altLang="en-US" i="1" dirty="0">
                <a:solidFill>
                  <a:srgbClr val="0000FF"/>
                </a:solidFill>
              </a:rPr>
              <a:t>黑盒子</a:t>
            </a:r>
            <a:r>
              <a:rPr lang="zh-CN" altLang="en-US" dirty="0"/>
              <a:t>的形式定义了组成系统的每一个</a:t>
            </a:r>
            <a:r>
              <a:rPr lang="zh-CN" altLang="en-US" i="1" dirty="0">
                <a:solidFill>
                  <a:srgbClr val="0000FF"/>
                </a:solidFill>
              </a:rPr>
              <a:t>部件</a:t>
            </a:r>
            <a:r>
              <a:rPr lang="zh-CN" altLang="en-US" dirty="0"/>
              <a:t>。</a:t>
            </a:r>
          </a:p>
          <a:p>
            <a:pPr lvl="2"/>
            <a:r>
              <a:rPr lang="zh-CN" altLang="en-US" dirty="0">
                <a:solidFill>
                  <a:srgbClr val="FF0000"/>
                </a:solidFill>
              </a:rPr>
              <a:t>没有指明每个部件的具体工作过程</a:t>
            </a:r>
            <a:r>
              <a:rPr lang="zh-CN" altLang="en-US" dirty="0"/>
              <a:t>。</a:t>
            </a:r>
          </a:p>
          <a:p>
            <a:pPr lvl="1"/>
            <a:r>
              <a:rPr lang="en-US" altLang="zh-CN" dirty="0">
                <a:solidFill>
                  <a:srgbClr val="FF0000"/>
                </a:solidFill>
              </a:rPr>
              <a:t>2</a:t>
            </a:r>
            <a:r>
              <a:rPr lang="zh-CN" altLang="en-US" dirty="0">
                <a:solidFill>
                  <a:srgbClr val="FF0000"/>
                </a:solidFill>
              </a:rPr>
              <a:t>、系统流程图</a:t>
            </a:r>
            <a:r>
              <a:rPr lang="zh-CN" altLang="en-US" dirty="0"/>
              <a:t>表达的是在系统各部件之间有</a:t>
            </a:r>
            <a:r>
              <a:rPr lang="zh-CN" altLang="en-US" i="1" dirty="0">
                <a:solidFill>
                  <a:srgbClr val="FF0000"/>
                </a:solidFill>
              </a:rPr>
              <a:t>信息流动</a:t>
            </a:r>
          </a:p>
          <a:p>
            <a:pPr lvl="1"/>
            <a:r>
              <a:rPr lang="en-US" altLang="zh-CN" i="1" dirty="0">
                <a:solidFill>
                  <a:srgbClr val="0000FF"/>
                </a:solidFill>
              </a:rPr>
              <a:t>3</a:t>
            </a:r>
            <a:r>
              <a:rPr lang="zh-CN" altLang="en-US" i="1" dirty="0">
                <a:solidFill>
                  <a:srgbClr val="0000FF"/>
                </a:solidFill>
              </a:rPr>
              <a:t>、程序流程图</a:t>
            </a:r>
            <a:endParaRPr lang="zh-CN" altLang="en-US" dirty="0">
              <a:solidFill>
                <a:srgbClr val="0000FF"/>
              </a:solidFill>
            </a:endParaRPr>
          </a:p>
          <a:p>
            <a:pPr lvl="2"/>
            <a:r>
              <a:rPr lang="zh-CN" altLang="en-US" i="1" dirty="0">
                <a:solidFill>
                  <a:srgbClr val="0000FF"/>
                </a:solidFill>
              </a:rPr>
              <a:t>如何对信息的加工处理进行控制。</a:t>
            </a:r>
          </a:p>
          <a:p>
            <a:pPr marL="914400" lvl="2" indent="0">
              <a:buNone/>
            </a:pPr>
            <a:endParaRPr lang="zh-CN" altLang="en-US" i="1" dirty="0">
              <a:solidFill>
                <a:srgbClr val="0000FF"/>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p:cNvSpPr>
            <a:spLocks noGrp="1"/>
          </p:cNvSpPr>
          <p:nvPr>
            <p:ph type="dt" sz="half" idx="10"/>
          </p:nvPr>
        </p:nvSpPr>
        <p:spPr/>
        <p:txBody>
          <a:bodyPr/>
          <a:lstStyle/>
          <a:p>
            <a:fld id="{E84929EA-631E-4247-80EF-8417366638CD}" type="datetime1">
              <a:rPr lang="zh-CN" altLang="en-US"/>
              <a:t>2021/11/8</a:t>
            </a:fld>
            <a:endParaRPr lang="en-US" altLang="zh-CN"/>
          </a:p>
        </p:txBody>
      </p:sp>
      <p:sp>
        <p:nvSpPr>
          <p:cNvPr id="30" name="灯片编号占位符 2"/>
          <p:cNvSpPr>
            <a:spLocks noGrp="1"/>
          </p:cNvSpPr>
          <p:nvPr>
            <p:ph type="sldNum" sz="quarter" idx="11"/>
          </p:nvPr>
        </p:nvSpPr>
        <p:spPr/>
        <p:txBody>
          <a:bodyPr/>
          <a:lstStyle/>
          <a:p>
            <a:fld id="{FBA8E874-14D3-4537-BEBD-3D3384CCF809}" type="slidenum">
              <a:rPr lang="en-US" altLang="zh-CN"/>
              <a:t>58</a:t>
            </a:fld>
            <a:endParaRPr lang="en-US" altLang="zh-CN"/>
          </a:p>
        </p:txBody>
      </p:sp>
      <p:pic>
        <p:nvPicPr>
          <p:cNvPr id="138242" name="Picture 2"/>
          <p:cNvPicPr>
            <a:picLocks noChangeAspect="1" noChangeArrowheads="1"/>
          </p:cNvPicPr>
          <p:nvPr/>
        </p:nvPicPr>
        <p:blipFill>
          <a:blip r:embed="rId2" cstate="print"/>
          <a:srcRect/>
          <a:stretch>
            <a:fillRect/>
          </a:stretch>
        </p:blipFill>
        <p:spPr bwMode="auto">
          <a:xfrm>
            <a:off x="2286000" y="1447800"/>
            <a:ext cx="4343400" cy="2876550"/>
          </a:xfrm>
          <a:prstGeom prst="rect">
            <a:avLst/>
          </a:prstGeom>
          <a:noFill/>
          <a:ln w="9525">
            <a:noFill/>
            <a:miter lim="800000"/>
            <a:headEnd/>
            <a:tailEnd/>
          </a:ln>
        </p:spPr>
      </p:pic>
      <p:grpSp>
        <p:nvGrpSpPr>
          <p:cNvPr id="138243" name="Group 3"/>
          <p:cNvGrpSpPr/>
          <p:nvPr/>
        </p:nvGrpSpPr>
        <p:grpSpPr bwMode="auto">
          <a:xfrm>
            <a:off x="377825" y="188913"/>
            <a:ext cx="8315325" cy="6159500"/>
            <a:chOff x="594" y="297"/>
            <a:chExt cx="13096" cy="9700"/>
          </a:xfrm>
        </p:grpSpPr>
        <p:sp>
          <p:nvSpPr>
            <p:cNvPr id="138244" name="Rectangle 4"/>
            <p:cNvSpPr>
              <a:spLocks noChangeArrowheads="1"/>
            </p:cNvSpPr>
            <p:nvPr/>
          </p:nvSpPr>
          <p:spPr bwMode="auto">
            <a:xfrm>
              <a:off x="623" y="298"/>
              <a:ext cx="12920" cy="9700"/>
            </a:xfrm>
            <a:prstGeom prst="rect">
              <a:avLst/>
            </a:prstGeom>
            <a:noFill/>
            <a:ln w="9525">
              <a:noFill/>
              <a:miter lim="800000"/>
            </a:ln>
          </p:spPr>
          <p:txBody>
            <a:bodyPr lIns="0" tIns="0" rIns="0" bIns="0"/>
            <a:lstStyle/>
            <a:p>
              <a:pPr algn="l"/>
              <a:endParaRPr lang="en-US" altLang="zh-CN" sz="1200">
                <a:latin typeface="Times New Roman" panose="02020603050405020304" pitchFamily="18" charset="0"/>
              </a:endParaRPr>
            </a:p>
            <a:p>
              <a:pPr algn="l"/>
              <a:endParaRPr lang="en-US" altLang="zh-CN" sz="1800"/>
            </a:p>
          </p:txBody>
        </p:sp>
        <p:sp>
          <p:nvSpPr>
            <p:cNvPr id="138245" name="Freeform 5"/>
            <p:cNvSpPr/>
            <p:nvPr/>
          </p:nvSpPr>
          <p:spPr bwMode="auto">
            <a:xfrm>
              <a:off x="622" y="9953"/>
              <a:ext cx="4990" cy="0"/>
            </a:xfrm>
            <a:custGeom>
              <a:avLst/>
              <a:gdLst/>
              <a:ahLst/>
              <a:cxnLst>
                <a:cxn ang="0">
                  <a:pos x="0" y="0"/>
                </a:cxn>
                <a:cxn ang="0">
                  <a:pos x="4990" y="0"/>
                </a:cxn>
              </a:cxnLst>
              <a:rect l="0" t="0" r="r" b="b"/>
              <a:pathLst>
                <a:path w="4990">
                  <a:moveTo>
                    <a:pt x="0" y="0"/>
                  </a:moveTo>
                  <a:lnTo>
                    <a:pt x="4990" y="0"/>
                  </a:lnTo>
                </a:path>
              </a:pathLst>
            </a:custGeom>
            <a:noFill/>
            <a:ln w="35560">
              <a:solidFill>
                <a:srgbClr val="000000"/>
              </a:solidFill>
              <a:round/>
            </a:ln>
          </p:spPr>
          <p:txBody>
            <a:bodyPr/>
            <a:lstStyle/>
            <a:p>
              <a:endParaRPr lang="zh-CN" altLang="en-US"/>
            </a:p>
          </p:txBody>
        </p:sp>
        <p:sp>
          <p:nvSpPr>
            <p:cNvPr id="138246" name="Freeform 6"/>
            <p:cNvSpPr/>
            <p:nvPr/>
          </p:nvSpPr>
          <p:spPr bwMode="auto">
            <a:xfrm>
              <a:off x="622" y="9899"/>
              <a:ext cx="4990" cy="0"/>
            </a:xfrm>
            <a:custGeom>
              <a:avLst/>
              <a:gdLst/>
              <a:ahLst/>
              <a:cxnLst>
                <a:cxn ang="0">
                  <a:pos x="0" y="0"/>
                </a:cxn>
                <a:cxn ang="0">
                  <a:pos x="4990" y="0"/>
                </a:cxn>
              </a:cxnLst>
              <a:rect l="0" t="0" r="r" b="b"/>
              <a:pathLst>
                <a:path w="4990">
                  <a:moveTo>
                    <a:pt x="0" y="0"/>
                  </a:moveTo>
                  <a:lnTo>
                    <a:pt x="4990" y="0"/>
                  </a:lnTo>
                </a:path>
              </a:pathLst>
            </a:custGeom>
            <a:noFill/>
            <a:ln w="12699">
              <a:solidFill>
                <a:srgbClr val="000000"/>
              </a:solidFill>
              <a:round/>
            </a:ln>
          </p:spPr>
          <p:txBody>
            <a:bodyPr/>
            <a:lstStyle/>
            <a:p>
              <a:endParaRPr lang="zh-CN" altLang="en-US"/>
            </a:p>
          </p:txBody>
        </p:sp>
        <p:sp>
          <p:nvSpPr>
            <p:cNvPr id="138247" name="Freeform 7"/>
            <p:cNvSpPr/>
            <p:nvPr/>
          </p:nvSpPr>
          <p:spPr bwMode="auto">
            <a:xfrm>
              <a:off x="5840" y="9971"/>
              <a:ext cx="7822" cy="0"/>
            </a:xfrm>
            <a:custGeom>
              <a:avLst/>
              <a:gdLst/>
              <a:ahLst/>
              <a:cxnLst>
                <a:cxn ang="0">
                  <a:pos x="0" y="0"/>
                </a:cxn>
                <a:cxn ang="0">
                  <a:pos x="7822" y="0"/>
                </a:cxn>
              </a:cxnLst>
              <a:rect l="0" t="0" r="r" b="b"/>
              <a:pathLst>
                <a:path w="7822">
                  <a:moveTo>
                    <a:pt x="0" y="0"/>
                  </a:moveTo>
                  <a:lnTo>
                    <a:pt x="7822" y="0"/>
                  </a:lnTo>
                </a:path>
              </a:pathLst>
            </a:custGeom>
            <a:noFill/>
            <a:ln w="12700">
              <a:solidFill>
                <a:srgbClr val="000000"/>
              </a:solidFill>
              <a:round/>
            </a:ln>
          </p:spPr>
          <p:txBody>
            <a:bodyPr/>
            <a:lstStyle/>
            <a:p>
              <a:endParaRPr lang="zh-CN" altLang="en-US"/>
            </a:p>
          </p:txBody>
        </p:sp>
        <p:sp>
          <p:nvSpPr>
            <p:cNvPr id="138248" name="Freeform 8"/>
            <p:cNvSpPr/>
            <p:nvPr/>
          </p:nvSpPr>
          <p:spPr bwMode="auto">
            <a:xfrm>
              <a:off x="5840" y="9917"/>
              <a:ext cx="7822" cy="0"/>
            </a:xfrm>
            <a:custGeom>
              <a:avLst/>
              <a:gdLst/>
              <a:ahLst/>
              <a:cxnLst>
                <a:cxn ang="0">
                  <a:pos x="0" y="0"/>
                </a:cxn>
                <a:cxn ang="0">
                  <a:pos x="7822" y="0"/>
                </a:cxn>
              </a:cxnLst>
              <a:rect l="0" t="0" r="r" b="b"/>
              <a:pathLst>
                <a:path w="7822">
                  <a:moveTo>
                    <a:pt x="0" y="0"/>
                  </a:moveTo>
                  <a:lnTo>
                    <a:pt x="7822" y="0"/>
                  </a:lnTo>
                </a:path>
              </a:pathLst>
            </a:custGeom>
            <a:noFill/>
            <a:ln w="35560">
              <a:solidFill>
                <a:srgbClr val="000000"/>
              </a:solidFill>
              <a:round/>
            </a:ln>
          </p:spPr>
          <p:txBody>
            <a:bodyPr/>
            <a:lstStyle/>
            <a:p>
              <a:endParaRPr lang="zh-CN" altLang="en-US"/>
            </a:p>
          </p:txBody>
        </p:sp>
        <p:sp>
          <p:nvSpPr>
            <p:cNvPr id="138249" name="Rectangle 9"/>
            <p:cNvSpPr>
              <a:spLocks noChangeArrowheads="1"/>
            </p:cNvSpPr>
            <p:nvPr/>
          </p:nvSpPr>
          <p:spPr bwMode="auto">
            <a:xfrm>
              <a:off x="3573" y="2225"/>
              <a:ext cx="6860" cy="5140"/>
            </a:xfrm>
            <a:prstGeom prst="rect">
              <a:avLst/>
            </a:prstGeom>
            <a:noFill/>
            <a:ln w="9525">
              <a:noFill/>
              <a:miter lim="800000"/>
            </a:ln>
          </p:spPr>
          <p:txBody>
            <a:bodyPr lIns="0" tIns="0" rIns="0" bIns="0"/>
            <a:lstStyle/>
            <a:p>
              <a:pPr algn="l"/>
              <a:endParaRPr lang="en-US" altLang="zh-CN" sz="1200">
                <a:latin typeface="Times New Roman" panose="02020603050405020304" pitchFamily="18" charset="0"/>
              </a:endParaRPr>
            </a:p>
            <a:p>
              <a:pPr algn="l"/>
              <a:endParaRPr lang="en-US" altLang="zh-CN" sz="1800"/>
            </a:p>
          </p:txBody>
        </p:sp>
        <p:sp>
          <p:nvSpPr>
            <p:cNvPr id="138250" name="Freeform 10"/>
            <p:cNvSpPr/>
            <p:nvPr/>
          </p:nvSpPr>
          <p:spPr bwMode="auto">
            <a:xfrm>
              <a:off x="1530" y="4066"/>
              <a:ext cx="3646" cy="1106"/>
            </a:xfrm>
            <a:custGeom>
              <a:avLst/>
              <a:gdLst/>
              <a:ahLst/>
              <a:cxnLst>
                <a:cxn ang="0">
                  <a:pos x="0" y="1105"/>
                </a:cxn>
                <a:cxn ang="0">
                  <a:pos x="3646" y="0"/>
                </a:cxn>
              </a:cxnLst>
              <a:rect l="0" t="0" r="r" b="b"/>
              <a:pathLst>
                <a:path w="3646" h="1106">
                  <a:moveTo>
                    <a:pt x="0" y="1105"/>
                  </a:moveTo>
                  <a:lnTo>
                    <a:pt x="3646" y="0"/>
                  </a:lnTo>
                </a:path>
              </a:pathLst>
            </a:custGeom>
            <a:noFill/>
            <a:ln w="25400">
              <a:solidFill>
                <a:srgbClr val="000000"/>
              </a:solidFill>
              <a:round/>
            </a:ln>
          </p:spPr>
          <p:txBody>
            <a:bodyPr/>
            <a:lstStyle/>
            <a:p>
              <a:endParaRPr lang="zh-CN" altLang="en-US"/>
            </a:p>
          </p:txBody>
        </p:sp>
        <p:sp>
          <p:nvSpPr>
            <p:cNvPr id="138251" name="Freeform 11"/>
            <p:cNvSpPr/>
            <p:nvPr/>
          </p:nvSpPr>
          <p:spPr bwMode="auto">
            <a:xfrm>
              <a:off x="5140" y="4014"/>
              <a:ext cx="132" cy="115"/>
            </a:xfrm>
            <a:custGeom>
              <a:avLst/>
              <a:gdLst/>
              <a:ahLst/>
              <a:cxnLst>
                <a:cxn ang="0">
                  <a:pos x="0" y="0"/>
                </a:cxn>
                <a:cxn ang="0">
                  <a:pos x="0" y="0"/>
                </a:cxn>
                <a:cxn ang="0">
                  <a:pos x="34" y="114"/>
                </a:cxn>
                <a:cxn ang="0">
                  <a:pos x="132" y="22"/>
                </a:cxn>
                <a:cxn ang="0">
                  <a:pos x="0" y="0"/>
                </a:cxn>
              </a:cxnLst>
              <a:rect l="0" t="0" r="r" b="b"/>
              <a:pathLst>
                <a:path w="132" h="115">
                  <a:moveTo>
                    <a:pt x="0" y="0"/>
                  </a:moveTo>
                  <a:lnTo>
                    <a:pt x="0" y="0"/>
                  </a:lnTo>
                  <a:lnTo>
                    <a:pt x="34" y="114"/>
                  </a:lnTo>
                  <a:lnTo>
                    <a:pt x="132" y="22"/>
                  </a:lnTo>
                  <a:lnTo>
                    <a:pt x="0" y="0"/>
                  </a:lnTo>
                  <a:close/>
                </a:path>
              </a:pathLst>
            </a:custGeom>
            <a:solidFill>
              <a:srgbClr val="000000"/>
            </a:solidFill>
            <a:ln w="9525">
              <a:noFill/>
              <a:round/>
            </a:ln>
          </p:spPr>
          <p:txBody>
            <a:bodyPr/>
            <a:lstStyle/>
            <a:p>
              <a:endParaRPr lang="zh-CN" altLang="en-US"/>
            </a:p>
          </p:txBody>
        </p:sp>
        <p:sp>
          <p:nvSpPr>
            <p:cNvPr id="138252" name="Freeform 12"/>
            <p:cNvSpPr/>
            <p:nvPr/>
          </p:nvSpPr>
          <p:spPr bwMode="auto">
            <a:xfrm>
              <a:off x="8430" y="3842"/>
              <a:ext cx="3192" cy="990"/>
            </a:xfrm>
            <a:custGeom>
              <a:avLst/>
              <a:gdLst/>
              <a:ahLst/>
              <a:cxnLst>
                <a:cxn ang="0">
                  <a:pos x="3192" y="990"/>
                </a:cxn>
                <a:cxn ang="0">
                  <a:pos x="0" y="0"/>
                </a:cxn>
              </a:cxnLst>
              <a:rect l="0" t="0" r="r" b="b"/>
              <a:pathLst>
                <a:path w="3192" h="990">
                  <a:moveTo>
                    <a:pt x="3192" y="990"/>
                  </a:moveTo>
                  <a:lnTo>
                    <a:pt x="0" y="0"/>
                  </a:lnTo>
                </a:path>
              </a:pathLst>
            </a:custGeom>
            <a:noFill/>
            <a:ln w="25400">
              <a:solidFill>
                <a:srgbClr val="000000"/>
              </a:solidFill>
              <a:round/>
            </a:ln>
          </p:spPr>
          <p:txBody>
            <a:bodyPr/>
            <a:lstStyle/>
            <a:p>
              <a:endParaRPr lang="zh-CN" altLang="en-US"/>
            </a:p>
          </p:txBody>
        </p:sp>
        <p:sp>
          <p:nvSpPr>
            <p:cNvPr id="138253" name="Freeform 13"/>
            <p:cNvSpPr/>
            <p:nvPr/>
          </p:nvSpPr>
          <p:spPr bwMode="auto">
            <a:xfrm>
              <a:off x="8334" y="3790"/>
              <a:ext cx="133" cy="115"/>
            </a:xfrm>
            <a:custGeom>
              <a:avLst/>
              <a:gdLst/>
              <a:ahLst/>
              <a:cxnLst>
                <a:cxn ang="0">
                  <a:pos x="96" y="114"/>
                </a:cxn>
                <a:cxn ang="0">
                  <a:pos x="96" y="114"/>
                </a:cxn>
                <a:cxn ang="0">
                  <a:pos x="132" y="0"/>
                </a:cxn>
                <a:cxn ang="0">
                  <a:pos x="0" y="21"/>
                </a:cxn>
                <a:cxn ang="0">
                  <a:pos x="96" y="114"/>
                </a:cxn>
              </a:cxnLst>
              <a:rect l="0" t="0" r="r" b="b"/>
              <a:pathLst>
                <a:path w="133" h="115">
                  <a:moveTo>
                    <a:pt x="96" y="114"/>
                  </a:moveTo>
                  <a:lnTo>
                    <a:pt x="96" y="114"/>
                  </a:lnTo>
                  <a:lnTo>
                    <a:pt x="132" y="0"/>
                  </a:lnTo>
                  <a:lnTo>
                    <a:pt x="0" y="21"/>
                  </a:lnTo>
                  <a:lnTo>
                    <a:pt x="96" y="114"/>
                  </a:lnTo>
                  <a:close/>
                </a:path>
              </a:pathLst>
            </a:custGeom>
            <a:solidFill>
              <a:srgbClr val="000000"/>
            </a:solidFill>
            <a:ln w="9525">
              <a:noFill/>
              <a:round/>
            </a:ln>
          </p:spPr>
          <p:txBody>
            <a:bodyPr/>
            <a:lstStyle/>
            <a:p>
              <a:endParaRPr lang="zh-CN" altLang="en-US"/>
            </a:p>
          </p:txBody>
        </p:sp>
        <p:sp>
          <p:nvSpPr>
            <p:cNvPr id="138254" name="Freeform 14"/>
            <p:cNvSpPr/>
            <p:nvPr/>
          </p:nvSpPr>
          <p:spPr bwMode="auto">
            <a:xfrm>
              <a:off x="2550" y="6584"/>
              <a:ext cx="2864" cy="1763"/>
            </a:xfrm>
            <a:custGeom>
              <a:avLst/>
              <a:gdLst/>
              <a:ahLst/>
              <a:cxnLst>
                <a:cxn ang="0">
                  <a:pos x="0" y="1762"/>
                </a:cxn>
                <a:cxn ang="0">
                  <a:pos x="2864" y="0"/>
                </a:cxn>
              </a:cxnLst>
              <a:rect l="0" t="0" r="r" b="b"/>
              <a:pathLst>
                <a:path w="2864" h="1763">
                  <a:moveTo>
                    <a:pt x="0" y="1762"/>
                  </a:moveTo>
                  <a:lnTo>
                    <a:pt x="2864" y="0"/>
                  </a:lnTo>
                </a:path>
              </a:pathLst>
            </a:custGeom>
            <a:noFill/>
            <a:ln w="25400">
              <a:solidFill>
                <a:srgbClr val="000000"/>
              </a:solidFill>
              <a:round/>
            </a:ln>
          </p:spPr>
          <p:txBody>
            <a:bodyPr/>
            <a:lstStyle/>
            <a:p>
              <a:endParaRPr lang="zh-CN" altLang="en-US"/>
            </a:p>
          </p:txBody>
        </p:sp>
        <p:sp>
          <p:nvSpPr>
            <p:cNvPr id="138255" name="Freeform 15"/>
            <p:cNvSpPr/>
            <p:nvPr/>
          </p:nvSpPr>
          <p:spPr bwMode="auto">
            <a:xfrm>
              <a:off x="5366" y="6532"/>
              <a:ext cx="133" cy="114"/>
            </a:xfrm>
            <a:custGeom>
              <a:avLst/>
              <a:gdLst/>
              <a:ahLst/>
              <a:cxnLst>
                <a:cxn ang="0">
                  <a:pos x="0" y="11"/>
                </a:cxn>
                <a:cxn ang="0">
                  <a:pos x="0" y="11"/>
                </a:cxn>
                <a:cxn ang="0">
                  <a:pos x="62" y="113"/>
                </a:cxn>
                <a:cxn ang="0">
                  <a:pos x="133" y="0"/>
                </a:cxn>
                <a:cxn ang="0">
                  <a:pos x="0" y="11"/>
                </a:cxn>
              </a:cxnLst>
              <a:rect l="0" t="0" r="r" b="b"/>
              <a:pathLst>
                <a:path w="133" h="114">
                  <a:moveTo>
                    <a:pt x="0" y="11"/>
                  </a:moveTo>
                  <a:lnTo>
                    <a:pt x="0" y="11"/>
                  </a:lnTo>
                  <a:lnTo>
                    <a:pt x="62" y="113"/>
                  </a:lnTo>
                  <a:lnTo>
                    <a:pt x="133" y="0"/>
                  </a:lnTo>
                  <a:lnTo>
                    <a:pt x="0" y="11"/>
                  </a:lnTo>
                  <a:close/>
                </a:path>
              </a:pathLst>
            </a:custGeom>
            <a:solidFill>
              <a:srgbClr val="000000"/>
            </a:solidFill>
            <a:ln w="9525">
              <a:noFill/>
              <a:round/>
            </a:ln>
          </p:spPr>
          <p:txBody>
            <a:bodyPr/>
            <a:lstStyle/>
            <a:p>
              <a:endParaRPr lang="zh-CN" altLang="en-US"/>
            </a:p>
          </p:txBody>
        </p:sp>
        <p:sp>
          <p:nvSpPr>
            <p:cNvPr id="138256" name="Freeform 16"/>
            <p:cNvSpPr/>
            <p:nvPr/>
          </p:nvSpPr>
          <p:spPr bwMode="auto">
            <a:xfrm>
              <a:off x="9226" y="2450"/>
              <a:ext cx="3076" cy="329"/>
            </a:xfrm>
            <a:custGeom>
              <a:avLst/>
              <a:gdLst/>
              <a:ahLst/>
              <a:cxnLst>
                <a:cxn ang="0">
                  <a:pos x="3075" y="0"/>
                </a:cxn>
                <a:cxn ang="0">
                  <a:pos x="0" y="329"/>
                </a:cxn>
              </a:cxnLst>
              <a:rect l="0" t="0" r="r" b="b"/>
              <a:pathLst>
                <a:path w="3076" h="329">
                  <a:moveTo>
                    <a:pt x="3075" y="0"/>
                  </a:moveTo>
                  <a:lnTo>
                    <a:pt x="0" y="329"/>
                  </a:lnTo>
                </a:path>
              </a:pathLst>
            </a:custGeom>
            <a:noFill/>
            <a:ln w="25400">
              <a:solidFill>
                <a:srgbClr val="000000"/>
              </a:solidFill>
              <a:round/>
            </a:ln>
          </p:spPr>
          <p:txBody>
            <a:bodyPr/>
            <a:lstStyle/>
            <a:p>
              <a:endParaRPr lang="zh-CN" altLang="en-US"/>
            </a:p>
          </p:txBody>
        </p:sp>
        <p:sp>
          <p:nvSpPr>
            <p:cNvPr id="138257" name="Freeform 17"/>
            <p:cNvSpPr/>
            <p:nvPr/>
          </p:nvSpPr>
          <p:spPr bwMode="auto">
            <a:xfrm>
              <a:off x="9127" y="2717"/>
              <a:ext cx="126" cy="119"/>
            </a:xfrm>
            <a:custGeom>
              <a:avLst/>
              <a:gdLst/>
              <a:ahLst/>
              <a:cxnLst>
                <a:cxn ang="0">
                  <a:pos x="125" y="119"/>
                </a:cxn>
                <a:cxn ang="0">
                  <a:pos x="125" y="119"/>
                </a:cxn>
                <a:cxn ang="0">
                  <a:pos x="112" y="0"/>
                </a:cxn>
                <a:cxn ang="0">
                  <a:pos x="0" y="72"/>
                </a:cxn>
                <a:cxn ang="0">
                  <a:pos x="125" y="119"/>
                </a:cxn>
              </a:cxnLst>
              <a:rect l="0" t="0" r="r" b="b"/>
              <a:pathLst>
                <a:path w="126" h="119">
                  <a:moveTo>
                    <a:pt x="125" y="119"/>
                  </a:moveTo>
                  <a:lnTo>
                    <a:pt x="125" y="119"/>
                  </a:lnTo>
                  <a:lnTo>
                    <a:pt x="112" y="0"/>
                  </a:lnTo>
                  <a:lnTo>
                    <a:pt x="0" y="72"/>
                  </a:lnTo>
                  <a:lnTo>
                    <a:pt x="125" y="119"/>
                  </a:lnTo>
                  <a:close/>
                </a:path>
              </a:pathLst>
            </a:custGeom>
            <a:solidFill>
              <a:srgbClr val="000000"/>
            </a:solidFill>
            <a:ln w="9525">
              <a:noFill/>
              <a:round/>
            </a:ln>
          </p:spPr>
          <p:txBody>
            <a:bodyPr/>
            <a:lstStyle/>
            <a:p>
              <a:endParaRPr lang="zh-CN" altLang="en-US"/>
            </a:p>
          </p:txBody>
        </p:sp>
      </p:grpSp>
      <p:sp>
        <p:nvSpPr>
          <p:cNvPr id="138258" name="Rectangle 18"/>
          <p:cNvSpPr>
            <a:spLocks noChangeArrowheads="1"/>
          </p:cNvSpPr>
          <p:nvPr/>
        </p:nvSpPr>
        <p:spPr bwMode="auto">
          <a:xfrm>
            <a:off x="0" y="3155950"/>
            <a:ext cx="1098550" cy="457200"/>
          </a:xfrm>
          <a:prstGeom prst="rect">
            <a:avLst/>
          </a:prstGeom>
          <a:noFill/>
          <a:ln w="9525">
            <a:noFill/>
            <a:miter lim="800000"/>
          </a:ln>
          <a:effectLst/>
        </p:spPr>
        <p:txBody>
          <a:bodyPr wrap="none" anchor="ctr">
            <a:spAutoFit/>
          </a:bodyPr>
          <a:lstStyle/>
          <a:p>
            <a:pPr algn="l"/>
            <a:r>
              <a:rPr lang="zh-CN" altLang="en-US" sz="2400"/>
              <a:t>灌装机</a:t>
            </a:r>
          </a:p>
        </p:txBody>
      </p:sp>
      <p:sp>
        <p:nvSpPr>
          <p:cNvPr id="138259" name="Rectangle 19"/>
          <p:cNvSpPr>
            <a:spLocks noChangeArrowheads="1"/>
          </p:cNvSpPr>
          <p:nvPr/>
        </p:nvSpPr>
        <p:spPr bwMode="auto">
          <a:xfrm>
            <a:off x="381000" y="5213350"/>
            <a:ext cx="1403350" cy="457200"/>
          </a:xfrm>
          <a:prstGeom prst="rect">
            <a:avLst/>
          </a:prstGeom>
          <a:noFill/>
          <a:ln w="9525">
            <a:noFill/>
            <a:miter lim="800000"/>
          </a:ln>
          <a:effectLst/>
        </p:spPr>
        <p:txBody>
          <a:bodyPr wrap="none" anchor="ctr">
            <a:spAutoFit/>
          </a:bodyPr>
          <a:lstStyle/>
          <a:p>
            <a:pPr algn="l"/>
            <a:r>
              <a:rPr lang="zh-CN" altLang="en-US" sz="2400"/>
              <a:t>监控界面</a:t>
            </a:r>
          </a:p>
        </p:txBody>
      </p:sp>
      <p:sp>
        <p:nvSpPr>
          <p:cNvPr id="138260" name="Rectangle 20"/>
          <p:cNvSpPr>
            <a:spLocks noChangeArrowheads="1"/>
          </p:cNvSpPr>
          <p:nvPr/>
        </p:nvSpPr>
        <p:spPr bwMode="auto">
          <a:xfrm>
            <a:off x="3276600" y="4648200"/>
            <a:ext cx="2762250" cy="366713"/>
          </a:xfrm>
          <a:prstGeom prst="rect">
            <a:avLst/>
          </a:prstGeom>
          <a:noFill/>
          <a:ln w="9525">
            <a:noFill/>
            <a:miter lim="800000"/>
          </a:ln>
          <a:effectLst/>
        </p:spPr>
        <p:txBody>
          <a:bodyPr wrap="none" anchor="ctr">
            <a:spAutoFit/>
          </a:bodyPr>
          <a:lstStyle/>
          <a:p>
            <a:pPr algn="l"/>
            <a:r>
              <a:rPr lang="zh-CN" altLang="en-US" sz="1800"/>
              <a:t>操作：写入实时生产信息 </a:t>
            </a:r>
          </a:p>
        </p:txBody>
      </p:sp>
      <p:sp>
        <p:nvSpPr>
          <p:cNvPr id="138261" name="Rectangle 21"/>
          <p:cNvSpPr>
            <a:spLocks noChangeArrowheads="1"/>
          </p:cNvSpPr>
          <p:nvPr/>
        </p:nvSpPr>
        <p:spPr bwMode="auto">
          <a:xfrm>
            <a:off x="3962400" y="4967288"/>
            <a:ext cx="2012950" cy="366712"/>
          </a:xfrm>
          <a:prstGeom prst="rect">
            <a:avLst/>
          </a:prstGeom>
          <a:noFill/>
          <a:ln w="9525">
            <a:noFill/>
            <a:miter lim="800000"/>
          </a:ln>
          <a:effectLst/>
        </p:spPr>
        <p:txBody>
          <a:bodyPr>
            <a:spAutoFit/>
          </a:bodyPr>
          <a:lstStyle/>
          <a:p>
            <a:pPr algn="l"/>
            <a:r>
              <a:rPr lang="zh-CN" altLang="en-US" sz="1800"/>
              <a:t>批次号</a:t>
            </a:r>
          </a:p>
        </p:txBody>
      </p:sp>
      <p:sp>
        <p:nvSpPr>
          <p:cNvPr id="138262" name="Rectangle 22"/>
          <p:cNvSpPr>
            <a:spLocks noChangeArrowheads="1"/>
          </p:cNvSpPr>
          <p:nvPr/>
        </p:nvSpPr>
        <p:spPr bwMode="auto">
          <a:xfrm>
            <a:off x="3276600" y="5805488"/>
            <a:ext cx="2241550" cy="366712"/>
          </a:xfrm>
          <a:prstGeom prst="rect">
            <a:avLst/>
          </a:prstGeom>
          <a:noFill/>
          <a:ln w="9525">
            <a:noFill/>
            <a:miter lim="800000"/>
          </a:ln>
          <a:effectLst/>
        </p:spPr>
        <p:txBody>
          <a:bodyPr wrap="none">
            <a:spAutoFit/>
          </a:bodyPr>
          <a:lstStyle/>
          <a:p>
            <a:pPr algn="l"/>
            <a:r>
              <a:rPr lang="zh-CN" altLang="en-US" sz="1800"/>
              <a:t>出错：声光报警提示</a:t>
            </a:r>
          </a:p>
        </p:txBody>
      </p:sp>
      <p:sp>
        <p:nvSpPr>
          <p:cNvPr id="138263" name="Rectangle 23"/>
          <p:cNvSpPr>
            <a:spLocks noChangeArrowheads="1"/>
          </p:cNvSpPr>
          <p:nvPr/>
        </p:nvSpPr>
        <p:spPr bwMode="auto">
          <a:xfrm>
            <a:off x="7315200" y="1143000"/>
            <a:ext cx="1327150" cy="366713"/>
          </a:xfrm>
          <a:prstGeom prst="rect">
            <a:avLst/>
          </a:prstGeom>
          <a:noFill/>
          <a:ln w="9525">
            <a:noFill/>
            <a:miter lim="800000"/>
          </a:ln>
          <a:effectLst/>
        </p:spPr>
        <p:txBody>
          <a:bodyPr wrap="none">
            <a:spAutoFit/>
          </a:bodyPr>
          <a:lstStyle/>
          <a:p>
            <a:pPr algn="l"/>
            <a:r>
              <a:rPr lang="zh-CN" altLang="en-US" sz="1800"/>
              <a:t>出错指示灯</a:t>
            </a:r>
          </a:p>
        </p:txBody>
      </p:sp>
      <p:sp>
        <p:nvSpPr>
          <p:cNvPr id="138264" name="Rectangle 24"/>
          <p:cNvSpPr>
            <a:spLocks noChangeArrowheads="1"/>
          </p:cNvSpPr>
          <p:nvPr/>
        </p:nvSpPr>
        <p:spPr bwMode="auto">
          <a:xfrm>
            <a:off x="6597650" y="3200400"/>
            <a:ext cx="2546350" cy="366713"/>
          </a:xfrm>
          <a:prstGeom prst="rect">
            <a:avLst/>
          </a:prstGeom>
          <a:noFill/>
          <a:ln w="9525">
            <a:noFill/>
            <a:miter lim="800000"/>
          </a:ln>
          <a:effectLst/>
        </p:spPr>
        <p:txBody>
          <a:bodyPr wrap="none">
            <a:spAutoFit/>
          </a:bodyPr>
          <a:lstStyle/>
          <a:p>
            <a:pPr algn="l"/>
            <a:r>
              <a:rPr lang="en-US" altLang="zh-CN" sz="1800"/>
              <a:t>RFID</a:t>
            </a:r>
            <a:r>
              <a:rPr lang="zh-CN" altLang="en-US" sz="1800"/>
              <a:t>生产信息初始化器</a:t>
            </a:r>
          </a:p>
        </p:txBody>
      </p:sp>
      <p:sp>
        <p:nvSpPr>
          <p:cNvPr id="138265" name="Rectangle 25"/>
          <p:cNvSpPr>
            <a:spLocks noChangeArrowheads="1"/>
          </p:cNvSpPr>
          <p:nvPr/>
        </p:nvSpPr>
        <p:spPr bwMode="auto">
          <a:xfrm>
            <a:off x="3962400" y="5257800"/>
            <a:ext cx="1447800" cy="366713"/>
          </a:xfrm>
          <a:prstGeom prst="rect">
            <a:avLst/>
          </a:prstGeom>
          <a:noFill/>
          <a:ln w="9525">
            <a:noFill/>
            <a:miter lim="800000"/>
          </a:ln>
          <a:effectLst/>
        </p:spPr>
        <p:txBody>
          <a:bodyPr anchor="ctr">
            <a:spAutoFit/>
          </a:bodyPr>
          <a:lstStyle/>
          <a:p>
            <a:pPr algn="l"/>
            <a:r>
              <a:rPr lang="zh-CN" altLang="en-US" sz="1800"/>
              <a:t>次产号时间 </a:t>
            </a:r>
          </a:p>
        </p:txBody>
      </p:sp>
      <p:sp>
        <p:nvSpPr>
          <p:cNvPr id="138266" name="Rectangle 26"/>
          <p:cNvSpPr>
            <a:spLocks noChangeArrowheads="1"/>
          </p:cNvSpPr>
          <p:nvPr/>
        </p:nvSpPr>
        <p:spPr bwMode="auto">
          <a:xfrm>
            <a:off x="3943350" y="5562600"/>
            <a:ext cx="1162050" cy="366713"/>
          </a:xfrm>
          <a:prstGeom prst="rect">
            <a:avLst/>
          </a:prstGeom>
          <a:noFill/>
          <a:ln w="9525">
            <a:noFill/>
            <a:miter lim="800000"/>
          </a:ln>
          <a:effectLst/>
        </p:spPr>
        <p:txBody>
          <a:bodyPr wrap="none" anchor="ctr">
            <a:spAutoFit/>
          </a:bodyPr>
          <a:lstStyle/>
          <a:p>
            <a:pPr algn="l"/>
            <a:r>
              <a:rPr lang="zh-CN" altLang="en-US" sz="1800"/>
              <a:t>班组号等 </a:t>
            </a:r>
          </a:p>
        </p:txBody>
      </p:sp>
      <p:sp>
        <p:nvSpPr>
          <p:cNvPr id="138267" name="Rectangle 27"/>
          <p:cNvSpPr>
            <a:spLocks noChangeArrowheads="1"/>
          </p:cNvSpPr>
          <p:nvPr/>
        </p:nvSpPr>
        <p:spPr bwMode="auto">
          <a:xfrm>
            <a:off x="2916238" y="88900"/>
            <a:ext cx="5627687" cy="765175"/>
          </a:xfrm>
          <a:prstGeom prst="rect">
            <a:avLst/>
          </a:prstGeom>
          <a:noFill/>
          <a:ln w="9525">
            <a:noFill/>
            <a:miter lim="800000"/>
          </a:ln>
          <a:effectLst/>
        </p:spPr>
        <p:txBody>
          <a:bodyPr anchor="ctr"/>
          <a:lstStyle/>
          <a:p>
            <a:r>
              <a:rPr lang="en-US" altLang="zh-CN" sz="3800" b="1">
                <a:solidFill>
                  <a:srgbClr val="CC0000"/>
                </a:solidFill>
                <a:ea typeface="黑体" panose="02010609060101010101" charset="-122"/>
              </a:rPr>
              <a:t>2.3 </a:t>
            </a:r>
            <a:r>
              <a:rPr lang="zh-CN" altLang="en-US" sz="3800" b="1">
                <a:solidFill>
                  <a:srgbClr val="CC0000"/>
                </a:solidFill>
                <a:ea typeface="黑体" panose="02010609060101010101" charset="-122"/>
              </a:rPr>
              <a:t>系统流程图</a:t>
            </a:r>
          </a:p>
        </p:txBody>
      </p:sp>
      <p:pic>
        <p:nvPicPr>
          <p:cNvPr id="138268" name="Picture 28"/>
          <p:cNvPicPr>
            <a:picLocks noChangeAspect="1" noChangeArrowheads="1"/>
          </p:cNvPicPr>
          <p:nvPr/>
        </p:nvPicPr>
        <p:blipFill>
          <a:blip r:embed="rId3" cstate="print"/>
          <a:srcRect/>
          <a:stretch>
            <a:fillRect/>
          </a:stretch>
        </p:blipFill>
        <p:spPr bwMode="auto">
          <a:xfrm>
            <a:off x="6248400" y="4419600"/>
            <a:ext cx="2266950"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56402C9-F24B-477D-8CD9-F656C8819AE1}"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A1A1DC3C-8B7F-4091-8B62-A2BC3361E5BF}" type="slidenum">
              <a:rPr lang="en-US" altLang="zh-CN"/>
              <a:t>59</a:t>
            </a:fld>
            <a:endParaRPr lang="en-US" altLang="zh-CN"/>
          </a:p>
        </p:txBody>
      </p:sp>
      <p:sp>
        <p:nvSpPr>
          <p:cNvPr id="140290" name="Rectangle 2"/>
          <p:cNvSpPr>
            <a:spLocks noGrp="1" noChangeArrowheads="1"/>
          </p:cNvSpPr>
          <p:nvPr>
            <p:ph type="title"/>
          </p:nvPr>
        </p:nvSpPr>
        <p:spPr/>
        <p:txBody>
          <a:bodyPr/>
          <a:lstStyle/>
          <a:p>
            <a:r>
              <a:rPr lang="en-US" altLang="zh-CN"/>
              <a:t>2.3 </a:t>
            </a:r>
            <a:r>
              <a:rPr lang="zh-CN" altLang="en-US"/>
              <a:t>系统流程图</a:t>
            </a:r>
          </a:p>
        </p:txBody>
      </p:sp>
      <p:graphicFrame>
        <p:nvGraphicFramePr>
          <p:cNvPr id="140291" name="Object 3"/>
          <p:cNvGraphicFramePr>
            <a:graphicFrameLocks noGrp="1" noChangeAspect="1"/>
          </p:cNvGraphicFramePr>
          <p:nvPr>
            <p:ph idx="1"/>
          </p:nvPr>
        </p:nvGraphicFramePr>
        <p:xfrm>
          <a:off x="441325" y="1052513"/>
          <a:ext cx="8474075" cy="5524500"/>
        </p:xfrm>
        <a:graphic>
          <a:graphicData uri="http://schemas.openxmlformats.org/presentationml/2006/ole">
            <mc:AlternateContent xmlns:mc="http://schemas.openxmlformats.org/markup-compatibility/2006">
              <mc:Choice xmlns:v="urn:schemas-microsoft-com:vml" Requires="v">
                <p:oleObj spid="_x0000_s140320" name="Visio" r:id="rId3" imgW="7528560" imgH="4913630" progId="Visio.Drawing.11">
                  <p:embed/>
                </p:oleObj>
              </mc:Choice>
              <mc:Fallback>
                <p:oleObj name="Visio" r:id="rId3" imgW="7528560" imgH="4913630"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25" y="1052513"/>
                        <a:ext cx="8474075" cy="552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日期占位符 3"/>
          <p:cNvSpPr>
            <a:spLocks noGrp="1"/>
          </p:cNvSpPr>
          <p:nvPr>
            <p:ph type="dt" sz="half" idx="10"/>
          </p:nvPr>
        </p:nvSpPr>
        <p:spPr/>
        <p:txBody>
          <a:bodyPr/>
          <a:lstStyle/>
          <a:p>
            <a:fld id="{3751A54A-4537-4854-8ECE-8B4DA1553663}" type="datetime1">
              <a:rPr lang="zh-CN" altLang="en-US"/>
              <a:t>2021/11/8</a:t>
            </a:fld>
            <a:endParaRPr lang="en-US" altLang="zh-CN"/>
          </a:p>
        </p:txBody>
      </p:sp>
      <p:sp>
        <p:nvSpPr>
          <p:cNvPr id="35" name="灯片编号占位符 4"/>
          <p:cNvSpPr>
            <a:spLocks noGrp="1"/>
          </p:cNvSpPr>
          <p:nvPr>
            <p:ph type="sldNum" sz="quarter" idx="11"/>
          </p:nvPr>
        </p:nvSpPr>
        <p:spPr/>
        <p:txBody>
          <a:bodyPr/>
          <a:lstStyle/>
          <a:p>
            <a:fld id="{6D9D2924-4B1C-49D9-B290-3E39F3281B24}" type="slidenum">
              <a:rPr lang="en-US" altLang="zh-CN"/>
              <a:t>6</a:t>
            </a:fld>
            <a:endParaRPr lang="en-US" altLang="zh-CN"/>
          </a:p>
        </p:txBody>
      </p:sp>
      <p:sp>
        <p:nvSpPr>
          <p:cNvPr id="24578" name="Rectangle 2"/>
          <p:cNvSpPr>
            <a:spLocks noGrp="1" noChangeArrowheads="1"/>
          </p:cNvSpPr>
          <p:nvPr>
            <p:ph type="title"/>
          </p:nvPr>
        </p:nvSpPr>
        <p:spPr/>
        <p:txBody>
          <a:bodyPr/>
          <a:lstStyle/>
          <a:p>
            <a:r>
              <a:rPr lang="en-US" altLang="zh-CN"/>
              <a:t>2.1 </a:t>
            </a:r>
            <a:r>
              <a:rPr lang="zh-CN" altLang="en-US"/>
              <a:t>问题定义</a:t>
            </a:r>
          </a:p>
        </p:txBody>
      </p:sp>
      <p:sp>
        <p:nvSpPr>
          <p:cNvPr id="24579" name="Rectangle 3"/>
          <p:cNvSpPr>
            <a:spLocks noGrp="1" noChangeArrowheads="1"/>
          </p:cNvSpPr>
          <p:nvPr>
            <p:ph type="body" idx="1"/>
          </p:nvPr>
        </p:nvSpPr>
        <p:spPr/>
        <p:txBody>
          <a:bodyPr/>
          <a:lstStyle/>
          <a:p>
            <a:r>
              <a:rPr lang="en-US" altLang="zh-CN">
                <a:solidFill>
                  <a:srgbClr val="CC0000"/>
                </a:solidFill>
              </a:rPr>
              <a:t>【</a:t>
            </a:r>
            <a:r>
              <a:rPr lang="zh-CN" altLang="en-US">
                <a:solidFill>
                  <a:srgbClr val="CC0000"/>
                </a:solidFill>
              </a:rPr>
              <a:t>例</a:t>
            </a:r>
            <a:r>
              <a:rPr lang="en-US" altLang="zh-CN">
                <a:solidFill>
                  <a:srgbClr val="CC0000"/>
                </a:solidFill>
              </a:rPr>
              <a:t>2】</a:t>
            </a:r>
            <a:r>
              <a:rPr lang="zh-CN" altLang="en-US"/>
              <a:t>开发一个传送带分类系统的软件</a:t>
            </a:r>
            <a:r>
              <a:rPr lang="en-US" altLang="zh-CN"/>
              <a:t>(CLSS)</a:t>
            </a:r>
          </a:p>
          <a:p>
            <a:pPr lvl="1"/>
            <a:r>
              <a:rPr lang="zh-CN" altLang="en-US">
                <a:solidFill>
                  <a:srgbClr val="0000FF"/>
                </a:solidFill>
              </a:rPr>
              <a:t>问题描述：</a:t>
            </a:r>
          </a:p>
        </p:txBody>
      </p:sp>
      <p:sp>
        <p:nvSpPr>
          <p:cNvPr id="24581" name="AutoShape 5"/>
          <p:cNvSpPr>
            <a:spLocks noChangeArrowheads="1"/>
          </p:cNvSpPr>
          <p:nvPr/>
        </p:nvSpPr>
        <p:spPr bwMode="auto">
          <a:xfrm>
            <a:off x="914400" y="3810000"/>
            <a:ext cx="5867400" cy="533400"/>
          </a:xfrm>
          <a:prstGeom prst="roundRect">
            <a:avLst>
              <a:gd name="adj" fmla="val 16667"/>
            </a:avLst>
          </a:prstGeom>
          <a:solidFill>
            <a:schemeClr val="bg1"/>
          </a:solidFill>
          <a:ln w="50800">
            <a:solidFill>
              <a:schemeClr val="accent2"/>
            </a:solidFill>
            <a:round/>
          </a:ln>
          <a:effectLst/>
        </p:spPr>
        <p:txBody>
          <a:bodyPr wrap="none" anchor="ctr"/>
          <a:lstStyle/>
          <a:p>
            <a:endParaRPr lang="zh-CN" altLang="en-US"/>
          </a:p>
        </p:txBody>
      </p:sp>
      <p:sp>
        <p:nvSpPr>
          <p:cNvPr id="24582" name="Rectangle 6"/>
          <p:cNvSpPr>
            <a:spLocks noChangeArrowheads="1"/>
          </p:cNvSpPr>
          <p:nvPr/>
        </p:nvSpPr>
        <p:spPr bwMode="auto">
          <a:xfrm>
            <a:off x="7467600" y="1676400"/>
            <a:ext cx="914400" cy="685800"/>
          </a:xfrm>
          <a:prstGeom prst="rect">
            <a:avLst/>
          </a:prstGeom>
          <a:solidFill>
            <a:schemeClr val="accent1"/>
          </a:solidFill>
          <a:ln w="9525">
            <a:solidFill>
              <a:schemeClr val="tx1"/>
            </a:solidFill>
            <a:miter lim="800000"/>
          </a:ln>
          <a:effectLst/>
        </p:spPr>
        <p:txBody>
          <a:bodyPr wrap="none" anchor="ctr"/>
          <a:lstStyle/>
          <a:p>
            <a:pPr eaLnBrk="0" hangingPunct="0"/>
            <a:r>
              <a:rPr kumimoji="1" lang="en-US" altLang="zh-CN" sz="2800" b="1">
                <a:ea typeface="黑体" panose="02010609060101010101" charset="-122"/>
              </a:rPr>
              <a:t>1</a:t>
            </a:r>
          </a:p>
        </p:txBody>
      </p:sp>
      <p:sp>
        <p:nvSpPr>
          <p:cNvPr id="24583" name="Rectangle 7"/>
          <p:cNvSpPr>
            <a:spLocks noChangeArrowheads="1"/>
          </p:cNvSpPr>
          <p:nvPr/>
        </p:nvSpPr>
        <p:spPr bwMode="auto">
          <a:xfrm>
            <a:off x="7467600" y="5867400"/>
            <a:ext cx="914400" cy="685800"/>
          </a:xfrm>
          <a:prstGeom prst="rect">
            <a:avLst/>
          </a:prstGeom>
          <a:solidFill>
            <a:schemeClr val="accent1"/>
          </a:solidFill>
          <a:ln w="9525">
            <a:solidFill>
              <a:schemeClr val="tx1"/>
            </a:solidFill>
            <a:miter lim="800000"/>
          </a:ln>
          <a:effectLst/>
        </p:spPr>
        <p:txBody>
          <a:bodyPr wrap="none" anchor="ctr"/>
          <a:lstStyle/>
          <a:p>
            <a:pPr eaLnBrk="0" hangingPunct="0"/>
            <a:r>
              <a:rPr kumimoji="1" lang="en-US" altLang="zh-CN" sz="2800" b="1">
                <a:ea typeface="黑体" panose="02010609060101010101" charset="-122"/>
              </a:rPr>
              <a:t>6</a:t>
            </a:r>
          </a:p>
        </p:txBody>
      </p:sp>
      <p:sp>
        <p:nvSpPr>
          <p:cNvPr id="24585" name="Oval 9"/>
          <p:cNvSpPr>
            <a:spLocks noChangeArrowheads="1"/>
          </p:cNvSpPr>
          <p:nvPr/>
        </p:nvSpPr>
        <p:spPr bwMode="auto">
          <a:xfrm>
            <a:off x="1219200" y="3810000"/>
            <a:ext cx="533400" cy="533400"/>
          </a:xfrm>
          <a:prstGeom prst="ellipse">
            <a:avLst/>
          </a:prstGeom>
          <a:solidFill>
            <a:schemeClr val="bg2"/>
          </a:solidFill>
          <a:ln w="9525">
            <a:solidFill>
              <a:schemeClr val="tx1"/>
            </a:solidFill>
            <a:round/>
          </a:ln>
          <a:effectLst/>
        </p:spPr>
        <p:txBody>
          <a:bodyPr wrap="none" anchor="ctr"/>
          <a:lstStyle/>
          <a:p>
            <a:endParaRPr lang="zh-CN" altLang="en-US"/>
          </a:p>
        </p:txBody>
      </p:sp>
      <p:sp>
        <p:nvSpPr>
          <p:cNvPr id="24586" name="Oval 10"/>
          <p:cNvSpPr>
            <a:spLocks noChangeArrowheads="1"/>
          </p:cNvSpPr>
          <p:nvPr/>
        </p:nvSpPr>
        <p:spPr bwMode="auto">
          <a:xfrm>
            <a:off x="6019800" y="3810000"/>
            <a:ext cx="533400" cy="533400"/>
          </a:xfrm>
          <a:prstGeom prst="ellipse">
            <a:avLst/>
          </a:prstGeom>
          <a:solidFill>
            <a:schemeClr val="bg2"/>
          </a:solidFill>
          <a:ln w="9525">
            <a:solidFill>
              <a:schemeClr val="tx1"/>
            </a:solidFill>
            <a:round/>
          </a:ln>
          <a:effectLst/>
        </p:spPr>
        <p:txBody>
          <a:bodyPr wrap="none" anchor="ctr"/>
          <a:lstStyle/>
          <a:p>
            <a:endParaRPr lang="zh-CN" altLang="en-US"/>
          </a:p>
        </p:txBody>
      </p:sp>
      <p:sp>
        <p:nvSpPr>
          <p:cNvPr id="24587" name="Oval 11"/>
          <p:cNvSpPr>
            <a:spLocks noChangeArrowheads="1"/>
          </p:cNvSpPr>
          <p:nvPr/>
        </p:nvSpPr>
        <p:spPr bwMode="auto">
          <a:xfrm>
            <a:off x="5029200" y="3810000"/>
            <a:ext cx="533400" cy="533400"/>
          </a:xfrm>
          <a:prstGeom prst="ellipse">
            <a:avLst/>
          </a:prstGeom>
          <a:solidFill>
            <a:schemeClr val="bg2"/>
          </a:solidFill>
          <a:ln w="9525">
            <a:solidFill>
              <a:schemeClr val="tx1"/>
            </a:solidFill>
            <a:round/>
          </a:ln>
          <a:effectLst/>
        </p:spPr>
        <p:txBody>
          <a:bodyPr wrap="none" anchor="ctr"/>
          <a:lstStyle/>
          <a:p>
            <a:endParaRPr lang="zh-CN" altLang="en-US"/>
          </a:p>
        </p:txBody>
      </p:sp>
      <p:sp>
        <p:nvSpPr>
          <p:cNvPr id="24588" name="Oval 12"/>
          <p:cNvSpPr>
            <a:spLocks noChangeArrowheads="1"/>
          </p:cNvSpPr>
          <p:nvPr/>
        </p:nvSpPr>
        <p:spPr bwMode="auto">
          <a:xfrm>
            <a:off x="4038600" y="3810000"/>
            <a:ext cx="533400" cy="533400"/>
          </a:xfrm>
          <a:prstGeom prst="ellipse">
            <a:avLst/>
          </a:prstGeom>
          <a:solidFill>
            <a:schemeClr val="bg2"/>
          </a:solidFill>
          <a:ln w="9525">
            <a:solidFill>
              <a:schemeClr val="tx1"/>
            </a:solidFill>
            <a:round/>
          </a:ln>
          <a:effectLst/>
        </p:spPr>
        <p:txBody>
          <a:bodyPr wrap="none" anchor="ctr"/>
          <a:lstStyle/>
          <a:p>
            <a:endParaRPr lang="zh-CN" altLang="en-US"/>
          </a:p>
        </p:txBody>
      </p:sp>
      <p:sp>
        <p:nvSpPr>
          <p:cNvPr id="24589" name="Oval 13"/>
          <p:cNvSpPr>
            <a:spLocks noChangeArrowheads="1"/>
          </p:cNvSpPr>
          <p:nvPr/>
        </p:nvSpPr>
        <p:spPr bwMode="auto">
          <a:xfrm>
            <a:off x="3124200" y="3810000"/>
            <a:ext cx="533400" cy="533400"/>
          </a:xfrm>
          <a:prstGeom prst="ellipse">
            <a:avLst/>
          </a:prstGeom>
          <a:solidFill>
            <a:schemeClr val="bg2"/>
          </a:solidFill>
          <a:ln w="9525">
            <a:solidFill>
              <a:schemeClr val="tx1"/>
            </a:solidFill>
            <a:round/>
          </a:ln>
          <a:effectLst/>
        </p:spPr>
        <p:txBody>
          <a:bodyPr wrap="none" anchor="ctr"/>
          <a:lstStyle/>
          <a:p>
            <a:endParaRPr lang="zh-CN" altLang="en-US"/>
          </a:p>
        </p:txBody>
      </p:sp>
      <p:sp>
        <p:nvSpPr>
          <p:cNvPr id="24590" name="Oval 14"/>
          <p:cNvSpPr>
            <a:spLocks noChangeArrowheads="1"/>
          </p:cNvSpPr>
          <p:nvPr/>
        </p:nvSpPr>
        <p:spPr bwMode="auto">
          <a:xfrm>
            <a:off x="2133600" y="3810000"/>
            <a:ext cx="533400" cy="533400"/>
          </a:xfrm>
          <a:prstGeom prst="ellipse">
            <a:avLst/>
          </a:prstGeom>
          <a:solidFill>
            <a:schemeClr val="bg2"/>
          </a:solidFill>
          <a:ln w="9525">
            <a:solidFill>
              <a:schemeClr val="tx1"/>
            </a:solidFill>
            <a:round/>
          </a:ln>
          <a:effectLst/>
        </p:spPr>
        <p:txBody>
          <a:bodyPr wrap="none" anchor="ctr"/>
          <a:lstStyle/>
          <a:p>
            <a:endParaRPr lang="zh-CN" altLang="en-US"/>
          </a:p>
        </p:txBody>
      </p:sp>
      <p:sp>
        <p:nvSpPr>
          <p:cNvPr id="24591" name="Rectangle 15"/>
          <p:cNvSpPr>
            <a:spLocks noChangeArrowheads="1"/>
          </p:cNvSpPr>
          <p:nvPr/>
        </p:nvSpPr>
        <p:spPr bwMode="auto">
          <a:xfrm>
            <a:off x="1219200" y="2971800"/>
            <a:ext cx="762000" cy="838200"/>
          </a:xfrm>
          <a:prstGeom prst="rect">
            <a:avLst/>
          </a:prstGeom>
          <a:solidFill>
            <a:schemeClr val="accent1"/>
          </a:solidFill>
          <a:ln w="9525">
            <a:solidFill>
              <a:schemeClr val="tx1"/>
            </a:solidFill>
            <a:miter lim="800000"/>
          </a:ln>
          <a:effectLst/>
        </p:spPr>
        <p:txBody>
          <a:bodyPr wrap="none" anchor="ctr"/>
          <a:lstStyle/>
          <a:p>
            <a:pPr eaLnBrk="0" hangingPunct="0"/>
            <a:r>
              <a:rPr kumimoji="1" lang="en-US" altLang="zh-CN" sz="2400" b="1">
                <a:ea typeface="黑体" panose="02010609060101010101" charset="-122"/>
              </a:rPr>
              <a:t>ID</a:t>
            </a:r>
          </a:p>
          <a:p>
            <a:pPr eaLnBrk="0" hangingPunct="0"/>
            <a:r>
              <a:rPr kumimoji="1" lang="en-US" altLang="zh-CN" sz="2400" b="1">
                <a:ea typeface="黑体" panose="02010609060101010101" charset="-122"/>
              </a:rPr>
              <a:t>121</a:t>
            </a:r>
          </a:p>
        </p:txBody>
      </p:sp>
      <p:sp>
        <p:nvSpPr>
          <p:cNvPr id="24592" name="Rectangle 16"/>
          <p:cNvSpPr>
            <a:spLocks noChangeArrowheads="1"/>
          </p:cNvSpPr>
          <p:nvPr/>
        </p:nvSpPr>
        <p:spPr bwMode="auto">
          <a:xfrm>
            <a:off x="2514600" y="2971800"/>
            <a:ext cx="762000" cy="838200"/>
          </a:xfrm>
          <a:prstGeom prst="rect">
            <a:avLst/>
          </a:prstGeom>
          <a:solidFill>
            <a:schemeClr val="accent1"/>
          </a:solidFill>
          <a:ln w="9525">
            <a:solidFill>
              <a:schemeClr val="tx1"/>
            </a:solidFill>
            <a:miter lim="800000"/>
          </a:ln>
          <a:effectLst/>
        </p:spPr>
        <p:txBody>
          <a:bodyPr wrap="none" anchor="ctr"/>
          <a:lstStyle/>
          <a:p>
            <a:pPr eaLnBrk="0" hangingPunct="0"/>
            <a:r>
              <a:rPr kumimoji="1" lang="en-US" altLang="zh-CN" sz="2400" b="1">
                <a:ea typeface="黑体" panose="02010609060101010101" charset="-122"/>
              </a:rPr>
              <a:t>ID</a:t>
            </a:r>
          </a:p>
          <a:p>
            <a:pPr eaLnBrk="0" hangingPunct="0"/>
            <a:r>
              <a:rPr kumimoji="1" lang="en-US" altLang="zh-CN" sz="2400" b="1">
                <a:ea typeface="黑体" panose="02010609060101010101" charset="-122"/>
              </a:rPr>
              <a:t>110</a:t>
            </a:r>
          </a:p>
        </p:txBody>
      </p:sp>
      <p:sp>
        <p:nvSpPr>
          <p:cNvPr id="24593" name="Rectangle 17"/>
          <p:cNvSpPr>
            <a:spLocks noChangeArrowheads="1"/>
          </p:cNvSpPr>
          <p:nvPr/>
        </p:nvSpPr>
        <p:spPr bwMode="auto">
          <a:xfrm>
            <a:off x="3886200" y="2971800"/>
            <a:ext cx="762000" cy="838200"/>
          </a:xfrm>
          <a:prstGeom prst="rect">
            <a:avLst/>
          </a:prstGeom>
          <a:solidFill>
            <a:schemeClr val="accent1"/>
          </a:solidFill>
          <a:ln w="9525">
            <a:solidFill>
              <a:schemeClr val="tx1"/>
            </a:solidFill>
            <a:miter lim="800000"/>
          </a:ln>
          <a:effectLst/>
        </p:spPr>
        <p:txBody>
          <a:bodyPr wrap="none" anchor="ctr"/>
          <a:lstStyle/>
          <a:p>
            <a:pPr eaLnBrk="0" hangingPunct="0"/>
            <a:r>
              <a:rPr kumimoji="1" lang="en-US" altLang="zh-CN" sz="2400" b="1">
                <a:ea typeface="黑体" panose="02010609060101010101" charset="-122"/>
              </a:rPr>
              <a:t>ID</a:t>
            </a:r>
          </a:p>
          <a:p>
            <a:pPr eaLnBrk="0" hangingPunct="0"/>
            <a:r>
              <a:rPr kumimoji="1" lang="en-US" altLang="zh-CN" sz="2400" b="1">
                <a:ea typeface="黑体" panose="02010609060101010101" charset="-122"/>
              </a:rPr>
              <a:t>111</a:t>
            </a:r>
          </a:p>
        </p:txBody>
      </p:sp>
      <p:sp>
        <p:nvSpPr>
          <p:cNvPr id="24594" name="Rectangle 18"/>
          <p:cNvSpPr>
            <a:spLocks noChangeArrowheads="1"/>
          </p:cNvSpPr>
          <p:nvPr/>
        </p:nvSpPr>
        <p:spPr bwMode="auto">
          <a:xfrm>
            <a:off x="5181600" y="2971800"/>
            <a:ext cx="762000" cy="838200"/>
          </a:xfrm>
          <a:prstGeom prst="rect">
            <a:avLst/>
          </a:prstGeom>
          <a:solidFill>
            <a:schemeClr val="accent1"/>
          </a:solidFill>
          <a:ln w="9525">
            <a:solidFill>
              <a:schemeClr val="tx1"/>
            </a:solidFill>
            <a:miter lim="800000"/>
          </a:ln>
          <a:effectLst/>
        </p:spPr>
        <p:txBody>
          <a:bodyPr wrap="none" anchor="ctr"/>
          <a:lstStyle/>
          <a:p>
            <a:pPr eaLnBrk="0" hangingPunct="0"/>
            <a:r>
              <a:rPr kumimoji="1" lang="en-US" altLang="zh-CN" sz="2400" b="1">
                <a:ea typeface="黑体" panose="02010609060101010101" charset="-122"/>
              </a:rPr>
              <a:t>ID</a:t>
            </a:r>
          </a:p>
          <a:p>
            <a:pPr eaLnBrk="0" hangingPunct="0"/>
            <a:r>
              <a:rPr kumimoji="1" lang="en-US" altLang="zh-CN" sz="2400" b="1">
                <a:ea typeface="黑体" panose="02010609060101010101" charset="-122"/>
              </a:rPr>
              <a:t>100</a:t>
            </a:r>
          </a:p>
        </p:txBody>
      </p:sp>
      <p:sp>
        <p:nvSpPr>
          <p:cNvPr id="24595" name="Rectangle 19"/>
          <p:cNvSpPr>
            <a:spLocks noChangeArrowheads="1"/>
          </p:cNvSpPr>
          <p:nvPr/>
        </p:nvSpPr>
        <p:spPr bwMode="auto">
          <a:xfrm>
            <a:off x="7467600" y="2514600"/>
            <a:ext cx="914400" cy="685800"/>
          </a:xfrm>
          <a:prstGeom prst="rect">
            <a:avLst/>
          </a:prstGeom>
          <a:solidFill>
            <a:schemeClr val="accent1"/>
          </a:solidFill>
          <a:ln w="9525">
            <a:solidFill>
              <a:schemeClr val="tx1"/>
            </a:solidFill>
            <a:miter lim="800000"/>
          </a:ln>
          <a:effectLst/>
        </p:spPr>
        <p:txBody>
          <a:bodyPr wrap="none" anchor="ctr"/>
          <a:lstStyle/>
          <a:p>
            <a:pPr eaLnBrk="0" hangingPunct="0"/>
            <a:r>
              <a:rPr kumimoji="1" lang="en-US" altLang="zh-CN" sz="2800" b="1">
                <a:ea typeface="黑体" panose="02010609060101010101" charset="-122"/>
              </a:rPr>
              <a:t>2</a:t>
            </a:r>
          </a:p>
        </p:txBody>
      </p:sp>
      <p:sp>
        <p:nvSpPr>
          <p:cNvPr id="24596" name="Rectangle 20"/>
          <p:cNvSpPr>
            <a:spLocks noChangeArrowheads="1"/>
          </p:cNvSpPr>
          <p:nvPr/>
        </p:nvSpPr>
        <p:spPr bwMode="auto">
          <a:xfrm>
            <a:off x="7467600" y="3352800"/>
            <a:ext cx="914400" cy="685800"/>
          </a:xfrm>
          <a:prstGeom prst="rect">
            <a:avLst/>
          </a:prstGeom>
          <a:solidFill>
            <a:schemeClr val="accent1"/>
          </a:solidFill>
          <a:ln w="9525">
            <a:solidFill>
              <a:schemeClr val="tx1"/>
            </a:solidFill>
            <a:miter lim="800000"/>
          </a:ln>
          <a:effectLst/>
        </p:spPr>
        <p:txBody>
          <a:bodyPr wrap="none" anchor="ctr"/>
          <a:lstStyle/>
          <a:p>
            <a:pPr eaLnBrk="0" hangingPunct="0"/>
            <a:r>
              <a:rPr kumimoji="1" lang="en-US" altLang="zh-CN" sz="2800" b="1">
                <a:ea typeface="黑体" panose="02010609060101010101" charset="-122"/>
              </a:rPr>
              <a:t>3</a:t>
            </a:r>
          </a:p>
        </p:txBody>
      </p:sp>
      <p:sp>
        <p:nvSpPr>
          <p:cNvPr id="24597" name="Rectangle 21"/>
          <p:cNvSpPr>
            <a:spLocks noChangeArrowheads="1"/>
          </p:cNvSpPr>
          <p:nvPr/>
        </p:nvSpPr>
        <p:spPr bwMode="auto">
          <a:xfrm>
            <a:off x="7467600" y="4191000"/>
            <a:ext cx="914400" cy="685800"/>
          </a:xfrm>
          <a:prstGeom prst="rect">
            <a:avLst/>
          </a:prstGeom>
          <a:solidFill>
            <a:schemeClr val="accent1"/>
          </a:solidFill>
          <a:ln w="9525">
            <a:solidFill>
              <a:schemeClr val="tx1"/>
            </a:solidFill>
            <a:miter lim="800000"/>
          </a:ln>
          <a:effectLst/>
        </p:spPr>
        <p:txBody>
          <a:bodyPr wrap="none" anchor="ctr"/>
          <a:lstStyle/>
          <a:p>
            <a:pPr eaLnBrk="0" hangingPunct="0"/>
            <a:r>
              <a:rPr kumimoji="1" lang="en-US" altLang="zh-CN" sz="2800" b="1">
                <a:ea typeface="黑体" panose="02010609060101010101" charset="-122"/>
              </a:rPr>
              <a:t>4</a:t>
            </a:r>
          </a:p>
        </p:txBody>
      </p:sp>
      <p:sp>
        <p:nvSpPr>
          <p:cNvPr id="24598" name="Rectangle 22"/>
          <p:cNvSpPr>
            <a:spLocks noChangeArrowheads="1"/>
          </p:cNvSpPr>
          <p:nvPr/>
        </p:nvSpPr>
        <p:spPr bwMode="auto">
          <a:xfrm>
            <a:off x="7467600" y="5029200"/>
            <a:ext cx="914400" cy="685800"/>
          </a:xfrm>
          <a:prstGeom prst="rect">
            <a:avLst/>
          </a:prstGeom>
          <a:solidFill>
            <a:schemeClr val="accent1"/>
          </a:solidFill>
          <a:ln w="9525">
            <a:solidFill>
              <a:schemeClr val="tx1"/>
            </a:solidFill>
            <a:miter lim="800000"/>
          </a:ln>
          <a:effectLst/>
        </p:spPr>
        <p:txBody>
          <a:bodyPr wrap="none" anchor="ctr"/>
          <a:lstStyle/>
          <a:p>
            <a:pPr eaLnBrk="0" hangingPunct="0"/>
            <a:r>
              <a:rPr kumimoji="1" lang="en-US" altLang="zh-CN" sz="2800" b="1">
                <a:ea typeface="黑体" panose="02010609060101010101" charset="-122"/>
              </a:rPr>
              <a:t>5</a:t>
            </a:r>
          </a:p>
        </p:txBody>
      </p:sp>
      <p:sp>
        <p:nvSpPr>
          <p:cNvPr id="24599" name="Line 23"/>
          <p:cNvSpPr>
            <a:spLocks noChangeShapeType="1"/>
          </p:cNvSpPr>
          <p:nvPr/>
        </p:nvSpPr>
        <p:spPr bwMode="auto">
          <a:xfrm>
            <a:off x="1828800" y="2743200"/>
            <a:ext cx="3657600" cy="0"/>
          </a:xfrm>
          <a:prstGeom prst="line">
            <a:avLst/>
          </a:prstGeom>
          <a:noFill/>
          <a:ln w="76200">
            <a:solidFill>
              <a:srgbClr val="008000"/>
            </a:solidFill>
            <a:round/>
            <a:tailEnd type="stealth" w="lg" len="lg"/>
          </a:ln>
          <a:effectLst/>
        </p:spPr>
        <p:txBody>
          <a:bodyPr/>
          <a:lstStyle/>
          <a:p>
            <a:endParaRPr lang="zh-CN" altLang="en-US"/>
          </a:p>
        </p:txBody>
      </p:sp>
      <p:sp>
        <p:nvSpPr>
          <p:cNvPr id="24600" name="Text Box 24"/>
          <p:cNvSpPr txBox="1">
            <a:spLocks noChangeArrowheads="1"/>
          </p:cNvSpPr>
          <p:nvPr/>
        </p:nvSpPr>
        <p:spPr bwMode="auto">
          <a:xfrm>
            <a:off x="1676400" y="2133600"/>
            <a:ext cx="4114800" cy="457200"/>
          </a:xfrm>
          <a:prstGeom prst="rect">
            <a:avLst/>
          </a:prstGeom>
          <a:noFill/>
          <a:ln w="9525">
            <a:noFill/>
            <a:miter lim="800000"/>
          </a:ln>
          <a:effectLst/>
        </p:spPr>
        <p:txBody>
          <a:bodyPr>
            <a:spAutoFit/>
          </a:bodyPr>
          <a:lstStyle/>
          <a:p>
            <a:pPr eaLnBrk="0" hangingPunct="0">
              <a:spcBef>
                <a:spcPct val="50000"/>
              </a:spcBef>
            </a:pPr>
            <a:r>
              <a:rPr kumimoji="1" lang="zh-CN" altLang="en-US" sz="2400" b="1">
                <a:ea typeface="黑体" panose="02010609060101010101" charset="-122"/>
              </a:rPr>
              <a:t>传送带移动方向</a:t>
            </a:r>
            <a:r>
              <a:rPr kumimoji="1" lang="en-US" altLang="zh-CN" sz="2400" b="1">
                <a:ea typeface="黑体" panose="02010609060101010101" charset="-122"/>
              </a:rPr>
              <a:t>(</a:t>
            </a:r>
            <a:r>
              <a:rPr kumimoji="1" lang="en-US" altLang="zh-CN" sz="2400" b="1">
                <a:solidFill>
                  <a:srgbClr val="0000FF"/>
                </a:solidFill>
                <a:ea typeface="黑体" panose="02010609060101010101" charset="-122"/>
              </a:rPr>
              <a:t>2</a:t>
            </a:r>
            <a:r>
              <a:rPr kumimoji="1" lang="zh-CN" altLang="en-US" sz="2400" b="1">
                <a:solidFill>
                  <a:srgbClr val="0000FF"/>
                </a:solidFill>
                <a:ea typeface="黑体" panose="02010609060101010101" charset="-122"/>
              </a:rPr>
              <a:t>米</a:t>
            </a:r>
            <a:r>
              <a:rPr kumimoji="1" lang="en-US" altLang="zh-CN" sz="2400" b="1">
                <a:solidFill>
                  <a:srgbClr val="0000FF"/>
                </a:solidFill>
                <a:ea typeface="黑体" panose="02010609060101010101" charset="-122"/>
              </a:rPr>
              <a:t>/</a:t>
            </a:r>
            <a:r>
              <a:rPr kumimoji="1" lang="zh-CN" altLang="en-US" sz="2400" b="1">
                <a:solidFill>
                  <a:srgbClr val="0000FF"/>
                </a:solidFill>
                <a:ea typeface="黑体" panose="02010609060101010101" charset="-122"/>
              </a:rPr>
              <a:t>秒</a:t>
            </a:r>
            <a:r>
              <a:rPr kumimoji="1" lang="en-US" altLang="zh-CN" sz="2400" b="1">
                <a:ea typeface="黑体" panose="02010609060101010101" charset="-122"/>
              </a:rPr>
              <a:t>) </a:t>
            </a:r>
          </a:p>
        </p:txBody>
      </p:sp>
      <p:sp>
        <p:nvSpPr>
          <p:cNvPr id="24601" name="Text Box 25"/>
          <p:cNvSpPr txBox="1">
            <a:spLocks noChangeArrowheads="1"/>
          </p:cNvSpPr>
          <p:nvPr/>
        </p:nvSpPr>
        <p:spPr bwMode="auto">
          <a:xfrm>
            <a:off x="914400" y="4572000"/>
            <a:ext cx="1371600" cy="457200"/>
          </a:xfrm>
          <a:prstGeom prst="rect">
            <a:avLst/>
          </a:prstGeom>
          <a:noFill/>
          <a:ln w="9525">
            <a:noFill/>
            <a:miter lim="800000"/>
          </a:ln>
          <a:effectLst/>
        </p:spPr>
        <p:txBody>
          <a:bodyPr>
            <a:spAutoFit/>
          </a:bodyPr>
          <a:lstStyle/>
          <a:p>
            <a:pPr eaLnBrk="0" hangingPunct="0">
              <a:spcBef>
                <a:spcPct val="50000"/>
              </a:spcBef>
            </a:pPr>
            <a:r>
              <a:rPr kumimoji="1" lang="zh-CN" altLang="en-US" sz="2400" b="1">
                <a:ea typeface="黑体" panose="02010609060101010101" charset="-122"/>
              </a:rPr>
              <a:t>条形码</a:t>
            </a:r>
          </a:p>
        </p:txBody>
      </p:sp>
      <p:cxnSp>
        <p:nvCxnSpPr>
          <p:cNvPr id="24602" name="AutoShape 26"/>
          <p:cNvCxnSpPr>
            <a:cxnSpLocks noChangeShapeType="1"/>
            <a:stCxn id="24601" idx="0"/>
            <a:endCxn id="24591" idx="2"/>
          </p:cNvCxnSpPr>
          <p:nvPr/>
        </p:nvCxnSpPr>
        <p:spPr bwMode="auto">
          <a:xfrm rot="16200000">
            <a:off x="1219200" y="4191000"/>
            <a:ext cx="762000" cy="0"/>
          </a:xfrm>
          <a:prstGeom prst="straightConnector1">
            <a:avLst/>
          </a:prstGeom>
          <a:noFill/>
          <a:ln w="76200">
            <a:solidFill>
              <a:srgbClr val="CC0000"/>
            </a:solidFill>
            <a:round/>
            <a:tailEnd type="triangle" w="med" len="med"/>
          </a:ln>
          <a:effectLst/>
        </p:spPr>
      </p:cxnSp>
      <p:sp>
        <p:nvSpPr>
          <p:cNvPr id="24603" name="Rectangle 27"/>
          <p:cNvSpPr>
            <a:spLocks noChangeArrowheads="1"/>
          </p:cNvSpPr>
          <p:nvPr/>
        </p:nvSpPr>
        <p:spPr bwMode="auto">
          <a:xfrm>
            <a:off x="4038600" y="5181600"/>
            <a:ext cx="1066800" cy="1219200"/>
          </a:xfrm>
          <a:prstGeom prst="rect">
            <a:avLst/>
          </a:prstGeom>
          <a:solidFill>
            <a:schemeClr val="accent1"/>
          </a:solidFill>
          <a:ln w="9525">
            <a:solidFill>
              <a:schemeClr val="tx1"/>
            </a:solidFill>
            <a:miter lim="800000"/>
          </a:ln>
          <a:effectLst/>
        </p:spPr>
        <p:txBody>
          <a:bodyPr wrap="none" anchor="ctr"/>
          <a:lstStyle/>
          <a:p>
            <a:pPr eaLnBrk="0" hangingPunct="0"/>
            <a:r>
              <a:rPr kumimoji="1" lang="zh-CN" altLang="en-US" sz="2400" b="1">
                <a:ea typeface="黑体" panose="02010609060101010101" charset="-122"/>
              </a:rPr>
              <a:t>分类站</a:t>
            </a:r>
          </a:p>
        </p:txBody>
      </p:sp>
      <p:sp>
        <p:nvSpPr>
          <p:cNvPr id="24604" name="AutoShape 28"/>
          <p:cNvSpPr>
            <a:spLocks noChangeArrowheads="1"/>
          </p:cNvSpPr>
          <p:nvPr/>
        </p:nvSpPr>
        <p:spPr bwMode="auto">
          <a:xfrm>
            <a:off x="3962400" y="4800600"/>
            <a:ext cx="1214438" cy="3810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9525">
            <a:solidFill>
              <a:schemeClr val="tx1"/>
            </a:solidFill>
            <a:miter lim="800000"/>
          </a:ln>
          <a:effectLst/>
        </p:spPr>
        <p:txBody>
          <a:bodyPr wrap="none" anchor="ctr"/>
          <a:lstStyle/>
          <a:p>
            <a:endParaRPr lang="zh-CN" altLang="en-US"/>
          </a:p>
        </p:txBody>
      </p:sp>
      <p:sp>
        <p:nvSpPr>
          <p:cNvPr id="24605" name="Rectangle 29"/>
          <p:cNvSpPr>
            <a:spLocks noChangeArrowheads="1"/>
          </p:cNvSpPr>
          <p:nvPr/>
        </p:nvSpPr>
        <p:spPr bwMode="auto">
          <a:xfrm>
            <a:off x="6629400" y="3200400"/>
            <a:ext cx="152400" cy="16764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24606" name="Rectangle 30"/>
          <p:cNvSpPr>
            <a:spLocks noChangeArrowheads="1"/>
          </p:cNvSpPr>
          <p:nvPr/>
        </p:nvSpPr>
        <p:spPr bwMode="auto">
          <a:xfrm>
            <a:off x="6172200" y="4800600"/>
            <a:ext cx="990600" cy="838200"/>
          </a:xfrm>
          <a:prstGeom prst="rect">
            <a:avLst/>
          </a:prstGeom>
          <a:solidFill>
            <a:schemeClr val="accent1"/>
          </a:solidFill>
          <a:ln w="9525">
            <a:solidFill>
              <a:schemeClr val="tx1"/>
            </a:solidFill>
            <a:miter lim="800000"/>
          </a:ln>
          <a:effectLst/>
        </p:spPr>
        <p:txBody>
          <a:bodyPr wrap="none" anchor="ctr"/>
          <a:lstStyle/>
          <a:p>
            <a:pPr eaLnBrk="0" hangingPunct="0"/>
            <a:r>
              <a:rPr kumimoji="1" lang="zh-CN" altLang="en-US" sz="2400" b="1">
                <a:ea typeface="黑体" panose="02010609060101010101" charset="-122"/>
              </a:rPr>
              <a:t>分流器</a:t>
            </a:r>
          </a:p>
        </p:txBody>
      </p:sp>
      <p:cxnSp>
        <p:nvCxnSpPr>
          <p:cNvPr id="24607" name="AutoShape 31"/>
          <p:cNvCxnSpPr>
            <a:cxnSpLocks noChangeShapeType="1"/>
            <a:stCxn id="24603" idx="3"/>
            <a:endCxn id="24606" idx="1"/>
          </p:cNvCxnSpPr>
          <p:nvPr/>
        </p:nvCxnSpPr>
        <p:spPr bwMode="auto">
          <a:xfrm flipV="1">
            <a:off x="5105400" y="5219700"/>
            <a:ext cx="1066800" cy="571500"/>
          </a:xfrm>
          <a:prstGeom prst="bentConnector3">
            <a:avLst>
              <a:gd name="adj1" fmla="val 50000"/>
            </a:avLst>
          </a:prstGeom>
          <a:noFill/>
          <a:ln w="76200">
            <a:solidFill>
              <a:srgbClr val="0000FF"/>
            </a:solidFill>
            <a:miter lim="800000"/>
          </a:ln>
          <a:effectLst/>
        </p:spPr>
      </p:cxnSp>
      <p:sp>
        <p:nvSpPr>
          <p:cNvPr id="24608" name="Rectangle 32"/>
          <p:cNvSpPr>
            <a:spLocks noChangeArrowheads="1"/>
          </p:cNvSpPr>
          <p:nvPr/>
        </p:nvSpPr>
        <p:spPr bwMode="auto">
          <a:xfrm>
            <a:off x="533400" y="5181600"/>
            <a:ext cx="1066800" cy="1219200"/>
          </a:xfrm>
          <a:prstGeom prst="rect">
            <a:avLst/>
          </a:prstGeom>
          <a:noFill/>
          <a:ln w="9525">
            <a:solidFill>
              <a:schemeClr val="tx1"/>
            </a:solidFill>
            <a:miter lim="800000"/>
          </a:ln>
          <a:effectLst/>
        </p:spPr>
        <p:txBody>
          <a:bodyPr wrap="none" anchor="ctr"/>
          <a:lstStyle/>
          <a:p>
            <a:pPr eaLnBrk="0" hangingPunct="0"/>
            <a:r>
              <a:rPr kumimoji="1" lang="zh-CN" altLang="en-US" sz="2400" b="1">
                <a:ea typeface="黑体" panose="02010609060101010101" charset="-122"/>
              </a:rPr>
              <a:t>销售</a:t>
            </a:r>
          </a:p>
          <a:p>
            <a:pPr eaLnBrk="0" hangingPunct="0"/>
            <a:r>
              <a:rPr kumimoji="1" lang="zh-CN" altLang="en-US" sz="2400" b="1">
                <a:ea typeface="黑体" panose="02010609060101010101" charset="-122"/>
              </a:rPr>
              <a:t>系统</a:t>
            </a:r>
          </a:p>
        </p:txBody>
      </p:sp>
      <p:cxnSp>
        <p:nvCxnSpPr>
          <p:cNvPr id="24610" name="AutoShape 34"/>
          <p:cNvCxnSpPr>
            <a:cxnSpLocks noChangeShapeType="1"/>
            <a:stCxn id="24611" idx="4"/>
            <a:endCxn id="24603" idx="1"/>
          </p:cNvCxnSpPr>
          <p:nvPr/>
        </p:nvCxnSpPr>
        <p:spPr bwMode="auto">
          <a:xfrm flipV="1">
            <a:off x="3276600" y="5791200"/>
            <a:ext cx="762000" cy="4763"/>
          </a:xfrm>
          <a:prstGeom prst="bentConnector3">
            <a:avLst>
              <a:gd name="adj1" fmla="val 50000"/>
            </a:avLst>
          </a:prstGeom>
          <a:noFill/>
          <a:ln w="76200">
            <a:solidFill>
              <a:srgbClr val="FF0000"/>
            </a:solidFill>
            <a:miter lim="800000"/>
            <a:headEnd type="stealth" w="med" len="med"/>
            <a:tailEnd type="stealth" w="med" len="med"/>
          </a:ln>
          <a:effectLst/>
        </p:spPr>
      </p:cxnSp>
      <p:sp>
        <p:nvSpPr>
          <p:cNvPr id="24611" name="AutoShape 35"/>
          <p:cNvSpPr>
            <a:spLocks noChangeArrowheads="1"/>
          </p:cNvSpPr>
          <p:nvPr/>
        </p:nvSpPr>
        <p:spPr bwMode="auto">
          <a:xfrm>
            <a:off x="2209800" y="5300663"/>
            <a:ext cx="1066800" cy="990600"/>
          </a:xfrm>
          <a:prstGeom prst="can">
            <a:avLst>
              <a:gd name="adj" fmla="val 25000"/>
            </a:avLst>
          </a:prstGeom>
          <a:noFill/>
          <a:ln w="9525">
            <a:solidFill>
              <a:schemeClr val="tx1"/>
            </a:solidFill>
            <a:round/>
          </a:ln>
          <a:effectLst/>
        </p:spPr>
        <p:txBody>
          <a:bodyPr wrap="none" anchor="ctr"/>
          <a:lstStyle/>
          <a:p>
            <a:pPr eaLnBrk="0" hangingPunct="0"/>
            <a:r>
              <a:rPr kumimoji="1" lang="zh-CN" altLang="en-US" sz="2400" b="1">
                <a:ea typeface="黑体" panose="02010609060101010101" charset="-122"/>
              </a:rPr>
              <a:t>零件号</a:t>
            </a:r>
          </a:p>
          <a:p>
            <a:pPr eaLnBrk="0" hangingPunct="0"/>
            <a:r>
              <a:rPr kumimoji="1" lang="zh-CN" altLang="en-US" sz="2400" b="1">
                <a:ea typeface="黑体" panose="02010609060101010101" charset="-122"/>
              </a:rPr>
              <a:t>数据库</a:t>
            </a:r>
          </a:p>
        </p:txBody>
      </p:sp>
      <p:cxnSp>
        <p:nvCxnSpPr>
          <p:cNvPr id="24612" name="AutoShape 36"/>
          <p:cNvCxnSpPr>
            <a:cxnSpLocks noChangeShapeType="1"/>
            <a:stCxn id="24608" idx="3"/>
            <a:endCxn id="24611" idx="2"/>
          </p:cNvCxnSpPr>
          <p:nvPr/>
        </p:nvCxnSpPr>
        <p:spPr bwMode="auto">
          <a:xfrm>
            <a:off x="1600200" y="5791200"/>
            <a:ext cx="609600" cy="4763"/>
          </a:xfrm>
          <a:prstGeom prst="bentConnector3">
            <a:avLst>
              <a:gd name="adj1" fmla="val 50000"/>
            </a:avLst>
          </a:prstGeom>
          <a:noFill/>
          <a:ln w="76200">
            <a:solidFill>
              <a:srgbClr val="FF0000"/>
            </a:solidFill>
            <a:miter lim="800000"/>
            <a:headEnd type="stealth" w="med" len="med"/>
            <a:tailEnd type="stealth"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strips(downRight)">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strips(downRight)">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checkerboard(across)">
                                      <p:cBhvr>
                                        <p:cTn id="17" dur="500"/>
                                        <p:tgtEl>
                                          <p:spTgt spid="24581"/>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4582"/>
                                        </p:tgtEl>
                                        <p:attrNameLst>
                                          <p:attrName>style.visibility</p:attrName>
                                        </p:attrNameLst>
                                      </p:cBhvr>
                                      <p:to>
                                        <p:strVal val="visible"/>
                                      </p:to>
                                    </p:set>
                                    <p:animEffect transition="in" filter="checkerboard(across)">
                                      <p:cBhvr>
                                        <p:cTn id="20" dur="500"/>
                                        <p:tgtEl>
                                          <p:spTgt spid="24582"/>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4583"/>
                                        </p:tgtEl>
                                        <p:attrNameLst>
                                          <p:attrName>style.visibility</p:attrName>
                                        </p:attrNameLst>
                                      </p:cBhvr>
                                      <p:to>
                                        <p:strVal val="visible"/>
                                      </p:to>
                                    </p:set>
                                    <p:animEffect transition="in" filter="checkerboard(across)">
                                      <p:cBhvr>
                                        <p:cTn id="23" dur="500"/>
                                        <p:tgtEl>
                                          <p:spTgt spid="24583"/>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4585"/>
                                        </p:tgtEl>
                                        <p:attrNameLst>
                                          <p:attrName>style.visibility</p:attrName>
                                        </p:attrNameLst>
                                      </p:cBhvr>
                                      <p:to>
                                        <p:strVal val="visible"/>
                                      </p:to>
                                    </p:set>
                                    <p:animEffect transition="in" filter="checkerboard(across)">
                                      <p:cBhvr>
                                        <p:cTn id="26" dur="500"/>
                                        <p:tgtEl>
                                          <p:spTgt spid="24585"/>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24586"/>
                                        </p:tgtEl>
                                        <p:attrNameLst>
                                          <p:attrName>style.visibility</p:attrName>
                                        </p:attrNameLst>
                                      </p:cBhvr>
                                      <p:to>
                                        <p:strVal val="visible"/>
                                      </p:to>
                                    </p:set>
                                    <p:animEffect transition="in" filter="checkerboard(across)">
                                      <p:cBhvr>
                                        <p:cTn id="29" dur="500"/>
                                        <p:tgtEl>
                                          <p:spTgt spid="24586"/>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24587"/>
                                        </p:tgtEl>
                                        <p:attrNameLst>
                                          <p:attrName>style.visibility</p:attrName>
                                        </p:attrNameLst>
                                      </p:cBhvr>
                                      <p:to>
                                        <p:strVal val="visible"/>
                                      </p:to>
                                    </p:set>
                                    <p:animEffect transition="in" filter="checkerboard(across)">
                                      <p:cBhvr>
                                        <p:cTn id="32" dur="500"/>
                                        <p:tgtEl>
                                          <p:spTgt spid="24587"/>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4588"/>
                                        </p:tgtEl>
                                        <p:attrNameLst>
                                          <p:attrName>style.visibility</p:attrName>
                                        </p:attrNameLst>
                                      </p:cBhvr>
                                      <p:to>
                                        <p:strVal val="visible"/>
                                      </p:to>
                                    </p:set>
                                    <p:animEffect transition="in" filter="checkerboard(across)">
                                      <p:cBhvr>
                                        <p:cTn id="35" dur="500"/>
                                        <p:tgtEl>
                                          <p:spTgt spid="24588"/>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24589"/>
                                        </p:tgtEl>
                                        <p:attrNameLst>
                                          <p:attrName>style.visibility</p:attrName>
                                        </p:attrNameLst>
                                      </p:cBhvr>
                                      <p:to>
                                        <p:strVal val="visible"/>
                                      </p:to>
                                    </p:set>
                                    <p:animEffect transition="in" filter="checkerboard(across)">
                                      <p:cBhvr>
                                        <p:cTn id="38" dur="500"/>
                                        <p:tgtEl>
                                          <p:spTgt spid="24589"/>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24590"/>
                                        </p:tgtEl>
                                        <p:attrNameLst>
                                          <p:attrName>style.visibility</p:attrName>
                                        </p:attrNameLst>
                                      </p:cBhvr>
                                      <p:to>
                                        <p:strVal val="visible"/>
                                      </p:to>
                                    </p:set>
                                    <p:animEffect transition="in" filter="checkerboard(across)">
                                      <p:cBhvr>
                                        <p:cTn id="41" dur="500"/>
                                        <p:tgtEl>
                                          <p:spTgt spid="24590"/>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24591"/>
                                        </p:tgtEl>
                                        <p:attrNameLst>
                                          <p:attrName>style.visibility</p:attrName>
                                        </p:attrNameLst>
                                      </p:cBhvr>
                                      <p:to>
                                        <p:strVal val="visible"/>
                                      </p:to>
                                    </p:set>
                                    <p:animEffect transition="in" filter="checkerboard(across)">
                                      <p:cBhvr>
                                        <p:cTn id="44" dur="500"/>
                                        <p:tgtEl>
                                          <p:spTgt spid="24591"/>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24592"/>
                                        </p:tgtEl>
                                        <p:attrNameLst>
                                          <p:attrName>style.visibility</p:attrName>
                                        </p:attrNameLst>
                                      </p:cBhvr>
                                      <p:to>
                                        <p:strVal val="visible"/>
                                      </p:to>
                                    </p:set>
                                    <p:animEffect transition="in" filter="checkerboard(across)">
                                      <p:cBhvr>
                                        <p:cTn id="47" dur="500"/>
                                        <p:tgtEl>
                                          <p:spTgt spid="24592"/>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24593"/>
                                        </p:tgtEl>
                                        <p:attrNameLst>
                                          <p:attrName>style.visibility</p:attrName>
                                        </p:attrNameLst>
                                      </p:cBhvr>
                                      <p:to>
                                        <p:strVal val="visible"/>
                                      </p:to>
                                    </p:set>
                                    <p:animEffect transition="in" filter="checkerboard(across)">
                                      <p:cBhvr>
                                        <p:cTn id="50" dur="500"/>
                                        <p:tgtEl>
                                          <p:spTgt spid="24593"/>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24594"/>
                                        </p:tgtEl>
                                        <p:attrNameLst>
                                          <p:attrName>style.visibility</p:attrName>
                                        </p:attrNameLst>
                                      </p:cBhvr>
                                      <p:to>
                                        <p:strVal val="visible"/>
                                      </p:to>
                                    </p:set>
                                    <p:animEffect transition="in" filter="checkerboard(across)">
                                      <p:cBhvr>
                                        <p:cTn id="53" dur="500"/>
                                        <p:tgtEl>
                                          <p:spTgt spid="24594"/>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24595"/>
                                        </p:tgtEl>
                                        <p:attrNameLst>
                                          <p:attrName>style.visibility</p:attrName>
                                        </p:attrNameLst>
                                      </p:cBhvr>
                                      <p:to>
                                        <p:strVal val="visible"/>
                                      </p:to>
                                    </p:set>
                                    <p:animEffect transition="in" filter="checkerboard(across)">
                                      <p:cBhvr>
                                        <p:cTn id="56" dur="500"/>
                                        <p:tgtEl>
                                          <p:spTgt spid="24595"/>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24596"/>
                                        </p:tgtEl>
                                        <p:attrNameLst>
                                          <p:attrName>style.visibility</p:attrName>
                                        </p:attrNameLst>
                                      </p:cBhvr>
                                      <p:to>
                                        <p:strVal val="visible"/>
                                      </p:to>
                                    </p:set>
                                    <p:animEffect transition="in" filter="checkerboard(across)">
                                      <p:cBhvr>
                                        <p:cTn id="59" dur="500"/>
                                        <p:tgtEl>
                                          <p:spTgt spid="24596"/>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24597"/>
                                        </p:tgtEl>
                                        <p:attrNameLst>
                                          <p:attrName>style.visibility</p:attrName>
                                        </p:attrNameLst>
                                      </p:cBhvr>
                                      <p:to>
                                        <p:strVal val="visible"/>
                                      </p:to>
                                    </p:set>
                                    <p:animEffect transition="in" filter="checkerboard(across)">
                                      <p:cBhvr>
                                        <p:cTn id="62" dur="500"/>
                                        <p:tgtEl>
                                          <p:spTgt spid="24597"/>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24598"/>
                                        </p:tgtEl>
                                        <p:attrNameLst>
                                          <p:attrName>style.visibility</p:attrName>
                                        </p:attrNameLst>
                                      </p:cBhvr>
                                      <p:to>
                                        <p:strVal val="visible"/>
                                      </p:to>
                                    </p:set>
                                    <p:animEffect transition="in" filter="checkerboard(across)">
                                      <p:cBhvr>
                                        <p:cTn id="65" dur="500"/>
                                        <p:tgtEl>
                                          <p:spTgt spid="24598"/>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6" fill="hold" grpId="0" nodeType="clickEffect">
                                  <p:stCondLst>
                                    <p:cond delay="0"/>
                                  </p:stCondLst>
                                  <p:childTnLst>
                                    <p:set>
                                      <p:cBhvr>
                                        <p:cTn id="69" dur="1" fill="hold">
                                          <p:stCondLst>
                                            <p:cond delay="0"/>
                                          </p:stCondLst>
                                        </p:cTn>
                                        <p:tgtEl>
                                          <p:spTgt spid="24600"/>
                                        </p:tgtEl>
                                        <p:attrNameLst>
                                          <p:attrName>style.visibility</p:attrName>
                                        </p:attrNameLst>
                                      </p:cBhvr>
                                      <p:to>
                                        <p:strVal val="visible"/>
                                      </p:to>
                                    </p:set>
                                    <p:animEffect transition="in" filter="strips(downRight)">
                                      <p:cBhvr>
                                        <p:cTn id="70" dur="500"/>
                                        <p:tgtEl>
                                          <p:spTgt spid="24600"/>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6" repeatCount="indefinite" fill="hold" grpId="0" nodeType="clickEffect">
                                  <p:stCondLst>
                                    <p:cond delay="0"/>
                                  </p:stCondLst>
                                  <p:childTnLst>
                                    <p:set>
                                      <p:cBhvr>
                                        <p:cTn id="74" dur="1" fill="hold">
                                          <p:stCondLst>
                                            <p:cond delay="0"/>
                                          </p:stCondLst>
                                        </p:cTn>
                                        <p:tgtEl>
                                          <p:spTgt spid="24599"/>
                                        </p:tgtEl>
                                        <p:attrNameLst>
                                          <p:attrName>style.visibility</p:attrName>
                                        </p:attrNameLst>
                                      </p:cBhvr>
                                      <p:to>
                                        <p:strVal val="visible"/>
                                      </p:to>
                                    </p:set>
                                    <p:animEffect transition="in" filter="strips(downRight)">
                                      <p:cBhvr>
                                        <p:cTn id="75" dur="2000"/>
                                        <p:tgtEl>
                                          <p:spTgt spid="24599"/>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3" fill="hold" nodeType="clickEffect">
                                  <p:stCondLst>
                                    <p:cond delay="0"/>
                                  </p:stCondLst>
                                  <p:childTnLst>
                                    <p:set>
                                      <p:cBhvr>
                                        <p:cTn id="79" dur="1" fill="hold">
                                          <p:stCondLst>
                                            <p:cond delay="0"/>
                                          </p:stCondLst>
                                        </p:cTn>
                                        <p:tgtEl>
                                          <p:spTgt spid="24602"/>
                                        </p:tgtEl>
                                        <p:attrNameLst>
                                          <p:attrName>style.visibility</p:attrName>
                                        </p:attrNameLst>
                                      </p:cBhvr>
                                      <p:to>
                                        <p:strVal val="visible"/>
                                      </p:to>
                                    </p:set>
                                    <p:animEffect transition="in" filter="strips(upRight)">
                                      <p:cBhvr>
                                        <p:cTn id="80" dur="500"/>
                                        <p:tgtEl>
                                          <p:spTgt spid="24602"/>
                                        </p:tgtEl>
                                      </p:cBhvr>
                                    </p:animEffect>
                                  </p:childTnLst>
                                </p:cTn>
                              </p:par>
                              <p:par>
                                <p:cTn id="81" presetID="18" presetClass="entr" presetSubtype="3" fill="hold" grpId="0" nodeType="withEffect">
                                  <p:stCondLst>
                                    <p:cond delay="0"/>
                                  </p:stCondLst>
                                  <p:childTnLst>
                                    <p:set>
                                      <p:cBhvr>
                                        <p:cTn id="82" dur="1" fill="hold">
                                          <p:stCondLst>
                                            <p:cond delay="0"/>
                                          </p:stCondLst>
                                        </p:cTn>
                                        <p:tgtEl>
                                          <p:spTgt spid="24601"/>
                                        </p:tgtEl>
                                        <p:attrNameLst>
                                          <p:attrName>style.visibility</p:attrName>
                                        </p:attrNameLst>
                                      </p:cBhvr>
                                      <p:to>
                                        <p:strVal val="visible"/>
                                      </p:to>
                                    </p:set>
                                    <p:animEffect transition="in" filter="strips(upRight)">
                                      <p:cBhvr>
                                        <p:cTn id="83" dur="500"/>
                                        <p:tgtEl>
                                          <p:spTgt spid="24601"/>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24604"/>
                                        </p:tgtEl>
                                        <p:attrNameLst>
                                          <p:attrName>style.visibility</p:attrName>
                                        </p:attrNameLst>
                                      </p:cBhvr>
                                      <p:to>
                                        <p:strVal val="visible"/>
                                      </p:to>
                                    </p:set>
                                    <p:anim calcmode="lin" valueType="num">
                                      <p:cBhvr additive="base">
                                        <p:cTn id="88" dur="500" fill="hold"/>
                                        <p:tgtEl>
                                          <p:spTgt spid="24604"/>
                                        </p:tgtEl>
                                        <p:attrNameLst>
                                          <p:attrName>ppt_x</p:attrName>
                                        </p:attrNameLst>
                                      </p:cBhvr>
                                      <p:tavLst>
                                        <p:tav tm="0">
                                          <p:val>
                                            <p:strVal val="#ppt_x"/>
                                          </p:val>
                                        </p:tav>
                                        <p:tav tm="100000">
                                          <p:val>
                                            <p:strVal val="#ppt_x"/>
                                          </p:val>
                                        </p:tav>
                                      </p:tavLst>
                                    </p:anim>
                                    <p:anim calcmode="lin" valueType="num">
                                      <p:cBhvr additive="base">
                                        <p:cTn id="89" dur="500" fill="hold"/>
                                        <p:tgtEl>
                                          <p:spTgt spid="24604"/>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24603"/>
                                        </p:tgtEl>
                                        <p:attrNameLst>
                                          <p:attrName>style.visibility</p:attrName>
                                        </p:attrNameLst>
                                      </p:cBhvr>
                                      <p:to>
                                        <p:strVal val="visible"/>
                                      </p:to>
                                    </p:set>
                                    <p:anim calcmode="lin" valueType="num">
                                      <p:cBhvr additive="base">
                                        <p:cTn id="92" dur="500" fill="hold"/>
                                        <p:tgtEl>
                                          <p:spTgt spid="24603"/>
                                        </p:tgtEl>
                                        <p:attrNameLst>
                                          <p:attrName>ppt_x</p:attrName>
                                        </p:attrNameLst>
                                      </p:cBhvr>
                                      <p:tavLst>
                                        <p:tav tm="0">
                                          <p:val>
                                            <p:strVal val="#ppt_x"/>
                                          </p:val>
                                        </p:tav>
                                        <p:tav tm="100000">
                                          <p:val>
                                            <p:strVal val="#ppt_x"/>
                                          </p:val>
                                        </p:tav>
                                      </p:tavLst>
                                    </p:anim>
                                    <p:anim calcmode="lin" valueType="num">
                                      <p:cBhvr additive="base">
                                        <p:cTn id="93" dur="500" fill="hold"/>
                                        <p:tgtEl>
                                          <p:spTgt spid="24603"/>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 presetClass="entr" presetSubtype="16" fill="hold" grpId="0" nodeType="clickEffect">
                                  <p:stCondLst>
                                    <p:cond delay="0"/>
                                  </p:stCondLst>
                                  <p:childTnLst>
                                    <p:set>
                                      <p:cBhvr>
                                        <p:cTn id="97" dur="1" fill="hold">
                                          <p:stCondLst>
                                            <p:cond delay="0"/>
                                          </p:stCondLst>
                                        </p:cTn>
                                        <p:tgtEl>
                                          <p:spTgt spid="24608"/>
                                        </p:tgtEl>
                                        <p:attrNameLst>
                                          <p:attrName>style.visibility</p:attrName>
                                        </p:attrNameLst>
                                      </p:cBhvr>
                                      <p:to>
                                        <p:strVal val="visible"/>
                                      </p:to>
                                    </p:set>
                                    <p:animEffect transition="in" filter="box(in)">
                                      <p:cBhvr>
                                        <p:cTn id="98" dur="500"/>
                                        <p:tgtEl>
                                          <p:spTgt spid="24608"/>
                                        </p:tgtEl>
                                      </p:cBhvr>
                                    </p:animEffect>
                                  </p:childTnLst>
                                </p:cTn>
                              </p:par>
                              <p:par>
                                <p:cTn id="99" presetID="4" presetClass="entr" presetSubtype="16" fill="hold" nodeType="withEffect">
                                  <p:stCondLst>
                                    <p:cond delay="0"/>
                                  </p:stCondLst>
                                  <p:childTnLst>
                                    <p:set>
                                      <p:cBhvr>
                                        <p:cTn id="100" dur="1" fill="hold">
                                          <p:stCondLst>
                                            <p:cond delay="0"/>
                                          </p:stCondLst>
                                        </p:cTn>
                                        <p:tgtEl>
                                          <p:spTgt spid="24612"/>
                                        </p:tgtEl>
                                        <p:attrNameLst>
                                          <p:attrName>style.visibility</p:attrName>
                                        </p:attrNameLst>
                                      </p:cBhvr>
                                      <p:to>
                                        <p:strVal val="visible"/>
                                      </p:to>
                                    </p:set>
                                    <p:animEffect transition="in" filter="box(in)">
                                      <p:cBhvr>
                                        <p:cTn id="101" dur="500"/>
                                        <p:tgtEl>
                                          <p:spTgt spid="24612"/>
                                        </p:tgtEl>
                                      </p:cBhvr>
                                    </p:animEffect>
                                  </p:childTnLst>
                                </p:cTn>
                              </p:par>
                              <p:par>
                                <p:cTn id="102" presetID="4" presetClass="entr" presetSubtype="16" fill="hold" grpId="0" nodeType="withEffect">
                                  <p:stCondLst>
                                    <p:cond delay="0"/>
                                  </p:stCondLst>
                                  <p:childTnLst>
                                    <p:set>
                                      <p:cBhvr>
                                        <p:cTn id="103" dur="1" fill="hold">
                                          <p:stCondLst>
                                            <p:cond delay="0"/>
                                          </p:stCondLst>
                                        </p:cTn>
                                        <p:tgtEl>
                                          <p:spTgt spid="24611"/>
                                        </p:tgtEl>
                                        <p:attrNameLst>
                                          <p:attrName>style.visibility</p:attrName>
                                        </p:attrNameLst>
                                      </p:cBhvr>
                                      <p:to>
                                        <p:strVal val="visible"/>
                                      </p:to>
                                    </p:set>
                                    <p:animEffect transition="in" filter="box(in)">
                                      <p:cBhvr>
                                        <p:cTn id="104" dur="500"/>
                                        <p:tgtEl>
                                          <p:spTgt spid="24611"/>
                                        </p:tgtEl>
                                      </p:cBhvr>
                                    </p:animEffect>
                                  </p:childTnLst>
                                </p:cTn>
                              </p:par>
                              <p:par>
                                <p:cTn id="105" presetID="4" presetClass="entr" presetSubtype="16" fill="hold" nodeType="withEffect">
                                  <p:stCondLst>
                                    <p:cond delay="0"/>
                                  </p:stCondLst>
                                  <p:childTnLst>
                                    <p:set>
                                      <p:cBhvr>
                                        <p:cTn id="106" dur="1" fill="hold">
                                          <p:stCondLst>
                                            <p:cond delay="0"/>
                                          </p:stCondLst>
                                        </p:cTn>
                                        <p:tgtEl>
                                          <p:spTgt spid="24610"/>
                                        </p:tgtEl>
                                        <p:attrNameLst>
                                          <p:attrName>style.visibility</p:attrName>
                                        </p:attrNameLst>
                                      </p:cBhvr>
                                      <p:to>
                                        <p:strVal val="visible"/>
                                      </p:to>
                                    </p:set>
                                    <p:animEffect transition="in" filter="box(in)">
                                      <p:cBhvr>
                                        <p:cTn id="107" dur="500"/>
                                        <p:tgtEl>
                                          <p:spTgt spid="24610"/>
                                        </p:tgtEl>
                                      </p:cBhvr>
                                    </p:animEffect>
                                  </p:childTnLst>
                                </p:cTn>
                              </p:par>
                            </p:childTnLst>
                          </p:cTn>
                        </p:par>
                      </p:childTnLst>
                    </p:cTn>
                  </p:par>
                  <p:par>
                    <p:cTn id="108" fill="hold">
                      <p:stCondLst>
                        <p:cond delay="indefinite"/>
                      </p:stCondLst>
                      <p:childTnLst>
                        <p:par>
                          <p:cTn id="109" fill="hold">
                            <p:stCondLst>
                              <p:cond delay="0"/>
                            </p:stCondLst>
                            <p:childTnLst>
                              <p:par>
                                <p:cTn id="110" presetID="18" presetClass="entr" presetSubtype="3" fill="hold" nodeType="clickEffect">
                                  <p:stCondLst>
                                    <p:cond delay="0"/>
                                  </p:stCondLst>
                                  <p:childTnLst>
                                    <p:set>
                                      <p:cBhvr>
                                        <p:cTn id="111" dur="1" fill="hold">
                                          <p:stCondLst>
                                            <p:cond delay="0"/>
                                          </p:stCondLst>
                                        </p:cTn>
                                        <p:tgtEl>
                                          <p:spTgt spid="24607"/>
                                        </p:tgtEl>
                                        <p:attrNameLst>
                                          <p:attrName>style.visibility</p:attrName>
                                        </p:attrNameLst>
                                      </p:cBhvr>
                                      <p:to>
                                        <p:strVal val="visible"/>
                                      </p:to>
                                    </p:set>
                                    <p:animEffect transition="in" filter="strips(upRight)">
                                      <p:cBhvr>
                                        <p:cTn id="112" dur="500"/>
                                        <p:tgtEl>
                                          <p:spTgt spid="24607"/>
                                        </p:tgtEl>
                                      </p:cBhvr>
                                    </p:animEffect>
                                  </p:childTnLst>
                                </p:cTn>
                              </p:par>
                              <p:par>
                                <p:cTn id="113" presetID="18" presetClass="entr" presetSubtype="3" fill="hold" grpId="0" nodeType="withEffect">
                                  <p:stCondLst>
                                    <p:cond delay="0"/>
                                  </p:stCondLst>
                                  <p:childTnLst>
                                    <p:set>
                                      <p:cBhvr>
                                        <p:cTn id="114" dur="1" fill="hold">
                                          <p:stCondLst>
                                            <p:cond delay="0"/>
                                          </p:stCondLst>
                                        </p:cTn>
                                        <p:tgtEl>
                                          <p:spTgt spid="24606"/>
                                        </p:tgtEl>
                                        <p:attrNameLst>
                                          <p:attrName>style.visibility</p:attrName>
                                        </p:attrNameLst>
                                      </p:cBhvr>
                                      <p:to>
                                        <p:strVal val="visible"/>
                                      </p:to>
                                    </p:set>
                                    <p:animEffect transition="in" filter="strips(upRight)">
                                      <p:cBhvr>
                                        <p:cTn id="115" dur="500"/>
                                        <p:tgtEl>
                                          <p:spTgt spid="24606"/>
                                        </p:tgtEl>
                                      </p:cBhvr>
                                    </p:animEffect>
                                  </p:childTnLst>
                                </p:cTn>
                              </p:par>
                              <p:par>
                                <p:cTn id="116" presetID="18" presetClass="entr" presetSubtype="3" fill="hold" grpId="0" nodeType="withEffect">
                                  <p:stCondLst>
                                    <p:cond delay="0"/>
                                  </p:stCondLst>
                                  <p:childTnLst>
                                    <p:set>
                                      <p:cBhvr>
                                        <p:cTn id="117" dur="1" fill="hold">
                                          <p:stCondLst>
                                            <p:cond delay="0"/>
                                          </p:stCondLst>
                                        </p:cTn>
                                        <p:tgtEl>
                                          <p:spTgt spid="24605"/>
                                        </p:tgtEl>
                                        <p:attrNameLst>
                                          <p:attrName>style.visibility</p:attrName>
                                        </p:attrNameLst>
                                      </p:cBhvr>
                                      <p:to>
                                        <p:strVal val="visible"/>
                                      </p:to>
                                    </p:set>
                                    <p:animEffect transition="in" filter="strips(upRight)">
                                      <p:cBhvr>
                                        <p:cTn id="118" dur="500"/>
                                        <p:tgtEl>
                                          <p:spTgt spid="24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p:bldP spid="24582" grpId="0" animBg="1"/>
      <p:bldP spid="24583" grpId="0" animBg="1"/>
      <p:bldP spid="24585" grpId="0" animBg="1"/>
      <p:bldP spid="24586" grpId="0" animBg="1"/>
      <p:bldP spid="24587" grpId="0" animBg="1"/>
      <p:bldP spid="24588" grpId="0" animBg="1"/>
      <p:bldP spid="24589" grpId="0" animBg="1"/>
      <p:bldP spid="24590" grpId="0" animBg="1"/>
      <p:bldP spid="24591" grpId="0" animBg="1"/>
      <p:bldP spid="24592" grpId="0" animBg="1"/>
      <p:bldP spid="24593" grpId="0" animBg="1"/>
      <p:bldP spid="24594" grpId="0" animBg="1"/>
      <p:bldP spid="24595" grpId="0" animBg="1"/>
      <p:bldP spid="24596" grpId="0" animBg="1"/>
      <p:bldP spid="24597" grpId="0" animBg="1"/>
      <p:bldP spid="24598" grpId="0" animBg="1"/>
      <p:bldP spid="24599" grpId="0" animBg="1"/>
      <p:bldP spid="24600" grpId="0"/>
      <p:bldP spid="24601" grpId="0"/>
      <p:bldP spid="24603" grpId="0" animBg="1"/>
      <p:bldP spid="24604" grpId="0" animBg="1"/>
      <p:bldP spid="24605" grpId="0" animBg="1"/>
      <p:bldP spid="24606" grpId="0" animBg="1"/>
      <p:bldP spid="24608" grpId="0" animBg="1"/>
      <p:bldP spid="246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98329202-0FCB-4A06-9BC4-7AA5B06592D9}" type="datetime1">
              <a:rPr lang="zh-CN" altLang="en-US"/>
              <a:t>2021/11/8</a:t>
            </a:fld>
            <a:endParaRPr lang="en-US" altLang="zh-CN"/>
          </a:p>
        </p:txBody>
      </p:sp>
      <p:sp>
        <p:nvSpPr>
          <p:cNvPr id="6" name="灯片编号占位符 4"/>
          <p:cNvSpPr>
            <a:spLocks noGrp="1"/>
          </p:cNvSpPr>
          <p:nvPr>
            <p:ph type="sldNum" sz="quarter" idx="11"/>
          </p:nvPr>
        </p:nvSpPr>
        <p:spPr/>
        <p:txBody>
          <a:bodyPr/>
          <a:lstStyle/>
          <a:p>
            <a:fld id="{71A5A1A2-8503-4599-B2CB-49593018D2A8}" type="slidenum">
              <a:rPr lang="en-US" altLang="zh-CN"/>
              <a:t>60</a:t>
            </a:fld>
            <a:endParaRPr lang="en-US" altLang="zh-CN"/>
          </a:p>
        </p:txBody>
      </p:sp>
      <p:sp>
        <p:nvSpPr>
          <p:cNvPr id="63490" name="Rectangle 2"/>
          <p:cNvSpPr>
            <a:spLocks noGrp="1" noChangeArrowheads="1"/>
          </p:cNvSpPr>
          <p:nvPr>
            <p:ph type="title"/>
          </p:nvPr>
        </p:nvSpPr>
        <p:spPr>
          <a:xfrm>
            <a:off x="2667000" y="88900"/>
            <a:ext cx="6172200" cy="765175"/>
          </a:xfrm>
        </p:spPr>
        <p:txBody>
          <a:bodyPr/>
          <a:lstStyle/>
          <a:p>
            <a:r>
              <a:rPr lang="en-US" altLang="zh-CN" sz="3400"/>
              <a:t>2.4 </a:t>
            </a:r>
            <a:r>
              <a:rPr lang="zh-CN" altLang="en-US" sz="3400"/>
              <a:t>可行性论证报告的主要方面</a:t>
            </a:r>
          </a:p>
        </p:txBody>
      </p:sp>
      <p:sp>
        <p:nvSpPr>
          <p:cNvPr id="63491" name="Rectangle 3"/>
          <p:cNvSpPr>
            <a:spLocks noGrp="1" noChangeArrowheads="1"/>
          </p:cNvSpPr>
          <p:nvPr>
            <p:ph type="body" idx="1"/>
          </p:nvPr>
        </p:nvSpPr>
        <p:spPr>
          <a:xfrm>
            <a:off x="468313" y="1052513"/>
            <a:ext cx="8229600" cy="5348287"/>
          </a:xfrm>
        </p:spPr>
        <p:txBody>
          <a:bodyPr/>
          <a:lstStyle/>
          <a:p>
            <a:pPr>
              <a:lnSpc>
                <a:spcPct val="90000"/>
              </a:lnSpc>
            </a:pPr>
            <a:r>
              <a:rPr lang="zh-CN" altLang="en-US" sz="2400"/>
              <a:t>一、系统概述</a:t>
            </a:r>
          </a:p>
          <a:p>
            <a:pPr lvl="1">
              <a:lnSpc>
                <a:spcPct val="90000"/>
              </a:lnSpc>
            </a:pPr>
            <a:r>
              <a:rPr lang="zh-CN" altLang="en-US" sz="2200"/>
              <a:t>项目背景</a:t>
            </a:r>
          </a:p>
          <a:p>
            <a:pPr lvl="1">
              <a:lnSpc>
                <a:spcPct val="90000"/>
              </a:lnSpc>
            </a:pPr>
            <a:r>
              <a:rPr lang="zh-CN" altLang="en-US" sz="2200"/>
              <a:t>项目目标、范围</a:t>
            </a:r>
          </a:p>
          <a:p>
            <a:pPr>
              <a:lnSpc>
                <a:spcPct val="90000"/>
              </a:lnSpc>
            </a:pPr>
            <a:r>
              <a:rPr lang="zh-CN" altLang="en-US" sz="2400"/>
              <a:t>二、当前系统分析（系统流程图）</a:t>
            </a:r>
          </a:p>
          <a:p>
            <a:pPr>
              <a:lnSpc>
                <a:spcPct val="90000"/>
              </a:lnSpc>
            </a:pPr>
            <a:r>
              <a:rPr lang="zh-CN" altLang="en-US" sz="2400"/>
              <a:t>三、目标系统分析（系统流程图）</a:t>
            </a:r>
          </a:p>
          <a:p>
            <a:pPr>
              <a:lnSpc>
                <a:spcPct val="90000"/>
              </a:lnSpc>
            </a:pPr>
            <a:r>
              <a:rPr lang="zh-CN" altLang="en-US" sz="2400"/>
              <a:t>四、可行性分析</a:t>
            </a:r>
          </a:p>
          <a:p>
            <a:pPr lvl="1">
              <a:lnSpc>
                <a:spcPct val="90000"/>
              </a:lnSpc>
            </a:pPr>
            <a:r>
              <a:rPr lang="zh-CN" altLang="en-US" sz="2200">
                <a:latin typeface="宋体" panose="02010600030101010101" pitchFamily="2" charset="-122"/>
              </a:rPr>
              <a:t>经济可行性</a:t>
            </a:r>
          </a:p>
          <a:p>
            <a:pPr lvl="1">
              <a:lnSpc>
                <a:spcPct val="90000"/>
              </a:lnSpc>
            </a:pPr>
            <a:r>
              <a:rPr lang="zh-CN" altLang="en-US" sz="2200">
                <a:latin typeface="宋体" panose="02010600030101010101" pitchFamily="2" charset="-122"/>
              </a:rPr>
              <a:t>技术可行性</a:t>
            </a:r>
          </a:p>
          <a:p>
            <a:pPr lvl="1">
              <a:lnSpc>
                <a:spcPct val="90000"/>
              </a:lnSpc>
            </a:pPr>
            <a:r>
              <a:rPr lang="zh-CN" altLang="en-US" sz="2200">
                <a:latin typeface="宋体" panose="02010600030101010101" pitchFamily="2" charset="-122"/>
              </a:rPr>
              <a:t>运行可行性</a:t>
            </a:r>
          </a:p>
          <a:p>
            <a:pPr lvl="1">
              <a:lnSpc>
                <a:spcPct val="90000"/>
              </a:lnSpc>
            </a:pPr>
            <a:r>
              <a:rPr lang="zh-CN" altLang="en-US" sz="2200">
                <a:latin typeface="宋体" panose="02010600030101010101" pitchFamily="2" charset="-122"/>
              </a:rPr>
              <a:t>法律可行性</a:t>
            </a:r>
          </a:p>
          <a:p>
            <a:pPr>
              <a:lnSpc>
                <a:spcPct val="90000"/>
              </a:lnSpc>
            </a:pPr>
            <a:r>
              <a:rPr lang="zh-CN" altLang="en-US" sz="2400"/>
              <a:t>五、综合意见</a:t>
            </a:r>
          </a:p>
          <a:p>
            <a:pPr lvl="1">
              <a:lnSpc>
                <a:spcPct val="90000"/>
              </a:lnSpc>
            </a:pPr>
            <a:r>
              <a:rPr lang="zh-CN" altLang="en-US" sz="2200">
                <a:solidFill>
                  <a:srgbClr val="FF0000"/>
                </a:solidFill>
              </a:rPr>
              <a:t>新系统是否可行</a:t>
            </a:r>
          </a:p>
          <a:p>
            <a:pPr>
              <a:lnSpc>
                <a:spcPct val="90000"/>
              </a:lnSpc>
            </a:pPr>
            <a:r>
              <a:rPr lang="zh-CN" altLang="en-US" sz="2400"/>
              <a:t>六、项目计划</a:t>
            </a:r>
          </a:p>
        </p:txBody>
      </p:sp>
      <p:sp>
        <p:nvSpPr>
          <p:cNvPr id="63493" name="Rectangle 5"/>
          <p:cNvSpPr>
            <a:spLocks noChangeArrowheads="1"/>
          </p:cNvSpPr>
          <p:nvPr/>
        </p:nvSpPr>
        <p:spPr bwMode="auto">
          <a:xfrm>
            <a:off x="4114800" y="3098800"/>
            <a:ext cx="4191000" cy="3378200"/>
          </a:xfrm>
          <a:prstGeom prst="rect">
            <a:avLst/>
          </a:prstGeom>
          <a:solidFill>
            <a:schemeClr val="accent1"/>
          </a:solidFill>
          <a:ln w="9525" algn="ctr">
            <a:noFill/>
            <a:miter lim="800000"/>
          </a:ln>
          <a:effectLst/>
        </p:spPr>
        <p:txBody>
          <a:bodyPr anchor="ctr">
            <a:spAutoFit/>
          </a:bodyPr>
          <a:lstStyle/>
          <a:p>
            <a:pPr algn="l">
              <a:tabLst>
                <a:tab pos="266700" algn="l"/>
              </a:tabLst>
            </a:pPr>
            <a:r>
              <a:rPr lang="en-US" altLang="zh-CN" sz="2400" b="1" dirty="0">
                <a:ea typeface="黑体" panose="02010609060101010101" charset="-122"/>
              </a:rPr>
              <a:t>1</a:t>
            </a:r>
            <a:r>
              <a:rPr lang="zh-CN" altLang="en-US" sz="2400" b="1" dirty="0">
                <a:ea typeface="黑体" panose="02010609060101010101" charset="-122"/>
              </a:rPr>
              <a:t>、可以立即开始进行；</a:t>
            </a:r>
          </a:p>
          <a:p>
            <a:pPr algn="l">
              <a:tabLst>
                <a:tab pos="266700" algn="l"/>
              </a:tabLst>
            </a:pPr>
            <a:r>
              <a:rPr lang="en-US" altLang="zh-CN" sz="2400" b="1" dirty="0">
                <a:ea typeface="黑体" panose="02010609060101010101" charset="-122"/>
              </a:rPr>
              <a:t>2</a:t>
            </a:r>
            <a:r>
              <a:rPr lang="zh-CN" altLang="en-US" sz="2400" b="1" dirty="0">
                <a:ea typeface="黑体" panose="02010609060101010101" charset="-122"/>
              </a:rPr>
              <a:t>、需要推迟到某些条件（例如资金、人力、设备等）落实之后才能开始进行；</a:t>
            </a:r>
          </a:p>
          <a:p>
            <a:pPr algn="l">
              <a:tabLst>
                <a:tab pos="266700" algn="l"/>
              </a:tabLst>
            </a:pPr>
            <a:r>
              <a:rPr lang="en-US" altLang="zh-CN" sz="2400" b="1" dirty="0">
                <a:ea typeface="黑体" panose="02010609060101010101" charset="-122"/>
              </a:rPr>
              <a:t>3</a:t>
            </a:r>
            <a:r>
              <a:rPr lang="zh-CN" altLang="en-US" sz="2400" b="1" dirty="0">
                <a:ea typeface="黑体" panose="02010609060101010101" charset="-122"/>
              </a:rPr>
              <a:t>、需要对开发目标进行某些修改之后才能开始进行；</a:t>
            </a:r>
          </a:p>
          <a:p>
            <a:pPr algn="l">
              <a:tabLst>
                <a:tab pos="266700" algn="l"/>
              </a:tabLst>
            </a:pPr>
            <a:r>
              <a:rPr lang="en-US" altLang="zh-CN" sz="2400" b="1" dirty="0">
                <a:ea typeface="黑体" panose="02010609060101010101" charset="-122"/>
              </a:rPr>
              <a:t>4</a:t>
            </a:r>
            <a:r>
              <a:rPr lang="zh-CN" altLang="en-US" sz="2400" b="1" dirty="0">
                <a:ea typeface="黑体" panose="02010609060101010101" charset="-122"/>
              </a:rPr>
              <a:t>、不能进行或不必进行（例如因技术不成熟、经济上不合算等）。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3">
                                            <p:bg/>
                                          </p:spTgt>
                                        </p:tgtEl>
                                        <p:attrNameLst>
                                          <p:attrName>style.visibility</p:attrName>
                                        </p:attrNameLst>
                                      </p:cBhvr>
                                      <p:to>
                                        <p:strVal val="visible"/>
                                      </p:to>
                                    </p:set>
                                    <p:anim calcmode="lin" valueType="num">
                                      <p:cBhvr additive="base">
                                        <p:cTn id="7" dur="500" fill="hold"/>
                                        <p:tgtEl>
                                          <p:spTgt spid="6349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349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493">
                                            <p:txEl>
                                              <p:pRg st="0" end="0"/>
                                            </p:txEl>
                                          </p:spTgt>
                                        </p:tgtEl>
                                        <p:attrNameLst>
                                          <p:attrName>style.visibility</p:attrName>
                                        </p:attrNameLst>
                                      </p:cBhvr>
                                      <p:to>
                                        <p:strVal val="visible"/>
                                      </p:to>
                                    </p:set>
                                    <p:anim calcmode="lin" valueType="num">
                                      <p:cBhvr additive="base">
                                        <p:cTn id="13" dur="500" fill="hold"/>
                                        <p:tgtEl>
                                          <p:spTgt spid="6349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493">
                                            <p:txEl>
                                              <p:pRg st="1" end="1"/>
                                            </p:txEl>
                                          </p:spTgt>
                                        </p:tgtEl>
                                        <p:attrNameLst>
                                          <p:attrName>style.visibility</p:attrName>
                                        </p:attrNameLst>
                                      </p:cBhvr>
                                      <p:to>
                                        <p:strVal val="visible"/>
                                      </p:to>
                                    </p:set>
                                    <p:anim calcmode="lin" valueType="num">
                                      <p:cBhvr additive="base">
                                        <p:cTn id="19" dur="500" fill="hold"/>
                                        <p:tgtEl>
                                          <p:spTgt spid="6349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493">
                                            <p:txEl>
                                              <p:pRg st="2" end="2"/>
                                            </p:txEl>
                                          </p:spTgt>
                                        </p:tgtEl>
                                        <p:attrNameLst>
                                          <p:attrName>style.visibility</p:attrName>
                                        </p:attrNameLst>
                                      </p:cBhvr>
                                      <p:to>
                                        <p:strVal val="visible"/>
                                      </p:to>
                                    </p:set>
                                    <p:anim calcmode="lin" valueType="num">
                                      <p:cBhvr additive="base">
                                        <p:cTn id="25" dur="500" fill="hold"/>
                                        <p:tgtEl>
                                          <p:spTgt spid="6349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49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3493">
                                            <p:txEl>
                                              <p:pRg st="3" end="3"/>
                                            </p:txEl>
                                          </p:spTgt>
                                        </p:tgtEl>
                                        <p:attrNameLst>
                                          <p:attrName>style.visibility</p:attrName>
                                        </p:attrNameLst>
                                      </p:cBhvr>
                                      <p:to>
                                        <p:strVal val="visible"/>
                                      </p:to>
                                    </p:set>
                                    <p:anim calcmode="lin" valueType="num">
                                      <p:cBhvr additive="base">
                                        <p:cTn id="31" dur="500" fill="hold"/>
                                        <p:tgtEl>
                                          <p:spTgt spid="6349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49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uiExpand="1" build="allAtOnce"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a:spLocks noGrp="1"/>
          </p:cNvSpPr>
          <p:nvPr>
            <p:ph type="dt" sz="half" idx="10"/>
          </p:nvPr>
        </p:nvSpPr>
        <p:spPr/>
        <p:txBody>
          <a:bodyPr/>
          <a:lstStyle/>
          <a:p>
            <a:fld id="{74FAC9C6-A4AC-475C-8997-6B853A69049F}" type="datetime1">
              <a:rPr lang="zh-CN" altLang="en-US"/>
              <a:t>2021/11/8</a:t>
            </a:fld>
            <a:endParaRPr lang="en-US" altLang="zh-CN"/>
          </a:p>
        </p:txBody>
      </p:sp>
      <p:sp>
        <p:nvSpPr>
          <p:cNvPr id="15" name="灯片编号占位符 4"/>
          <p:cNvSpPr>
            <a:spLocks noGrp="1"/>
          </p:cNvSpPr>
          <p:nvPr>
            <p:ph type="sldNum" sz="quarter" idx="11"/>
          </p:nvPr>
        </p:nvSpPr>
        <p:spPr/>
        <p:txBody>
          <a:bodyPr/>
          <a:lstStyle/>
          <a:p>
            <a:fld id="{67F20767-F828-4AB2-852B-C226563682F0}" type="slidenum">
              <a:rPr lang="en-US" altLang="zh-CN"/>
              <a:t>61</a:t>
            </a:fld>
            <a:endParaRPr lang="en-US" altLang="zh-CN"/>
          </a:p>
        </p:txBody>
      </p:sp>
      <p:sp>
        <p:nvSpPr>
          <p:cNvPr id="98306" name="Rectangle 2"/>
          <p:cNvSpPr>
            <a:spLocks noGrp="1" noChangeArrowheads="1"/>
          </p:cNvSpPr>
          <p:nvPr>
            <p:ph type="title"/>
          </p:nvPr>
        </p:nvSpPr>
        <p:spPr/>
        <p:txBody>
          <a:bodyPr/>
          <a:lstStyle/>
          <a:p>
            <a:r>
              <a:rPr lang="zh-CN" altLang="en-US"/>
              <a:t>项目计划</a:t>
            </a:r>
          </a:p>
        </p:txBody>
      </p:sp>
      <p:sp>
        <p:nvSpPr>
          <p:cNvPr id="98307" name="Rectangle 3"/>
          <p:cNvSpPr>
            <a:spLocks noGrp="1" noChangeArrowheads="1"/>
          </p:cNvSpPr>
          <p:nvPr>
            <p:ph type="body" idx="1"/>
          </p:nvPr>
        </p:nvSpPr>
        <p:spPr>
          <a:xfrm>
            <a:off x="3733800" y="1052513"/>
            <a:ext cx="4964113" cy="5073650"/>
          </a:xfrm>
        </p:spPr>
        <p:txBody>
          <a:bodyPr/>
          <a:lstStyle/>
          <a:p>
            <a:r>
              <a:rPr lang="zh-CN" altLang="en-US" sz="2400"/>
              <a:t>制定计划的过程就是一个</a:t>
            </a:r>
            <a:r>
              <a:rPr lang="zh-CN" altLang="en-US" sz="2400" i="1">
                <a:solidFill>
                  <a:srgbClr val="0000FF"/>
                </a:solidFill>
              </a:rPr>
              <a:t>逐渐了解掌握项目</a:t>
            </a:r>
            <a:r>
              <a:rPr lang="zh-CN" altLang="en-US" sz="2400"/>
              <a:t>的过程</a:t>
            </a:r>
          </a:p>
          <a:p>
            <a:r>
              <a:rPr lang="zh-CN" altLang="en-US" sz="2400"/>
              <a:t>制定计划的过程，也是在</a:t>
            </a:r>
            <a:r>
              <a:rPr lang="zh-CN" altLang="en-US" sz="2400" i="1">
                <a:solidFill>
                  <a:srgbClr val="0000FF"/>
                </a:solidFill>
              </a:rPr>
              <a:t>范围、进度</a:t>
            </a:r>
            <a:r>
              <a:rPr lang="zh-CN" altLang="en-US" sz="2400"/>
              <a:t>、</a:t>
            </a:r>
            <a:r>
              <a:rPr lang="zh-CN" altLang="en-US" sz="2400" i="1">
                <a:solidFill>
                  <a:srgbClr val="0000FF"/>
                </a:solidFill>
              </a:rPr>
              <a:t>资源</a:t>
            </a:r>
            <a:r>
              <a:rPr lang="zh-CN" altLang="en-US" sz="2400"/>
              <a:t>、</a:t>
            </a:r>
            <a:r>
              <a:rPr lang="zh-CN" altLang="en-US" sz="2400" i="1">
                <a:solidFill>
                  <a:srgbClr val="0000FF"/>
                </a:solidFill>
              </a:rPr>
              <a:t>质量</a:t>
            </a:r>
            <a:r>
              <a:rPr lang="zh-CN" altLang="en-US" sz="2400"/>
              <a:t>之间</a:t>
            </a:r>
            <a:r>
              <a:rPr lang="zh-CN" altLang="en-US" sz="2400" i="1">
                <a:solidFill>
                  <a:srgbClr val="0000FF"/>
                </a:solidFill>
              </a:rPr>
              <a:t>寻求一种平衡</a:t>
            </a:r>
            <a:r>
              <a:rPr lang="zh-CN" altLang="en-US" sz="2400"/>
              <a:t>的过程。</a:t>
            </a:r>
          </a:p>
          <a:p>
            <a:r>
              <a:rPr lang="zh-CN" altLang="en-US" sz="2400"/>
              <a:t>制定计划的精髓不在于写出一份好看的文档，而在于运用智慧去</a:t>
            </a:r>
            <a:r>
              <a:rPr lang="zh-CN" altLang="en-US" sz="2400" i="1">
                <a:solidFill>
                  <a:srgbClr val="0000FF"/>
                </a:solidFill>
              </a:rPr>
              <a:t>应对各种问题和面临风险</a:t>
            </a:r>
            <a:r>
              <a:rPr lang="zh-CN" altLang="en-US" sz="2400"/>
              <a:t>并尽可能</a:t>
            </a:r>
            <a:r>
              <a:rPr lang="zh-CN" altLang="en-US" sz="2400" i="1">
                <a:solidFill>
                  <a:srgbClr val="0000FF"/>
                </a:solidFill>
              </a:rPr>
              <a:t>做出前瞻性的思考</a:t>
            </a:r>
          </a:p>
          <a:p>
            <a:r>
              <a:rPr lang="zh-CN" altLang="en-US" sz="2400"/>
              <a:t>计划被负责任地完成，帮助在项目过程中</a:t>
            </a:r>
            <a:r>
              <a:rPr lang="zh-CN" altLang="en-US" sz="2400" i="1">
                <a:solidFill>
                  <a:srgbClr val="0000FF"/>
                </a:solidFill>
              </a:rPr>
              <a:t>防范各种问题的出现</a:t>
            </a:r>
            <a:r>
              <a:rPr lang="zh-CN" altLang="en-US" sz="2400"/>
              <a:t>，</a:t>
            </a:r>
            <a:r>
              <a:rPr lang="zh-CN" altLang="en-US" sz="2400" i="1">
                <a:solidFill>
                  <a:srgbClr val="0000FF"/>
                </a:solidFill>
              </a:rPr>
              <a:t>帮助保证项目按时完成</a:t>
            </a:r>
            <a:r>
              <a:rPr lang="zh-CN" altLang="en-US" sz="2400"/>
              <a:t>。</a:t>
            </a:r>
          </a:p>
        </p:txBody>
      </p:sp>
      <p:sp>
        <p:nvSpPr>
          <p:cNvPr id="98308" name="AutoShape 4"/>
          <p:cNvSpPr>
            <a:spLocks noChangeArrowheads="1"/>
          </p:cNvSpPr>
          <p:nvPr/>
        </p:nvSpPr>
        <p:spPr bwMode="auto">
          <a:xfrm>
            <a:off x="533400" y="1219200"/>
            <a:ext cx="685800" cy="4800600"/>
          </a:xfrm>
          <a:prstGeom prst="roundRect">
            <a:avLst>
              <a:gd name="adj" fmla="val 16667"/>
            </a:avLst>
          </a:prstGeom>
          <a:noFill/>
          <a:ln w="9525" algn="ctr">
            <a:solidFill>
              <a:schemeClr val="tx1"/>
            </a:solidFill>
            <a:round/>
          </a:ln>
          <a:effectLst/>
        </p:spPr>
        <p:txBody>
          <a:bodyPr wrap="none" anchor="ctr"/>
          <a:lstStyle/>
          <a:p>
            <a:r>
              <a:rPr lang="zh-CN" altLang="en-US" sz="2400" b="1">
                <a:ea typeface="黑体" panose="02010609060101010101" charset="-122"/>
              </a:rPr>
              <a:t>项</a:t>
            </a:r>
          </a:p>
          <a:p>
            <a:r>
              <a:rPr lang="zh-CN" altLang="en-US" sz="2400" b="1">
                <a:ea typeface="黑体" panose="02010609060101010101" charset="-122"/>
              </a:rPr>
              <a:t>目</a:t>
            </a:r>
          </a:p>
          <a:p>
            <a:r>
              <a:rPr lang="zh-CN" altLang="en-US" sz="2400" b="1">
                <a:ea typeface="黑体" panose="02010609060101010101" charset="-122"/>
              </a:rPr>
              <a:t>计</a:t>
            </a:r>
          </a:p>
          <a:p>
            <a:r>
              <a:rPr lang="zh-CN" altLang="en-US" sz="2400" b="1">
                <a:ea typeface="黑体" panose="02010609060101010101" charset="-122"/>
              </a:rPr>
              <a:t>划</a:t>
            </a:r>
          </a:p>
        </p:txBody>
      </p:sp>
      <p:sp>
        <p:nvSpPr>
          <p:cNvPr id="98309" name="AutoShape 5"/>
          <p:cNvSpPr>
            <a:spLocks noChangeArrowheads="1"/>
          </p:cNvSpPr>
          <p:nvPr/>
        </p:nvSpPr>
        <p:spPr bwMode="auto">
          <a:xfrm>
            <a:off x="1219200" y="1219200"/>
            <a:ext cx="2209800" cy="533400"/>
          </a:xfrm>
          <a:prstGeom prst="roundRect">
            <a:avLst>
              <a:gd name="adj" fmla="val 16667"/>
            </a:avLst>
          </a:prstGeom>
          <a:solidFill>
            <a:srgbClr val="CCFFCC"/>
          </a:solidFill>
          <a:ln w="9525" algn="ctr">
            <a:solidFill>
              <a:schemeClr val="tx1"/>
            </a:solidFill>
            <a:round/>
          </a:ln>
          <a:effectLst/>
        </p:spPr>
        <p:txBody>
          <a:bodyPr wrap="none" anchor="ctr"/>
          <a:lstStyle/>
          <a:p>
            <a:r>
              <a:rPr lang="zh-CN" altLang="en-US" sz="2400" b="1">
                <a:solidFill>
                  <a:srgbClr val="CC0000"/>
                </a:solidFill>
                <a:ea typeface="黑体" panose="02010609060101010101" charset="-122"/>
              </a:rPr>
              <a:t>项目范围</a:t>
            </a:r>
          </a:p>
        </p:txBody>
      </p:sp>
      <p:sp>
        <p:nvSpPr>
          <p:cNvPr id="98310" name="AutoShape 6"/>
          <p:cNvSpPr>
            <a:spLocks noChangeArrowheads="1"/>
          </p:cNvSpPr>
          <p:nvPr/>
        </p:nvSpPr>
        <p:spPr bwMode="auto">
          <a:xfrm>
            <a:off x="1219200" y="4419600"/>
            <a:ext cx="2209800" cy="533400"/>
          </a:xfrm>
          <a:prstGeom prst="roundRect">
            <a:avLst>
              <a:gd name="adj" fmla="val 16667"/>
            </a:avLst>
          </a:prstGeom>
          <a:solidFill>
            <a:srgbClr val="CCFFCC"/>
          </a:solidFill>
          <a:ln w="9525" algn="ctr">
            <a:solidFill>
              <a:schemeClr val="tx1"/>
            </a:solidFill>
            <a:round/>
          </a:ln>
          <a:effectLst/>
        </p:spPr>
        <p:txBody>
          <a:bodyPr wrap="none" anchor="ctr"/>
          <a:lstStyle/>
          <a:p>
            <a:r>
              <a:rPr lang="zh-CN" altLang="en-US" sz="2400" b="1">
                <a:solidFill>
                  <a:srgbClr val="CC0000"/>
                </a:solidFill>
                <a:ea typeface="黑体" panose="02010609060101010101" charset="-122"/>
              </a:rPr>
              <a:t>风险对策计划</a:t>
            </a:r>
          </a:p>
        </p:txBody>
      </p:sp>
      <p:sp>
        <p:nvSpPr>
          <p:cNvPr id="98311" name="AutoShape 7"/>
          <p:cNvSpPr>
            <a:spLocks noChangeArrowheads="1"/>
          </p:cNvSpPr>
          <p:nvPr/>
        </p:nvSpPr>
        <p:spPr bwMode="auto">
          <a:xfrm>
            <a:off x="1219200" y="1752600"/>
            <a:ext cx="2209800" cy="533400"/>
          </a:xfrm>
          <a:prstGeom prst="roundRect">
            <a:avLst>
              <a:gd name="adj" fmla="val 16667"/>
            </a:avLst>
          </a:prstGeom>
          <a:solidFill>
            <a:srgbClr val="CCFFCC"/>
          </a:solidFill>
          <a:ln w="9525" algn="ctr">
            <a:solidFill>
              <a:schemeClr val="tx1"/>
            </a:solidFill>
            <a:round/>
          </a:ln>
          <a:effectLst/>
        </p:spPr>
        <p:txBody>
          <a:bodyPr wrap="none" anchor="ctr"/>
          <a:lstStyle/>
          <a:p>
            <a:r>
              <a:rPr lang="zh-CN" altLang="en-US" sz="2400" b="1">
                <a:solidFill>
                  <a:srgbClr val="CC0000"/>
                </a:solidFill>
                <a:ea typeface="黑体" panose="02010609060101010101" charset="-122"/>
              </a:rPr>
              <a:t>进度计划</a:t>
            </a:r>
          </a:p>
        </p:txBody>
      </p:sp>
      <p:sp>
        <p:nvSpPr>
          <p:cNvPr id="98312" name="AutoShape 8"/>
          <p:cNvSpPr>
            <a:spLocks noChangeArrowheads="1"/>
          </p:cNvSpPr>
          <p:nvPr/>
        </p:nvSpPr>
        <p:spPr bwMode="auto">
          <a:xfrm>
            <a:off x="1219200" y="3886200"/>
            <a:ext cx="2209800" cy="533400"/>
          </a:xfrm>
          <a:prstGeom prst="roundRect">
            <a:avLst>
              <a:gd name="adj" fmla="val 16667"/>
            </a:avLst>
          </a:prstGeom>
          <a:solidFill>
            <a:srgbClr val="CCFFCC"/>
          </a:solidFill>
          <a:ln w="9525" algn="ctr">
            <a:solidFill>
              <a:schemeClr val="tx1"/>
            </a:solidFill>
            <a:round/>
          </a:ln>
          <a:effectLst/>
        </p:spPr>
        <p:txBody>
          <a:bodyPr wrap="none" anchor="ctr"/>
          <a:lstStyle/>
          <a:p>
            <a:r>
              <a:rPr lang="zh-CN" altLang="en-US" sz="2400" b="1">
                <a:solidFill>
                  <a:srgbClr val="CC0000"/>
                </a:solidFill>
                <a:ea typeface="黑体" panose="02010609060101010101" charset="-122"/>
              </a:rPr>
              <a:t>质量计划</a:t>
            </a:r>
          </a:p>
        </p:txBody>
      </p:sp>
      <p:sp>
        <p:nvSpPr>
          <p:cNvPr id="98313" name="AutoShape 9"/>
          <p:cNvSpPr>
            <a:spLocks noChangeArrowheads="1"/>
          </p:cNvSpPr>
          <p:nvPr/>
        </p:nvSpPr>
        <p:spPr bwMode="auto">
          <a:xfrm>
            <a:off x="1219200" y="2286000"/>
            <a:ext cx="2209800" cy="533400"/>
          </a:xfrm>
          <a:prstGeom prst="roundRect">
            <a:avLst>
              <a:gd name="adj" fmla="val 16667"/>
            </a:avLst>
          </a:prstGeom>
          <a:solidFill>
            <a:srgbClr val="CCFFCC"/>
          </a:solidFill>
          <a:ln w="9525" algn="ctr">
            <a:solidFill>
              <a:schemeClr val="tx1"/>
            </a:solidFill>
            <a:round/>
          </a:ln>
          <a:effectLst/>
        </p:spPr>
        <p:txBody>
          <a:bodyPr wrap="none" anchor="ctr"/>
          <a:lstStyle/>
          <a:p>
            <a:r>
              <a:rPr lang="zh-CN" altLang="en-US" sz="2400" b="1">
                <a:solidFill>
                  <a:srgbClr val="CC0000"/>
                </a:solidFill>
                <a:ea typeface="黑体" panose="02010609060101010101" charset="-122"/>
              </a:rPr>
              <a:t>资源计划</a:t>
            </a:r>
          </a:p>
        </p:txBody>
      </p:sp>
      <p:sp>
        <p:nvSpPr>
          <p:cNvPr id="98314" name="AutoShape 10"/>
          <p:cNvSpPr>
            <a:spLocks noChangeArrowheads="1"/>
          </p:cNvSpPr>
          <p:nvPr/>
        </p:nvSpPr>
        <p:spPr bwMode="auto">
          <a:xfrm>
            <a:off x="1219200" y="4953000"/>
            <a:ext cx="2209800" cy="533400"/>
          </a:xfrm>
          <a:prstGeom prst="roundRect">
            <a:avLst>
              <a:gd name="adj" fmla="val 16667"/>
            </a:avLst>
          </a:prstGeom>
          <a:solidFill>
            <a:srgbClr val="CCFFCC"/>
          </a:solidFill>
          <a:ln w="9525" algn="ctr">
            <a:solidFill>
              <a:schemeClr val="tx1"/>
            </a:solidFill>
            <a:round/>
          </a:ln>
          <a:effectLst/>
        </p:spPr>
        <p:txBody>
          <a:bodyPr wrap="none" anchor="ctr"/>
          <a:lstStyle/>
          <a:p>
            <a:r>
              <a:rPr lang="zh-CN" altLang="en-US" sz="2400" b="1">
                <a:solidFill>
                  <a:srgbClr val="CC0000"/>
                </a:solidFill>
                <a:ea typeface="黑体" panose="02010609060101010101" charset="-122"/>
              </a:rPr>
              <a:t>沟通计划</a:t>
            </a:r>
          </a:p>
        </p:txBody>
      </p:sp>
      <p:sp>
        <p:nvSpPr>
          <p:cNvPr id="98315" name="AutoShape 11"/>
          <p:cNvSpPr>
            <a:spLocks noChangeArrowheads="1"/>
          </p:cNvSpPr>
          <p:nvPr/>
        </p:nvSpPr>
        <p:spPr bwMode="auto">
          <a:xfrm>
            <a:off x="1219200" y="2819400"/>
            <a:ext cx="2209800" cy="533400"/>
          </a:xfrm>
          <a:prstGeom prst="roundRect">
            <a:avLst>
              <a:gd name="adj" fmla="val 16667"/>
            </a:avLst>
          </a:prstGeom>
          <a:solidFill>
            <a:srgbClr val="CCFFCC"/>
          </a:solidFill>
          <a:ln w="9525" algn="ctr">
            <a:solidFill>
              <a:schemeClr val="tx1"/>
            </a:solidFill>
            <a:round/>
          </a:ln>
          <a:effectLst/>
        </p:spPr>
        <p:txBody>
          <a:bodyPr wrap="none" anchor="ctr"/>
          <a:lstStyle/>
          <a:p>
            <a:r>
              <a:rPr lang="zh-CN" altLang="en-US" sz="2400" b="1">
                <a:solidFill>
                  <a:srgbClr val="CC0000"/>
                </a:solidFill>
                <a:ea typeface="黑体" panose="02010609060101010101" charset="-122"/>
              </a:rPr>
              <a:t>采购计划</a:t>
            </a:r>
          </a:p>
        </p:txBody>
      </p:sp>
      <p:sp>
        <p:nvSpPr>
          <p:cNvPr id="98316" name="AutoShape 12"/>
          <p:cNvSpPr>
            <a:spLocks noChangeArrowheads="1"/>
          </p:cNvSpPr>
          <p:nvPr/>
        </p:nvSpPr>
        <p:spPr bwMode="auto">
          <a:xfrm>
            <a:off x="1219200" y="5486400"/>
            <a:ext cx="2209800" cy="533400"/>
          </a:xfrm>
          <a:prstGeom prst="roundRect">
            <a:avLst>
              <a:gd name="adj" fmla="val 16667"/>
            </a:avLst>
          </a:prstGeom>
          <a:solidFill>
            <a:srgbClr val="CCFFCC"/>
          </a:solidFill>
          <a:ln w="9525" algn="ctr">
            <a:solidFill>
              <a:schemeClr val="tx1"/>
            </a:solidFill>
            <a:round/>
          </a:ln>
          <a:effectLst/>
        </p:spPr>
        <p:txBody>
          <a:bodyPr wrap="none" anchor="ctr"/>
          <a:lstStyle/>
          <a:p>
            <a:r>
              <a:rPr lang="zh-CN" altLang="en-US" sz="2400" b="1">
                <a:solidFill>
                  <a:srgbClr val="CC0000"/>
                </a:solidFill>
                <a:ea typeface="黑体" panose="02010609060101010101" charset="-122"/>
              </a:rPr>
              <a:t>变更控制</a:t>
            </a:r>
          </a:p>
        </p:txBody>
      </p:sp>
      <p:sp>
        <p:nvSpPr>
          <p:cNvPr id="98317" name="AutoShape 13"/>
          <p:cNvSpPr>
            <a:spLocks noChangeArrowheads="1"/>
          </p:cNvSpPr>
          <p:nvPr/>
        </p:nvSpPr>
        <p:spPr bwMode="auto">
          <a:xfrm>
            <a:off x="1219200" y="3352800"/>
            <a:ext cx="2209800" cy="533400"/>
          </a:xfrm>
          <a:prstGeom prst="roundRect">
            <a:avLst>
              <a:gd name="adj" fmla="val 16667"/>
            </a:avLst>
          </a:prstGeom>
          <a:solidFill>
            <a:srgbClr val="CCFFCC"/>
          </a:solidFill>
          <a:ln w="9525" algn="ctr">
            <a:solidFill>
              <a:schemeClr val="tx1"/>
            </a:solidFill>
            <a:round/>
          </a:ln>
          <a:effectLst/>
        </p:spPr>
        <p:txBody>
          <a:bodyPr wrap="none" anchor="ctr"/>
          <a:lstStyle/>
          <a:p>
            <a:r>
              <a:rPr lang="zh-CN" altLang="en-US" sz="2400" b="1">
                <a:solidFill>
                  <a:srgbClr val="CC0000"/>
                </a:solidFill>
                <a:ea typeface="黑体" panose="02010609060101010101" charset="-122"/>
              </a:rPr>
              <a:t>配置管理计划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strips(downRight)">
                                      <p:cBhvr>
                                        <p:cTn id="7" dur="500"/>
                                        <p:tgtEl>
                                          <p:spTgt spid="98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strips(downRight)">
                                      <p:cBhvr>
                                        <p:cTn id="12" dur="500"/>
                                        <p:tgtEl>
                                          <p:spTgt spid="98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8309"/>
                                        </p:tgtEl>
                                        <p:attrNameLst>
                                          <p:attrName>style.visibility</p:attrName>
                                        </p:attrNameLst>
                                      </p:cBhvr>
                                      <p:to>
                                        <p:strVal val="visible"/>
                                      </p:to>
                                    </p:set>
                                    <p:animEffect transition="in" filter="strips(downRight)">
                                      <p:cBhvr>
                                        <p:cTn id="17" dur="500"/>
                                        <p:tgtEl>
                                          <p:spTgt spid="9830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8311"/>
                                        </p:tgtEl>
                                        <p:attrNameLst>
                                          <p:attrName>style.visibility</p:attrName>
                                        </p:attrNameLst>
                                      </p:cBhvr>
                                      <p:to>
                                        <p:strVal val="visible"/>
                                      </p:to>
                                    </p:set>
                                    <p:animEffect transition="in" filter="strips(downRight)">
                                      <p:cBhvr>
                                        <p:cTn id="22" dur="500"/>
                                        <p:tgtEl>
                                          <p:spTgt spid="9831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8313"/>
                                        </p:tgtEl>
                                        <p:attrNameLst>
                                          <p:attrName>style.visibility</p:attrName>
                                        </p:attrNameLst>
                                      </p:cBhvr>
                                      <p:to>
                                        <p:strVal val="visible"/>
                                      </p:to>
                                    </p:set>
                                    <p:animEffect transition="in" filter="strips(downRight)">
                                      <p:cBhvr>
                                        <p:cTn id="27" dur="500"/>
                                        <p:tgtEl>
                                          <p:spTgt spid="9831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8315"/>
                                        </p:tgtEl>
                                        <p:attrNameLst>
                                          <p:attrName>style.visibility</p:attrName>
                                        </p:attrNameLst>
                                      </p:cBhvr>
                                      <p:to>
                                        <p:strVal val="visible"/>
                                      </p:to>
                                    </p:set>
                                    <p:animEffect transition="in" filter="strips(downRight)">
                                      <p:cBhvr>
                                        <p:cTn id="32" dur="500"/>
                                        <p:tgtEl>
                                          <p:spTgt spid="9831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98317"/>
                                        </p:tgtEl>
                                        <p:attrNameLst>
                                          <p:attrName>style.visibility</p:attrName>
                                        </p:attrNameLst>
                                      </p:cBhvr>
                                      <p:to>
                                        <p:strVal val="visible"/>
                                      </p:to>
                                    </p:set>
                                    <p:animEffect transition="in" filter="strips(downRight)">
                                      <p:cBhvr>
                                        <p:cTn id="37" dur="500"/>
                                        <p:tgtEl>
                                          <p:spTgt spid="98317"/>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8312"/>
                                        </p:tgtEl>
                                        <p:attrNameLst>
                                          <p:attrName>style.visibility</p:attrName>
                                        </p:attrNameLst>
                                      </p:cBhvr>
                                      <p:to>
                                        <p:strVal val="visible"/>
                                      </p:to>
                                    </p:set>
                                    <p:animEffect transition="in" filter="strips(downRight)">
                                      <p:cBhvr>
                                        <p:cTn id="42" dur="500"/>
                                        <p:tgtEl>
                                          <p:spTgt spid="98312"/>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98307">
                                            <p:txEl>
                                              <p:pRg st="2" end="2"/>
                                            </p:txEl>
                                          </p:spTgt>
                                        </p:tgtEl>
                                        <p:attrNameLst>
                                          <p:attrName>style.visibility</p:attrName>
                                        </p:attrNameLst>
                                      </p:cBhvr>
                                      <p:to>
                                        <p:strVal val="visible"/>
                                      </p:to>
                                    </p:set>
                                    <p:animEffect transition="in" filter="strips(downRight)">
                                      <p:cBhvr>
                                        <p:cTn id="47" dur="500"/>
                                        <p:tgtEl>
                                          <p:spTgt spid="98307">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98310"/>
                                        </p:tgtEl>
                                        <p:attrNameLst>
                                          <p:attrName>style.visibility</p:attrName>
                                        </p:attrNameLst>
                                      </p:cBhvr>
                                      <p:to>
                                        <p:strVal val="visible"/>
                                      </p:to>
                                    </p:set>
                                    <p:animEffect transition="in" filter="strips(downRight)">
                                      <p:cBhvr>
                                        <p:cTn id="52" dur="500"/>
                                        <p:tgtEl>
                                          <p:spTgt spid="98310"/>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98314"/>
                                        </p:tgtEl>
                                        <p:attrNameLst>
                                          <p:attrName>style.visibility</p:attrName>
                                        </p:attrNameLst>
                                      </p:cBhvr>
                                      <p:to>
                                        <p:strVal val="visible"/>
                                      </p:to>
                                    </p:set>
                                    <p:animEffect transition="in" filter="strips(downRight)">
                                      <p:cBhvr>
                                        <p:cTn id="57" dur="500"/>
                                        <p:tgtEl>
                                          <p:spTgt spid="98314"/>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98316"/>
                                        </p:tgtEl>
                                        <p:attrNameLst>
                                          <p:attrName>style.visibility</p:attrName>
                                        </p:attrNameLst>
                                      </p:cBhvr>
                                      <p:to>
                                        <p:strVal val="visible"/>
                                      </p:to>
                                    </p:set>
                                    <p:animEffect transition="in" filter="strips(downRight)">
                                      <p:cBhvr>
                                        <p:cTn id="62" dur="500"/>
                                        <p:tgtEl>
                                          <p:spTgt spid="98316"/>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98307">
                                            <p:txEl>
                                              <p:pRg st="3" end="3"/>
                                            </p:txEl>
                                          </p:spTgt>
                                        </p:tgtEl>
                                        <p:attrNameLst>
                                          <p:attrName>style.visibility</p:attrName>
                                        </p:attrNameLst>
                                      </p:cBhvr>
                                      <p:to>
                                        <p:strVal val="visible"/>
                                      </p:to>
                                    </p:set>
                                    <p:animEffect transition="in" filter="strips(downRight)">
                                      <p:cBhvr>
                                        <p:cTn id="67" dur="500"/>
                                        <p:tgtEl>
                                          <p:spTgt spid="98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p:bldP spid="98310" grpId="0" animBg="1"/>
      <p:bldP spid="98311" grpId="0" animBg="1"/>
      <p:bldP spid="98312" grpId="0" animBg="1"/>
      <p:bldP spid="98313" grpId="0" animBg="1"/>
      <p:bldP spid="98314" grpId="0" animBg="1"/>
      <p:bldP spid="98315" grpId="0" animBg="1"/>
      <p:bldP spid="98316" grpId="0" animBg="1"/>
      <p:bldP spid="9831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a:spLocks noGrp="1"/>
          </p:cNvSpPr>
          <p:nvPr>
            <p:ph type="dt" sz="half" idx="10"/>
          </p:nvPr>
        </p:nvSpPr>
        <p:spPr/>
        <p:txBody>
          <a:bodyPr/>
          <a:lstStyle/>
          <a:p>
            <a:fld id="{6C0C4EAA-97BC-4F39-B222-18C10D0CD067}" type="datetime1">
              <a:rPr lang="zh-CN" altLang="en-US"/>
              <a:t>2021/11/8</a:t>
            </a:fld>
            <a:endParaRPr lang="en-US" altLang="zh-CN"/>
          </a:p>
        </p:txBody>
      </p:sp>
      <p:sp>
        <p:nvSpPr>
          <p:cNvPr id="14" name="灯片编号占位符 4"/>
          <p:cNvSpPr>
            <a:spLocks noGrp="1"/>
          </p:cNvSpPr>
          <p:nvPr>
            <p:ph type="sldNum" sz="quarter" idx="11"/>
          </p:nvPr>
        </p:nvSpPr>
        <p:spPr/>
        <p:txBody>
          <a:bodyPr/>
          <a:lstStyle/>
          <a:p>
            <a:fld id="{F1FD2541-44C8-4BD1-873B-084DAEFDF177}" type="slidenum">
              <a:rPr lang="en-US" altLang="zh-CN"/>
              <a:t>62</a:t>
            </a:fld>
            <a:endParaRPr lang="en-US" altLang="zh-CN"/>
          </a:p>
        </p:txBody>
      </p:sp>
      <p:sp>
        <p:nvSpPr>
          <p:cNvPr id="50178" name="Rectangle 2"/>
          <p:cNvSpPr>
            <a:spLocks noGrp="1" noChangeArrowheads="1"/>
          </p:cNvSpPr>
          <p:nvPr>
            <p:ph type="title"/>
          </p:nvPr>
        </p:nvSpPr>
        <p:spPr/>
        <p:txBody>
          <a:bodyPr/>
          <a:lstStyle/>
          <a:p>
            <a:r>
              <a:rPr lang="zh-CN" altLang="en-US"/>
              <a:t>回顾：软件生命周期</a:t>
            </a:r>
          </a:p>
        </p:txBody>
      </p:sp>
      <p:sp>
        <p:nvSpPr>
          <p:cNvPr id="50179" name="AutoShape 3"/>
          <p:cNvSpPr>
            <a:spLocks noChangeArrowheads="1"/>
          </p:cNvSpPr>
          <p:nvPr/>
        </p:nvSpPr>
        <p:spPr bwMode="auto">
          <a:xfrm>
            <a:off x="304800" y="1066800"/>
            <a:ext cx="914400" cy="990600"/>
          </a:xfrm>
          <a:prstGeom prst="roundRect">
            <a:avLst>
              <a:gd name="adj" fmla="val 16667"/>
            </a:avLst>
          </a:prstGeom>
          <a:solidFill>
            <a:srgbClr val="FFFF99"/>
          </a:solidFill>
          <a:ln w="9525" algn="ctr">
            <a:solidFill>
              <a:schemeClr val="tx1"/>
            </a:solidFill>
            <a:round/>
          </a:ln>
          <a:effectLst/>
        </p:spPr>
        <p:txBody>
          <a:bodyPr wrap="none" anchor="ctr"/>
          <a:lstStyle/>
          <a:p>
            <a:r>
              <a:rPr lang="zh-CN" altLang="en-US" sz="2400" b="1">
                <a:solidFill>
                  <a:srgbClr val="CC0000"/>
                </a:solidFill>
                <a:latin typeface="黑体" panose="02010609060101010101" charset="-122"/>
                <a:ea typeface="黑体" panose="02010609060101010101" charset="-122"/>
              </a:rPr>
              <a:t>客户</a:t>
            </a:r>
          </a:p>
          <a:p>
            <a:r>
              <a:rPr lang="zh-CN" altLang="en-US" sz="2400" b="1">
                <a:solidFill>
                  <a:srgbClr val="CC0000"/>
                </a:solidFill>
                <a:latin typeface="黑体" panose="02010609060101010101" charset="-122"/>
                <a:ea typeface="黑体" panose="02010609060101010101" charset="-122"/>
              </a:rPr>
              <a:t>订购</a:t>
            </a:r>
          </a:p>
        </p:txBody>
      </p:sp>
      <p:sp>
        <p:nvSpPr>
          <p:cNvPr id="50180" name="AutoShape 4"/>
          <p:cNvSpPr>
            <a:spLocks noChangeArrowheads="1"/>
          </p:cNvSpPr>
          <p:nvPr/>
        </p:nvSpPr>
        <p:spPr bwMode="auto">
          <a:xfrm>
            <a:off x="1752600" y="1327150"/>
            <a:ext cx="1828800" cy="457200"/>
          </a:xfrm>
          <a:prstGeom prst="roundRect">
            <a:avLst>
              <a:gd name="adj" fmla="val 16667"/>
            </a:avLst>
          </a:prstGeom>
          <a:solidFill>
            <a:srgbClr val="CCFFCC"/>
          </a:solidFill>
          <a:ln w="9525" algn="ctr">
            <a:solidFill>
              <a:schemeClr val="tx1"/>
            </a:solidFill>
            <a:round/>
          </a:ln>
          <a:effectLst/>
        </p:spPr>
        <p:txBody>
          <a:bodyPr wrap="none" anchor="ctr"/>
          <a:lstStyle/>
          <a:p>
            <a:r>
              <a:rPr lang="zh-CN" altLang="en-US" sz="2200" b="1">
                <a:solidFill>
                  <a:srgbClr val="CC0000"/>
                </a:solidFill>
                <a:ea typeface="黑体" panose="02010609060101010101" charset="-122"/>
              </a:rPr>
              <a:t>问题定义</a:t>
            </a:r>
          </a:p>
        </p:txBody>
      </p:sp>
      <p:sp>
        <p:nvSpPr>
          <p:cNvPr id="50181" name="AutoShape 5"/>
          <p:cNvSpPr>
            <a:spLocks noChangeArrowheads="1"/>
          </p:cNvSpPr>
          <p:nvPr/>
        </p:nvSpPr>
        <p:spPr bwMode="auto">
          <a:xfrm>
            <a:off x="4267200" y="1327150"/>
            <a:ext cx="1981200" cy="457200"/>
          </a:xfrm>
          <a:prstGeom prst="roundRect">
            <a:avLst>
              <a:gd name="adj" fmla="val 16667"/>
            </a:avLst>
          </a:prstGeom>
          <a:solidFill>
            <a:srgbClr val="CCFFCC"/>
          </a:solidFill>
          <a:ln w="9525" algn="ctr">
            <a:solidFill>
              <a:schemeClr val="tx1"/>
            </a:solidFill>
            <a:round/>
          </a:ln>
          <a:effectLst/>
        </p:spPr>
        <p:txBody>
          <a:bodyPr wrap="none" anchor="ctr"/>
          <a:lstStyle/>
          <a:p>
            <a:r>
              <a:rPr lang="zh-CN" altLang="en-US" sz="2200" b="1">
                <a:solidFill>
                  <a:srgbClr val="CC0000"/>
                </a:solidFill>
                <a:ea typeface="黑体" panose="02010609060101010101" charset="-122"/>
              </a:rPr>
              <a:t>可行性研究</a:t>
            </a:r>
          </a:p>
        </p:txBody>
      </p:sp>
      <p:cxnSp>
        <p:nvCxnSpPr>
          <p:cNvPr id="50182" name="AutoShape 6"/>
          <p:cNvCxnSpPr>
            <a:cxnSpLocks noChangeShapeType="1"/>
            <a:stCxn id="50179" idx="3"/>
            <a:endCxn id="50180" idx="1"/>
          </p:cNvCxnSpPr>
          <p:nvPr/>
        </p:nvCxnSpPr>
        <p:spPr bwMode="auto">
          <a:xfrm flipV="1">
            <a:off x="1219200" y="1555750"/>
            <a:ext cx="533400" cy="6350"/>
          </a:xfrm>
          <a:prstGeom prst="bentConnector3">
            <a:avLst>
              <a:gd name="adj1" fmla="val 50000"/>
            </a:avLst>
          </a:prstGeom>
          <a:noFill/>
          <a:ln w="76200">
            <a:solidFill>
              <a:schemeClr val="accent2"/>
            </a:solidFill>
            <a:miter lim="800000"/>
            <a:tailEnd type="triangle" w="med" len="med"/>
          </a:ln>
          <a:effectLst/>
        </p:spPr>
      </p:cxnSp>
      <p:cxnSp>
        <p:nvCxnSpPr>
          <p:cNvPr id="50183" name="AutoShape 7"/>
          <p:cNvCxnSpPr>
            <a:cxnSpLocks noChangeShapeType="1"/>
            <a:stCxn id="50180" idx="3"/>
            <a:endCxn id="50181" idx="1"/>
          </p:cNvCxnSpPr>
          <p:nvPr/>
        </p:nvCxnSpPr>
        <p:spPr bwMode="auto">
          <a:xfrm>
            <a:off x="3581400" y="1555750"/>
            <a:ext cx="685800" cy="0"/>
          </a:xfrm>
          <a:prstGeom prst="straightConnector1">
            <a:avLst/>
          </a:prstGeom>
          <a:noFill/>
          <a:ln w="76200">
            <a:solidFill>
              <a:schemeClr val="accent2"/>
            </a:solidFill>
            <a:round/>
            <a:tailEnd type="triangle" w="med" len="med"/>
          </a:ln>
          <a:effectLst/>
        </p:spPr>
      </p:cxnSp>
      <p:sp>
        <p:nvSpPr>
          <p:cNvPr id="50184" name="Rectangle 8"/>
          <p:cNvSpPr>
            <a:spLocks noChangeArrowheads="1"/>
          </p:cNvSpPr>
          <p:nvPr/>
        </p:nvSpPr>
        <p:spPr bwMode="auto">
          <a:xfrm>
            <a:off x="609600" y="3505200"/>
            <a:ext cx="8153400" cy="2647950"/>
          </a:xfrm>
          <a:prstGeom prst="rect">
            <a:avLst/>
          </a:prstGeom>
          <a:solidFill>
            <a:srgbClr val="FFFFCC"/>
          </a:solidFill>
          <a:ln w="9525">
            <a:noFill/>
            <a:miter lim="800000"/>
          </a:ln>
          <a:effectLst/>
        </p:spPr>
        <p:txBody>
          <a:bodyPr>
            <a:spAutoFit/>
          </a:bodyPr>
          <a:lstStyle/>
          <a:p>
            <a:pPr algn="l"/>
            <a:r>
              <a:rPr lang="en-US" altLang="zh-CN" sz="2400" b="1">
                <a:solidFill>
                  <a:srgbClr val="0000FF"/>
                </a:solidFill>
                <a:ea typeface="黑体" panose="02010609060101010101" charset="-122"/>
              </a:rPr>
              <a:t>1.</a:t>
            </a:r>
            <a:r>
              <a:rPr lang="zh-CN" altLang="en-US" sz="2400" b="1">
                <a:solidFill>
                  <a:srgbClr val="0000FF"/>
                </a:solidFill>
                <a:ea typeface="黑体" panose="02010609060101010101" charset="-122"/>
              </a:rPr>
              <a:t>问题定义</a:t>
            </a:r>
          </a:p>
          <a:p>
            <a:pPr algn="l"/>
            <a:r>
              <a:rPr lang="zh-CN" altLang="en-US" sz="2400" b="1">
                <a:ea typeface="黑体" panose="02010609060101010101" charset="-122"/>
              </a:rPr>
              <a:t>　　确定要开发软件系统的总目标</a:t>
            </a:r>
          </a:p>
          <a:p>
            <a:pPr algn="l"/>
            <a:r>
              <a:rPr lang="zh-CN" altLang="en-US" sz="2400" b="1">
                <a:ea typeface="黑体" panose="02010609060101010101" charset="-122"/>
              </a:rPr>
              <a:t>　　给出功能、性能、可靠性以及接口等方面的要求</a:t>
            </a:r>
          </a:p>
          <a:p>
            <a:pPr algn="l"/>
            <a:r>
              <a:rPr lang="en-US" altLang="zh-CN" sz="2400" b="1">
                <a:solidFill>
                  <a:srgbClr val="0000FF"/>
                </a:solidFill>
                <a:ea typeface="黑体" panose="02010609060101010101" charset="-122"/>
              </a:rPr>
              <a:t>2.</a:t>
            </a:r>
            <a:r>
              <a:rPr lang="zh-CN" altLang="en-US" sz="2400" b="1">
                <a:solidFill>
                  <a:srgbClr val="0000FF"/>
                </a:solidFill>
                <a:ea typeface="黑体" panose="02010609060101010101" charset="-122"/>
              </a:rPr>
              <a:t>可行性研究</a:t>
            </a:r>
          </a:p>
          <a:p>
            <a:pPr algn="l"/>
            <a:r>
              <a:rPr lang="zh-CN" altLang="en-US" sz="2400" b="1">
                <a:ea typeface="黑体" panose="02010609060101010101" charset="-122"/>
              </a:rPr>
              <a:t>　　估计可利用的资源</a:t>
            </a:r>
            <a:r>
              <a:rPr lang="en-US" altLang="zh-CN" sz="2400" b="1">
                <a:ea typeface="黑体" panose="02010609060101010101" charset="-122"/>
              </a:rPr>
              <a:t>(</a:t>
            </a:r>
            <a:r>
              <a:rPr lang="zh-CN" altLang="en-US" sz="2400" b="1">
                <a:ea typeface="黑体" panose="02010609060101010101" charset="-122"/>
              </a:rPr>
              <a:t>计算机硬件，软件，人力等</a:t>
            </a:r>
            <a:r>
              <a:rPr lang="en-US" altLang="zh-CN" sz="2400" b="1">
                <a:ea typeface="黑体" panose="02010609060101010101" charset="-122"/>
              </a:rPr>
              <a:t>)</a:t>
            </a:r>
            <a:r>
              <a:rPr lang="zh-CN" altLang="en-US" sz="2400" b="1">
                <a:ea typeface="黑体" panose="02010609060101010101" charset="-122"/>
              </a:rPr>
              <a:t>、成本、效益、开发进度，编制</a:t>
            </a:r>
            <a:r>
              <a:rPr lang="zh-CN" altLang="en-US" sz="2400" b="1" i="1">
                <a:solidFill>
                  <a:srgbClr val="0000FF"/>
                </a:solidFill>
                <a:ea typeface="黑体" panose="02010609060101010101" charset="-122"/>
              </a:rPr>
              <a:t>可行性研究报告</a:t>
            </a:r>
            <a:endParaRPr lang="zh-CN" altLang="en-US" sz="2400" b="1">
              <a:ea typeface="黑体" panose="02010609060101010101" charset="-122"/>
            </a:endParaRPr>
          </a:p>
          <a:p>
            <a:pPr algn="l"/>
            <a:r>
              <a:rPr lang="zh-CN" altLang="en-US" sz="2400" b="1">
                <a:ea typeface="黑体" panose="02010609060101010101" charset="-122"/>
              </a:rPr>
              <a:t>　　制定完成开发任务的</a:t>
            </a:r>
            <a:r>
              <a:rPr lang="zh-CN" altLang="en-US" sz="2400" b="1" i="1">
                <a:solidFill>
                  <a:srgbClr val="0000FF"/>
                </a:solidFill>
                <a:ea typeface="黑体" panose="02010609060101010101" charset="-122"/>
              </a:rPr>
              <a:t>解决方案</a:t>
            </a:r>
            <a:r>
              <a:rPr lang="zh-CN" altLang="en-US" sz="2400" b="1">
                <a:ea typeface="黑体" panose="02010609060101010101" charset="-122"/>
              </a:rPr>
              <a:t>和</a:t>
            </a:r>
            <a:r>
              <a:rPr lang="zh-CN" altLang="en-US" sz="2400" b="1" i="1">
                <a:solidFill>
                  <a:srgbClr val="0000FF"/>
                </a:solidFill>
                <a:ea typeface="黑体" panose="02010609060101010101" charset="-122"/>
              </a:rPr>
              <a:t>实施计划</a:t>
            </a:r>
            <a:endParaRPr lang="zh-CN" altLang="en-US" sz="2400" b="1">
              <a:ea typeface="黑体" panose="02010609060101010101" charset="-122"/>
            </a:endParaRPr>
          </a:p>
        </p:txBody>
      </p:sp>
      <p:sp>
        <p:nvSpPr>
          <p:cNvPr id="50185" name="AutoShape 9"/>
          <p:cNvSpPr>
            <a:spLocks noChangeArrowheads="1"/>
          </p:cNvSpPr>
          <p:nvPr/>
        </p:nvSpPr>
        <p:spPr bwMode="auto">
          <a:xfrm>
            <a:off x="7162800" y="1143000"/>
            <a:ext cx="1752600" cy="838200"/>
          </a:xfrm>
          <a:prstGeom prst="foldedCorner">
            <a:avLst>
              <a:gd name="adj" fmla="val 12500"/>
            </a:avLst>
          </a:prstGeom>
          <a:solidFill>
            <a:srgbClr val="FFFFFF"/>
          </a:solidFill>
          <a:ln w="9525">
            <a:solidFill>
              <a:schemeClr val="tx1"/>
            </a:solidFill>
            <a:round/>
          </a:ln>
          <a:effectLst/>
        </p:spPr>
        <p:txBody>
          <a:bodyPr wrap="none" anchor="ctr"/>
          <a:lstStyle/>
          <a:p>
            <a:r>
              <a:rPr lang="zh-CN" altLang="en-US" sz="2200" b="1">
                <a:solidFill>
                  <a:srgbClr val="CC0000"/>
                </a:solidFill>
                <a:ea typeface="黑体" panose="02010609060101010101" charset="-122"/>
              </a:rPr>
              <a:t>可行性研究</a:t>
            </a:r>
          </a:p>
          <a:p>
            <a:r>
              <a:rPr lang="zh-CN" altLang="en-US" sz="2200" b="1">
                <a:solidFill>
                  <a:srgbClr val="CC0000"/>
                </a:solidFill>
                <a:ea typeface="黑体" panose="02010609060101010101" charset="-122"/>
              </a:rPr>
              <a:t>报告</a:t>
            </a:r>
          </a:p>
        </p:txBody>
      </p:sp>
      <p:cxnSp>
        <p:nvCxnSpPr>
          <p:cNvPr id="50186" name="AutoShape 10"/>
          <p:cNvCxnSpPr>
            <a:cxnSpLocks noChangeShapeType="1"/>
            <a:stCxn id="50181" idx="3"/>
            <a:endCxn id="50185" idx="1"/>
          </p:cNvCxnSpPr>
          <p:nvPr/>
        </p:nvCxnSpPr>
        <p:spPr bwMode="auto">
          <a:xfrm>
            <a:off x="6248400" y="1555750"/>
            <a:ext cx="914400" cy="6350"/>
          </a:xfrm>
          <a:prstGeom prst="bentConnector3">
            <a:avLst>
              <a:gd name="adj1" fmla="val 50000"/>
            </a:avLst>
          </a:prstGeom>
          <a:noFill/>
          <a:ln w="76200">
            <a:solidFill>
              <a:schemeClr val="accent2"/>
            </a:solidFill>
            <a:miter lim="800000"/>
            <a:tailEnd type="triangle" w="med" len="med"/>
          </a:ln>
          <a:effectLst/>
        </p:spPr>
      </p:cxnSp>
      <p:sp>
        <p:nvSpPr>
          <p:cNvPr id="50187" name="AutoShape 11"/>
          <p:cNvSpPr>
            <a:spLocks noChangeArrowheads="1"/>
          </p:cNvSpPr>
          <p:nvPr/>
        </p:nvSpPr>
        <p:spPr bwMode="auto">
          <a:xfrm>
            <a:off x="7162800" y="2209800"/>
            <a:ext cx="1752600" cy="838200"/>
          </a:xfrm>
          <a:prstGeom prst="foldedCorner">
            <a:avLst>
              <a:gd name="adj" fmla="val 12500"/>
            </a:avLst>
          </a:prstGeom>
          <a:solidFill>
            <a:srgbClr val="FFFFFF"/>
          </a:solidFill>
          <a:ln w="9525">
            <a:solidFill>
              <a:schemeClr val="tx1"/>
            </a:solidFill>
            <a:round/>
          </a:ln>
          <a:effectLst/>
        </p:spPr>
        <p:txBody>
          <a:bodyPr wrap="none" anchor="ctr"/>
          <a:lstStyle/>
          <a:p>
            <a:r>
              <a:rPr lang="zh-CN" altLang="en-US" sz="2200" b="1">
                <a:solidFill>
                  <a:srgbClr val="CC0000"/>
                </a:solidFill>
                <a:ea typeface="黑体" panose="02010609060101010101" charset="-122"/>
              </a:rPr>
              <a:t>项目计划</a:t>
            </a:r>
          </a:p>
        </p:txBody>
      </p:sp>
      <p:cxnSp>
        <p:nvCxnSpPr>
          <p:cNvPr id="50188" name="AutoShape 12"/>
          <p:cNvCxnSpPr>
            <a:cxnSpLocks noChangeShapeType="1"/>
            <a:endCxn id="50187" idx="1"/>
          </p:cNvCxnSpPr>
          <p:nvPr/>
        </p:nvCxnSpPr>
        <p:spPr bwMode="auto">
          <a:xfrm>
            <a:off x="6261100" y="1730375"/>
            <a:ext cx="901700" cy="898525"/>
          </a:xfrm>
          <a:prstGeom prst="bentConnector3">
            <a:avLst>
              <a:gd name="adj1" fmla="val 50000"/>
            </a:avLst>
          </a:prstGeom>
          <a:noFill/>
          <a:ln w="76200">
            <a:solidFill>
              <a:schemeClr val="accent2"/>
            </a:solidFill>
            <a:miter lim="800000"/>
            <a:tailEnd type="triangle" w="med" len="med"/>
          </a:ln>
          <a:effectLst/>
        </p:spPr>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5DCA105-F3DE-4367-B6FC-2334465545AC}" type="datetime1">
              <a:rPr lang="zh-CN" altLang="en-US"/>
              <a:t>2021/11/8</a:t>
            </a:fld>
            <a:endParaRPr lang="en-US" altLang="zh-CN"/>
          </a:p>
        </p:txBody>
      </p:sp>
      <p:sp>
        <p:nvSpPr>
          <p:cNvPr id="6" name="灯片编号占位符 4"/>
          <p:cNvSpPr>
            <a:spLocks noGrp="1"/>
          </p:cNvSpPr>
          <p:nvPr>
            <p:ph type="sldNum" sz="quarter" idx="11"/>
          </p:nvPr>
        </p:nvSpPr>
        <p:spPr/>
        <p:txBody>
          <a:bodyPr/>
          <a:lstStyle/>
          <a:p>
            <a:fld id="{34FCBC15-E15F-4C4D-9EBB-ACB43B7E80F8}" type="slidenum">
              <a:rPr lang="en-US" altLang="zh-CN"/>
              <a:t>63</a:t>
            </a:fld>
            <a:endParaRPr lang="en-US" altLang="zh-CN"/>
          </a:p>
        </p:txBody>
      </p:sp>
      <p:sp>
        <p:nvSpPr>
          <p:cNvPr id="18434" name="Rectangle 2"/>
          <p:cNvSpPr>
            <a:spLocks noGrp="1" noChangeArrowheads="1"/>
          </p:cNvSpPr>
          <p:nvPr>
            <p:ph type="title"/>
          </p:nvPr>
        </p:nvSpPr>
        <p:spPr/>
        <p:txBody>
          <a:bodyPr/>
          <a:lstStyle/>
          <a:p>
            <a:r>
              <a:rPr lang="zh-CN" altLang="en-US"/>
              <a:t>第二章 项目计划</a:t>
            </a:r>
          </a:p>
        </p:txBody>
      </p:sp>
      <p:sp>
        <p:nvSpPr>
          <p:cNvPr id="18435" name="Rectangle 3"/>
          <p:cNvSpPr>
            <a:spLocks noGrp="1" noChangeArrowheads="1"/>
          </p:cNvSpPr>
          <p:nvPr>
            <p:ph type="body" idx="1"/>
          </p:nvPr>
        </p:nvSpPr>
        <p:spPr/>
        <p:txBody>
          <a:bodyPr/>
          <a:lstStyle/>
          <a:p>
            <a:r>
              <a:rPr lang="en-US" altLang="zh-CN" dirty="0">
                <a:solidFill>
                  <a:srgbClr val="CC0000"/>
                </a:solidFill>
              </a:rPr>
              <a:t>【</a:t>
            </a:r>
            <a:r>
              <a:rPr lang="zh-CN" altLang="en-US" dirty="0">
                <a:solidFill>
                  <a:srgbClr val="CC0000"/>
                </a:solidFill>
              </a:rPr>
              <a:t>小结</a:t>
            </a:r>
            <a:r>
              <a:rPr lang="en-US" altLang="zh-CN" dirty="0">
                <a:solidFill>
                  <a:srgbClr val="CC0000"/>
                </a:solidFill>
              </a:rPr>
              <a:t>】</a:t>
            </a:r>
            <a:endParaRPr lang="en-US" altLang="zh-CN" dirty="0"/>
          </a:p>
          <a:p>
            <a:pPr lvl="1"/>
            <a:r>
              <a:rPr lang="zh-CN" altLang="en-US" dirty="0"/>
              <a:t>问题定义的任务</a:t>
            </a:r>
            <a:r>
              <a:rPr lang="zh-CN" altLang="en-US" dirty="0" smtClean="0"/>
              <a:t>。</a:t>
            </a:r>
            <a:endParaRPr lang="en-US" altLang="zh-CN" dirty="0" smtClean="0"/>
          </a:p>
          <a:p>
            <a:pPr lvl="2"/>
            <a:r>
              <a:rPr lang="zh-CN" altLang="en-US" dirty="0"/>
              <a:t>明确用户要计算机解决的</a:t>
            </a:r>
            <a:r>
              <a:rPr lang="zh-CN" altLang="en-US" dirty="0">
                <a:solidFill>
                  <a:srgbClr val="C00000"/>
                </a:solidFill>
              </a:rPr>
              <a:t>问题是什么</a:t>
            </a:r>
            <a:r>
              <a:rPr lang="zh-CN" altLang="en-US" dirty="0"/>
              <a:t>。</a:t>
            </a:r>
          </a:p>
          <a:p>
            <a:pPr lvl="2"/>
            <a:r>
              <a:rPr lang="zh-CN" altLang="en-US" dirty="0" smtClean="0"/>
              <a:t>确定</a:t>
            </a:r>
            <a:r>
              <a:rPr lang="zh-CN" altLang="en-US" dirty="0">
                <a:solidFill>
                  <a:srgbClr val="0000FF"/>
                </a:solidFill>
              </a:rPr>
              <a:t>问题的背景</a:t>
            </a:r>
            <a:r>
              <a:rPr lang="zh-CN" altLang="en-US" dirty="0"/>
              <a:t>、</a:t>
            </a:r>
            <a:r>
              <a:rPr lang="zh-CN" altLang="en-US" dirty="0">
                <a:solidFill>
                  <a:srgbClr val="0000FF"/>
                </a:solidFill>
              </a:rPr>
              <a:t>待开发系统的目标</a:t>
            </a:r>
            <a:r>
              <a:rPr lang="zh-CN" altLang="en-US" dirty="0"/>
              <a:t>和</a:t>
            </a:r>
            <a:r>
              <a:rPr lang="zh-CN" altLang="en-US" dirty="0">
                <a:solidFill>
                  <a:srgbClr val="0000FF"/>
                </a:solidFill>
              </a:rPr>
              <a:t>范围</a:t>
            </a:r>
            <a:r>
              <a:rPr lang="zh-CN" altLang="en-US" dirty="0"/>
              <a:t>。</a:t>
            </a:r>
          </a:p>
          <a:p>
            <a:pPr lvl="1"/>
            <a:r>
              <a:rPr lang="zh-CN" altLang="en-US" dirty="0" smtClean="0"/>
              <a:t>可行性研究</a:t>
            </a:r>
            <a:r>
              <a:rPr lang="zh-CN" altLang="en-US" dirty="0"/>
              <a:t>的目的、任务和步骤。</a:t>
            </a:r>
          </a:p>
          <a:p>
            <a:pPr lvl="1"/>
            <a:r>
              <a:rPr lang="zh-CN" altLang="en-US" dirty="0"/>
              <a:t>系统流程图的作用、绘制方法。</a:t>
            </a:r>
          </a:p>
        </p:txBody>
      </p:sp>
      <p:sp>
        <p:nvSpPr>
          <p:cNvPr id="18436" name="WordArt 4"/>
          <p:cNvSpPr>
            <a:spLocks noChangeArrowheads="1" noChangeShapeType="1" noTextEdit="1"/>
          </p:cNvSpPr>
          <p:nvPr/>
        </p:nvSpPr>
        <p:spPr bwMode="auto">
          <a:xfrm>
            <a:off x="2563813" y="4041064"/>
            <a:ext cx="4038600" cy="2590800"/>
          </a:xfrm>
          <a:prstGeom prst="rect">
            <a:avLst/>
          </a:prstGeom>
        </p:spPr>
        <p:txBody>
          <a:bodyPr wrap="none" fromWordArt="1">
            <a:prstTxWarp prst="textSlantUp">
              <a:avLst>
                <a:gd name="adj" fmla="val 55556"/>
              </a:avLst>
            </a:prstTxWarp>
          </a:bodyPr>
          <a:lstStyle/>
          <a:p>
            <a:r>
              <a:rPr lang="en-US" altLang="zh-CN" sz="3600" kern="10" dirty="0">
                <a:ln w="9525">
                  <a:solidFill>
                    <a:srgbClr val="000000"/>
                  </a:solidFill>
                  <a:round/>
                </a:ln>
                <a:solidFill>
                  <a:srgbClr val="FF6600"/>
                </a:solidFill>
                <a:latin typeface="Victorian LET"/>
              </a:rPr>
              <a:t>THE END</a:t>
            </a:r>
            <a:endParaRPr lang="zh-CN" altLang="en-US" sz="3600" kern="10" dirty="0">
              <a:ln w="9525">
                <a:solidFill>
                  <a:srgbClr val="000000"/>
                </a:solidFill>
                <a:round/>
              </a:ln>
              <a:solidFill>
                <a:srgbClr val="FF6600"/>
              </a:solidFill>
              <a:latin typeface="Victorian LE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strips(downRigh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strips(downRight)">
                                      <p:cBhvr>
                                        <p:cTn id="12" dur="500"/>
                                        <p:tgtEl>
                                          <p:spTgt spid="18435">
                                            <p:txEl>
                                              <p:pRg st="1" end="1"/>
                                            </p:txEl>
                                          </p:spTgt>
                                        </p:tgtEl>
                                      </p:cBhvr>
                                    </p:animEffect>
                                  </p:childTnLst>
                                </p:cTn>
                              </p:par>
                              <p:par>
                                <p:cTn id="13" presetID="18" presetClass="entr" presetSubtype="6" fill="hold" nodeType="with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strips(downRight)">
                                      <p:cBhvr>
                                        <p:cTn id="15" dur="500"/>
                                        <p:tgtEl>
                                          <p:spTgt spid="18435">
                                            <p:txEl>
                                              <p:pRg st="2" end="2"/>
                                            </p:txEl>
                                          </p:spTgt>
                                        </p:tgtEl>
                                      </p:cBhvr>
                                    </p:animEffect>
                                  </p:childTnLst>
                                </p:cTn>
                              </p:par>
                              <p:par>
                                <p:cTn id="16" presetID="18" presetClass="entr" presetSubtype="6" fill="hold" nodeType="with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strips(downRight)">
                                      <p:cBhvr>
                                        <p:cTn id="18" dur="500"/>
                                        <p:tgtEl>
                                          <p:spTgt spid="1843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Effect transition="in" filter="strips(downRight)">
                                      <p:cBhvr>
                                        <p:cTn id="23" dur="500"/>
                                        <p:tgtEl>
                                          <p:spTgt spid="1843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18435">
                                            <p:txEl>
                                              <p:pRg st="5" end="5"/>
                                            </p:txEl>
                                          </p:spTgt>
                                        </p:tgtEl>
                                        <p:attrNameLst>
                                          <p:attrName>style.visibility</p:attrName>
                                        </p:attrNameLst>
                                      </p:cBhvr>
                                      <p:to>
                                        <p:strVal val="visible"/>
                                      </p:to>
                                    </p:set>
                                    <p:animEffect transition="in" filter="strips(downRight)">
                                      <p:cBhvr>
                                        <p:cTn id="28" dur="500"/>
                                        <p:tgtEl>
                                          <p:spTgt spid="1843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5" presetClass="entr" presetSubtype="0" fill="hold" grpId="0" nodeType="clickEffect">
                                  <p:stCondLst>
                                    <p:cond delay="0"/>
                                  </p:stCondLst>
                                  <p:childTnLst>
                                    <p:set>
                                      <p:cBhvr>
                                        <p:cTn id="32" dur="1" fill="hold">
                                          <p:stCondLst>
                                            <p:cond delay="0"/>
                                          </p:stCondLst>
                                        </p:cTn>
                                        <p:tgtEl>
                                          <p:spTgt spid="18436"/>
                                        </p:tgtEl>
                                        <p:attrNameLst>
                                          <p:attrName>style.visibility</p:attrName>
                                        </p:attrNameLst>
                                      </p:cBhvr>
                                      <p:to>
                                        <p:strVal val="visible"/>
                                      </p:to>
                                    </p:set>
                                    <p:animEffect transition="in" filter="fade">
                                      <p:cBhvr>
                                        <p:cTn id="33" dur="2000"/>
                                        <p:tgtEl>
                                          <p:spTgt spid="18436"/>
                                        </p:tgtEl>
                                      </p:cBhvr>
                                    </p:animEffect>
                                    <p:anim calcmode="lin" valueType="num">
                                      <p:cBhvr>
                                        <p:cTn id="34" dur="2000" fill="hold"/>
                                        <p:tgtEl>
                                          <p:spTgt spid="18436"/>
                                        </p:tgtEl>
                                        <p:attrNameLst>
                                          <p:attrName>style.rotation</p:attrName>
                                        </p:attrNameLst>
                                      </p:cBhvr>
                                      <p:tavLst>
                                        <p:tav tm="0">
                                          <p:val>
                                            <p:fltVal val="720"/>
                                          </p:val>
                                        </p:tav>
                                        <p:tav tm="100000">
                                          <p:val>
                                            <p:fltVal val="0"/>
                                          </p:val>
                                        </p:tav>
                                      </p:tavLst>
                                    </p:anim>
                                    <p:anim calcmode="lin" valueType="num">
                                      <p:cBhvr>
                                        <p:cTn id="35" dur="2000" fill="hold"/>
                                        <p:tgtEl>
                                          <p:spTgt spid="18436"/>
                                        </p:tgtEl>
                                        <p:attrNameLst>
                                          <p:attrName>ppt_h</p:attrName>
                                        </p:attrNameLst>
                                      </p:cBhvr>
                                      <p:tavLst>
                                        <p:tav tm="0">
                                          <p:val>
                                            <p:fltVal val="0"/>
                                          </p:val>
                                        </p:tav>
                                        <p:tav tm="100000">
                                          <p:val>
                                            <p:strVal val="#ppt_h"/>
                                          </p:val>
                                        </p:tav>
                                      </p:tavLst>
                                    </p:anim>
                                    <p:anim calcmode="lin" valueType="num">
                                      <p:cBhvr>
                                        <p:cTn id="36" dur="2000" fill="hold"/>
                                        <p:tgtEl>
                                          <p:spTgt spid="1843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5DCA105-F3DE-4367-B6FC-2334465545AC}" type="datetime1">
              <a:rPr lang="zh-CN" altLang="en-US"/>
              <a:t>2021/11/8</a:t>
            </a:fld>
            <a:endParaRPr lang="en-US" altLang="zh-CN"/>
          </a:p>
        </p:txBody>
      </p:sp>
      <p:sp>
        <p:nvSpPr>
          <p:cNvPr id="6" name="灯片编号占位符 4"/>
          <p:cNvSpPr>
            <a:spLocks noGrp="1"/>
          </p:cNvSpPr>
          <p:nvPr>
            <p:ph type="sldNum" sz="quarter" idx="11"/>
          </p:nvPr>
        </p:nvSpPr>
        <p:spPr/>
        <p:txBody>
          <a:bodyPr/>
          <a:lstStyle/>
          <a:p>
            <a:fld id="{34FCBC15-E15F-4C4D-9EBB-ACB43B7E80F8}" type="slidenum">
              <a:rPr lang="en-US" altLang="zh-CN"/>
              <a:t>64</a:t>
            </a:fld>
            <a:endParaRPr lang="en-US" altLang="zh-CN"/>
          </a:p>
        </p:txBody>
      </p:sp>
      <p:sp>
        <p:nvSpPr>
          <p:cNvPr id="18434" name="Rectangle 2"/>
          <p:cNvSpPr>
            <a:spLocks noGrp="1" noChangeArrowheads="1"/>
          </p:cNvSpPr>
          <p:nvPr>
            <p:ph type="title"/>
          </p:nvPr>
        </p:nvSpPr>
        <p:spPr/>
        <p:txBody>
          <a:bodyPr/>
          <a:lstStyle/>
          <a:p>
            <a:r>
              <a:rPr lang="zh-CN" altLang="en-US"/>
              <a:t>第二章 项目计划</a:t>
            </a:r>
          </a:p>
        </p:txBody>
      </p:sp>
      <p:sp>
        <p:nvSpPr>
          <p:cNvPr id="18435" name="Rectangle 3"/>
          <p:cNvSpPr>
            <a:spLocks noGrp="1" noChangeArrowheads="1"/>
          </p:cNvSpPr>
          <p:nvPr>
            <p:ph type="body" idx="1"/>
          </p:nvPr>
        </p:nvSpPr>
        <p:spPr/>
        <p:txBody>
          <a:bodyPr/>
          <a:lstStyle/>
          <a:p>
            <a:r>
              <a:rPr lang="en-US" altLang="zh-CN" dirty="0" smtClean="0">
                <a:solidFill>
                  <a:srgbClr val="CC0000"/>
                </a:solidFill>
              </a:rPr>
              <a:t>【</a:t>
            </a:r>
            <a:r>
              <a:rPr lang="zh-CN" altLang="en-US" dirty="0" smtClean="0">
                <a:solidFill>
                  <a:srgbClr val="CC0000"/>
                </a:solidFill>
              </a:rPr>
              <a:t>课后作业</a:t>
            </a:r>
            <a:r>
              <a:rPr lang="en-US" altLang="zh-CN" dirty="0" smtClean="0">
                <a:solidFill>
                  <a:srgbClr val="CC0000"/>
                </a:solidFill>
              </a:rPr>
              <a:t>】</a:t>
            </a:r>
          </a:p>
          <a:p>
            <a:endParaRPr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3" y="3662360"/>
            <a:ext cx="9144000" cy="2703515"/>
          </a:xfrm>
          <a:prstGeom prst="rect">
            <a:avLst/>
          </a:prstGeom>
        </p:spPr>
      </p:pic>
      <p:sp>
        <p:nvSpPr>
          <p:cNvPr id="4" name="矩形 3"/>
          <p:cNvSpPr/>
          <p:nvPr/>
        </p:nvSpPr>
        <p:spPr>
          <a:xfrm>
            <a:off x="472903" y="1711433"/>
            <a:ext cx="8229600" cy="2246769"/>
          </a:xfrm>
          <a:prstGeom prst="rect">
            <a:avLst/>
          </a:prstGeom>
        </p:spPr>
        <p:txBody>
          <a:bodyPr wrap="square">
            <a:spAutoFit/>
          </a:bodyPr>
          <a:lstStyle/>
          <a:p>
            <a:pPr algn="l"/>
            <a:r>
              <a:rPr lang="zh-CN" altLang="en-US" sz="2000" b="1" dirty="0">
                <a:solidFill>
                  <a:srgbClr val="CC0000"/>
                </a:solidFill>
                <a:latin typeface="+mn-lt"/>
                <a:ea typeface="+mn-ea"/>
              </a:rPr>
              <a:t>参照国标</a:t>
            </a:r>
            <a:r>
              <a:rPr lang="en-US" altLang="zh-CN" sz="2000" b="1" dirty="0">
                <a:solidFill>
                  <a:srgbClr val="CC0000"/>
                </a:solidFill>
                <a:latin typeface="+mn-lt"/>
                <a:ea typeface="+mn-ea"/>
              </a:rPr>
              <a:t>《</a:t>
            </a:r>
            <a:r>
              <a:rPr lang="zh-CN" altLang="en-US" sz="2000" b="1" dirty="0">
                <a:solidFill>
                  <a:srgbClr val="CC0000"/>
                </a:solidFill>
                <a:latin typeface="+mn-lt"/>
                <a:ea typeface="+mn-ea"/>
              </a:rPr>
              <a:t>计算机软件文档编制规范（</a:t>
            </a:r>
            <a:r>
              <a:rPr lang="en-US" altLang="zh-CN" sz="2000" b="1" dirty="0">
                <a:solidFill>
                  <a:srgbClr val="CC0000"/>
                </a:solidFill>
                <a:latin typeface="+mn-lt"/>
                <a:ea typeface="+mn-ea"/>
              </a:rPr>
              <a:t>GB/T</a:t>
            </a:r>
            <a:r>
              <a:rPr lang="zh-CN" altLang="en-US" sz="2000" b="1" dirty="0">
                <a:solidFill>
                  <a:srgbClr val="CC0000"/>
                </a:solidFill>
                <a:latin typeface="+mn-lt"/>
                <a:ea typeface="+mn-ea"/>
              </a:rPr>
              <a:t> </a:t>
            </a:r>
            <a:r>
              <a:rPr lang="en-US" altLang="zh-CN" sz="2000" b="1" dirty="0">
                <a:solidFill>
                  <a:srgbClr val="CC0000"/>
                </a:solidFill>
                <a:latin typeface="+mn-lt"/>
                <a:ea typeface="+mn-ea"/>
              </a:rPr>
              <a:t>8576-2006</a:t>
            </a:r>
            <a:r>
              <a:rPr lang="zh-CN" altLang="en-US" sz="2000" b="1" dirty="0">
                <a:solidFill>
                  <a:srgbClr val="CC0000"/>
                </a:solidFill>
                <a:latin typeface="+mn-lt"/>
                <a:ea typeface="+mn-ea"/>
              </a:rPr>
              <a:t>）</a:t>
            </a:r>
            <a:r>
              <a:rPr lang="en-US" altLang="zh-CN" sz="2000" b="1" dirty="0" smtClean="0">
                <a:solidFill>
                  <a:srgbClr val="CC0000"/>
                </a:solidFill>
                <a:latin typeface="+mn-lt"/>
                <a:ea typeface="+mn-ea"/>
              </a:rPr>
              <a:t>》</a:t>
            </a:r>
          </a:p>
          <a:p>
            <a:pPr algn="l"/>
            <a:endParaRPr lang="en-US" altLang="zh-CN" sz="2000" b="1" dirty="0">
              <a:solidFill>
                <a:srgbClr val="CC0000"/>
              </a:solidFill>
              <a:latin typeface="+mn-lt"/>
              <a:ea typeface="+mn-ea"/>
            </a:endParaRPr>
          </a:p>
          <a:p>
            <a:pPr algn="l"/>
            <a:r>
              <a:rPr lang="zh-CN" altLang="en-US" sz="2000" b="1" dirty="0" smtClean="0">
                <a:latin typeface="+mn-lt"/>
                <a:ea typeface="+mn-ea"/>
              </a:rPr>
              <a:t>编写</a:t>
            </a:r>
            <a:r>
              <a:rPr lang="en-US" altLang="zh-CN" sz="2000" b="1" dirty="0" smtClean="0">
                <a:latin typeface="+mn-lt"/>
                <a:ea typeface="+mn-ea"/>
              </a:rPr>
              <a:t>《</a:t>
            </a:r>
            <a:r>
              <a:rPr lang="zh-CN" altLang="en-US" sz="2000" b="1" dirty="0">
                <a:latin typeface="+mn-lt"/>
                <a:ea typeface="+mn-ea"/>
              </a:rPr>
              <a:t>校园</a:t>
            </a:r>
            <a:r>
              <a:rPr lang="zh-CN" altLang="en-US" sz="2000" b="1" dirty="0" smtClean="0">
                <a:latin typeface="+mn-lt"/>
                <a:ea typeface="+mn-ea"/>
              </a:rPr>
              <a:t>通</a:t>
            </a:r>
            <a:r>
              <a:rPr lang="en-US" altLang="zh-CN" sz="2000" b="1" dirty="0" smtClean="0">
                <a:latin typeface="+mn-lt"/>
                <a:ea typeface="+mn-ea"/>
              </a:rPr>
              <a:t>》</a:t>
            </a:r>
            <a:r>
              <a:rPr lang="zh-CN" altLang="en-US" sz="2000" b="1" dirty="0" smtClean="0">
                <a:latin typeface="+mn-lt"/>
                <a:ea typeface="+mn-ea"/>
              </a:rPr>
              <a:t>可行性分析（研究）报告。要求：</a:t>
            </a:r>
            <a:endParaRPr lang="en-US" altLang="zh-CN" sz="2000" b="1" dirty="0">
              <a:latin typeface="+mn-lt"/>
              <a:ea typeface="+mn-ea"/>
            </a:endParaRPr>
          </a:p>
          <a:p>
            <a:pPr algn="l"/>
            <a:r>
              <a:rPr lang="en-US" altLang="zh-CN" sz="2000" b="1" dirty="0" smtClean="0">
                <a:latin typeface="+mn-lt"/>
                <a:ea typeface="+mn-ea"/>
              </a:rPr>
              <a:t>1</a:t>
            </a:r>
            <a:r>
              <a:rPr lang="zh-CN" altLang="en-US" sz="2000" b="1" dirty="0" smtClean="0">
                <a:latin typeface="+mn-lt"/>
                <a:ea typeface="+mn-ea"/>
              </a:rPr>
              <a:t>、分析校园通的现有管理模式存在的问题；</a:t>
            </a:r>
            <a:endParaRPr lang="en-US" altLang="zh-CN" sz="2000" b="1" dirty="0" smtClean="0">
              <a:latin typeface="+mn-lt"/>
              <a:ea typeface="+mn-ea"/>
            </a:endParaRPr>
          </a:p>
          <a:p>
            <a:pPr algn="l"/>
            <a:r>
              <a:rPr lang="en-US" altLang="zh-CN" sz="2000" b="1" dirty="0" smtClean="0">
                <a:latin typeface="+mn-lt"/>
                <a:ea typeface="+mn-ea"/>
              </a:rPr>
              <a:t>2</a:t>
            </a:r>
            <a:r>
              <a:rPr lang="zh-CN" altLang="en-US" sz="2000" b="1" dirty="0" smtClean="0">
                <a:latin typeface="+mn-lt"/>
                <a:ea typeface="+mn-ea"/>
              </a:rPr>
              <a:t>、使用移动互联网相关技术，开发“校园通”管理信息系统。系统应包含</a:t>
            </a:r>
            <a:r>
              <a:rPr lang="en-US" altLang="zh-CN" sz="2000" b="1" dirty="0" smtClean="0">
                <a:latin typeface="+mn-lt"/>
                <a:ea typeface="+mn-ea"/>
              </a:rPr>
              <a:t>APP</a:t>
            </a:r>
            <a:r>
              <a:rPr lang="zh-CN" altLang="en-US" sz="2000" b="1" dirty="0" smtClean="0">
                <a:latin typeface="+mn-lt"/>
                <a:ea typeface="+mn-ea"/>
              </a:rPr>
              <a:t>和后台管理平台（实现车辆的相关管理和统计查询）。</a:t>
            </a:r>
          </a:p>
          <a:p>
            <a:pPr algn="l"/>
            <a:endParaRPr lang="zh-CN" altLang="en-US" sz="2000" b="1" dirty="0">
              <a:solidFill>
                <a:srgbClr val="CC0000"/>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strips(downRight)">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3C355F3-9235-44F6-9FC3-5DB129FA626D}"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E0EB3E92-C1B5-4745-AC10-78F57040CFA7}" type="slidenum">
              <a:rPr lang="en-US" altLang="zh-CN"/>
              <a:t>7</a:t>
            </a:fld>
            <a:endParaRPr lang="en-US" altLang="zh-CN"/>
          </a:p>
        </p:txBody>
      </p:sp>
      <p:sp>
        <p:nvSpPr>
          <p:cNvPr id="26626" name="Rectangle 2"/>
          <p:cNvSpPr>
            <a:spLocks noGrp="1" noChangeArrowheads="1"/>
          </p:cNvSpPr>
          <p:nvPr>
            <p:ph type="title"/>
          </p:nvPr>
        </p:nvSpPr>
        <p:spPr/>
        <p:txBody>
          <a:bodyPr/>
          <a:lstStyle/>
          <a:p>
            <a:r>
              <a:rPr lang="en-US" altLang="zh-CN"/>
              <a:t>2.1 </a:t>
            </a:r>
            <a:r>
              <a:rPr lang="zh-CN" altLang="en-US"/>
              <a:t>问题定义</a:t>
            </a:r>
          </a:p>
        </p:txBody>
      </p:sp>
      <p:sp>
        <p:nvSpPr>
          <p:cNvPr id="26627" name="Rectangle 3"/>
          <p:cNvSpPr>
            <a:spLocks noGrp="1" noChangeArrowheads="1"/>
          </p:cNvSpPr>
          <p:nvPr>
            <p:ph type="body" idx="1"/>
          </p:nvPr>
        </p:nvSpPr>
        <p:spPr/>
        <p:txBody>
          <a:bodyPr/>
          <a:lstStyle/>
          <a:p>
            <a:r>
              <a:rPr lang="en-US" altLang="zh-CN" dirty="0">
                <a:solidFill>
                  <a:srgbClr val="CC0000"/>
                </a:solidFill>
              </a:rPr>
              <a:t>【</a:t>
            </a:r>
            <a:r>
              <a:rPr lang="zh-CN" altLang="en-US" dirty="0">
                <a:solidFill>
                  <a:srgbClr val="CC0000"/>
                </a:solidFill>
              </a:rPr>
              <a:t>例</a:t>
            </a:r>
            <a:r>
              <a:rPr lang="en-US" altLang="zh-CN" dirty="0">
                <a:solidFill>
                  <a:srgbClr val="CC0000"/>
                </a:solidFill>
              </a:rPr>
              <a:t>2】</a:t>
            </a:r>
            <a:r>
              <a:rPr lang="zh-CN" altLang="en-US" dirty="0"/>
              <a:t>开发一个传送带分类系统的软件</a:t>
            </a:r>
            <a:r>
              <a:rPr lang="en-US" altLang="zh-CN" dirty="0"/>
              <a:t>(CLSS)</a:t>
            </a:r>
          </a:p>
          <a:p>
            <a:pPr lvl="1"/>
            <a:r>
              <a:rPr lang="en-US" altLang="zh-CN" dirty="0">
                <a:solidFill>
                  <a:srgbClr val="0000FF"/>
                </a:solidFill>
                <a:latin typeface="黑体" panose="02010609060101010101" charset="-122"/>
              </a:rPr>
              <a:t>⑷</a:t>
            </a:r>
            <a:r>
              <a:rPr lang="zh-CN" altLang="en-US" dirty="0">
                <a:solidFill>
                  <a:srgbClr val="0000FF"/>
                </a:solidFill>
                <a:latin typeface="黑体" panose="02010609060101010101" charset="-122"/>
              </a:rPr>
              <a:t>项目范围</a:t>
            </a:r>
            <a:r>
              <a:rPr lang="en-US" altLang="zh-CN" dirty="0">
                <a:solidFill>
                  <a:srgbClr val="0000FF"/>
                </a:solidFill>
                <a:latin typeface="Arial" panose="020B0604020202020204"/>
              </a:rPr>
              <a:t>——</a:t>
            </a:r>
            <a:r>
              <a:rPr lang="zh-CN" altLang="en-US" dirty="0">
                <a:solidFill>
                  <a:srgbClr val="CC0000"/>
                </a:solidFill>
                <a:latin typeface="黑体" panose="02010609060101010101" charset="-122"/>
              </a:rPr>
              <a:t>软件功能</a:t>
            </a:r>
          </a:p>
          <a:p>
            <a:pPr lvl="1"/>
            <a:r>
              <a:rPr lang="zh-CN" altLang="en-US" dirty="0">
                <a:solidFill>
                  <a:srgbClr val="0000FF"/>
                </a:solidFill>
                <a:latin typeface="黑体" panose="02010609060101010101" charset="-122"/>
              </a:rPr>
              <a:t>⒈</a:t>
            </a:r>
            <a:r>
              <a:rPr lang="zh-CN" altLang="en-US" dirty="0">
                <a:solidFill>
                  <a:srgbClr val="0000FF"/>
                </a:solidFill>
              </a:rPr>
              <a:t>读取条形码输入</a:t>
            </a:r>
          </a:p>
          <a:p>
            <a:pPr lvl="2"/>
            <a:r>
              <a:rPr lang="en-US" altLang="zh-CN" dirty="0"/>
              <a:t>CLSS</a:t>
            </a:r>
            <a:r>
              <a:rPr lang="zh-CN" altLang="en-US" dirty="0"/>
              <a:t>软件</a:t>
            </a:r>
            <a:r>
              <a:rPr lang="zh-CN" altLang="en-US" i="1" dirty="0">
                <a:solidFill>
                  <a:srgbClr val="0000FF"/>
                </a:solidFill>
              </a:rPr>
              <a:t>以和传送带</a:t>
            </a:r>
            <a:r>
              <a:rPr lang="zh-CN" altLang="en-US" i="1" dirty="0">
                <a:solidFill>
                  <a:srgbClr val="CC0000"/>
                </a:solidFill>
              </a:rPr>
              <a:t>速度一致的时间间隔接受</a:t>
            </a:r>
            <a:r>
              <a:rPr lang="zh-CN" altLang="en-US" dirty="0"/>
              <a:t>来自条形码阅读器的</a:t>
            </a:r>
            <a:r>
              <a:rPr lang="zh-CN" altLang="en-US" i="1" dirty="0">
                <a:solidFill>
                  <a:srgbClr val="0000FF"/>
                </a:solidFill>
              </a:rPr>
              <a:t>信息</a:t>
            </a:r>
            <a:r>
              <a:rPr lang="zh-CN" altLang="en-US" dirty="0"/>
              <a:t>。</a:t>
            </a:r>
          </a:p>
          <a:p>
            <a:pPr lvl="1"/>
            <a:r>
              <a:rPr lang="zh-CN" altLang="en-US" dirty="0">
                <a:solidFill>
                  <a:srgbClr val="0000FF"/>
                </a:solidFill>
                <a:latin typeface="黑体" panose="02010609060101010101" charset="-122"/>
              </a:rPr>
              <a:t>⒉</a:t>
            </a:r>
            <a:r>
              <a:rPr lang="zh-CN" altLang="en-US" dirty="0">
                <a:solidFill>
                  <a:srgbClr val="0000FF"/>
                </a:solidFill>
              </a:rPr>
              <a:t>解码零件数据</a:t>
            </a:r>
          </a:p>
          <a:p>
            <a:pPr lvl="2"/>
            <a:r>
              <a:rPr lang="zh-CN" altLang="en-US" dirty="0"/>
              <a:t>条形码数据被解码成盒子的标识格式。</a:t>
            </a:r>
          </a:p>
          <a:p>
            <a:pPr lvl="1"/>
            <a:r>
              <a:rPr lang="zh-CN" altLang="en-US" dirty="0">
                <a:solidFill>
                  <a:srgbClr val="0000FF"/>
                </a:solidFill>
                <a:latin typeface="黑体" panose="02010609060101010101" charset="-122"/>
              </a:rPr>
              <a:t>⒊</a:t>
            </a:r>
            <a:r>
              <a:rPr lang="zh-CN" altLang="en-US" dirty="0">
                <a:solidFill>
                  <a:srgbClr val="0000FF"/>
                </a:solidFill>
              </a:rPr>
              <a:t>检索数据库</a:t>
            </a:r>
          </a:p>
          <a:p>
            <a:pPr lvl="2"/>
            <a:r>
              <a:rPr lang="zh-CN" altLang="en-US" dirty="0"/>
              <a:t>软件可在</a:t>
            </a:r>
            <a:r>
              <a:rPr lang="zh-CN" altLang="en-US" i="1" dirty="0">
                <a:solidFill>
                  <a:srgbClr val="0000FF"/>
                </a:solidFill>
              </a:rPr>
              <a:t>最多可容纳</a:t>
            </a:r>
            <a:r>
              <a:rPr lang="en-US" altLang="zh-CN" i="1" dirty="0">
                <a:solidFill>
                  <a:srgbClr val="CC0000"/>
                </a:solidFill>
              </a:rPr>
              <a:t>1000</a:t>
            </a:r>
            <a:r>
              <a:rPr lang="zh-CN" altLang="en-US" i="1" dirty="0">
                <a:solidFill>
                  <a:srgbClr val="0000FF"/>
                </a:solidFill>
              </a:rPr>
              <a:t>个条目的零件号数据库</a:t>
            </a:r>
            <a:r>
              <a:rPr lang="zh-CN" altLang="en-US" dirty="0"/>
              <a:t>中进行检索，以确定当前在分类站位置的盒子应该放到哪个箱子中。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Effect transition="in" filter="strips(downRight)">
                                      <p:cBhvr>
                                        <p:cTn id="7" dur="500"/>
                                        <p:tgtEl>
                                          <p:spTgt spid="2662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6627">
                                            <p:txEl>
                                              <p:pRg st="3" end="3"/>
                                            </p:txEl>
                                          </p:spTgt>
                                        </p:tgtEl>
                                        <p:attrNameLst>
                                          <p:attrName>style.visibility</p:attrName>
                                        </p:attrNameLst>
                                      </p:cBhvr>
                                      <p:to>
                                        <p:strVal val="visible"/>
                                      </p:to>
                                    </p:set>
                                    <p:animEffect transition="in" filter="strips(downRight)">
                                      <p:cBhvr>
                                        <p:cTn id="12" dur="500"/>
                                        <p:tgtEl>
                                          <p:spTgt spid="2662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6627">
                                            <p:txEl>
                                              <p:pRg st="4" end="4"/>
                                            </p:txEl>
                                          </p:spTgt>
                                        </p:tgtEl>
                                        <p:attrNameLst>
                                          <p:attrName>style.visibility</p:attrName>
                                        </p:attrNameLst>
                                      </p:cBhvr>
                                      <p:to>
                                        <p:strVal val="visible"/>
                                      </p:to>
                                    </p:set>
                                    <p:animEffect transition="in" filter="strips(downRight)">
                                      <p:cBhvr>
                                        <p:cTn id="17" dur="500"/>
                                        <p:tgtEl>
                                          <p:spTgt spid="266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6627">
                                            <p:txEl>
                                              <p:pRg st="5" end="5"/>
                                            </p:txEl>
                                          </p:spTgt>
                                        </p:tgtEl>
                                        <p:attrNameLst>
                                          <p:attrName>style.visibility</p:attrName>
                                        </p:attrNameLst>
                                      </p:cBhvr>
                                      <p:to>
                                        <p:strVal val="visible"/>
                                      </p:to>
                                    </p:set>
                                    <p:animEffect transition="in" filter="strips(downRight)">
                                      <p:cBhvr>
                                        <p:cTn id="22" dur="500"/>
                                        <p:tgtEl>
                                          <p:spTgt spid="2662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strips(downRight)">
                                      <p:cBhvr>
                                        <p:cTn id="27" dur="500"/>
                                        <p:tgtEl>
                                          <p:spTgt spid="2662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26627">
                                            <p:txEl>
                                              <p:pRg st="7" end="7"/>
                                            </p:txEl>
                                          </p:spTgt>
                                        </p:tgtEl>
                                        <p:attrNameLst>
                                          <p:attrName>style.visibility</p:attrName>
                                        </p:attrNameLst>
                                      </p:cBhvr>
                                      <p:to>
                                        <p:strVal val="visible"/>
                                      </p:to>
                                    </p:set>
                                    <p:animEffect transition="in" filter="strips(downRight)">
                                      <p:cBhvr>
                                        <p:cTn id="32"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0882FEA-D6DE-45FE-ACE9-E8CB5F6D8703}" type="datetime1">
              <a:rPr lang="zh-CN" altLang="en-US"/>
              <a:t>2021/11/8</a:t>
            </a:fld>
            <a:endParaRPr lang="en-US" altLang="zh-CN"/>
          </a:p>
        </p:txBody>
      </p:sp>
      <p:sp>
        <p:nvSpPr>
          <p:cNvPr id="5" name="灯片编号占位符 4"/>
          <p:cNvSpPr>
            <a:spLocks noGrp="1"/>
          </p:cNvSpPr>
          <p:nvPr>
            <p:ph type="sldNum" sz="quarter" idx="11"/>
          </p:nvPr>
        </p:nvSpPr>
        <p:spPr/>
        <p:txBody>
          <a:bodyPr/>
          <a:lstStyle/>
          <a:p>
            <a:fld id="{41C8DAFD-34BD-4F9E-86A8-AF3351E40C5D}" type="slidenum">
              <a:rPr lang="en-US" altLang="zh-CN"/>
              <a:t>8</a:t>
            </a:fld>
            <a:endParaRPr lang="en-US" altLang="zh-CN"/>
          </a:p>
        </p:txBody>
      </p:sp>
      <p:sp>
        <p:nvSpPr>
          <p:cNvPr id="28674" name="Rectangle 2"/>
          <p:cNvSpPr>
            <a:spLocks noGrp="1" noChangeArrowheads="1"/>
          </p:cNvSpPr>
          <p:nvPr>
            <p:ph type="title"/>
          </p:nvPr>
        </p:nvSpPr>
        <p:spPr/>
        <p:txBody>
          <a:bodyPr/>
          <a:lstStyle/>
          <a:p>
            <a:r>
              <a:rPr lang="en-US" altLang="zh-CN"/>
              <a:t>2.1 </a:t>
            </a:r>
            <a:r>
              <a:rPr lang="zh-CN" altLang="en-US"/>
              <a:t>问题定义</a:t>
            </a:r>
          </a:p>
        </p:txBody>
      </p:sp>
      <p:sp>
        <p:nvSpPr>
          <p:cNvPr id="28675" name="Rectangle 3"/>
          <p:cNvSpPr>
            <a:spLocks noGrp="1" noChangeArrowheads="1"/>
          </p:cNvSpPr>
          <p:nvPr>
            <p:ph type="body" idx="1"/>
          </p:nvPr>
        </p:nvSpPr>
        <p:spPr/>
        <p:txBody>
          <a:bodyPr/>
          <a:lstStyle/>
          <a:p>
            <a:pPr>
              <a:lnSpc>
                <a:spcPct val="90000"/>
              </a:lnSpc>
            </a:pPr>
            <a:r>
              <a:rPr lang="en-US" altLang="zh-CN" dirty="0">
                <a:solidFill>
                  <a:srgbClr val="CC0000"/>
                </a:solidFill>
              </a:rPr>
              <a:t>【</a:t>
            </a:r>
            <a:r>
              <a:rPr lang="zh-CN" altLang="en-US" dirty="0">
                <a:solidFill>
                  <a:srgbClr val="CC0000"/>
                </a:solidFill>
              </a:rPr>
              <a:t>例</a:t>
            </a:r>
            <a:r>
              <a:rPr lang="en-US" altLang="zh-CN" dirty="0">
                <a:solidFill>
                  <a:srgbClr val="CC0000"/>
                </a:solidFill>
              </a:rPr>
              <a:t>2】</a:t>
            </a:r>
            <a:r>
              <a:rPr lang="zh-CN" altLang="en-US" dirty="0"/>
              <a:t>开发一个传送带分类系统的软件</a:t>
            </a:r>
            <a:r>
              <a:rPr lang="en-US" altLang="zh-CN" dirty="0"/>
              <a:t>(CLSS)</a:t>
            </a:r>
          </a:p>
          <a:p>
            <a:pPr lvl="1">
              <a:lnSpc>
                <a:spcPct val="90000"/>
              </a:lnSpc>
            </a:pPr>
            <a:r>
              <a:rPr lang="en-US" altLang="zh-CN" dirty="0">
                <a:solidFill>
                  <a:srgbClr val="0000FF"/>
                </a:solidFill>
                <a:latin typeface="黑体" panose="02010609060101010101" charset="-122"/>
              </a:rPr>
              <a:t>⑷</a:t>
            </a:r>
            <a:r>
              <a:rPr lang="zh-CN" altLang="en-US" dirty="0">
                <a:solidFill>
                  <a:srgbClr val="0000FF"/>
                </a:solidFill>
                <a:latin typeface="黑体" panose="02010609060101010101" charset="-122"/>
              </a:rPr>
              <a:t>项目范围</a:t>
            </a:r>
            <a:r>
              <a:rPr lang="en-US" altLang="zh-CN" dirty="0">
                <a:solidFill>
                  <a:srgbClr val="0000FF"/>
                </a:solidFill>
                <a:latin typeface="Arial" panose="020B0604020202020204"/>
              </a:rPr>
              <a:t>——</a:t>
            </a:r>
            <a:r>
              <a:rPr lang="zh-CN" altLang="en-US" dirty="0">
                <a:solidFill>
                  <a:srgbClr val="CC0000"/>
                </a:solidFill>
                <a:latin typeface="黑体" panose="02010609060101010101" charset="-122"/>
              </a:rPr>
              <a:t>软件功能</a:t>
            </a:r>
          </a:p>
          <a:p>
            <a:pPr lvl="1">
              <a:lnSpc>
                <a:spcPct val="90000"/>
              </a:lnSpc>
            </a:pPr>
            <a:r>
              <a:rPr lang="zh-CN" altLang="en-US" dirty="0">
                <a:solidFill>
                  <a:srgbClr val="0000FF"/>
                </a:solidFill>
                <a:latin typeface="黑体" panose="02010609060101010101" charset="-122"/>
              </a:rPr>
              <a:t>⒈</a:t>
            </a:r>
            <a:r>
              <a:rPr lang="zh-CN" altLang="en-US" dirty="0">
                <a:solidFill>
                  <a:srgbClr val="0000FF"/>
                </a:solidFill>
              </a:rPr>
              <a:t>读取条形码输入</a:t>
            </a:r>
            <a:endParaRPr lang="zh-CN" altLang="en-US" dirty="0"/>
          </a:p>
          <a:p>
            <a:pPr lvl="1">
              <a:lnSpc>
                <a:spcPct val="90000"/>
              </a:lnSpc>
            </a:pPr>
            <a:r>
              <a:rPr lang="zh-CN" altLang="en-US" dirty="0">
                <a:solidFill>
                  <a:srgbClr val="0000FF"/>
                </a:solidFill>
                <a:latin typeface="黑体" panose="02010609060101010101" charset="-122"/>
              </a:rPr>
              <a:t>⒉</a:t>
            </a:r>
            <a:r>
              <a:rPr lang="zh-CN" altLang="en-US" dirty="0">
                <a:solidFill>
                  <a:srgbClr val="0000FF"/>
                </a:solidFill>
              </a:rPr>
              <a:t>解码零件数据</a:t>
            </a:r>
          </a:p>
          <a:p>
            <a:pPr lvl="1">
              <a:lnSpc>
                <a:spcPct val="90000"/>
              </a:lnSpc>
            </a:pPr>
            <a:r>
              <a:rPr lang="zh-CN" altLang="en-US" dirty="0">
                <a:solidFill>
                  <a:srgbClr val="0000FF"/>
                </a:solidFill>
                <a:latin typeface="黑体" panose="02010609060101010101" charset="-122"/>
              </a:rPr>
              <a:t>⒊</a:t>
            </a:r>
            <a:r>
              <a:rPr lang="zh-CN" altLang="en-US" dirty="0">
                <a:solidFill>
                  <a:srgbClr val="0000FF"/>
                </a:solidFill>
              </a:rPr>
              <a:t>检索数据库</a:t>
            </a:r>
          </a:p>
          <a:p>
            <a:pPr lvl="1">
              <a:lnSpc>
                <a:spcPct val="90000"/>
              </a:lnSpc>
            </a:pPr>
            <a:r>
              <a:rPr lang="en-US" altLang="en-US" dirty="0">
                <a:solidFill>
                  <a:srgbClr val="0000FF"/>
                </a:solidFill>
              </a:rPr>
              <a:t>⒋</a:t>
            </a:r>
            <a:r>
              <a:rPr lang="zh-CN" altLang="en-US" dirty="0">
                <a:solidFill>
                  <a:srgbClr val="0000FF"/>
                </a:solidFill>
              </a:rPr>
              <a:t>确定合适的箱子</a:t>
            </a:r>
          </a:p>
          <a:p>
            <a:pPr lvl="2">
              <a:lnSpc>
                <a:spcPct val="90000"/>
              </a:lnSpc>
            </a:pPr>
            <a:r>
              <a:rPr lang="zh-CN" altLang="en-US" dirty="0"/>
              <a:t>箱子的信息被送到分流器，以把盒子放进合适的箱子中。</a:t>
            </a:r>
          </a:p>
          <a:p>
            <a:pPr lvl="1">
              <a:lnSpc>
                <a:spcPct val="90000"/>
              </a:lnSpc>
            </a:pPr>
            <a:r>
              <a:rPr lang="zh-CN" altLang="en-US" dirty="0">
                <a:solidFill>
                  <a:srgbClr val="0000FF"/>
                </a:solidFill>
              </a:rPr>
              <a:t>⒌维护盒子目的地的记录</a:t>
            </a:r>
          </a:p>
          <a:p>
            <a:pPr lvl="2">
              <a:lnSpc>
                <a:spcPct val="90000"/>
              </a:lnSpc>
            </a:pPr>
            <a:r>
              <a:rPr lang="zh-CN" altLang="en-US" dirty="0"/>
              <a:t>每一个盒子所放进的箱子的记录均被保存</a:t>
            </a:r>
            <a:r>
              <a:rPr lang="zh-CN" altLang="en-US" dirty="0" smtClean="0"/>
              <a:t>起来以供</a:t>
            </a:r>
            <a:r>
              <a:rPr lang="zh-CN" altLang="en-US" dirty="0"/>
              <a:t>以后提取及报告。</a:t>
            </a:r>
          </a:p>
          <a:p>
            <a:pPr lvl="1">
              <a:lnSpc>
                <a:spcPct val="90000"/>
              </a:lnSpc>
            </a:pPr>
            <a:r>
              <a:rPr lang="en-US" altLang="zh-CN" dirty="0">
                <a:solidFill>
                  <a:srgbClr val="0000FF"/>
                </a:solidFill>
              </a:rPr>
              <a:t>6. </a:t>
            </a:r>
            <a:r>
              <a:rPr lang="zh-CN" altLang="en-US" dirty="0">
                <a:solidFill>
                  <a:srgbClr val="0000FF"/>
                </a:solidFill>
              </a:rPr>
              <a:t>错误发生时，发出警告，停止分流器工作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animEffect transition="in" filter="strips(downRight)">
                                      <p:cBhvr>
                                        <p:cTn id="7" dur="500"/>
                                        <p:tgtEl>
                                          <p:spTgt spid="2867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8675">
                                            <p:txEl>
                                              <p:pRg st="6" end="6"/>
                                            </p:txEl>
                                          </p:spTgt>
                                        </p:tgtEl>
                                        <p:attrNameLst>
                                          <p:attrName>style.visibility</p:attrName>
                                        </p:attrNameLst>
                                      </p:cBhvr>
                                      <p:to>
                                        <p:strVal val="visible"/>
                                      </p:to>
                                    </p:set>
                                    <p:animEffect transition="in" filter="strips(downRight)">
                                      <p:cBhvr>
                                        <p:cTn id="12" dur="500"/>
                                        <p:tgtEl>
                                          <p:spTgt spid="2867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8675">
                                            <p:txEl>
                                              <p:pRg st="7" end="7"/>
                                            </p:txEl>
                                          </p:spTgt>
                                        </p:tgtEl>
                                        <p:attrNameLst>
                                          <p:attrName>style.visibility</p:attrName>
                                        </p:attrNameLst>
                                      </p:cBhvr>
                                      <p:to>
                                        <p:strVal val="visible"/>
                                      </p:to>
                                    </p:set>
                                    <p:animEffect transition="in" filter="strips(downRight)">
                                      <p:cBhvr>
                                        <p:cTn id="17" dur="500"/>
                                        <p:tgtEl>
                                          <p:spTgt spid="2867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8675">
                                            <p:txEl>
                                              <p:pRg st="8" end="8"/>
                                            </p:txEl>
                                          </p:spTgt>
                                        </p:tgtEl>
                                        <p:attrNameLst>
                                          <p:attrName>style.visibility</p:attrName>
                                        </p:attrNameLst>
                                      </p:cBhvr>
                                      <p:to>
                                        <p:strVal val="visible"/>
                                      </p:to>
                                    </p:set>
                                    <p:animEffect transition="in" filter="strips(downRight)">
                                      <p:cBhvr>
                                        <p:cTn id="22" dur="500"/>
                                        <p:tgtEl>
                                          <p:spTgt spid="2867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8675">
                                            <p:txEl>
                                              <p:pRg st="9" end="9"/>
                                            </p:txEl>
                                          </p:spTgt>
                                        </p:tgtEl>
                                        <p:attrNameLst>
                                          <p:attrName>style.visibility</p:attrName>
                                        </p:attrNameLst>
                                      </p:cBhvr>
                                      <p:to>
                                        <p:strVal val="visible"/>
                                      </p:to>
                                    </p:set>
                                    <p:animEffect transition="in" filter="strips(downRight)">
                                      <p:cBhvr>
                                        <p:cTn id="27" dur="500"/>
                                        <p:tgtEl>
                                          <p:spTgt spid="28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p:cNvSpPr>
            <a:spLocks noGrp="1"/>
          </p:cNvSpPr>
          <p:nvPr>
            <p:ph type="dt" sz="half" idx="10"/>
          </p:nvPr>
        </p:nvSpPr>
        <p:spPr/>
        <p:txBody>
          <a:bodyPr/>
          <a:lstStyle/>
          <a:p>
            <a:fld id="{E84929EA-631E-4247-80EF-8417366638CD}" type="datetime1">
              <a:rPr lang="zh-CN" altLang="en-US"/>
              <a:t>2021/11/8</a:t>
            </a:fld>
            <a:endParaRPr lang="en-US" altLang="zh-CN"/>
          </a:p>
        </p:txBody>
      </p:sp>
      <p:sp>
        <p:nvSpPr>
          <p:cNvPr id="30" name="灯片编号占位符 2"/>
          <p:cNvSpPr>
            <a:spLocks noGrp="1"/>
          </p:cNvSpPr>
          <p:nvPr>
            <p:ph type="sldNum" sz="quarter" idx="11"/>
          </p:nvPr>
        </p:nvSpPr>
        <p:spPr/>
        <p:txBody>
          <a:bodyPr/>
          <a:lstStyle/>
          <a:p>
            <a:fld id="{FBA8E874-14D3-4537-BEBD-3D3384CCF809}" type="slidenum">
              <a:rPr lang="en-US" altLang="zh-CN"/>
              <a:t>9</a:t>
            </a:fld>
            <a:endParaRPr lang="en-US" altLang="zh-CN"/>
          </a:p>
        </p:txBody>
      </p:sp>
      <p:pic>
        <p:nvPicPr>
          <p:cNvPr id="138242" name="Picture 2"/>
          <p:cNvPicPr>
            <a:picLocks noChangeAspect="1" noChangeArrowheads="1"/>
          </p:cNvPicPr>
          <p:nvPr/>
        </p:nvPicPr>
        <p:blipFill>
          <a:blip r:embed="rId2" cstate="print"/>
          <a:srcRect/>
          <a:stretch>
            <a:fillRect/>
          </a:stretch>
        </p:blipFill>
        <p:spPr bwMode="auto">
          <a:xfrm>
            <a:off x="2286000" y="1447800"/>
            <a:ext cx="4343400" cy="2876550"/>
          </a:xfrm>
          <a:prstGeom prst="rect">
            <a:avLst/>
          </a:prstGeom>
          <a:noFill/>
          <a:ln w="9525">
            <a:noFill/>
            <a:miter lim="800000"/>
            <a:headEnd/>
            <a:tailEnd/>
          </a:ln>
        </p:spPr>
      </p:pic>
      <p:grpSp>
        <p:nvGrpSpPr>
          <p:cNvPr id="2" name="Group 3"/>
          <p:cNvGrpSpPr/>
          <p:nvPr/>
        </p:nvGrpSpPr>
        <p:grpSpPr bwMode="auto">
          <a:xfrm>
            <a:off x="377825" y="188913"/>
            <a:ext cx="8315325" cy="6159500"/>
            <a:chOff x="594" y="297"/>
            <a:chExt cx="13096" cy="9700"/>
          </a:xfrm>
        </p:grpSpPr>
        <p:sp>
          <p:nvSpPr>
            <p:cNvPr id="138244" name="Rectangle 4"/>
            <p:cNvSpPr>
              <a:spLocks noChangeArrowheads="1"/>
            </p:cNvSpPr>
            <p:nvPr/>
          </p:nvSpPr>
          <p:spPr bwMode="auto">
            <a:xfrm>
              <a:off x="623" y="298"/>
              <a:ext cx="12920" cy="9700"/>
            </a:xfrm>
            <a:prstGeom prst="rect">
              <a:avLst/>
            </a:prstGeom>
            <a:noFill/>
            <a:ln w="9525">
              <a:noFill/>
              <a:miter lim="800000"/>
            </a:ln>
          </p:spPr>
          <p:txBody>
            <a:bodyPr lIns="0" tIns="0" rIns="0" bIns="0"/>
            <a:lstStyle/>
            <a:p>
              <a:pPr algn="l"/>
              <a:endParaRPr lang="en-US" altLang="zh-CN" sz="1200">
                <a:latin typeface="Times New Roman" panose="02020603050405020304" pitchFamily="18" charset="0"/>
              </a:endParaRPr>
            </a:p>
            <a:p>
              <a:pPr algn="l"/>
              <a:endParaRPr lang="en-US" altLang="zh-CN" sz="1800"/>
            </a:p>
          </p:txBody>
        </p:sp>
        <p:sp>
          <p:nvSpPr>
            <p:cNvPr id="138245" name="Freeform 5"/>
            <p:cNvSpPr/>
            <p:nvPr/>
          </p:nvSpPr>
          <p:spPr bwMode="auto">
            <a:xfrm>
              <a:off x="622" y="9953"/>
              <a:ext cx="4990" cy="0"/>
            </a:xfrm>
            <a:custGeom>
              <a:avLst/>
              <a:gdLst/>
              <a:ahLst/>
              <a:cxnLst>
                <a:cxn ang="0">
                  <a:pos x="0" y="0"/>
                </a:cxn>
                <a:cxn ang="0">
                  <a:pos x="4990" y="0"/>
                </a:cxn>
              </a:cxnLst>
              <a:rect l="0" t="0" r="r" b="b"/>
              <a:pathLst>
                <a:path w="4990">
                  <a:moveTo>
                    <a:pt x="0" y="0"/>
                  </a:moveTo>
                  <a:lnTo>
                    <a:pt x="4990" y="0"/>
                  </a:lnTo>
                </a:path>
              </a:pathLst>
            </a:custGeom>
            <a:noFill/>
            <a:ln w="35560">
              <a:solidFill>
                <a:srgbClr val="000000"/>
              </a:solidFill>
              <a:round/>
            </a:ln>
          </p:spPr>
          <p:txBody>
            <a:bodyPr/>
            <a:lstStyle/>
            <a:p>
              <a:endParaRPr lang="zh-CN" altLang="en-US"/>
            </a:p>
          </p:txBody>
        </p:sp>
        <p:sp>
          <p:nvSpPr>
            <p:cNvPr id="138246" name="Freeform 6"/>
            <p:cNvSpPr/>
            <p:nvPr/>
          </p:nvSpPr>
          <p:spPr bwMode="auto">
            <a:xfrm>
              <a:off x="622" y="9899"/>
              <a:ext cx="4990" cy="0"/>
            </a:xfrm>
            <a:custGeom>
              <a:avLst/>
              <a:gdLst/>
              <a:ahLst/>
              <a:cxnLst>
                <a:cxn ang="0">
                  <a:pos x="0" y="0"/>
                </a:cxn>
                <a:cxn ang="0">
                  <a:pos x="4990" y="0"/>
                </a:cxn>
              </a:cxnLst>
              <a:rect l="0" t="0" r="r" b="b"/>
              <a:pathLst>
                <a:path w="4990">
                  <a:moveTo>
                    <a:pt x="0" y="0"/>
                  </a:moveTo>
                  <a:lnTo>
                    <a:pt x="4990" y="0"/>
                  </a:lnTo>
                </a:path>
              </a:pathLst>
            </a:custGeom>
            <a:noFill/>
            <a:ln w="12699">
              <a:solidFill>
                <a:srgbClr val="000000"/>
              </a:solidFill>
              <a:round/>
            </a:ln>
          </p:spPr>
          <p:txBody>
            <a:bodyPr/>
            <a:lstStyle/>
            <a:p>
              <a:endParaRPr lang="zh-CN" altLang="en-US"/>
            </a:p>
          </p:txBody>
        </p:sp>
        <p:sp>
          <p:nvSpPr>
            <p:cNvPr id="138247" name="Freeform 7"/>
            <p:cNvSpPr/>
            <p:nvPr/>
          </p:nvSpPr>
          <p:spPr bwMode="auto">
            <a:xfrm>
              <a:off x="5840" y="9971"/>
              <a:ext cx="7822" cy="0"/>
            </a:xfrm>
            <a:custGeom>
              <a:avLst/>
              <a:gdLst/>
              <a:ahLst/>
              <a:cxnLst>
                <a:cxn ang="0">
                  <a:pos x="0" y="0"/>
                </a:cxn>
                <a:cxn ang="0">
                  <a:pos x="7822" y="0"/>
                </a:cxn>
              </a:cxnLst>
              <a:rect l="0" t="0" r="r" b="b"/>
              <a:pathLst>
                <a:path w="7822">
                  <a:moveTo>
                    <a:pt x="0" y="0"/>
                  </a:moveTo>
                  <a:lnTo>
                    <a:pt x="7822" y="0"/>
                  </a:lnTo>
                </a:path>
              </a:pathLst>
            </a:custGeom>
            <a:noFill/>
            <a:ln w="12700">
              <a:solidFill>
                <a:srgbClr val="000000"/>
              </a:solidFill>
              <a:round/>
            </a:ln>
          </p:spPr>
          <p:txBody>
            <a:bodyPr/>
            <a:lstStyle/>
            <a:p>
              <a:endParaRPr lang="zh-CN" altLang="en-US"/>
            </a:p>
          </p:txBody>
        </p:sp>
        <p:sp>
          <p:nvSpPr>
            <p:cNvPr id="138248" name="Freeform 8"/>
            <p:cNvSpPr/>
            <p:nvPr/>
          </p:nvSpPr>
          <p:spPr bwMode="auto">
            <a:xfrm>
              <a:off x="5840" y="9917"/>
              <a:ext cx="7822" cy="0"/>
            </a:xfrm>
            <a:custGeom>
              <a:avLst/>
              <a:gdLst/>
              <a:ahLst/>
              <a:cxnLst>
                <a:cxn ang="0">
                  <a:pos x="0" y="0"/>
                </a:cxn>
                <a:cxn ang="0">
                  <a:pos x="7822" y="0"/>
                </a:cxn>
              </a:cxnLst>
              <a:rect l="0" t="0" r="r" b="b"/>
              <a:pathLst>
                <a:path w="7822">
                  <a:moveTo>
                    <a:pt x="0" y="0"/>
                  </a:moveTo>
                  <a:lnTo>
                    <a:pt x="7822" y="0"/>
                  </a:lnTo>
                </a:path>
              </a:pathLst>
            </a:custGeom>
            <a:noFill/>
            <a:ln w="35560">
              <a:solidFill>
                <a:srgbClr val="000000"/>
              </a:solidFill>
              <a:round/>
            </a:ln>
          </p:spPr>
          <p:txBody>
            <a:bodyPr/>
            <a:lstStyle/>
            <a:p>
              <a:endParaRPr lang="zh-CN" altLang="en-US"/>
            </a:p>
          </p:txBody>
        </p:sp>
        <p:sp>
          <p:nvSpPr>
            <p:cNvPr id="138249" name="Rectangle 9"/>
            <p:cNvSpPr>
              <a:spLocks noChangeArrowheads="1"/>
            </p:cNvSpPr>
            <p:nvPr/>
          </p:nvSpPr>
          <p:spPr bwMode="auto">
            <a:xfrm>
              <a:off x="3573" y="2225"/>
              <a:ext cx="6860" cy="5140"/>
            </a:xfrm>
            <a:prstGeom prst="rect">
              <a:avLst/>
            </a:prstGeom>
            <a:noFill/>
            <a:ln w="9525">
              <a:noFill/>
              <a:miter lim="800000"/>
            </a:ln>
          </p:spPr>
          <p:txBody>
            <a:bodyPr lIns="0" tIns="0" rIns="0" bIns="0"/>
            <a:lstStyle/>
            <a:p>
              <a:pPr algn="l"/>
              <a:endParaRPr lang="en-US" altLang="zh-CN" sz="1200">
                <a:latin typeface="Times New Roman" panose="02020603050405020304" pitchFamily="18" charset="0"/>
              </a:endParaRPr>
            </a:p>
            <a:p>
              <a:pPr algn="l"/>
              <a:endParaRPr lang="en-US" altLang="zh-CN" sz="1800"/>
            </a:p>
          </p:txBody>
        </p:sp>
        <p:sp>
          <p:nvSpPr>
            <p:cNvPr id="138250" name="Freeform 10"/>
            <p:cNvSpPr/>
            <p:nvPr/>
          </p:nvSpPr>
          <p:spPr bwMode="auto">
            <a:xfrm>
              <a:off x="1530" y="4066"/>
              <a:ext cx="3646" cy="1106"/>
            </a:xfrm>
            <a:custGeom>
              <a:avLst/>
              <a:gdLst/>
              <a:ahLst/>
              <a:cxnLst>
                <a:cxn ang="0">
                  <a:pos x="0" y="1105"/>
                </a:cxn>
                <a:cxn ang="0">
                  <a:pos x="3646" y="0"/>
                </a:cxn>
              </a:cxnLst>
              <a:rect l="0" t="0" r="r" b="b"/>
              <a:pathLst>
                <a:path w="3646" h="1106">
                  <a:moveTo>
                    <a:pt x="0" y="1105"/>
                  </a:moveTo>
                  <a:lnTo>
                    <a:pt x="3646" y="0"/>
                  </a:lnTo>
                </a:path>
              </a:pathLst>
            </a:custGeom>
            <a:noFill/>
            <a:ln w="25400">
              <a:solidFill>
                <a:srgbClr val="000000"/>
              </a:solidFill>
              <a:round/>
            </a:ln>
          </p:spPr>
          <p:txBody>
            <a:bodyPr/>
            <a:lstStyle/>
            <a:p>
              <a:endParaRPr lang="zh-CN" altLang="en-US"/>
            </a:p>
          </p:txBody>
        </p:sp>
        <p:sp>
          <p:nvSpPr>
            <p:cNvPr id="138251" name="Freeform 11"/>
            <p:cNvSpPr/>
            <p:nvPr/>
          </p:nvSpPr>
          <p:spPr bwMode="auto">
            <a:xfrm>
              <a:off x="5140" y="4014"/>
              <a:ext cx="132" cy="115"/>
            </a:xfrm>
            <a:custGeom>
              <a:avLst/>
              <a:gdLst/>
              <a:ahLst/>
              <a:cxnLst>
                <a:cxn ang="0">
                  <a:pos x="0" y="0"/>
                </a:cxn>
                <a:cxn ang="0">
                  <a:pos x="0" y="0"/>
                </a:cxn>
                <a:cxn ang="0">
                  <a:pos x="34" y="114"/>
                </a:cxn>
                <a:cxn ang="0">
                  <a:pos x="132" y="22"/>
                </a:cxn>
                <a:cxn ang="0">
                  <a:pos x="0" y="0"/>
                </a:cxn>
              </a:cxnLst>
              <a:rect l="0" t="0" r="r" b="b"/>
              <a:pathLst>
                <a:path w="132" h="115">
                  <a:moveTo>
                    <a:pt x="0" y="0"/>
                  </a:moveTo>
                  <a:lnTo>
                    <a:pt x="0" y="0"/>
                  </a:lnTo>
                  <a:lnTo>
                    <a:pt x="34" y="114"/>
                  </a:lnTo>
                  <a:lnTo>
                    <a:pt x="132" y="22"/>
                  </a:lnTo>
                  <a:lnTo>
                    <a:pt x="0" y="0"/>
                  </a:lnTo>
                  <a:close/>
                </a:path>
              </a:pathLst>
            </a:custGeom>
            <a:solidFill>
              <a:srgbClr val="000000"/>
            </a:solidFill>
            <a:ln w="9525">
              <a:noFill/>
              <a:round/>
            </a:ln>
          </p:spPr>
          <p:txBody>
            <a:bodyPr/>
            <a:lstStyle/>
            <a:p>
              <a:endParaRPr lang="zh-CN" altLang="en-US"/>
            </a:p>
          </p:txBody>
        </p:sp>
        <p:sp>
          <p:nvSpPr>
            <p:cNvPr id="138252" name="Freeform 12"/>
            <p:cNvSpPr/>
            <p:nvPr/>
          </p:nvSpPr>
          <p:spPr bwMode="auto">
            <a:xfrm>
              <a:off x="8430" y="3842"/>
              <a:ext cx="3192" cy="990"/>
            </a:xfrm>
            <a:custGeom>
              <a:avLst/>
              <a:gdLst/>
              <a:ahLst/>
              <a:cxnLst>
                <a:cxn ang="0">
                  <a:pos x="3192" y="990"/>
                </a:cxn>
                <a:cxn ang="0">
                  <a:pos x="0" y="0"/>
                </a:cxn>
              </a:cxnLst>
              <a:rect l="0" t="0" r="r" b="b"/>
              <a:pathLst>
                <a:path w="3192" h="990">
                  <a:moveTo>
                    <a:pt x="3192" y="990"/>
                  </a:moveTo>
                  <a:lnTo>
                    <a:pt x="0" y="0"/>
                  </a:lnTo>
                </a:path>
              </a:pathLst>
            </a:custGeom>
            <a:noFill/>
            <a:ln w="25400">
              <a:solidFill>
                <a:srgbClr val="000000"/>
              </a:solidFill>
              <a:round/>
            </a:ln>
          </p:spPr>
          <p:txBody>
            <a:bodyPr/>
            <a:lstStyle/>
            <a:p>
              <a:endParaRPr lang="zh-CN" altLang="en-US"/>
            </a:p>
          </p:txBody>
        </p:sp>
        <p:sp>
          <p:nvSpPr>
            <p:cNvPr id="138253" name="Freeform 13"/>
            <p:cNvSpPr/>
            <p:nvPr/>
          </p:nvSpPr>
          <p:spPr bwMode="auto">
            <a:xfrm>
              <a:off x="8334" y="3790"/>
              <a:ext cx="133" cy="115"/>
            </a:xfrm>
            <a:custGeom>
              <a:avLst/>
              <a:gdLst/>
              <a:ahLst/>
              <a:cxnLst>
                <a:cxn ang="0">
                  <a:pos x="96" y="114"/>
                </a:cxn>
                <a:cxn ang="0">
                  <a:pos x="96" y="114"/>
                </a:cxn>
                <a:cxn ang="0">
                  <a:pos x="132" y="0"/>
                </a:cxn>
                <a:cxn ang="0">
                  <a:pos x="0" y="21"/>
                </a:cxn>
                <a:cxn ang="0">
                  <a:pos x="96" y="114"/>
                </a:cxn>
              </a:cxnLst>
              <a:rect l="0" t="0" r="r" b="b"/>
              <a:pathLst>
                <a:path w="133" h="115">
                  <a:moveTo>
                    <a:pt x="96" y="114"/>
                  </a:moveTo>
                  <a:lnTo>
                    <a:pt x="96" y="114"/>
                  </a:lnTo>
                  <a:lnTo>
                    <a:pt x="132" y="0"/>
                  </a:lnTo>
                  <a:lnTo>
                    <a:pt x="0" y="21"/>
                  </a:lnTo>
                  <a:lnTo>
                    <a:pt x="96" y="114"/>
                  </a:lnTo>
                  <a:close/>
                </a:path>
              </a:pathLst>
            </a:custGeom>
            <a:solidFill>
              <a:srgbClr val="000000"/>
            </a:solidFill>
            <a:ln w="9525">
              <a:noFill/>
              <a:round/>
            </a:ln>
          </p:spPr>
          <p:txBody>
            <a:bodyPr/>
            <a:lstStyle/>
            <a:p>
              <a:endParaRPr lang="zh-CN" altLang="en-US"/>
            </a:p>
          </p:txBody>
        </p:sp>
        <p:sp>
          <p:nvSpPr>
            <p:cNvPr id="138254" name="Freeform 14"/>
            <p:cNvSpPr/>
            <p:nvPr/>
          </p:nvSpPr>
          <p:spPr bwMode="auto">
            <a:xfrm>
              <a:off x="2550" y="6584"/>
              <a:ext cx="2864" cy="1763"/>
            </a:xfrm>
            <a:custGeom>
              <a:avLst/>
              <a:gdLst/>
              <a:ahLst/>
              <a:cxnLst>
                <a:cxn ang="0">
                  <a:pos x="0" y="1762"/>
                </a:cxn>
                <a:cxn ang="0">
                  <a:pos x="2864" y="0"/>
                </a:cxn>
              </a:cxnLst>
              <a:rect l="0" t="0" r="r" b="b"/>
              <a:pathLst>
                <a:path w="2864" h="1763">
                  <a:moveTo>
                    <a:pt x="0" y="1762"/>
                  </a:moveTo>
                  <a:lnTo>
                    <a:pt x="2864" y="0"/>
                  </a:lnTo>
                </a:path>
              </a:pathLst>
            </a:custGeom>
            <a:noFill/>
            <a:ln w="25400">
              <a:solidFill>
                <a:srgbClr val="000000"/>
              </a:solidFill>
              <a:round/>
            </a:ln>
          </p:spPr>
          <p:txBody>
            <a:bodyPr/>
            <a:lstStyle/>
            <a:p>
              <a:endParaRPr lang="zh-CN" altLang="en-US"/>
            </a:p>
          </p:txBody>
        </p:sp>
        <p:sp>
          <p:nvSpPr>
            <p:cNvPr id="138255" name="Freeform 15"/>
            <p:cNvSpPr/>
            <p:nvPr/>
          </p:nvSpPr>
          <p:spPr bwMode="auto">
            <a:xfrm>
              <a:off x="5366" y="6532"/>
              <a:ext cx="133" cy="114"/>
            </a:xfrm>
            <a:custGeom>
              <a:avLst/>
              <a:gdLst/>
              <a:ahLst/>
              <a:cxnLst>
                <a:cxn ang="0">
                  <a:pos x="0" y="11"/>
                </a:cxn>
                <a:cxn ang="0">
                  <a:pos x="0" y="11"/>
                </a:cxn>
                <a:cxn ang="0">
                  <a:pos x="62" y="113"/>
                </a:cxn>
                <a:cxn ang="0">
                  <a:pos x="133" y="0"/>
                </a:cxn>
                <a:cxn ang="0">
                  <a:pos x="0" y="11"/>
                </a:cxn>
              </a:cxnLst>
              <a:rect l="0" t="0" r="r" b="b"/>
              <a:pathLst>
                <a:path w="133" h="114">
                  <a:moveTo>
                    <a:pt x="0" y="11"/>
                  </a:moveTo>
                  <a:lnTo>
                    <a:pt x="0" y="11"/>
                  </a:lnTo>
                  <a:lnTo>
                    <a:pt x="62" y="113"/>
                  </a:lnTo>
                  <a:lnTo>
                    <a:pt x="133" y="0"/>
                  </a:lnTo>
                  <a:lnTo>
                    <a:pt x="0" y="11"/>
                  </a:lnTo>
                  <a:close/>
                </a:path>
              </a:pathLst>
            </a:custGeom>
            <a:solidFill>
              <a:srgbClr val="000000"/>
            </a:solidFill>
            <a:ln w="9525">
              <a:noFill/>
              <a:round/>
            </a:ln>
          </p:spPr>
          <p:txBody>
            <a:bodyPr/>
            <a:lstStyle/>
            <a:p>
              <a:endParaRPr lang="zh-CN" altLang="en-US"/>
            </a:p>
          </p:txBody>
        </p:sp>
        <p:sp>
          <p:nvSpPr>
            <p:cNvPr id="138256" name="Freeform 16"/>
            <p:cNvSpPr/>
            <p:nvPr/>
          </p:nvSpPr>
          <p:spPr bwMode="auto">
            <a:xfrm>
              <a:off x="9226" y="2450"/>
              <a:ext cx="3076" cy="329"/>
            </a:xfrm>
            <a:custGeom>
              <a:avLst/>
              <a:gdLst/>
              <a:ahLst/>
              <a:cxnLst>
                <a:cxn ang="0">
                  <a:pos x="3075" y="0"/>
                </a:cxn>
                <a:cxn ang="0">
                  <a:pos x="0" y="329"/>
                </a:cxn>
              </a:cxnLst>
              <a:rect l="0" t="0" r="r" b="b"/>
              <a:pathLst>
                <a:path w="3076" h="329">
                  <a:moveTo>
                    <a:pt x="3075" y="0"/>
                  </a:moveTo>
                  <a:lnTo>
                    <a:pt x="0" y="329"/>
                  </a:lnTo>
                </a:path>
              </a:pathLst>
            </a:custGeom>
            <a:noFill/>
            <a:ln w="25400">
              <a:solidFill>
                <a:srgbClr val="000000"/>
              </a:solidFill>
              <a:round/>
            </a:ln>
          </p:spPr>
          <p:txBody>
            <a:bodyPr/>
            <a:lstStyle/>
            <a:p>
              <a:endParaRPr lang="zh-CN" altLang="en-US"/>
            </a:p>
          </p:txBody>
        </p:sp>
        <p:sp>
          <p:nvSpPr>
            <p:cNvPr id="138257" name="Freeform 17"/>
            <p:cNvSpPr/>
            <p:nvPr/>
          </p:nvSpPr>
          <p:spPr bwMode="auto">
            <a:xfrm>
              <a:off x="9127" y="2717"/>
              <a:ext cx="126" cy="119"/>
            </a:xfrm>
            <a:custGeom>
              <a:avLst/>
              <a:gdLst/>
              <a:ahLst/>
              <a:cxnLst>
                <a:cxn ang="0">
                  <a:pos x="125" y="119"/>
                </a:cxn>
                <a:cxn ang="0">
                  <a:pos x="125" y="119"/>
                </a:cxn>
                <a:cxn ang="0">
                  <a:pos x="112" y="0"/>
                </a:cxn>
                <a:cxn ang="0">
                  <a:pos x="0" y="72"/>
                </a:cxn>
                <a:cxn ang="0">
                  <a:pos x="125" y="119"/>
                </a:cxn>
              </a:cxnLst>
              <a:rect l="0" t="0" r="r" b="b"/>
              <a:pathLst>
                <a:path w="126" h="119">
                  <a:moveTo>
                    <a:pt x="125" y="119"/>
                  </a:moveTo>
                  <a:lnTo>
                    <a:pt x="125" y="119"/>
                  </a:lnTo>
                  <a:lnTo>
                    <a:pt x="112" y="0"/>
                  </a:lnTo>
                  <a:lnTo>
                    <a:pt x="0" y="72"/>
                  </a:lnTo>
                  <a:lnTo>
                    <a:pt x="125" y="119"/>
                  </a:lnTo>
                  <a:close/>
                </a:path>
              </a:pathLst>
            </a:custGeom>
            <a:solidFill>
              <a:srgbClr val="000000"/>
            </a:solidFill>
            <a:ln w="9525">
              <a:noFill/>
              <a:round/>
            </a:ln>
          </p:spPr>
          <p:txBody>
            <a:bodyPr/>
            <a:lstStyle/>
            <a:p>
              <a:endParaRPr lang="zh-CN" altLang="en-US"/>
            </a:p>
          </p:txBody>
        </p:sp>
      </p:grpSp>
      <p:sp>
        <p:nvSpPr>
          <p:cNvPr id="138258" name="Rectangle 18"/>
          <p:cNvSpPr>
            <a:spLocks noChangeArrowheads="1"/>
          </p:cNvSpPr>
          <p:nvPr/>
        </p:nvSpPr>
        <p:spPr bwMode="auto">
          <a:xfrm>
            <a:off x="0" y="3155950"/>
            <a:ext cx="1098550" cy="457200"/>
          </a:xfrm>
          <a:prstGeom prst="rect">
            <a:avLst/>
          </a:prstGeom>
          <a:noFill/>
          <a:ln w="9525">
            <a:noFill/>
            <a:miter lim="800000"/>
          </a:ln>
          <a:effectLst/>
        </p:spPr>
        <p:txBody>
          <a:bodyPr wrap="none" anchor="ctr">
            <a:spAutoFit/>
          </a:bodyPr>
          <a:lstStyle/>
          <a:p>
            <a:pPr algn="l"/>
            <a:r>
              <a:rPr lang="zh-CN" altLang="en-US" sz="2400"/>
              <a:t>灌装机</a:t>
            </a:r>
          </a:p>
        </p:txBody>
      </p:sp>
      <p:sp>
        <p:nvSpPr>
          <p:cNvPr id="138259" name="Rectangle 19"/>
          <p:cNvSpPr>
            <a:spLocks noChangeArrowheads="1"/>
          </p:cNvSpPr>
          <p:nvPr/>
        </p:nvSpPr>
        <p:spPr bwMode="auto">
          <a:xfrm>
            <a:off x="381000" y="5213350"/>
            <a:ext cx="1403350" cy="457200"/>
          </a:xfrm>
          <a:prstGeom prst="rect">
            <a:avLst/>
          </a:prstGeom>
          <a:noFill/>
          <a:ln w="9525">
            <a:noFill/>
            <a:miter lim="800000"/>
          </a:ln>
          <a:effectLst/>
        </p:spPr>
        <p:txBody>
          <a:bodyPr wrap="none" anchor="ctr">
            <a:spAutoFit/>
          </a:bodyPr>
          <a:lstStyle/>
          <a:p>
            <a:pPr algn="l"/>
            <a:r>
              <a:rPr lang="zh-CN" altLang="en-US" sz="2400"/>
              <a:t>监控界面</a:t>
            </a:r>
          </a:p>
        </p:txBody>
      </p:sp>
      <p:sp>
        <p:nvSpPr>
          <p:cNvPr id="138260" name="Rectangle 20"/>
          <p:cNvSpPr>
            <a:spLocks noChangeArrowheads="1"/>
          </p:cNvSpPr>
          <p:nvPr/>
        </p:nvSpPr>
        <p:spPr bwMode="auto">
          <a:xfrm>
            <a:off x="3276600" y="4648200"/>
            <a:ext cx="2762250" cy="366713"/>
          </a:xfrm>
          <a:prstGeom prst="rect">
            <a:avLst/>
          </a:prstGeom>
          <a:noFill/>
          <a:ln w="9525">
            <a:noFill/>
            <a:miter lim="800000"/>
          </a:ln>
          <a:effectLst/>
        </p:spPr>
        <p:txBody>
          <a:bodyPr wrap="none" anchor="ctr">
            <a:spAutoFit/>
          </a:bodyPr>
          <a:lstStyle/>
          <a:p>
            <a:pPr algn="l"/>
            <a:r>
              <a:rPr lang="zh-CN" altLang="en-US" sz="1800"/>
              <a:t>操作：写入实时生产信息 </a:t>
            </a:r>
          </a:p>
        </p:txBody>
      </p:sp>
      <p:sp>
        <p:nvSpPr>
          <p:cNvPr id="138261" name="Rectangle 21"/>
          <p:cNvSpPr>
            <a:spLocks noChangeArrowheads="1"/>
          </p:cNvSpPr>
          <p:nvPr/>
        </p:nvSpPr>
        <p:spPr bwMode="auto">
          <a:xfrm>
            <a:off x="3962400" y="4967288"/>
            <a:ext cx="2012950" cy="366712"/>
          </a:xfrm>
          <a:prstGeom prst="rect">
            <a:avLst/>
          </a:prstGeom>
          <a:noFill/>
          <a:ln w="9525">
            <a:noFill/>
            <a:miter lim="800000"/>
          </a:ln>
          <a:effectLst/>
        </p:spPr>
        <p:txBody>
          <a:bodyPr>
            <a:spAutoFit/>
          </a:bodyPr>
          <a:lstStyle/>
          <a:p>
            <a:pPr algn="l"/>
            <a:r>
              <a:rPr lang="zh-CN" altLang="en-US" sz="1800"/>
              <a:t>批次号</a:t>
            </a:r>
          </a:p>
        </p:txBody>
      </p:sp>
      <p:sp>
        <p:nvSpPr>
          <p:cNvPr id="138262" name="Rectangle 22"/>
          <p:cNvSpPr>
            <a:spLocks noChangeArrowheads="1"/>
          </p:cNvSpPr>
          <p:nvPr/>
        </p:nvSpPr>
        <p:spPr bwMode="auto">
          <a:xfrm>
            <a:off x="3276600" y="5805488"/>
            <a:ext cx="2241550" cy="366712"/>
          </a:xfrm>
          <a:prstGeom prst="rect">
            <a:avLst/>
          </a:prstGeom>
          <a:noFill/>
          <a:ln w="9525">
            <a:noFill/>
            <a:miter lim="800000"/>
          </a:ln>
          <a:effectLst/>
        </p:spPr>
        <p:txBody>
          <a:bodyPr wrap="none">
            <a:spAutoFit/>
          </a:bodyPr>
          <a:lstStyle/>
          <a:p>
            <a:pPr algn="l"/>
            <a:r>
              <a:rPr lang="zh-CN" altLang="en-US" sz="1800"/>
              <a:t>出错：声光报警提示</a:t>
            </a:r>
          </a:p>
        </p:txBody>
      </p:sp>
      <p:sp>
        <p:nvSpPr>
          <p:cNvPr id="138263" name="Rectangle 23"/>
          <p:cNvSpPr>
            <a:spLocks noChangeArrowheads="1"/>
          </p:cNvSpPr>
          <p:nvPr/>
        </p:nvSpPr>
        <p:spPr bwMode="auto">
          <a:xfrm>
            <a:off x="7315200" y="1143000"/>
            <a:ext cx="1327150" cy="366713"/>
          </a:xfrm>
          <a:prstGeom prst="rect">
            <a:avLst/>
          </a:prstGeom>
          <a:noFill/>
          <a:ln w="9525">
            <a:noFill/>
            <a:miter lim="800000"/>
          </a:ln>
          <a:effectLst/>
        </p:spPr>
        <p:txBody>
          <a:bodyPr wrap="none">
            <a:spAutoFit/>
          </a:bodyPr>
          <a:lstStyle/>
          <a:p>
            <a:pPr algn="l"/>
            <a:r>
              <a:rPr lang="zh-CN" altLang="en-US" sz="1800"/>
              <a:t>出错指示灯</a:t>
            </a:r>
          </a:p>
        </p:txBody>
      </p:sp>
      <p:sp>
        <p:nvSpPr>
          <p:cNvPr id="138264" name="Rectangle 24"/>
          <p:cNvSpPr>
            <a:spLocks noChangeArrowheads="1"/>
          </p:cNvSpPr>
          <p:nvPr/>
        </p:nvSpPr>
        <p:spPr bwMode="auto">
          <a:xfrm>
            <a:off x="6597650" y="3200400"/>
            <a:ext cx="2546350" cy="366713"/>
          </a:xfrm>
          <a:prstGeom prst="rect">
            <a:avLst/>
          </a:prstGeom>
          <a:noFill/>
          <a:ln w="9525">
            <a:noFill/>
            <a:miter lim="800000"/>
          </a:ln>
          <a:effectLst/>
        </p:spPr>
        <p:txBody>
          <a:bodyPr wrap="none">
            <a:spAutoFit/>
          </a:bodyPr>
          <a:lstStyle/>
          <a:p>
            <a:pPr algn="l"/>
            <a:r>
              <a:rPr lang="en-US" altLang="zh-CN" sz="1800"/>
              <a:t>RFID</a:t>
            </a:r>
            <a:r>
              <a:rPr lang="zh-CN" altLang="en-US" sz="1800"/>
              <a:t>生产信息初始化器</a:t>
            </a:r>
          </a:p>
        </p:txBody>
      </p:sp>
      <p:sp>
        <p:nvSpPr>
          <p:cNvPr id="138265" name="Rectangle 25"/>
          <p:cNvSpPr>
            <a:spLocks noChangeArrowheads="1"/>
          </p:cNvSpPr>
          <p:nvPr/>
        </p:nvSpPr>
        <p:spPr bwMode="auto">
          <a:xfrm>
            <a:off x="3962400" y="5257800"/>
            <a:ext cx="1447800" cy="366713"/>
          </a:xfrm>
          <a:prstGeom prst="rect">
            <a:avLst/>
          </a:prstGeom>
          <a:noFill/>
          <a:ln w="9525">
            <a:noFill/>
            <a:miter lim="800000"/>
          </a:ln>
          <a:effectLst/>
        </p:spPr>
        <p:txBody>
          <a:bodyPr anchor="ctr">
            <a:spAutoFit/>
          </a:bodyPr>
          <a:lstStyle/>
          <a:p>
            <a:pPr algn="l"/>
            <a:r>
              <a:rPr lang="zh-CN" altLang="en-US" sz="1800"/>
              <a:t>次产号时间 </a:t>
            </a:r>
          </a:p>
        </p:txBody>
      </p:sp>
      <p:sp>
        <p:nvSpPr>
          <p:cNvPr id="138266" name="Rectangle 26"/>
          <p:cNvSpPr>
            <a:spLocks noChangeArrowheads="1"/>
          </p:cNvSpPr>
          <p:nvPr/>
        </p:nvSpPr>
        <p:spPr bwMode="auto">
          <a:xfrm>
            <a:off x="3943350" y="5562600"/>
            <a:ext cx="1162050" cy="366713"/>
          </a:xfrm>
          <a:prstGeom prst="rect">
            <a:avLst/>
          </a:prstGeom>
          <a:noFill/>
          <a:ln w="9525">
            <a:noFill/>
            <a:miter lim="800000"/>
          </a:ln>
          <a:effectLst/>
        </p:spPr>
        <p:txBody>
          <a:bodyPr wrap="none" anchor="ctr">
            <a:spAutoFit/>
          </a:bodyPr>
          <a:lstStyle/>
          <a:p>
            <a:pPr algn="l"/>
            <a:r>
              <a:rPr lang="zh-CN" altLang="en-US" sz="1800"/>
              <a:t>班组号等 </a:t>
            </a:r>
          </a:p>
        </p:txBody>
      </p:sp>
      <p:sp>
        <p:nvSpPr>
          <p:cNvPr id="138267" name="Rectangle 27"/>
          <p:cNvSpPr>
            <a:spLocks noChangeArrowheads="1"/>
          </p:cNvSpPr>
          <p:nvPr/>
        </p:nvSpPr>
        <p:spPr bwMode="auto">
          <a:xfrm>
            <a:off x="2916238" y="88900"/>
            <a:ext cx="5627687" cy="765175"/>
          </a:xfrm>
          <a:prstGeom prst="rect">
            <a:avLst/>
          </a:prstGeom>
          <a:noFill/>
          <a:ln w="9525">
            <a:noFill/>
            <a:miter lim="800000"/>
          </a:ln>
          <a:effectLst/>
        </p:spPr>
        <p:txBody>
          <a:bodyPr anchor="ctr"/>
          <a:lstStyle/>
          <a:p>
            <a:r>
              <a:rPr lang="en-US" altLang="zh-CN" sz="3800" b="1" dirty="0" smtClean="0">
                <a:solidFill>
                  <a:srgbClr val="CC0000"/>
                </a:solidFill>
                <a:latin typeface="+mj-lt"/>
                <a:ea typeface="+mj-ea"/>
                <a:cs typeface="+mj-cs"/>
              </a:rPr>
              <a:t>2.1 </a:t>
            </a:r>
            <a:r>
              <a:rPr lang="zh-CN" altLang="en-US" sz="3800" b="1" dirty="0" smtClean="0">
                <a:solidFill>
                  <a:srgbClr val="CC0000"/>
                </a:solidFill>
                <a:latin typeface="+mj-lt"/>
                <a:ea typeface="+mj-ea"/>
                <a:cs typeface="+mj-cs"/>
              </a:rPr>
              <a:t>问题定义</a:t>
            </a:r>
            <a:endParaRPr lang="zh-CN" altLang="en-US" sz="3800" b="1" dirty="0">
              <a:solidFill>
                <a:srgbClr val="CC0000"/>
              </a:solidFill>
              <a:latin typeface="+mj-lt"/>
              <a:ea typeface="+mj-ea"/>
              <a:cs typeface="+mj-cs"/>
            </a:endParaRPr>
          </a:p>
        </p:txBody>
      </p:sp>
      <p:pic>
        <p:nvPicPr>
          <p:cNvPr id="138268" name="Picture 28"/>
          <p:cNvPicPr>
            <a:picLocks noChangeAspect="1" noChangeArrowheads="1"/>
          </p:cNvPicPr>
          <p:nvPr/>
        </p:nvPicPr>
        <p:blipFill>
          <a:blip r:embed="rId3" cstate="print"/>
          <a:srcRect/>
          <a:stretch>
            <a:fillRect/>
          </a:stretch>
        </p:blipFill>
        <p:spPr bwMode="auto">
          <a:xfrm>
            <a:off x="6248400" y="4419600"/>
            <a:ext cx="2266950"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EAEAEA"/>
        </a:lt1>
        <a:dk2>
          <a:srgbClr val="000000"/>
        </a:dk2>
        <a:lt2>
          <a:srgbClr val="808080"/>
        </a:lt2>
        <a:accent1>
          <a:srgbClr val="BBE0E3"/>
        </a:accent1>
        <a:accent2>
          <a:srgbClr val="333399"/>
        </a:accent2>
        <a:accent3>
          <a:srgbClr val="F3F3F3"/>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5895</Words>
  <Application>Microsoft Office PowerPoint</Application>
  <PresentationFormat>全屏显示(4:3)</PresentationFormat>
  <Paragraphs>855</Paragraphs>
  <Slides>64</Slides>
  <Notes>24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64</vt:i4>
      </vt:variant>
    </vt:vector>
  </HeadingPairs>
  <TitlesOfParts>
    <vt:vector size="66" baseType="lpstr">
      <vt:lpstr>1_默认设计模板</vt:lpstr>
      <vt:lpstr>Visio</vt:lpstr>
      <vt:lpstr>软件工程</vt:lpstr>
      <vt:lpstr>第二章 项目计划</vt:lpstr>
      <vt:lpstr>2.1 问题定义</vt:lpstr>
      <vt:lpstr>2.1 问题定义</vt:lpstr>
      <vt:lpstr>2.1 问题定义</vt:lpstr>
      <vt:lpstr>2.1 问题定义</vt:lpstr>
      <vt:lpstr>2.1 问题定义</vt:lpstr>
      <vt:lpstr>2.1 问题定义</vt:lpstr>
      <vt:lpstr>PowerPoint 演示文稿</vt:lpstr>
      <vt:lpstr>2.1 问题定义</vt:lpstr>
      <vt:lpstr>项目范围类型（1）</vt:lpstr>
      <vt:lpstr>项目范围类型（2）</vt:lpstr>
      <vt:lpstr>项目范围类型（3）</vt:lpstr>
      <vt:lpstr>案例分析:火车票订票系统</vt:lpstr>
      <vt:lpstr>案例分析:火车票订票系统</vt:lpstr>
      <vt:lpstr>案例分析:火车票订票系统</vt:lpstr>
      <vt:lpstr>案例分析:火车票订票系统</vt:lpstr>
      <vt:lpstr>案例分析:火车票订票系统（2）</vt:lpstr>
      <vt:lpstr>案例分析:火车票订票系统（3）</vt:lpstr>
      <vt:lpstr>案例分析:火车票订票系统（4）</vt:lpstr>
      <vt:lpstr>案例分析:火车票订票系统（5）</vt:lpstr>
      <vt:lpstr>案例分析:火车票订票系统（6）</vt:lpstr>
      <vt:lpstr>案例分析:火车票订票系统（7）</vt:lpstr>
      <vt:lpstr>2.2 可行性研究</vt:lpstr>
      <vt:lpstr>2.2 可行性研究</vt:lpstr>
      <vt:lpstr>2.2 可行性研究</vt:lpstr>
      <vt:lpstr>2.2 可行性研究</vt:lpstr>
      <vt:lpstr>2.2 可行性研究</vt:lpstr>
      <vt:lpstr>2.2 可行性研究</vt:lpstr>
      <vt:lpstr>2.2 可行性研究</vt:lpstr>
      <vt:lpstr>2.2 可行性研究</vt:lpstr>
      <vt:lpstr>2.2 可行性研究</vt:lpstr>
      <vt:lpstr>2.2 可行性研究</vt:lpstr>
      <vt:lpstr>2.2 可行性研究</vt:lpstr>
      <vt:lpstr>2.2 可行性研究</vt:lpstr>
      <vt:lpstr>2.2 可行性研究</vt:lpstr>
      <vt:lpstr>2.2 可行性研究</vt:lpstr>
      <vt:lpstr>2.2 可行性研究</vt:lpstr>
      <vt:lpstr>2.2 可行性研究</vt:lpstr>
      <vt:lpstr>2.2 可行性研究</vt:lpstr>
      <vt:lpstr>2.2 可行性研究</vt:lpstr>
      <vt:lpstr>2.2 可行性研究</vt:lpstr>
      <vt:lpstr>PowerPoint 演示文稿</vt:lpstr>
      <vt:lpstr>PowerPoint 演示文稿</vt:lpstr>
      <vt:lpstr>2.2 可行性研究</vt:lpstr>
      <vt:lpstr>2.2 可行性研究</vt:lpstr>
      <vt:lpstr>2.2 可行性研究</vt:lpstr>
      <vt:lpstr>2.3 系统流程图</vt:lpstr>
      <vt:lpstr>2.3 系统流程图</vt:lpstr>
      <vt:lpstr>2.3 系统流程图</vt:lpstr>
      <vt:lpstr>2.3 系统流程图</vt:lpstr>
      <vt:lpstr>2.3 系统流程图</vt:lpstr>
      <vt:lpstr>2.3 系统流程图</vt:lpstr>
      <vt:lpstr>2.3 系统流程图</vt:lpstr>
      <vt:lpstr>2.3 系统流程图</vt:lpstr>
      <vt:lpstr>2.3 系统流程图</vt:lpstr>
      <vt:lpstr>2.3 系统流程图</vt:lpstr>
      <vt:lpstr>PowerPoint 演示文稿</vt:lpstr>
      <vt:lpstr>2.3 系统流程图</vt:lpstr>
      <vt:lpstr>2.4 可行性论证报告的主要方面</vt:lpstr>
      <vt:lpstr>项目计划</vt:lpstr>
      <vt:lpstr>回顾：软件生命周期</vt:lpstr>
      <vt:lpstr>第二章 项目计划</vt:lpstr>
      <vt:lpstr>第二章 项目计划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张博</dc:creator>
  <cp:lastModifiedBy>wangrc</cp:lastModifiedBy>
  <cp:revision>929</cp:revision>
  <cp:lastPrinted>2113-01-01T00:00:00Z</cp:lastPrinted>
  <dcterms:created xsi:type="dcterms:W3CDTF">2113-01-01T00:00:00Z</dcterms:created>
  <dcterms:modified xsi:type="dcterms:W3CDTF">2021-11-08T02:24:35Z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2052-11.3.0.9228</vt:lpwstr>
  </property>
</Properties>
</file>