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sldIdLst>
    <p:sldId id="256" r:id="rId2"/>
    <p:sldId id="257" r:id="rId3"/>
    <p:sldId id="258" r:id="rId4"/>
    <p:sldId id="263" r:id="rId5"/>
    <p:sldId id="264" r:id="rId6"/>
    <p:sldId id="265" r:id="rId7"/>
    <p:sldId id="266" r:id="rId8"/>
    <p:sldId id="267" r:id="rId9"/>
    <p:sldId id="268" r:id="rId10"/>
    <p:sldId id="288" r:id="rId11"/>
    <p:sldId id="289" r:id="rId12"/>
    <p:sldId id="259" r:id="rId13"/>
    <p:sldId id="270" r:id="rId14"/>
    <p:sldId id="271" r:id="rId15"/>
    <p:sldId id="260" r:id="rId16"/>
    <p:sldId id="275" r:id="rId17"/>
    <p:sldId id="276" r:id="rId18"/>
    <p:sldId id="277" r:id="rId19"/>
    <p:sldId id="273" r:id="rId20"/>
    <p:sldId id="272" r:id="rId21"/>
    <p:sldId id="274" r:id="rId22"/>
    <p:sldId id="278" r:id="rId23"/>
    <p:sldId id="284" r:id="rId24"/>
    <p:sldId id="285" r:id="rId25"/>
    <p:sldId id="286" r:id="rId26"/>
    <p:sldId id="287"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modifyVerifier cryptProviderType="rsaFull" cryptAlgorithmClass="hash" cryptAlgorithmType="typeAny" cryptAlgorithmSid="4" spinCount="100000" saltData="3Qo+k/+zzEFTQOE0yuGboA==" hashData="Jm4Dtg3+M6idhKNKQaN2t0JqO+g="/>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514" autoAdjust="0"/>
  </p:normalViewPr>
  <p:slideViewPr>
    <p:cSldViewPr showGuides="1">
      <p:cViewPr varScale="1">
        <p:scale>
          <a:sx n="50" d="100"/>
          <a:sy n="50" d="100"/>
        </p:scale>
        <p:origin x="-19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3CD3319-53AF-4043-AB5B-7D602C533115}" type="slidenum">
              <a:rPr lang="en-US" altLang="zh-CN"/>
              <a:pPr/>
              <a:t>‹#›</a:t>
            </a:fld>
            <a:endParaRPr lang="en-US" altLang="zh-CN"/>
          </a:p>
        </p:txBody>
      </p:sp>
    </p:spTree>
    <p:extLst>
      <p:ext uri="{BB962C8B-B14F-4D97-AF65-F5344CB8AC3E}">
        <p14:creationId xmlns:p14="http://schemas.microsoft.com/office/powerpoint/2010/main" val="16362259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EA23C1-93D5-4DAF-AFB4-136025230D08}" type="slidenum">
              <a:rPr lang="en-US" altLang="zh-CN"/>
              <a:pPr/>
              <a:t>2</a:t>
            </a:fld>
            <a:endParaRPr lang="en-US" altLang="zh-CN"/>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r>
              <a:rPr lang="zh-CN" altLang="en-US"/>
              <a:t>结构化的分析，设计，编程方法为提高软件的可维护性，为减少维护工作量奠定了基础。</a:t>
            </a:r>
          </a:p>
        </p:txBody>
      </p:sp>
    </p:spTree>
    <p:extLst>
      <p:ext uri="{BB962C8B-B14F-4D97-AF65-F5344CB8AC3E}">
        <p14:creationId xmlns:p14="http://schemas.microsoft.com/office/powerpoint/2010/main" val="2019624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641E40-D8F7-4780-9AF5-461D70A8036A}" type="slidenum">
              <a:rPr lang="en-US" altLang="zh-CN"/>
              <a:pPr/>
              <a:t>26</a:t>
            </a:fld>
            <a:endParaRPr lang="en-US" altLang="zh-CN"/>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pPr lvl="1"/>
            <a:r>
              <a:rPr lang="zh-CN" altLang="en-US">
                <a:solidFill>
                  <a:srgbClr val="3333FF"/>
                </a:solidFill>
              </a:rPr>
              <a:t>各阶段都必须完成规定的文档。完整、正确、合格的文档不仅是软件开发时期各类人员之间相互通信的媒介，也是软件维护的重要依据</a:t>
            </a:r>
          </a:p>
          <a:p>
            <a:pPr lvl="1"/>
            <a:r>
              <a:rPr lang="zh-CN" altLang="en-US">
                <a:solidFill>
                  <a:srgbClr val="3333FF"/>
                </a:solidFill>
              </a:rPr>
              <a:t>各阶段结束前都要对所完成的文档进行评审，以便及时发现问题，改正错误</a:t>
            </a:r>
          </a:p>
          <a:p>
            <a:pPr lvl="1">
              <a:spcBef>
                <a:spcPct val="0"/>
              </a:spcBef>
            </a:pPr>
            <a:endParaRPr lang="zh-CN" altLang="en-US"/>
          </a:p>
          <a:p>
            <a:r>
              <a:rPr lang="zh-CN" altLang="en-US"/>
              <a:t>软件工程的最终目标是优质和高产。为了保证质量，瀑布模型有两点重要的做法：</a:t>
            </a:r>
          </a:p>
          <a:p>
            <a:r>
              <a:rPr lang="en-US" altLang="zh-CN"/>
              <a:t>1</a:t>
            </a:r>
            <a:r>
              <a:rPr lang="zh-CN" altLang="en-US"/>
              <a:t>、每个阶段都必须完成规定的文档；</a:t>
            </a:r>
          </a:p>
          <a:p>
            <a:r>
              <a:rPr lang="en-US" altLang="zh-CN"/>
              <a:t>2</a:t>
            </a:r>
            <a:r>
              <a:rPr lang="zh-CN" altLang="en-US"/>
              <a:t>、</a:t>
            </a:r>
            <a:r>
              <a:rPr lang="zh-CN" altLang="en-US" sz="1400">
                <a:effectLst>
                  <a:outerShdw blurRad="38100" dist="38100" dir="2700000" algn="tl">
                    <a:srgbClr val="C0C0C0"/>
                  </a:outerShdw>
                </a:effectLst>
              </a:rPr>
              <a:t>每一个阶段结束前都要对所完成的文档进行评审，以便尽早发现问题，改正错误</a:t>
            </a:r>
            <a:endParaRPr lang="zh-CN" altLang="en-US"/>
          </a:p>
          <a:p>
            <a:r>
              <a:rPr lang="zh-CN" altLang="en-US"/>
              <a:t>事实上，越是早期阶段犯下的错误，暴露出来的时间越晚，排除故障改正错误所需付出的代价也就越高。因为软件的错误会积累与放大。</a:t>
            </a:r>
          </a:p>
          <a:p>
            <a:r>
              <a:rPr lang="zh-CN" altLang="en-US"/>
              <a:t>因此，及时复审是保证软件质量、降低开发成本的重要措施。</a:t>
            </a:r>
          </a:p>
          <a:p>
            <a:pPr lvl="1">
              <a:spcBef>
                <a:spcPct val="0"/>
              </a:spcBef>
            </a:pPr>
            <a:endParaRPr lang="en-US" altLang="zh-CN"/>
          </a:p>
        </p:txBody>
      </p:sp>
    </p:spTree>
    <p:extLst>
      <p:ext uri="{BB962C8B-B14F-4D97-AF65-F5344CB8AC3E}">
        <p14:creationId xmlns:p14="http://schemas.microsoft.com/office/powerpoint/2010/main" val="99491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F852BE-516F-4A99-A842-84193CEB075B}" type="slidenum">
              <a:rPr lang="en-US" altLang="zh-CN"/>
              <a:pPr/>
              <a:t>8</a:t>
            </a:fld>
            <a:endParaRPr lang="en-US"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zh-CN" altLang="en-US"/>
              <a:t>实践表明，在几种维护活动中，完善性维护所占的比重最大。即大部分维护工作是改变和加强软件，而不是纠错。</a:t>
            </a:r>
          </a:p>
          <a:p>
            <a:r>
              <a:rPr lang="zh-CN" altLang="en-US"/>
              <a:t>完善性维护不一定是救火式的紧急维修，而可以是有计划、有预谋的一种再开发活动。</a:t>
            </a:r>
          </a:p>
          <a:p>
            <a:r>
              <a:rPr lang="zh-CN" altLang="en-US"/>
              <a:t>事实证明，来自用户要求扩充软件功能、增强软件性能的维护活动约占整个维护工作的</a:t>
            </a:r>
            <a:r>
              <a:rPr lang="en-US" altLang="zh-CN"/>
              <a:t>50</a:t>
            </a:r>
            <a:r>
              <a:rPr lang="zh-CN" altLang="en-US"/>
              <a:t>％</a:t>
            </a:r>
          </a:p>
        </p:txBody>
      </p:sp>
    </p:spTree>
    <p:extLst>
      <p:ext uri="{BB962C8B-B14F-4D97-AF65-F5344CB8AC3E}">
        <p14:creationId xmlns:p14="http://schemas.microsoft.com/office/powerpoint/2010/main" val="242132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F5D0F-B333-4E5C-ACF2-14ABEAE70941}" type="slidenum">
              <a:rPr lang="en-US" altLang="zh-CN"/>
              <a:pPr/>
              <a:t>9</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56856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作为目前为止最长寿的操作系统，</a:t>
            </a:r>
            <a:r>
              <a:rPr lang="en-US" altLang="zh-CN" sz="1200" b="0" i="0" kern="1200" dirty="0" smtClean="0">
                <a:solidFill>
                  <a:schemeClr val="tx1"/>
                </a:solidFill>
                <a:effectLst/>
                <a:latin typeface="Arial" charset="0"/>
                <a:ea typeface="宋体" pitchFamily="2" charset="-122"/>
                <a:cs typeface="+mn-cs"/>
              </a:rPr>
              <a:t>Windows XP</a:t>
            </a:r>
            <a:r>
              <a:rPr lang="zh-CN" altLang="en-US" sz="1200" b="0" i="0" kern="1200" dirty="0" smtClean="0">
                <a:solidFill>
                  <a:schemeClr val="tx1"/>
                </a:solidFill>
                <a:effectLst/>
                <a:latin typeface="Arial" charset="0"/>
                <a:ea typeface="宋体" pitchFamily="2" charset="-122"/>
                <a:cs typeface="+mn-cs"/>
              </a:rPr>
              <a:t>操作系统已经连续工作了</a:t>
            </a:r>
            <a:r>
              <a:rPr lang="en-US" altLang="zh-CN" sz="1200" b="0" i="0" kern="1200" dirty="0" smtClean="0">
                <a:solidFill>
                  <a:schemeClr val="tx1"/>
                </a:solidFill>
                <a:effectLst/>
                <a:latin typeface="Arial" charset="0"/>
                <a:ea typeface="宋体" pitchFamily="2" charset="-122"/>
                <a:cs typeface="+mn-cs"/>
              </a:rPr>
              <a:t>12</a:t>
            </a:r>
            <a:r>
              <a:rPr lang="zh-CN" altLang="en-US" sz="1200" b="0" i="0" kern="1200" dirty="0" smtClean="0">
                <a:solidFill>
                  <a:schemeClr val="tx1"/>
                </a:solidFill>
                <a:effectLst/>
                <a:latin typeface="Arial" charset="0"/>
                <a:ea typeface="宋体" pitchFamily="2" charset="-122"/>
                <a:cs typeface="+mn-cs"/>
              </a:rPr>
              <a:t>年。有数据显示，全球范围内</a:t>
            </a:r>
            <a:r>
              <a:rPr lang="en-US" altLang="zh-CN" sz="1200" b="0" i="0" kern="1200" dirty="0" smtClean="0">
                <a:solidFill>
                  <a:schemeClr val="tx1"/>
                </a:solidFill>
                <a:effectLst/>
                <a:latin typeface="Arial" charset="0"/>
                <a:ea typeface="宋体" pitchFamily="2" charset="-122"/>
                <a:cs typeface="+mn-cs"/>
              </a:rPr>
              <a:t>XP</a:t>
            </a:r>
            <a:r>
              <a:rPr lang="zh-CN" altLang="en-US" sz="1200" b="0" i="0" kern="1200" dirty="0" smtClean="0">
                <a:solidFill>
                  <a:schemeClr val="tx1"/>
                </a:solidFill>
                <a:effectLst/>
                <a:latin typeface="Arial" charset="0"/>
                <a:ea typeface="宋体" pitchFamily="2" charset="-122"/>
                <a:cs typeface="+mn-cs"/>
              </a:rPr>
              <a:t>的市场份额约占</a:t>
            </a:r>
            <a:r>
              <a:rPr lang="en-US" altLang="zh-CN" sz="1200" b="0" i="0" kern="1200" dirty="0" smtClean="0">
                <a:solidFill>
                  <a:schemeClr val="tx1"/>
                </a:solidFill>
                <a:effectLst/>
                <a:latin typeface="Arial" charset="0"/>
                <a:ea typeface="宋体" pitchFamily="2" charset="-122"/>
                <a:cs typeface="+mn-cs"/>
              </a:rPr>
              <a:t>25%</a:t>
            </a:r>
            <a:r>
              <a:rPr lang="zh-CN" altLang="en-US" sz="1200" b="0" i="0" kern="1200" dirty="0" smtClean="0">
                <a:solidFill>
                  <a:schemeClr val="tx1"/>
                </a:solidFill>
                <a:effectLst/>
                <a:latin typeface="Arial" charset="0"/>
                <a:ea typeface="宋体" pitchFamily="2" charset="-122"/>
                <a:cs typeface="+mn-cs"/>
              </a:rPr>
              <a:t>，而我国</a:t>
            </a:r>
            <a:r>
              <a:rPr lang="en-US" altLang="zh-CN" sz="1200" b="0" i="0" kern="1200" dirty="0" smtClean="0">
                <a:solidFill>
                  <a:schemeClr val="tx1"/>
                </a:solidFill>
                <a:effectLst/>
                <a:latin typeface="Arial" charset="0"/>
                <a:ea typeface="宋体" pitchFamily="2" charset="-122"/>
                <a:cs typeface="+mn-cs"/>
              </a:rPr>
              <a:t>XP</a:t>
            </a:r>
            <a:r>
              <a:rPr lang="zh-CN" altLang="en-US" sz="1200" b="0" i="0" kern="1200" dirty="0" smtClean="0">
                <a:solidFill>
                  <a:schemeClr val="tx1"/>
                </a:solidFill>
                <a:effectLst/>
                <a:latin typeface="Arial" charset="0"/>
                <a:ea typeface="宋体" pitchFamily="2" charset="-122"/>
                <a:cs typeface="+mn-cs"/>
              </a:rPr>
              <a:t>市场份额高达</a:t>
            </a:r>
            <a:r>
              <a:rPr lang="en-US" altLang="zh-CN" sz="1200" b="0" i="0" kern="1200" dirty="0" smtClean="0">
                <a:solidFill>
                  <a:schemeClr val="tx1"/>
                </a:solidFill>
                <a:effectLst/>
                <a:latin typeface="Arial" charset="0"/>
                <a:ea typeface="宋体" pitchFamily="2" charset="-122"/>
                <a:cs typeface="+mn-cs"/>
              </a:rPr>
              <a:t>70%</a:t>
            </a:r>
            <a:r>
              <a:rPr lang="zh-CN" altLang="en-US" sz="1200" b="0" i="0" kern="1200" dirty="0" smtClean="0">
                <a:solidFill>
                  <a:schemeClr val="tx1"/>
                </a:solidFill>
                <a:effectLst/>
                <a:latin typeface="Arial" charset="0"/>
                <a:ea typeface="宋体" pitchFamily="2" charset="-122"/>
                <a:cs typeface="+mn-cs"/>
              </a:rPr>
              <a:t>，个人用户安装和使用</a:t>
            </a:r>
            <a:r>
              <a:rPr lang="en-US" altLang="zh-CN" sz="1200" b="0" i="0" kern="1200" dirty="0" smtClean="0">
                <a:solidFill>
                  <a:schemeClr val="tx1"/>
                </a:solidFill>
                <a:effectLst/>
                <a:latin typeface="Arial" charset="0"/>
                <a:ea typeface="宋体" pitchFamily="2" charset="-122"/>
                <a:cs typeface="+mn-cs"/>
              </a:rPr>
              <a:t>XP</a:t>
            </a:r>
            <a:r>
              <a:rPr lang="zh-CN" altLang="en-US" sz="1200" b="0" i="0" kern="1200" dirty="0" smtClean="0">
                <a:solidFill>
                  <a:schemeClr val="tx1"/>
                </a:solidFill>
                <a:effectLst/>
                <a:latin typeface="Arial" charset="0"/>
                <a:ea typeface="宋体" pitchFamily="2" charset="-122"/>
                <a:cs typeface="+mn-cs"/>
              </a:rPr>
              <a:t>的计算机将近</a:t>
            </a:r>
            <a:r>
              <a:rPr lang="en-US" altLang="zh-CN" sz="1200" b="0" i="0" kern="1200" dirty="0" smtClean="0">
                <a:solidFill>
                  <a:schemeClr val="tx1"/>
                </a:solidFill>
                <a:effectLst/>
                <a:latin typeface="Arial" charset="0"/>
                <a:ea typeface="宋体" pitchFamily="2" charset="-122"/>
                <a:cs typeface="+mn-cs"/>
              </a:rPr>
              <a:t>2</a:t>
            </a:r>
            <a:r>
              <a:rPr lang="zh-CN" altLang="en-US" sz="1200" b="0" i="0" kern="1200" dirty="0" smtClean="0">
                <a:solidFill>
                  <a:schemeClr val="tx1"/>
                </a:solidFill>
                <a:effectLst/>
                <a:latin typeface="Arial" charset="0"/>
                <a:ea typeface="宋体" pitchFamily="2" charset="-122"/>
                <a:cs typeface="+mn-cs"/>
              </a:rPr>
              <a:t>亿台。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Windows XP</a:t>
            </a:r>
            <a:r>
              <a:rPr lang="zh-CN" altLang="en-US" sz="1200" b="0" i="0" kern="1200" dirty="0" smtClean="0">
                <a:solidFill>
                  <a:schemeClr val="tx1"/>
                </a:solidFill>
                <a:effectLst/>
                <a:latin typeface="Arial" charset="0"/>
                <a:ea typeface="宋体" pitchFamily="2" charset="-122"/>
                <a:cs typeface="+mn-cs"/>
              </a:rPr>
              <a:t>系统将于</a:t>
            </a:r>
            <a:r>
              <a:rPr lang="en-US" altLang="zh-CN" sz="1200" b="0" i="0" kern="1200" dirty="0" smtClean="0">
                <a:solidFill>
                  <a:schemeClr val="tx1"/>
                </a:solidFill>
                <a:effectLst/>
                <a:latin typeface="Arial" charset="0"/>
                <a:ea typeface="宋体" pitchFamily="2" charset="-122"/>
                <a:cs typeface="+mn-cs"/>
              </a:rPr>
              <a:t>4</a:t>
            </a:r>
            <a:r>
              <a:rPr lang="zh-CN" altLang="en-US" sz="1200" b="0" i="0" kern="1200" dirty="0" smtClean="0">
                <a:solidFill>
                  <a:schemeClr val="tx1"/>
                </a:solidFill>
                <a:effectLst/>
                <a:latin typeface="Arial" charset="0"/>
                <a:ea typeface="宋体" pitchFamily="2" charset="-122"/>
                <a:cs typeface="+mn-cs"/>
              </a:rPr>
              <a:t>月</a:t>
            </a:r>
            <a:r>
              <a:rPr lang="en-US" altLang="zh-CN" sz="1200" b="0" i="0" kern="1200" dirty="0" smtClean="0">
                <a:solidFill>
                  <a:schemeClr val="tx1"/>
                </a:solidFill>
                <a:effectLst/>
                <a:latin typeface="Arial" charset="0"/>
                <a:ea typeface="宋体" pitchFamily="2" charset="-122"/>
                <a:cs typeface="+mn-cs"/>
              </a:rPr>
              <a:t>8</a:t>
            </a:r>
            <a:r>
              <a:rPr lang="zh-CN" altLang="en-US" sz="1200" b="0" i="0" kern="1200" dirty="0" smtClean="0">
                <a:solidFill>
                  <a:schemeClr val="tx1"/>
                </a:solidFill>
                <a:effectLst/>
                <a:latin typeface="Arial" charset="0"/>
                <a:ea typeface="宋体" pitchFamily="2" charset="-122"/>
                <a:cs typeface="+mn-cs"/>
              </a:rPr>
              <a:t>日停止服务。＠微软中国表示：千里万里相伴相随，终有一别，不管世界如何变幻，时代如何变迁，不变的是微软对用户始终如一的坦诚。挥别了，</a:t>
            </a:r>
            <a:r>
              <a:rPr lang="en-US" altLang="zh-CN" sz="1200" b="0" i="0" kern="1200" dirty="0" smtClean="0">
                <a:solidFill>
                  <a:schemeClr val="tx1"/>
                </a:solidFill>
                <a:effectLst/>
                <a:latin typeface="Arial" charset="0"/>
                <a:ea typeface="宋体" pitchFamily="2" charset="-122"/>
                <a:cs typeface="+mn-cs"/>
              </a:rPr>
              <a:t>13</a:t>
            </a:r>
            <a:r>
              <a:rPr lang="zh-CN" altLang="en-US" sz="1200" b="0" i="0" kern="1200" dirty="0" smtClean="0">
                <a:solidFill>
                  <a:schemeClr val="tx1"/>
                </a:solidFill>
                <a:effectLst/>
                <a:latin typeface="Arial" charset="0"/>
                <a:ea typeface="宋体" pitchFamily="2" charset="-122"/>
                <a:cs typeface="+mn-cs"/>
              </a:rPr>
              <a:t>年“战友”；再见了，</a:t>
            </a:r>
            <a:r>
              <a:rPr lang="en-US" altLang="zh-CN" sz="1200" b="0" i="0" kern="1200" dirty="0" smtClean="0">
                <a:solidFill>
                  <a:schemeClr val="tx1"/>
                </a:solidFill>
                <a:effectLst/>
                <a:latin typeface="Arial" charset="0"/>
                <a:ea typeface="宋体" pitchFamily="2" charset="-122"/>
                <a:cs typeface="+mn-cs"/>
              </a:rPr>
              <a:t>13</a:t>
            </a:r>
            <a:r>
              <a:rPr lang="zh-CN" altLang="en-US" sz="1200" b="0" i="0" kern="1200" dirty="0" smtClean="0">
                <a:solidFill>
                  <a:schemeClr val="tx1"/>
                </a:solidFill>
                <a:effectLst/>
                <a:latin typeface="Arial" charset="0"/>
                <a:ea typeface="宋体" pitchFamily="2" charset="-122"/>
                <a:cs typeface="+mn-cs"/>
              </a:rPr>
              <a:t>年的好朋友。是时候，与时俱进，迎接未来了。</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3CD3319-53AF-4043-AB5B-7D602C533115}" type="slidenum">
              <a:rPr lang="en-US" altLang="zh-CN" smtClean="0"/>
              <a:pPr/>
              <a:t>10</a:t>
            </a:fld>
            <a:endParaRPr lang="en-US" altLang="zh-CN"/>
          </a:p>
        </p:txBody>
      </p:sp>
    </p:spTree>
    <p:extLst>
      <p:ext uri="{BB962C8B-B14F-4D97-AF65-F5344CB8AC3E}">
        <p14:creationId xmlns:p14="http://schemas.microsoft.com/office/powerpoint/2010/main" val="243635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EFEA8D-36A8-4361-BBD8-A02914367044}" type="slidenum">
              <a:rPr lang="en-US" altLang="zh-CN"/>
              <a:pPr/>
              <a:t>19</a:t>
            </a:fld>
            <a:endParaRPr lang="en-US" altLang="zh-CN"/>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zh-CN" altLang="en-US"/>
              <a:t>除了较大的软件开发公司外，通常在软件维护工作方面，并不保持一个正式的组织机构</a:t>
            </a:r>
          </a:p>
          <a:p>
            <a:r>
              <a:rPr lang="zh-CN" altLang="en-US"/>
              <a:t>虽然不要求建立一个正式的维护机构，但是在开发部门确立一个非正式的维护机构则是非常必要的</a:t>
            </a:r>
          </a:p>
        </p:txBody>
      </p:sp>
    </p:spTree>
    <p:extLst>
      <p:ext uri="{BB962C8B-B14F-4D97-AF65-F5344CB8AC3E}">
        <p14:creationId xmlns:p14="http://schemas.microsoft.com/office/powerpoint/2010/main" val="555197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AF26E-9068-4D33-971A-9999255A0C64}" type="slidenum">
              <a:rPr lang="en-US" altLang="zh-CN"/>
              <a:pPr/>
              <a:t>20</a:t>
            </a:fld>
            <a:endParaRPr lang="en-US" altLang="zh-CN"/>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r>
              <a:rPr lang="zh-CN" altLang="en-US"/>
              <a:t>每个维护要求都通过维护管理员转交给相应的系统管理员去评价。系统管理员是被指定去熟悉一小部分产品程序的技术员。系统管理员对维护任务做出评价之后，由变化授权人决定应该进行的活动。 </a:t>
            </a:r>
          </a:p>
        </p:txBody>
      </p:sp>
    </p:spTree>
    <p:extLst>
      <p:ext uri="{BB962C8B-B14F-4D97-AF65-F5344CB8AC3E}">
        <p14:creationId xmlns:p14="http://schemas.microsoft.com/office/powerpoint/2010/main" val="386922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0CE84D-05B6-4B0F-BD5F-FE8558D2A748}" type="slidenum">
              <a:rPr lang="en-US" altLang="zh-CN"/>
              <a:pPr/>
              <a:t>23</a:t>
            </a:fld>
            <a:endParaRPr lang="en-US" altLang="zh-CN"/>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pPr lvl="2"/>
            <a:endParaRPr lang="zh-CN" altLang="zh-CN">
              <a:solidFill>
                <a:srgbClr val="000000"/>
              </a:solidFill>
              <a:latin typeface="宋体" charset="-122"/>
            </a:endParaRPr>
          </a:p>
        </p:txBody>
      </p:sp>
    </p:spTree>
    <p:extLst>
      <p:ext uri="{BB962C8B-B14F-4D97-AF65-F5344CB8AC3E}">
        <p14:creationId xmlns:p14="http://schemas.microsoft.com/office/powerpoint/2010/main" val="3239584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541C6E-ACFD-45E4-9339-7573A9AE0517}" type="slidenum">
              <a:rPr lang="en-US" altLang="zh-CN"/>
              <a:pPr/>
              <a:t>24</a:t>
            </a:fld>
            <a:endParaRPr lang="en-US" altLang="zh-CN"/>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zh-CN" altLang="en-US"/>
              <a:t>它和软件的生存周期一样也要经过问题定义，可行性研究，需求分析，总体设计，详细设计，编码和测试。而且各个阶段的含义以及需要完成的任务与软件的生命周期中介绍的各个阶段一样。</a:t>
            </a:r>
          </a:p>
          <a:p>
            <a:r>
              <a:rPr lang="zh-CN" altLang="en-US"/>
              <a:t>下面，我们来分析瀑布模型的特点。</a:t>
            </a:r>
          </a:p>
          <a:p>
            <a:r>
              <a:rPr lang="zh-CN" altLang="en-US"/>
              <a:t> </a:t>
            </a:r>
          </a:p>
        </p:txBody>
      </p:sp>
    </p:spTree>
    <p:extLst>
      <p:ext uri="{BB962C8B-B14F-4D97-AF65-F5344CB8AC3E}">
        <p14:creationId xmlns:p14="http://schemas.microsoft.com/office/powerpoint/2010/main" val="3355381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6BA227-8206-4BCE-AB90-A5CB1D0DC59B}" type="slidenum">
              <a:rPr lang="en-US" altLang="zh-CN"/>
              <a:pPr/>
              <a:t>25</a:t>
            </a:fld>
            <a:endParaRPr lang="en-US" altLang="zh-C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zh-CN" altLang="en-US"/>
              <a:t>缺乏软件工程实践经验的软件开发人员，接到软件开发任务以后常常急于求成，总想尽早开始编程。</a:t>
            </a:r>
          </a:p>
          <a:p>
            <a:r>
              <a:rPr lang="zh-CN" altLang="en-US"/>
              <a:t>但是，实践表明，对于规模较大的软件项目来说，往往编码开始得越早，最终完成开发工作所需的时间反而越长。</a:t>
            </a:r>
          </a:p>
          <a:p>
            <a:endParaRPr lang="zh-CN" altLang="en-US"/>
          </a:p>
          <a:p>
            <a:r>
              <a:rPr lang="zh-CN" altLang="en-US"/>
              <a:t>这是因为，前面阶段的工作没做或做得不扎实，过早地考虑进行程序实现，往往导致大量返工。有时甚至发生无法弥补的问题，带来灾难性后果。</a:t>
            </a:r>
          </a:p>
          <a:p>
            <a:endParaRPr lang="zh-CN" altLang="en-US"/>
          </a:p>
          <a:p>
            <a:r>
              <a:rPr lang="zh-CN" altLang="en-US"/>
              <a:t>因此，用瀑布模型开发软件有一条重要的指导思想，把逻辑设计与物理设计清楚的划分开来，尽可能地推迟程序的物理实现。</a:t>
            </a:r>
          </a:p>
        </p:txBody>
      </p:sp>
    </p:spTree>
    <p:extLst>
      <p:ext uri="{BB962C8B-B14F-4D97-AF65-F5344CB8AC3E}">
        <p14:creationId xmlns:p14="http://schemas.microsoft.com/office/powerpoint/2010/main" val="1003571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4213" y="2060575"/>
            <a:ext cx="7772400" cy="1470025"/>
          </a:xfrm>
        </p:spPr>
        <p:txBody>
          <a:bodyPr/>
          <a:lstStyle>
            <a:lvl1pPr>
              <a:defRPr/>
            </a:lvl1pPr>
          </a:lstStyle>
          <a:p>
            <a:r>
              <a:rPr lang="zh-CN" altLang="en-US"/>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pic>
        <p:nvPicPr>
          <p:cNvPr id="6148" name="Picture 4"/>
          <p:cNvPicPr>
            <a:picLocks noChangeAspect="1" noChangeArrowheads="1"/>
          </p:cNvPicPr>
          <p:nvPr/>
        </p:nvPicPr>
        <p:blipFill>
          <a:blip r:embed="rId2" cstate="print"/>
          <a:srcRect l="8949" t="1657" r="4535" b="3894"/>
          <a:stretch>
            <a:fillRect/>
          </a:stretch>
        </p:blipFill>
        <p:spPr bwMode="auto">
          <a:xfrm>
            <a:off x="1042988" y="2997200"/>
            <a:ext cx="6902450" cy="2713038"/>
          </a:xfrm>
          <a:prstGeom prst="rect">
            <a:avLst/>
          </a:prstGeom>
          <a:noFill/>
          <a:ln w="9525">
            <a:noFill/>
            <a:miter lim="800000"/>
            <a:headEnd/>
            <a:tailEnd/>
          </a:ln>
          <a:effectLst/>
        </p:spPr>
      </p:pic>
      <p:sp>
        <p:nvSpPr>
          <p:cNvPr id="6149" name="Line 5"/>
          <p:cNvSpPr>
            <a:spLocks noChangeShapeType="1"/>
          </p:cNvSpPr>
          <p:nvPr/>
        </p:nvSpPr>
        <p:spPr bwMode="auto">
          <a:xfrm>
            <a:off x="457200" y="6172200"/>
            <a:ext cx="8229600" cy="0"/>
          </a:xfrm>
          <a:prstGeom prst="line">
            <a:avLst/>
          </a:prstGeom>
          <a:noFill/>
          <a:ln w="19050">
            <a:solidFill>
              <a:schemeClr val="accent2"/>
            </a:solidFill>
            <a:round/>
            <a:headEnd/>
            <a:tailEnd/>
          </a:ln>
          <a:effectLst/>
        </p:spPr>
        <p:txBody>
          <a:bodyPr/>
          <a:lstStyle/>
          <a:p>
            <a:endParaRPr lang="zh-CN" altLang="en-US"/>
          </a:p>
        </p:txBody>
      </p:sp>
      <p:sp>
        <p:nvSpPr>
          <p:cNvPr id="6150" name="Line 6"/>
          <p:cNvSpPr>
            <a:spLocks noChangeShapeType="1"/>
          </p:cNvSpPr>
          <p:nvPr/>
        </p:nvSpPr>
        <p:spPr bwMode="auto">
          <a:xfrm>
            <a:off x="107950" y="908050"/>
            <a:ext cx="8567738" cy="0"/>
          </a:xfrm>
          <a:prstGeom prst="line">
            <a:avLst/>
          </a:prstGeom>
          <a:noFill/>
          <a:ln w="19050">
            <a:solidFill>
              <a:schemeClr val="accent2"/>
            </a:solidFill>
            <a:round/>
            <a:headEnd/>
            <a:tailEnd/>
          </a:ln>
          <a:effectLst/>
        </p:spPr>
        <p:txBody>
          <a:bodyPr/>
          <a:lstStyle/>
          <a:p>
            <a:endParaRPr lang="zh-CN" altLang="en-US"/>
          </a:p>
        </p:txBody>
      </p:sp>
      <p:pic>
        <p:nvPicPr>
          <p:cNvPr id="6151" name="Picture 7" descr="计算机科学与技术学院"/>
          <p:cNvPicPr>
            <a:picLocks noChangeAspect="1" noChangeArrowheads="1"/>
          </p:cNvPicPr>
          <p:nvPr/>
        </p:nvPicPr>
        <p:blipFill>
          <a:blip r:embed="rId3" cstate="print">
            <a:clrChange>
              <a:clrFrom>
                <a:srgbClr val="F0F2F1"/>
              </a:clrFrom>
              <a:clrTo>
                <a:srgbClr val="F0F2F1">
                  <a:alpha val="0"/>
                </a:srgbClr>
              </a:clrTo>
            </a:clrChange>
          </a:blip>
          <a:srcRect/>
          <a:stretch>
            <a:fillRect/>
          </a:stretch>
        </p:blipFill>
        <p:spPr bwMode="auto">
          <a:xfrm>
            <a:off x="903288" y="127000"/>
            <a:ext cx="7129462" cy="711200"/>
          </a:xfrm>
          <a:prstGeom prst="rect">
            <a:avLst/>
          </a:prstGeom>
          <a:noFill/>
        </p:spPr>
      </p:pic>
      <p:pic>
        <p:nvPicPr>
          <p:cNvPr id="6152" name="Picture 8" descr="ppt页脚图片"/>
          <p:cNvPicPr>
            <a:picLocks noChangeAspect="1" noChangeArrowheads="1"/>
          </p:cNvPicPr>
          <p:nvPr userDrawn="1"/>
        </p:nvPicPr>
        <p:blipFill>
          <a:blip r:embed="rId4" cstate="print"/>
          <a:srcRect/>
          <a:stretch>
            <a:fillRect/>
          </a:stretch>
        </p:blipFill>
        <p:spPr bwMode="auto">
          <a:xfrm>
            <a:off x="0" y="6599238"/>
            <a:ext cx="9144000" cy="274637"/>
          </a:xfrm>
          <a:prstGeom prst="rect">
            <a:avLst/>
          </a:prstGeom>
          <a:noFill/>
        </p:spPr>
      </p:pic>
      <p:sp>
        <p:nvSpPr>
          <p:cNvPr id="6153" name="Rectangle 9"/>
          <p:cNvSpPr>
            <a:spLocks noGrp="1" noChangeArrowheads="1"/>
          </p:cNvSpPr>
          <p:nvPr>
            <p:ph type="dt" sz="half" idx="2"/>
          </p:nvPr>
        </p:nvSpPr>
        <p:spPr/>
        <p:txBody>
          <a:bodyPr/>
          <a:lstStyle>
            <a:lvl1pPr>
              <a:defRPr>
                <a:ea typeface="宋体" charset="-122"/>
              </a:defRPr>
            </a:lvl1pPr>
          </a:lstStyle>
          <a:p>
            <a:fld id="{38A9078D-9167-4DC9-BB4F-F60A41559B6D}" type="datetime1">
              <a:rPr lang="zh-CN" altLang="en-US"/>
              <a:pPr/>
              <a:t>2018/12/27</a:t>
            </a:fld>
            <a:endParaRPr lang="en-US" altLang="zh-CN"/>
          </a:p>
        </p:txBody>
      </p:sp>
      <p:sp>
        <p:nvSpPr>
          <p:cNvPr id="6154" name="Rectangle 10"/>
          <p:cNvSpPr>
            <a:spLocks noGrp="1" noChangeArrowheads="1"/>
          </p:cNvSpPr>
          <p:nvPr>
            <p:ph type="sldNum" sz="quarter" idx="4"/>
          </p:nvPr>
        </p:nvSpPr>
        <p:spPr/>
        <p:txBody>
          <a:bodyPr/>
          <a:lstStyle>
            <a:lvl1pPr>
              <a:defRPr>
                <a:ea typeface="宋体" charset="-122"/>
              </a:defRPr>
            </a:lvl1pPr>
          </a:lstStyle>
          <a:p>
            <a:fld id="{59C9D711-69F4-49EA-BC50-C10B890A8657}"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50E1E64-6451-48BC-ACBD-7198B9738931}" type="datetime1">
              <a:rPr lang="zh-CN" altLang="en-US"/>
              <a:pPr/>
              <a:t>2018/12/27</a:t>
            </a:fld>
            <a:endParaRPr lang="en-US" altLang="zh-CN"/>
          </a:p>
        </p:txBody>
      </p:sp>
      <p:sp>
        <p:nvSpPr>
          <p:cNvPr id="5" name="灯片编号占位符 4"/>
          <p:cNvSpPr>
            <a:spLocks noGrp="1"/>
          </p:cNvSpPr>
          <p:nvPr>
            <p:ph type="sldNum" sz="quarter" idx="11"/>
          </p:nvPr>
        </p:nvSpPr>
        <p:spPr/>
        <p:txBody>
          <a:bodyPr/>
          <a:lstStyle>
            <a:lvl1pPr>
              <a:defRPr/>
            </a:lvl1pPr>
          </a:lstStyle>
          <a:p>
            <a:fld id="{ACB0E166-8111-4B76-9AFB-42588306DE4D}"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88900"/>
            <a:ext cx="2057400" cy="60372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88900"/>
            <a:ext cx="6019800" cy="60372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FD068ED-4CB2-40E3-8833-53EDD9D8DFDB}" type="datetime1">
              <a:rPr lang="zh-CN" altLang="en-US"/>
              <a:pPr/>
              <a:t>2018/12/27</a:t>
            </a:fld>
            <a:endParaRPr lang="en-US" altLang="zh-CN"/>
          </a:p>
        </p:txBody>
      </p:sp>
      <p:sp>
        <p:nvSpPr>
          <p:cNvPr id="5" name="灯片编号占位符 4"/>
          <p:cNvSpPr>
            <a:spLocks noGrp="1"/>
          </p:cNvSpPr>
          <p:nvPr>
            <p:ph type="sldNum" sz="quarter" idx="11"/>
          </p:nvPr>
        </p:nvSpPr>
        <p:spPr/>
        <p:txBody>
          <a:bodyPr/>
          <a:lstStyle>
            <a:lvl1pPr>
              <a:defRPr/>
            </a:lvl1pPr>
          </a:lstStyle>
          <a:p>
            <a:fld id="{4A06CF7E-DA85-4188-A517-B5EEA201C9AD}"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6827552-7B20-4B75-8EC0-49045CC6AD2A}" type="datetime1">
              <a:rPr lang="zh-CN" altLang="en-US"/>
              <a:pPr/>
              <a:t>2018/12/27</a:t>
            </a:fld>
            <a:endParaRPr lang="en-US" altLang="zh-CN"/>
          </a:p>
        </p:txBody>
      </p:sp>
      <p:sp>
        <p:nvSpPr>
          <p:cNvPr id="5" name="灯片编号占位符 4"/>
          <p:cNvSpPr>
            <a:spLocks noGrp="1"/>
          </p:cNvSpPr>
          <p:nvPr>
            <p:ph type="sldNum" sz="quarter" idx="11"/>
          </p:nvPr>
        </p:nvSpPr>
        <p:spPr/>
        <p:txBody>
          <a:bodyPr/>
          <a:lstStyle>
            <a:lvl1pPr>
              <a:defRPr/>
            </a:lvl1pPr>
          </a:lstStyle>
          <a:p>
            <a:fld id="{7C6DB0DF-15A4-4303-95BE-82AEE16AD9D7}"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FF5A4EE-2F3A-49D9-8F40-4BB0FD3D6F1D}" type="datetime1">
              <a:rPr lang="zh-CN" altLang="en-US"/>
              <a:pPr/>
              <a:t>2018/12/27</a:t>
            </a:fld>
            <a:endParaRPr lang="en-US" altLang="zh-CN"/>
          </a:p>
        </p:txBody>
      </p:sp>
      <p:sp>
        <p:nvSpPr>
          <p:cNvPr id="5" name="灯片编号占位符 4"/>
          <p:cNvSpPr>
            <a:spLocks noGrp="1"/>
          </p:cNvSpPr>
          <p:nvPr>
            <p:ph type="sldNum" sz="quarter" idx="11"/>
          </p:nvPr>
        </p:nvSpPr>
        <p:spPr/>
        <p:txBody>
          <a:bodyPr/>
          <a:lstStyle>
            <a:lvl1pPr>
              <a:defRPr/>
            </a:lvl1pPr>
          </a:lstStyle>
          <a:p>
            <a:fld id="{5A2F9758-3A29-439D-A7CB-569619A8392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B4326B7A-35C2-4577-B96B-F3E5275C349A}" type="datetime1">
              <a:rPr lang="zh-CN" altLang="en-US"/>
              <a:pPr/>
              <a:t>2018/12/27</a:t>
            </a:fld>
            <a:endParaRPr lang="en-US" altLang="zh-CN"/>
          </a:p>
        </p:txBody>
      </p:sp>
      <p:sp>
        <p:nvSpPr>
          <p:cNvPr id="6" name="灯片编号占位符 5"/>
          <p:cNvSpPr>
            <a:spLocks noGrp="1"/>
          </p:cNvSpPr>
          <p:nvPr>
            <p:ph type="sldNum" sz="quarter" idx="11"/>
          </p:nvPr>
        </p:nvSpPr>
        <p:spPr/>
        <p:txBody>
          <a:bodyPr/>
          <a:lstStyle>
            <a:lvl1pPr>
              <a:defRPr/>
            </a:lvl1pPr>
          </a:lstStyle>
          <a:p>
            <a:fld id="{6340812E-DD82-4542-B10B-FC8192661FB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E9E00EA-EB6C-45D5-BF9E-0A9394DE8838}" type="datetime1">
              <a:rPr lang="zh-CN" altLang="en-US"/>
              <a:pPr/>
              <a:t>2018/12/27</a:t>
            </a:fld>
            <a:endParaRPr lang="en-US" altLang="zh-CN"/>
          </a:p>
        </p:txBody>
      </p:sp>
      <p:sp>
        <p:nvSpPr>
          <p:cNvPr id="8" name="灯片编号占位符 7"/>
          <p:cNvSpPr>
            <a:spLocks noGrp="1"/>
          </p:cNvSpPr>
          <p:nvPr>
            <p:ph type="sldNum" sz="quarter" idx="11"/>
          </p:nvPr>
        </p:nvSpPr>
        <p:spPr/>
        <p:txBody>
          <a:bodyPr/>
          <a:lstStyle>
            <a:lvl1pPr>
              <a:defRPr/>
            </a:lvl1pPr>
          </a:lstStyle>
          <a:p>
            <a:fld id="{A5710B21-8A20-4B5E-8A21-BF44FFF61E89}"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014CC579-BFF4-4D80-8CBD-D80C42D54865}" type="datetime1">
              <a:rPr lang="zh-CN" altLang="en-US"/>
              <a:pPr/>
              <a:t>2018/12/27</a:t>
            </a:fld>
            <a:endParaRPr lang="en-US" altLang="zh-CN"/>
          </a:p>
        </p:txBody>
      </p:sp>
      <p:sp>
        <p:nvSpPr>
          <p:cNvPr id="4" name="灯片编号占位符 3"/>
          <p:cNvSpPr>
            <a:spLocks noGrp="1"/>
          </p:cNvSpPr>
          <p:nvPr>
            <p:ph type="sldNum" sz="quarter" idx="11"/>
          </p:nvPr>
        </p:nvSpPr>
        <p:spPr/>
        <p:txBody>
          <a:bodyPr/>
          <a:lstStyle>
            <a:lvl1pPr>
              <a:defRPr/>
            </a:lvl1pPr>
          </a:lstStyle>
          <a:p>
            <a:fld id="{7D2CD187-03DC-4844-97FE-05BE3FD0A88A}"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D1B7164-B884-4BC9-A9F2-3CCE3606CCA6}" type="datetime1">
              <a:rPr lang="zh-CN" altLang="en-US"/>
              <a:pPr/>
              <a:t>2018/12/27</a:t>
            </a:fld>
            <a:endParaRPr lang="en-US" altLang="zh-CN"/>
          </a:p>
        </p:txBody>
      </p:sp>
      <p:sp>
        <p:nvSpPr>
          <p:cNvPr id="3" name="灯片编号占位符 2"/>
          <p:cNvSpPr>
            <a:spLocks noGrp="1"/>
          </p:cNvSpPr>
          <p:nvPr>
            <p:ph type="sldNum" sz="quarter" idx="11"/>
          </p:nvPr>
        </p:nvSpPr>
        <p:spPr/>
        <p:txBody>
          <a:bodyPr/>
          <a:lstStyle>
            <a:lvl1pPr>
              <a:defRPr/>
            </a:lvl1pPr>
          </a:lstStyle>
          <a:p>
            <a:fld id="{E8FFF16E-00B3-4072-ADDF-488520F71771}"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8D2B28C-EDE0-4D3E-932E-16D3955A3E9B}" type="datetime1">
              <a:rPr lang="zh-CN" altLang="en-US"/>
              <a:pPr/>
              <a:t>2018/12/27</a:t>
            </a:fld>
            <a:endParaRPr lang="en-US" altLang="zh-CN"/>
          </a:p>
        </p:txBody>
      </p:sp>
      <p:sp>
        <p:nvSpPr>
          <p:cNvPr id="6" name="灯片编号占位符 5"/>
          <p:cNvSpPr>
            <a:spLocks noGrp="1"/>
          </p:cNvSpPr>
          <p:nvPr>
            <p:ph type="sldNum" sz="quarter" idx="11"/>
          </p:nvPr>
        </p:nvSpPr>
        <p:spPr/>
        <p:txBody>
          <a:bodyPr/>
          <a:lstStyle>
            <a:lvl1pPr>
              <a:defRPr/>
            </a:lvl1pPr>
          </a:lstStyle>
          <a:p>
            <a:fld id="{7737CD85-3E05-4AEF-A7B0-E2BE0EFA43A7}"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D5B448CE-5FD4-45D0-927A-3A3DC271969F}" type="datetime1">
              <a:rPr lang="zh-CN" altLang="en-US"/>
              <a:pPr/>
              <a:t>2018/12/27</a:t>
            </a:fld>
            <a:endParaRPr lang="en-US" altLang="zh-CN"/>
          </a:p>
        </p:txBody>
      </p:sp>
      <p:sp>
        <p:nvSpPr>
          <p:cNvPr id="6" name="灯片编号占位符 5"/>
          <p:cNvSpPr>
            <a:spLocks noGrp="1"/>
          </p:cNvSpPr>
          <p:nvPr>
            <p:ph type="sldNum" sz="quarter" idx="11"/>
          </p:nvPr>
        </p:nvSpPr>
        <p:spPr/>
        <p:txBody>
          <a:bodyPr/>
          <a:lstStyle>
            <a:lvl1pPr>
              <a:defRPr/>
            </a:lvl1pPr>
          </a:lstStyle>
          <a:p>
            <a:fld id="{F477C90D-30EF-432F-949D-732FA005CBB0}"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ppt页脚图片"/>
          <p:cNvPicPr>
            <a:picLocks noChangeAspect="1" noChangeArrowheads="1"/>
          </p:cNvPicPr>
          <p:nvPr/>
        </p:nvPicPr>
        <p:blipFill>
          <a:blip r:embed="rId13" cstate="print"/>
          <a:srcRect/>
          <a:stretch>
            <a:fillRect/>
          </a:stretch>
        </p:blipFill>
        <p:spPr bwMode="auto">
          <a:xfrm>
            <a:off x="0" y="6599238"/>
            <a:ext cx="9144000" cy="274637"/>
          </a:xfrm>
          <a:prstGeom prst="rect">
            <a:avLst/>
          </a:prstGeom>
          <a:noFill/>
        </p:spPr>
      </p:pic>
      <p:pic>
        <p:nvPicPr>
          <p:cNvPr id="5123" name="Picture 3" descr="n01"/>
          <p:cNvPicPr>
            <a:picLocks noChangeAspect="1" noChangeArrowheads="1"/>
          </p:cNvPicPr>
          <p:nvPr/>
        </p:nvPicPr>
        <p:blipFill>
          <a:blip r:embed="rId14" cstate="print"/>
          <a:srcRect/>
          <a:stretch>
            <a:fillRect/>
          </a:stretch>
        </p:blipFill>
        <p:spPr bwMode="auto">
          <a:xfrm>
            <a:off x="395288" y="0"/>
            <a:ext cx="5419725" cy="1066800"/>
          </a:xfrm>
          <a:prstGeom prst="rect">
            <a:avLst/>
          </a:prstGeom>
          <a:noFill/>
        </p:spPr>
      </p:pic>
      <p:sp>
        <p:nvSpPr>
          <p:cNvPr id="5124" name="Rectangle 4"/>
          <p:cNvSpPr>
            <a:spLocks noGrp="1" noChangeArrowheads="1"/>
          </p:cNvSpPr>
          <p:nvPr>
            <p:ph type="title"/>
          </p:nvPr>
        </p:nvSpPr>
        <p:spPr bwMode="auto">
          <a:xfrm>
            <a:off x="2916238" y="88900"/>
            <a:ext cx="5627687" cy="7651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5" name="Rectangle 5"/>
          <p:cNvSpPr>
            <a:spLocks noGrp="1" noChangeArrowheads="1"/>
          </p:cNvSpPr>
          <p:nvPr>
            <p:ph type="body" idx="1"/>
          </p:nvPr>
        </p:nvSpPr>
        <p:spPr bwMode="auto">
          <a:xfrm>
            <a:off x="468313" y="1052513"/>
            <a:ext cx="8229600"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5126" name="Picture 6"/>
          <p:cNvPicPr>
            <a:picLocks noChangeAspect="1" noChangeArrowheads="1"/>
          </p:cNvPicPr>
          <p:nvPr/>
        </p:nvPicPr>
        <p:blipFill>
          <a:blip r:embed="rId15" cstate="print">
            <a:lum bright="-34000"/>
          </a:blip>
          <a:srcRect l="8949" t="1657" r="4535" b="3894"/>
          <a:stretch>
            <a:fillRect/>
          </a:stretch>
        </p:blipFill>
        <p:spPr bwMode="auto">
          <a:xfrm>
            <a:off x="1439863" y="3068638"/>
            <a:ext cx="7704137" cy="3521075"/>
          </a:xfrm>
          <a:prstGeom prst="rect">
            <a:avLst/>
          </a:prstGeom>
          <a:noFill/>
          <a:ln w="9525">
            <a:noFill/>
            <a:miter lim="800000"/>
            <a:headEnd/>
            <a:tailEnd/>
          </a:ln>
          <a:effectLst/>
        </p:spPr>
      </p:pic>
      <p:sp>
        <p:nvSpPr>
          <p:cNvPr id="5127" name="WordArt 7"/>
          <p:cNvSpPr>
            <a:spLocks noChangeArrowheads="1" noChangeShapeType="1" noTextEdit="1"/>
          </p:cNvSpPr>
          <p:nvPr/>
        </p:nvSpPr>
        <p:spPr bwMode="auto">
          <a:xfrm>
            <a:off x="395288" y="231775"/>
            <a:ext cx="2324100" cy="244475"/>
          </a:xfrm>
          <a:prstGeom prst="rect">
            <a:avLst/>
          </a:prstGeom>
        </p:spPr>
        <p:txBody>
          <a:bodyPr wrap="none" fromWordArt="1">
            <a:prstTxWarp prst="textPlain">
              <a:avLst>
                <a:gd name="adj" fmla="val 50000"/>
              </a:avLst>
            </a:prstTxWarp>
          </a:bodyPr>
          <a:lstStyle/>
          <a:p>
            <a:pPr algn="ctr"/>
            <a:r>
              <a:rPr lang="zh-CN" altLang="en-US" sz="3600" b="1" kern="10">
                <a:ln w="9525">
                  <a:noFill/>
                  <a:round/>
                  <a:headEnd/>
                  <a:tailEnd/>
                </a:ln>
                <a:gradFill rotWithShape="1">
                  <a:gsLst>
                    <a:gs pos="0">
                      <a:schemeClr val="tx1"/>
                    </a:gs>
                    <a:gs pos="50000">
                      <a:srgbClr val="FF6600"/>
                    </a:gs>
                    <a:gs pos="100000">
                      <a:schemeClr val="tx1"/>
                    </a:gs>
                  </a:gsLst>
                  <a:lin ang="2700000" scaled="1"/>
                </a:gradFill>
                <a:effectLst>
                  <a:outerShdw dist="45791" dir="2021404" algn="ctr" rotWithShape="0">
                    <a:srgbClr val="B2B2B2">
                      <a:alpha val="80000"/>
                    </a:srgbClr>
                  </a:outerShdw>
                </a:effectLst>
                <a:latin typeface="黑体"/>
                <a:ea typeface="黑体"/>
              </a:rPr>
              <a:t>中国矿业大学计算机科学与技术学院</a:t>
            </a:r>
          </a:p>
        </p:txBody>
      </p:sp>
      <p:sp>
        <p:nvSpPr>
          <p:cNvPr id="5128" name="WordArt 8"/>
          <p:cNvSpPr>
            <a:spLocks noChangeArrowheads="1" noChangeShapeType="1" noTextEdit="1"/>
          </p:cNvSpPr>
          <p:nvPr/>
        </p:nvSpPr>
        <p:spPr bwMode="auto">
          <a:xfrm>
            <a:off x="395288" y="620713"/>
            <a:ext cx="2282825" cy="165100"/>
          </a:xfrm>
          <a:prstGeom prst="rect">
            <a:avLst/>
          </a:prstGeom>
        </p:spPr>
        <p:txBody>
          <a:bodyPr wrap="none" fromWordArt="1">
            <a:prstTxWarp prst="textPlain">
              <a:avLst>
                <a:gd name="adj" fmla="val 50000"/>
              </a:avLst>
            </a:prstTxWarp>
          </a:bodyPr>
          <a:lstStyle/>
          <a:p>
            <a:pPr algn="ctr"/>
            <a:r>
              <a:rPr lang="en-US" altLang="zh-CN" sz="1200" b="1" kern="10">
                <a:ln w="9525">
                  <a:solidFill>
                    <a:srgbClr val="6699FF"/>
                  </a:solidFill>
                  <a:round/>
                  <a:headEnd/>
                  <a:tailEnd/>
                </a:ln>
                <a:solidFill>
                  <a:srgbClr val="6699FF"/>
                </a:solidFill>
                <a:effectLst>
                  <a:outerShdw dist="35921" dir="2700000" algn="ctr" rotWithShape="0">
                    <a:srgbClr val="C0C0C0">
                      <a:alpha val="80000"/>
                    </a:srgbClr>
                  </a:outerShdw>
                </a:effectLst>
                <a:latin typeface="Arial"/>
                <a:cs typeface="Arial"/>
              </a:rPr>
              <a:t>Computer Science &amp; Technology</a:t>
            </a:r>
            <a:endParaRPr lang="zh-CN" altLang="en-US" sz="1200" b="1" kern="10">
              <a:ln w="9525">
                <a:solidFill>
                  <a:srgbClr val="6699FF"/>
                </a:solidFill>
                <a:round/>
                <a:headEnd/>
                <a:tailEnd/>
              </a:ln>
              <a:solidFill>
                <a:srgbClr val="6699FF"/>
              </a:solidFill>
              <a:effectLst>
                <a:outerShdw dist="35921" dir="2700000" algn="ctr" rotWithShape="0">
                  <a:srgbClr val="C0C0C0">
                    <a:alpha val="80000"/>
                  </a:srgbClr>
                </a:outerShdw>
              </a:effectLst>
              <a:latin typeface="Arial"/>
              <a:cs typeface="Arial"/>
            </a:endParaRPr>
          </a:p>
        </p:txBody>
      </p:sp>
      <p:pic>
        <p:nvPicPr>
          <p:cNvPr id="5129" name="Picture 9" descr="BD10289_"/>
          <p:cNvPicPr preferRelativeResize="0">
            <a:picLocks noChangeArrowheads="1"/>
          </p:cNvPicPr>
          <p:nvPr/>
        </p:nvPicPr>
        <p:blipFill>
          <a:blip r:embed="rId16" cstate="print"/>
          <a:srcRect/>
          <a:stretch>
            <a:fillRect/>
          </a:stretch>
        </p:blipFill>
        <p:spPr bwMode="auto">
          <a:xfrm>
            <a:off x="415925" y="492125"/>
            <a:ext cx="2339975" cy="71438"/>
          </a:xfrm>
          <a:prstGeom prst="rect">
            <a:avLst/>
          </a:prstGeom>
          <a:noFill/>
          <a:ln w="9525">
            <a:noFill/>
            <a:miter lim="800000"/>
            <a:headEnd/>
            <a:tailEnd/>
          </a:ln>
        </p:spPr>
      </p:pic>
      <p:sp>
        <p:nvSpPr>
          <p:cNvPr id="5130" name="Rectangle 10"/>
          <p:cNvSpPr>
            <a:spLocks noGrp="1" noChangeArrowheads="1"/>
          </p:cNvSpPr>
          <p:nvPr>
            <p:ph type="dt" sz="half" idx="2"/>
          </p:nvPr>
        </p:nvSpPr>
        <p:spPr bwMode="auto">
          <a:xfrm>
            <a:off x="0" y="6605588"/>
            <a:ext cx="1905000"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ea typeface="+mn-ea"/>
              </a:defRPr>
            </a:lvl1pPr>
          </a:lstStyle>
          <a:p>
            <a:fld id="{DEF40254-6F33-4DA9-A202-B54218ED3CFE}" type="datetime1">
              <a:rPr lang="zh-CN" altLang="en-US"/>
              <a:pPr/>
              <a:t>2018/12/27</a:t>
            </a:fld>
            <a:endParaRPr lang="en-US" altLang="zh-CN"/>
          </a:p>
        </p:txBody>
      </p:sp>
      <p:sp>
        <p:nvSpPr>
          <p:cNvPr id="5131" name="Rectangle 11"/>
          <p:cNvSpPr>
            <a:spLocks noGrp="1" noChangeArrowheads="1"/>
          </p:cNvSpPr>
          <p:nvPr>
            <p:ph type="sldNum" sz="quarter" idx="4"/>
          </p:nvPr>
        </p:nvSpPr>
        <p:spPr bwMode="auto">
          <a:xfrm>
            <a:off x="8316913" y="6597650"/>
            <a:ext cx="1258887"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ea typeface="+mn-ea"/>
              </a:defRPr>
            </a:lvl1pPr>
          </a:lstStyle>
          <a:p>
            <a:fld id="{57CA2327-4BB7-4622-9B06-3E294760EDC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p:txStyles>
    <p:titleStyle>
      <a:lvl1pPr algn="ctr" rtl="0" fontAlgn="base">
        <a:spcBef>
          <a:spcPct val="0"/>
        </a:spcBef>
        <a:spcAft>
          <a:spcPct val="0"/>
        </a:spcAft>
        <a:defRPr sz="3600" b="1">
          <a:solidFill>
            <a:srgbClr val="CC0000"/>
          </a:solidFill>
          <a:latin typeface="+mj-lt"/>
          <a:ea typeface="+mj-ea"/>
          <a:cs typeface="+mj-cs"/>
        </a:defRPr>
      </a:lvl1pPr>
      <a:lvl2pPr algn="ctr" rtl="0" fontAlgn="base">
        <a:spcBef>
          <a:spcPct val="0"/>
        </a:spcBef>
        <a:spcAft>
          <a:spcPct val="0"/>
        </a:spcAft>
        <a:defRPr sz="3600" b="1">
          <a:solidFill>
            <a:srgbClr val="CC0000"/>
          </a:solidFill>
          <a:latin typeface="Arial" charset="0"/>
          <a:ea typeface="黑体" pitchFamily="2" charset="-122"/>
        </a:defRPr>
      </a:lvl2pPr>
      <a:lvl3pPr algn="ctr" rtl="0" fontAlgn="base">
        <a:spcBef>
          <a:spcPct val="0"/>
        </a:spcBef>
        <a:spcAft>
          <a:spcPct val="0"/>
        </a:spcAft>
        <a:defRPr sz="3600" b="1">
          <a:solidFill>
            <a:srgbClr val="CC0000"/>
          </a:solidFill>
          <a:latin typeface="Arial" charset="0"/>
          <a:ea typeface="黑体" pitchFamily="2" charset="-122"/>
        </a:defRPr>
      </a:lvl3pPr>
      <a:lvl4pPr algn="ctr" rtl="0" fontAlgn="base">
        <a:spcBef>
          <a:spcPct val="0"/>
        </a:spcBef>
        <a:spcAft>
          <a:spcPct val="0"/>
        </a:spcAft>
        <a:defRPr sz="3600" b="1">
          <a:solidFill>
            <a:srgbClr val="CC0000"/>
          </a:solidFill>
          <a:latin typeface="Arial" charset="0"/>
          <a:ea typeface="黑体" pitchFamily="2" charset="-122"/>
        </a:defRPr>
      </a:lvl4pPr>
      <a:lvl5pPr algn="ctr" rtl="0" fontAlgn="base">
        <a:spcBef>
          <a:spcPct val="0"/>
        </a:spcBef>
        <a:spcAft>
          <a:spcPct val="0"/>
        </a:spcAft>
        <a:defRPr sz="3600" b="1">
          <a:solidFill>
            <a:srgbClr val="CC0000"/>
          </a:solidFill>
          <a:latin typeface="Arial" charset="0"/>
          <a:ea typeface="黑体" pitchFamily="2" charset="-122"/>
        </a:defRPr>
      </a:lvl5pPr>
      <a:lvl6pPr marL="457200" algn="ctr" rtl="0" fontAlgn="base">
        <a:spcBef>
          <a:spcPct val="0"/>
        </a:spcBef>
        <a:spcAft>
          <a:spcPct val="0"/>
        </a:spcAft>
        <a:defRPr sz="3600" b="1">
          <a:solidFill>
            <a:srgbClr val="CC0000"/>
          </a:solidFill>
          <a:latin typeface="Arial" charset="0"/>
          <a:ea typeface="黑体" pitchFamily="2" charset="-122"/>
        </a:defRPr>
      </a:lvl6pPr>
      <a:lvl7pPr marL="914400" algn="ctr" rtl="0" fontAlgn="base">
        <a:spcBef>
          <a:spcPct val="0"/>
        </a:spcBef>
        <a:spcAft>
          <a:spcPct val="0"/>
        </a:spcAft>
        <a:defRPr sz="3600" b="1">
          <a:solidFill>
            <a:srgbClr val="CC0000"/>
          </a:solidFill>
          <a:latin typeface="Arial" charset="0"/>
          <a:ea typeface="黑体" pitchFamily="2" charset="-122"/>
        </a:defRPr>
      </a:lvl7pPr>
      <a:lvl8pPr marL="1371600" algn="ctr" rtl="0" fontAlgn="base">
        <a:spcBef>
          <a:spcPct val="0"/>
        </a:spcBef>
        <a:spcAft>
          <a:spcPct val="0"/>
        </a:spcAft>
        <a:defRPr sz="3600" b="1">
          <a:solidFill>
            <a:srgbClr val="CC0000"/>
          </a:solidFill>
          <a:latin typeface="Arial" charset="0"/>
          <a:ea typeface="黑体" pitchFamily="2" charset="-122"/>
        </a:defRPr>
      </a:lvl8pPr>
      <a:lvl9pPr marL="1828800" algn="ctr" rtl="0" fontAlgn="base">
        <a:spcBef>
          <a:spcPct val="0"/>
        </a:spcBef>
        <a:spcAft>
          <a:spcPct val="0"/>
        </a:spcAft>
        <a:defRPr sz="3600" b="1">
          <a:solidFill>
            <a:srgbClr val="CC0000"/>
          </a:solidFill>
          <a:latin typeface="Arial" charset="0"/>
          <a:ea typeface="黑体" pitchFamily="2" charset="-122"/>
        </a:defRPr>
      </a:lvl9pPr>
    </p:titleStyle>
    <p:bodyStyle>
      <a:lvl1pPr marL="342900" indent="-342900" algn="l" rtl="0" fontAlgn="base">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fontAlgn="base">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fontAlgn="base">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hyperlink" Target="mailto:zbcumt@cumt.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dt" sz="half" idx="2"/>
          </p:nvPr>
        </p:nvSpPr>
        <p:spPr/>
        <p:txBody>
          <a:bodyPr/>
          <a:lstStyle/>
          <a:p>
            <a:fld id="{4328160E-E826-4A63-A819-6BC6D35BA3B7}" type="datetime1">
              <a:rPr lang="zh-CN" altLang="en-US"/>
              <a:pPr/>
              <a:t>2018/12/27</a:t>
            </a:fld>
            <a:endParaRPr lang="en-US" altLang="zh-CN"/>
          </a:p>
        </p:txBody>
      </p:sp>
      <p:sp>
        <p:nvSpPr>
          <p:cNvPr id="6" name="Rectangle 10"/>
          <p:cNvSpPr>
            <a:spLocks noGrp="1" noChangeArrowheads="1"/>
          </p:cNvSpPr>
          <p:nvPr>
            <p:ph type="sldNum" sz="quarter" idx="4"/>
          </p:nvPr>
        </p:nvSpPr>
        <p:spPr/>
        <p:txBody>
          <a:bodyPr/>
          <a:lstStyle/>
          <a:p>
            <a:fld id="{6560A508-7AB1-4B67-911F-F4156BFD55BA}" type="slidenum">
              <a:rPr lang="en-US" altLang="zh-CN"/>
              <a:pPr/>
              <a:t>1</a:t>
            </a:fld>
            <a:endParaRPr lang="en-US" altLang="zh-CN"/>
          </a:p>
        </p:txBody>
      </p:sp>
      <p:sp>
        <p:nvSpPr>
          <p:cNvPr id="8194" name="Rectangle 2"/>
          <p:cNvSpPr>
            <a:spLocks noGrp="1" noChangeArrowheads="1"/>
          </p:cNvSpPr>
          <p:nvPr>
            <p:ph type="ctrTitle"/>
          </p:nvPr>
        </p:nvSpPr>
        <p:spPr>
          <a:xfrm>
            <a:off x="684213" y="1341438"/>
            <a:ext cx="7772400" cy="1470025"/>
          </a:xfrm>
        </p:spPr>
        <p:txBody>
          <a:bodyPr/>
          <a:lstStyle/>
          <a:p>
            <a:r>
              <a:rPr lang="zh-CN" altLang="en-US" sz="4800"/>
              <a:t>软件工程</a:t>
            </a:r>
          </a:p>
        </p:txBody>
      </p:sp>
      <p:sp>
        <p:nvSpPr>
          <p:cNvPr id="8195" name="Rectangle 3"/>
          <p:cNvSpPr>
            <a:spLocks noGrp="1" noChangeArrowheads="1"/>
          </p:cNvSpPr>
          <p:nvPr>
            <p:ph type="subTitle" idx="1"/>
          </p:nvPr>
        </p:nvSpPr>
        <p:spPr>
          <a:xfrm>
            <a:off x="3276600" y="3573463"/>
            <a:ext cx="4679950" cy="1752600"/>
          </a:xfrm>
        </p:spPr>
        <p:txBody>
          <a:bodyPr/>
          <a:lstStyle/>
          <a:p>
            <a:pPr algn="l"/>
            <a:r>
              <a:rPr lang="zh-CN" altLang="en-US" sz="2400" dirty="0"/>
              <a:t>主讲人</a:t>
            </a:r>
            <a:r>
              <a:rPr lang="zh-CN" altLang="en-US" sz="2400" dirty="0" smtClean="0"/>
              <a:t>：王荣存</a:t>
            </a:r>
            <a:endParaRPr lang="en-US" altLang="zh-CN" sz="2400" dirty="0" smtClean="0"/>
          </a:p>
          <a:p>
            <a:pPr algn="l"/>
            <a:r>
              <a:rPr lang="en-US" altLang="zh-CN" sz="2400" dirty="0" err="1" smtClean="0"/>
              <a:t>E_Mail</a:t>
            </a:r>
            <a:r>
              <a:rPr lang="zh-CN" altLang="en-US" sz="2400" dirty="0" smtClean="0"/>
              <a:t>：</a:t>
            </a:r>
            <a:r>
              <a:rPr lang="en-US" altLang="zh-CN" sz="2400"/>
              <a:t>rcwang</a:t>
            </a:r>
            <a:r>
              <a:rPr lang="en-US" altLang="zh-CN" sz="2400" smtClean="0">
                <a:hlinkClick r:id="rId2"/>
              </a:rPr>
              <a:t>@cumt.edu.cn</a:t>
            </a:r>
            <a:r>
              <a:rPr lang="en-US" altLang="zh-CN" sz="2400" smtClean="0"/>
              <a:t> </a:t>
            </a:r>
            <a:endParaRPr lang="en-US" altLang="zh-CN" sz="2400" dirty="0"/>
          </a:p>
        </p:txBody>
      </p:sp>
      <p:pic>
        <p:nvPicPr>
          <p:cNvPr id="8196" name="Picture 4" descr="pe01064_"/>
          <p:cNvPicPr>
            <a:picLocks noChangeAspect="1" noChangeArrowheads="1"/>
          </p:cNvPicPr>
          <p:nvPr/>
        </p:nvPicPr>
        <p:blipFill>
          <a:blip r:embed="rId3" cstate="print"/>
          <a:srcRect/>
          <a:stretch>
            <a:fillRect/>
          </a:stretch>
        </p:blipFill>
        <p:spPr bwMode="auto">
          <a:xfrm>
            <a:off x="285750" y="2781300"/>
            <a:ext cx="3054350" cy="338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8.1</a:t>
            </a:r>
            <a:r>
              <a:rPr kumimoji="1" lang="zh-CN" altLang="en-US" dirty="0"/>
              <a:t>软件维护的概念</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76827552-7B20-4B75-8EC0-49045CC6AD2A}" type="datetime1">
              <a:rPr lang="zh-CN" altLang="en-US" smtClean="0"/>
              <a:pPr/>
              <a:t>2018/12/27</a:t>
            </a:fld>
            <a:endParaRPr lang="en-US" altLang="zh-CN"/>
          </a:p>
        </p:txBody>
      </p:sp>
      <p:sp>
        <p:nvSpPr>
          <p:cNvPr id="5" name="灯片编号占位符 4"/>
          <p:cNvSpPr>
            <a:spLocks noGrp="1"/>
          </p:cNvSpPr>
          <p:nvPr>
            <p:ph type="sldNum" sz="quarter" idx="11"/>
          </p:nvPr>
        </p:nvSpPr>
        <p:spPr/>
        <p:txBody>
          <a:bodyPr/>
          <a:lstStyle/>
          <a:p>
            <a:fld id="{7C6DB0DF-15A4-4303-95BE-82AEE16AD9D7}" type="slidenum">
              <a:rPr lang="en-US" altLang="zh-CN" smtClean="0"/>
              <a:pPr/>
              <a:t>10</a:t>
            </a:fld>
            <a:endParaRPr lang="en-US" altLang="zh-CN"/>
          </a:p>
        </p:txBody>
      </p:sp>
      <p:pic>
        <p:nvPicPr>
          <p:cNvPr id="6" name="图片 5"/>
          <p:cNvPicPr>
            <a:picLocks noChangeAspect="1"/>
          </p:cNvPicPr>
          <p:nvPr/>
        </p:nvPicPr>
        <p:blipFill>
          <a:blip r:embed="rId3"/>
          <a:stretch>
            <a:fillRect/>
          </a:stretch>
        </p:blipFill>
        <p:spPr>
          <a:xfrm>
            <a:off x="1010307" y="1325562"/>
            <a:ext cx="7306606" cy="2971800"/>
          </a:xfrm>
          <a:prstGeom prst="rect">
            <a:avLst/>
          </a:prstGeom>
        </p:spPr>
      </p:pic>
      <p:pic>
        <p:nvPicPr>
          <p:cNvPr id="7" name="Picture 2" descr="http://news.youth.cn/gn/201404/W020140408266142054154.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181" y="4297363"/>
            <a:ext cx="9377909" cy="239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24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8.1</a:t>
            </a:r>
            <a:r>
              <a:rPr kumimoji="1" lang="zh-CN" altLang="en-US" dirty="0"/>
              <a:t>软件维护的概念</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76827552-7B20-4B75-8EC0-49045CC6AD2A}" type="datetime1">
              <a:rPr lang="zh-CN" altLang="en-US" smtClean="0"/>
              <a:pPr/>
              <a:t>2018/12/27</a:t>
            </a:fld>
            <a:endParaRPr lang="en-US" altLang="zh-CN"/>
          </a:p>
        </p:txBody>
      </p:sp>
      <p:sp>
        <p:nvSpPr>
          <p:cNvPr id="5" name="灯片编号占位符 4"/>
          <p:cNvSpPr>
            <a:spLocks noGrp="1"/>
          </p:cNvSpPr>
          <p:nvPr>
            <p:ph type="sldNum" sz="quarter" idx="11"/>
          </p:nvPr>
        </p:nvSpPr>
        <p:spPr/>
        <p:txBody>
          <a:bodyPr/>
          <a:lstStyle/>
          <a:p>
            <a:fld id="{7C6DB0DF-15A4-4303-95BE-82AEE16AD9D7}" type="slidenum">
              <a:rPr lang="en-US" altLang="zh-CN" smtClean="0"/>
              <a:pPr/>
              <a:t>11</a:t>
            </a:fld>
            <a:endParaRPr lang="en-US" altLang="zh-CN"/>
          </a:p>
        </p:txBody>
      </p:sp>
      <p:pic>
        <p:nvPicPr>
          <p:cNvPr id="6" name="图片 5"/>
          <p:cNvPicPr>
            <a:picLocks noChangeAspect="1"/>
          </p:cNvPicPr>
          <p:nvPr/>
        </p:nvPicPr>
        <p:blipFill>
          <a:blip r:embed="rId2"/>
          <a:stretch>
            <a:fillRect/>
          </a:stretch>
        </p:blipFill>
        <p:spPr>
          <a:xfrm>
            <a:off x="1676400" y="1052513"/>
            <a:ext cx="5428758" cy="5173662"/>
          </a:xfrm>
          <a:prstGeom prst="rect">
            <a:avLst/>
          </a:prstGeom>
        </p:spPr>
      </p:pic>
    </p:spTree>
    <p:extLst>
      <p:ext uri="{BB962C8B-B14F-4D97-AF65-F5344CB8AC3E}">
        <p14:creationId xmlns:p14="http://schemas.microsoft.com/office/powerpoint/2010/main" val="32394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F8082EB7-D028-4D1E-8ED8-7CC9CB613AD6}" type="datetime1">
              <a:rPr lang="zh-CN" altLang="en-US"/>
              <a:pPr/>
              <a:t>2018/12/27</a:t>
            </a:fld>
            <a:endParaRPr lang="en-US" altLang="zh-CN"/>
          </a:p>
        </p:txBody>
      </p:sp>
      <p:sp>
        <p:nvSpPr>
          <p:cNvPr id="6" name="灯片编号占位符 4"/>
          <p:cNvSpPr>
            <a:spLocks noGrp="1"/>
          </p:cNvSpPr>
          <p:nvPr>
            <p:ph type="sldNum" sz="quarter" idx="11"/>
          </p:nvPr>
        </p:nvSpPr>
        <p:spPr/>
        <p:txBody>
          <a:bodyPr/>
          <a:lstStyle/>
          <a:p>
            <a:fld id="{51F27E47-52F9-42D3-83DB-E6B16D365CAC}" type="slidenum">
              <a:rPr lang="en-US" altLang="zh-CN"/>
              <a:pPr/>
              <a:t>12</a:t>
            </a:fld>
            <a:endParaRPr lang="en-US" altLang="zh-CN"/>
          </a:p>
        </p:txBody>
      </p:sp>
      <p:sp>
        <p:nvSpPr>
          <p:cNvPr id="13314" name="Rectangle 2"/>
          <p:cNvSpPr>
            <a:spLocks noGrp="1" noChangeArrowheads="1"/>
          </p:cNvSpPr>
          <p:nvPr>
            <p:ph type="title"/>
          </p:nvPr>
        </p:nvSpPr>
        <p:spPr/>
        <p:txBody>
          <a:bodyPr/>
          <a:lstStyle/>
          <a:p>
            <a:r>
              <a:rPr kumimoji="1" lang="en-US" altLang="zh-CN"/>
              <a:t>8.2</a:t>
            </a:r>
            <a:r>
              <a:rPr kumimoji="1" lang="zh-CN" altLang="en-US"/>
              <a:t>软件维护的代价</a:t>
            </a:r>
          </a:p>
        </p:txBody>
      </p:sp>
      <p:sp>
        <p:nvSpPr>
          <p:cNvPr id="13315" name="Rectangle 3"/>
          <p:cNvSpPr>
            <a:spLocks noGrp="1" noChangeArrowheads="1"/>
          </p:cNvSpPr>
          <p:nvPr>
            <p:ph type="body" idx="1"/>
          </p:nvPr>
        </p:nvSpPr>
        <p:spPr>
          <a:xfrm>
            <a:off x="468313" y="1052513"/>
            <a:ext cx="8229600" cy="5576887"/>
          </a:xfrm>
        </p:spPr>
        <p:txBody>
          <a:bodyPr/>
          <a:lstStyle/>
          <a:p>
            <a:r>
              <a:rPr lang="en-US" altLang="zh-CN">
                <a:solidFill>
                  <a:schemeClr val="hlink"/>
                </a:solidFill>
              </a:rPr>
              <a:t>1.</a:t>
            </a:r>
            <a:r>
              <a:rPr lang="zh-CN" altLang="en-US">
                <a:solidFill>
                  <a:schemeClr val="hlink"/>
                </a:solidFill>
              </a:rPr>
              <a:t>费用代价（有形）</a:t>
            </a:r>
          </a:p>
          <a:p>
            <a:pPr lvl="1"/>
            <a:r>
              <a:rPr lang="en-US" altLang="zh-CN"/>
              <a:t>1970</a:t>
            </a:r>
            <a:r>
              <a:rPr lang="zh-CN" altLang="en-US"/>
              <a:t>年  </a:t>
            </a:r>
            <a:r>
              <a:rPr lang="en-US" altLang="zh-CN"/>
              <a:t>35%~40%</a:t>
            </a:r>
          </a:p>
          <a:p>
            <a:pPr lvl="1"/>
            <a:r>
              <a:rPr lang="en-US" altLang="zh-CN"/>
              <a:t>1980</a:t>
            </a:r>
            <a:r>
              <a:rPr lang="zh-CN" altLang="en-US"/>
              <a:t>年	  </a:t>
            </a:r>
            <a:r>
              <a:rPr lang="en-US" altLang="zh-CN"/>
              <a:t>40%~60%</a:t>
            </a:r>
          </a:p>
          <a:p>
            <a:pPr lvl="1"/>
            <a:r>
              <a:rPr lang="en-US" altLang="zh-CN"/>
              <a:t>1990</a:t>
            </a:r>
            <a:r>
              <a:rPr lang="zh-CN" altLang="en-US"/>
              <a:t>年	  </a:t>
            </a:r>
            <a:r>
              <a:rPr lang="en-US" altLang="zh-CN"/>
              <a:t>70%~80% </a:t>
            </a:r>
          </a:p>
          <a:p>
            <a:endParaRPr lang="en-US" altLang="zh-CN">
              <a:solidFill>
                <a:schemeClr val="hlink"/>
              </a:solidFill>
            </a:endParaRPr>
          </a:p>
          <a:p>
            <a:endParaRPr lang="en-US" altLang="zh-CN">
              <a:solidFill>
                <a:schemeClr val="hlink"/>
              </a:solidFill>
            </a:endParaRPr>
          </a:p>
          <a:p>
            <a:r>
              <a:rPr lang="en-US" altLang="zh-CN">
                <a:solidFill>
                  <a:schemeClr val="hlink"/>
                </a:solidFill>
              </a:rPr>
              <a:t>2.</a:t>
            </a:r>
            <a:r>
              <a:rPr lang="zh-CN" altLang="en-US">
                <a:solidFill>
                  <a:schemeClr val="hlink"/>
                </a:solidFill>
              </a:rPr>
              <a:t>其它（无形）</a:t>
            </a:r>
          </a:p>
          <a:p>
            <a:pPr lvl="1"/>
            <a:r>
              <a:rPr lang="zh-CN" altLang="en-US">
                <a:solidFill>
                  <a:schemeClr val="hlink"/>
                </a:solidFill>
              </a:rPr>
              <a:t>不能及时满足用户合理的修改要求，引起用户不满；</a:t>
            </a:r>
          </a:p>
          <a:p>
            <a:pPr lvl="1"/>
            <a:r>
              <a:rPr lang="zh-CN" altLang="en-US"/>
              <a:t>抽调开发者去从事维护，</a:t>
            </a:r>
            <a:r>
              <a:rPr lang="zh-CN" altLang="en-US">
                <a:solidFill>
                  <a:schemeClr val="hlink"/>
                </a:solidFill>
              </a:rPr>
              <a:t>使得开发造成混乱；</a:t>
            </a:r>
          </a:p>
          <a:p>
            <a:pPr lvl="1"/>
            <a:r>
              <a:rPr lang="zh-CN" altLang="en-US"/>
              <a:t>引入了新的潜伏的故障，</a:t>
            </a:r>
            <a:r>
              <a:rPr lang="zh-CN" altLang="en-US">
                <a:solidFill>
                  <a:schemeClr val="hlink"/>
                </a:solidFill>
              </a:rPr>
              <a:t>降低了软件的质量</a:t>
            </a:r>
            <a:r>
              <a:rPr lang="zh-CN" altLang="en-US"/>
              <a:t>；</a:t>
            </a:r>
          </a:p>
        </p:txBody>
      </p:sp>
      <p:pic>
        <p:nvPicPr>
          <p:cNvPr id="13316" name="Picture 4"/>
          <p:cNvPicPr>
            <a:picLocks noChangeAspect="1" noChangeArrowheads="1"/>
          </p:cNvPicPr>
          <p:nvPr/>
        </p:nvPicPr>
        <p:blipFill>
          <a:blip r:embed="rId2" cstate="print">
            <a:clrChange>
              <a:clrFrom>
                <a:srgbClr val="FFFFFF"/>
              </a:clrFrom>
              <a:clrTo>
                <a:srgbClr val="FFFFFF">
                  <a:alpha val="0"/>
                </a:srgbClr>
              </a:clrTo>
            </a:clrChange>
          </a:blip>
          <a:srcRect l="47084"/>
          <a:stretch>
            <a:fillRect/>
          </a:stretch>
        </p:blipFill>
        <p:spPr bwMode="auto">
          <a:xfrm>
            <a:off x="4267200" y="1014413"/>
            <a:ext cx="4724400" cy="35575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strips(downRight)">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strips(downRight)">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strips(downRight)">
                                      <p:cBhvr>
                                        <p:cTn id="17" dur="5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strips(downRight)">
                                      <p:cBhvr>
                                        <p:cTn id="22" dur="500"/>
                                        <p:tgtEl>
                                          <p:spTgt spid="13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315">
                                            <p:txEl>
                                              <p:pRg st="6" end="6"/>
                                            </p:txEl>
                                          </p:spTgt>
                                        </p:tgtEl>
                                        <p:attrNameLst>
                                          <p:attrName>style.visibility</p:attrName>
                                        </p:attrNameLst>
                                      </p:cBhvr>
                                      <p:to>
                                        <p:strVal val="visible"/>
                                      </p:to>
                                    </p:set>
                                    <p:animEffect transition="in" filter="strips(downRight)">
                                      <p:cBhvr>
                                        <p:cTn id="27" dur="500"/>
                                        <p:tgtEl>
                                          <p:spTgt spid="1331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315">
                                            <p:txEl>
                                              <p:pRg st="7" end="7"/>
                                            </p:txEl>
                                          </p:spTgt>
                                        </p:tgtEl>
                                        <p:attrNameLst>
                                          <p:attrName>style.visibility</p:attrName>
                                        </p:attrNameLst>
                                      </p:cBhvr>
                                      <p:to>
                                        <p:strVal val="visible"/>
                                      </p:to>
                                    </p:set>
                                    <p:animEffect transition="in" filter="strips(downRight)">
                                      <p:cBhvr>
                                        <p:cTn id="32" dur="500"/>
                                        <p:tgtEl>
                                          <p:spTgt spid="1331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315">
                                            <p:txEl>
                                              <p:pRg st="8" end="8"/>
                                            </p:txEl>
                                          </p:spTgt>
                                        </p:tgtEl>
                                        <p:attrNameLst>
                                          <p:attrName>style.visibility</p:attrName>
                                        </p:attrNameLst>
                                      </p:cBhvr>
                                      <p:to>
                                        <p:strVal val="visible"/>
                                      </p:to>
                                    </p:set>
                                    <p:animEffect transition="in" filter="strips(downRight)">
                                      <p:cBhvr>
                                        <p:cTn id="37" dur="500"/>
                                        <p:tgtEl>
                                          <p:spTgt spid="1331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3315">
                                            <p:txEl>
                                              <p:pRg st="9" end="9"/>
                                            </p:txEl>
                                          </p:spTgt>
                                        </p:tgtEl>
                                        <p:attrNameLst>
                                          <p:attrName>style.visibility</p:attrName>
                                        </p:attrNameLst>
                                      </p:cBhvr>
                                      <p:to>
                                        <p:strVal val="visible"/>
                                      </p:to>
                                    </p:set>
                                    <p:animEffect transition="in" filter="strips(downRight)">
                                      <p:cBhvr>
                                        <p:cTn id="42" dur="500"/>
                                        <p:tgtEl>
                                          <p:spTgt spid="1331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3316"/>
                                        </p:tgtEl>
                                        <p:attrNameLst>
                                          <p:attrName>style.visibility</p:attrName>
                                        </p:attrNameLst>
                                      </p:cBhvr>
                                      <p:to>
                                        <p:strVal val="visible"/>
                                      </p:to>
                                    </p:set>
                                    <p:animEffect transition="in" filter="checkerboard(across)">
                                      <p:cBhvr>
                                        <p:cTn id="4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5019648-60A8-4E10-A3D1-D84519E9EA36}" type="datetime1">
              <a:rPr lang="zh-CN" altLang="en-US"/>
              <a:pPr/>
              <a:t>2018/12/27</a:t>
            </a:fld>
            <a:endParaRPr lang="en-US" altLang="zh-CN"/>
          </a:p>
        </p:txBody>
      </p:sp>
      <p:sp>
        <p:nvSpPr>
          <p:cNvPr id="5" name="灯片编号占位符 4"/>
          <p:cNvSpPr>
            <a:spLocks noGrp="1"/>
          </p:cNvSpPr>
          <p:nvPr>
            <p:ph type="sldNum" sz="quarter" idx="11"/>
          </p:nvPr>
        </p:nvSpPr>
        <p:spPr/>
        <p:txBody>
          <a:bodyPr/>
          <a:lstStyle/>
          <a:p>
            <a:fld id="{F763AEE1-4B1E-4180-A990-7647B2C9AF43}" type="slidenum">
              <a:rPr lang="en-US" altLang="zh-CN"/>
              <a:pPr/>
              <a:t>13</a:t>
            </a:fld>
            <a:endParaRPr lang="en-US" altLang="zh-CN"/>
          </a:p>
        </p:txBody>
      </p:sp>
      <p:sp>
        <p:nvSpPr>
          <p:cNvPr id="29698" name="Rectangle 2"/>
          <p:cNvSpPr>
            <a:spLocks noGrp="1" noChangeArrowheads="1"/>
          </p:cNvSpPr>
          <p:nvPr>
            <p:ph type="title"/>
          </p:nvPr>
        </p:nvSpPr>
        <p:spPr/>
        <p:txBody>
          <a:bodyPr/>
          <a:lstStyle/>
          <a:p>
            <a:r>
              <a:rPr kumimoji="1" lang="en-US" altLang="zh-CN"/>
              <a:t>8.2</a:t>
            </a:r>
            <a:r>
              <a:rPr kumimoji="1" lang="zh-CN" altLang="en-US"/>
              <a:t>软件维护的代价</a:t>
            </a:r>
          </a:p>
        </p:txBody>
      </p:sp>
      <p:sp>
        <p:nvSpPr>
          <p:cNvPr id="29699" name="Rectangle 3"/>
          <p:cNvSpPr>
            <a:spLocks noGrp="1" noChangeArrowheads="1"/>
          </p:cNvSpPr>
          <p:nvPr>
            <p:ph type="body" idx="1"/>
          </p:nvPr>
        </p:nvSpPr>
        <p:spPr/>
        <p:txBody>
          <a:bodyPr/>
          <a:lstStyle/>
          <a:p>
            <a:r>
              <a:rPr lang="en-US" altLang="en-US">
                <a:solidFill>
                  <a:srgbClr val="CC0000"/>
                </a:solidFill>
              </a:rPr>
              <a:t>【</a:t>
            </a:r>
            <a:r>
              <a:rPr lang="zh-CN" altLang="en-US">
                <a:solidFill>
                  <a:srgbClr val="CC0000"/>
                </a:solidFill>
              </a:rPr>
              <a:t>影响维护代价的非技术因素</a:t>
            </a:r>
            <a:r>
              <a:rPr lang="en-US" altLang="en-US">
                <a:solidFill>
                  <a:srgbClr val="CC0000"/>
                </a:solidFill>
              </a:rPr>
              <a:t>】</a:t>
            </a:r>
            <a:endParaRPr lang="en-US" altLang="zh-CN">
              <a:solidFill>
                <a:srgbClr val="CC0000"/>
              </a:solidFill>
            </a:endParaRPr>
          </a:p>
          <a:p>
            <a:pPr lvl="1"/>
            <a:r>
              <a:rPr lang="en-US" altLang="zh-CN">
                <a:solidFill>
                  <a:schemeClr val="hlink"/>
                </a:solidFill>
                <a:latin typeface="黑体" pitchFamily="2" charset="-122"/>
              </a:rPr>
              <a:t>⑴</a:t>
            </a:r>
            <a:r>
              <a:rPr lang="zh-CN" altLang="en-US">
                <a:solidFill>
                  <a:schemeClr val="hlink"/>
                </a:solidFill>
                <a:latin typeface="黑体" pitchFamily="2" charset="-122"/>
              </a:rPr>
              <a:t>开发人员的稳定性</a:t>
            </a:r>
          </a:p>
          <a:p>
            <a:pPr lvl="2"/>
            <a:r>
              <a:rPr lang="zh-CN" altLang="en-US">
                <a:solidFill>
                  <a:srgbClr val="CC0000"/>
                </a:solidFill>
              </a:rPr>
              <a:t>开发者维护自己的程序</a:t>
            </a:r>
            <a:r>
              <a:rPr lang="zh-CN" altLang="en-US">
                <a:latin typeface="黑体" pitchFamily="2" charset="-122"/>
                <a:sym typeface="Wingdings" pitchFamily="2" charset="2"/>
              </a:rPr>
              <a:t></a:t>
            </a:r>
            <a:r>
              <a:rPr lang="zh-CN" altLang="en-US">
                <a:solidFill>
                  <a:srgbClr val="CC0000"/>
                </a:solidFill>
                <a:latin typeface="黑体" pitchFamily="2" charset="-122"/>
              </a:rPr>
              <a:t>代价低</a:t>
            </a:r>
            <a:r>
              <a:rPr lang="zh-CN" altLang="en-US"/>
              <a:t>；</a:t>
            </a:r>
            <a:endParaRPr lang="zh-CN" altLang="en-US">
              <a:solidFill>
                <a:schemeClr val="hlink"/>
              </a:solidFill>
              <a:latin typeface="黑体" pitchFamily="2" charset="-122"/>
            </a:endParaRPr>
          </a:p>
          <a:p>
            <a:pPr lvl="1"/>
            <a:r>
              <a:rPr lang="zh-CN" altLang="en-US">
                <a:solidFill>
                  <a:schemeClr val="hlink"/>
                </a:solidFill>
                <a:latin typeface="黑体" pitchFamily="2" charset="-122"/>
              </a:rPr>
              <a:t>⑵软件的生命周期</a:t>
            </a:r>
          </a:p>
          <a:p>
            <a:pPr lvl="2"/>
            <a:r>
              <a:rPr lang="zh-CN" altLang="en-US">
                <a:solidFill>
                  <a:srgbClr val="CC0000"/>
                </a:solidFill>
                <a:latin typeface="黑体" pitchFamily="2" charset="-122"/>
              </a:rPr>
              <a:t>软件生命周期越长</a:t>
            </a:r>
            <a:r>
              <a:rPr lang="zh-CN" altLang="en-US">
                <a:latin typeface="黑体" pitchFamily="2" charset="-122"/>
                <a:sym typeface="Wingdings" pitchFamily="2" charset="2"/>
              </a:rPr>
              <a:t></a:t>
            </a:r>
            <a:r>
              <a:rPr lang="zh-CN" altLang="en-US">
                <a:solidFill>
                  <a:srgbClr val="CC0000"/>
                </a:solidFill>
                <a:latin typeface="黑体" pitchFamily="2" charset="-122"/>
              </a:rPr>
              <a:t>代价越高</a:t>
            </a:r>
            <a:r>
              <a:rPr lang="zh-CN" altLang="en-US">
                <a:latin typeface="黑体" pitchFamily="2" charset="-122"/>
              </a:rPr>
              <a:t>；</a:t>
            </a:r>
          </a:p>
          <a:p>
            <a:pPr lvl="1"/>
            <a:r>
              <a:rPr lang="zh-CN" altLang="en-US">
                <a:solidFill>
                  <a:schemeClr val="hlink"/>
                </a:solidFill>
                <a:latin typeface="黑体" pitchFamily="2" charset="-122"/>
              </a:rPr>
              <a:t>⑶商业操作模式变化对软件的影响</a:t>
            </a:r>
          </a:p>
          <a:p>
            <a:pPr lvl="2"/>
            <a:r>
              <a:rPr lang="zh-CN" altLang="en-US">
                <a:solidFill>
                  <a:srgbClr val="CC0000"/>
                </a:solidFill>
                <a:latin typeface="黑体" pitchFamily="2" charset="-122"/>
              </a:rPr>
              <a:t>商业操作模式变化越频繁</a:t>
            </a:r>
            <a:r>
              <a:rPr lang="zh-CN" altLang="en-US">
                <a:latin typeface="黑体" pitchFamily="2" charset="-122"/>
                <a:sym typeface="Wingdings" pitchFamily="2" charset="2"/>
              </a:rPr>
              <a:t></a:t>
            </a:r>
            <a:r>
              <a:rPr lang="zh-CN" altLang="en-US">
                <a:solidFill>
                  <a:srgbClr val="CC0000"/>
                </a:solidFill>
                <a:latin typeface="黑体" pitchFamily="2" charset="-122"/>
              </a:rPr>
              <a:t>代价越高；</a:t>
            </a:r>
          </a:p>
          <a:p>
            <a:pPr lvl="2"/>
            <a:r>
              <a:rPr lang="zh-CN" altLang="en-US">
                <a:latin typeface="黑体" pitchFamily="2" charset="-122"/>
              </a:rPr>
              <a:t>如，财务制度改变</a:t>
            </a:r>
            <a:r>
              <a:rPr lang="zh-CN" altLang="en-US">
                <a:latin typeface="黑体" pitchFamily="2" charset="-122"/>
                <a:sym typeface="Wingdings" pitchFamily="2" charset="2"/>
              </a:rPr>
              <a:t></a:t>
            </a:r>
            <a:r>
              <a:rPr lang="zh-CN" altLang="en-US">
                <a:latin typeface="黑体" pitchFamily="2" charset="-122"/>
              </a:rPr>
              <a:t>财务软件修改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strips(downRight)">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strips(downRight)">
                                      <p:cBhvr>
                                        <p:cTn id="12" dur="500"/>
                                        <p:tgtEl>
                                          <p:spTgt spid="2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strips(downRight)">
                                      <p:cBhvr>
                                        <p:cTn id="17" dur="500"/>
                                        <p:tgtEl>
                                          <p:spTgt spid="29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strips(downRight)">
                                      <p:cBhvr>
                                        <p:cTn id="22" dur="500"/>
                                        <p:tgtEl>
                                          <p:spTgt spid="296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strips(downRight)">
                                      <p:cBhvr>
                                        <p:cTn id="27" dur="500"/>
                                        <p:tgtEl>
                                          <p:spTgt spid="296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9699">
                                            <p:txEl>
                                              <p:pRg st="5" end="5"/>
                                            </p:txEl>
                                          </p:spTgt>
                                        </p:tgtEl>
                                        <p:attrNameLst>
                                          <p:attrName>style.visibility</p:attrName>
                                        </p:attrNameLst>
                                      </p:cBhvr>
                                      <p:to>
                                        <p:strVal val="visible"/>
                                      </p:to>
                                    </p:set>
                                    <p:animEffect transition="in" filter="strips(downRight)">
                                      <p:cBhvr>
                                        <p:cTn id="32" dur="500"/>
                                        <p:tgtEl>
                                          <p:spTgt spid="296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9699">
                                            <p:txEl>
                                              <p:pRg st="6" end="6"/>
                                            </p:txEl>
                                          </p:spTgt>
                                        </p:tgtEl>
                                        <p:attrNameLst>
                                          <p:attrName>style.visibility</p:attrName>
                                        </p:attrNameLst>
                                      </p:cBhvr>
                                      <p:to>
                                        <p:strVal val="visible"/>
                                      </p:to>
                                    </p:set>
                                    <p:animEffect transition="in" filter="strips(downRight)">
                                      <p:cBhvr>
                                        <p:cTn id="37" dur="500"/>
                                        <p:tgtEl>
                                          <p:spTgt spid="296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9699">
                                            <p:txEl>
                                              <p:pRg st="7" end="7"/>
                                            </p:txEl>
                                          </p:spTgt>
                                        </p:tgtEl>
                                        <p:attrNameLst>
                                          <p:attrName>style.visibility</p:attrName>
                                        </p:attrNameLst>
                                      </p:cBhvr>
                                      <p:to>
                                        <p:strVal val="visible"/>
                                      </p:to>
                                    </p:set>
                                    <p:animEffect transition="in" filter="strips(downRight)">
                                      <p:cBhvr>
                                        <p:cTn id="42" dur="500"/>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91D3712-D508-4371-BF2F-7CAF09B22895}" type="datetime1">
              <a:rPr lang="zh-CN" altLang="en-US"/>
              <a:pPr/>
              <a:t>2018/12/27</a:t>
            </a:fld>
            <a:endParaRPr lang="en-US" altLang="zh-CN"/>
          </a:p>
        </p:txBody>
      </p:sp>
      <p:sp>
        <p:nvSpPr>
          <p:cNvPr id="5" name="灯片编号占位符 4"/>
          <p:cNvSpPr>
            <a:spLocks noGrp="1"/>
          </p:cNvSpPr>
          <p:nvPr>
            <p:ph type="sldNum" sz="quarter" idx="11"/>
          </p:nvPr>
        </p:nvSpPr>
        <p:spPr/>
        <p:txBody>
          <a:bodyPr/>
          <a:lstStyle/>
          <a:p>
            <a:fld id="{4581A2F8-5891-4810-88E0-A290740C334C}" type="slidenum">
              <a:rPr lang="en-US" altLang="zh-CN"/>
              <a:pPr/>
              <a:t>14</a:t>
            </a:fld>
            <a:endParaRPr lang="en-US" altLang="zh-CN"/>
          </a:p>
        </p:txBody>
      </p:sp>
      <p:sp>
        <p:nvSpPr>
          <p:cNvPr id="30722" name="Rectangle 2"/>
          <p:cNvSpPr>
            <a:spLocks noGrp="1" noChangeArrowheads="1"/>
          </p:cNvSpPr>
          <p:nvPr>
            <p:ph type="title"/>
          </p:nvPr>
        </p:nvSpPr>
        <p:spPr/>
        <p:txBody>
          <a:bodyPr/>
          <a:lstStyle/>
          <a:p>
            <a:r>
              <a:rPr kumimoji="1" lang="en-US" altLang="zh-CN"/>
              <a:t>8.2</a:t>
            </a:r>
            <a:r>
              <a:rPr kumimoji="1" lang="zh-CN" altLang="en-US"/>
              <a:t>软件维护的代价</a:t>
            </a:r>
          </a:p>
        </p:txBody>
      </p:sp>
      <p:sp>
        <p:nvSpPr>
          <p:cNvPr id="30723" name="Rectangle 3"/>
          <p:cNvSpPr>
            <a:spLocks noGrp="1" noChangeArrowheads="1"/>
          </p:cNvSpPr>
          <p:nvPr>
            <p:ph type="body" idx="1"/>
          </p:nvPr>
        </p:nvSpPr>
        <p:spPr/>
        <p:txBody>
          <a:bodyPr/>
          <a:lstStyle/>
          <a:p>
            <a:r>
              <a:rPr lang="en-US" altLang="en-US">
                <a:solidFill>
                  <a:srgbClr val="CC0000"/>
                </a:solidFill>
              </a:rPr>
              <a:t>【</a:t>
            </a:r>
            <a:r>
              <a:rPr lang="zh-CN" altLang="en-US">
                <a:solidFill>
                  <a:srgbClr val="CC0000"/>
                </a:solidFill>
              </a:rPr>
              <a:t>影响维护代价的技术因素</a:t>
            </a:r>
            <a:r>
              <a:rPr lang="en-US" altLang="en-US">
                <a:solidFill>
                  <a:srgbClr val="CC0000"/>
                </a:solidFill>
              </a:rPr>
              <a:t>】</a:t>
            </a:r>
            <a:endParaRPr lang="en-US" altLang="zh-CN">
              <a:solidFill>
                <a:srgbClr val="CC0000"/>
              </a:solidFill>
            </a:endParaRPr>
          </a:p>
          <a:p>
            <a:pPr lvl="1"/>
            <a:r>
              <a:rPr lang="en-US" altLang="zh-CN">
                <a:solidFill>
                  <a:schemeClr val="hlink"/>
                </a:solidFill>
                <a:latin typeface="黑体" pitchFamily="2" charset="-122"/>
              </a:rPr>
              <a:t>⑴</a:t>
            </a:r>
            <a:r>
              <a:rPr lang="zh-CN" altLang="en-US">
                <a:solidFill>
                  <a:schemeClr val="hlink"/>
                </a:solidFill>
                <a:latin typeface="黑体" pitchFamily="2" charset="-122"/>
              </a:rPr>
              <a:t>软件对运行环境的依赖性</a:t>
            </a:r>
            <a:endParaRPr lang="zh-CN" altLang="en-US">
              <a:latin typeface="黑体" pitchFamily="2" charset="-122"/>
            </a:endParaRPr>
          </a:p>
          <a:p>
            <a:pPr lvl="1"/>
            <a:r>
              <a:rPr lang="zh-CN" altLang="en-US">
                <a:solidFill>
                  <a:schemeClr val="hlink"/>
                </a:solidFill>
                <a:latin typeface="黑体" pitchFamily="2" charset="-122"/>
              </a:rPr>
              <a:t>⑵编程语言</a:t>
            </a:r>
          </a:p>
          <a:p>
            <a:pPr lvl="1"/>
            <a:r>
              <a:rPr lang="zh-CN" altLang="en-US">
                <a:solidFill>
                  <a:schemeClr val="hlink"/>
                </a:solidFill>
                <a:latin typeface="黑体" pitchFamily="2" charset="-122"/>
              </a:rPr>
              <a:t>⑶编程风格</a:t>
            </a:r>
          </a:p>
          <a:p>
            <a:pPr lvl="2"/>
            <a:r>
              <a:rPr lang="zh-CN" altLang="en-US">
                <a:latin typeface="黑体" pitchFamily="2" charset="-122"/>
              </a:rPr>
              <a:t>风格好</a:t>
            </a:r>
            <a:r>
              <a:rPr lang="zh-CN" altLang="en-US">
                <a:latin typeface="黑体" pitchFamily="2" charset="-122"/>
                <a:sym typeface="Wingdings" pitchFamily="2" charset="2"/>
              </a:rPr>
              <a:t>可理解性好</a:t>
            </a:r>
            <a:r>
              <a:rPr lang="zh-CN" altLang="en-US">
                <a:solidFill>
                  <a:srgbClr val="CC0000"/>
                </a:solidFill>
                <a:latin typeface="黑体" pitchFamily="2" charset="-122"/>
              </a:rPr>
              <a:t>代价越低</a:t>
            </a:r>
            <a:r>
              <a:rPr lang="zh-CN" altLang="en-US">
                <a:latin typeface="黑体" pitchFamily="2" charset="-122"/>
              </a:rPr>
              <a:t>；</a:t>
            </a:r>
          </a:p>
          <a:p>
            <a:pPr lvl="1"/>
            <a:r>
              <a:rPr lang="zh-CN" altLang="en-US">
                <a:solidFill>
                  <a:schemeClr val="hlink"/>
                </a:solidFill>
                <a:latin typeface="黑体" pitchFamily="2" charset="-122"/>
              </a:rPr>
              <a:t>⑷测试与调试工作</a:t>
            </a:r>
          </a:p>
          <a:p>
            <a:pPr lvl="1"/>
            <a:r>
              <a:rPr lang="zh-CN" altLang="en-US">
                <a:solidFill>
                  <a:schemeClr val="hlink"/>
                </a:solidFill>
                <a:latin typeface="黑体" pitchFamily="2" charset="-122"/>
              </a:rPr>
              <a:t>⑸文档的质量</a:t>
            </a:r>
          </a:p>
          <a:p>
            <a:pPr lvl="2"/>
            <a:r>
              <a:rPr lang="zh-CN" altLang="en-US">
                <a:solidFill>
                  <a:srgbClr val="CC0000"/>
                </a:solidFill>
                <a:latin typeface="黑体" pitchFamily="2" charset="-122"/>
              </a:rPr>
              <a:t>清晰、正确和完整的文档</a:t>
            </a:r>
            <a:r>
              <a:rPr lang="zh-CN" altLang="en-US">
                <a:latin typeface="黑体" pitchFamily="2" charset="-122"/>
                <a:sym typeface="Wingdings" pitchFamily="2" charset="2"/>
              </a:rPr>
              <a:t></a:t>
            </a:r>
            <a:r>
              <a:rPr lang="zh-CN" altLang="en-US">
                <a:solidFill>
                  <a:srgbClr val="CC0000"/>
                </a:solidFill>
                <a:latin typeface="黑体" pitchFamily="2" charset="-122"/>
                <a:sym typeface="Wingdings" pitchFamily="2" charset="2"/>
              </a:rPr>
              <a:t>降低维护的代价</a:t>
            </a:r>
            <a:endParaRPr lang="zh-CN" altLang="en-US">
              <a:solidFill>
                <a:srgbClr val="CC0000"/>
              </a:solidFill>
              <a:latin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strips(downRight)">
                                      <p:cBhvr>
                                        <p:cTn id="7" dur="500"/>
                                        <p:tgtEl>
                                          <p:spTgt spid="30723">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strips(downRight)">
                                      <p:cBhvr>
                                        <p:cTn id="10" dur="500"/>
                                        <p:tgtEl>
                                          <p:spTgt spid="30723">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strips(downRight)">
                                      <p:cBhvr>
                                        <p:cTn id="13" dur="500"/>
                                        <p:tgtEl>
                                          <p:spTgt spid="30723">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strips(downRight)">
                                      <p:cBhvr>
                                        <p:cTn id="16" dur="500"/>
                                        <p:tgtEl>
                                          <p:spTgt spid="30723">
                                            <p:txEl>
                                              <p:pRg st="3" end="3"/>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strips(downRight)">
                                      <p:cBhvr>
                                        <p:cTn id="19" dur="500"/>
                                        <p:tgtEl>
                                          <p:spTgt spid="30723">
                                            <p:txEl>
                                              <p:pRg st="4" end="4"/>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30723">
                                            <p:txEl>
                                              <p:pRg st="5" end="5"/>
                                            </p:txEl>
                                          </p:spTgt>
                                        </p:tgtEl>
                                        <p:attrNameLst>
                                          <p:attrName>style.visibility</p:attrName>
                                        </p:attrNameLst>
                                      </p:cBhvr>
                                      <p:to>
                                        <p:strVal val="visible"/>
                                      </p:to>
                                    </p:set>
                                    <p:animEffect transition="in" filter="strips(downRight)">
                                      <p:cBhvr>
                                        <p:cTn id="22" dur="500"/>
                                        <p:tgtEl>
                                          <p:spTgt spid="30723">
                                            <p:txEl>
                                              <p:pRg st="5" end="5"/>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30723">
                                            <p:txEl>
                                              <p:pRg st="6" end="6"/>
                                            </p:txEl>
                                          </p:spTgt>
                                        </p:tgtEl>
                                        <p:attrNameLst>
                                          <p:attrName>style.visibility</p:attrName>
                                        </p:attrNameLst>
                                      </p:cBhvr>
                                      <p:to>
                                        <p:strVal val="visible"/>
                                      </p:to>
                                    </p:set>
                                    <p:animEffect transition="in" filter="strips(downRight)">
                                      <p:cBhvr>
                                        <p:cTn id="25" dur="500"/>
                                        <p:tgtEl>
                                          <p:spTgt spid="30723">
                                            <p:txEl>
                                              <p:pRg st="6" end="6"/>
                                            </p:txEl>
                                          </p:spTgt>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30723">
                                            <p:txEl>
                                              <p:pRg st="7" end="7"/>
                                            </p:txEl>
                                          </p:spTgt>
                                        </p:tgtEl>
                                        <p:attrNameLst>
                                          <p:attrName>style.visibility</p:attrName>
                                        </p:attrNameLst>
                                      </p:cBhvr>
                                      <p:to>
                                        <p:strVal val="visible"/>
                                      </p:to>
                                    </p:set>
                                    <p:animEffect transition="in" filter="strips(downRight)">
                                      <p:cBhvr>
                                        <p:cTn id="28" dur="5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E07D9ED-80C8-4159-9834-50E9C621C484}" type="datetime1">
              <a:rPr lang="zh-CN" altLang="en-US"/>
              <a:pPr/>
              <a:t>2018/12/27</a:t>
            </a:fld>
            <a:endParaRPr lang="en-US" altLang="zh-CN"/>
          </a:p>
        </p:txBody>
      </p:sp>
      <p:sp>
        <p:nvSpPr>
          <p:cNvPr id="5" name="灯片编号占位符 4"/>
          <p:cNvSpPr>
            <a:spLocks noGrp="1"/>
          </p:cNvSpPr>
          <p:nvPr>
            <p:ph type="sldNum" sz="quarter" idx="11"/>
          </p:nvPr>
        </p:nvSpPr>
        <p:spPr/>
        <p:txBody>
          <a:bodyPr/>
          <a:lstStyle/>
          <a:p>
            <a:fld id="{984AB165-9A2A-4885-B18D-1019729BFCBD}" type="slidenum">
              <a:rPr lang="en-US" altLang="zh-CN"/>
              <a:pPr/>
              <a:t>15</a:t>
            </a:fld>
            <a:endParaRPr lang="en-US" altLang="zh-CN"/>
          </a:p>
        </p:txBody>
      </p:sp>
      <p:sp>
        <p:nvSpPr>
          <p:cNvPr id="14338" name="Rectangle 2"/>
          <p:cNvSpPr>
            <a:spLocks noGrp="1" noChangeArrowheads="1"/>
          </p:cNvSpPr>
          <p:nvPr>
            <p:ph type="title"/>
          </p:nvPr>
        </p:nvSpPr>
        <p:spPr/>
        <p:txBody>
          <a:bodyPr/>
          <a:lstStyle/>
          <a:p>
            <a:r>
              <a:rPr kumimoji="1" lang="en-US" altLang="zh-CN"/>
              <a:t>8.3</a:t>
            </a:r>
            <a:r>
              <a:rPr kumimoji="1" lang="zh-CN" altLang="en-US"/>
              <a:t>维护过程</a:t>
            </a:r>
          </a:p>
        </p:txBody>
      </p:sp>
      <p:sp>
        <p:nvSpPr>
          <p:cNvPr id="14339" name="Rectangle 3"/>
          <p:cNvSpPr>
            <a:spLocks noGrp="1" noChangeArrowheads="1"/>
          </p:cNvSpPr>
          <p:nvPr>
            <p:ph type="body" idx="1"/>
          </p:nvPr>
        </p:nvSpPr>
        <p:spPr/>
        <p:txBody>
          <a:bodyPr/>
          <a:lstStyle/>
          <a:p>
            <a:r>
              <a:rPr lang="zh-CN" altLang="en-US"/>
              <a:t>为了有效地进行软件维护，应事先做好组织工作。</a:t>
            </a:r>
          </a:p>
          <a:p>
            <a:pPr lvl="1"/>
            <a:r>
              <a:rPr lang="zh-CN" altLang="en-US">
                <a:solidFill>
                  <a:schemeClr val="hlink"/>
                </a:solidFill>
                <a:latin typeface="黑体" pitchFamily="2" charset="-122"/>
              </a:rPr>
              <a:t>⑴</a:t>
            </a:r>
            <a:r>
              <a:rPr lang="zh-CN" altLang="en-US">
                <a:solidFill>
                  <a:schemeClr val="hlink"/>
                </a:solidFill>
              </a:rPr>
              <a:t>为每一个维护申请规定标准的处理步骤</a:t>
            </a:r>
          </a:p>
          <a:p>
            <a:pPr lvl="1"/>
            <a:endParaRPr lang="en-US" altLang="zh-CN">
              <a:solidFill>
                <a:schemeClr val="hlink"/>
              </a:solidFill>
              <a:latin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strips(downRight)">
                                      <p:cBhvr>
                                        <p:cTn id="7" dur="500"/>
                                        <p:tgtEl>
                                          <p:spTgt spid="14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486AFF1-334E-482D-8452-C37600CA6F10}" type="datetime1">
              <a:rPr lang="zh-CN" altLang="en-US"/>
              <a:pPr/>
              <a:t>2018/12/27</a:t>
            </a:fld>
            <a:endParaRPr lang="en-US" altLang="zh-CN"/>
          </a:p>
        </p:txBody>
      </p:sp>
      <p:sp>
        <p:nvSpPr>
          <p:cNvPr id="5" name="灯片编号占位符 4"/>
          <p:cNvSpPr>
            <a:spLocks noGrp="1"/>
          </p:cNvSpPr>
          <p:nvPr>
            <p:ph type="sldNum" sz="quarter" idx="11"/>
          </p:nvPr>
        </p:nvSpPr>
        <p:spPr/>
        <p:txBody>
          <a:bodyPr/>
          <a:lstStyle/>
          <a:p>
            <a:fld id="{3C39D405-D3DD-4AFC-A003-A866D4D01E42}" type="slidenum">
              <a:rPr lang="en-US" altLang="zh-CN"/>
              <a:pPr/>
              <a:t>16</a:t>
            </a:fld>
            <a:endParaRPr lang="en-US" altLang="zh-CN"/>
          </a:p>
        </p:txBody>
      </p:sp>
      <p:sp>
        <p:nvSpPr>
          <p:cNvPr id="35842" name="Rectangle 2"/>
          <p:cNvSpPr>
            <a:spLocks noGrp="1" noChangeArrowheads="1"/>
          </p:cNvSpPr>
          <p:nvPr>
            <p:ph type="title"/>
          </p:nvPr>
        </p:nvSpPr>
        <p:spPr/>
        <p:txBody>
          <a:bodyPr/>
          <a:lstStyle/>
          <a:p>
            <a:r>
              <a:rPr kumimoji="1" lang="en-US" altLang="zh-CN"/>
              <a:t>8.3</a:t>
            </a:r>
            <a:r>
              <a:rPr kumimoji="1" lang="zh-CN" altLang="en-US"/>
              <a:t>维护过程</a:t>
            </a:r>
          </a:p>
        </p:txBody>
      </p:sp>
      <p:sp>
        <p:nvSpPr>
          <p:cNvPr id="35843" name="Rectangle 3"/>
          <p:cNvSpPr>
            <a:spLocks noGrp="1" noChangeArrowheads="1"/>
          </p:cNvSpPr>
          <p:nvPr>
            <p:ph type="body" idx="1"/>
          </p:nvPr>
        </p:nvSpPr>
        <p:spPr/>
        <p:txBody>
          <a:bodyPr/>
          <a:lstStyle/>
          <a:p>
            <a:r>
              <a:rPr lang="en-US" altLang="zh-CN">
                <a:solidFill>
                  <a:srgbClr val="CC0000"/>
                </a:solidFill>
              </a:rPr>
              <a:t>【</a:t>
            </a:r>
            <a:r>
              <a:rPr lang="zh-CN" altLang="en-US">
                <a:solidFill>
                  <a:srgbClr val="CC0000"/>
                </a:solidFill>
              </a:rPr>
              <a:t>维护申请表</a:t>
            </a:r>
            <a:r>
              <a:rPr lang="en-US" altLang="zh-CN">
                <a:solidFill>
                  <a:srgbClr val="CC0000"/>
                </a:solidFill>
              </a:rPr>
              <a:t>】</a:t>
            </a:r>
          </a:p>
          <a:p>
            <a:pPr lvl="1"/>
            <a:r>
              <a:rPr lang="zh-CN" altLang="en-US">
                <a:solidFill>
                  <a:schemeClr val="hlink"/>
                </a:solidFill>
              </a:rPr>
              <a:t>软件维护人员</a:t>
            </a:r>
            <a:r>
              <a:rPr lang="zh-CN" altLang="en-US"/>
              <a:t>通常给</a:t>
            </a:r>
            <a:r>
              <a:rPr lang="zh-CN" altLang="en-US">
                <a:solidFill>
                  <a:schemeClr val="hlink"/>
                </a:solidFill>
              </a:rPr>
              <a:t>用户</a:t>
            </a:r>
            <a:r>
              <a:rPr lang="zh-CN" altLang="en-US"/>
              <a:t>提供空白的</a:t>
            </a:r>
            <a:r>
              <a:rPr lang="zh-CN" altLang="en-US">
                <a:solidFill>
                  <a:schemeClr val="hlink"/>
                </a:solidFill>
              </a:rPr>
              <a:t>维护申请表</a:t>
            </a:r>
            <a:r>
              <a:rPr lang="zh-CN" altLang="en-US"/>
              <a:t>（</a:t>
            </a:r>
            <a:r>
              <a:rPr lang="zh-CN" altLang="en-US">
                <a:solidFill>
                  <a:schemeClr val="hlink"/>
                </a:solidFill>
              </a:rPr>
              <a:t>软件问题报告表</a:t>
            </a:r>
            <a:r>
              <a:rPr lang="zh-CN" altLang="en-US"/>
              <a:t>）。</a:t>
            </a:r>
          </a:p>
          <a:p>
            <a:pPr lvl="1"/>
            <a:r>
              <a:rPr lang="zh-CN" altLang="en-US">
                <a:solidFill>
                  <a:schemeClr val="hlink"/>
                </a:solidFill>
              </a:rPr>
              <a:t>维护申请表</a:t>
            </a:r>
            <a:r>
              <a:rPr lang="zh-CN" altLang="en-US"/>
              <a:t>由申请维护的</a:t>
            </a:r>
            <a:r>
              <a:rPr lang="zh-CN" altLang="en-US">
                <a:solidFill>
                  <a:schemeClr val="hlink"/>
                </a:solidFill>
              </a:rPr>
              <a:t>用户</a:t>
            </a:r>
            <a:r>
              <a:rPr lang="zh-CN" altLang="en-US"/>
              <a:t>填写；</a:t>
            </a:r>
          </a:p>
          <a:p>
            <a:r>
              <a:rPr lang="zh-CN" altLang="en-US" u="sng">
                <a:solidFill>
                  <a:srgbClr val="CC0000"/>
                </a:solidFill>
              </a:rPr>
              <a:t>改正性维护：</a:t>
            </a:r>
          </a:p>
          <a:p>
            <a:pPr lvl="1"/>
            <a:r>
              <a:rPr lang="zh-CN" altLang="en-US">
                <a:solidFill>
                  <a:schemeClr val="hlink"/>
                </a:solidFill>
              </a:rPr>
              <a:t>完整地描述导致出现该错误的环境</a:t>
            </a:r>
            <a:r>
              <a:rPr lang="zh-CN" altLang="en-US"/>
              <a:t>，包括：</a:t>
            </a:r>
          </a:p>
          <a:p>
            <a:pPr lvl="1"/>
            <a:r>
              <a:rPr lang="zh-CN" altLang="en-US">
                <a:solidFill>
                  <a:srgbClr val="FF0000"/>
                </a:solidFill>
              </a:rPr>
              <a:t>输入数据（顺序）</a:t>
            </a:r>
          </a:p>
          <a:p>
            <a:pPr lvl="1"/>
            <a:r>
              <a:rPr lang="zh-CN" altLang="en-US"/>
              <a:t>全部输出数据，以及其他有关的信息</a:t>
            </a:r>
          </a:p>
          <a:p>
            <a:r>
              <a:rPr lang="zh-CN" altLang="en-US" u="sng">
                <a:solidFill>
                  <a:srgbClr val="CC0000"/>
                </a:solidFill>
              </a:rPr>
              <a:t>适应性维护，完善性维护：</a:t>
            </a:r>
          </a:p>
          <a:p>
            <a:pPr lvl="1"/>
            <a:r>
              <a:rPr lang="zh-CN" altLang="en-US"/>
              <a:t>仅需提出</a:t>
            </a:r>
            <a:r>
              <a:rPr lang="zh-CN" altLang="en-US">
                <a:solidFill>
                  <a:schemeClr val="hlink"/>
                </a:solidFill>
              </a:rPr>
              <a:t>一个简要的需求说明</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strips(downRight)">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strips(downRight)">
                                      <p:cBhvr>
                                        <p:cTn id="12" dur="500"/>
                                        <p:tgtEl>
                                          <p:spTgt spid="35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strips(downRight)">
                                      <p:cBhvr>
                                        <p:cTn id="17" dur="500"/>
                                        <p:tgtEl>
                                          <p:spTgt spid="35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strips(downRight)">
                                      <p:cBhvr>
                                        <p:cTn id="22" dur="500"/>
                                        <p:tgtEl>
                                          <p:spTgt spid="35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5843">
                                            <p:txEl>
                                              <p:pRg st="4" end="4"/>
                                            </p:txEl>
                                          </p:spTgt>
                                        </p:tgtEl>
                                        <p:attrNameLst>
                                          <p:attrName>style.visibility</p:attrName>
                                        </p:attrNameLst>
                                      </p:cBhvr>
                                      <p:to>
                                        <p:strVal val="visible"/>
                                      </p:to>
                                    </p:set>
                                    <p:animEffect transition="in" filter="strips(downRight)">
                                      <p:cBhvr>
                                        <p:cTn id="27" dur="500"/>
                                        <p:tgtEl>
                                          <p:spTgt spid="358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5843">
                                            <p:txEl>
                                              <p:pRg st="5" end="5"/>
                                            </p:txEl>
                                          </p:spTgt>
                                        </p:tgtEl>
                                        <p:attrNameLst>
                                          <p:attrName>style.visibility</p:attrName>
                                        </p:attrNameLst>
                                      </p:cBhvr>
                                      <p:to>
                                        <p:strVal val="visible"/>
                                      </p:to>
                                    </p:set>
                                    <p:animEffect transition="in" filter="strips(downRight)">
                                      <p:cBhvr>
                                        <p:cTn id="32" dur="500"/>
                                        <p:tgtEl>
                                          <p:spTgt spid="358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Effect transition="in" filter="strips(downRight)">
                                      <p:cBhvr>
                                        <p:cTn id="37" dur="500"/>
                                        <p:tgtEl>
                                          <p:spTgt spid="358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5843">
                                            <p:txEl>
                                              <p:pRg st="7" end="7"/>
                                            </p:txEl>
                                          </p:spTgt>
                                        </p:tgtEl>
                                        <p:attrNameLst>
                                          <p:attrName>style.visibility</p:attrName>
                                        </p:attrNameLst>
                                      </p:cBhvr>
                                      <p:to>
                                        <p:strVal val="visible"/>
                                      </p:to>
                                    </p:set>
                                    <p:animEffect transition="in" filter="strips(downRight)">
                                      <p:cBhvr>
                                        <p:cTn id="42" dur="500"/>
                                        <p:tgtEl>
                                          <p:spTgt spid="358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5843">
                                            <p:txEl>
                                              <p:pRg st="8" end="8"/>
                                            </p:txEl>
                                          </p:spTgt>
                                        </p:tgtEl>
                                        <p:attrNameLst>
                                          <p:attrName>style.visibility</p:attrName>
                                        </p:attrNameLst>
                                      </p:cBhvr>
                                      <p:to>
                                        <p:strVal val="visible"/>
                                      </p:to>
                                    </p:set>
                                    <p:animEffect transition="in" filter="strips(downRight)">
                                      <p:cBhvr>
                                        <p:cTn id="47" dur="500"/>
                                        <p:tgtEl>
                                          <p:spTgt spid="35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日期占位符 3"/>
          <p:cNvSpPr>
            <a:spLocks noGrp="1"/>
          </p:cNvSpPr>
          <p:nvPr>
            <p:ph type="dt" sz="half" idx="10"/>
          </p:nvPr>
        </p:nvSpPr>
        <p:spPr/>
        <p:txBody>
          <a:bodyPr/>
          <a:lstStyle/>
          <a:p>
            <a:fld id="{74393292-8557-410B-B1C0-AAE5AEFC5B39}" type="datetime1">
              <a:rPr lang="zh-CN" altLang="en-US"/>
              <a:pPr/>
              <a:t>2018/12/27</a:t>
            </a:fld>
            <a:endParaRPr lang="en-US" altLang="zh-CN"/>
          </a:p>
        </p:txBody>
      </p:sp>
      <p:sp>
        <p:nvSpPr>
          <p:cNvPr id="57" name="灯片编号占位符 4"/>
          <p:cNvSpPr>
            <a:spLocks noGrp="1"/>
          </p:cNvSpPr>
          <p:nvPr>
            <p:ph type="sldNum" sz="quarter" idx="11"/>
          </p:nvPr>
        </p:nvSpPr>
        <p:spPr/>
        <p:txBody>
          <a:bodyPr/>
          <a:lstStyle/>
          <a:p>
            <a:fld id="{F87CC342-1D5F-4644-B50A-3D675A7B283A}" type="slidenum">
              <a:rPr lang="en-US" altLang="zh-CN"/>
              <a:pPr/>
              <a:t>17</a:t>
            </a:fld>
            <a:endParaRPr lang="en-US" altLang="zh-CN"/>
          </a:p>
        </p:txBody>
      </p:sp>
      <p:sp>
        <p:nvSpPr>
          <p:cNvPr id="36866" name="Rectangle 2"/>
          <p:cNvSpPr>
            <a:spLocks noGrp="1" noChangeArrowheads="1"/>
          </p:cNvSpPr>
          <p:nvPr>
            <p:ph type="title"/>
          </p:nvPr>
        </p:nvSpPr>
        <p:spPr>
          <a:xfrm>
            <a:off x="5257800" y="0"/>
            <a:ext cx="3886200" cy="609600"/>
          </a:xfrm>
          <a:solidFill>
            <a:srgbClr val="FF0000"/>
          </a:solidFill>
        </p:spPr>
        <p:txBody>
          <a:bodyPr/>
          <a:lstStyle/>
          <a:p>
            <a:r>
              <a:rPr kumimoji="1" lang="zh-CN" altLang="en-US" sz="2800">
                <a:solidFill>
                  <a:schemeClr val="bg1"/>
                </a:solidFill>
              </a:rPr>
              <a:t>维护过程</a:t>
            </a:r>
          </a:p>
        </p:txBody>
      </p:sp>
      <p:sp>
        <p:nvSpPr>
          <p:cNvPr id="36868" name="AutoShape 4"/>
          <p:cNvSpPr>
            <a:spLocks noChangeArrowheads="1"/>
          </p:cNvSpPr>
          <p:nvPr/>
        </p:nvSpPr>
        <p:spPr bwMode="auto">
          <a:xfrm>
            <a:off x="609600" y="762000"/>
            <a:ext cx="1905000" cy="685800"/>
          </a:xfrm>
          <a:prstGeom prst="flowChartProcess">
            <a:avLst/>
          </a:prstGeom>
          <a:solidFill>
            <a:srgbClr val="FFFFCC"/>
          </a:solidFill>
          <a:ln w="9525">
            <a:solidFill>
              <a:schemeClr val="tx1"/>
            </a:solidFill>
            <a:miter lim="800000"/>
            <a:headEnd/>
            <a:tailEnd/>
          </a:ln>
          <a:effectLst/>
        </p:spPr>
        <p:txBody>
          <a:bodyPr wrap="none" anchor="ctr"/>
          <a:lstStyle/>
          <a:p>
            <a:pPr algn="ctr" eaLnBrk="0" hangingPunct="0"/>
            <a:r>
              <a:rPr kumimoji="1" lang="zh-CN" altLang="en-US" sz="2200" b="1">
                <a:solidFill>
                  <a:srgbClr val="CC0000"/>
                </a:solidFill>
                <a:latin typeface="Times New Roman" pitchFamily="18" charset="0"/>
                <a:ea typeface="黑体" pitchFamily="2" charset="-122"/>
              </a:rPr>
              <a:t>用户</a:t>
            </a:r>
          </a:p>
        </p:txBody>
      </p:sp>
      <p:sp>
        <p:nvSpPr>
          <p:cNvPr id="36869" name="Oval 5"/>
          <p:cNvSpPr>
            <a:spLocks noChangeArrowheads="1"/>
          </p:cNvSpPr>
          <p:nvPr/>
        </p:nvSpPr>
        <p:spPr bwMode="auto">
          <a:xfrm>
            <a:off x="762000" y="2286000"/>
            <a:ext cx="1600200" cy="1524000"/>
          </a:xfrm>
          <a:prstGeom prst="ellipse">
            <a:avLst/>
          </a:prstGeom>
          <a:solidFill>
            <a:srgbClr val="FFFFCC"/>
          </a:solidFill>
          <a:ln w="9525">
            <a:solidFill>
              <a:schemeClr val="tx1"/>
            </a:solidFill>
            <a:round/>
            <a:headEnd/>
            <a:tailEnd/>
          </a:ln>
          <a:effectLst/>
        </p:spPr>
        <p:txBody>
          <a:bodyPr wrap="none" anchor="ctr" anchorCtr="1"/>
          <a:lstStyle/>
          <a:p>
            <a:pPr algn="ctr" eaLnBrk="0" hangingPunct="0"/>
            <a:r>
              <a:rPr lang="zh-CN" altLang="en-US" sz="2200" b="1">
                <a:solidFill>
                  <a:srgbClr val="CC0000"/>
                </a:solidFill>
                <a:latin typeface="Times New Roman" pitchFamily="18" charset="0"/>
                <a:ea typeface="黑体" pitchFamily="2" charset="-122"/>
              </a:rPr>
              <a:t>区分</a:t>
            </a:r>
          </a:p>
          <a:p>
            <a:pPr algn="ctr" eaLnBrk="0" hangingPunct="0"/>
            <a:r>
              <a:rPr lang="zh-CN" altLang="en-US" sz="2200" b="1">
                <a:solidFill>
                  <a:srgbClr val="CC0000"/>
                </a:solidFill>
                <a:latin typeface="Times New Roman" pitchFamily="18" charset="0"/>
                <a:ea typeface="黑体" pitchFamily="2" charset="-122"/>
              </a:rPr>
              <a:t>维护类</a:t>
            </a:r>
            <a:r>
              <a:rPr kumimoji="1" lang="zh-CN" altLang="en-US" sz="2200" b="1">
                <a:solidFill>
                  <a:srgbClr val="CC0000"/>
                </a:solidFill>
                <a:latin typeface="Times New Roman" pitchFamily="18" charset="0"/>
                <a:ea typeface="黑体" pitchFamily="2" charset="-122"/>
              </a:rPr>
              <a:t>型</a:t>
            </a:r>
            <a:endParaRPr lang="zh-CN" altLang="en-US" sz="2200" b="1">
              <a:solidFill>
                <a:srgbClr val="CC0000"/>
              </a:solidFill>
              <a:latin typeface="Times New Roman" pitchFamily="18" charset="0"/>
              <a:ea typeface="黑体" pitchFamily="2" charset="-122"/>
            </a:endParaRPr>
          </a:p>
        </p:txBody>
      </p:sp>
      <p:sp>
        <p:nvSpPr>
          <p:cNvPr id="36873" name="Oval 9"/>
          <p:cNvSpPr>
            <a:spLocks noChangeArrowheads="1"/>
          </p:cNvSpPr>
          <p:nvPr/>
        </p:nvSpPr>
        <p:spPr bwMode="auto">
          <a:xfrm>
            <a:off x="742950" y="5105400"/>
            <a:ext cx="1600200" cy="1524000"/>
          </a:xfrm>
          <a:prstGeom prst="ellipse">
            <a:avLst/>
          </a:prstGeom>
          <a:solidFill>
            <a:srgbClr val="FFFFCC"/>
          </a:solidFill>
          <a:ln w="9525">
            <a:solidFill>
              <a:schemeClr val="tx1"/>
            </a:solidFill>
            <a:round/>
            <a:headEnd/>
            <a:tailEnd/>
          </a:ln>
          <a:effectLst/>
        </p:spPr>
        <p:txBody>
          <a:bodyPr wrap="none" anchor="ctr" anchorCtr="1"/>
          <a:lstStyle/>
          <a:p>
            <a:pPr algn="ctr" eaLnBrk="0" hangingPunct="0"/>
            <a:r>
              <a:rPr lang="zh-CN" altLang="en-US" sz="2200" b="1">
                <a:solidFill>
                  <a:srgbClr val="CC0000"/>
                </a:solidFill>
                <a:latin typeface="Times New Roman" pitchFamily="18" charset="0"/>
                <a:ea typeface="黑体" pitchFamily="2" charset="-122"/>
              </a:rPr>
              <a:t>评价</a:t>
            </a:r>
          </a:p>
          <a:p>
            <a:pPr algn="ctr" eaLnBrk="0" hangingPunct="0"/>
            <a:r>
              <a:rPr lang="zh-CN" altLang="en-US" sz="2200" b="1">
                <a:solidFill>
                  <a:srgbClr val="CC0000"/>
                </a:solidFill>
                <a:latin typeface="Times New Roman" pitchFamily="18" charset="0"/>
                <a:ea typeface="黑体" pitchFamily="2" charset="-122"/>
              </a:rPr>
              <a:t>优先级</a:t>
            </a:r>
          </a:p>
        </p:txBody>
      </p:sp>
      <p:grpSp>
        <p:nvGrpSpPr>
          <p:cNvPr id="36913" name="Group 49"/>
          <p:cNvGrpSpPr>
            <a:grpSpLocks/>
          </p:cNvGrpSpPr>
          <p:nvPr/>
        </p:nvGrpSpPr>
        <p:grpSpPr bwMode="auto">
          <a:xfrm>
            <a:off x="1752600" y="3586163"/>
            <a:ext cx="1676400" cy="1743075"/>
            <a:chOff x="1104" y="2259"/>
            <a:chExt cx="1056" cy="1098"/>
          </a:xfrm>
        </p:grpSpPr>
        <p:cxnSp>
          <p:nvCxnSpPr>
            <p:cNvPr id="36875" name="AutoShape 11"/>
            <p:cNvCxnSpPr>
              <a:cxnSpLocks noChangeShapeType="1"/>
              <a:stCxn id="36869" idx="5"/>
              <a:endCxn id="36873" idx="7"/>
            </p:cNvCxnSpPr>
            <p:nvPr/>
          </p:nvCxnSpPr>
          <p:spPr bwMode="auto">
            <a:xfrm flipH="1">
              <a:off x="1328" y="2259"/>
              <a:ext cx="12" cy="1098"/>
            </a:xfrm>
            <a:prstGeom prst="straightConnector1">
              <a:avLst/>
            </a:prstGeom>
            <a:noFill/>
            <a:ln w="50800">
              <a:solidFill>
                <a:srgbClr val="008000"/>
              </a:solidFill>
              <a:round/>
              <a:headEnd/>
              <a:tailEnd type="triangle" w="lg" len="lg"/>
            </a:ln>
            <a:effectLst/>
          </p:spPr>
        </p:cxnSp>
        <p:sp>
          <p:nvSpPr>
            <p:cNvPr id="36876" name="Text Box 12"/>
            <p:cNvSpPr txBox="1">
              <a:spLocks noChangeArrowheads="1"/>
            </p:cNvSpPr>
            <p:nvPr/>
          </p:nvSpPr>
          <p:spPr bwMode="auto">
            <a:xfrm>
              <a:off x="1104" y="2390"/>
              <a:ext cx="1056" cy="586"/>
            </a:xfrm>
            <a:prstGeom prst="rect">
              <a:avLst/>
            </a:prstGeom>
            <a:noFill/>
            <a:ln w="9525">
              <a:noFill/>
              <a:miter lim="800000"/>
              <a:headEnd/>
              <a:tailEnd/>
            </a:ln>
            <a:effectLst/>
          </p:spPr>
          <p:txBody>
            <a:bodyPr>
              <a:spAutoFit/>
            </a:bodyPr>
            <a:lstStyle/>
            <a:p>
              <a:pPr algn="ctr" eaLnBrk="0" hangingPunct="0">
                <a:spcBef>
                  <a:spcPct val="50000"/>
                </a:spcBef>
              </a:pPr>
              <a:r>
                <a:rPr kumimoji="1" lang="zh-CN" altLang="en-US" sz="2200" b="1">
                  <a:solidFill>
                    <a:srgbClr val="0000FF"/>
                  </a:solidFill>
                  <a:latin typeface="Times New Roman" pitchFamily="18" charset="0"/>
                  <a:ea typeface="黑体" pitchFamily="2" charset="-122"/>
                </a:rPr>
                <a:t>适应性</a:t>
              </a:r>
            </a:p>
            <a:p>
              <a:pPr algn="ctr" eaLnBrk="0" hangingPunct="0">
                <a:spcBef>
                  <a:spcPct val="50000"/>
                </a:spcBef>
              </a:pPr>
              <a:r>
                <a:rPr kumimoji="1" lang="zh-CN" altLang="en-US" sz="2200" b="1">
                  <a:solidFill>
                    <a:srgbClr val="0000FF"/>
                  </a:solidFill>
                  <a:latin typeface="Times New Roman" pitchFamily="18" charset="0"/>
                  <a:ea typeface="黑体" pitchFamily="2" charset="-122"/>
                </a:rPr>
                <a:t>要求</a:t>
              </a:r>
            </a:p>
          </p:txBody>
        </p:sp>
      </p:grpSp>
      <p:grpSp>
        <p:nvGrpSpPr>
          <p:cNvPr id="36912" name="Group 48"/>
          <p:cNvGrpSpPr>
            <a:grpSpLocks/>
          </p:cNvGrpSpPr>
          <p:nvPr/>
        </p:nvGrpSpPr>
        <p:grpSpPr bwMode="auto">
          <a:xfrm>
            <a:off x="-304800" y="3586163"/>
            <a:ext cx="1676400" cy="1743075"/>
            <a:chOff x="-192" y="2259"/>
            <a:chExt cx="1056" cy="1098"/>
          </a:xfrm>
        </p:grpSpPr>
        <p:cxnSp>
          <p:nvCxnSpPr>
            <p:cNvPr id="36874" name="AutoShape 10"/>
            <p:cNvCxnSpPr>
              <a:cxnSpLocks noChangeShapeType="1"/>
              <a:stCxn id="36869" idx="3"/>
              <a:endCxn id="36873" idx="1"/>
            </p:cNvCxnSpPr>
            <p:nvPr/>
          </p:nvCxnSpPr>
          <p:spPr bwMode="auto">
            <a:xfrm flipH="1">
              <a:off x="616" y="2259"/>
              <a:ext cx="12" cy="1098"/>
            </a:xfrm>
            <a:prstGeom prst="straightConnector1">
              <a:avLst/>
            </a:prstGeom>
            <a:noFill/>
            <a:ln w="50800">
              <a:solidFill>
                <a:srgbClr val="008000"/>
              </a:solidFill>
              <a:round/>
              <a:headEnd/>
              <a:tailEnd type="triangle" w="lg" len="lg"/>
            </a:ln>
            <a:effectLst/>
          </p:spPr>
        </p:cxnSp>
        <p:sp>
          <p:nvSpPr>
            <p:cNvPr id="36877" name="Text Box 13"/>
            <p:cNvSpPr txBox="1">
              <a:spLocks noChangeArrowheads="1"/>
            </p:cNvSpPr>
            <p:nvPr/>
          </p:nvSpPr>
          <p:spPr bwMode="auto">
            <a:xfrm>
              <a:off x="-192" y="2400"/>
              <a:ext cx="1056" cy="586"/>
            </a:xfrm>
            <a:prstGeom prst="rect">
              <a:avLst/>
            </a:prstGeom>
            <a:noFill/>
            <a:ln w="9525">
              <a:noFill/>
              <a:miter lim="800000"/>
              <a:headEnd/>
              <a:tailEnd/>
            </a:ln>
            <a:effectLst/>
          </p:spPr>
          <p:txBody>
            <a:bodyPr>
              <a:spAutoFit/>
            </a:bodyPr>
            <a:lstStyle/>
            <a:p>
              <a:pPr algn="ctr" eaLnBrk="0" hangingPunct="0">
                <a:spcBef>
                  <a:spcPct val="50000"/>
                </a:spcBef>
              </a:pPr>
              <a:r>
                <a:rPr kumimoji="1" lang="zh-CN" altLang="en-US" sz="2200" b="1">
                  <a:solidFill>
                    <a:srgbClr val="0000FF"/>
                  </a:solidFill>
                  <a:latin typeface="Times New Roman" pitchFamily="18" charset="0"/>
                  <a:ea typeface="黑体" pitchFamily="2" charset="-122"/>
                </a:rPr>
                <a:t>完善性</a:t>
              </a:r>
            </a:p>
            <a:p>
              <a:pPr algn="ctr" eaLnBrk="0" hangingPunct="0">
                <a:spcBef>
                  <a:spcPct val="50000"/>
                </a:spcBef>
              </a:pPr>
              <a:r>
                <a:rPr kumimoji="1" lang="zh-CN" altLang="en-US" sz="2200" b="1">
                  <a:solidFill>
                    <a:srgbClr val="0000FF"/>
                  </a:solidFill>
                  <a:latin typeface="Times New Roman" pitchFamily="18" charset="0"/>
                  <a:ea typeface="黑体" pitchFamily="2" charset="-122"/>
                </a:rPr>
                <a:t>要求</a:t>
              </a:r>
            </a:p>
          </p:txBody>
        </p:sp>
      </p:grpSp>
      <p:sp>
        <p:nvSpPr>
          <p:cNvPr id="36878" name="Text Box 14"/>
          <p:cNvSpPr txBox="1">
            <a:spLocks noChangeArrowheads="1"/>
          </p:cNvSpPr>
          <p:nvPr/>
        </p:nvSpPr>
        <p:spPr bwMode="auto">
          <a:xfrm>
            <a:off x="1295400" y="3810000"/>
            <a:ext cx="304800" cy="519113"/>
          </a:xfrm>
          <a:prstGeom prst="rect">
            <a:avLst/>
          </a:prstGeom>
          <a:noFill/>
          <a:ln w="3175">
            <a:noFill/>
            <a:miter lim="800000"/>
            <a:headEnd/>
            <a:tailEnd/>
          </a:ln>
          <a:effectLst/>
        </p:spPr>
        <p:txBody>
          <a:bodyPr>
            <a:spAutoFit/>
          </a:bodyPr>
          <a:lstStyle/>
          <a:p>
            <a:pPr algn="ctr" eaLnBrk="0" hangingPunct="0">
              <a:spcBef>
                <a:spcPct val="50000"/>
              </a:spcBef>
            </a:pPr>
            <a:r>
              <a:rPr lang="en-US" altLang="zh-CN" sz="2800" b="1">
                <a:solidFill>
                  <a:srgbClr val="FF0000"/>
                </a:solidFill>
              </a:rPr>
              <a:t>⊕</a:t>
            </a:r>
          </a:p>
        </p:txBody>
      </p:sp>
      <p:sp>
        <p:nvSpPr>
          <p:cNvPr id="36879" name="Oval 15"/>
          <p:cNvSpPr>
            <a:spLocks noChangeArrowheads="1"/>
          </p:cNvSpPr>
          <p:nvPr/>
        </p:nvSpPr>
        <p:spPr bwMode="auto">
          <a:xfrm>
            <a:off x="3886200" y="609600"/>
            <a:ext cx="1600200" cy="1524000"/>
          </a:xfrm>
          <a:prstGeom prst="ellipse">
            <a:avLst/>
          </a:prstGeom>
          <a:solidFill>
            <a:srgbClr val="FFFFCC"/>
          </a:solidFill>
          <a:ln w="9525">
            <a:solidFill>
              <a:schemeClr val="tx1"/>
            </a:solidFill>
            <a:round/>
            <a:headEnd/>
            <a:tailEnd/>
          </a:ln>
          <a:effectLst/>
        </p:spPr>
        <p:txBody>
          <a:bodyPr wrap="none" anchor="ctr" anchorCtr="1"/>
          <a:lstStyle/>
          <a:p>
            <a:pPr algn="ctr" eaLnBrk="0" hangingPunct="0"/>
            <a:r>
              <a:rPr lang="zh-CN" altLang="en-US" sz="2200" b="1">
                <a:solidFill>
                  <a:srgbClr val="CC0000"/>
                </a:solidFill>
                <a:latin typeface="Times New Roman" pitchFamily="18" charset="0"/>
                <a:ea typeface="黑体" pitchFamily="2" charset="-122"/>
              </a:rPr>
              <a:t>评价错误</a:t>
            </a:r>
          </a:p>
          <a:p>
            <a:pPr algn="ctr" eaLnBrk="0" hangingPunct="0"/>
            <a:r>
              <a:rPr lang="zh-CN" altLang="en-US" sz="2200" b="1">
                <a:solidFill>
                  <a:srgbClr val="CC0000"/>
                </a:solidFill>
                <a:latin typeface="Times New Roman" pitchFamily="18" charset="0"/>
                <a:ea typeface="黑体" pitchFamily="2" charset="-122"/>
              </a:rPr>
              <a:t>严重性</a:t>
            </a:r>
          </a:p>
        </p:txBody>
      </p:sp>
      <p:grpSp>
        <p:nvGrpSpPr>
          <p:cNvPr id="36914" name="Group 50"/>
          <p:cNvGrpSpPr>
            <a:grpSpLocks/>
          </p:cNvGrpSpPr>
          <p:nvPr/>
        </p:nvGrpSpPr>
        <p:grpSpPr bwMode="auto">
          <a:xfrm>
            <a:off x="2127250" y="1371600"/>
            <a:ext cx="2063750" cy="1138238"/>
            <a:chOff x="1340" y="864"/>
            <a:chExt cx="1300" cy="717"/>
          </a:xfrm>
        </p:grpSpPr>
        <p:sp>
          <p:nvSpPr>
            <p:cNvPr id="36872" name="Text Box 8"/>
            <p:cNvSpPr txBox="1">
              <a:spLocks noChangeArrowheads="1"/>
            </p:cNvSpPr>
            <p:nvPr/>
          </p:nvSpPr>
          <p:spPr bwMode="auto">
            <a:xfrm>
              <a:off x="1584" y="1267"/>
              <a:ext cx="1056" cy="269"/>
            </a:xfrm>
            <a:prstGeom prst="rect">
              <a:avLst/>
            </a:prstGeom>
            <a:noFill/>
            <a:ln w="9525">
              <a:noFill/>
              <a:miter lim="800000"/>
              <a:headEnd/>
              <a:tailEnd/>
            </a:ln>
            <a:effectLst/>
          </p:spPr>
          <p:txBody>
            <a:bodyPr>
              <a:spAutoFit/>
            </a:bodyPr>
            <a:lstStyle/>
            <a:p>
              <a:pPr algn="ctr" eaLnBrk="0" hangingPunct="0">
                <a:spcBef>
                  <a:spcPct val="50000"/>
                </a:spcBef>
              </a:pPr>
              <a:r>
                <a:rPr kumimoji="1" lang="zh-CN" altLang="en-US" sz="2200" b="1">
                  <a:solidFill>
                    <a:srgbClr val="0000FF"/>
                  </a:solidFill>
                  <a:latin typeface="Times New Roman" pitchFamily="18" charset="0"/>
                  <a:ea typeface="黑体" pitchFamily="2" charset="-122"/>
                </a:rPr>
                <a:t>改正的错误</a:t>
              </a:r>
            </a:p>
          </p:txBody>
        </p:sp>
        <p:cxnSp>
          <p:nvCxnSpPr>
            <p:cNvPr id="36880" name="AutoShape 16"/>
            <p:cNvCxnSpPr>
              <a:cxnSpLocks noChangeShapeType="1"/>
              <a:stCxn id="36869" idx="7"/>
              <a:endCxn id="36879" idx="2"/>
            </p:cNvCxnSpPr>
            <p:nvPr/>
          </p:nvCxnSpPr>
          <p:spPr bwMode="auto">
            <a:xfrm flipV="1">
              <a:off x="1340" y="864"/>
              <a:ext cx="1108" cy="717"/>
            </a:xfrm>
            <a:prstGeom prst="straightConnector1">
              <a:avLst/>
            </a:prstGeom>
            <a:noFill/>
            <a:ln w="50800">
              <a:solidFill>
                <a:srgbClr val="008000"/>
              </a:solidFill>
              <a:round/>
              <a:headEnd/>
              <a:tailEnd type="triangle" w="lg" len="lg"/>
            </a:ln>
            <a:effectLst/>
          </p:spPr>
        </p:cxnSp>
      </p:grpSp>
      <p:grpSp>
        <p:nvGrpSpPr>
          <p:cNvPr id="36911" name="Group 47"/>
          <p:cNvGrpSpPr>
            <a:grpSpLocks/>
          </p:cNvGrpSpPr>
          <p:nvPr/>
        </p:nvGrpSpPr>
        <p:grpSpPr bwMode="auto">
          <a:xfrm>
            <a:off x="762000" y="1447800"/>
            <a:ext cx="1676400" cy="838200"/>
            <a:chOff x="480" y="912"/>
            <a:chExt cx="1056" cy="528"/>
          </a:xfrm>
        </p:grpSpPr>
        <p:cxnSp>
          <p:nvCxnSpPr>
            <p:cNvPr id="36871" name="AutoShape 7"/>
            <p:cNvCxnSpPr>
              <a:cxnSpLocks noChangeShapeType="1"/>
              <a:stCxn id="36868" idx="2"/>
              <a:endCxn id="36869" idx="0"/>
            </p:cNvCxnSpPr>
            <p:nvPr/>
          </p:nvCxnSpPr>
          <p:spPr bwMode="auto">
            <a:xfrm>
              <a:off x="984" y="912"/>
              <a:ext cx="0" cy="528"/>
            </a:xfrm>
            <a:prstGeom prst="straightConnector1">
              <a:avLst/>
            </a:prstGeom>
            <a:noFill/>
            <a:ln w="50800">
              <a:solidFill>
                <a:srgbClr val="008000"/>
              </a:solidFill>
              <a:round/>
              <a:headEnd/>
              <a:tailEnd type="triangle" w="lg" len="lg"/>
            </a:ln>
            <a:effectLst/>
          </p:spPr>
        </p:cxnSp>
        <p:sp>
          <p:nvSpPr>
            <p:cNvPr id="36881" name="Text Box 17"/>
            <p:cNvSpPr txBox="1">
              <a:spLocks noChangeArrowheads="1"/>
            </p:cNvSpPr>
            <p:nvPr/>
          </p:nvSpPr>
          <p:spPr bwMode="auto">
            <a:xfrm>
              <a:off x="480" y="1056"/>
              <a:ext cx="1056" cy="269"/>
            </a:xfrm>
            <a:prstGeom prst="rect">
              <a:avLst/>
            </a:prstGeom>
            <a:noFill/>
            <a:ln w="9525">
              <a:noFill/>
              <a:miter lim="800000"/>
              <a:headEnd/>
              <a:tailEnd/>
            </a:ln>
            <a:effectLst/>
          </p:spPr>
          <p:txBody>
            <a:bodyPr>
              <a:spAutoFit/>
            </a:bodyPr>
            <a:lstStyle/>
            <a:p>
              <a:pPr algn="ctr" eaLnBrk="0" hangingPunct="0">
                <a:spcBef>
                  <a:spcPct val="50000"/>
                </a:spcBef>
              </a:pPr>
              <a:r>
                <a:rPr kumimoji="1" lang="zh-CN" altLang="en-US" sz="2200" b="1">
                  <a:solidFill>
                    <a:srgbClr val="0000FF"/>
                  </a:solidFill>
                  <a:latin typeface="Times New Roman" pitchFamily="18" charset="0"/>
                  <a:ea typeface="黑体" pitchFamily="2" charset="-122"/>
                </a:rPr>
                <a:t>维护   申请</a:t>
              </a:r>
            </a:p>
          </p:txBody>
        </p:sp>
      </p:grpSp>
      <p:sp>
        <p:nvSpPr>
          <p:cNvPr id="36882" name="Oval 18"/>
          <p:cNvSpPr>
            <a:spLocks noChangeArrowheads="1"/>
          </p:cNvSpPr>
          <p:nvPr/>
        </p:nvSpPr>
        <p:spPr bwMode="auto">
          <a:xfrm>
            <a:off x="3886200" y="2590800"/>
            <a:ext cx="1600200" cy="1524000"/>
          </a:xfrm>
          <a:prstGeom prst="ellipse">
            <a:avLst/>
          </a:prstGeom>
          <a:solidFill>
            <a:srgbClr val="FFFFCC"/>
          </a:solidFill>
          <a:ln w="9525">
            <a:solidFill>
              <a:schemeClr val="tx1"/>
            </a:solidFill>
            <a:round/>
            <a:headEnd/>
            <a:tailEnd/>
          </a:ln>
          <a:effectLst/>
        </p:spPr>
        <p:txBody>
          <a:bodyPr wrap="none" anchor="ctr" anchorCtr="1"/>
          <a:lstStyle/>
          <a:p>
            <a:pPr algn="ctr" eaLnBrk="0" hangingPunct="0"/>
            <a:r>
              <a:rPr lang="zh-CN" altLang="en-US" sz="2200" b="1">
                <a:solidFill>
                  <a:srgbClr val="CC0000"/>
                </a:solidFill>
                <a:latin typeface="Times New Roman" pitchFamily="18" charset="0"/>
                <a:ea typeface="黑体" pitchFamily="2" charset="-122"/>
              </a:rPr>
              <a:t>安排</a:t>
            </a:r>
          </a:p>
          <a:p>
            <a:pPr algn="ctr" eaLnBrk="0" hangingPunct="0"/>
            <a:r>
              <a:rPr lang="zh-CN" altLang="en-US" sz="2200" b="1">
                <a:solidFill>
                  <a:srgbClr val="CC0000"/>
                </a:solidFill>
                <a:latin typeface="Times New Roman" pitchFamily="18" charset="0"/>
                <a:ea typeface="黑体" pitchFamily="2" charset="-122"/>
              </a:rPr>
              <a:t>维护任务</a:t>
            </a:r>
          </a:p>
        </p:txBody>
      </p:sp>
      <p:grpSp>
        <p:nvGrpSpPr>
          <p:cNvPr id="36917" name="Group 53"/>
          <p:cNvGrpSpPr>
            <a:grpSpLocks/>
          </p:cNvGrpSpPr>
          <p:nvPr/>
        </p:nvGrpSpPr>
        <p:grpSpPr bwMode="auto">
          <a:xfrm>
            <a:off x="4686300" y="2133600"/>
            <a:ext cx="1790700" cy="503238"/>
            <a:chOff x="2952" y="1344"/>
            <a:chExt cx="1128" cy="317"/>
          </a:xfrm>
        </p:grpSpPr>
        <p:cxnSp>
          <p:nvCxnSpPr>
            <p:cNvPr id="36883" name="AutoShape 19"/>
            <p:cNvCxnSpPr>
              <a:cxnSpLocks noChangeShapeType="1"/>
              <a:stCxn id="36879" idx="4"/>
              <a:endCxn id="36882" idx="0"/>
            </p:cNvCxnSpPr>
            <p:nvPr/>
          </p:nvCxnSpPr>
          <p:spPr bwMode="auto">
            <a:xfrm>
              <a:off x="2952" y="1344"/>
              <a:ext cx="0" cy="288"/>
            </a:xfrm>
            <a:prstGeom prst="straightConnector1">
              <a:avLst/>
            </a:prstGeom>
            <a:noFill/>
            <a:ln w="50800">
              <a:solidFill>
                <a:srgbClr val="008000"/>
              </a:solidFill>
              <a:round/>
              <a:headEnd/>
              <a:tailEnd type="triangle" w="lg" len="lg"/>
            </a:ln>
            <a:effectLst/>
          </p:spPr>
        </p:cxnSp>
        <p:sp>
          <p:nvSpPr>
            <p:cNvPr id="36884" name="Text Box 20"/>
            <p:cNvSpPr txBox="1">
              <a:spLocks noChangeArrowheads="1"/>
            </p:cNvSpPr>
            <p:nvPr/>
          </p:nvSpPr>
          <p:spPr bwMode="auto">
            <a:xfrm>
              <a:off x="3024" y="1392"/>
              <a:ext cx="1056" cy="269"/>
            </a:xfrm>
            <a:prstGeom prst="rect">
              <a:avLst/>
            </a:prstGeom>
            <a:noFill/>
            <a:ln w="9525">
              <a:noFill/>
              <a:miter lim="800000"/>
              <a:headEnd/>
              <a:tailEnd/>
            </a:ln>
            <a:effectLst/>
          </p:spPr>
          <p:txBody>
            <a:bodyPr>
              <a:spAutoFit/>
            </a:bodyPr>
            <a:lstStyle/>
            <a:p>
              <a:pPr algn="ctr" eaLnBrk="0" hangingPunct="0">
                <a:spcBef>
                  <a:spcPct val="50000"/>
                </a:spcBef>
              </a:pPr>
              <a:r>
                <a:rPr kumimoji="1" lang="zh-CN" altLang="en-US" sz="2200" b="1">
                  <a:solidFill>
                    <a:srgbClr val="0000FF"/>
                  </a:solidFill>
                  <a:latin typeface="Times New Roman" pitchFamily="18" charset="0"/>
                  <a:ea typeface="黑体" pitchFamily="2" charset="-122"/>
                </a:rPr>
                <a:t>不严重错误</a:t>
              </a:r>
            </a:p>
          </p:txBody>
        </p:sp>
      </p:grpSp>
      <p:grpSp>
        <p:nvGrpSpPr>
          <p:cNvPr id="36885" name="Group 21"/>
          <p:cNvGrpSpPr>
            <a:grpSpLocks/>
          </p:cNvGrpSpPr>
          <p:nvPr/>
        </p:nvGrpSpPr>
        <p:grpSpPr bwMode="auto">
          <a:xfrm>
            <a:off x="3581400" y="4495800"/>
            <a:ext cx="2209800" cy="457200"/>
            <a:chOff x="472" y="3168"/>
            <a:chExt cx="1392" cy="288"/>
          </a:xfrm>
        </p:grpSpPr>
        <p:grpSp>
          <p:nvGrpSpPr>
            <p:cNvPr id="36886" name="Group 22"/>
            <p:cNvGrpSpPr>
              <a:grpSpLocks/>
            </p:cNvGrpSpPr>
            <p:nvPr/>
          </p:nvGrpSpPr>
          <p:grpSpPr bwMode="auto">
            <a:xfrm>
              <a:off x="480" y="3168"/>
              <a:ext cx="1296" cy="288"/>
              <a:chOff x="4320" y="2880"/>
              <a:chExt cx="576" cy="288"/>
            </a:xfrm>
          </p:grpSpPr>
          <p:sp>
            <p:nvSpPr>
              <p:cNvPr id="36887" name="Line 23"/>
              <p:cNvSpPr>
                <a:spLocks noChangeShapeType="1"/>
              </p:cNvSpPr>
              <p:nvPr/>
            </p:nvSpPr>
            <p:spPr bwMode="auto">
              <a:xfrm>
                <a:off x="4320" y="2880"/>
                <a:ext cx="0" cy="288"/>
              </a:xfrm>
              <a:prstGeom prst="line">
                <a:avLst/>
              </a:prstGeom>
              <a:noFill/>
              <a:ln w="38100">
                <a:solidFill>
                  <a:srgbClr val="0000FF"/>
                </a:solidFill>
                <a:round/>
                <a:headEnd/>
                <a:tailEnd/>
              </a:ln>
              <a:effectLst/>
            </p:spPr>
            <p:txBody>
              <a:bodyPr wrap="none" anchor="ctr"/>
              <a:lstStyle/>
              <a:p>
                <a:endParaRPr lang="zh-CN" altLang="en-US"/>
              </a:p>
            </p:txBody>
          </p:sp>
          <p:sp>
            <p:nvSpPr>
              <p:cNvPr id="36888" name="Line 24"/>
              <p:cNvSpPr>
                <a:spLocks noChangeShapeType="1"/>
              </p:cNvSpPr>
              <p:nvPr/>
            </p:nvSpPr>
            <p:spPr bwMode="auto">
              <a:xfrm>
                <a:off x="4320" y="2880"/>
                <a:ext cx="576" cy="0"/>
              </a:xfrm>
              <a:prstGeom prst="line">
                <a:avLst/>
              </a:prstGeom>
              <a:noFill/>
              <a:ln w="38100">
                <a:solidFill>
                  <a:srgbClr val="0000FF"/>
                </a:solidFill>
                <a:round/>
                <a:headEnd/>
                <a:tailEnd/>
              </a:ln>
              <a:effectLst/>
            </p:spPr>
            <p:txBody>
              <a:bodyPr wrap="none" anchor="ctr"/>
              <a:lstStyle/>
              <a:p>
                <a:endParaRPr lang="zh-CN" altLang="en-US"/>
              </a:p>
            </p:txBody>
          </p:sp>
          <p:sp>
            <p:nvSpPr>
              <p:cNvPr id="36889" name="Line 25"/>
              <p:cNvSpPr>
                <a:spLocks noChangeShapeType="1"/>
              </p:cNvSpPr>
              <p:nvPr/>
            </p:nvSpPr>
            <p:spPr bwMode="auto">
              <a:xfrm>
                <a:off x="4320" y="3168"/>
                <a:ext cx="576" cy="0"/>
              </a:xfrm>
              <a:prstGeom prst="line">
                <a:avLst/>
              </a:prstGeom>
              <a:noFill/>
              <a:ln w="38100">
                <a:solidFill>
                  <a:srgbClr val="0000FF"/>
                </a:solidFill>
                <a:round/>
                <a:headEnd/>
                <a:tailEnd/>
              </a:ln>
              <a:effectLst/>
            </p:spPr>
            <p:txBody>
              <a:bodyPr wrap="none" anchor="ctr"/>
              <a:lstStyle/>
              <a:p>
                <a:endParaRPr lang="zh-CN" altLang="en-US"/>
              </a:p>
            </p:txBody>
          </p:sp>
        </p:grpSp>
        <p:sp>
          <p:nvSpPr>
            <p:cNvPr id="36890" name="Rectangle 26"/>
            <p:cNvSpPr>
              <a:spLocks noChangeArrowheads="1"/>
            </p:cNvSpPr>
            <p:nvPr/>
          </p:nvSpPr>
          <p:spPr bwMode="auto">
            <a:xfrm>
              <a:off x="472" y="3168"/>
              <a:ext cx="1392" cy="269"/>
            </a:xfrm>
            <a:prstGeom prst="rect">
              <a:avLst/>
            </a:prstGeom>
            <a:noFill/>
            <a:ln w="9525" algn="ctr">
              <a:noFill/>
              <a:miter lim="800000"/>
              <a:headEnd/>
              <a:tailEnd/>
            </a:ln>
            <a:effectLst/>
          </p:spPr>
          <p:txBody>
            <a:bodyPr>
              <a:spAutoFit/>
            </a:bodyPr>
            <a:lstStyle/>
            <a:p>
              <a:pPr algn="ctr" eaLnBrk="0" hangingPunct="0">
                <a:spcBef>
                  <a:spcPct val="50000"/>
                </a:spcBef>
              </a:pPr>
              <a:r>
                <a:rPr kumimoji="1" lang="zh-CN" altLang="en-US" sz="2200" b="1">
                  <a:solidFill>
                    <a:srgbClr val="CC0000"/>
                  </a:solidFill>
                  <a:latin typeface="Times New Roman" pitchFamily="18" charset="0"/>
                  <a:ea typeface="黑体" pitchFamily="2" charset="-122"/>
                </a:rPr>
                <a:t>维护任务目录</a:t>
              </a:r>
            </a:p>
          </p:txBody>
        </p:sp>
      </p:grpSp>
      <p:cxnSp>
        <p:nvCxnSpPr>
          <p:cNvPr id="36891" name="AutoShape 27"/>
          <p:cNvCxnSpPr>
            <a:cxnSpLocks noChangeShapeType="1"/>
            <a:stCxn id="36882" idx="4"/>
            <a:endCxn id="36890" idx="0"/>
          </p:cNvCxnSpPr>
          <p:nvPr/>
        </p:nvCxnSpPr>
        <p:spPr bwMode="auto">
          <a:xfrm>
            <a:off x="4686300" y="4114800"/>
            <a:ext cx="0" cy="381000"/>
          </a:xfrm>
          <a:prstGeom prst="straightConnector1">
            <a:avLst/>
          </a:prstGeom>
          <a:noFill/>
          <a:ln w="50800">
            <a:solidFill>
              <a:srgbClr val="008000"/>
            </a:solidFill>
            <a:round/>
            <a:headEnd/>
            <a:tailEnd type="triangle" w="lg" len="lg"/>
          </a:ln>
          <a:effectLst/>
        </p:spPr>
      </p:cxnSp>
      <p:sp>
        <p:nvSpPr>
          <p:cNvPr id="36892" name="Oval 28"/>
          <p:cNvSpPr>
            <a:spLocks noChangeArrowheads="1"/>
          </p:cNvSpPr>
          <p:nvPr/>
        </p:nvSpPr>
        <p:spPr bwMode="auto">
          <a:xfrm>
            <a:off x="7010400" y="609600"/>
            <a:ext cx="1600200" cy="1524000"/>
          </a:xfrm>
          <a:prstGeom prst="ellipse">
            <a:avLst/>
          </a:prstGeom>
          <a:solidFill>
            <a:srgbClr val="FFFFCC"/>
          </a:solidFill>
          <a:ln w="9525">
            <a:solidFill>
              <a:schemeClr val="tx1"/>
            </a:solidFill>
            <a:round/>
            <a:headEnd/>
            <a:tailEnd/>
          </a:ln>
          <a:effectLst/>
        </p:spPr>
        <p:txBody>
          <a:bodyPr wrap="none" anchor="ctr" anchorCtr="1"/>
          <a:lstStyle/>
          <a:p>
            <a:pPr algn="ctr" eaLnBrk="0" hangingPunct="0"/>
            <a:r>
              <a:rPr lang="zh-CN" altLang="en-US" sz="2200" b="1">
                <a:solidFill>
                  <a:srgbClr val="CC0000"/>
                </a:solidFill>
                <a:latin typeface="Times New Roman" pitchFamily="18" charset="0"/>
                <a:ea typeface="黑体" pitchFamily="2" charset="-122"/>
              </a:rPr>
              <a:t>错误分析</a:t>
            </a:r>
          </a:p>
        </p:txBody>
      </p:sp>
      <p:grpSp>
        <p:nvGrpSpPr>
          <p:cNvPr id="36918" name="Group 54"/>
          <p:cNvGrpSpPr>
            <a:grpSpLocks/>
          </p:cNvGrpSpPr>
          <p:nvPr/>
        </p:nvGrpSpPr>
        <p:grpSpPr bwMode="auto">
          <a:xfrm>
            <a:off x="5410200" y="914400"/>
            <a:ext cx="1676400" cy="457200"/>
            <a:chOff x="3408" y="576"/>
            <a:chExt cx="1056" cy="288"/>
          </a:xfrm>
        </p:grpSpPr>
        <p:cxnSp>
          <p:nvCxnSpPr>
            <p:cNvPr id="36893" name="AutoShape 29"/>
            <p:cNvCxnSpPr>
              <a:cxnSpLocks noChangeShapeType="1"/>
              <a:stCxn id="36879" idx="6"/>
              <a:endCxn id="36892" idx="2"/>
            </p:cNvCxnSpPr>
            <p:nvPr/>
          </p:nvCxnSpPr>
          <p:spPr bwMode="auto">
            <a:xfrm>
              <a:off x="3456" y="864"/>
              <a:ext cx="960" cy="0"/>
            </a:xfrm>
            <a:prstGeom prst="straightConnector1">
              <a:avLst/>
            </a:prstGeom>
            <a:noFill/>
            <a:ln w="50800">
              <a:solidFill>
                <a:srgbClr val="008000"/>
              </a:solidFill>
              <a:round/>
              <a:headEnd/>
              <a:tailEnd type="triangle" w="lg" len="lg"/>
            </a:ln>
            <a:effectLst/>
          </p:spPr>
        </p:cxnSp>
        <p:sp>
          <p:nvSpPr>
            <p:cNvPr id="36894" name="Text Box 30"/>
            <p:cNvSpPr txBox="1">
              <a:spLocks noChangeArrowheads="1"/>
            </p:cNvSpPr>
            <p:nvPr/>
          </p:nvSpPr>
          <p:spPr bwMode="auto">
            <a:xfrm>
              <a:off x="3408" y="576"/>
              <a:ext cx="1056" cy="269"/>
            </a:xfrm>
            <a:prstGeom prst="rect">
              <a:avLst/>
            </a:prstGeom>
            <a:noFill/>
            <a:ln w="9525">
              <a:noFill/>
              <a:miter lim="800000"/>
              <a:headEnd/>
              <a:tailEnd/>
            </a:ln>
            <a:effectLst/>
          </p:spPr>
          <p:txBody>
            <a:bodyPr>
              <a:spAutoFit/>
            </a:bodyPr>
            <a:lstStyle/>
            <a:p>
              <a:pPr algn="ctr" eaLnBrk="0" hangingPunct="0">
                <a:spcBef>
                  <a:spcPct val="50000"/>
                </a:spcBef>
              </a:pPr>
              <a:r>
                <a:rPr kumimoji="1" lang="zh-CN" altLang="en-US" sz="2200" b="1">
                  <a:solidFill>
                    <a:srgbClr val="0000FF"/>
                  </a:solidFill>
                  <a:latin typeface="Times New Roman" pitchFamily="18" charset="0"/>
                  <a:ea typeface="黑体" pitchFamily="2" charset="-122"/>
                </a:rPr>
                <a:t>严重错误</a:t>
              </a:r>
            </a:p>
          </p:txBody>
        </p:sp>
      </p:grpSp>
      <p:sp>
        <p:nvSpPr>
          <p:cNvPr id="36895" name="Text Box 31"/>
          <p:cNvSpPr txBox="1">
            <a:spLocks noChangeArrowheads="1"/>
          </p:cNvSpPr>
          <p:nvPr/>
        </p:nvSpPr>
        <p:spPr bwMode="auto">
          <a:xfrm>
            <a:off x="2438400" y="2514600"/>
            <a:ext cx="304800" cy="519113"/>
          </a:xfrm>
          <a:prstGeom prst="rect">
            <a:avLst/>
          </a:prstGeom>
          <a:noFill/>
          <a:ln w="3175">
            <a:noFill/>
            <a:miter lim="800000"/>
            <a:headEnd/>
            <a:tailEnd/>
          </a:ln>
          <a:effectLst/>
        </p:spPr>
        <p:txBody>
          <a:bodyPr>
            <a:spAutoFit/>
          </a:bodyPr>
          <a:lstStyle/>
          <a:p>
            <a:pPr algn="ctr" eaLnBrk="0" hangingPunct="0">
              <a:spcBef>
                <a:spcPct val="50000"/>
              </a:spcBef>
            </a:pPr>
            <a:r>
              <a:rPr lang="en-US" altLang="zh-CN" sz="2800" b="1">
                <a:solidFill>
                  <a:srgbClr val="FF0000"/>
                </a:solidFill>
              </a:rPr>
              <a:t>⊕</a:t>
            </a:r>
          </a:p>
        </p:txBody>
      </p:sp>
      <p:sp>
        <p:nvSpPr>
          <p:cNvPr id="36896" name="Text Box 32"/>
          <p:cNvSpPr txBox="1">
            <a:spLocks noChangeArrowheads="1"/>
          </p:cNvSpPr>
          <p:nvPr/>
        </p:nvSpPr>
        <p:spPr bwMode="auto">
          <a:xfrm>
            <a:off x="5486400" y="1676400"/>
            <a:ext cx="304800" cy="519113"/>
          </a:xfrm>
          <a:prstGeom prst="rect">
            <a:avLst/>
          </a:prstGeom>
          <a:noFill/>
          <a:ln w="3175">
            <a:noFill/>
            <a:miter lim="800000"/>
            <a:headEnd/>
            <a:tailEnd/>
          </a:ln>
          <a:effectLst/>
        </p:spPr>
        <p:txBody>
          <a:bodyPr>
            <a:spAutoFit/>
          </a:bodyPr>
          <a:lstStyle/>
          <a:p>
            <a:pPr algn="ctr" eaLnBrk="0" hangingPunct="0">
              <a:spcBef>
                <a:spcPct val="50000"/>
              </a:spcBef>
            </a:pPr>
            <a:r>
              <a:rPr lang="en-US" altLang="zh-CN" sz="2800" b="1">
                <a:solidFill>
                  <a:srgbClr val="FF0000"/>
                </a:solidFill>
              </a:rPr>
              <a:t>⊕</a:t>
            </a:r>
          </a:p>
        </p:txBody>
      </p:sp>
      <p:sp>
        <p:nvSpPr>
          <p:cNvPr id="36897" name="Oval 33"/>
          <p:cNvSpPr>
            <a:spLocks noChangeArrowheads="1"/>
          </p:cNvSpPr>
          <p:nvPr/>
        </p:nvSpPr>
        <p:spPr bwMode="auto">
          <a:xfrm>
            <a:off x="7010400" y="2895600"/>
            <a:ext cx="1600200" cy="1524000"/>
          </a:xfrm>
          <a:prstGeom prst="ellipse">
            <a:avLst/>
          </a:prstGeom>
          <a:solidFill>
            <a:srgbClr val="FFFFCC"/>
          </a:solidFill>
          <a:ln w="9525">
            <a:solidFill>
              <a:schemeClr val="tx1"/>
            </a:solidFill>
            <a:round/>
            <a:headEnd/>
            <a:tailEnd/>
          </a:ln>
          <a:effectLst/>
        </p:spPr>
        <p:txBody>
          <a:bodyPr wrap="none" anchor="ctr" anchorCtr="1"/>
          <a:lstStyle/>
          <a:p>
            <a:pPr algn="ctr" eaLnBrk="0" hangingPunct="0"/>
            <a:r>
              <a:rPr lang="zh-CN" altLang="en-US" sz="2200" b="1">
                <a:solidFill>
                  <a:srgbClr val="CC0000"/>
                </a:solidFill>
                <a:latin typeface="Times New Roman" pitchFamily="18" charset="0"/>
                <a:ea typeface="黑体" pitchFamily="2" charset="-122"/>
              </a:rPr>
              <a:t>维护任务</a:t>
            </a:r>
          </a:p>
        </p:txBody>
      </p:sp>
      <p:sp>
        <p:nvSpPr>
          <p:cNvPr id="36898" name="Oval 34"/>
          <p:cNvSpPr>
            <a:spLocks noChangeArrowheads="1"/>
          </p:cNvSpPr>
          <p:nvPr/>
        </p:nvSpPr>
        <p:spPr bwMode="auto">
          <a:xfrm>
            <a:off x="7010400" y="5105400"/>
            <a:ext cx="1600200" cy="1524000"/>
          </a:xfrm>
          <a:prstGeom prst="ellipse">
            <a:avLst/>
          </a:prstGeom>
          <a:solidFill>
            <a:srgbClr val="FFFFCC"/>
          </a:solidFill>
          <a:ln w="9525">
            <a:solidFill>
              <a:schemeClr val="tx1"/>
            </a:solidFill>
            <a:round/>
            <a:headEnd/>
            <a:tailEnd/>
          </a:ln>
          <a:effectLst/>
        </p:spPr>
        <p:txBody>
          <a:bodyPr wrap="none" anchor="ctr" anchorCtr="1"/>
          <a:lstStyle/>
          <a:p>
            <a:pPr algn="ctr" eaLnBrk="0" hangingPunct="0"/>
            <a:r>
              <a:rPr lang="zh-CN" altLang="en-US" sz="2200" b="1">
                <a:solidFill>
                  <a:srgbClr val="CC0000"/>
                </a:solidFill>
                <a:latin typeface="Times New Roman" pitchFamily="18" charset="0"/>
                <a:ea typeface="黑体" pitchFamily="2" charset="-122"/>
              </a:rPr>
              <a:t>复审</a:t>
            </a:r>
          </a:p>
        </p:txBody>
      </p:sp>
      <p:grpSp>
        <p:nvGrpSpPr>
          <p:cNvPr id="36919" name="Group 55"/>
          <p:cNvGrpSpPr>
            <a:grpSpLocks/>
          </p:cNvGrpSpPr>
          <p:nvPr/>
        </p:nvGrpSpPr>
        <p:grpSpPr bwMode="auto">
          <a:xfrm>
            <a:off x="6991350" y="2133600"/>
            <a:ext cx="1676400" cy="762000"/>
            <a:chOff x="4404" y="1344"/>
            <a:chExt cx="1056" cy="480"/>
          </a:xfrm>
        </p:grpSpPr>
        <p:cxnSp>
          <p:nvCxnSpPr>
            <p:cNvPr id="36899" name="AutoShape 35"/>
            <p:cNvCxnSpPr>
              <a:cxnSpLocks noChangeShapeType="1"/>
              <a:stCxn id="36892" idx="4"/>
              <a:endCxn id="36897" idx="0"/>
            </p:cNvCxnSpPr>
            <p:nvPr/>
          </p:nvCxnSpPr>
          <p:spPr bwMode="auto">
            <a:xfrm>
              <a:off x="4920" y="1344"/>
              <a:ext cx="0" cy="480"/>
            </a:xfrm>
            <a:prstGeom prst="straightConnector1">
              <a:avLst/>
            </a:prstGeom>
            <a:noFill/>
            <a:ln w="50800">
              <a:solidFill>
                <a:srgbClr val="008000"/>
              </a:solidFill>
              <a:round/>
              <a:headEnd/>
              <a:tailEnd type="triangle" w="lg" len="lg"/>
            </a:ln>
            <a:effectLst/>
          </p:spPr>
        </p:cxnSp>
        <p:sp>
          <p:nvSpPr>
            <p:cNvPr id="36901" name="Text Box 37"/>
            <p:cNvSpPr txBox="1">
              <a:spLocks noChangeArrowheads="1"/>
            </p:cNvSpPr>
            <p:nvPr/>
          </p:nvSpPr>
          <p:spPr bwMode="auto">
            <a:xfrm>
              <a:off x="4404" y="1344"/>
              <a:ext cx="1056" cy="269"/>
            </a:xfrm>
            <a:prstGeom prst="rect">
              <a:avLst/>
            </a:prstGeom>
            <a:noFill/>
            <a:ln w="9525">
              <a:noFill/>
              <a:miter lim="800000"/>
              <a:headEnd/>
              <a:tailEnd/>
            </a:ln>
            <a:effectLst/>
          </p:spPr>
          <p:txBody>
            <a:bodyPr>
              <a:spAutoFit/>
            </a:bodyPr>
            <a:lstStyle/>
            <a:p>
              <a:pPr algn="ctr" eaLnBrk="0" hangingPunct="0">
                <a:spcBef>
                  <a:spcPct val="50000"/>
                </a:spcBef>
              </a:pPr>
              <a:r>
                <a:rPr kumimoji="1" lang="zh-CN" altLang="en-US" sz="2200" b="1">
                  <a:solidFill>
                    <a:srgbClr val="0000FF"/>
                  </a:solidFill>
                  <a:latin typeface="Times New Roman" pitchFamily="18" charset="0"/>
                  <a:ea typeface="黑体" pitchFamily="2" charset="-122"/>
                </a:rPr>
                <a:t>维护  计划</a:t>
              </a:r>
            </a:p>
          </p:txBody>
        </p:sp>
      </p:grpSp>
      <p:grpSp>
        <p:nvGrpSpPr>
          <p:cNvPr id="36920" name="Group 56"/>
          <p:cNvGrpSpPr>
            <a:grpSpLocks/>
          </p:cNvGrpSpPr>
          <p:nvPr/>
        </p:nvGrpSpPr>
        <p:grpSpPr bwMode="auto">
          <a:xfrm>
            <a:off x="6724650" y="4411663"/>
            <a:ext cx="2209800" cy="693737"/>
            <a:chOff x="4236" y="2779"/>
            <a:chExt cx="1392" cy="437"/>
          </a:xfrm>
        </p:grpSpPr>
        <p:cxnSp>
          <p:nvCxnSpPr>
            <p:cNvPr id="36900" name="AutoShape 36"/>
            <p:cNvCxnSpPr>
              <a:cxnSpLocks noChangeShapeType="1"/>
              <a:stCxn id="36897" idx="4"/>
              <a:endCxn id="36898" idx="0"/>
            </p:cNvCxnSpPr>
            <p:nvPr/>
          </p:nvCxnSpPr>
          <p:spPr bwMode="auto">
            <a:xfrm>
              <a:off x="4920" y="2784"/>
              <a:ext cx="0" cy="432"/>
            </a:xfrm>
            <a:prstGeom prst="straightConnector1">
              <a:avLst/>
            </a:prstGeom>
            <a:noFill/>
            <a:ln w="50800">
              <a:solidFill>
                <a:srgbClr val="008000"/>
              </a:solidFill>
              <a:round/>
              <a:headEnd/>
              <a:tailEnd type="triangle" w="lg" len="lg"/>
            </a:ln>
            <a:effectLst/>
          </p:spPr>
        </p:cxnSp>
        <p:sp>
          <p:nvSpPr>
            <p:cNvPr id="36902" name="Text Box 38"/>
            <p:cNvSpPr txBox="1">
              <a:spLocks noChangeArrowheads="1"/>
            </p:cNvSpPr>
            <p:nvPr/>
          </p:nvSpPr>
          <p:spPr bwMode="auto">
            <a:xfrm>
              <a:off x="4236" y="2779"/>
              <a:ext cx="1392" cy="269"/>
            </a:xfrm>
            <a:prstGeom prst="rect">
              <a:avLst/>
            </a:prstGeom>
            <a:noFill/>
            <a:ln w="9525">
              <a:noFill/>
              <a:miter lim="800000"/>
              <a:headEnd/>
              <a:tailEnd/>
            </a:ln>
            <a:effectLst/>
          </p:spPr>
          <p:txBody>
            <a:bodyPr>
              <a:spAutoFit/>
            </a:bodyPr>
            <a:lstStyle/>
            <a:p>
              <a:pPr algn="ctr" eaLnBrk="0" hangingPunct="0">
                <a:spcBef>
                  <a:spcPct val="50000"/>
                </a:spcBef>
              </a:pPr>
              <a:r>
                <a:rPr kumimoji="1" lang="zh-CN" altLang="en-US" sz="2200" b="1">
                  <a:solidFill>
                    <a:srgbClr val="0000FF"/>
                  </a:solidFill>
                  <a:latin typeface="Times New Roman" pitchFamily="18" charset="0"/>
                  <a:ea typeface="黑体" pitchFamily="2" charset="-122"/>
                </a:rPr>
                <a:t>改正后   的软件</a:t>
              </a:r>
            </a:p>
          </p:txBody>
        </p:sp>
      </p:grpSp>
      <p:sp>
        <p:nvSpPr>
          <p:cNvPr id="36903" name="Oval 39"/>
          <p:cNvSpPr>
            <a:spLocks noChangeArrowheads="1"/>
          </p:cNvSpPr>
          <p:nvPr/>
        </p:nvSpPr>
        <p:spPr bwMode="auto">
          <a:xfrm>
            <a:off x="3886200" y="5105400"/>
            <a:ext cx="1600200" cy="1524000"/>
          </a:xfrm>
          <a:prstGeom prst="ellipse">
            <a:avLst/>
          </a:prstGeom>
          <a:solidFill>
            <a:srgbClr val="FFFFCC"/>
          </a:solidFill>
          <a:ln w="9525">
            <a:solidFill>
              <a:schemeClr val="tx1"/>
            </a:solidFill>
            <a:round/>
            <a:headEnd/>
            <a:tailEnd/>
          </a:ln>
          <a:effectLst/>
        </p:spPr>
        <p:txBody>
          <a:bodyPr wrap="none" anchor="ctr" anchorCtr="1"/>
          <a:lstStyle/>
          <a:p>
            <a:pPr algn="ctr" eaLnBrk="0" hangingPunct="0"/>
            <a:r>
              <a:rPr lang="zh-CN" altLang="en-US" sz="2200" b="1">
                <a:solidFill>
                  <a:srgbClr val="CC0000"/>
                </a:solidFill>
                <a:latin typeface="Times New Roman" pitchFamily="18" charset="0"/>
                <a:ea typeface="黑体" pitchFamily="2" charset="-122"/>
              </a:rPr>
              <a:t>问题分析</a:t>
            </a:r>
          </a:p>
        </p:txBody>
      </p:sp>
      <p:grpSp>
        <p:nvGrpSpPr>
          <p:cNvPr id="36916" name="Group 52"/>
          <p:cNvGrpSpPr>
            <a:grpSpLocks/>
          </p:cNvGrpSpPr>
          <p:nvPr/>
        </p:nvGrpSpPr>
        <p:grpSpPr bwMode="auto">
          <a:xfrm>
            <a:off x="2209800" y="5867400"/>
            <a:ext cx="1676400" cy="457200"/>
            <a:chOff x="1392" y="3696"/>
            <a:chExt cx="1056" cy="288"/>
          </a:xfrm>
        </p:grpSpPr>
        <p:cxnSp>
          <p:nvCxnSpPr>
            <p:cNvPr id="36904" name="AutoShape 40"/>
            <p:cNvCxnSpPr>
              <a:cxnSpLocks noChangeShapeType="1"/>
              <a:stCxn id="36873" idx="6"/>
              <a:endCxn id="36903" idx="2"/>
            </p:cNvCxnSpPr>
            <p:nvPr/>
          </p:nvCxnSpPr>
          <p:spPr bwMode="auto">
            <a:xfrm>
              <a:off x="1476" y="3696"/>
              <a:ext cx="972" cy="0"/>
            </a:xfrm>
            <a:prstGeom prst="straightConnector1">
              <a:avLst/>
            </a:prstGeom>
            <a:noFill/>
            <a:ln w="50800">
              <a:solidFill>
                <a:srgbClr val="008000"/>
              </a:solidFill>
              <a:round/>
              <a:headEnd/>
              <a:tailEnd type="triangle" w="lg" len="lg"/>
            </a:ln>
            <a:effectLst/>
          </p:spPr>
        </p:cxnSp>
        <p:sp>
          <p:nvSpPr>
            <p:cNvPr id="36905" name="Text Box 41"/>
            <p:cNvSpPr txBox="1">
              <a:spLocks noChangeArrowheads="1"/>
            </p:cNvSpPr>
            <p:nvPr/>
          </p:nvSpPr>
          <p:spPr bwMode="auto">
            <a:xfrm>
              <a:off x="1392" y="3715"/>
              <a:ext cx="1056" cy="269"/>
            </a:xfrm>
            <a:prstGeom prst="rect">
              <a:avLst/>
            </a:prstGeom>
            <a:noFill/>
            <a:ln w="9525">
              <a:noFill/>
              <a:miter lim="800000"/>
              <a:headEnd/>
              <a:tailEnd/>
            </a:ln>
            <a:effectLst/>
          </p:spPr>
          <p:txBody>
            <a:bodyPr>
              <a:spAutoFit/>
            </a:bodyPr>
            <a:lstStyle/>
            <a:p>
              <a:pPr algn="ctr" eaLnBrk="0" hangingPunct="0">
                <a:spcBef>
                  <a:spcPct val="50000"/>
                </a:spcBef>
              </a:pPr>
              <a:r>
                <a:rPr kumimoji="1" lang="zh-CN" altLang="en-US" sz="2200" b="1">
                  <a:solidFill>
                    <a:srgbClr val="0000FF"/>
                  </a:solidFill>
                  <a:latin typeface="Times New Roman" pitchFamily="18" charset="0"/>
                  <a:ea typeface="黑体" pitchFamily="2" charset="-122"/>
                </a:rPr>
                <a:t>高优先级</a:t>
              </a:r>
            </a:p>
          </p:txBody>
        </p:sp>
      </p:grpSp>
      <p:grpSp>
        <p:nvGrpSpPr>
          <p:cNvPr id="36921" name="Group 57"/>
          <p:cNvGrpSpPr>
            <a:grpSpLocks/>
          </p:cNvGrpSpPr>
          <p:nvPr/>
        </p:nvGrpSpPr>
        <p:grpSpPr bwMode="auto">
          <a:xfrm>
            <a:off x="5257800" y="3657600"/>
            <a:ext cx="1752600" cy="2590800"/>
            <a:chOff x="3312" y="2304"/>
            <a:chExt cx="1104" cy="1632"/>
          </a:xfrm>
        </p:grpSpPr>
        <p:cxnSp>
          <p:nvCxnSpPr>
            <p:cNvPr id="36906" name="AutoShape 42"/>
            <p:cNvCxnSpPr>
              <a:cxnSpLocks noChangeShapeType="1"/>
              <a:stCxn id="36903" idx="6"/>
              <a:endCxn id="36897" idx="2"/>
            </p:cNvCxnSpPr>
            <p:nvPr/>
          </p:nvCxnSpPr>
          <p:spPr bwMode="auto">
            <a:xfrm flipV="1">
              <a:off x="3456" y="2304"/>
              <a:ext cx="960" cy="1392"/>
            </a:xfrm>
            <a:prstGeom prst="straightConnector1">
              <a:avLst/>
            </a:prstGeom>
            <a:noFill/>
            <a:ln w="50800">
              <a:solidFill>
                <a:srgbClr val="008000"/>
              </a:solidFill>
              <a:round/>
              <a:headEnd/>
              <a:tailEnd type="triangle" w="lg" len="lg"/>
            </a:ln>
            <a:effectLst/>
          </p:spPr>
        </p:cxnSp>
        <p:sp>
          <p:nvSpPr>
            <p:cNvPr id="36907" name="Text Box 43"/>
            <p:cNvSpPr txBox="1">
              <a:spLocks noChangeArrowheads="1"/>
            </p:cNvSpPr>
            <p:nvPr/>
          </p:nvSpPr>
          <p:spPr bwMode="auto">
            <a:xfrm>
              <a:off x="3312" y="3350"/>
              <a:ext cx="1056" cy="586"/>
            </a:xfrm>
            <a:prstGeom prst="rect">
              <a:avLst/>
            </a:prstGeom>
            <a:noFill/>
            <a:ln w="9525">
              <a:noFill/>
              <a:miter lim="800000"/>
              <a:headEnd/>
              <a:tailEnd/>
            </a:ln>
            <a:effectLst/>
          </p:spPr>
          <p:txBody>
            <a:bodyPr>
              <a:spAutoFit/>
            </a:bodyPr>
            <a:lstStyle/>
            <a:p>
              <a:pPr algn="ctr" eaLnBrk="0" hangingPunct="0">
                <a:spcBef>
                  <a:spcPct val="50000"/>
                </a:spcBef>
              </a:pPr>
              <a:r>
                <a:rPr kumimoji="1" lang="zh-CN" altLang="en-US" sz="2200" b="1">
                  <a:solidFill>
                    <a:srgbClr val="0000FF"/>
                  </a:solidFill>
                  <a:latin typeface="Times New Roman" pitchFamily="18" charset="0"/>
                  <a:ea typeface="黑体" pitchFamily="2" charset="-122"/>
                </a:rPr>
                <a:t>维护</a:t>
              </a:r>
            </a:p>
            <a:p>
              <a:pPr algn="ctr" eaLnBrk="0" hangingPunct="0">
                <a:spcBef>
                  <a:spcPct val="50000"/>
                </a:spcBef>
              </a:pPr>
              <a:r>
                <a:rPr kumimoji="1" lang="zh-CN" altLang="en-US" sz="2200" b="1">
                  <a:solidFill>
                    <a:srgbClr val="0000FF"/>
                  </a:solidFill>
                  <a:latin typeface="Times New Roman" pitchFamily="18" charset="0"/>
                  <a:ea typeface="黑体" pitchFamily="2" charset="-122"/>
                </a:rPr>
                <a:t>计划</a:t>
              </a:r>
            </a:p>
          </p:txBody>
        </p:sp>
      </p:grpSp>
      <p:sp>
        <p:nvSpPr>
          <p:cNvPr id="36909" name="Text Box 45"/>
          <p:cNvSpPr txBox="1">
            <a:spLocks noChangeArrowheads="1"/>
          </p:cNvSpPr>
          <p:nvPr/>
        </p:nvSpPr>
        <p:spPr bwMode="auto">
          <a:xfrm>
            <a:off x="2819400" y="5181600"/>
            <a:ext cx="304800" cy="519113"/>
          </a:xfrm>
          <a:prstGeom prst="rect">
            <a:avLst/>
          </a:prstGeom>
          <a:noFill/>
          <a:ln w="3175">
            <a:noFill/>
            <a:miter lim="800000"/>
            <a:headEnd/>
            <a:tailEnd/>
          </a:ln>
          <a:effectLst/>
        </p:spPr>
        <p:txBody>
          <a:bodyPr>
            <a:spAutoFit/>
          </a:bodyPr>
          <a:lstStyle/>
          <a:p>
            <a:pPr algn="ctr" eaLnBrk="0" hangingPunct="0">
              <a:spcBef>
                <a:spcPct val="50000"/>
              </a:spcBef>
            </a:pPr>
            <a:r>
              <a:rPr lang="en-US" altLang="zh-CN" sz="2800" b="1">
                <a:solidFill>
                  <a:srgbClr val="FF0000"/>
                </a:solidFill>
              </a:rPr>
              <a:t>⊕</a:t>
            </a:r>
          </a:p>
        </p:txBody>
      </p:sp>
      <p:grpSp>
        <p:nvGrpSpPr>
          <p:cNvPr id="36922" name="Group 58"/>
          <p:cNvGrpSpPr>
            <a:grpSpLocks/>
          </p:cNvGrpSpPr>
          <p:nvPr/>
        </p:nvGrpSpPr>
        <p:grpSpPr bwMode="auto">
          <a:xfrm>
            <a:off x="2209800" y="3352800"/>
            <a:ext cx="1676400" cy="2514600"/>
            <a:chOff x="1392" y="2112"/>
            <a:chExt cx="1056" cy="1584"/>
          </a:xfrm>
        </p:grpSpPr>
        <p:cxnSp>
          <p:nvCxnSpPr>
            <p:cNvPr id="36908" name="AutoShape 44"/>
            <p:cNvCxnSpPr>
              <a:cxnSpLocks noChangeShapeType="1"/>
              <a:endCxn id="36882" idx="2"/>
            </p:cNvCxnSpPr>
            <p:nvPr/>
          </p:nvCxnSpPr>
          <p:spPr bwMode="auto">
            <a:xfrm flipV="1">
              <a:off x="1476" y="2112"/>
              <a:ext cx="972" cy="1584"/>
            </a:xfrm>
            <a:prstGeom prst="straightConnector1">
              <a:avLst/>
            </a:prstGeom>
            <a:noFill/>
            <a:ln w="50800">
              <a:solidFill>
                <a:srgbClr val="008000"/>
              </a:solidFill>
              <a:round/>
              <a:headEnd/>
              <a:tailEnd type="triangle" w="lg" len="lg"/>
            </a:ln>
            <a:effectLst/>
          </p:spPr>
        </p:cxnSp>
        <p:sp>
          <p:nvSpPr>
            <p:cNvPr id="36910" name="Text Box 46"/>
            <p:cNvSpPr txBox="1">
              <a:spLocks noChangeArrowheads="1"/>
            </p:cNvSpPr>
            <p:nvPr/>
          </p:nvSpPr>
          <p:spPr bwMode="auto">
            <a:xfrm>
              <a:off x="1392" y="3024"/>
              <a:ext cx="1056" cy="269"/>
            </a:xfrm>
            <a:prstGeom prst="rect">
              <a:avLst/>
            </a:prstGeom>
            <a:noFill/>
            <a:ln w="9525">
              <a:noFill/>
              <a:miter lim="800000"/>
              <a:headEnd/>
              <a:tailEnd/>
            </a:ln>
            <a:effectLst/>
          </p:spPr>
          <p:txBody>
            <a:bodyPr>
              <a:spAutoFit/>
            </a:bodyPr>
            <a:lstStyle/>
            <a:p>
              <a:pPr algn="ctr" eaLnBrk="0" hangingPunct="0">
                <a:spcBef>
                  <a:spcPct val="50000"/>
                </a:spcBef>
              </a:pPr>
              <a:r>
                <a:rPr kumimoji="1" lang="zh-CN" altLang="en-US" sz="2200" b="1">
                  <a:solidFill>
                    <a:srgbClr val="0000FF"/>
                  </a:solidFill>
                  <a:latin typeface="Times New Roman" pitchFamily="18" charset="0"/>
                  <a:ea typeface="黑体" pitchFamily="2" charset="-122"/>
                </a:rPr>
                <a:t>低优先级</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strips(downRight)">
                                      <p:cBhvr>
                                        <p:cTn id="7" dur="500"/>
                                        <p:tgtEl>
                                          <p:spTgt spid="3686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6911"/>
                                        </p:tgtEl>
                                        <p:attrNameLst>
                                          <p:attrName>style.visibility</p:attrName>
                                        </p:attrNameLst>
                                      </p:cBhvr>
                                      <p:to>
                                        <p:strVal val="visible"/>
                                      </p:to>
                                    </p:set>
                                    <p:animEffect transition="in" filter="strips(downRight)">
                                      <p:cBhvr>
                                        <p:cTn id="12" dur="500"/>
                                        <p:tgtEl>
                                          <p:spTgt spid="3691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strips(downRight)">
                                      <p:cBhvr>
                                        <p:cTn id="17" dur="500"/>
                                        <p:tgtEl>
                                          <p:spTgt spid="3686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6912"/>
                                        </p:tgtEl>
                                        <p:attrNameLst>
                                          <p:attrName>style.visibility</p:attrName>
                                        </p:attrNameLst>
                                      </p:cBhvr>
                                      <p:to>
                                        <p:strVal val="visible"/>
                                      </p:to>
                                    </p:set>
                                    <p:animEffect transition="in" filter="strips(downRight)">
                                      <p:cBhvr>
                                        <p:cTn id="22" dur="500"/>
                                        <p:tgtEl>
                                          <p:spTgt spid="3691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6878"/>
                                        </p:tgtEl>
                                        <p:attrNameLst>
                                          <p:attrName>style.visibility</p:attrName>
                                        </p:attrNameLst>
                                      </p:cBhvr>
                                      <p:to>
                                        <p:strVal val="visible"/>
                                      </p:to>
                                    </p:set>
                                    <p:animEffect transition="in" filter="strips(downRight)">
                                      <p:cBhvr>
                                        <p:cTn id="27" dur="500"/>
                                        <p:tgtEl>
                                          <p:spTgt spid="3687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36913"/>
                                        </p:tgtEl>
                                        <p:attrNameLst>
                                          <p:attrName>style.visibility</p:attrName>
                                        </p:attrNameLst>
                                      </p:cBhvr>
                                      <p:to>
                                        <p:strVal val="visible"/>
                                      </p:to>
                                    </p:set>
                                    <p:animEffect transition="in" filter="strips(downRight)">
                                      <p:cBhvr>
                                        <p:cTn id="32" dur="500"/>
                                        <p:tgtEl>
                                          <p:spTgt spid="3691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6895"/>
                                        </p:tgtEl>
                                        <p:attrNameLst>
                                          <p:attrName>style.visibility</p:attrName>
                                        </p:attrNameLst>
                                      </p:cBhvr>
                                      <p:to>
                                        <p:strVal val="visible"/>
                                      </p:to>
                                    </p:set>
                                    <p:animEffect transition="in" filter="strips(downRight)">
                                      <p:cBhvr>
                                        <p:cTn id="37" dur="500"/>
                                        <p:tgtEl>
                                          <p:spTgt spid="36895"/>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36914"/>
                                        </p:tgtEl>
                                        <p:attrNameLst>
                                          <p:attrName>style.visibility</p:attrName>
                                        </p:attrNameLst>
                                      </p:cBhvr>
                                      <p:to>
                                        <p:strVal val="visible"/>
                                      </p:to>
                                    </p:set>
                                    <p:animEffect transition="in" filter="strips(upRight)">
                                      <p:cBhvr>
                                        <p:cTn id="42" dur="500"/>
                                        <p:tgtEl>
                                          <p:spTgt spid="36914"/>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6873"/>
                                        </p:tgtEl>
                                        <p:attrNameLst>
                                          <p:attrName>style.visibility</p:attrName>
                                        </p:attrNameLst>
                                      </p:cBhvr>
                                      <p:to>
                                        <p:strVal val="visible"/>
                                      </p:to>
                                    </p:set>
                                    <p:animEffect transition="in" filter="strips(downRight)">
                                      <p:cBhvr>
                                        <p:cTn id="47" dur="500"/>
                                        <p:tgtEl>
                                          <p:spTgt spid="36873"/>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36879"/>
                                        </p:tgtEl>
                                        <p:attrNameLst>
                                          <p:attrName>style.visibility</p:attrName>
                                        </p:attrNameLst>
                                      </p:cBhvr>
                                      <p:to>
                                        <p:strVal val="visible"/>
                                      </p:to>
                                    </p:set>
                                    <p:animEffect transition="in" filter="strips(downRight)">
                                      <p:cBhvr>
                                        <p:cTn id="52" dur="500"/>
                                        <p:tgtEl>
                                          <p:spTgt spid="36879"/>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nodeType="clickEffect">
                                  <p:stCondLst>
                                    <p:cond delay="0"/>
                                  </p:stCondLst>
                                  <p:childTnLst>
                                    <p:set>
                                      <p:cBhvr>
                                        <p:cTn id="56" dur="1" fill="hold">
                                          <p:stCondLst>
                                            <p:cond delay="0"/>
                                          </p:stCondLst>
                                        </p:cTn>
                                        <p:tgtEl>
                                          <p:spTgt spid="36916"/>
                                        </p:tgtEl>
                                        <p:attrNameLst>
                                          <p:attrName>style.visibility</p:attrName>
                                        </p:attrNameLst>
                                      </p:cBhvr>
                                      <p:to>
                                        <p:strVal val="visible"/>
                                      </p:to>
                                    </p:set>
                                    <p:animEffect transition="in" filter="strips(upRight)">
                                      <p:cBhvr>
                                        <p:cTn id="57" dur="500"/>
                                        <p:tgtEl>
                                          <p:spTgt spid="36916"/>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36909"/>
                                        </p:tgtEl>
                                        <p:attrNameLst>
                                          <p:attrName>style.visibility</p:attrName>
                                        </p:attrNameLst>
                                      </p:cBhvr>
                                      <p:to>
                                        <p:strVal val="visible"/>
                                      </p:to>
                                    </p:set>
                                    <p:animEffect transition="in" filter="strips(downRight)">
                                      <p:cBhvr>
                                        <p:cTn id="62" dur="500"/>
                                        <p:tgtEl>
                                          <p:spTgt spid="36909"/>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3" fill="hold" nodeType="clickEffect">
                                  <p:stCondLst>
                                    <p:cond delay="0"/>
                                  </p:stCondLst>
                                  <p:childTnLst>
                                    <p:set>
                                      <p:cBhvr>
                                        <p:cTn id="66" dur="1" fill="hold">
                                          <p:stCondLst>
                                            <p:cond delay="0"/>
                                          </p:stCondLst>
                                        </p:cTn>
                                        <p:tgtEl>
                                          <p:spTgt spid="36922"/>
                                        </p:tgtEl>
                                        <p:attrNameLst>
                                          <p:attrName>style.visibility</p:attrName>
                                        </p:attrNameLst>
                                      </p:cBhvr>
                                      <p:to>
                                        <p:strVal val="visible"/>
                                      </p:to>
                                    </p:set>
                                    <p:animEffect transition="in" filter="strips(upRight)">
                                      <p:cBhvr>
                                        <p:cTn id="67" dur="500"/>
                                        <p:tgtEl>
                                          <p:spTgt spid="36922"/>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nodeType="clickEffect">
                                  <p:stCondLst>
                                    <p:cond delay="0"/>
                                  </p:stCondLst>
                                  <p:childTnLst>
                                    <p:set>
                                      <p:cBhvr>
                                        <p:cTn id="71" dur="1" fill="hold">
                                          <p:stCondLst>
                                            <p:cond delay="0"/>
                                          </p:stCondLst>
                                        </p:cTn>
                                        <p:tgtEl>
                                          <p:spTgt spid="36918"/>
                                        </p:tgtEl>
                                        <p:attrNameLst>
                                          <p:attrName>style.visibility</p:attrName>
                                        </p:attrNameLst>
                                      </p:cBhvr>
                                      <p:to>
                                        <p:strVal val="visible"/>
                                      </p:to>
                                    </p:set>
                                    <p:animEffect transition="in" filter="strips(downRight)">
                                      <p:cBhvr>
                                        <p:cTn id="72" dur="500"/>
                                        <p:tgtEl>
                                          <p:spTgt spid="36918"/>
                                        </p:tgtEl>
                                      </p:cBhvr>
                                    </p:animEffect>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grpId="0" nodeType="clickEffect">
                                  <p:stCondLst>
                                    <p:cond delay="0"/>
                                  </p:stCondLst>
                                  <p:childTnLst>
                                    <p:set>
                                      <p:cBhvr>
                                        <p:cTn id="76" dur="1" fill="hold">
                                          <p:stCondLst>
                                            <p:cond delay="0"/>
                                          </p:stCondLst>
                                        </p:cTn>
                                        <p:tgtEl>
                                          <p:spTgt spid="36896"/>
                                        </p:tgtEl>
                                        <p:attrNameLst>
                                          <p:attrName>style.visibility</p:attrName>
                                        </p:attrNameLst>
                                      </p:cBhvr>
                                      <p:to>
                                        <p:strVal val="visible"/>
                                      </p:to>
                                    </p:set>
                                    <p:animEffect transition="in" filter="strips(downRight)">
                                      <p:cBhvr>
                                        <p:cTn id="77" dur="500"/>
                                        <p:tgtEl>
                                          <p:spTgt spid="36896"/>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nodeType="clickEffect">
                                  <p:stCondLst>
                                    <p:cond delay="0"/>
                                  </p:stCondLst>
                                  <p:childTnLst>
                                    <p:set>
                                      <p:cBhvr>
                                        <p:cTn id="81" dur="1" fill="hold">
                                          <p:stCondLst>
                                            <p:cond delay="0"/>
                                          </p:stCondLst>
                                        </p:cTn>
                                        <p:tgtEl>
                                          <p:spTgt spid="36917"/>
                                        </p:tgtEl>
                                        <p:attrNameLst>
                                          <p:attrName>style.visibility</p:attrName>
                                        </p:attrNameLst>
                                      </p:cBhvr>
                                      <p:to>
                                        <p:strVal val="visible"/>
                                      </p:to>
                                    </p:set>
                                    <p:animEffect transition="in" filter="strips(downRight)">
                                      <p:cBhvr>
                                        <p:cTn id="82" dur="500"/>
                                        <p:tgtEl>
                                          <p:spTgt spid="36917"/>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6" fill="hold" grpId="0" nodeType="clickEffect">
                                  <p:stCondLst>
                                    <p:cond delay="0"/>
                                  </p:stCondLst>
                                  <p:childTnLst>
                                    <p:set>
                                      <p:cBhvr>
                                        <p:cTn id="86" dur="1" fill="hold">
                                          <p:stCondLst>
                                            <p:cond delay="0"/>
                                          </p:stCondLst>
                                        </p:cTn>
                                        <p:tgtEl>
                                          <p:spTgt spid="36882"/>
                                        </p:tgtEl>
                                        <p:attrNameLst>
                                          <p:attrName>style.visibility</p:attrName>
                                        </p:attrNameLst>
                                      </p:cBhvr>
                                      <p:to>
                                        <p:strVal val="visible"/>
                                      </p:to>
                                    </p:set>
                                    <p:animEffect transition="in" filter="strips(downRight)">
                                      <p:cBhvr>
                                        <p:cTn id="87" dur="500"/>
                                        <p:tgtEl>
                                          <p:spTgt spid="36882"/>
                                        </p:tgtEl>
                                      </p:cBhvr>
                                    </p:animEffect>
                                  </p:childTnLst>
                                </p:cTn>
                              </p:par>
                            </p:childTnLst>
                          </p:cTn>
                        </p:par>
                      </p:childTnLst>
                    </p:cTn>
                  </p:par>
                  <p:par>
                    <p:cTn id="88" fill="hold">
                      <p:stCondLst>
                        <p:cond delay="indefinite"/>
                      </p:stCondLst>
                      <p:childTnLst>
                        <p:par>
                          <p:cTn id="89" fill="hold">
                            <p:stCondLst>
                              <p:cond delay="0"/>
                            </p:stCondLst>
                            <p:childTnLst>
                              <p:par>
                                <p:cTn id="90" presetID="18" presetClass="entr" presetSubtype="6" fill="hold" nodeType="clickEffect">
                                  <p:stCondLst>
                                    <p:cond delay="0"/>
                                  </p:stCondLst>
                                  <p:childTnLst>
                                    <p:set>
                                      <p:cBhvr>
                                        <p:cTn id="91" dur="1" fill="hold">
                                          <p:stCondLst>
                                            <p:cond delay="0"/>
                                          </p:stCondLst>
                                        </p:cTn>
                                        <p:tgtEl>
                                          <p:spTgt spid="36891"/>
                                        </p:tgtEl>
                                        <p:attrNameLst>
                                          <p:attrName>style.visibility</p:attrName>
                                        </p:attrNameLst>
                                      </p:cBhvr>
                                      <p:to>
                                        <p:strVal val="visible"/>
                                      </p:to>
                                    </p:set>
                                    <p:animEffect transition="in" filter="strips(downRight)">
                                      <p:cBhvr>
                                        <p:cTn id="92" dur="500"/>
                                        <p:tgtEl>
                                          <p:spTgt spid="36891"/>
                                        </p:tgtEl>
                                      </p:cBhvr>
                                    </p:animEffect>
                                  </p:childTnLst>
                                </p:cTn>
                              </p:par>
                              <p:par>
                                <p:cTn id="93" presetID="18" presetClass="entr" presetSubtype="6" fill="hold" nodeType="withEffect">
                                  <p:stCondLst>
                                    <p:cond delay="0"/>
                                  </p:stCondLst>
                                  <p:childTnLst>
                                    <p:set>
                                      <p:cBhvr>
                                        <p:cTn id="94" dur="1" fill="hold">
                                          <p:stCondLst>
                                            <p:cond delay="0"/>
                                          </p:stCondLst>
                                        </p:cTn>
                                        <p:tgtEl>
                                          <p:spTgt spid="36885"/>
                                        </p:tgtEl>
                                        <p:attrNameLst>
                                          <p:attrName>style.visibility</p:attrName>
                                        </p:attrNameLst>
                                      </p:cBhvr>
                                      <p:to>
                                        <p:strVal val="visible"/>
                                      </p:to>
                                    </p:set>
                                    <p:animEffect transition="in" filter="strips(downRight)">
                                      <p:cBhvr>
                                        <p:cTn id="95" dur="500"/>
                                        <p:tgtEl>
                                          <p:spTgt spid="36885"/>
                                        </p:tgtEl>
                                      </p:cBhvr>
                                    </p:animEffect>
                                  </p:childTnLst>
                                </p:cTn>
                              </p:par>
                            </p:childTnLst>
                          </p:cTn>
                        </p:par>
                      </p:childTnLst>
                    </p:cTn>
                  </p:par>
                  <p:par>
                    <p:cTn id="96" fill="hold">
                      <p:stCondLst>
                        <p:cond delay="indefinite"/>
                      </p:stCondLst>
                      <p:childTnLst>
                        <p:par>
                          <p:cTn id="97" fill="hold">
                            <p:stCondLst>
                              <p:cond delay="0"/>
                            </p:stCondLst>
                            <p:childTnLst>
                              <p:par>
                                <p:cTn id="98" presetID="18" presetClass="entr" presetSubtype="6" fill="hold" grpId="0" nodeType="clickEffect">
                                  <p:stCondLst>
                                    <p:cond delay="0"/>
                                  </p:stCondLst>
                                  <p:childTnLst>
                                    <p:set>
                                      <p:cBhvr>
                                        <p:cTn id="99" dur="1" fill="hold">
                                          <p:stCondLst>
                                            <p:cond delay="0"/>
                                          </p:stCondLst>
                                        </p:cTn>
                                        <p:tgtEl>
                                          <p:spTgt spid="36903"/>
                                        </p:tgtEl>
                                        <p:attrNameLst>
                                          <p:attrName>style.visibility</p:attrName>
                                        </p:attrNameLst>
                                      </p:cBhvr>
                                      <p:to>
                                        <p:strVal val="visible"/>
                                      </p:to>
                                    </p:set>
                                    <p:animEffect transition="in" filter="strips(downRight)">
                                      <p:cBhvr>
                                        <p:cTn id="100" dur="500"/>
                                        <p:tgtEl>
                                          <p:spTgt spid="36903"/>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6" fill="hold" grpId="0" nodeType="clickEffect">
                                  <p:stCondLst>
                                    <p:cond delay="0"/>
                                  </p:stCondLst>
                                  <p:childTnLst>
                                    <p:set>
                                      <p:cBhvr>
                                        <p:cTn id="104" dur="1" fill="hold">
                                          <p:stCondLst>
                                            <p:cond delay="0"/>
                                          </p:stCondLst>
                                        </p:cTn>
                                        <p:tgtEl>
                                          <p:spTgt spid="36892"/>
                                        </p:tgtEl>
                                        <p:attrNameLst>
                                          <p:attrName>style.visibility</p:attrName>
                                        </p:attrNameLst>
                                      </p:cBhvr>
                                      <p:to>
                                        <p:strVal val="visible"/>
                                      </p:to>
                                    </p:set>
                                    <p:animEffect transition="in" filter="strips(downRight)">
                                      <p:cBhvr>
                                        <p:cTn id="105" dur="500"/>
                                        <p:tgtEl>
                                          <p:spTgt spid="36892"/>
                                        </p:tgtEl>
                                      </p:cBhvr>
                                    </p:animEffect>
                                  </p:childTnLst>
                                </p:cTn>
                              </p:par>
                            </p:childTnLst>
                          </p:cTn>
                        </p:par>
                      </p:childTnLst>
                    </p:cTn>
                  </p:par>
                  <p:par>
                    <p:cTn id="106" fill="hold">
                      <p:stCondLst>
                        <p:cond delay="indefinite"/>
                      </p:stCondLst>
                      <p:childTnLst>
                        <p:par>
                          <p:cTn id="107" fill="hold">
                            <p:stCondLst>
                              <p:cond delay="0"/>
                            </p:stCondLst>
                            <p:childTnLst>
                              <p:par>
                                <p:cTn id="108" presetID="18" presetClass="entr" presetSubtype="3" fill="hold" nodeType="clickEffect">
                                  <p:stCondLst>
                                    <p:cond delay="0"/>
                                  </p:stCondLst>
                                  <p:childTnLst>
                                    <p:set>
                                      <p:cBhvr>
                                        <p:cTn id="109" dur="1" fill="hold">
                                          <p:stCondLst>
                                            <p:cond delay="0"/>
                                          </p:stCondLst>
                                        </p:cTn>
                                        <p:tgtEl>
                                          <p:spTgt spid="36921"/>
                                        </p:tgtEl>
                                        <p:attrNameLst>
                                          <p:attrName>style.visibility</p:attrName>
                                        </p:attrNameLst>
                                      </p:cBhvr>
                                      <p:to>
                                        <p:strVal val="visible"/>
                                      </p:to>
                                    </p:set>
                                    <p:animEffect transition="in" filter="strips(upRight)">
                                      <p:cBhvr>
                                        <p:cTn id="110" dur="500"/>
                                        <p:tgtEl>
                                          <p:spTgt spid="36921"/>
                                        </p:tgtEl>
                                      </p:cBhvr>
                                    </p:animEffect>
                                  </p:childTnLst>
                                </p:cTn>
                              </p:par>
                              <p:par>
                                <p:cTn id="111" presetID="18" presetClass="entr" presetSubtype="6" fill="hold" nodeType="withEffect">
                                  <p:stCondLst>
                                    <p:cond delay="0"/>
                                  </p:stCondLst>
                                  <p:childTnLst>
                                    <p:set>
                                      <p:cBhvr>
                                        <p:cTn id="112" dur="1" fill="hold">
                                          <p:stCondLst>
                                            <p:cond delay="0"/>
                                          </p:stCondLst>
                                        </p:cTn>
                                        <p:tgtEl>
                                          <p:spTgt spid="36919"/>
                                        </p:tgtEl>
                                        <p:attrNameLst>
                                          <p:attrName>style.visibility</p:attrName>
                                        </p:attrNameLst>
                                      </p:cBhvr>
                                      <p:to>
                                        <p:strVal val="visible"/>
                                      </p:to>
                                    </p:set>
                                    <p:animEffect transition="in" filter="strips(downRight)">
                                      <p:cBhvr>
                                        <p:cTn id="113" dur="500"/>
                                        <p:tgtEl>
                                          <p:spTgt spid="36919"/>
                                        </p:tgtEl>
                                      </p:cBhvr>
                                    </p:animEffect>
                                  </p:childTnLst>
                                </p:cTn>
                              </p:par>
                            </p:childTnLst>
                          </p:cTn>
                        </p:par>
                      </p:childTnLst>
                    </p:cTn>
                  </p:par>
                  <p:par>
                    <p:cTn id="114" fill="hold">
                      <p:stCondLst>
                        <p:cond delay="indefinite"/>
                      </p:stCondLst>
                      <p:childTnLst>
                        <p:par>
                          <p:cTn id="115" fill="hold">
                            <p:stCondLst>
                              <p:cond delay="0"/>
                            </p:stCondLst>
                            <p:childTnLst>
                              <p:par>
                                <p:cTn id="116" presetID="18" presetClass="entr" presetSubtype="6" fill="hold" grpId="0" nodeType="clickEffect">
                                  <p:stCondLst>
                                    <p:cond delay="0"/>
                                  </p:stCondLst>
                                  <p:childTnLst>
                                    <p:set>
                                      <p:cBhvr>
                                        <p:cTn id="117" dur="1" fill="hold">
                                          <p:stCondLst>
                                            <p:cond delay="0"/>
                                          </p:stCondLst>
                                        </p:cTn>
                                        <p:tgtEl>
                                          <p:spTgt spid="36897"/>
                                        </p:tgtEl>
                                        <p:attrNameLst>
                                          <p:attrName>style.visibility</p:attrName>
                                        </p:attrNameLst>
                                      </p:cBhvr>
                                      <p:to>
                                        <p:strVal val="visible"/>
                                      </p:to>
                                    </p:set>
                                    <p:animEffect transition="in" filter="strips(downRight)">
                                      <p:cBhvr>
                                        <p:cTn id="118" dur="500"/>
                                        <p:tgtEl>
                                          <p:spTgt spid="36897"/>
                                        </p:tgtEl>
                                      </p:cBhvr>
                                    </p:animEffect>
                                  </p:childTnLst>
                                </p:cTn>
                              </p:par>
                            </p:childTnLst>
                          </p:cTn>
                        </p:par>
                      </p:childTnLst>
                    </p:cTn>
                  </p:par>
                  <p:par>
                    <p:cTn id="119" fill="hold">
                      <p:stCondLst>
                        <p:cond delay="indefinite"/>
                      </p:stCondLst>
                      <p:childTnLst>
                        <p:par>
                          <p:cTn id="120" fill="hold">
                            <p:stCondLst>
                              <p:cond delay="0"/>
                            </p:stCondLst>
                            <p:childTnLst>
                              <p:par>
                                <p:cTn id="121" presetID="18" presetClass="entr" presetSubtype="6" fill="hold" nodeType="clickEffect">
                                  <p:stCondLst>
                                    <p:cond delay="0"/>
                                  </p:stCondLst>
                                  <p:childTnLst>
                                    <p:set>
                                      <p:cBhvr>
                                        <p:cTn id="122" dur="1" fill="hold">
                                          <p:stCondLst>
                                            <p:cond delay="0"/>
                                          </p:stCondLst>
                                        </p:cTn>
                                        <p:tgtEl>
                                          <p:spTgt spid="36920"/>
                                        </p:tgtEl>
                                        <p:attrNameLst>
                                          <p:attrName>style.visibility</p:attrName>
                                        </p:attrNameLst>
                                      </p:cBhvr>
                                      <p:to>
                                        <p:strVal val="visible"/>
                                      </p:to>
                                    </p:set>
                                    <p:animEffect transition="in" filter="strips(downRight)">
                                      <p:cBhvr>
                                        <p:cTn id="123" dur="500"/>
                                        <p:tgtEl>
                                          <p:spTgt spid="36920"/>
                                        </p:tgtEl>
                                      </p:cBhvr>
                                    </p:animEffect>
                                  </p:childTnLst>
                                </p:cTn>
                              </p:par>
                            </p:childTnLst>
                          </p:cTn>
                        </p:par>
                      </p:childTnLst>
                    </p:cTn>
                  </p:par>
                  <p:par>
                    <p:cTn id="124" fill="hold">
                      <p:stCondLst>
                        <p:cond delay="indefinite"/>
                      </p:stCondLst>
                      <p:childTnLst>
                        <p:par>
                          <p:cTn id="125" fill="hold">
                            <p:stCondLst>
                              <p:cond delay="0"/>
                            </p:stCondLst>
                            <p:childTnLst>
                              <p:par>
                                <p:cTn id="126" presetID="18" presetClass="entr" presetSubtype="6" fill="hold" grpId="0" nodeType="clickEffect">
                                  <p:stCondLst>
                                    <p:cond delay="0"/>
                                  </p:stCondLst>
                                  <p:childTnLst>
                                    <p:set>
                                      <p:cBhvr>
                                        <p:cTn id="127" dur="1" fill="hold">
                                          <p:stCondLst>
                                            <p:cond delay="0"/>
                                          </p:stCondLst>
                                        </p:cTn>
                                        <p:tgtEl>
                                          <p:spTgt spid="36898"/>
                                        </p:tgtEl>
                                        <p:attrNameLst>
                                          <p:attrName>style.visibility</p:attrName>
                                        </p:attrNameLst>
                                      </p:cBhvr>
                                      <p:to>
                                        <p:strVal val="visible"/>
                                      </p:to>
                                    </p:set>
                                    <p:animEffect transition="in" filter="strips(downRight)">
                                      <p:cBhvr>
                                        <p:cTn id="128" dur="500"/>
                                        <p:tgtEl>
                                          <p:spTgt spid="36898"/>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mph" presetSubtype="2" fill="hold" nodeType="clickEffect">
                                  <p:stCondLst>
                                    <p:cond delay="0"/>
                                  </p:stCondLst>
                                  <p:childTnLst>
                                    <p:animClr clrSpc="rgb" dir="cw">
                                      <p:cBhvr>
                                        <p:cTn id="132" dur="500" fill="hold"/>
                                        <p:tgtEl>
                                          <p:spTgt spid="36897"/>
                                        </p:tgtEl>
                                        <p:attrNameLst>
                                          <p:attrName>fillcolor</p:attrName>
                                        </p:attrNameLst>
                                      </p:cBhvr>
                                      <p:to>
                                        <a:srgbClr val="FF0000"/>
                                      </p:to>
                                    </p:animClr>
                                    <p:set>
                                      <p:cBhvr>
                                        <p:cTn id="133" dur="500" fill="hold"/>
                                        <p:tgtEl>
                                          <p:spTgt spid="36897"/>
                                        </p:tgtEl>
                                        <p:attrNameLst>
                                          <p:attrName>fill.type</p:attrName>
                                        </p:attrNameLst>
                                      </p:cBhvr>
                                      <p:to>
                                        <p:strVal val="solid"/>
                                      </p:to>
                                    </p:set>
                                    <p:set>
                                      <p:cBhvr>
                                        <p:cTn id="134" dur="500" fill="hold"/>
                                        <p:tgtEl>
                                          <p:spTgt spid="36897"/>
                                        </p:tgtEl>
                                        <p:attrNameLst>
                                          <p:attrName>fill.on</p:attrName>
                                        </p:attrNameLst>
                                      </p:cBhvr>
                                      <p:to>
                                        <p:strVal val="true"/>
                                      </p:to>
                                    </p:set>
                                  </p:childTnLst>
                                </p:cTn>
                              </p:par>
                              <p:par>
                                <p:cTn id="135" presetID="3" presetClass="emph" presetSubtype="2" fill="hold" grpId="1" nodeType="withEffect">
                                  <p:stCondLst>
                                    <p:cond delay="0"/>
                                  </p:stCondLst>
                                  <p:childTnLst>
                                    <p:animClr clrSpc="rgb" dir="cw">
                                      <p:cBhvr override="childStyle">
                                        <p:cTn id="136" dur="500" fill="hold"/>
                                        <p:tgtEl>
                                          <p:spTgt spid="36897">
                                            <p:txEl>
                                              <p:charRg st="4294967295" end="4294967295"/>
                                            </p:txEl>
                                          </p:spTgt>
                                        </p:tgtEl>
                                        <p:attrNameLst>
                                          <p:attrName>style.color</p:attrName>
                                        </p:attrNameLst>
                                      </p:cBhvr>
                                      <p:to>
                                        <a:schemeClr val="bg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P spid="36869" grpId="0" animBg="1"/>
      <p:bldP spid="36873" grpId="0" animBg="1"/>
      <p:bldP spid="36878" grpId="0"/>
      <p:bldP spid="36879" grpId="0" animBg="1"/>
      <p:bldP spid="36882" grpId="0" animBg="1"/>
      <p:bldP spid="36892" grpId="0" animBg="1"/>
      <p:bldP spid="36895" grpId="0"/>
      <p:bldP spid="36896" grpId="0"/>
      <p:bldP spid="36897" grpId="0" animBg="1"/>
      <p:bldP spid="36897" grpId="1"/>
      <p:bldP spid="36898" grpId="0" animBg="1"/>
      <p:bldP spid="3690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a:spLocks noGrp="1"/>
          </p:cNvSpPr>
          <p:nvPr>
            <p:ph type="dt" sz="half" idx="10"/>
          </p:nvPr>
        </p:nvSpPr>
        <p:spPr/>
        <p:txBody>
          <a:bodyPr/>
          <a:lstStyle/>
          <a:p>
            <a:fld id="{DD795AF9-4ECC-4E3A-A2A8-05455FB185A0}" type="datetime1">
              <a:rPr lang="zh-CN" altLang="en-US"/>
              <a:pPr/>
              <a:t>2018/12/27</a:t>
            </a:fld>
            <a:endParaRPr lang="en-US" altLang="zh-CN"/>
          </a:p>
        </p:txBody>
      </p:sp>
      <p:sp>
        <p:nvSpPr>
          <p:cNvPr id="15" name="灯片编号占位符 4"/>
          <p:cNvSpPr>
            <a:spLocks noGrp="1"/>
          </p:cNvSpPr>
          <p:nvPr>
            <p:ph type="sldNum" sz="quarter" idx="11"/>
          </p:nvPr>
        </p:nvSpPr>
        <p:spPr/>
        <p:txBody>
          <a:bodyPr/>
          <a:lstStyle/>
          <a:p>
            <a:fld id="{E26F1CEC-967C-4E1C-B2A2-42502F8AD97A}" type="slidenum">
              <a:rPr lang="en-US" altLang="zh-CN"/>
              <a:pPr/>
              <a:t>18</a:t>
            </a:fld>
            <a:endParaRPr lang="en-US" altLang="zh-CN"/>
          </a:p>
        </p:txBody>
      </p:sp>
      <p:sp>
        <p:nvSpPr>
          <p:cNvPr id="37890" name="Rectangle 2"/>
          <p:cNvSpPr>
            <a:spLocks noGrp="1" noChangeArrowheads="1"/>
          </p:cNvSpPr>
          <p:nvPr>
            <p:ph type="title"/>
          </p:nvPr>
        </p:nvSpPr>
        <p:spPr/>
        <p:txBody>
          <a:bodyPr/>
          <a:lstStyle/>
          <a:p>
            <a:endParaRPr lang="zh-CN" altLang="zh-CN"/>
          </a:p>
        </p:txBody>
      </p:sp>
      <p:sp>
        <p:nvSpPr>
          <p:cNvPr id="37891" name="Rectangle 3"/>
          <p:cNvSpPr>
            <a:spLocks noGrp="1" noChangeArrowheads="1"/>
          </p:cNvSpPr>
          <p:nvPr>
            <p:ph type="body" idx="1"/>
          </p:nvPr>
        </p:nvSpPr>
        <p:spPr/>
        <p:txBody>
          <a:bodyPr/>
          <a:lstStyle/>
          <a:p>
            <a:endParaRPr lang="zh-CN" altLang="zh-CN"/>
          </a:p>
        </p:txBody>
      </p:sp>
      <p:sp>
        <p:nvSpPr>
          <p:cNvPr id="37892" name="Oval 4"/>
          <p:cNvSpPr>
            <a:spLocks noChangeArrowheads="1"/>
          </p:cNvSpPr>
          <p:nvPr/>
        </p:nvSpPr>
        <p:spPr bwMode="auto">
          <a:xfrm>
            <a:off x="6096000" y="2819400"/>
            <a:ext cx="1600200" cy="1524000"/>
          </a:xfrm>
          <a:prstGeom prst="ellipse">
            <a:avLst/>
          </a:prstGeom>
          <a:solidFill>
            <a:srgbClr val="FF0000"/>
          </a:solidFill>
          <a:ln w="9525" algn="ctr">
            <a:solidFill>
              <a:schemeClr val="tx1"/>
            </a:solidFill>
            <a:round/>
            <a:headEnd/>
            <a:tailEnd/>
          </a:ln>
          <a:effectLst/>
        </p:spPr>
        <p:txBody>
          <a:bodyPr wrap="none" anchor="ctr" anchorCtr="1"/>
          <a:lstStyle/>
          <a:p>
            <a:pPr algn="ctr" eaLnBrk="0" hangingPunct="0"/>
            <a:r>
              <a:rPr lang="zh-CN" altLang="en-US" sz="2200" b="1">
                <a:solidFill>
                  <a:schemeClr val="bg1"/>
                </a:solidFill>
                <a:latin typeface="Times New Roman" pitchFamily="18" charset="0"/>
                <a:ea typeface="黑体" pitchFamily="2" charset="-122"/>
              </a:rPr>
              <a:t>维护</a:t>
            </a:r>
          </a:p>
          <a:p>
            <a:pPr algn="ctr" eaLnBrk="0" hangingPunct="0"/>
            <a:r>
              <a:rPr lang="zh-CN" altLang="en-US" sz="2200" b="1">
                <a:solidFill>
                  <a:schemeClr val="bg1"/>
                </a:solidFill>
                <a:latin typeface="Times New Roman" pitchFamily="18" charset="0"/>
                <a:ea typeface="黑体" pitchFamily="2" charset="-122"/>
              </a:rPr>
              <a:t>任务</a:t>
            </a:r>
          </a:p>
        </p:txBody>
      </p:sp>
      <p:sp>
        <p:nvSpPr>
          <p:cNvPr id="37893" name="Rectangle 5"/>
          <p:cNvSpPr>
            <a:spLocks noChangeArrowheads="1"/>
          </p:cNvSpPr>
          <p:nvPr/>
        </p:nvSpPr>
        <p:spPr bwMode="auto">
          <a:xfrm>
            <a:off x="5257800" y="0"/>
            <a:ext cx="3886200" cy="609600"/>
          </a:xfrm>
          <a:prstGeom prst="rect">
            <a:avLst/>
          </a:prstGeom>
          <a:solidFill>
            <a:srgbClr val="FF0000"/>
          </a:solidFill>
          <a:ln w="9525">
            <a:noFill/>
            <a:miter lim="800000"/>
            <a:headEnd/>
            <a:tailEnd/>
          </a:ln>
          <a:effectLst/>
        </p:spPr>
        <p:txBody>
          <a:bodyPr anchor="ctr"/>
          <a:lstStyle/>
          <a:p>
            <a:pPr algn="ctr"/>
            <a:r>
              <a:rPr kumimoji="1" lang="zh-CN" altLang="en-US" sz="2800" b="1">
                <a:solidFill>
                  <a:schemeClr val="bg1"/>
                </a:solidFill>
                <a:ea typeface="黑体" pitchFamily="2" charset="-122"/>
              </a:rPr>
              <a:t>维护过程</a:t>
            </a:r>
          </a:p>
        </p:txBody>
      </p:sp>
      <p:sp>
        <p:nvSpPr>
          <p:cNvPr id="37894" name="AutoShape 6"/>
          <p:cNvSpPr>
            <a:spLocks noChangeArrowheads="1"/>
          </p:cNvSpPr>
          <p:nvPr/>
        </p:nvSpPr>
        <p:spPr bwMode="auto">
          <a:xfrm>
            <a:off x="1447800" y="2057400"/>
            <a:ext cx="3124200" cy="6096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600" b="1">
                <a:solidFill>
                  <a:srgbClr val="CC0000"/>
                </a:solidFill>
                <a:ea typeface="黑体" pitchFamily="2" charset="-122"/>
              </a:rPr>
              <a:t>修改软件设计</a:t>
            </a:r>
          </a:p>
        </p:txBody>
      </p:sp>
      <p:sp>
        <p:nvSpPr>
          <p:cNvPr id="37895" name="AutoShape 7"/>
          <p:cNvSpPr>
            <a:spLocks noChangeArrowheads="1"/>
          </p:cNvSpPr>
          <p:nvPr/>
        </p:nvSpPr>
        <p:spPr bwMode="auto">
          <a:xfrm>
            <a:off x="1447800" y="2667000"/>
            <a:ext cx="3124200" cy="6096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600" b="1">
                <a:solidFill>
                  <a:srgbClr val="CC0000"/>
                </a:solidFill>
                <a:ea typeface="黑体" pitchFamily="2" charset="-122"/>
              </a:rPr>
              <a:t>设计评审</a:t>
            </a:r>
          </a:p>
        </p:txBody>
      </p:sp>
      <p:sp>
        <p:nvSpPr>
          <p:cNvPr id="37896" name="AutoShape 8"/>
          <p:cNvSpPr>
            <a:spLocks noChangeArrowheads="1"/>
          </p:cNvSpPr>
          <p:nvPr/>
        </p:nvSpPr>
        <p:spPr bwMode="auto">
          <a:xfrm>
            <a:off x="1447800" y="3276600"/>
            <a:ext cx="3124200" cy="6096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600" b="1">
                <a:solidFill>
                  <a:srgbClr val="CC0000"/>
                </a:solidFill>
                <a:ea typeface="黑体" pitchFamily="2" charset="-122"/>
              </a:rPr>
              <a:t>代码修改</a:t>
            </a:r>
          </a:p>
        </p:txBody>
      </p:sp>
      <p:sp>
        <p:nvSpPr>
          <p:cNvPr id="37897" name="AutoShape 9"/>
          <p:cNvSpPr>
            <a:spLocks noChangeArrowheads="1"/>
          </p:cNvSpPr>
          <p:nvPr/>
        </p:nvSpPr>
        <p:spPr bwMode="auto">
          <a:xfrm>
            <a:off x="1447800" y="3886200"/>
            <a:ext cx="3124200" cy="6096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600" b="1">
                <a:solidFill>
                  <a:srgbClr val="CC0000"/>
                </a:solidFill>
                <a:ea typeface="黑体" pitchFamily="2" charset="-122"/>
              </a:rPr>
              <a:t>单元测试</a:t>
            </a:r>
          </a:p>
        </p:txBody>
      </p:sp>
      <p:sp>
        <p:nvSpPr>
          <p:cNvPr id="37898" name="AutoShape 10"/>
          <p:cNvSpPr>
            <a:spLocks noChangeArrowheads="1"/>
          </p:cNvSpPr>
          <p:nvPr/>
        </p:nvSpPr>
        <p:spPr bwMode="auto">
          <a:xfrm>
            <a:off x="1447800" y="4495800"/>
            <a:ext cx="3124200" cy="6096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600" b="1">
                <a:solidFill>
                  <a:srgbClr val="CC0000"/>
                </a:solidFill>
                <a:ea typeface="黑体" pitchFamily="2" charset="-122"/>
              </a:rPr>
              <a:t>集成测试</a:t>
            </a:r>
          </a:p>
        </p:txBody>
      </p:sp>
      <p:sp>
        <p:nvSpPr>
          <p:cNvPr id="37899" name="AutoShape 11"/>
          <p:cNvSpPr>
            <a:spLocks noChangeArrowheads="1"/>
          </p:cNvSpPr>
          <p:nvPr/>
        </p:nvSpPr>
        <p:spPr bwMode="auto">
          <a:xfrm>
            <a:off x="1447800" y="5105400"/>
            <a:ext cx="3124200" cy="6096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600" b="1">
                <a:solidFill>
                  <a:srgbClr val="CC0000"/>
                </a:solidFill>
                <a:ea typeface="黑体" pitchFamily="2" charset="-122"/>
              </a:rPr>
              <a:t>确认测试</a:t>
            </a:r>
          </a:p>
        </p:txBody>
      </p:sp>
      <p:sp>
        <p:nvSpPr>
          <p:cNvPr id="37901" name="AutoShape 13"/>
          <p:cNvSpPr>
            <a:spLocks/>
          </p:cNvSpPr>
          <p:nvPr/>
        </p:nvSpPr>
        <p:spPr bwMode="auto">
          <a:xfrm>
            <a:off x="4800600" y="1447800"/>
            <a:ext cx="914400" cy="4191000"/>
          </a:xfrm>
          <a:prstGeom prst="rightBrace">
            <a:avLst>
              <a:gd name="adj1" fmla="val 38194"/>
              <a:gd name="adj2" fmla="val 50000"/>
            </a:avLst>
          </a:prstGeom>
          <a:noFill/>
          <a:ln w="101600">
            <a:solidFill>
              <a:srgbClr val="FF6600"/>
            </a:solidFill>
            <a:round/>
            <a:headEnd/>
            <a:tailEnd/>
          </a:ln>
          <a:effectLst/>
        </p:spPr>
        <p:txBody>
          <a:bodyPr wrap="none" anchor="ctr"/>
          <a:lstStyle/>
          <a:p>
            <a:endParaRPr lang="zh-CN" altLang="en-US"/>
          </a:p>
        </p:txBody>
      </p:sp>
      <p:sp>
        <p:nvSpPr>
          <p:cNvPr id="37902" name="AutoShape 14"/>
          <p:cNvSpPr>
            <a:spLocks noChangeArrowheads="1"/>
          </p:cNvSpPr>
          <p:nvPr/>
        </p:nvSpPr>
        <p:spPr bwMode="auto">
          <a:xfrm>
            <a:off x="1447800" y="1447800"/>
            <a:ext cx="3124200" cy="6096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600" b="1">
                <a:solidFill>
                  <a:srgbClr val="CC0000"/>
                </a:solidFill>
                <a:ea typeface="黑体" pitchFamily="2" charset="-122"/>
              </a:rPr>
              <a:t>修改需求说明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7901"/>
                                        </p:tgtEl>
                                        <p:attrNameLst>
                                          <p:attrName>style.visibility</p:attrName>
                                        </p:attrNameLst>
                                      </p:cBhvr>
                                      <p:to>
                                        <p:strVal val="visible"/>
                                      </p:to>
                                    </p:set>
                                    <p:animEffect transition="in" filter="strips(downLeft)">
                                      <p:cBhvr>
                                        <p:cTn id="7" dur="500"/>
                                        <p:tgtEl>
                                          <p:spTgt spid="3790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7902"/>
                                        </p:tgtEl>
                                        <p:attrNameLst>
                                          <p:attrName>style.visibility</p:attrName>
                                        </p:attrNameLst>
                                      </p:cBhvr>
                                      <p:to>
                                        <p:strVal val="visible"/>
                                      </p:to>
                                    </p:set>
                                    <p:animEffect transition="in" filter="strips(downLeft)">
                                      <p:cBhvr>
                                        <p:cTn id="12" dur="500"/>
                                        <p:tgtEl>
                                          <p:spTgt spid="3790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7894"/>
                                        </p:tgtEl>
                                        <p:attrNameLst>
                                          <p:attrName>style.visibility</p:attrName>
                                        </p:attrNameLst>
                                      </p:cBhvr>
                                      <p:to>
                                        <p:strVal val="visible"/>
                                      </p:to>
                                    </p:set>
                                    <p:animEffect transition="in" filter="strips(downLeft)">
                                      <p:cBhvr>
                                        <p:cTn id="17" dur="500"/>
                                        <p:tgtEl>
                                          <p:spTgt spid="3789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7895"/>
                                        </p:tgtEl>
                                        <p:attrNameLst>
                                          <p:attrName>style.visibility</p:attrName>
                                        </p:attrNameLst>
                                      </p:cBhvr>
                                      <p:to>
                                        <p:strVal val="visible"/>
                                      </p:to>
                                    </p:set>
                                    <p:animEffect transition="in" filter="strips(downLeft)">
                                      <p:cBhvr>
                                        <p:cTn id="22" dur="500"/>
                                        <p:tgtEl>
                                          <p:spTgt spid="3789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7896"/>
                                        </p:tgtEl>
                                        <p:attrNameLst>
                                          <p:attrName>style.visibility</p:attrName>
                                        </p:attrNameLst>
                                      </p:cBhvr>
                                      <p:to>
                                        <p:strVal val="visible"/>
                                      </p:to>
                                    </p:set>
                                    <p:animEffect transition="in" filter="strips(downLeft)">
                                      <p:cBhvr>
                                        <p:cTn id="27" dur="500"/>
                                        <p:tgtEl>
                                          <p:spTgt spid="3789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37897"/>
                                        </p:tgtEl>
                                        <p:attrNameLst>
                                          <p:attrName>style.visibility</p:attrName>
                                        </p:attrNameLst>
                                      </p:cBhvr>
                                      <p:to>
                                        <p:strVal val="visible"/>
                                      </p:to>
                                    </p:set>
                                    <p:animEffect transition="in" filter="strips(downLeft)">
                                      <p:cBhvr>
                                        <p:cTn id="32" dur="500"/>
                                        <p:tgtEl>
                                          <p:spTgt spid="3789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37898"/>
                                        </p:tgtEl>
                                        <p:attrNameLst>
                                          <p:attrName>style.visibility</p:attrName>
                                        </p:attrNameLst>
                                      </p:cBhvr>
                                      <p:to>
                                        <p:strVal val="visible"/>
                                      </p:to>
                                    </p:set>
                                    <p:animEffect transition="in" filter="strips(downLeft)">
                                      <p:cBhvr>
                                        <p:cTn id="37" dur="500"/>
                                        <p:tgtEl>
                                          <p:spTgt spid="3789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37899"/>
                                        </p:tgtEl>
                                        <p:attrNameLst>
                                          <p:attrName>style.visibility</p:attrName>
                                        </p:attrNameLst>
                                      </p:cBhvr>
                                      <p:to>
                                        <p:strVal val="visible"/>
                                      </p:to>
                                    </p:set>
                                    <p:animEffect transition="in" filter="strips(downLeft)">
                                      <p:cBhvr>
                                        <p:cTn id="42" dur="500"/>
                                        <p:tgtEl>
                                          <p:spTgt spid="37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nimBg="1"/>
      <p:bldP spid="37895" grpId="0" animBg="1"/>
      <p:bldP spid="37896" grpId="0" animBg="1"/>
      <p:bldP spid="37897" grpId="0" animBg="1"/>
      <p:bldP spid="37898" grpId="0" animBg="1"/>
      <p:bldP spid="37899" grpId="0" animBg="1"/>
      <p:bldP spid="37901" grpId="0" animBg="1"/>
      <p:bldP spid="3790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a:spLocks noGrp="1"/>
          </p:cNvSpPr>
          <p:nvPr>
            <p:ph type="dt" sz="half" idx="10"/>
          </p:nvPr>
        </p:nvSpPr>
        <p:spPr/>
        <p:txBody>
          <a:bodyPr/>
          <a:lstStyle/>
          <a:p>
            <a:fld id="{A37F65B0-80BB-47FD-94DF-B90F63076C0E}" type="datetime1">
              <a:rPr lang="zh-CN" altLang="en-US"/>
              <a:pPr/>
              <a:t>2018/12/27</a:t>
            </a:fld>
            <a:endParaRPr lang="en-US" altLang="zh-CN"/>
          </a:p>
        </p:txBody>
      </p:sp>
      <p:sp>
        <p:nvSpPr>
          <p:cNvPr id="14" name="灯片编号占位符 4"/>
          <p:cNvSpPr>
            <a:spLocks noGrp="1"/>
          </p:cNvSpPr>
          <p:nvPr>
            <p:ph type="sldNum" sz="quarter" idx="11"/>
          </p:nvPr>
        </p:nvSpPr>
        <p:spPr/>
        <p:txBody>
          <a:bodyPr/>
          <a:lstStyle/>
          <a:p>
            <a:fld id="{8D7BFC17-E8A5-4C68-A351-7DE1547E758F}" type="slidenum">
              <a:rPr lang="en-US" altLang="zh-CN"/>
              <a:pPr/>
              <a:t>19</a:t>
            </a:fld>
            <a:endParaRPr lang="en-US" altLang="zh-CN"/>
          </a:p>
        </p:txBody>
      </p:sp>
      <p:sp>
        <p:nvSpPr>
          <p:cNvPr id="33794" name="Rectangle 2"/>
          <p:cNvSpPr>
            <a:spLocks noGrp="1" noChangeArrowheads="1"/>
          </p:cNvSpPr>
          <p:nvPr>
            <p:ph type="title"/>
          </p:nvPr>
        </p:nvSpPr>
        <p:spPr/>
        <p:txBody>
          <a:bodyPr/>
          <a:lstStyle/>
          <a:p>
            <a:r>
              <a:rPr kumimoji="1" lang="en-US" altLang="zh-CN"/>
              <a:t>8.3</a:t>
            </a:r>
            <a:r>
              <a:rPr kumimoji="1" lang="zh-CN" altLang="en-US"/>
              <a:t>维护过程</a:t>
            </a:r>
          </a:p>
        </p:txBody>
      </p:sp>
      <p:sp>
        <p:nvSpPr>
          <p:cNvPr id="33795" name="Rectangle 3"/>
          <p:cNvSpPr>
            <a:spLocks noGrp="1" noChangeArrowheads="1"/>
          </p:cNvSpPr>
          <p:nvPr>
            <p:ph type="body" idx="1"/>
          </p:nvPr>
        </p:nvSpPr>
        <p:spPr/>
        <p:txBody>
          <a:bodyPr/>
          <a:lstStyle/>
          <a:p>
            <a:r>
              <a:rPr lang="zh-CN" altLang="en-US"/>
              <a:t>为了有效地进行软件维护，应事先做好组织工作。</a:t>
            </a:r>
          </a:p>
          <a:p>
            <a:pPr lvl="1"/>
            <a:r>
              <a:rPr lang="zh-CN" altLang="en-US">
                <a:solidFill>
                  <a:schemeClr val="hlink"/>
                </a:solidFill>
                <a:latin typeface="黑体" pitchFamily="2" charset="-122"/>
              </a:rPr>
              <a:t>⑴</a:t>
            </a:r>
            <a:r>
              <a:rPr lang="zh-CN" altLang="en-US">
                <a:solidFill>
                  <a:schemeClr val="hlink"/>
                </a:solidFill>
              </a:rPr>
              <a:t>为每一个维护申请规定标准的处理步骤</a:t>
            </a:r>
          </a:p>
          <a:p>
            <a:pPr lvl="1"/>
            <a:r>
              <a:rPr lang="zh-CN" altLang="en-US">
                <a:solidFill>
                  <a:schemeClr val="hlink"/>
                </a:solidFill>
                <a:latin typeface="黑体" pitchFamily="2" charset="-122"/>
              </a:rPr>
              <a:t>⑵</a:t>
            </a:r>
            <a:r>
              <a:rPr lang="zh-CN" altLang="en-US">
                <a:solidFill>
                  <a:schemeClr val="hlink"/>
                </a:solidFill>
              </a:rPr>
              <a:t>建立维护的组织</a:t>
            </a:r>
          </a:p>
          <a:p>
            <a:pPr lvl="1"/>
            <a:r>
              <a:rPr lang="zh-CN" altLang="en-US">
                <a:solidFill>
                  <a:schemeClr val="hlink"/>
                </a:solidFill>
                <a:latin typeface="黑体" pitchFamily="2" charset="-122"/>
              </a:rPr>
              <a:t>⑶明确</a:t>
            </a:r>
            <a:r>
              <a:rPr lang="zh-CN" altLang="en-US">
                <a:solidFill>
                  <a:schemeClr val="hlink"/>
                </a:solidFill>
              </a:rPr>
              <a:t>维护申请的评价过程，评审标准</a:t>
            </a:r>
          </a:p>
        </p:txBody>
      </p:sp>
      <p:grpSp>
        <p:nvGrpSpPr>
          <p:cNvPr id="33796" name="Group 4"/>
          <p:cNvGrpSpPr>
            <a:grpSpLocks/>
          </p:cNvGrpSpPr>
          <p:nvPr/>
        </p:nvGrpSpPr>
        <p:grpSpPr bwMode="auto">
          <a:xfrm>
            <a:off x="6324600" y="4191000"/>
            <a:ext cx="1454150" cy="1438275"/>
            <a:chOff x="1344" y="2928"/>
            <a:chExt cx="916" cy="906"/>
          </a:xfrm>
        </p:grpSpPr>
        <p:pic>
          <p:nvPicPr>
            <p:cNvPr id="33797" name="Picture 5" descr="man"/>
            <p:cNvPicPr>
              <a:picLocks noChangeAspect="1" noChangeArrowheads="1"/>
            </p:cNvPicPr>
            <p:nvPr/>
          </p:nvPicPr>
          <p:blipFill>
            <a:blip r:embed="rId3" cstate="print"/>
            <a:srcRect/>
            <a:stretch>
              <a:fillRect/>
            </a:stretch>
          </p:blipFill>
          <p:spPr bwMode="auto">
            <a:xfrm>
              <a:off x="1440" y="2928"/>
              <a:ext cx="768" cy="768"/>
            </a:xfrm>
            <a:prstGeom prst="rect">
              <a:avLst/>
            </a:prstGeom>
            <a:noFill/>
          </p:spPr>
        </p:pic>
        <p:sp>
          <p:nvSpPr>
            <p:cNvPr id="33798" name="Rectangle 6"/>
            <p:cNvSpPr>
              <a:spLocks noChangeArrowheads="1"/>
            </p:cNvSpPr>
            <p:nvPr/>
          </p:nvSpPr>
          <p:spPr bwMode="auto">
            <a:xfrm>
              <a:off x="1344" y="3584"/>
              <a:ext cx="916" cy="250"/>
            </a:xfrm>
            <a:prstGeom prst="rect">
              <a:avLst/>
            </a:prstGeom>
            <a:noFill/>
            <a:ln w="9525">
              <a:noFill/>
              <a:miter lim="800000"/>
              <a:headEnd/>
              <a:tailEnd/>
            </a:ln>
            <a:effectLst/>
          </p:spPr>
          <p:txBody>
            <a:bodyPr wrap="none">
              <a:spAutoFit/>
            </a:bodyPr>
            <a:lstStyle/>
            <a:p>
              <a:pPr>
                <a:spcBef>
                  <a:spcPct val="30000"/>
                </a:spcBef>
              </a:pPr>
              <a:r>
                <a:rPr lang="zh-CN" altLang="en-US" sz="2000" b="1">
                  <a:ea typeface="黑体" pitchFamily="2" charset="-122"/>
                </a:rPr>
                <a:t>系统管理员</a:t>
              </a:r>
            </a:p>
          </p:txBody>
        </p:sp>
      </p:grpSp>
      <p:grpSp>
        <p:nvGrpSpPr>
          <p:cNvPr id="33799" name="Group 7"/>
          <p:cNvGrpSpPr>
            <a:grpSpLocks/>
          </p:cNvGrpSpPr>
          <p:nvPr/>
        </p:nvGrpSpPr>
        <p:grpSpPr bwMode="auto">
          <a:xfrm>
            <a:off x="1676400" y="4114800"/>
            <a:ext cx="1462088" cy="1539875"/>
            <a:chOff x="624" y="1584"/>
            <a:chExt cx="921" cy="970"/>
          </a:xfrm>
        </p:grpSpPr>
        <p:pic>
          <p:nvPicPr>
            <p:cNvPr id="33800" name="Picture 8" descr="users"/>
            <p:cNvPicPr>
              <a:picLocks noChangeAspect="1" noChangeArrowheads="1"/>
            </p:cNvPicPr>
            <p:nvPr/>
          </p:nvPicPr>
          <p:blipFill>
            <a:blip r:embed="rId4" cstate="print"/>
            <a:srcRect/>
            <a:stretch>
              <a:fillRect/>
            </a:stretch>
          </p:blipFill>
          <p:spPr bwMode="auto">
            <a:xfrm>
              <a:off x="672" y="1584"/>
              <a:ext cx="768" cy="768"/>
            </a:xfrm>
            <a:prstGeom prst="rect">
              <a:avLst/>
            </a:prstGeom>
            <a:noFill/>
          </p:spPr>
        </p:pic>
        <p:sp>
          <p:nvSpPr>
            <p:cNvPr id="33801" name="Rectangle 9"/>
            <p:cNvSpPr>
              <a:spLocks noChangeArrowheads="1"/>
            </p:cNvSpPr>
            <p:nvPr/>
          </p:nvSpPr>
          <p:spPr bwMode="auto">
            <a:xfrm>
              <a:off x="624" y="2304"/>
              <a:ext cx="921" cy="250"/>
            </a:xfrm>
            <a:prstGeom prst="rect">
              <a:avLst/>
            </a:prstGeom>
            <a:noFill/>
            <a:ln w="9525">
              <a:noFill/>
              <a:miter lim="800000"/>
              <a:headEnd/>
              <a:tailEnd/>
            </a:ln>
            <a:effectLst/>
          </p:spPr>
          <p:txBody>
            <a:bodyPr wrap="none">
              <a:spAutoFit/>
            </a:bodyPr>
            <a:lstStyle/>
            <a:p>
              <a:pPr>
                <a:spcBef>
                  <a:spcPct val="30000"/>
                </a:spcBef>
              </a:pPr>
              <a:r>
                <a:rPr lang="zh-CN" altLang="en-US" sz="2000" b="1">
                  <a:ea typeface="黑体" pitchFamily="2" charset="-122"/>
                </a:rPr>
                <a:t>变化授权人</a:t>
              </a:r>
            </a:p>
          </p:txBody>
        </p:sp>
      </p:grpSp>
      <p:grpSp>
        <p:nvGrpSpPr>
          <p:cNvPr id="33802" name="Group 10"/>
          <p:cNvGrpSpPr>
            <a:grpSpLocks/>
          </p:cNvGrpSpPr>
          <p:nvPr/>
        </p:nvGrpSpPr>
        <p:grpSpPr bwMode="auto">
          <a:xfrm>
            <a:off x="4038600" y="4114800"/>
            <a:ext cx="1454150" cy="1539875"/>
            <a:chOff x="2544" y="1440"/>
            <a:chExt cx="916" cy="970"/>
          </a:xfrm>
        </p:grpSpPr>
        <p:pic>
          <p:nvPicPr>
            <p:cNvPr id="33803" name="Picture 11" descr="Universal%20Access"/>
            <p:cNvPicPr>
              <a:picLocks noChangeAspect="1" noChangeArrowheads="1"/>
            </p:cNvPicPr>
            <p:nvPr/>
          </p:nvPicPr>
          <p:blipFill>
            <a:blip r:embed="rId5" cstate="print"/>
            <a:srcRect/>
            <a:stretch>
              <a:fillRect/>
            </a:stretch>
          </p:blipFill>
          <p:spPr bwMode="auto">
            <a:xfrm>
              <a:off x="2592" y="1440"/>
              <a:ext cx="768" cy="768"/>
            </a:xfrm>
            <a:prstGeom prst="rect">
              <a:avLst/>
            </a:prstGeom>
            <a:noFill/>
          </p:spPr>
        </p:pic>
        <p:sp>
          <p:nvSpPr>
            <p:cNvPr id="33804" name="Rectangle 12"/>
            <p:cNvSpPr>
              <a:spLocks noChangeArrowheads="1"/>
            </p:cNvSpPr>
            <p:nvPr/>
          </p:nvSpPr>
          <p:spPr bwMode="auto">
            <a:xfrm>
              <a:off x="2544" y="2160"/>
              <a:ext cx="916" cy="250"/>
            </a:xfrm>
            <a:prstGeom prst="rect">
              <a:avLst/>
            </a:prstGeom>
            <a:noFill/>
            <a:ln w="9525">
              <a:noFill/>
              <a:miter lim="800000"/>
              <a:headEnd/>
              <a:tailEnd/>
            </a:ln>
            <a:effectLst/>
          </p:spPr>
          <p:txBody>
            <a:bodyPr wrap="none">
              <a:spAutoFit/>
            </a:bodyPr>
            <a:lstStyle/>
            <a:p>
              <a:pPr>
                <a:spcBef>
                  <a:spcPct val="30000"/>
                </a:spcBef>
              </a:pPr>
              <a:r>
                <a:rPr lang="zh-CN" altLang="en-US" sz="2000" b="1">
                  <a:ea typeface="黑体" pitchFamily="2" charset="-122"/>
                </a:rPr>
                <a:t>维护管理员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strips(downRight)">
                                      <p:cBhvr>
                                        <p:cTn id="7" dur="500"/>
                                        <p:tgtEl>
                                          <p:spTgt spid="337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3796"/>
                                        </p:tgtEl>
                                        <p:attrNameLst>
                                          <p:attrName>style.visibility</p:attrName>
                                        </p:attrNameLst>
                                      </p:cBhvr>
                                      <p:to>
                                        <p:strVal val="visible"/>
                                      </p:to>
                                    </p:set>
                                    <p:anim calcmode="lin" valueType="num">
                                      <p:cBhvr additive="base">
                                        <p:cTn id="12" dur="500" fill="hold"/>
                                        <p:tgtEl>
                                          <p:spTgt spid="33796"/>
                                        </p:tgtEl>
                                        <p:attrNameLst>
                                          <p:attrName>ppt_x</p:attrName>
                                        </p:attrNameLst>
                                      </p:cBhvr>
                                      <p:tavLst>
                                        <p:tav tm="0">
                                          <p:val>
                                            <p:strVal val="#ppt_x"/>
                                          </p:val>
                                        </p:tav>
                                        <p:tav tm="100000">
                                          <p:val>
                                            <p:strVal val="#ppt_x"/>
                                          </p:val>
                                        </p:tav>
                                      </p:tavLst>
                                    </p:anim>
                                    <p:anim calcmode="lin" valueType="num">
                                      <p:cBhvr additive="base">
                                        <p:cTn id="13" dur="500" fill="hold"/>
                                        <p:tgtEl>
                                          <p:spTgt spid="3379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3799"/>
                                        </p:tgtEl>
                                        <p:attrNameLst>
                                          <p:attrName>style.visibility</p:attrName>
                                        </p:attrNameLst>
                                      </p:cBhvr>
                                      <p:to>
                                        <p:strVal val="visible"/>
                                      </p:to>
                                    </p:set>
                                    <p:anim calcmode="lin" valueType="num">
                                      <p:cBhvr additive="base">
                                        <p:cTn id="16" dur="500" fill="hold"/>
                                        <p:tgtEl>
                                          <p:spTgt spid="33799"/>
                                        </p:tgtEl>
                                        <p:attrNameLst>
                                          <p:attrName>ppt_x</p:attrName>
                                        </p:attrNameLst>
                                      </p:cBhvr>
                                      <p:tavLst>
                                        <p:tav tm="0">
                                          <p:val>
                                            <p:strVal val="#ppt_x"/>
                                          </p:val>
                                        </p:tav>
                                        <p:tav tm="100000">
                                          <p:val>
                                            <p:strVal val="#ppt_x"/>
                                          </p:val>
                                        </p:tav>
                                      </p:tavLst>
                                    </p:anim>
                                    <p:anim calcmode="lin" valueType="num">
                                      <p:cBhvr additive="base">
                                        <p:cTn id="17" dur="500" fill="hold"/>
                                        <p:tgtEl>
                                          <p:spTgt spid="3379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3802"/>
                                        </p:tgtEl>
                                        <p:attrNameLst>
                                          <p:attrName>style.visibility</p:attrName>
                                        </p:attrNameLst>
                                      </p:cBhvr>
                                      <p:to>
                                        <p:strVal val="visible"/>
                                      </p:to>
                                    </p:set>
                                    <p:anim calcmode="lin" valueType="num">
                                      <p:cBhvr additive="base">
                                        <p:cTn id="20" dur="500" fill="hold"/>
                                        <p:tgtEl>
                                          <p:spTgt spid="33802"/>
                                        </p:tgtEl>
                                        <p:attrNameLst>
                                          <p:attrName>ppt_x</p:attrName>
                                        </p:attrNameLst>
                                      </p:cBhvr>
                                      <p:tavLst>
                                        <p:tav tm="0">
                                          <p:val>
                                            <p:strVal val="#ppt_x"/>
                                          </p:val>
                                        </p:tav>
                                        <p:tav tm="100000">
                                          <p:val>
                                            <p:strVal val="#ppt_x"/>
                                          </p:val>
                                        </p:tav>
                                      </p:tavLst>
                                    </p:anim>
                                    <p:anim calcmode="lin" valueType="num">
                                      <p:cBhvr additive="base">
                                        <p:cTn id="21" dur="500" fill="hold"/>
                                        <p:tgtEl>
                                          <p:spTgt spid="3380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33795">
                                            <p:txEl>
                                              <p:pRg st="3" end="3"/>
                                            </p:txEl>
                                          </p:spTgt>
                                        </p:tgtEl>
                                        <p:attrNameLst>
                                          <p:attrName>style.visibility</p:attrName>
                                        </p:attrNameLst>
                                      </p:cBhvr>
                                      <p:to>
                                        <p:strVal val="visible"/>
                                      </p:to>
                                    </p:set>
                                    <p:animEffect transition="in" filter="strips(downRight)">
                                      <p:cBhvr>
                                        <p:cTn id="26"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3"/>
          <p:cNvSpPr>
            <a:spLocks noGrp="1"/>
          </p:cNvSpPr>
          <p:nvPr>
            <p:ph type="dt" sz="half" idx="10"/>
          </p:nvPr>
        </p:nvSpPr>
        <p:spPr/>
        <p:txBody>
          <a:bodyPr/>
          <a:lstStyle/>
          <a:p>
            <a:fld id="{DDC1DFB1-B8E6-47F9-8EA0-BAE5DF015434}" type="datetime1">
              <a:rPr lang="zh-CN" altLang="en-US"/>
              <a:pPr/>
              <a:t>2018/12/27</a:t>
            </a:fld>
            <a:endParaRPr lang="en-US" altLang="zh-CN"/>
          </a:p>
        </p:txBody>
      </p:sp>
      <p:sp>
        <p:nvSpPr>
          <p:cNvPr id="21" name="灯片编号占位符 4"/>
          <p:cNvSpPr>
            <a:spLocks noGrp="1"/>
          </p:cNvSpPr>
          <p:nvPr>
            <p:ph type="sldNum" sz="quarter" idx="11"/>
          </p:nvPr>
        </p:nvSpPr>
        <p:spPr/>
        <p:txBody>
          <a:bodyPr/>
          <a:lstStyle/>
          <a:p>
            <a:fld id="{5BED6648-0F5C-4D23-9768-10760F1419AA}" type="slidenum">
              <a:rPr lang="en-US" altLang="zh-CN"/>
              <a:pPr/>
              <a:t>2</a:t>
            </a:fld>
            <a:endParaRPr lang="en-US" altLang="zh-CN"/>
          </a:p>
        </p:txBody>
      </p:sp>
      <p:sp>
        <p:nvSpPr>
          <p:cNvPr id="9218" name="Rectangle 2"/>
          <p:cNvSpPr>
            <a:spLocks noGrp="1" noChangeArrowheads="1"/>
          </p:cNvSpPr>
          <p:nvPr>
            <p:ph type="title"/>
          </p:nvPr>
        </p:nvSpPr>
        <p:spPr/>
        <p:txBody>
          <a:bodyPr/>
          <a:lstStyle/>
          <a:p>
            <a:r>
              <a:rPr lang="zh-CN" altLang="en-US"/>
              <a:t>第八章 软件维护</a:t>
            </a:r>
          </a:p>
        </p:txBody>
      </p:sp>
      <p:sp>
        <p:nvSpPr>
          <p:cNvPr id="9219" name="AutoShape 3"/>
          <p:cNvSpPr>
            <a:spLocks noChangeArrowheads="1"/>
          </p:cNvSpPr>
          <p:nvPr/>
        </p:nvSpPr>
        <p:spPr bwMode="auto">
          <a:xfrm>
            <a:off x="2286000" y="2438400"/>
            <a:ext cx="2514600" cy="609600"/>
          </a:xfrm>
          <a:prstGeom prst="diamond">
            <a:avLst/>
          </a:prstGeom>
          <a:noFill/>
          <a:ln w="9525" algn="ctr">
            <a:solidFill>
              <a:schemeClr val="tx1"/>
            </a:solidFill>
            <a:miter lim="800000"/>
            <a:headEnd/>
            <a:tailEnd/>
          </a:ln>
          <a:effectLst/>
        </p:spPr>
        <p:txBody>
          <a:bodyPr wrap="none" anchor="ctr"/>
          <a:lstStyle/>
          <a:p>
            <a:pPr algn="ctr"/>
            <a:r>
              <a:rPr lang="zh-CN" altLang="en-US" sz="2200" b="1">
                <a:solidFill>
                  <a:srgbClr val="CC0000"/>
                </a:solidFill>
                <a:latin typeface="黑体" pitchFamily="2" charset="-122"/>
                <a:ea typeface="黑体" pitchFamily="2" charset="-122"/>
              </a:rPr>
              <a:t>可行否？</a:t>
            </a:r>
          </a:p>
        </p:txBody>
      </p:sp>
      <p:sp>
        <p:nvSpPr>
          <p:cNvPr id="9220" name="Rectangle 4"/>
          <p:cNvSpPr>
            <a:spLocks noChangeArrowheads="1"/>
          </p:cNvSpPr>
          <p:nvPr/>
        </p:nvSpPr>
        <p:spPr bwMode="auto">
          <a:xfrm>
            <a:off x="4648200" y="2286000"/>
            <a:ext cx="465138" cy="427038"/>
          </a:xfrm>
          <a:prstGeom prst="rect">
            <a:avLst/>
          </a:prstGeom>
          <a:noFill/>
          <a:ln w="9525">
            <a:noFill/>
            <a:miter lim="800000"/>
            <a:headEnd/>
            <a:tailEnd/>
          </a:ln>
          <a:effectLst/>
        </p:spPr>
        <p:txBody>
          <a:bodyPr wrap="none">
            <a:spAutoFit/>
          </a:bodyPr>
          <a:lstStyle/>
          <a:p>
            <a:pPr>
              <a:spcBef>
                <a:spcPct val="30000"/>
              </a:spcBef>
            </a:pPr>
            <a:r>
              <a:rPr lang="zh-CN" altLang="en-US" sz="2200" b="1">
                <a:solidFill>
                  <a:srgbClr val="CC0000"/>
                </a:solidFill>
                <a:ea typeface="黑体" pitchFamily="2" charset="-122"/>
              </a:rPr>
              <a:t>否</a:t>
            </a:r>
          </a:p>
        </p:txBody>
      </p:sp>
      <p:cxnSp>
        <p:nvCxnSpPr>
          <p:cNvPr id="9221" name="AutoShape 5"/>
          <p:cNvCxnSpPr>
            <a:cxnSpLocks noChangeShapeType="1"/>
            <a:endCxn id="9227" idx="0"/>
          </p:cNvCxnSpPr>
          <p:nvPr/>
        </p:nvCxnSpPr>
        <p:spPr bwMode="auto">
          <a:xfrm rot="16200000" flipH="1">
            <a:off x="3651250" y="3892550"/>
            <a:ext cx="2641600" cy="342900"/>
          </a:xfrm>
          <a:prstGeom prst="bentConnector3">
            <a:avLst>
              <a:gd name="adj1" fmla="val 236"/>
            </a:avLst>
          </a:prstGeom>
          <a:noFill/>
          <a:ln w="76200">
            <a:solidFill>
              <a:schemeClr val="accent2"/>
            </a:solidFill>
            <a:miter lim="800000"/>
            <a:headEnd/>
            <a:tailEnd type="triangle" w="med" len="med"/>
          </a:ln>
          <a:effectLst/>
        </p:spPr>
      </p:cxnSp>
      <p:grpSp>
        <p:nvGrpSpPr>
          <p:cNvPr id="9222" name="Group 6"/>
          <p:cNvGrpSpPr>
            <a:grpSpLocks/>
          </p:cNvGrpSpPr>
          <p:nvPr/>
        </p:nvGrpSpPr>
        <p:grpSpPr bwMode="auto">
          <a:xfrm>
            <a:off x="1600200" y="2160588"/>
            <a:ext cx="685800" cy="944562"/>
            <a:chOff x="1776" y="2063"/>
            <a:chExt cx="432" cy="595"/>
          </a:xfrm>
        </p:grpSpPr>
        <p:cxnSp>
          <p:nvCxnSpPr>
            <p:cNvPr id="9223" name="AutoShape 7"/>
            <p:cNvCxnSpPr>
              <a:cxnSpLocks noChangeShapeType="1"/>
              <a:stCxn id="9219" idx="1"/>
              <a:endCxn id="9231" idx="0"/>
            </p:cNvCxnSpPr>
            <p:nvPr/>
          </p:nvCxnSpPr>
          <p:spPr bwMode="auto">
            <a:xfrm rot="10800000" flipV="1">
              <a:off x="1968" y="2430"/>
              <a:ext cx="240" cy="228"/>
            </a:xfrm>
            <a:prstGeom prst="bentConnector2">
              <a:avLst/>
            </a:prstGeom>
            <a:noFill/>
            <a:ln w="76200">
              <a:solidFill>
                <a:schemeClr val="accent2"/>
              </a:solidFill>
              <a:miter lim="800000"/>
              <a:headEnd/>
              <a:tailEnd type="triangle" w="med" len="med"/>
            </a:ln>
            <a:effectLst/>
          </p:spPr>
        </p:cxnSp>
        <p:sp>
          <p:nvSpPr>
            <p:cNvPr id="9224" name="Rectangle 8"/>
            <p:cNvSpPr>
              <a:spLocks noChangeArrowheads="1"/>
            </p:cNvSpPr>
            <p:nvPr/>
          </p:nvSpPr>
          <p:spPr bwMode="auto">
            <a:xfrm>
              <a:off x="1776" y="2063"/>
              <a:ext cx="293" cy="269"/>
            </a:xfrm>
            <a:prstGeom prst="rect">
              <a:avLst/>
            </a:prstGeom>
            <a:noFill/>
            <a:ln w="9525">
              <a:noFill/>
              <a:miter lim="800000"/>
              <a:headEnd/>
              <a:tailEnd/>
            </a:ln>
            <a:effectLst/>
          </p:spPr>
          <p:txBody>
            <a:bodyPr wrap="none">
              <a:spAutoFit/>
            </a:bodyPr>
            <a:lstStyle/>
            <a:p>
              <a:r>
                <a:rPr lang="zh-CN" altLang="en-US" sz="2200" b="1">
                  <a:solidFill>
                    <a:srgbClr val="CC0000"/>
                  </a:solidFill>
                  <a:ea typeface="黑体" pitchFamily="2" charset="-122"/>
                </a:rPr>
                <a:t>是</a:t>
              </a:r>
            </a:p>
          </p:txBody>
        </p:sp>
      </p:grpSp>
      <p:cxnSp>
        <p:nvCxnSpPr>
          <p:cNvPr id="9225" name="AutoShape 9"/>
          <p:cNvCxnSpPr>
            <a:cxnSpLocks noChangeShapeType="1"/>
            <a:endCxn id="9219" idx="0"/>
          </p:cNvCxnSpPr>
          <p:nvPr/>
        </p:nvCxnSpPr>
        <p:spPr bwMode="auto">
          <a:xfrm rot="5400000">
            <a:off x="3238500" y="2133600"/>
            <a:ext cx="609600" cy="0"/>
          </a:xfrm>
          <a:prstGeom prst="straightConnector1">
            <a:avLst/>
          </a:prstGeom>
          <a:noFill/>
          <a:ln w="76200">
            <a:solidFill>
              <a:schemeClr val="accent2"/>
            </a:solidFill>
            <a:round/>
            <a:headEnd/>
            <a:tailEnd type="triangle" w="med" len="med"/>
          </a:ln>
          <a:effectLst/>
        </p:spPr>
      </p:cxnSp>
      <p:sp>
        <p:nvSpPr>
          <p:cNvPr id="9227" name="AutoShape 11"/>
          <p:cNvSpPr>
            <a:spLocks noChangeArrowheads="1"/>
          </p:cNvSpPr>
          <p:nvPr/>
        </p:nvSpPr>
        <p:spPr bwMode="auto">
          <a:xfrm>
            <a:off x="4038600" y="5410200"/>
            <a:ext cx="2209800" cy="457200"/>
          </a:xfrm>
          <a:prstGeom prst="roundRect">
            <a:avLst>
              <a:gd name="adj" fmla="val 16667"/>
            </a:avLst>
          </a:prstGeom>
          <a:noFill/>
          <a:ln w="50800" algn="ctr">
            <a:solidFill>
              <a:srgbClr val="FF0000"/>
            </a:solidFill>
            <a:round/>
            <a:headEnd/>
            <a:tailEnd/>
          </a:ln>
          <a:effectLst/>
        </p:spPr>
        <p:txBody>
          <a:bodyPr wrap="none" anchor="ctr"/>
          <a:lstStyle/>
          <a:p>
            <a:pPr algn="ctr"/>
            <a:r>
              <a:rPr lang="zh-CN" altLang="en-US" sz="2200" b="1">
                <a:solidFill>
                  <a:srgbClr val="FF0000"/>
                </a:solidFill>
                <a:ea typeface="黑体" pitchFamily="2" charset="-122"/>
              </a:rPr>
              <a:t>终止项目</a:t>
            </a:r>
          </a:p>
        </p:txBody>
      </p:sp>
      <p:sp>
        <p:nvSpPr>
          <p:cNvPr id="9229" name="Rectangle 13"/>
          <p:cNvSpPr>
            <a:spLocks noChangeArrowheads="1"/>
          </p:cNvSpPr>
          <p:nvPr/>
        </p:nvSpPr>
        <p:spPr bwMode="auto">
          <a:xfrm>
            <a:off x="2133600" y="990600"/>
            <a:ext cx="2895600" cy="838200"/>
          </a:xfrm>
          <a:prstGeom prst="rect">
            <a:avLst/>
          </a:prstGeom>
          <a:noFill/>
          <a:ln w="38100">
            <a:solidFill>
              <a:schemeClr val="tx1"/>
            </a:solidFill>
            <a:prstDash val="sysDot"/>
            <a:miter lim="800000"/>
            <a:headEnd/>
            <a:tailEnd/>
          </a:ln>
          <a:effectLst/>
        </p:spPr>
        <p:txBody>
          <a:bodyPr wrap="none" anchor="ctr"/>
          <a:lstStyle/>
          <a:p>
            <a:endParaRPr lang="zh-CN" altLang="en-US"/>
          </a:p>
        </p:txBody>
      </p:sp>
      <p:sp>
        <p:nvSpPr>
          <p:cNvPr id="9230" name="AutoShape 14"/>
          <p:cNvSpPr>
            <a:spLocks noChangeArrowheads="1"/>
          </p:cNvSpPr>
          <p:nvPr/>
        </p:nvSpPr>
        <p:spPr bwMode="auto">
          <a:xfrm>
            <a:off x="2819400" y="990600"/>
            <a:ext cx="1447800" cy="838200"/>
          </a:xfrm>
          <a:prstGeom prst="roundRect">
            <a:avLst>
              <a:gd name="adj" fmla="val 16667"/>
            </a:avLst>
          </a:prstGeom>
          <a:noFill/>
          <a:ln w="9525" algn="ctr">
            <a:noFill/>
            <a:round/>
            <a:headEnd/>
            <a:tailEnd/>
          </a:ln>
          <a:effectLst/>
        </p:spPr>
        <p:txBody>
          <a:bodyPr wrap="none" anchor="ctr"/>
          <a:lstStyle/>
          <a:p>
            <a:pPr algn="ctr"/>
            <a:r>
              <a:rPr lang="zh-CN" altLang="en-US" sz="2200" b="1">
                <a:solidFill>
                  <a:srgbClr val="CC0000"/>
                </a:solidFill>
                <a:ea typeface="黑体" pitchFamily="2" charset="-122"/>
              </a:rPr>
              <a:t>计划时期</a:t>
            </a:r>
          </a:p>
        </p:txBody>
      </p:sp>
      <p:sp>
        <p:nvSpPr>
          <p:cNvPr id="9231" name="Rectangle 15"/>
          <p:cNvSpPr>
            <a:spLocks noChangeArrowheads="1"/>
          </p:cNvSpPr>
          <p:nvPr/>
        </p:nvSpPr>
        <p:spPr bwMode="auto">
          <a:xfrm>
            <a:off x="457200" y="3124200"/>
            <a:ext cx="2895600" cy="1219200"/>
          </a:xfrm>
          <a:prstGeom prst="rect">
            <a:avLst/>
          </a:prstGeom>
          <a:noFill/>
          <a:ln w="38100">
            <a:solidFill>
              <a:schemeClr val="tx1"/>
            </a:solidFill>
            <a:prstDash val="sysDot"/>
            <a:miter lim="800000"/>
            <a:headEnd/>
            <a:tailEnd/>
          </a:ln>
          <a:effectLst/>
        </p:spPr>
        <p:txBody>
          <a:bodyPr wrap="none" anchor="ctr"/>
          <a:lstStyle/>
          <a:p>
            <a:endParaRPr lang="zh-CN" altLang="en-US"/>
          </a:p>
        </p:txBody>
      </p:sp>
      <p:sp>
        <p:nvSpPr>
          <p:cNvPr id="9232" name="AutoShape 16"/>
          <p:cNvSpPr>
            <a:spLocks noChangeArrowheads="1"/>
          </p:cNvSpPr>
          <p:nvPr/>
        </p:nvSpPr>
        <p:spPr bwMode="auto">
          <a:xfrm>
            <a:off x="609600" y="3343275"/>
            <a:ext cx="2514600" cy="762000"/>
          </a:xfrm>
          <a:prstGeom prst="roundRect">
            <a:avLst>
              <a:gd name="adj" fmla="val 16667"/>
            </a:avLst>
          </a:prstGeom>
          <a:noFill/>
          <a:ln w="9525" algn="ctr">
            <a:noFill/>
            <a:round/>
            <a:headEnd/>
            <a:tailEnd/>
          </a:ln>
          <a:effectLst/>
        </p:spPr>
        <p:txBody>
          <a:bodyPr wrap="none" anchor="ctr"/>
          <a:lstStyle/>
          <a:p>
            <a:pPr algn="ctr"/>
            <a:r>
              <a:rPr lang="zh-CN" altLang="en-US" sz="2200" b="1" dirty="0">
                <a:solidFill>
                  <a:srgbClr val="CC0000"/>
                </a:solidFill>
                <a:ea typeface="黑体" pitchFamily="2" charset="-122"/>
              </a:rPr>
              <a:t>开发时期</a:t>
            </a:r>
          </a:p>
          <a:p>
            <a:pPr algn="ctr"/>
            <a:r>
              <a:rPr lang="zh-CN" altLang="en-US" sz="2200" b="1" dirty="0">
                <a:solidFill>
                  <a:srgbClr val="CC0000"/>
                </a:solidFill>
                <a:ea typeface="黑体" pitchFamily="2" charset="-122"/>
              </a:rPr>
              <a:t>（</a:t>
            </a:r>
            <a:r>
              <a:rPr lang="en-US" altLang="zh-CN" sz="2200" b="1" dirty="0" smtClean="0">
                <a:solidFill>
                  <a:srgbClr val="CC0000"/>
                </a:solidFill>
                <a:ea typeface="黑体" pitchFamily="2" charset="-122"/>
              </a:rPr>
              <a:t>SA,SD,SP</a:t>
            </a:r>
            <a:r>
              <a:rPr lang="zh-CN" altLang="en-US" sz="2200" b="1" dirty="0" smtClean="0">
                <a:solidFill>
                  <a:srgbClr val="CC0000"/>
                </a:solidFill>
                <a:ea typeface="黑体" pitchFamily="2" charset="-122"/>
              </a:rPr>
              <a:t>或</a:t>
            </a:r>
            <a:r>
              <a:rPr lang="en-US" altLang="zh-CN" sz="2200" b="1" dirty="0" smtClean="0">
                <a:solidFill>
                  <a:srgbClr val="CC0000"/>
                </a:solidFill>
                <a:ea typeface="黑体" pitchFamily="2" charset="-122"/>
              </a:rPr>
              <a:t>OOA</a:t>
            </a:r>
            <a:r>
              <a:rPr lang="zh-CN" altLang="en-US" sz="2200" b="1" dirty="0" smtClean="0">
                <a:solidFill>
                  <a:srgbClr val="CC0000"/>
                </a:solidFill>
                <a:ea typeface="黑体" pitchFamily="2" charset="-122"/>
              </a:rPr>
              <a:t>）</a:t>
            </a:r>
            <a:endParaRPr lang="zh-CN" altLang="en-US" sz="2200" b="1" dirty="0">
              <a:solidFill>
                <a:srgbClr val="CC0000"/>
              </a:solidFill>
              <a:ea typeface="黑体" pitchFamily="2" charset="-122"/>
            </a:endParaRPr>
          </a:p>
        </p:txBody>
      </p:sp>
      <p:sp>
        <p:nvSpPr>
          <p:cNvPr id="9233" name="Rectangle 17"/>
          <p:cNvSpPr>
            <a:spLocks noGrp="1" noChangeArrowheads="1"/>
          </p:cNvSpPr>
          <p:nvPr>
            <p:ph type="body" idx="1"/>
          </p:nvPr>
        </p:nvSpPr>
        <p:spPr>
          <a:xfrm>
            <a:off x="5105400" y="914400"/>
            <a:ext cx="5715000" cy="4419600"/>
          </a:xfrm>
          <a:noFill/>
          <a:ln/>
        </p:spPr>
        <p:txBody>
          <a:bodyPr/>
          <a:lstStyle/>
          <a:p>
            <a:r>
              <a:rPr kumimoji="1" lang="zh-CN" altLang="en-US" u="sng" dirty="0">
                <a:solidFill>
                  <a:srgbClr val="CC0000"/>
                </a:solidFill>
              </a:rPr>
              <a:t>主要内容</a:t>
            </a:r>
          </a:p>
          <a:p>
            <a:pPr lvl="1"/>
            <a:r>
              <a:rPr kumimoji="1" lang="en-US" altLang="zh-CN" dirty="0">
                <a:solidFill>
                  <a:schemeClr val="hlink"/>
                </a:solidFill>
              </a:rPr>
              <a:t>8.1</a:t>
            </a:r>
            <a:r>
              <a:rPr kumimoji="1" lang="zh-CN" altLang="en-US" dirty="0">
                <a:solidFill>
                  <a:schemeClr val="hlink"/>
                </a:solidFill>
              </a:rPr>
              <a:t>软件维护的概念</a:t>
            </a:r>
          </a:p>
          <a:p>
            <a:pPr lvl="1"/>
            <a:r>
              <a:rPr kumimoji="1" lang="en-US" altLang="zh-CN" dirty="0"/>
              <a:t>8.2</a:t>
            </a:r>
            <a:r>
              <a:rPr kumimoji="1" lang="zh-CN" altLang="en-US" dirty="0"/>
              <a:t>软件维护的代价 </a:t>
            </a:r>
          </a:p>
          <a:p>
            <a:pPr lvl="1"/>
            <a:r>
              <a:rPr kumimoji="1" lang="en-US" altLang="zh-CN" dirty="0"/>
              <a:t>8.3</a:t>
            </a:r>
            <a:r>
              <a:rPr kumimoji="1" lang="zh-CN" altLang="en-US" dirty="0"/>
              <a:t>维护</a:t>
            </a:r>
            <a:r>
              <a:rPr kumimoji="1" lang="zh-CN" altLang="en-US" dirty="0" smtClean="0"/>
              <a:t>过程</a:t>
            </a:r>
            <a:endParaRPr kumimoji="1" lang="zh-CN" altLang="en-US" dirty="0"/>
          </a:p>
        </p:txBody>
      </p:sp>
      <p:sp>
        <p:nvSpPr>
          <p:cNvPr id="9239" name="Rectangle 23"/>
          <p:cNvSpPr>
            <a:spLocks noChangeArrowheads="1"/>
          </p:cNvSpPr>
          <p:nvPr/>
        </p:nvSpPr>
        <p:spPr bwMode="auto">
          <a:xfrm>
            <a:off x="457200" y="5334000"/>
            <a:ext cx="2895600" cy="1219200"/>
          </a:xfrm>
          <a:prstGeom prst="rect">
            <a:avLst/>
          </a:prstGeom>
          <a:noFill/>
          <a:ln w="38100">
            <a:solidFill>
              <a:schemeClr val="tx1"/>
            </a:solidFill>
            <a:prstDash val="sysDot"/>
            <a:miter lim="800000"/>
            <a:headEnd/>
            <a:tailEnd/>
          </a:ln>
          <a:effectLst/>
        </p:spPr>
        <p:txBody>
          <a:bodyPr wrap="none" anchor="ctr"/>
          <a:lstStyle/>
          <a:p>
            <a:endParaRPr lang="zh-CN" altLang="en-US"/>
          </a:p>
        </p:txBody>
      </p:sp>
      <p:sp>
        <p:nvSpPr>
          <p:cNvPr id="9240" name="AutoShape 24"/>
          <p:cNvSpPr>
            <a:spLocks noChangeArrowheads="1"/>
          </p:cNvSpPr>
          <p:nvPr/>
        </p:nvSpPr>
        <p:spPr bwMode="auto">
          <a:xfrm>
            <a:off x="304800" y="4724400"/>
            <a:ext cx="1524000" cy="762000"/>
          </a:xfrm>
          <a:prstGeom prst="roundRect">
            <a:avLst>
              <a:gd name="adj" fmla="val 16667"/>
            </a:avLst>
          </a:prstGeom>
          <a:noFill/>
          <a:ln w="9525" algn="ctr">
            <a:noFill/>
            <a:round/>
            <a:headEnd/>
            <a:tailEnd/>
          </a:ln>
          <a:effectLst/>
        </p:spPr>
        <p:txBody>
          <a:bodyPr wrap="none" anchor="ctr"/>
          <a:lstStyle/>
          <a:p>
            <a:pPr algn="ctr"/>
            <a:r>
              <a:rPr lang="zh-CN" altLang="en-US" sz="2200" b="1">
                <a:solidFill>
                  <a:srgbClr val="CC0000"/>
                </a:solidFill>
                <a:ea typeface="黑体" pitchFamily="2" charset="-122"/>
              </a:rPr>
              <a:t>运行时期</a:t>
            </a:r>
          </a:p>
        </p:txBody>
      </p:sp>
      <p:cxnSp>
        <p:nvCxnSpPr>
          <p:cNvPr id="9241" name="AutoShape 25"/>
          <p:cNvCxnSpPr>
            <a:cxnSpLocks noChangeShapeType="1"/>
            <a:stCxn id="9231" idx="2"/>
            <a:endCxn id="9239" idx="0"/>
          </p:cNvCxnSpPr>
          <p:nvPr/>
        </p:nvCxnSpPr>
        <p:spPr bwMode="auto">
          <a:xfrm rot="5400000">
            <a:off x="1428750" y="4838700"/>
            <a:ext cx="952500" cy="0"/>
          </a:xfrm>
          <a:prstGeom prst="straightConnector1">
            <a:avLst/>
          </a:prstGeom>
          <a:noFill/>
          <a:ln w="76200">
            <a:solidFill>
              <a:schemeClr val="accent2"/>
            </a:solidFill>
            <a:round/>
            <a:headEnd/>
            <a:tailEnd type="triangle" w="med" len="med"/>
          </a:ln>
          <a:effectLst/>
        </p:spPr>
      </p:cxnSp>
      <p:sp>
        <p:nvSpPr>
          <p:cNvPr id="9242" name="AutoShape 26"/>
          <p:cNvSpPr>
            <a:spLocks noChangeArrowheads="1"/>
          </p:cNvSpPr>
          <p:nvPr/>
        </p:nvSpPr>
        <p:spPr bwMode="auto">
          <a:xfrm>
            <a:off x="762000" y="5715000"/>
            <a:ext cx="2209800" cy="457200"/>
          </a:xfrm>
          <a:prstGeom prst="roundRect">
            <a:avLst>
              <a:gd name="adj" fmla="val 16667"/>
            </a:avLst>
          </a:prstGeom>
          <a:solidFill>
            <a:srgbClr val="FF0000"/>
          </a:solidFill>
          <a:ln w="9525" algn="ctr">
            <a:solidFill>
              <a:schemeClr val="tx1"/>
            </a:solidFill>
            <a:round/>
            <a:headEnd/>
            <a:tailEnd/>
          </a:ln>
          <a:effectLst/>
        </p:spPr>
        <p:txBody>
          <a:bodyPr wrap="none" anchor="ctr"/>
          <a:lstStyle/>
          <a:p>
            <a:pPr algn="ctr"/>
            <a:r>
              <a:rPr lang="zh-CN" altLang="en-US" sz="2200" b="1">
                <a:solidFill>
                  <a:schemeClr val="bg1"/>
                </a:solidFill>
                <a:ea typeface="黑体" pitchFamily="2" charset="-122"/>
              </a:rPr>
              <a:t>维护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241"/>
                                        </p:tgtEl>
                                        <p:attrNameLst>
                                          <p:attrName>style.visibility</p:attrName>
                                        </p:attrNameLst>
                                      </p:cBhvr>
                                      <p:to>
                                        <p:strVal val="visible"/>
                                      </p:to>
                                    </p:set>
                                    <p:animEffect transition="in" filter="strips(downRight)">
                                      <p:cBhvr>
                                        <p:cTn id="7" dur="500"/>
                                        <p:tgtEl>
                                          <p:spTgt spid="9241"/>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9239"/>
                                        </p:tgtEl>
                                        <p:attrNameLst>
                                          <p:attrName>style.visibility</p:attrName>
                                        </p:attrNameLst>
                                      </p:cBhvr>
                                      <p:to>
                                        <p:strVal val="visible"/>
                                      </p:to>
                                    </p:set>
                                    <p:animEffect transition="in" filter="strips(downRight)">
                                      <p:cBhvr>
                                        <p:cTn id="10" dur="500"/>
                                        <p:tgtEl>
                                          <p:spTgt spid="9239"/>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9240"/>
                                        </p:tgtEl>
                                        <p:attrNameLst>
                                          <p:attrName>style.visibility</p:attrName>
                                        </p:attrNameLst>
                                      </p:cBhvr>
                                      <p:to>
                                        <p:strVal val="visible"/>
                                      </p:to>
                                    </p:set>
                                    <p:animEffect transition="in" filter="strips(downRight)">
                                      <p:cBhvr>
                                        <p:cTn id="13" dur="500"/>
                                        <p:tgtEl>
                                          <p:spTgt spid="924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242"/>
                                        </p:tgtEl>
                                        <p:attrNameLst>
                                          <p:attrName>style.visibility</p:attrName>
                                        </p:attrNameLst>
                                      </p:cBhvr>
                                      <p:to>
                                        <p:strVal val="visible"/>
                                      </p:to>
                                    </p:set>
                                    <p:anim calcmode="lin" valueType="num">
                                      <p:cBhvr additive="base">
                                        <p:cTn id="18" dur="500" fill="hold"/>
                                        <p:tgtEl>
                                          <p:spTgt spid="9242"/>
                                        </p:tgtEl>
                                        <p:attrNameLst>
                                          <p:attrName>ppt_x</p:attrName>
                                        </p:attrNameLst>
                                      </p:cBhvr>
                                      <p:tavLst>
                                        <p:tav tm="0">
                                          <p:val>
                                            <p:strVal val="#ppt_x"/>
                                          </p:val>
                                        </p:tav>
                                        <p:tav tm="100000">
                                          <p:val>
                                            <p:strVal val="#ppt_x"/>
                                          </p:val>
                                        </p:tav>
                                      </p:tavLst>
                                    </p:anim>
                                    <p:anim calcmode="lin" valueType="num">
                                      <p:cBhvr additive="base">
                                        <p:cTn id="19" dur="500" fill="hold"/>
                                        <p:tgtEl>
                                          <p:spTgt spid="924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9233">
                                            <p:txEl>
                                              <p:pRg st="0" end="0"/>
                                            </p:txEl>
                                          </p:spTgt>
                                        </p:tgtEl>
                                        <p:attrNameLst>
                                          <p:attrName>style.visibility</p:attrName>
                                        </p:attrNameLst>
                                      </p:cBhvr>
                                      <p:to>
                                        <p:strVal val="visible"/>
                                      </p:to>
                                    </p:set>
                                    <p:animEffect transition="in" filter="strips(downRight)">
                                      <p:cBhvr>
                                        <p:cTn id="24" dur="500"/>
                                        <p:tgtEl>
                                          <p:spTgt spid="923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nodeType="clickEffect">
                                  <p:stCondLst>
                                    <p:cond delay="0"/>
                                  </p:stCondLst>
                                  <p:childTnLst>
                                    <p:set>
                                      <p:cBhvr>
                                        <p:cTn id="28" dur="1" fill="hold">
                                          <p:stCondLst>
                                            <p:cond delay="0"/>
                                          </p:stCondLst>
                                        </p:cTn>
                                        <p:tgtEl>
                                          <p:spTgt spid="9233">
                                            <p:txEl>
                                              <p:pRg st="1" end="1"/>
                                            </p:txEl>
                                          </p:spTgt>
                                        </p:tgtEl>
                                        <p:attrNameLst>
                                          <p:attrName>style.visibility</p:attrName>
                                        </p:attrNameLst>
                                      </p:cBhvr>
                                      <p:to>
                                        <p:strVal val="visible"/>
                                      </p:to>
                                    </p:set>
                                    <p:animEffect transition="in" filter="strips(downRight)">
                                      <p:cBhvr>
                                        <p:cTn id="29" dur="500"/>
                                        <p:tgtEl>
                                          <p:spTgt spid="923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9233">
                                            <p:txEl>
                                              <p:pRg st="2" end="2"/>
                                            </p:txEl>
                                          </p:spTgt>
                                        </p:tgtEl>
                                        <p:attrNameLst>
                                          <p:attrName>style.visibility</p:attrName>
                                        </p:attrNameLst>
                                      </p:cBhvr>
                                      <p:to>
                                        <p:strVal val="visible"/>
                                      </p:to>
                                    </p:set>
                                    <p:animEffect transition="in" filter="strips(downRight)">
                                      <p:cBhvr>
                                        <p:cTn id="34" dur="500"/>
                                        <p:tgtEl>
                                          <p:spTgt spid="923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9233">
                                            <p:txEl>
                                              <p:pRg st="3" end="3"/>
                                            </p:txEl>
                                          </p:spTgt>
                                        </p:tgtEl>
                                        <p:attrNameLst>
                                          <p:attrName>style.visibility</p:attrName>
                                        </p:attrNameLst>
                                      </p:cBhvr>
                                      <p:to>
                                        <p:strVal val="visible"/>
                                      </p:to>
                                    </p:set>
                                    <p:animEffect transition="in" filter="strips(downRight)">
                                      <p:cBhvr>
                                        <p:cTn id="39" dur="500"/>
                                        <p:tgtEl>
                                          <p:spTgt spid="92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9" grpId="0" animBg="1"/>
      <p:bldP spid="9240" grpId="0"/>
      <p:bldP spid="92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3"/>
          <p:cNvSpPr>
            <a:spLocks noGrp="1"/>
          </p:cNvSpPr>
          <p:nvPr>
            <p:ph type="dt" sz="half" idx="10"/>
          </p:nvPr>
        </p:nvSpPr>
        <p:spPr/>
        <p:txBody>
          <a:bodyPr/>
          <a:lstStyle/>
          <a:p>
            <a:fld id="{9E73780B-D92A-43FC-84CB-19F1DCE7DE9C}" type="datetime1">
              <a:rPr lang="zh-CN" altLang="en-US"/>
              <a:pPr/>
              <a:t>2018/12/27</a:t>
            </a:fld>
            <a:endParaRPr lang="en-US" altLang="zh-CN"/>
          </a:p>
        </p:txBody>
      </p:sp>
      <p:sp>
        <p:nvSpPr>
          <p:cNvPr id="32" name="灯片编号占位符 4"/>
          <p:cNvSpPr>
            <a:spLocks noGrp="1"/>
          </p:cNvSpPr>
          <p:nvPr>
            <p:ph type="sldNum" sz="quarter" idx="11"/>
          </p:nvPr>
        </p:nvSpPr>
        <p:spPr/>
        <p:txBody>
          <a:bodyPr/>
          <a:lstStyle/>
          <a:p>
            <a:fld id="{F501191A-B947-47BC-9007-FAC7155CC550}" type="slidenum">
              <a:rPr lang="en-US" altLang="zh-CN"/>
              <a:pPr/>
              <a:t>20</a:t>
            </a:fld>
            <a:endParaRPr lang="en-US" altLang="zh-CN"/>
          </a:p>
        </p:txBody>
      </p:sp>
      <p:sp>
        <p:nvSpPr>
          <p:cNvPr id="31746" name="Rectangle 2"/>
          <p:cNvSpPr>
            <a:spLocks noGrp="1" noChangeArrowheads="1"/>
          </p:cNvSpPr>
          <p:nvPr>
            <p:ph type="title"/>
          </p:nvPr>
        </p:nvSpPr>
        <p:spPr/>
        <p:txBody>
          <a:bodyPr/>
          <a:lstStyle/>
          <a:p>
            <a:r>
              <a:rPr kumimoji="1" lang="en-US" altLang="zh-CN"/>
              <a:t>8.3</a:t>
            </a:r>
            <a:r>
              <a:rPr kumimoji="1" lang="zh-CN" altLang="en-US"/>
              <a:t>维护过程</a:t>
            </a:r>
          </a:p>
        </p:txBody>
      </p:sp>
      <p:pic>
        <p:nvPicPr>
          <p:cNvPr id="31748" name="Picture 4" descr="clipboard"/>
          <p:cNvPicPr>
            <a:picLocks noChangeAspect="1" noChangeArrowheads="1"/>
          </p:cNvPicPr>
          <p:nvPr/>
        </p:nvPicPr>
        <p:blipFill>
          <a:blip r:embed="rId3" cstate="print"/>
          <a:srcRect/>
          <a:stretch>
            <a:fillRect/>
          </a:stretch>
        </p:blipFill>
        <p:spPr bwMode="auto">
          <a:xfrm>
            <a:off x="2808288" y="928688"/>
            <a:ext cx="1219200" cy="1219200"/>
          </a:xfrm>
          <a:prstGeom prst="rect">
            <a:avLst/>
          </a:prstGeom>
          <a:noFill/>
        </p:spPr>
      </p:pic>
      <p:grpSp>
        <p:nvGrpSpPr>
          <p:cNvPr id="31759" name="Group 15"/>
          <p:cNvGrpSpPr>
            <a:grpSpLocks/>
          </p:cNvGrpSpPr>
          <p:nvPr/>
        </p:nvGrpSpPr>
        <p:grpSpPr bwMode="auto">
          <a:xfrm>
            <a:off x="2503488" y="4510088"/>
            <a:ext cx="1462087" cy="1438275"/>
            <a:chOff x="1344" y="2928"/>
            <a:chExt cx="921" cy="906"/>
          </a:xfrm>
        </p:grpSpPr>
        <p:pic>
          <p:nvPicPr>
            <p:cNvPr id="31749" name="Picture 5" descr="man"/>
            <p:cNvPicPr>
              <a:picLocks noChangeAspect="1" noChangeArrowheads="1"/>
            </p:cNvPicPr>
            <p:nvPr/>
          </p:nvPicPr>
          <p:blipFill>
            <a:blip r:embed="rId4" cstate="print"/>
            <a:srcRect/>
            <a:stretch>
              <a:fillRect/>
            </a:stretch>
          </p:blipFill>
          <p:spPr bwMode="auto">
            <a:xfrm>
              <a:off x="1440" y="2928"/>
              <a:ext cx="768" cy="768"/>
            </a:xfrm>
            <a:prstGeom prst="rect">
              <a:avLst/>
            </a:prstGeom>
            <a:noFill/>
          </p:spPr>
        </p:pic>
        <p:sp>
          <p:nvSpPr>
            <p:cNvPr id="31754" name="Rectangle 10"/>
            <p:cNvSpPr>
              <a:spLocks noChangeArrowheads="1"/>
            </p:cNvSpPr>
            <p:nvPr/>
          </p:nvSpPr>
          <p:spPr bwMode="auto">
            <a:xfrm>
              <a:off x="1344" y="3584"/>
              <a:ext cx="921" cy="250"/>
            </a:xfrm>
            <a:prstGeom prst="rect">
              <a:avLst/>
            </a:prstGeom>
            <a:noFill/>
            <a:ln w="9525">
              <a:noFill/>
              <a:miter lim="800000"/>
              <a:headEnd/>
              <a:tailEnd/>
            </a:ln>
            <a:effectLst/>
          </p:spPr>
          <p:txBody>
            <a:bodyPr wrap="none">
              <a:spAutoFit/>
            </a:bodyPr>
            <a:lstStyle/>
            <a:p>
              <a:pPr>
                <a:spcBef>
                  <a:spcPct val="30000"/>
                </a:spcBef>
              </a:pPr>
              <a:r>
                <a:rPr lang="zh-CN" altLang="en-US" sz="2000" b="1">
                  <a:ea typeface="黑体" pitchFamily="2" charset="-122"/>
                </a:rPr>
                <a:t>系统管理员</a:t>
              </a:r>
            </a:p>
          </p:txBody>
        </p:sp>
      </p:grpSp>
      <p:grpSp>
        <p:nvGrpSpPr>
          <p:cNvPr id="31757" name="Group 13"/>
          <p:cNvGrpSpPr>
            <a:grpSpLocks/>
          </p:cNvGrpSpPr>
          <p:nvPr/>
        </p:nvGrpSpPr>
        <p:grpSpPr bwMode="auto">
          <a:xfrm>
            <a:off x="827088" y="3413125"/>
            <a:ext cx="1454150" cy="1539875"/>
            <a:chOff x="624" y="1584"/>
            <a:chExt cx="916" cy="970"/>
          </a:xfrm>
        </p:grpSpPr>
        <p:pic>
          <p:nvPicPr>
            <p:cNvPr id="31751" name="Picture 7" descr="users"/>
            <p:cNvPicPr>
              <a:picLocks noChangeAspect="1" noChangeArrowheads="1"/>
            </p:cNvPicPr>
            <p:nvPr/>
          </p:nvPicPr>
          <p:blipFill>
            <a:blip r:embed="rId5" cstate="print"/>
            <a:srcRect/>
            <a:stretch>
              <a:fillRect/>
            </a:stretch>
          </p:blipFill>
          <p:spPr bwMode="auto">
            <a:xfrm>
              <a:off x="672" y="1584"/>
              <a:ext cx="768" cy="768"/>
            </a:xfrm>
            <a:prstGeom prst="rect">
              <a:avLst/>
            </a:prstGeom>
            <a:noFill/>
          </p:spPr>
        </p:pic>
        <p:sp>
          <p:nvSpPr>
            <p:cNvPr id="31755" name="Rectangle 11"/>
            <p:cNvSpPr>
              <a:spLocks noChangeArrowheads="1"/>
            </p:cNvSpPr>
            <p:nvPr/>
          </p:nvSpPr>
          <p:spPr bwMode="auto">
            <a:xfrm>
              <a:off x="624" y="2304"/>
              <a:ext cx="916" cy="250"/>
            </a:xfrm>
            <a:prstGeom prst="rect">
              <a:avLst/>
            </a:prstGeom>
            <a:noFill/>
            <a:ln w="9525">
              <a:noFill/>
              <a:miter lim="800000"/>
              <a:headEnd/>
              <a:tailEnd/>
            </a:ln>
            <a:effectLst/>
          </p:spPr>
          <p:txBody>
            <a:bodyPr wrap="none">
              <a:spAutoFit/>
            </a:bodyPr>
            <a:lstStyle/>
            <a:p>
              <a:pPr>
                <a:spcBef>
                  <a:spcPct val="30000"/>
                </a:spcBef>
              </a:pPr>
              <a:r>
                <a:rPr lang="zh-CN" altLang="en-US" sz="2000" b="1">
                  <a:ea typeface="黑体" pitchFamily="2" charset="-122"/>
                </a:rPr>
                <a:t>变化授权人</a:t>
              </a:r>
            </a:p>
          </p:txBody>
        </p:sp>
      </p:grpSp>
      <p:grpSp>
        <p:nvGrpSpPr>
          <p:cNvPr id="31758" name="Group 14"/>
          <p:cNvGrpSpPr>
            <a:grpSpLocks/>
          </p:cNvGrpSpPr>
          <p:nvPr/>
        </p:nvGrpSpPr>
        <p:grpSpPr bwMode="auto">
          <a:xfrm>
            <a:off x="4408488" y="2147888"/>
            <a:ext cx="1462087" cy="1539875"/>
            <a:chOff x="2544" y="1440"/>
            <a:chExt cx="921" cy="970"/>
          </a:xfrm>
        </p:grpSpPr>
        <p:pic>
          <p:nvPicPr>
            <p:cNvPr id="31750" name="Picture 6" descr="Universal%20Access"/>
            <p:cNvPicPr>
              <a:picLocks noChangeAspect="1" noChangeArrowheads="1"/>
            </p:cNvPicPr>
            <p:nvPr/>
          </p:nvPicPr>
          <p:blipFill>
            <a:blip r:embed="rId6" cstate="print"/>
            <a:srcRect/>
            <a:stretch>
              <a:fillRect/>
            </a:stretch>
          </p:blipFill>
          <p:spPr bwMode="auto">
            <a:xfrm>
              <a:off x="2592" y="1440"/>
              <a:ext cx="768" cy="768"/>
            </a:xfrm>
            <a:prstGeom prst="rect">
              <a:avLst/>
            </a:prstGeom>
            <a:noFill/>
          </p:spPr>
        </p:pic>
        <p:sp>
          <p:nvSpPr>
            <p:cNvPr id="31756" name="Rectangle 12"/>
            <p:cNvSpPr>
              <a:spLocks noChangeArrowheads="1"/>
            </p:cNvSpPr>
            <p:nvPr/>
          </p:nvSpPr>
          <p:spPr bwMode="auto">
            <a:xfrm>
              <a:off x="2544" y="2160"/>
              <a:ext cx="921" cy="250"/>
            </a:xfrm>
            <a:prstGeom prst="rect">
              <a:avLst/>
            </a:prstGeom>
            <a:noFill/>
            <a:ln w="9525">
              <a:noFill/>
              <a:miter lim="800000"/>
              <a:headEnd/>
              <a:tailEnd/>
            </a:ln>
            <a:effectLst/>
          </p:spPr>
          <p:txBody>
            <a:bodyPr wrap="none">
              <a:spAutoFit/>
            </a:bodyPr>
            <a:lstStyle/>
            <a:p>
              <a:pPr>
                <a:spcBef>
                  <a:spcPct val="30000"/>
                </a:spcBef>
              </a:pPr>
              <a:r>
                <a:rPr lang="zh-CN" altLang="en-US" sz="2000" b="1">
                  <a:ea typeface="黑体" pitchFamily="2" charset="-122"/>
                </a:rPr>
                <a:t>维护管理员</a:t>
              </a:r>
            </a:p>
          </p:txBody>
        </p:sp>
      </p:grpSp>
      <p:grpSp>
        <p:nvGrpSpPr>
          <p:cNvPr id="31760" name="Group 16"/>
          <p:cNvGrpSpPr>
            <a:grpSpLocks/>
          </p:cNvGrpSpPr>
          <p:nvPr/>
        </p:nvGrpSpPr>
        <p:grpSpPr bwMode="auto">
          <a:xfrm>
            <a:off x="4375150" y="4510088"/>
            <a:ext cx="1462088" cy="1438275"/>
            <a:chOff x="1344" y="2928"/>
            <a:chExt cx="921" cy="906"/>
          </a:xfrm>
        </p:grpSpPr>
        <p:pic>
          <p:nvPicPr>
            <p:cNvPr id="31761" name="Picture 17" descr="man"/>
            <p:cNvPicPr>
              <a:picLocks noChangeAspect="1" noChangeArrowheads="1"/>
            </p:cNvPicPr>
            <p:nvPr/>
          </p:nvPicPr>
          <p:blipFill>
            <a:blip r:embed="rId4" cstate="print"/>
            <a:srcRect/>
            <a:stretch>
              <a:fillRect/>
            </a:stretch>
          </p:blipFill>
          <p:spPr bwMode="auto">
            <a:xfrm>
              <a:off x="1440" y="2928"/>
              <a:ext cx="768" cy="768"/>
            </a:xfrm>
            <a:prstGeom prst="rect">
              <a:avLst/>
            </a:prstGeom>
            <a:noFill/>
          </p:spPr>
        </p:pic>
        <p:sp>
          <p:nvSpPr>
            <p:cNvPr id="31762" name="Rectangle 18"/>
            <p:cNvSpPr>
              <a:spLocks noChangeArrowheads="1"/>
            </p:cNvSpPr>
            <p:nvPr/>
          </p:nvSpPr>
          <p:spPr bwMode="auto">
            <a:xfrm>
              <a:off x="1344" y="3584"/>
              <a:ext cx="921" cy="250"/>
            </a:xfrm>
            <a:prstGeom prst="rect">
              <a:avLst/>
            </a:prstGeom>
            <a:noFill/>
            <a:ln w="9525">
              <a:noFill/>
              <a:miter lim="800000"/>
              <a:headEnd/>
              <a:tailEnd/>
            </a:ln>
            <a:effectLst/>
          </p:spPr>
          <p:txBody>
            <a:bodyPr wrap="none">
              <a:spAutoFit/>
            </a:bodyPr>
            <a:lstStyle/>
            <a:p>
              <a:pPr>
                <a:spcBef>
                  <a:spcPct val="30000"/>
                </a:spcBef>
              </a:pPr>
              <a:r>
                <a:rPr lang="zh-CN" altLang="en-US" sz="2000" b="1">
                  <a:ea typeface="黑体" pitchFamily="2" charset="-122"/>
                </a:rPr>
                <a:t>系统管理员</a:t>
              </a:r>
            </a:p>
          </p:txBody>
        </p:sp>
      </p:grpSp>
      <p:grpSp>
        <p:nvGrpSpPr>
          <p:cNvPr id="31763" name="Group 19"/>
          <p:cNvGrpSpPr>
            <a:grpSpLocks/>
          </p:cNvGrpSpPr>
          <p:nvPr/>
        </p:nvGrpSpPr>
        <p:grpSpPr bwMode="auto">
          <a:xfrm>
            <a:off x="6313488" y="4510088"/>
            <a:ext cx="1462087" cy="1438275"/>
            <a:chOff x="1344" y="2928"/>
            <a:chExt cx="921" cy="906"/>
          </a:xfrm>
        </p:grpSpPr>
        <p:pic>
          <p:nvPicPr>
            <p:cNvPr id="31764" name="Picture 20" descr="man"/>
            <p:cNvPicPr>
              <a:picLocks noChangeAspect="1" noChangeArrowheads="1"/>
            </p:cNvPicPr>
            <p:nvPr/>
          </p:nvPicPr>
          <p:blipFill>
            <a:blip r:embed="rId4" cstate="print"/>
            <a:srcRect/>
            <a:stretch>
              <a:fillRect/>
            </a:stretch>
          </p:blipFill>
          <p:spPr bwMode="auto">
            <a:xfrm>
              <a:off x="1440" y="2928"/>
              <a:ext cx="768" cy="768"/>
            </a:xfrm>
            <a:prstGeom prst="rect">
              <a:avLst/>
            </a:prstGeom>
            <a:noFill/>
          </p:spPr>
        </p:pic>
        <p:sp>
          <p:nvSpPr>
            <p:cNvPr id="31765" name="Rectangle 21"/>
            <p:cNvSpPr>
              <a:spLocks noChangeArrowheads="1"/>
            </p:cNvSpPr>
            <p:nvPr/>
          </p:nvSpPr>
          <p:spPr bwMode="auto">
            <a:xfrm>
              <a:off x="1344" y="3584"/>
              <a:ext cx="921" cy="250"/>
            </a:xfrm>
            <a:prstGeom prst="rect">
              <a:avLst/>
            </a:prstGeom>
            <a:noFill/>
            <a:ln w="9525">
              <a:noFill/>
              <a:miter lim="800000"/>
              <a:headEnd/>
              <a:tailEnd/>
            </a:ln>
            <a:effectLst/>
          </p:spPr>
          <p:txBody>
            <a:bodyPr wrap="none">
              <a:spAutoFit/>
            </a:bodyPr>
            <a:lstStyle/>
            <a:p>
              <a:pPr>
                <a:spcBef>
                  <a:spcPct val="30000"/>
                </a:spcBef>
              </a:pPr>
              <a:r>
                <a:rPr lang="zh-CN" altLang="en-US" sz="2000" b="1">
                  <a:ea typeface="黑体" pitchFamily="2" charset="-122"/>
                </a:rPr>
                <a:t>系统管理员</a:t>
              </a:r>
            </a:p>
          </p:txBody>
        </p:sp>
      </p:grpSp>
      <p:grpSp>
        <p:nvGrpSpPr>
          <p:cNvPr id="31768" name="Group 24"/>
          <p:cNvGrpSpPr>
            <a:grpSpLocks/>
          </p:cNvGrpSpPr>
          <p:nvPr/>
        </p:nvGrpSpPr>
        <p:grpSpPr bwMode="auto">
          <a:xfrm>
            <a:off x="4027488" y="1512888"/>
            <a:ext cx="2349500" cy="635000"/>
            <a:chOff x="2304" y="1040"/>
            <a:chExt cx="1480" cy="400"/>
          </a:xfrm>
        </p:grpSpPr>
        <p:cxnSp>
          <p:nvCxnSpPr>
            <p:cNvPr id="31766" name="AutoShape 22"/>
            <p:cNvCxnSpPr>
              <a:cxnSpLocks noChangeShapeType="1"/>
              <a:stCxn id="0" idx="3"/>
              <a:endCxn id="0" idx="0"/>
            </p:cNvCxnSpPr>
            <p:nvPr/>
          </p:nvCxnSpPr>
          <p:spPr bwMode="auto">
            <a:xfrm>
              <a:off x="2304" y="1056"/>
              <a:ext cx="672" cy="384"/>
            </a:xfrm>
            <a:prstGeom prst="bentConnector2">
              <a:avLst/>
            </a:prstGeom>
            <a:noFill/>
            <a:ln w="76200">
              <a:solidFill>
                <a:schemeClr val="accent2"/>
              </a:solidFill>
              <a:miter lim="800000"/>
              <a:headEnd/>
              <a:tailEnd type="triangle" w="med" len="med"/>
            </a:ln>
            <a:effectLst/>
          </p:spPr>
        </p:cxnSp>
        <p:sp>
          <p:nvSpPr>
            <p:cNvPr id="31767" name="Rectangle 23"/>
            <p:cNvSpPr>
              <a:spLocks noChangeArrowheads="1"/>
            </p:cNvSpPr>
            <p:nvPr/>
          </p:nvSpPr>
          <p:spPr bwMode="auto">
            <a:xfrm>
              <a:off x="3024" y="1040"/>
              <a:ext cx="760" cy="250"/>
            </a:xfrm>
            <a:prstGeom prst="rect">
              <a:avLst/>
            </a:prstGeom>
            <a:solidFill>
              <a:srgbClr val="0000FF"/>
            </a:solidFill>
            <a:ln w="9525">
              <a:noFill/>
              <a:miter lim="800000"/>
              <a:headEnd/>
              <a:tailEnd/>
            </a:ln>
            <a:effectLst/>
          </p:spPr>
          <p:txBody>
            <a:bodyPr wrap="none">
              <a:spAutoFit/>
            </a:bodyPr>
            <a:lstStyle/>
            <a:p>
              <a:r>
                <a:rPr lang="zh-CN" altLang="en-US" sz="2000" b="1">
                  <a:solidFill>
                    <a:schemeClr val="bg1"/>
                  </a:solidFill>
                  <a:ea typeface="黑体" pitchFamily="2" charset="-122"/>
                </a:rPr>
                <a:t>维护申请</a:t>
              </a:r>
            </a:p>
          </p:txBody>
        </p:sp>
      </p:grpSp>
      <p:cxnSp>
        <p:nvCxnSpPr>
          <p:cNvPr id="31769" name="AutoShape 25"/>
          <p:cNvCxnSpPr>
            <a:cxnSpLocks noChangeShapeType="1"/>
            <a:stCxn id="31756" idx="2"/>
            <a:endCxn id="0" idx="0"/>
          </p:cNvCxnSpPr>
          <p:nvPr/>
        </p:nvCxnSpPr>
        <p:spPr bwMode="auto">
          <a:xfrm rot="5400000">
            <a:off x="3791744" y="3161507"/>
            <a:ext cx="822325" cy="1874837"/>
          </a:xfrm>
          <a:prstGeom prst="bentConnector3">
            <a:avLst>
              <a:gd name="adj1" fmla="val 50000"/>
            </a:avLst>
          </a:prstGeom>
          <a:noFill/>
          <a:ln w="76200">
            <a:solidFill>
              <a:schemeClr val="accent2"/>
            </a:solidFill>
            <a:miter lim="800000"/>
            <a:headEnd/>
            <a:tailEnd type="triangle" w="med" len="med"/>
          </a:ln>
          <a:effectLst/>
        </p:spPr>
      </p:cxnSp>
      <p:cxnSp>
        <p:nvCxnSpPr>
          <p:cNvPr id="31770" name="AutoShape 26"/>
          <p:cNvCxnSpPr>
            <a:cxnSpLocks noChangeShapeType="1"/>
            <a:stCxn id="31756" idx="2"/>
            <a:endCxn id="0" idx="0"/>
          </p:cNvCxnSpPr>
          <p:nvPr/>
        </p:nvCxnSpPr>
        <p:spPr bwMode="auto">
          <a:xfrm rot="5400000">
            <a:off x="4727575" y="4097338"/>
            <a:ext cx="822325" cy="3175"/>
          </a:xfrm>
          <a:prstGeom prst="bentConnector3">
            <a:avLst>
              <a:gd name="adj1" fmla="val 50000"/>
            </a:avLst>
          </a:prstGeom>
          <a:noFill/>
          <a:ln w="76200">
            <a:solidFill>
              <a:schemeClr val="accent2"/>
            </a:solidFill>
            <a:miter lim="800000"/>
            <a:headEnd/>
            <a:tailEnd type="triangle" w="med" len="med"/>
          </a:ln>
          <a:effectLst/>
        </p:spPr>
      </p:cxnSp>
      <p:cxnSp>
        <p:nvCxnSpPr>
          <p:cNvPr id="31771" name="AutoShape 27"/>
          <p:cNvCxnSpPr>
            <a:cxnSpLocks noChangeShapeType="1"/>
            <a:stCxn id="31756" idx="2"/>
            <a:endCxn id="0" idx="0"/>
          </p:cNvCxnSpPr>
          <p:nvPr/>
        </p:nvCxnSpPr>
        <p:spPr bwMode="auto">
          <a:xfrm rot="16200000" flipH="1">
            <a:off x="5696744" y="3131344"/>
            <a:ext cx="822325" cy="1935163"/>
          </a:xfrm>
          <a:prstGeom prst="bentConnector3">
            <a:avLst>
              <a:gd name="adj1" fmla="val 50000"/>
            </a:avLst>
          </a:prstGeom>
          <a:noFill/>
          <a:ln w="76200">
            <a:solidFill>
              <a:schemeClr val="accent2"/>
            </a:solidFill>
            <a:miter lim="800000"/>
            <a:headEnd/>
            <a:tailEnd type="triangle" w="med" len="med"/>
          </a:ln>
          <a:effectLst/>
        </p:spPr>
      </p:cxnSp>
      <p:cxnSp>
        <p:nvCxnSpPr>
          <p:cNvPr id="31772" name="AutoShape 28"/>
          <p:cNvCxnSpPr>
            <a:cxnSpLocks noChangeShapeType="1"/>
            <a:stCxn id="31754" idx="2"/>
            <a:endCxn id="31755" idx="2"/>
          </p:cNvCxnSpPr>
          <p:nvPr/>
        </p:nvCxnSpPr>
        <p:spPr bwMode="auto">
          <a:xfrm rot="16200000" flipV="1">
            <a:off x="1897062" y="4610101"/>
            <a:ext cx="995363" cy="1681162"/>
          </a:xfrm>
          <a:prstGeom prst="bentConnector3">
            <a:avLst>
              <a:gd name="adj1" fmla="val -22968"/>
            </a:avLst>
          </a:prstGeom>
          <a:noFill/>
          <a:ln w="76200">
            <a:solidFill>
              <a:schemeClr val="accent2"/>
            </a:solidFill>
            <a:miter lim="800000"/>
            <a:headEnd/>
            <a:tailEnd type="triangle" w="med" len="med"/>
          </a:ln>
          <a:effectLst/>
        </p:spPr>
      </p:cxnSp>
      <p:cxnSp>
        <p:nvCxnSpPr>
          <p:cNvPr id="31773" name="AutoShape 29"/>
          <p:cNvCxnSpPr>
            <a:cxnSpLocks noChangeShapeType="1"/>
            <a:stCxn id="31762" idx="2"/>
            <a:endCxn id="31755" idx="2"/>
          </p:cNvCxnSpPr>
          <p:nvPr/>
        </p:nvCxnSpPr>
        <p:spPr bwMode="auto">
          <a:xfrm rot="16200000" flipV="1">
            <a:off x="2832894" y="3674269"/>
            <a:ext cx="995363" cy="3552825"/>
          </a:xfrm>
          <a:prstGeom prst="bentConnector3">
            <a:avLst>
              <a:gd name="adj1" fmla="val -22968"/>
            </a:avLst>
          </a:prstGeom>
          <a:noFill/>
          <a:ln w="76200">
            <a:solidFill>
              <a:schemeClr val="accent2"/>
            </a:solidFill>
            <a:miter lim="800000"/>
            <a:headEnd/>
            <a:tailEnd type="triangle" w="med" len="med"/>
          </a:ln>
          <a:effectLst/>
        </p:spPr>
      </p:cxnSp>
      <p:cxnSp>
        <p:nvCxnSpPr>
          <p:cNvPr id="31774" name="AutoShape 30"/>
          <p:cNvCxnSpPr>
            <a:cxnSpLocks noChangeShapeType="1"/>
            <a:stCxn id="31765" idx="2"/>
            <a:endCxn id="31755" idx="2"/>
          </p:cNvCxnSpPr>
          <p:nvPr/>
        </p:nvCxnSpPr>
        <p:spPr bwMode="auto">
          <a:xfrm rot="16200000" flipV="1">
            <a:off x="3802062" y="2705101"/>
            <a:ext cx="995363" cy="5491162"/>
          </a:xfrm>
          <a:prstGeom prst="bentConnector3">
            <a:avLst>
              <a:gd name="adj1" fmla="val -22968"/>
            </a:avLst>
          </a:prstGeom>
          <a:noFill/>
          <a:ln w="76200">
            <a:solidFill>
              <a:schemeClr val="accent2"/>
            </a:solidFill>
            <a:miter lim="800000"/>
            <a:headEnd/>
            <a:tailEnd type="triangle" w="med" len="med"/>
          </a:ln>
          <a:effectLst/>
        </p:spPr>
      </p:cxnSp>
      <p:sp>
        <p:nvSpPr>
          <p:cNvPr id="31776" name="Rectangle 32"/>
          <p:cNvSpPr>
            <a:spLocks noChangeArrowheads="1"/>
          </p:cNvSpPr>
          <p:nvPr/>
        </p:nvSpPr>
        <p:spPr bwMode="auto">
          <a:xfrm>
            <a:off x="827088" y="5195888"/>
            <a:ext cx="695325" cy="396875"/>
          </a:xfrm>
          <a:prstGeom prst="rect">
            <a:avLst/>
          </a:prstGeom>
          <a:solidFill>
            <a:srgbClr val="0000FF"/>
          </a:solidFill>
          <a:ln w="9525" algn="ctr">
            <a:noFill/>
            <a:miter lim="800000"/>
            <a:headEnd/>
            <a:tailEnd/>
          </a:ln>
          <a:effectLst/>
        </p:spPr>
        <p:txBody>
          <a:bodyPr wrap="none">
            <a:spAutoFit/>
          </a:bodyPr>
          <a:lstStyle/>
          <a:p>
            <a:r>
              <a:rPr lang="zh-CN" altLang="en-US" sz="2000" b="1">
                <a:solidFill>
                  <a:schemeClr val="bg1"/>
                </a:solidFill>
                <a:ea typeface="黑体" pitchFamily="2" charset="-122"/>
              </a:rPr>
              <a:t>评价</a:t>
            </a:r>
          </a:p>
        </p:txBody>
      </p:sp>
      <p:cxnSp>
        <p:nvCxnSpPr>
          <p:cNvPr id="31777" name="AutoShape 33"/>
          <p:cNvCxnSpPr>
            <a:cxnSpLocks noChangeShapeType="1"/>
            <a:stCxn id="0" idx="0"/>
            <a:endCxn id="0" idx="1"/>
          </p:cNvCxnSpPr>
          <p:nvPr/>
        </p:nvCxnSpPr>
        <p:spPr bwMode="auto">
          <a:xfrm rot="16200000">
            <a:off x="2670969" y="1599407"/>
            <a:ext cx="655637" cy="2971800"/>
          </a:xfrm>
          <a:prstGeom prst="bentConnector2">
            <a:avLst/>
          </a:prstGeom>
          <a:noFill/>
          <a:ln w="101600">
            <a:solidFill>
              <a:srgbClr val="FF6600"/>
            </a:solidFill>
            <a:miter lim="800000"/>
            <a:headEnd/>
            <a:tailEnd type="triangle" w="med" len="med"/>
          </a:ln>
          <a:effectLst/>
        </p:spPr>
      </p:cxnSp>
      <p:sp>
        <p:nvSpPr>
          <p:cNvPr id="31778" name="Rectangle 34"/>
          <p:cNvSpPr>
            <a:spLocks noChangeArrowheads="1"/>
          </p:cNvSpPr>
          <p:nvPr/>
        </p:nvSpPr>
        <p:spPr bwMode="auto">
          <a:xfrm>
            <a:off x="1752600" y="2209800"/>
            <a:ext cx="2470150" cy="396875"/>
          </a:xfrm>
          <a:prstGeom prst="rect">
            <a:avLst/>
          </a:prstGeom>
          <a:solidFill>
            <a:srgbClr val="0000FF"/>
          </a:solidFill>
          <a:ln w="9525" algn="ctr">
            <a:noFill/>
            <a:miter lim="800000"/>
            <a:headEnd/>
            <a:tailEnd/>
          </a:ln>
          <a:effectLst/>
        </p:spPr>
        <p:txBody>
          <a:bodyPr wrap="none">
            <a:spAutoFit/>
          </a:bodyPr>
          <a:lstStyle/>
          <a:p>
            <a:r>
              <a:rPr lang="zh-CN" altLang="en-US" sz="2000" b="1">
                <a:solidFill>
                  <a:schemeClr val="bg1"/>
                </a:solidFill>
                <a:ea typeface="黑体" pitchFamily="2" charset="-122"/>
              </a:rPr>
              <a:t>决定应该进行的活动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strips(downRight)">
                                      <p:cBhvr>
                                        <p:cTn id="7" dur="5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1768"/>
                                        </p:tgtEl>
                                        <p:attrNameLst>
                                          <p:attrName>style.visibility</p:attrName>
                                        </p:attrNameLst>
                                      </p:cBhvr>
                                      <p:to>
                                        <p:strVal val="visible"/>
                                      </p:to>
                                    </p:set>
                                    <p:animEffect transition="in" filter="strips(downRight)">
                                      <p:cBhvr>
                                        <p:cTn id="12" dur="500"/>
                                        <p:tgtEl>
                                          <p:spTgt spid="3176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1758"/>
                                        </p:tgtEl>
                                        <p:attrNameLst>
                                          <p:attrName>style.visibility</p:attrName>
                                        </p:attrNameLst>
                                      </p:cBhvr>
                                      <p:to>
                                        <p:strVal val="visible"/>
                                      </p:to>
                                    </p:set>
                                    <p:animEffect transition="in" filter="strips(downRight)">
                                      <p:cBhvr>
                                        <p:cTn id="17" dur="500"/>
                                        <p:tgtEl>
                                          <p:spTgt spid="3175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1769"/>
                                        </p:tgtEl>
                                        <p:attrNameLst>
                                          <p:attrName>style.visibility</p:attrName>
                                        </p:attrNameLst>
                                      </p:cBhvr>
                                      <p:to>
                                        <p:strVal val="visible"/>
                                      </p:to>
                                    </p:set>
                                    <p:animEffect transition="in" filter="strips(downLeft)">
                                      <p:cBhvr>
                                        <p:cTn id="22" dur="500"/>
                                        <p:tgtEl>
                                          <p:spTgt spid="31769"/>
                                        </p:tgtEl>
                                      </p:cBhvr>
                                    </p:animEffect>
                                  </p:childTnLst>
                                </p:cTn>
                              </p:par>
                              <p:par>
                                <p:cTn id="23" presetID="18" presetClass="entr" presetSubtype="6" fill="hold" nodeType="withEffect">
                                  <p:stCondLst>
                                    <p:cond delay="0"/>
                                  </p:stCondLst>
                                  <p:childTnLst>
                                    <p:set>
                                      <p:cBhvr>
                                        <p:cTn id="24" dur="1" fill="hold">
                                          <p:stCondLst>
                                            <p:cond delay="0"/>
                                          </p:stCondLst>
                                        </p:cTn>
                                        <p:tgtEl>
                                          <p:spTgt spid="31759"/>
                                        </p:tgtEl>
                                        <p:attrNameLst>
                                          <p:attrName>style.visibility</p:attrName>
                                        </p:attrNameLst>
                                      </p:cBhvr>
                                      <p:to>
                                        <p:strVal val="visible"/>
                                      </p:to>
                                    </p:set>
                                    <p:animEffect transition="in" filter="strips(downRight)">
                                      <p:cBhvr>
                                        <p:cTn id="25" dur="500"/>
                                        <p:tgtEl>
                                          <p:spTgt spid="31759"/>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31770"/>
                                        </p:tgtEl>
                                        <p:attrNameLst>
                                          <p:attrName>style.visibility</p:attrName>
                                        </p:attrNameLst>
                                      </p:cBhvr>
                                      <p:to>
                                        <p:strVal val="visible"/>
                                      </p:to>
                                    </p:set>
                                    <p:animEffect transition="in" filter="strips(downLeft)">
                                      <p:cBhvr>
                                        <p:cTn id="30" dur="500"/>
                                        <p:tgtEl>
                                          <p:spTgt spid="31770"/>
                                        </p:tgtEl>
                                      </p:cBhvr>
                                    </p:animEffect>
                                  </p:childTnLst>
                                </p:cTn>
                              </p:par>
                              <p:par>
                                <p:cTn id="31" presetID="18" presetClass="entr" presetSubtype="6" fill="hold" nodeType="withEffect">
                                  <p:stCondLst>
                                    <p:cond delay="0"/>
                                  </p:stCondLst>
                                  <p:childTnLst>
                                    <p:set>
                                      <p:cBhvr>
                                        <p:cTn id="32" dur="1" fill="hold">
                                          <p:stCondLst>
                                            <p:cond delay="0"/>
                                          </p:stCondLst>
                                        </p:cTn>
                                        <p:tgtEl>
                                          <p:spTgt spid="31760"/>
                                        </p:tgtEl>
                                        <p:attrNameLst>
                                          <p:attrName>style.visibility</p:attrName>
                                        </p:attrNameLst>
                                      </p:cBhvr>
                                      <p:to>
                                        <p:strVal val="visible"/>
                                      </p:to>
                                    </p:set>
                                    <p:animEffect transition="in" filter="strips(downRight)">
                                      <p:cBhvr>
                                        <p:cTn id="33" dur="500"/>
                                        <p:tgtEl>
                                          <p:spTgt spid="31760"/>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31771"/>
                                        </p:tgtEl>
                                        <p:attrNameLst>
                                          <p:attrName>style.visibility</p:attrName>
                                        </p:attrNameLst>
                                      </p:cBhvr>
                                      <p:to>
                                        <p:strVal val="visible"/>
                                      </p:to>
                                    </p:set>
                                    <p:animEffect transition="in" filter="strips(downRight)">
                                      <p:cBhvr>
                                        <p:cTn id="38" dur="500"/>
                                        <p:tgtEl>
                                          <p:spTgt spid="31771"/>
                                        </p:tgtEl>
                                      </p:cBhvr>
                                    </p:animEffect>
                                  </p:childTnLst>
                                </p:cTn>
                              </p:par>
                              <p:par>
                                <p:cTn id="39" presetID="18" presetClass="entr" presetSubtype="6" fill="hold" nodeType="withEffect">
                                  <p:stCondLst>
                                    <p:cond delay="0"/>
                                  </p:stCondLst>
                                  <p:childTnLst>
                                    <p:set>
                                      <p:cBhvr>
                                        <p:cTn id="40" dur="1" fill="hold">
                                          <p:stCondLst>
                                            <p:cond delay="0"/>
                                          </p:stCondLst>
                                        </p:cTn>
                                        <p:tgtEl>
                                          <p:spTgt spid="31763"/>
                                        </p:tgtEl>
                                        <p:attrNameLst>
                                          <p:attrName>style.visibility</p:attrName>
                                        </p:attrNameLst>
                                      </p:cBhvr>
                                      <p:to>
                                        <p:strVal val="visible"/>
                                      </p:to>
                                    </p:set>
                                    <p:animEffect transition="in" filter="strips(downRight)">
                                      <p:cBhvr>
                                        <p:cTn id="41" dur="500"/>
                                        <p:tgtEl>
                                          <p:spTgt spid="31763"/>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9" fill="hold" nodeType="clickEffect">
                                  <p:stCondLst>
                                    <p:cond delay="0"/>
                                  </p:stCondLst>
                                  <p:childTnLst>
                                    <p:set>
                                      <p:cBhvr>
                                        <p:cTn id="45" dur="1" fill="hold">
                                          <p:stCondLst>
                                            <p:cond delay="0"/>
                                          </p:stCondLst>
                                        </p:cTn>
                                        <p:tgtEl>
                                          <p:spTgt spid="31772"/>
                                        </p:tgtEl>
                                        <p:attrNameLst>
                                          <p:attrName>style.visibility</p:attrName>
                                        </p:attrNameLst>
                                      </p:cBhvr>
                                      <p:to>
                                        <p:strVal val="visible"/>
                                      </p:to>
                                    </p:set>
                                    <p:animEffect transition="in" filter="strips(upLeft)">
                                      <p:cBhvr>
                                        <p:cTn id="46" dur="500"/>
                                        <p:tgtEl>
                                          <p:spTgt spid="31772"/>
                                        </p:tgtEl>
                                      </p:cBhvr>
                                    </p:animEffect>
                                  </p:childTnLst>
                                </p:cTn>
                              </p:par>
                              <p:par>
                                <p:cTn id="47" presetID="18" presetClass="entr" presetSubtype="9" fill="hold" nodeType="withEffect">
                                  <p:stCondLst>
                                    <p:cond delay="0"/>
                                  </p:stCondLst>
                                  <p:childTnLst>
                                    <p:set>
                                      <p:cBhvr>
                                        <p:cTn id="48" dur="1" fill="hold">
                                          <p:stCondLst>
                                            <p:cond delay="0"/>
                                          </p:stCondLst>
                                        </p:cTn>
                                        <p:tgtEl>
                                          <p:spTgt spid="31773"/>
                                        </p:tgtEl>
                                        <p:attrNameLst>
                                          <p:attrName>style.visibility</p:attrName>
                                        </p:attrNameLst>
                                      </p:cBhvr>
                                      <p:to>
                                        <p:strVal val="visible"/>
                                      </p:to>
                                    </p:set>
                                    <p:animEffect transition="in" filter="strips(upLeft)">
                                      <p:cBhvr>
                                        <p:cTn id="49" dur="500"/>
                                        <p:tgtEl>
                                          <p:spTgt spid="31773"/>
                                        </p:tgtEl>
                                      </p:cBhvr>
                                    </p:animEffect>
                                  </p:childTnLst>
                                </p:cTn>
                              </p:par>
                              <p:par>
                                <p:cTn id="50" presetID="18" presetClass="entr" presetSubtype="9" fill="hold" nodeType="withEffect">
                                  <p:stCondLst>
                                    <p:cond delay="0"/>
                                  </p:stCondLst>
                                  <p:childTnLst>
                                    <p:set>
                                      <p:cBhvr>
                                        <p:cTn id="51" dur="1" fill="hold">
                                          <p:stCondLst>
                                            <p:cond delay="0"/>
                                          </p:stCondLst>
                                        </p:cTn>
                                        <p:tgtEl>
                                          <p:spTgt spid="31774"/>
                                        </p:tgtEl>
                                        <p:attrNameLst>
                                          <p:attrName>style.visibility</p:attrName>
                                        </p:attrNameLst>
                                      </p:cBhvr>
                                      <p:to>
                                        <p:strVal val="visible"/>
                                      </p:to>
                                    </p:set>
                                    <p:animEffect transition="in" filter="strips(upLeft)">
                                      <p:cBhvr>
                                        <p:cTn id="52" dur="500"/>
                                        <p:tgtEl>
                                          <p:spTgt spid="31774"/>
                                        </p:tgtEl>
                                      </p:cBhvr>
                                    </p:animEffect>
                                  </p:childTnLst>
                                </p:cTn>
                              </p:par>
                              <p:par>
                                <p:cTn id="53" presetID="18" presetClass="entr" presetSubtype="9" fill="hold" grpId="0" nodeType="withEffect">
                                  <p:stCondLst>
                                    <p:cond delay="0"/>
                                  </p:stCondLst>
                                  <p:childTnLst>
                                    <p:set>
                                      <p:cBhvr>
                                        <p:cTn id="54" dur="1" fill="hold">
                                          <p:stCondLst>
                                            <p:cond delay="0"/>
                                          </p:stCondLst>
                                        </p:cTn>
                                        <p:tgtEl>
                                          <p:spTgt spid="31776"/>
                                        </p:tgtEl>
                                        <p:attrNameLst>
                                          <p:attrName>style.visibility</p:attrName>
                                        </p:attrNameLst>
                                      </p:cBhvr>
                                      <p:to>
                                        <p:strVal val="visible"/>
                                      </p:to>
                                    </p:set>
                                    <p:animEffect transition="in" filter="strips(upLeft)">
                                      <p:cBhvr>
                                        <p:cTn id="55" dur="500"/>
                                        <p:tgtEl>
                                          <p:spTgt spid="31776"/>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nodeType="clickEffect">
                                  <p:stCondLst>
                                    <p:cond delay="0"/>
                                  </p:stCondLst>
                                  <p:childTnLst>
                                    <p:set>
                                      <p:cBhvr>
                                        <p:cTn id="59" dur="1" fill="hold">
                                          <p:stCondLst>
                                            <p:cond delay="0"/>
                                          </p:stCondLst>
                                        </p:cTn>
                                        <p:tgtEl>
                                          <p:spTgt spid="31757"/>
                                        </p:tgtEl>
                                        <p:attrNameLst>
                                          <p:attrName>style.visibility</p:attrName>
                                        </p:attrNameLst>
                                      </p:cBhvr>
                                      <p:to>
                                        <p:strVal val="visible"/>
                                      </p:to>
                                    </p:set>
                                    <p:animEffect transition="in" filter="strips(downRight)">
                                      <p:cBhvr>
                                        <p:cTn id="60" dur="500"/>
                                        <p:tgtEl>
                                          <p:spTgt spid="31757"/>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3" fill="hold" nodeType="clickEffect">
                                  <p:stCondLst>
                                    <p:cond delay="0"/>
                                  </p:stCondLst>
                                  <p:childTnLst>
                                    <p:set>
                                      <p:cBhvr>
                                        <p:cTn id="64" dur="1" fill="hold">
                                          <p:stCondLst>
                                            <p:cond delay="0"/>
                                          </p:stCondLst>
                                        </p:cTn>
                                        <p:tgtEl>
                                          <p:spTgt spid="31777"/>
                                        </p:tgtEl>
                                        <p:attrNameLst>
                                          <p:attrName>style.visibility</p:attrName>
                                        </p:attrNameLst>
                                      </p:cBhvr>
                                      <p:to>
                                        <p:strVal val="visible"/>
                                      </p:to>
                                    </p:set>
                                    <p:animEffect transition="in" filter="strips(upRight)">
                                      <p:cBhvr>
                                        <p:cTn id="65" dur="500"/>
                                        <p:tgtEl>
                                          <p:spTgt spid="31777"/>
                                        </p:tgtEl>
                                      </p:cBhvr>
                                    </p:animEffect>
                                  </p:childTnLst>
                                </p:cTn>
                              </p:par>
                              <p:par>
                                <p:cTn id="66" presetID="18" presetClass="entr" presetSubtype="6" fill="hold" grpId="0" nodeType="withEffect">
                                  <p:stCondLst>
                                    <p:cond delay="0"/>
                                  </p:stCondLst>
                                  <p:childTnLst>
                                    <p:set>
                                      <p:cBhvr>
                                        <p:cTn id="67" dur="1" fill="hold">
                                          <p:stCondLst>
                                            <p:cond delay="0"/>
                                          </p:stCondLst>
                                        </p:cTn>
                                        <p:tgtEl>
                                          <p:spTgt spid="31778"/>
                                        </p:tgtEl>
                                        <p:attrNameLst>
                                          <p:attrName>style.visibility</p:attrName>
                                        </p:attrNameLst>
                                      </p:cBhvr>
                                      <p:to>
                                        <p:strVal val="visible"/>
                                      </p:to>
                                    </p:set>
                                    <p:animEffect transition="in" filter="strips(downRight)">
                                      <p:cBhvr>
                                        <p:cTn id="68" dur="500"/>
                                        <p:tgtEl>
                                          <p:spTgt spid="31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6" grpId="0" animBg="1"/>
      <p:bldP spid="317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a:spLocks noGrp="1"/>
          </p:cNvSpPr>
          <p:nvPr>
            <p:ph type="dt" sz="half" idx="10"/>
          </p:nvPr>
        </p:nvSpPr>
        <p:spPr/>
        <p:txBody>
          <a:bodyPr/>
          <a:lstStyle/>
          <a:p>
            <a:fld id="{B0764F4E-1720-48BB-91DF-50801F1CC34A}" type="datetime1">
              <a:rPr lang="zh-CN" altLang="en-US"/>
              <a:pPr/>
              <a:t>2018/12/27</a:t>
            </a:fld>
            <a:endParaRPr lang="en-US" altLang="zh-CN"/>
          </a:p>
        </p:txBody>
      </p:sp>
      <p:sp>
        <p:nvSpPr>
          <p:cNvPr id="14" name="灯片编号占位符 4"/>
          <p:cNvSpPr>
            <a:spLocks noGrp="1"/>
          </p:cNvSpPr>
          <p:nvPr>
            <p:ph type="sldNum" sz="quarter" idx="11"/>
          </p:nvPr>
        </p:nvSpPr>
        <p:spPr/>
        <p:txBody>
          <a:bodyPr/>
          <a:lstStyle/>
          <a:p>
            <a:fld id="{E11C6F30-39F8-4A01-8019-189FA1412F48}" type="slidenum">
              <a:rPr lang="en-US" altLang="zh-CN"/>
              <a:pPr/>
              <a:t>21</a:t>
            </a:fld>
            <a:endParaRPr lang="en-US" altLang="zh-CN"/>
          </a:p>
        </p:txBody>
      </p:sp>
      <p:sp>
        <p:nvSpPr>
          <p:cNvPr id="34818" name="Rectangle 2"/>
          <p:cNvSpPr>
            <a:spLocks noGrp="1" noChangeArrowheads="1"/>
          </p:cNvSpPr>
          <p:nvPr>
            <p:ph type="title"/>
          </p:nvPr>
        </p:nvSpPr>
        <p:spPr/>
        <p:txBody>
          <a:bodyPr/>
          <a:lstStyle/>
          <a:p>
            <a:r>
              <a:rPr kumimoji="1" lang="en-US" altLang="zh-CN"/>
              <a:t>8.3</a:t>
            </a:r>
            <a:r>
              <a:rPr kumimoji="1" lang="zh-CN" altLang="en-US"/>
              <a:t>维护过程</a:t>
            </a:r>
          </a:p>
        </p:txBody>
      </p:sp>
      <p:sp>
        <p:nvSpPr>
          <p:cNvPr id="34819" name="Rectangle 3"/>
          <p:cNvSpPr>
            <a:spLocks noGrp="1" noChangeArrowheads="1"/>
          </p:cNvSpPr>
          <p:nvPr>
            <p:ph type="body" idx="1"/>
          </p:nvPr>
        </p:nvSpPr>
        <p:spPr/>
        <p:txBody>
          <a:bodyPr/>
          <a:lstStyle/>
          <a:p>
            <a:r>
              <a:rPr lang="zh-CN" altLang="en-US"/>
              <a:t>为了有效地进行软件维护，应事先做好组织工作。</a:t>
            </a:r>
          </a:p>
          <a:p>
            <a:pPr lvl="1"/>
            <a:r>
              <a:rPr lang="zh-CN" altLang="en-US">
                <a:solidFill>
                  <a:schemeClr val="hlink"/>
                </a:solidFill>
                <a:latin typeface="黑体" pitchFamily="2" charset="-122"/>
              </a:rPr>
              <a:t>⑴</a:t>
            </a:r>
            <a:r>
              <a:rPr lang="zh-CN" altLang="en-US">
                <a:solidFill>
                  <a:schemeClr val="hlink"/>
                </a:solidFill>
              </a:rPr>
              <a:t>建立维护的组织</a:t>
            </a:r>
          </a:p>
          <a:p>
            <a:pPr lvl="1"/>
            <a:r>
              <a:rPr lang="zh-CN" altLang="en-US">
                <a:solidFill>
                  <a:schemeClr val="hlink"/>
                </a:solidFill>
                <a:latin typeface="黑体" pitchFamily="2" charset="-122"/>
              </a:rPr>
              <a:t>⑵</a:t>
            </a:r>
            <a:r>
              <a:rPr lang="zh-CN" altLang="en-US">
                <a:solidFill>
                  <a:schemeClr val="hlink"/>
                </a:solidFill>
              </a:rPr>
              <a:t>为每一个维护申请规定标准的处理步骤</a:t>
            </a:r>
          </a:p>
          <a:p>
            <a:pPr lvl="1"/>
            <a:r>
              <a:rPr lang="zh-CN" altLang="en-US">
                <a:solidFill>
                  <a:schemeClr val="hlink"/>
                </a:solidFill>
                <a:latin typeface="黑体" pitchFamily="2" charset="-122"/>
              </a:rPr>
              <a:t>⑶明确</a:t>
            </a:r>
            <a:r>
              <a:rPr lang="zh-CN" altLang="en-US">
                <a:solidFill>
                  <a:schemeClr val="hlink"/>
                </a:solidFill>
              </a:rPr>
              <a:t>维护申请的评价过程，评审标准</a:t>
            </a:r>
            <a:endParaRPr lang="zh-CN" altLang="en-US">
              <a:solidFill>
                <a:schemeClr val="hlink"/>
              </a:solidFill>
              <a:latin typeface="黑体" pitchFamily="2" charset="-122"/>
            </a:endParaRPr>
          </a:p>
          <a:p>
            <a:pPr lvl="1"/>
            <a:r>
              <a:rPr lang="zh-CN" altLang="en-US">
                <a:solidFill>
                  <a:schemeClr val="hlink"/>
                </a:solidFill>
                <a:latin typeface="黑体" pitchFamily="2" charset="-122"/>
              </a:rPr>
              <a:t>⑷</a:t>
            </a:r>
            <a:r>
              <a:rPr lang="zh-CN" altLang="en-US">
                <a:solidFill>
                  <a:schemeClr val="hlink"/>
                </a:solidFill>
              </a:rPr>
              <a:t>建立维护活动的登记制度</a:t>
            </a:r>
          </a:p>
        </p:txBody>
      </p:sp>
      <p:grpSp>
        <p:nvGrpSpPr>
          <p:cNvPr id="34820" name="Group 4"/>
          <p:cNvGrpSpPr>
            <a:grpSpLocks/>
          </p:cNvGrpSpPr>
          <p:nvPr/>
        </p:nvGrpSpPr>
        <p:grpSpPr bwMode="auto">
          <a:xfrm>
            <a:off x="3733800" y="4114800"/>
            <a:ext cx="1462088" cy="1438275"/>
            <a:chOff x="1344" y="2928"/>
            <a:chExt cx="921" cy="906"/>
          </a:xfrm>
        </p:grpSpPr>
        <p:pic>
          <p:nvPicPr>
            <p:cNvPr id="34821" name="Picture 5" descr="man"/>
            <p:cNvPicPr>
              <a:picLocks noChangeAspect="1" noChangeArrowheads="1"/>
            </p:cNvPicPr>
            <p:nvPr/>
          </p:nvPicPr>
          <p:blipFill>
            <a:blip r:embed="rId2" cstate="print"/>
            <a:srcRect/>
            <a:stretch>
              <a:fillRect/>
            </a:stretch>
          </p:blipFill>
          <p:spPr bwMode="auto">
            <a:xfrm>
              <a:off x="1440" y="2928"/>
              <a:ext cx="768" cy="768"/>
            </a:xfrm>
            <a:prstGeom prst="rect">
              <a:avLst/>
            </a:prstGeom>
            <a:noFill/>
          </p:spPr>
        </p:pic>
        <p:sp>
          <p:nvSpPr>
            <p:cNvPr id="34822" name="Rectangle 6"/>
            <p:cNvSpPr>
              <a:spLocks noChangeArrowheads="1"/>
            </p:cNvSpPr>
            <p:nvPr/>
          </p:nvSpPr>
          <p:spPr bwMode="auto">
            <a:xfrm>
              <a:off x="1344" y="3584"/>
              <a:ext cx="921" cy="250"/>
            </a:xfrm>
            <a:prstGeom prst="rect">
              <a:avLst/>
            </a:prstGeom>
            <a:noFill/>
            <a:ln w="9525">
              <a:noFill/>
              <a:miter lim="800000"/>
              <a:headEnd/>
              <a:tailEnd/>
            </a:ln>
            <a:effectLst/>
          </p:spPr>
          <p:txBody>
            <a:bodyPr wrap="none">
              <a:spAutoFit/>
            </a:bodyPr>
            <a:lstStyle/>
            <a:p>
              <a:pPr>
                <a:spcBef>
                  <a:spcPct val="30000"/>
                </a:spcBef>
              </a:pPr>
              <a:r>
                <a:rPr lang="zh-CN" altLang="en-US" sz="2000" b="1">
                  <a:ea typeface="黑体" pitchFamily="2" charset="-122"/>
                </a:rPr>
                <a:t>系统管理员</a:t>
              </a:r>
            </a:p>
          </p:txBody>
        </p:sp>
      </p:grpSp>
      <p:grpSp>
        <p:nvGrpSpPr>
          <p:cNvPr id="34823" name="Group 7"/>
          <p:cNvGrpSpPr>
            <a:grpSpLocks/>
          </p:cNvGrpSpPr>
          <p:nvPr/>
        </p:nvGrpSpPr>
        <p:grpSpPr bwMode="auto">
          <a:xfrm>
            <a:off x="1676400" y="4114800"/>
            <a:ext cx="1462088" cy="1539875"/>
            <a:chOff x="624" y="1584"/>
            <a:chExt cx="921" cy="970"/>
          </a:xfrm>
        </p:grpSpPr>
        <p:pic>
          <p:nvPicPr>
            <p:cNvPr id="34824" name="Picture 8" descr="users"/>
            <p:cNvPicPr>
              <a:picLocks noChangeAspect="1" noChangeArrowheads="1"/>
            </p:cNvPicPr>
            <p:nvPr/>
          </p:nvPicPr>
          <p:blipFill>
            <a:blip r:embed="rId3" cstate="print"/>
            <a:srcRect/>
            <a:stretch>
              <a:fillRect/>
            </a:stretch>
          </p:blipFill>
          <p:spPr bwMode="auto">
            <a:xfrm>
              <a:off x="672" y="1584"/>
              <a:ext cx="768" cy="768"/>
            </a:xfrm>
            <a:prstGeom prst="rect">
              <a:avLst/>
            </a:prstGeom>
            <a:noFill/>
          </p:spPr>
        </p:pic>
        <p:sp>
          <p:nvSpPr>
            <p:cNvPr id="34825" name="Rectangle 9"/>
            <p:cNvSpPr>
              <a:spLocks noChangeArrowheads="1"/>
            </p:cNvSpPr>
            <p:nvPr/>
          </p:nvSpPr>
          <p:spPr bwMode="auto">
            <a:xfrm>
              <a:off x="624" y="2304"/>
              <a:ext cx="921" cy="250"/>
            </a:xfrm>
            <a:prstGeom prst="rect">
              <a:avLst/>
            </a:prstGeom>
            <a:noFill/>
            <a:ln w="9525">
              <a:noFill/>
              <a:miter lim="800000"/>
              <a:headEnd/>
              <a:tailEnd/>
            </a:ln>
            <a:effectLst/>
          </p:spPr>
          <p:txBody>
            <a:bodyPr wrap="none">
              <a:spAutoFit/>
            </a:bodyPr>
            <a:lstStyle/>
            <a:p>
              <a:pPr>
                <a:spcBef>
                  <a:spcPct val="30000"/>
                </a:spcBef>
              </a:pPr>
              <a:r>
                <a:rPr lang="zh-CN" altLang="en-US" sz="2000" b="1">
                  <a:ea typeface="黑体" pitchFamily="2" charset="-122"/>
                </a:rPr>
                <a:t>变化授权人</a:t>
              </a:r>
            </a:p>
          </p:txBody>
        </p:sp>
      </p:grpSp>
      <p:grpSp>
        <p:nvGrpSpPr>
          <p:cNvPr id="34826" name="Group 10"/>
          <p:cNvGrpSpPr>
            <a:grpSpLocks/>
          </p:cNvGrpSpPr>
          <p:nvPr/>
        </p:nvGrpSpPr>
        <p:grpSpPr bwMode="auto">
          <a:xfrm>
            <a:off x="6096000" y="4267200"/>
            <a:ext cx="1462088" cy="1539875"/>
            <a:chOff x="2544" y="1440"/>
            <a:chExt cx="921" cy="970"/>
          </a:xfrm>
        </p:grpSpPr>
        <p:pic>
          <p:nvPicPr>
            <p:cNvPr id="34827" name="Picture 11" descr="Universal%20Access"/>
            <p:cNvPicPr>
              <a:picLocks noChangeAspect="1" noChangeArrowheads="1"/>
            </p:cNvPicPr>
            <p:nvPr/>
          </p:nvPicPr>
          <p:blipFill>
            <a:blip r:embed="rId4" cstate="print"/>
            <a:srcRect/>
            <a:stretch>
              <a:fillRect/>
            </a:stretch>
          </p:blipFill>
          <p:spPr bwMode="auto">
            <a:xfrm>
              <a:off x="2592" y="1440"/>
              <a:ext cx="768" cy="768"/>
            </a:xfrm>
            <a:prstGeom prst="rect">
              <a:avLst/>
            </a:prstGeom>
            <a:noFill/>
          </p:spPr>
        </p:pic>
        <p:sp>
          <p:nvSpPr>
            <p:cNvPr id="34828" name="Rectangle 12"/>
            <p:cNvSpPr>
              <a:spLocks noChangeArrowheads="1"/>
            </p:cNvSpPr>
            <p:nvPr/>
          </p:nvSpPr>
          <p:spPr bwMode="auto">
            <a:xfrm>
              <a:off x="2544" y="2160"/>
              <a:ext cx="921" cy="250"/>
            </a:xfrm>
            <a:prstGeom prst="rect">
              <a:avLst/>
            </a:prstGeom>
            <a:noFill/>
            <a:ln w="9525">
              <a:noFill/>
              <a:miter lim="800000"/>
              <a:headEnd/>
              <a:tailEnd/>
            </a:ln>
            <a:effectLst/>
          </p:spPr>
          <p:txBody>
            <a:bodyPr wrap="none">
              <a:spAutoFit/>
            </a:bodyPr>
            <a:lstStyle/>
            <a:p>
              <a:pPr>
                <a:spcBef>
                  <a:spcPct val="30000"/>
                </a:spcBef>
              </a:pPr>
              <a:r>
                <a:rPr lang="zh-CN" altLang="en-US" sz="2000" b="1">
                  <a:ea typeface="黑体" pitchFamily="2" charset="-122"/>
                </a:rPr>
                <a:t>维护管理员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4819">
                                            <p:txEl>
                                              <p:pRg st="4" end="4"/>
                                            </p:txEl>
                                          </p:spTgt>
                                        </p:tgtEl>
                                        <p:attrNameLst>
                                          <p:attrName>style.visibility</p:attrName>
                                        </p:attrNameLst>
                                      </p:cBhvr>
                                      <p:to>
                                        <p:strVal val="visible"/>
                                      </p:to>
                                    </p:set>
                                    <p:animEffect transition="in" filter="strips(downRight)">
                                      <p:cBhvr>
                                        <p:cTn id="7"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39DCB6D-B811-4FF8-92EE-B794FACE2EDF}" type="datetime1">
              <a:rPr lang="zh-CN" altLang="en-US"/>
              <a:pPr/>
              <a:t>2018/12/27</a:t>
            </a:fld>
            <a:endParaRPr lang="en-US" altLang="zh-CN"/>
          </a:p>
        </p:txBody>
      </p:sp>
      <p:sp>
        <p:nvSpPr>
          <p:cNvPr id="5" name="灯片编号占位符 4"/>
          <p:cNvSpPr>
            <a:spLocks noGrp="1"/>
          </p:cNvSpPr>
          <p:nvPr>
            <p:ph type="sldNum" sz="quarter" idx="11"/>
          </p:nvPr>
        </p:nvSpPr>
        <p:spPr/>
        <p:txBody>
          <a:bodyPr/>
          <a:lstStyle/>
          <a:p>
            <a:fld id="{331E01EB-DE09-4345-B4D6-DC2371CA8CFF}" type="slidenum">
              <a:rPr lang="en-US" altLang="zh-CN"/>
              <a:pPr/>
              <a:t>22</a:t>
            </a:fld>
            <a:endParaRPr lang="en-US" altLang="zh-CN"/>
          </a:p>
        </p:txBody>
      </p:sp>
      <p:sp>
        <p:nvSpPr>
          <p:cNvPr id="38914" name="Rectangle 2"/>
          <p:cNvSpPr>
            <a:spLocks noGrp="1" noChangeArrowheads="1"/>
          </p:cNvSpPr>
          <p:nvPr>
            <p:ph type="title"/>
          </p:nvPr>
        </p:nvSpPr>
        <p:spPr/>
        <p:txBody>
          <a:bodyPr/>
          <a:lstStyle/>
          <a:p>
            <a:r>
              <a:rPr kumimoji="1" lang="en-US" altLang="zh-CN"/>
              <a:t>8.3</a:t>
            </a:r>
            <a:r>
              <a:rPr kumimoji="1" lang="zh-CN" altLang="en-US"/>
              <a:t>维护过程</a:t>
            </a:r>
          </a:p>
        </p:txBody>
      </p:sp>
      <p:sp>
        <p:nvSpPr>
          <p:cNvPr id="38915" name="Rectangle 3"/>
          <p:cNvSpPr>
            <a:spLocks noGrp="1" noChangeArrowheads="1"/>
          </p:cNvSpPr>
          <p:nvPr>
            <p:ph type="body" idx="1"/>
          </p:nvPr>
        </p:nvSpPr>
        <p:spPr/>
        <p:txBody>
          <a:bodyPr/>
          <a:lstStyle/>
          <a:p>
            <a:r>
              <a:rPr lang="en-US" altLang="zh-CN">
                <a:solidFill>
                  <a:srgbClr val="CC0000"/>
                </a:solidFill>
              </a:rPr>
              <a:t>【</a:t>
            </a:r>
            <a:r>
              <a:rPr lang="zh-CN" altLang="en-US">
                <a:solidFill>
                  <a:srgbClr val="CC0000"/>
                </a:solidFill>
              </a:rPr>
              <a:t>维护登记</a:t>
            </a:r>
            <a:r>
              <a:rPr lang="en-US" altLang="zh-CN">
                <a:solidFill>
                  <a:srgbClr val="CC0000"/>
                </a:solidFill>
              </a:rPr>
              <a:t>】</a:t>
            </a:r>
          </a:p>
          <a:p>
            <a:pPr lvl="1"/>
            <a:r>
              <a:rPr lang="zh-CN" altLang="en-US">
                <a:solidFill>
                  <a:schemeClr val="hlink"/>
                </a:solidFill>
              </a:rPr>
              <a:t>不同维护类型所占的百分比。</a:t>
            </a:r>
          </a:p>
          <a:p>
            <a:pPr lvl="1"/>
            <a:r>
              <a:rPr lang="zh-CN" altLang="en-US">
                <a:solidFill>
                  <a:schemeClr val="hlink"/>
                </a:solidFill>
              </a:rPr>
              <a:t>用于每一类维护活动的总人时数；</a:t>
            </a:r>
          </a:p>
          <a:p>
            <a:pPr lvl="1"/>
            <a:r>
              <a:rPr lang="zh-CN" altLang="en-US"/>
              <a:t>维护每</a:t>
            </a:r>
            <a:r>
              <a:rPr lang="zh-CN" altLang="en-US">
                <a:solidFill>
                  <a:schemeClr val="hlink"/>
                </a:solidFill>
              </a:rPr>
              <a:t>种编程语言平均花费的人时数</a:t>
            </a:r>
            <a:r>
              <a:rPr lang="zh-CN" altLang="en-US"/>
              <a:t>；</a:t>
            </a:r>
          </a:p>
          <a:p>
            <a:pPr lvl="1"/>
            <a:r>
              <a:rPr lang="zh-CN" altLang="en-US"/>
              <a:t>一张维护申请表的</a:t>
            </a:r>
            <a:r>
              <a:rPr lang="zh-CN" altLang="en-US">
                <a:solidFill>
                  <a:schemeClr val="hlink"/>
                </a:solidFill>
              </a:rPr>
              <a:t>平均周转时间</a:t>
            </a:r>
            <a:r>
              <a:rPr lang="zh-CN" altLang="en-US"/>
              <a:t>；</a:t>
            </a:r>
          </a:p>
          <a:p>
            <a:pPr lvl="1"/>
            <a:r>
              <a:rPr lang="zh-CN" altLang="en-US"/>
              <a:t>每次程序运行</a:t>
            </a:r>
            <a:r>
              <a:rPr lang="zh-CN" altLang="en-US">
                <a:solidFill>
                  <a:schemeClr val="hlink"/>
                </a:solidFill>
              </a:rPr>
              <a:t>平均失效的次数，时间间隔</a:t>
            </a:r>
            <a:r>
              <a:rPr lang="zh-CN" altLang="en-US"/>
              <a:t>；</a:t>
            </a:r>
          </a:p>
          <a:p>
            <a:endParaRPr lang="en-US" altLang="zh-CN">
              <a:solidFill>
                <a:schemeClr val="hlink"/>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3"/>
          <p:cNvSpPr>
            <a:spLocks noGrp="1"/>
          </p:cNvSpPr>
          <p:nvPr>
            <p:ph type="dt" sz="half" idx="10"/>
          </p:nvPr>
        </p:nvSpPr>
        <p:spPr/>
        <p:txBody>
          <a:bodyPr/>
          <a:lstStyle/>
          <a:p>
            <a:fld id="{C20605DF-41BA-4653-936A-8CE2262E4611}" type="datetime1">
              <a:rPr lang="zh-CN" altLang="en-US"/>
              <a:pPr/>
              <a:t>2018/12/27</a:t>
            </a:fld>
            <a:endParaRPr lang="en-US" altLang="zh-CN"/>
          </a:p>
        </p:txBody>
      </p:sp>
      <p:sp>
        <p:nvSpPr>
          <p:cNvPr id="33" name="灯片编号占位符 4"/>
          <p:cNvSpPr>
            <a:spLocks noGrp="1"/>
          </p:cNvSpPr>
          <p:nvPr>
            <p:ph type="sldNum" sz="quarter" idx="11"/>
          </p:nvPr>
        </p:nvSpPr>
        <p:spPr/>
        <p:txBody>
          <a:bodyPr/>
          <a:lstStyle/>
          <a:p>
            <a:fld id="{B35EFB92-A78C-40D0-8F95-407FAFACD4CC}" type="slidenum">
              <a:rPr lang="en-US" altLang="zh-CN"/>
              <a:pPr/>
              <a:t>23</a:t>
            </a:fld>
            <a:endParaRPr lang="en-US" altLang="zh-CN"/>
          </a:p>
        </p:txBody>
      </p:sp>
      <p:sp>
        <p:nvSpPr>
          <p:cNvPr id="45058" name="Rectangle 2"/>
          <p:cNvSpPr>
            <a:spLocks noGrp="1" noChangeArrowheads="1"/>
          </p:cNvSpPr>
          <p:nvPr>
            <p:ph type="title"/>
          </p:nvPr>
        </p:nvSpPr>
        <p:spPr/>
        <p:txBody>
          <a:bodyPr/>
          <a:lstStyle/>
          <a:p>
            <a:r>
              <a:rPr lang="zh-CN" altLang="en-US"/>
              <a:t>瀑布模型总结</a:t>
            </a:r>
          </a:p>
        </p:txBody>
      </p:sp>
      <p:sp>
        <p:nvSpPr>
          <p:cNvPr id="45059" name="AutoShape 3"/>
          <p:cNvSpPr>
            <a:spLocks noChangeArrowheads="1"/>
          </p:cNvSpPr>
          <p:nvPr/>
        </p:nvSpPr>
        <p:spPr bwMode="auto">
          <a:xfrm>
            <a:off x="76200" y="1066800"/>
            <a:ext cx="914400" cy="9906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400" b="1">
                <a:solidFill>
                  <a:srgbClr val="CC0000"/>
                </a:solidFill>
                <a:latin typeface="黑体" pitchFamily="2" charset="-122"/>
                <a:ea typeface="黑体" pitchFamily="2" charset="-122"/>
              </a:rPr>
              <a:t>客户</a:t>
            </a:r>
          </a:p>
          <a:p>
            <a:pPr algn="ctr"/>
            <a:r>
              <a:rPr lang="zh-CN" altLang="en-US" sz="2400" b="1">
                <a:solidFill>
                  <a:srgbClr val="CC0000"/>
                </a:solidFill>
                <a:latin typeface="黑体" pitchFamily="2" charset="-122"/>
                <a:ea typeface="黑体" pitchFamily="2" charset="-122"/>
              </a:rPr>
              <a:t>订购</a:t>
            </a:r>
          </a:p>
        </p:txBody>
      </p:sp>
      <p:sp>
        <p:nvSpPr>
          <p:cNvPr id="45060" name="AutoShape 4"/>
          <p:cNvSpPr>
            <a:spLocks noChangeArrowheads="1"/>
          </p:cNvSpPr>
          <p:nvPr/>
        </p:nvSpPr>
        <p:spPr bwMode="auto">
          <a:xfrm>
            <a:off x="1536700" y="1327150"/>
            <a:ext cx="2209800" cy="457200"/>
          </a:xfrm>
          <a:prstGeom prst="roundRect">
            <a:avLst>
              <a:gd name="adj" fmla="val 16667"/>
            </a:avLst>
          </a:prstGeom>
          <a:solidFill>
            <a:srgbClr val="CCFFCC"/>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问题定义</a:t>
            </a:r>
          </a:p>
        </p:txBody>
      </p:sp>
      <p:sp>
        <p:nvSpPr>
          <p:cNvPr id="45061" name="AutoShape 5"/>
          <p:cNvSpPr>
            <a:spLocks noChangeArrowheads="1"/>
          </p:cNvSpPr>
          <p:nvPr/>
        </p:nvSpPr>
        <p:spPr bwMode="auto">
          <a:xfrm>
            <a:off x="4191000" y="1328738"/>
            <a:ext cx="2209800" cy="457200"/>
          </a:xfrm>
          <a:prstGeom prst="roundRect">
            <a:avLst>
              <a:gd name="adj" fmla="val 16667"/>
            </a:avLst>
          </a:prstGeom>
          <a:solidFill>
            <a:srgbClr val="CCFFCC"/>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可行性研究</a:t>
            </a:r>
          </a:p>
        </p:txBody>
      </p:sp>
      <p:cxnSp>
        <p:nvCxnSpPr>
          <p:cNvPr id="45062" name="AutoShape 6"/>
          <p:cNvCxnSpPr>
            <a:cxnSpLocks noChangeShapeType="1"/>
            <a:stCxn id="45059" idx="3"/>
            <a:endCxn id="45060" idx="1"/>
          </p:cNvCxnSpPr>
          <p:nvPr/>
        </p:nvCxnSpPr>
        <p:spPr bwMode="auto">
          <a:xfrm flipV="1">
            <a:off x="990600" y="1555750"/>
            <a:ext cx="546100" cy="6350"/>
          </a:xfrm>
          <a:prstGeom prst="bentConnector3">
            <a:avLst>
              <a:gd name="adj1" fmla="val 50000"/>
            </a:avLst>
          </a:prstGeom>
          <a:noFill/>
          <a:ln w="76200">
            <a:solidFill>
              <a:schemeClr val="accent2"/>
            </a:solidFill>
            <a:miter lim="800000"/>
            <a:headEnd/>
            <a:tailEnd type="triangle" w="med" len="med"/>
          </a:ln>
          <a:effectLst/>
        </p:spPr>
      </p:cxnSp>
      <p:cxnSp>
        <p:nvCxnSpPr>
          <p:cNvPr id="45063" name="AutoShape 7"/>
          <p:cNvCxnSpPr>
            <a:cxnSpLocks noChangeShapeType="1"/>
            <a:stCxn id="45060" idx="3"/>
            <a:endCxn id="45061" idx="1"/>
          </p:cNvCxnSpPr>
          <p:nvPr/>
        </p:nvCxnSpPr>
        <p:spPr bwMode="auto">
          <a:xfrm>
            <a:off x="3746500" y="1555750"/>
            <a:ext cx="444500" cy="1588"/>
          </a:xfrm>
          <a:prstGeom prst="bentConnector3">
            <a:avLst>
              <a:gd name="adj1" fmla="val 50000"/>
            </a:avLst>
          </a:prstGeom>
          <a:noFill/>
          <a:ln w="76200">
            <a:solidFill>
              <a:schemeClr val="accent2"/>
            </a:solidFill>
            <a:miter lim="800000"/>
            <a:headEnd/>
            <a:tailEnd type="triangle" w="med" len="med"/>
          </a:ln>
          <a:effectLst/>
        </p:spPr>
      </p:cxnSp>
      <p:sp>
        <p:nvSpPr>
          <p:cNvPr id="45064" name="AutoShape 8"/>
          <p:cNvSpPr>
            <a:spLocks noChangeArrowheads="1"/>
          </p:cNvSpPr>
          <p:nvPr/>
        </p:nvSpPr>
        <p:spPr bwMode="auto">
          <a:xfrm>
            <a:off x="6858000" y="1143000"/>
            <a:ext cx="1752600" cy="838200"/>
          </a:xfrm>
          <a:prstGeom prst="foldedCorner">
            <a:avLst>
              <a:gd name="adj" fmla="val 12500"/>
            </a:avLst>
          </a:prstGeom>
          <a:solidFill>
            <a:srgbClr val="FFFFFF"/>
          </a:solidFill>
          <a:ln w="9525">
            <a:solidFill>
              <a:schemeClr val="tx1"/>
            </a:solidFill>
            <a:round/>
            <a:headEnd/>
            <a:tailEnd/>
          </a:ln>
          <a:effectLst/>
        </p:spPr>
        <p:txBody>
          <a:bodyPr wrap="none" anchor="ctr"/>
          <a:lstStyle/>
          <a:p>
            <a:pPr algn="ctr"/>
            <a:r>
              <a:rPr lang="zh-CN" altLang="en-US" sz="2200" b="1">
                <a:solidFill>
                  <a:srgbClr val="CC0000"/>
                </a:solidFill>
                <a:ea typeface="黑体" pitchFamily="2" charset="-122"/>
              </a:rPr>
              <a:t>可行性研究</a:t>
            </a:r>
          </a:p>
          <a:p>
            <a:pPr algn="ctr"/>
            <a:r>
              <a:rPr lang="zh-CN" altLang="en-US" sz="2200" b="1">
                <a:solidFill>
                  <a:srgbClr val="CC0000"/>
                </a:solidFill>
                <a:ea typeface="黑体" pitchFamily="2" charset="-122"/>
              </a:rPr>
              <a:t>报告</a:t>
            </a:r>
          </a:p>
        </p:txBody>
      </p:sp>
      <p:cxnSp>
        <p:nvCxnSpPr>
          <p:cNvPr id="45065" name="AutoShape 9"/>
          <p:cNvCxnSpPr>
            <a:cxnSpLocks noChangeShapeType="1"/>
            <a:stCxn id="45061" idx="3"/>
            <a:endCxn id="45064" idx="1"/>
          </p:cNvCxnSpPr>
          <p:nvPr/>
        </p:nvCxnSpPr>
        <p:spPr bwMode="auto">
          <a:xfrm>
            <a:off x="6400800" y="1557338"/>
            <a:ext cx="457200" cy="4762"/>
          </a:xfrm>
          <a:prstGeom prst="bentConnector3">
            <a:avLst>
              <a:gd name="adj1" fmla="val 50000"/>
            </a:avLst>
          </a:prstGeom>
          <a:noFill/>
          <a:ln w="76200">
            <a:solidFill>
              <a:srgbClr val="FF9900"/>
            </a:solidFill>
            <a:miter lim="800000"/>
            <a:headEnd/>
            <a:tailEnd type="triangle" w="med" len="med"/>
          </a:ln>
          <a:effectLst/>
        </p:spPr>
      </p:cxnSp>
      <p:sp>
        <p:nvSpPr>
          <p:cNvPr id="45066" name="AutoShape 10"/>
          <p:cNvSpPr>
            <a:spLocks noChangeArrowheads="1"/>
          </p:cNvSpPr>
          <p:nvPr/>
        </p:nvSpPr>
        <p:spPr bwMode="auto">
          <a:xfrm>
            <a:off x="1524000" y="2286000"/>
            <a:ext cx="2209800" cy="457200"/>
          </a:xfrm>
          <a:prstGeom prst="roundRect">
            <a:avLst>
              <a:gd name="adj" fmla="val 16667"/>
            </a:avLst>
          </a:prstGeom>
          <a:solidFill>
            <a:srgbClr val="CCFFCC"/>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需求分析</a:t>
            </a:r>
          </a:p>
        </p:txBody>
      </p:sp>
      <p:cxnSp>
        <p:nvCxnSpPr>
          <p:cNvPr id="45067" name="AutoShape 11"/>
          <p:cNvCxnSpPr>
            <a:cxnSpLocks noChangeShapeType="1"/>
            <a:stCxn id="45061" idx="2"/>
            <a:endCxn id="45066" idx="0"/>
          </p:cNvCxnSpPr>
          <p:nvPr/>
        </p:nvCxnSpPr>
        <p:spPr bwMode="auto">
          <a:xfrm rot="5400000">
            <a:off x="3712369" y="702469"/>
            <a:ext cx="500062" cy="2667000"/>
          </a:xfrm>
          <a:prstGeom prst="bentConnector3">
            <a:avLst>
              <a:gd name="adj1" fmla="val 49843"/>
            </a:avLst>
          </a:prstGeom>
          <a:noFill/>
          <a:ln w="76200">
            <a:solidFill>
              <a:schemeClr val="accent2"/>
            </a:solidFill>
            <a:miter lim="800000"/>
            <a:headEnd/>
            <a:tailEnd type="triangle" w="med" len="med"/>
          </a:ln>
          <a:effectLst/>
        </p:spPr>
      </p:cxnSp>
      <p:cxnSp>
        <p:nvCxnSpPr>
          <p:cNvPr id="45068" name="AutoShape 12"/>
          <p:cNvCxnSpPr>
            <a:cxnSpLocks noChangeShapeType="1"/>
            <a:stCxn id="45066" idx="3"/>
            <a:endCxn id="45085" idx="1"/>
          </p:cNvCxnSpPr>
          <p:nvPr/>
        </p:nvCxnSpPr>
        <p:spPr bwMode="auto">
          <a:xfrm>
            <a:off x="3733800" y="2514600"/>
            <a:ext cx="2635250" cy="4763"/>
          </a:xfrm>
          <a:prstGeom prst="bentConnector3">
            <a:avLst>
              <a:gd name="adj1" fmla="val 50000"/>
            </a:avLst>
          </a:prstGeom>
          <a:noFill/>
          <a:ln w="76200">
            <a:solidFill>
              <a:srgbClr val="FF9900"/>
            </a:solidFill>
            <a:miter lim="800000"/>
            <a:headEnd/>
            <a:tailEnd type="triangle" w="med" len="med"/>
          </a:ln>
          <a:effectLst/>
        </p:spPr>
      </p:cxnSp>
      <p:sp>
        <p:nvSpPr>
          <p:cNvPr id="45069" name="AutoShape 13"/>
          <p:cNvSpPr>
            <a:spLocks noChangeArrowheads="1"/>
          </p:cNvSpPr>
          <p:nvPr/>
        </p:nvSpPr>
        <p:spPr bwMode="auto">
          <a:xfrm>
            <a:off x="2209800" y="3157538"/>
            <a:ext cx="2209800" cy="457200"/>
          </a:xfrm>
          <a:prstGeom prst="roundRect">
            <a:avLst>
              <a:gd name="adj" fmla="val 16667"/>
            </a:avLst>
          </a:prstGeom>
          <a:solidFill>
            <a:srgbClr val="CCFFCC"/>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概要设计</a:t>
            </a:r>
          </a:p>
        </p:txBody>
      </p:sp>
      <p:cxnSp>
        <p:nvCxnSpPr>
          <p:cNvPr id="45070" name="AutoShape 14"/>
          <p:cNvCxnSpPr>
            <a:cxnSpLocks noChangeShapeType="1"/>
            <a:stCxn id="45066" idx="2"/>
            <a:endCxn id="45069" idx="0"/>
          </p:cNvCxnSpPr>
          <p:nvPr/>
        </p:nvCxnSpPr>
        <p:spPr bwMode="auto">
          <a:xfrm rot="16200000" flipH="1">
            <a:off x="2764631" y="2607469"/>
            <a:ext cx="414338" cy="685800"/>
          </a:xfrm>
          <a:prstGeom prst="bentConnector3">
            <a:avLst>
              <a:gd name="adj1" fmla="val 25667"/>
            </a:avLst>
          </a:prstGeom>
          <a:noFill/>
          <a:ln w="76200">
            <a:solidFill>
              <a:schemeClr val="accent2"/>
            </a:solidFill>
            <a:miter lim="800000"/>
            <a:headEnd/>
            <a:tailEnd type="triangle" w="med" len="med"/>
          </a:ln>
          <a:effectLst/>
        </p:spPr>
      </p:cxnSp>
      <p:sp>
        <p:nvSpPr>
          <p:cNvPr id="45071" name="AutoShape 15"/>
          <p:cNvSpPr>
            <a:spLocks noChangeArrowheads="1"/>
          </p:cNvSpPr>
          <p:nvPr/>
        </p:nvSpPr>
        <p:spPr bwMode="auto">
          <a:xfrm>
            <a:off x="6400800" y="3124200"/>
            <a:ext cx="2209800" cy="533400"/>
          </a:xfrm>
          <a:prstGeom prst="foldedCorner">
            <a:avLst>
              <a:gd name="adj" fmla="val 12500"/>
            </a:avLst>
          </a:prstGeom>
          <a:solidFill>
            <a:srgbClr val="FFFFFF"/>
          </a:solidFill>
          <a:ln w="9525">
            <a:solidFill>
              <a:schemeClr val="tx1"/>
            </a:solidFill>
            <a:round/>
            <a:headEnd/>
            <a:tailEnd/>
          </a:ln>
          <a:effectLst/>
        </p:spPr>
        <p:txBody>
          <a:bodyPr wrap="none" anchor="ctr"/>
          <a:lstStyle/>
          <a:p>
            <a:pPr algn="ctr"/>
            <a:r>
              <a:rPr lang="zh-CN" altLang="en-US" sz="2200" b="1">
                <a:solidFill>
                  <a:srgbClr val="CC0000"/>
                </a:solidFill>
                <a:ea typeface="黑体" pitchFamily="2" charset="-122"/>
              </a:rPr>
              <a:t>概要设计报告</a:t>
            </a:r>
          </a:p>
        </p:txBody>
      </p:sp>
      <p:cxnSp>
        <p:nvCxnSpPr>
          <p:cNvPr id="45072" name="AutoShape 16"/>
          <p:cNvCxnSpPr>
            <a:cxnSpLocks noChangeShapeType="1"/>
            <a:stCxn id="45069" idx="3"/>
            <a:endCxn id="45071" idx="1"/>
          </p:cNvCxnSpPr>
          <p:nvPr/>
        </p:nvCxnSpPr>
        <p:spPr bwMode="auto">
          <a:xfrm>
            <a:off x="4419600" y="3386138"/>
            <a:ext cx="1981200" cy="4762"/>
          </a:xfrm>
          <a:prstGeom prst="bentConnector3">
            <a:avLst>
              <a:gd name="adj1" fmla="val 50000"/>
            </a:avLst>
          </a:prstGeom>
          <a:noFill/>
          <a:ln w="76200">
            <a:solidFill>
              <a:srgbClr val="FF9900"/>
            </a:solidFill>
            <a:miter lim="800000"/>
            <a:headEnd/>
            <a:tailEnd type="triangle" w="med" len="med"/>
          </a:ln>
          <a:effectLst/>
        </p:spPr>
      </p:cxnSp>
      <p:sp>
        <p:nvSpPr>
          <p:cNvPr id="45073" name="AutoShape 17"/>
          <p:cNvSpPr>
            <a:spLocks noChangeArrowheads="1"/>
          </p:cNvSpPr>
          <p:nvPr/>
        </p:nvSpPr>
        <p:spPr bwMode="auto">
          <a:xfrm>
            <a:off x="2971800" y="4005263"/>
            <a:ext cx="2209800" cy="457200"/>
          </a:xfrm>
          <a:prstGeom prst="roundRect">
            <a:avLst>
              <a:gd name="adj" fmla="val 16667"/>
            </a:avLst>
          </a:prstGeom>
          <a:solidFill>
            <a:srgbClr val="CCFFCC"/>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详细设计</a:t>
            </a:r>
          </a:p>
        </p:txBody>
      </p:sp>
      <p:sp>
        <p:nvSpPr>
          <p:cNvPr id="45074" name="AutoShape 18"/>
          <p:cNvSpPr>
            <a:spLocks noChangeArrowheads="1"/>
          </p:cNvSpPr>
          <p:nvPr/>
        </p:nvSpPr>
        <p:spPr bwMode="auto">
          <a:xfrm>
            <a:off x="6400800" y="3962400"/>
            <a:ext cx="2209800" cy="533400"/>
          </a:xfrm>
          <a:prstGeom prst="foldedCorner">
            <a:avLst>
              <a:gd name="adj" fmla="val 12500"/>
            </a:avLst>
          </a:prstGeom>
          <a:solidFill>
            <a:srgbClr val="FFFFFF"/>
          </a:solidFill>
          <a:ln w="9525">
            <a:solidFill>
              <a:schemeClr val="tx1"/>
            </a:solidFill>
            <a:round/>
            <a:headEnd/>
            <a:tailEnd/>
          </a:ln>
          <a:effectLst/>
        </p:spPr>
        <p:txBody>
          <a:bodyPr wrap="none" anchor="ctr"/>
          <a:lstStyle/>
          <a:p>
            <a:pPr algn="ctr"/>
            <a:r>
              <a:rPr lang="zh-CN" altLang="en-US" sz="2200" b="1">
                <a:solidFill>
                  <a:srgbClr val="CC0000"/>
                </a:solidFill>
                <a:ea typeface="黑体" pitchFamily="2" charset="-122"/>
              </a:rPr>
              <a:t>详细设计报告</a:t>
            </a:r>
          </a:p>
        </p:txBody>
      </p:sp>
      <p:cxnSp>
        <p:nvCxnSpPr>
          <p:cNvPr id="45075" name="AutoShape 19"/>
          <p:cNvCxnSpPr>
            <a:cxnSpLocks noChangeShapeType="1"/>
            <a:stCxn id="45073" idx="3"/>
            <a:endCxn id="45074" idx="1"/>
          </p:cNvCxnSpPr>
          <p:nvPr/>
        </p:nvCxnSpPr>
        <p:spPr bwMode="auto">
          <a:xfrm flipV="1">
            <a:off x="5181600" y="4229100"/>
            <a:ext cx="1219200" cy="4763"/>
          </a:xfrm>
          <a:prstGeom prst="bentConnector3">
            <a:avLst>
              <a:gd name="adj1" fmla="val 50000"/>
            </a:avLst>
          </a:prstGeom>
          <a:noFill/>
          <a:ln w="76200">
            <a:solidFill>
              <a:srgbClr val="FF9900"/>
            </a:solidFill>
            <a:miter lim="800000"/>
            <a:headEnd/>
            <a:tailEnd type="triangle" w="med" len="med"/>
          </a:ln>
          <a:effectLst/>
        </p:spPr>
      </p:cxnSp>
      <p:cxnSp>
        <p:nvCxnSpPr>
          <p:cNvPr id="45076" name="AutoShape 20"/>
          <p:cNvCxnSpPr>
            <a:cxnSpLocks noChangeShapeType="1"/>
            <a:stCxn id="45069" idx="2"/>
            <a:endCxn id="45073" idx="0"/>
          </p:cNvCxnSpPr>
          <p:nvPr/>
        </p:nvCxnSpPr>
        <p:spPr bwMode="auto">
          <a:xfrm rot="16200000" flipH="1">
            <a:off x="3500437" y="3429001"/>
            <a:ext cx="390525" cy="762000"/>
          </a:xfrm>
          <a:prstGeom prst="bentConnector3">
            <a:avLst>
              <a:gd name="adj1" fmla="val 27639"/>
            </a:avLst>
          </a:prstGeom>
          <a:noFill/>
          <a:ln w="76200">
            <a:solidFill>
              <a:schemeClr val="accent2"/>
            </a:solidFill>
            <a:miter lim="800000"/>
            <a:headEnd/>
            <a:tailEnd type="triangle" w="med" len="med"/>
          </a:ln>
          <a:effectLst/>
        </p:spPr>
      </p:cxnSp>
      <p:sp>
        <p:nvSpPr>
          <p:cNvPr id="45077" name="AutoShape 21"/>
          <p:cNvSpPr>
            <a:spLocks noChangeArrowheads="1"/>
          </p:cNvSpPr>
          <p:nvPr/>
        </p:nvSpPr>
        <p:spPr bwMode="auto">
          <a:xfrm>
            <a:off x="3733800" y="4811713"/>
            <a:ext cx="2209800" cy="457200"/>
          </a:xfrm>
          <a:prstGeom prst="roundRect">
            <a:avLst>
              <a:gd name="adj" fmla="val 16667"/>
            </a:avLst>
          </a:prstGeom>
          <a:solidFill>
            <a:srgbClr val="CCFFCC"/>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编码</a:t>
            </a:r>
          </a:p>
        </p:txBody>
      </p:sp>
      <p:cxnSp>
        <p:nvCxnSpPr>
          <p:cNvPr id="45078" name="AutoShape 22"/>
          <p:cNvCxnSpPr>
            <a:cxnSpLocks noChangeShapeType="1"/>
            <a:stCxn id="45073" idx="2"/>
            <a:endCxn id="45077" idx="0"/>
          </p:cNvCxnSpPr>
          <p:nvPr/>
        </p:nvCxnSpPr>
        <p:spPr bwMode="auto">
          <a:xfrm rot="16200000" flipH="1">
            <a:off x="4283075" y="4256088"/>
            <a:ext cx="349250" cy="762000"/>
          </a:xfrm>
          <a:prstGeom prst="bentConnector3">
            <a:avLst>
              <a:gd name="adj1" fmla="val 27727"/>
            </a:avLst>
          </a:prstGeom>
          <a:noFill/>
          <a:ln w="76200">
            <a:solidFill>
              <a:schemeClr val="accent2"/>
            </a:solidFill>
            <a:miter lim="800000"/>
            <a:headEnd/>
            <a:tailEnd type="triangle" w="med" len="med"/>
          </a:ln>
          <a:effectLst/>
        </p:spPr>
      </p:cxnSp>
      <p:sp>
        <p:nvSpPr>
          <p:cNvPr id="45079" name="AutoShape 23"/>
          <p:cNvSpPr>
            <a:spLocks noChangeArrowheads="1"/>
          </p:cNvSpPr>
          <p:nvPr/>
        </p:nvSpPr>
        <p:spPr bwMode="auto">
          <a:xfrm>
            <a:off x="4495800" y="5607050"/>
            <a:ext cx="2209800" cy="457200"/>
          </a:xfrm>
          <a:prstGeom prst="roundRect">
            <a:avLst>
              <a:gd name="adj" fmla="val 16667"/>
            </a:avLst>
          </a:prstGeom>
          <a:solidFill>
            <a:srgbClr val="CCFFCC"/>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测试</a:t>
            </a:r>
          </a:p>
        </p:txBody>
      </p:sp>
      <p:cxnSp>
        <p:nvCxnSpPr>
          <p:cNvPr id="45080" name="AutoShape 24"/>
          <p:cNvCxnSpPr>
            <a:cxnSpLocks noChangeShapeType="1"/>
            <a:stCxn id="45077" idx="2"/>
            <a:endCxn id="45079" idx="0"/>
          </p:cNvCxnSpPr>
          <p:nvPr/>
        </p:nvCxnSpPr>
        <p:spPr bwMode="auto">
          <a:xfrm rot="16200000" flipH="1">
            <a:off x="5050631" y="5056982"/>
            <a:ext cx="338137" cy="762000"/>
          </a:xfrm>
          <a:prstGeom prst="bentConnector3">
            <a:avLst>
              <a:gd name="adj1" fmla="val 23472"/>
            </a:avLst>
          </a:prstGeom>
          <a:noFill/>
          <a:ln w="76200">
            <a:solidFill>
              <a:schemeClr val="accent2"/>
            </a:solidFill>
            <a:miter lim="800000"/>
            <a:headEnd/>
            <a:tailEnd type="triangle" w="med" len="med"/>
          </a:ln>
          <a:effectLst/>
        </p:spPr>
      </p:cxnSp>
      <p:sp>
        <p:nvSpPr>
          <p:cNvPr id="45081" name="AutoShape 25"/>
          <p:cNvSpPr>
            <a:spLocks noChangeArrowheads="1"/>
          </p:cNvSpPr>
          <p:nvPr/>
        </p:nvSpPr>
        <p:spPr bwMode="auto">
          <a:xfrm>
            <a:off x="457200" y="4767263"/>
            <a:ext cx="2209800" cy="533400"/>
          </a:xfrm>
          <a:prstGeom prst="foldedCorner">
            <a:avLst>
              <a:gd name="adj" fmla="val 12500"/>
            </a:avLst>
          </a:prstGeom>
          <a:solidFill>
            <a:srgbClr val="FFFFFF"/>
          </a:solidFill>
          <a:ln w="9525">
            <a:solidFill>
              <a:schemeClr val="tx1"/>
            </a:solidFill>
            <a:round/>
            <a:headEnd/>
            <a:tailEnd/>
          </a:ln>
          <a:effectLst/>
        </p:spPr>
        <p:txBody>
          <a:bodyPr wrap="none" anchor="ctr"/>
          <a:lstStyle/>
          <a:p>
            <a:pPr algn="ctr"/>
            <a:r>
              <a:rPr lang="zh-CN" altLang="en-US" sz="2200" b="1">
                <a:solidFill>
                  <a:srgbClr val="CC0000"/>
                </a:solidFill>
                <a:ea typeface="黑体" pitchFamily="2" charset="-122"/>
              </a:rPr>
              <a:t>源程序清单</a:t>
            </a:r>
          </a:p>
        </p:txBody>
      </p:sp>
      <p:cxnSp>
        <p:nvCxnSpPr>
          <p:cNvPr id="45082" name="AutoShape 26"/>
          <p:cNvCxnSpPr>
            <a:cxnSpLocks noChangeShapeType="1"/>
            <a:stCxn id="45077" idx="1"/>
            <a:endCxn id="45081" idx="3"/>
          </p:cNvCxnSpPr>
          <p:nvPr/>
        </p:nvCxnSpPr>
        <p:spPr bwMode="auto">
          <a:xfrm rot="10800000">
            <a:off x="2667000" y="5033963"/>
            <a:ext cx="1066800" cy="6350"/>
          </a:xfrm>
          <a:prstGeom prst="bentConnector3">
            <a:avLst>
              <a:gd name="adj1" fmla="val 50000"/>
            </a:avLst>
          </a:prstGeom>
          <a:noFill/>
          <a:ln w="76200">
            <a:solidFill>
              <a:srgbClr val="FF9900"/>
            </a:solidFill>
            <a:miter lim="800000"/>
            <a:headEnd/>
            <a:tailEnd type="triangle" w="med" len="med"/>
          </a:ln>
          <a:effectLst/>
        </p:spPr>
      </p:cxnSp>
      <p:sp>
        <p:nvSpPr>
          <p:cNvPr id="45083" name="AutoShape 27"/>
          <p:cNvSpPr>
            <a:spLocks noChangeArrowheads="1"/>
          </p:cNvSpPr>
          <p:nvPr/>
        </p:nvSpPr>
        <p:spPr bwMode="auto">
          <a:xfrm>
            <a:off x="457200" y="5562600"/>
            <a:ext cx="2209800" cy="533400"/>
          </a:xfrm>
          <a:prstGeom prst="foldedCorner">
            <a:avLst>
              <a:gd name="adj" fmla="val 12500"/>
            </a:avLst>
          </a:prstGeom>
          <a:solidFill>
            <a:srgbClr val="FFFFFF"/>
          </a:solidFill>
          <a:ln w="9525">
            <a:solidFill>
              <a:schemeClr val="tx1"/>
            </a:solidFill>
            <a:round/>
            <a:headEnd/>
            <a:tailEnd/>
          </a:ln>
          <a:effectLst/>
        </p:spPr>
        <p:txBody>
          <a:bodyPr wrap="none" anchor="ctr"/>
          <a:lstStyle/>
          <a:p>
            <a:pPr algn="ctr"/>
            <a:r>
              <a:rPr lang="zh-CN" altLang="en-US" sz="2200" b="1">
                <a:solidFill>
                  <a:srgbClr val="CC0000"/>
                </a:solidFill>
                <a:ea typeface="黑体" pitchFamily="2" charset="-122"/>
              </a:rPr>
              <a:t>测试报告</a:t>
            </a:r>
          </a:p>
        </p:txBody>
      </p:sp>
      <p:cxnSp>
        <p:nvCxnSpPr>
          <p:cNvPr id="45084" name="AutoShape 28"/>
          <p:cNvCxnSpPr>
            <a:cxnSpLocks noChangeShapeType="1"/>
            <a:stCxn id="45079" idx="1"/>
            <a:endCxn id="45083" idx="3"/>
          </p:cNvCxnSpPr>
          <p:nvPr/>
        </p:nvCxnSpPr>
        <p:spPr bwMode="auto">
          <a:xfrm rot="10800000">
            <a:off x="2667000" y="5829300"/>
            <a:ext cx="1828800" cy="6350"/>
          </a:xfrm>
          <a:prstGeom prst="bentConnector3">
            <a:avLst>
              <a:gd name="adj1" fmla="val 50000"/>
            </a:avLst>
          </a:prstGeom>
          <a:noFill/>
          <a:ln w="76200">
            <a:solidFill>
              <a:srgbClr val="FF9900"/>
            </a:solidFill>
            <a:miter lim="800000"/>
            <a:headEnd/>
            <a:tailEnd type="triangle" w="med" len="med"/>
          </a:ln>
          <a:effectLst/>
        </p:spPr>
      </p:cxnSp>
      <p:sp>
        <p:nvSpPr>
          <p:cNvPr id="45085" name="AutoShape 29"/>
          <p:cNvSpPr>
            <a:spLocks noChangeArrowheads="1"/>
          </p:cNvSpPr>
          <p:nvPr/>
        </p:nvSpPr>
        <p:spPr bwMode="auto">
          <a:xfrm>
            <a:off x="6369050" y="2252663"/>
            <a:ext cx="2209800" cy="533400"/>
          </a:xfrm>
          <a:prstGeom prst="foldedCorner">
            <a:avLst>
              <a:gd name="adj" fmla="val 12500"/>
            </a:avLst>
          </a:prstGeom>
          <a:solidFill>
            <a:srgbClr val="FFFFFF"/>
          </a:solidFill>
          <a:ln w="9525">
            <a:solidFill>
              <a:schemeClr val="tx1"/>
            </a:solidFill>
            <a:round/>
            <a:headEnd/>
            <a:tailEnd/>
          </a:ln>
          <a:effectLst/>
        </p:spPr>
        <p:txBody>
          <a:bodyPr wrap="none" anchor="ctr"/>
          <a:lstStyle/>
          <a:p>
            <a:pPr algn="ctr"/>
            <a:r>
              <a:rPr lang="zh-CN" altLang="en-US" sz="2200" b="1">
                <a:solidFill>
                  <a:srgbClr val="CC0000"/>
                </a:solidFill>
                <a:ea typeface="黑体" pitchFamily="2" charset="-122"/>
              </a:rPr>
              <a:t>需求分析报告</a:t>
            </a:r>
          </a:p>
        </p:txBody>
      </p:sp>
      <p:sp>
        <p:nvSpPr>
          <p:cNvPr id="45088" name="AutoShape 32"/>
          <p:cNvSpPr>
            <a:spLocks noChangeArrowheads="1"/>
          </p:cNvSpPr>
          <p:nvPr/>
        </p:nvSpPr>
        <p:spPr bwMode="auto">
          <a:xfrm>
            <a:off x="7315200" y="5295900"/>
            <a:ext cx="1447800" cy="1066800"/>
          </a:xfrm>
          <a:prstGeom prst="roundRect">
            <a:avLst>
              <a:gd name="adj" fmla="val 16667"/>
            </a:avLst>
          </a:prstGeom>
          <a:solidFill>
            <a:srgbClr val="CCFFCC"/>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运行</a:t>
            </a:r>
          </a:p>
          <a:p>
            <a:pPr algn="ctr"/>
            <a:r>
              <a:rPr lang="zh-CN" altLang="en-US" sz="2200" b="1">
                <a:solidFill>
                  <a:srgbClr val="CC0000"/>
                </a:solidFill>
                <a:ea typeface="黑体" pitchFamily="2" charset="-122"/>
              </a:rPr>
              <a:t>维护</a:t>
            </a:r>
          </a:p>
        </p:txBody>
      </p:sp>
      <p:cxnSp>
        <p:nvCxnSpPr>
          <p:cNvPr id="45089" name="AutoShape 33"/>
          <p:cNvCxnSpPr>
            <a:cxnSpLocks noChangeShapeType="1"/>
            <a:stCxn id="45079" idx="3"/>
            <a:endCxn id="45088" idx="1"/>
          </p:cNvCxnSpPr>
          <p:nvPr/>
        </p:nvCxnSpPr>
        <p:spPr bwMode="auto">
          <a:xfrm flipV="1">
            <a:off x="6705600" y="5829300"/>
            <a:ext cx="609600" cy="6350"/>
          </a:xfrm>
          <a:prstGeom prst="bentConnector3">
            <a:avLst>
              <a:gd name="adj1" fmla="val 50000"/>
            </a:avLst>
          </a:prstGeom>
          <a:noFill/>
          <a:ln w="76200">
            <a:solidFill>
              <a:schemeClr val="accent2"/>
            </a:solidFill>
            <a:miter lim="800000"/>
            <a:headEnd/>
            <a:tailEnd type="triangle" w="med" len="med"/>
          </a:ln>
          <a:effectLst/>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half" idx="10"/>
          </p:nvPr>
        </p:nvSpPr>
        <p:spPr/>
        <p:txBody>
          <a:bodyPr/>
          <a:lstStyle/>
          <a:p>
            <a:fld id="{9770722E-C748-4603-9F40-1B7C1F1D5E84}" type="datetime1">
              <a:rPr lang="zh-CN" altLang="en-US"/>
              <a:pPr/>
              <a:t>2018/12/27</a:t>
            </a:fld>
            <a:endParaRPr lang="en-US" altLang="zh-CN"/>
          </a:p>
        </p:txBody>
      </p:sp>
      <p:sp>
        <p:nvSpPr>
          <p:cNvPr id="19" name="灯片编号占位符 4"/>
          <p:cNvSpPr>
            <a:spLocks noGrp="1"/>
          </p:cNvSpPr>
          <p:nvPr>
            <p:ph type="sldNum" sz="quarter" idx="11"/>
          </p:nvPr>
        </p:nvSpPr>
        <p:spPr/>
        <p:txBody>
          <a:bodyPr/>
          <a:lstStyle/>
          <a:p>
            <a:fld id="{1B8A7C6F-E1FE-4E34-9EB1-47D8FCA908DD}" type="slidenum">
              <a:rPr lang="en-US" altLang="zh-CN"/>
              <a:pPr/>
              <a:t>24</a:t>
            </a:fld>
            <a:endParaRPr lang="en-US" altLang="zh-CN"/>
          </a:p>
        </p:txBody>
      </p:sp>
      <p:sp>
        <p:nvSpPr>
          <p:cNvPr id="50178" name="Rectangle 2"/>
          <p:cNvSpPr>
            <a:spLocks noGrp="1" noChangeArrowheads="1"/>
          </p:cNvSpPr>
          <p:nvPr>
            <p:ph type="title"/>
          </p:nvPr>
        </p:nvSpPr>
        <p:spPr/>
        <p:txBody>
          <a:bodyPr/>
          <a:lstStyle/>
          <a:p>
            <a:r>
              <a:rPr lang="zh-CN" altLang="en-US"/>
              <a:t>瀑布模型总结</a:t>
            </a:r>
          </a:p>
        </p:txBody>
      </p:sp>
      <p:sp>
        <p:nvSpPr>
          <p:cNvPr id="50179" name="AutoShape 3"/>
          <p:cNvSpPr>
            <a:spLocks noChangeArrowheads="1"/>
          </p:cNvSpPr>
          <p:nvPr/>
        </p:nvSpPr>
        <p:spPr bwMode="auto">
          <a:xfrm>
            <a:off x="304800" y="1295400"/>
            <a:ext cx="1905000" cy="457200"/>
          </a:xfrm>
          <a:prstGeom prst="roundRect">
            <a:avLst>
              <a:gd name="adj" fmla="val 16667"/>
            </a:avLst>
          </a:prstGeom>
          <a:solidFill>
            <a:srgbClr val="CCFFCC"/>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问题定义</a:t>
            </a:r>
          </a:p>
        </p:txBody>
      </p:sp>
      <p:sp>
        <p:nvSpPr>
          <p:cNvPr id="50180" name="AutoShape 4"/>
          <p:cNvSpPr>
            <a:spLocks noChangeArrowheads="1"/>
          </p:cNvSpPr>
          <p:nvPr/>
        </p:nvSpPr>
        <p:spPr bwMode="auto">
          <a:xfrm>
            <a:off x="1371600" y="1905000"/>
            <a:ext cx="1905000" cy="457200"/>
          </a:xfrm>
          <a:prstGeom prst="roundRect">
            <a:avLst>
              <a:gd name="adj" fmla="val 16667"/>
            </a:avLst>
          </a:prstGeom>
          <a:solidFill>
            <a:srgbClr val="CCFFCC"/>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可行性研究</a:t>
            </a:r>
          </a:p>
        </p:txBody>
      </p:sp>
      <p:sp>
        <p:nvSpPr>
          <p:cNvPr id="50181" name="AutoShape 5"/>
          <p:cNvSpPr>
            <a:spLocks noChangeArrowheads="1"/>
          </p:cNvSpPr>
          <p:nvPr/>
        </p:nvSpPr>
        <p:spPr bwMode="auto">
          <a:xfrm>
            <a:off x="2438400" y="2514600"/>
            <a:ext cx="19050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需求分析</a:t>
            </a:r>
          </a:p>
        </p:txBody>
      </p:sp>
      <p:sp>
        <p:nvSpPr>
          <p:cNvPr id="50182" name="AutoShape 6"/>
          <p:cNvSpPr>
            <a:spLocks noChangeArrowheads="1"/>
          </p:cNvSpPr>
          <p:nvPr/>
        </p:nvSpPr>
        <p:spPr bwMode="auto">
          <a:xfrm>
            <a:off x="3505200" y="3124200"/>
            <a:ext cx="19050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概要设计</a:t>
            </a:r>
          </a:p>
        </p:txBody>
      </p:sp>
      <p:sp>
        <p:nvSpPr>
          <p:cNvPr id="50183" name="AutoShape 7"/>
          <p:cNvSpPr>
            <a:spLocks noChangeArrowheads="1"/>
          </p:cNvSpPr>
          <p:nvPr/>
        </p:nvSpPr>
        <p:spPr bwMode="auto">
          <a:xfrm>
            <a:off x="4581525" y="3733800"/>
            <a:ext cx="19050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详细设计</a:t>
            </a:r>
          </a:p>
        </p:txBody>
      </p:sp>
      <p:sp>
        <p:nvSpPr>
          <p:cNvPr id="50184" name="AutoShape 8"/>
          <p:cNvSpPr>
            <a:spLocks noChangeArrowheads="1"/>
          </p:cNvSpPr>
          <p:nvPr/>
        </p:nvSpPr>
        <p:spPr bwMode="auto">
          <a:xfrm>
            <a:off x="5638800" y="4343400"/>
            <a:ext cx="19050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编码</a:t>
            </a:r>
          </a:p>
        </p:txBody>
      </p:sp>
      <p:sp>
        <p:nvSpPr>
          <p:cNvPr id="50185" name="AutoShape 9"/>
          <p:cNvSpPr>
            <a:spLocks noChangeArrowheads="1"/>
          </p:cNvSpPr>
          <p:nvPr/>
        </p:nvSpPr>
        <p:spPr bwMode="auto">
          <a:xfrm>
            <a:off x="6705600" y="4953000"/>
            <a:ext cx="19050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测试</a:t>
            </a:r>
          </a:p>
        </p:txBody>
      </p:sp>
      <p:cxnSp>
        <p:nvCxnSpPr>
          <p:cNvPr id="50186" name="AutoShape 10"/>
          <p:cNvCxnSpPr>
            <a:cxnSpLocks noChangeShapeType="1"/>
            <a:stCxn id="50179" idx="3"/>
            <a:endCxn id="50180" idx="0"/>
          </p:cNvCxnSpPr>
          <p:nvPr/>
        </p:nvCxnSpPr>
        <p:spPr bwMode="auto">
          <a:xfrm>
            <a:off x="2209800" y="1524000"/>
            <a:ext cx="114300" cy="381000"/>
          </a:xfrm>
          <a:prstGeom prst="bentConnector2">
            <a:avLst/>
          </a:prstGeom>
          <a:noFill/>
          <a:ln w="76200">
            <a:solidFill>
              <a:schemeClr val="accent2"/>
            </a:solidFill>
            <a:miter lim="800000"/>
            <a:headEnd/>
            <a:tailEnd type="triangle" w="med" len="med"/>
          </a:ln>
          <a:effectLst/>
        </p:spPr>
      </p:cxnSp>
      <p:cxnSp>
        <p:nvCxnSpPr>
          <p:cNvPr id="50187" name="AutoShape 11"/>
          <p:cNvCxnSpPr>
            <a:cxnSpLocks noChangeShapeType="1"/>
            <a:stCxn id="50180" idx="3"/>
            <a:endCxn id="50181" idx="0"/>
          </p:cNvCxnSpPr>
          <p:nvPr/>
        </p:nvCxnSpPr>
        <p:spPr bwMode="auto">
          <a:xfrm>
            <a:off x="3276600" y="2133600"/>
            <a:ext cx="114300" cy="381000"/>
          </a:xfrm>
          <a:prstGeom prst="bentConnector2">
            <a:avLst/>
          </a:prstGeom>
          <a:noFill/>
          <a:ln w="76200">
            <a:solidFill>
              <a:schemeClr val="accent2"/>
            </a:solidFill>
            <a:miter lim="800000"/>
            <a:headEnd/>
            <a:tailEnd type="triangle" w="med" len="med"/>
          </a:ln>
          <a:effectLst/>
        </p:spPr>
      </p:cxnSp>
      <p:cxnSp>
        <p:nvCxnSpPr>
          <p:cNvPr id="50188" name="AutoShape 12"/>
          <p:cNvCxnSpPr>
            <a:cxnSpLocks noChangeShapeType="1"/>
            <a:stCxn id="50181" idx="3"/>
            <a:endCxn id="50182" idx="0"/>
          </p:cNvCxnSpPr>
          <p:nvPr/>
        </p:nvCxnSpPr>
        <p:spPr bwMode="auto">
          <a:xfrm>
            <a:off x="4343400" y="2743200"/>
            <a:ext cx="114300" cy="381000"/>
          </a:xfrm>
          <a:prstGeom prst="bentConnector2">
            <a:avLst/>
          </a:prstGeom>
          <a:noFill/>
          <a:ln w="76200">
            <a:solidFill>
              <a:schemeClr val="accent2"/>
            </a:solidFill>
            <a:miter lim="800000"/>
            <a:headEnd/>
            <a:tailEnd type="triangle" w="med" len="med"/>
          </a:ln>
          <a:effectLst/>
        </p:spPr>
      </p:cxnSp>
      <p:cxnSp>
        <p:nvCxnSpPr>
          <p:cNvPr id="50189" name="AutoShape 13"/>
          <p:cNvCxnSpPr>
            <a:cxnSpLocks noChangeShapeType="1"/>
            <a:stCxn id="50182" idx="3"/>
            <a:endCxn id="50183" idx="0"/>
          </p:cNvCxnSpPr>
          <p:nvPr/>
        </p:nvCxnSpPr>
        <p:spPr bwMode="auto">
          <a:xfrm>
            <a:off x="5410200" y="3352800"/>
            <a:ext cx="123825" cy="381000"/>
          </a:xfrm>
          <a:prstGeom prst="bentConnector2">
            <a:avLst/>
          </a:prstGeom>
          <a:noFill/>
          <a:ln w="76200">
            <a:solidFill>
              <a:schemeClr val="accent2"/>
            </a:solidFill>
            <a:miter lim="800000"/>
            <a:headEnd/>
            <a:tailEnd type="triangle" w="med" len="med"/>
          </a:ln>
          <a:effectLst/>
        </p:spPr>
      </p:cxnSp>
      <p:cxnSp>
        <p:nvCxnSpPr>
          <p:cNvPr id="50190" name="AutoShape 14"/>
          <p:cNvCxnSpPr>
            <a:cxnSpLocks noChangeShapeType="1"/>
            <a:stCxn id="50183" idx="3"/>
            <a:endCxn id="50184" idx="0"/>
          </p:cNvCxnSpPr>
          <p:nvPr/>
        </p:nvCxnSpPr>
        <p:spPr bwMode="auto">
          <a:xfrm>
            <a:off x="6486525" y="3962400"/>
            <a:ext cx="104775" cy="381000"/>
          </a:xfrm>
          <a:prstGeom prst="bentConnector2">
            <a:avLst/>
          </a:prstGeom>
          <a:noFill/>
          <a:ln w="76200">
            <a:solidFill>
              <a:schemeClr val="accent2"/>
            </a:solidFill>
            <a:miter lim="800000"/>
            <a:headEnd/>
            <a:tailEnd type="triangle" w="med" len="med"/>
          </a:ln>
          <a:effectLst/>
        </p:spPr>
      </p:cxnSp>
      <p:cxnSp>
        <p:nvCxnSpPr>
          <p:cNvPr id="50191" name="AutoShape 15"/>
          <p:cNvCxnSpPr>
            <a:cxnSpLocks noChangeShapeType="1"/>
            <a:stCxn id="50184" idx="3"/>
            <a:endCxn id="50185" idx="0"/>
          </p:cNvCxnSpPr>
          <p:nvPr/>
        </p:nvCxnSpPr>
        <p:spPr bwMode="auto">
          <a:xfrm>
            <a:off x="7543800" y="4572000"/>
            <a:ext cx="114300" cy="381000"/>
          </a:xfrm>
          <a:prstGeom prst="bentConnector2">
            <a:avLst/>
          </a:prstGeom>
          <a:noFill/>
          <a:ln w="76200">
            <a:solidFill>
              <a:schemeClr val="accent2"/>
            </a:solidFill>
            <a:miter lim="800000"/>
            <a:headEnd/>
            <a:tailEnd type="triangle" w="med" len="med"/>
          </a:ln>
          <a:effectLst/>
        </p:spPr>
      </p:cxnSp>
      <p:sp>
        <p:nvSpPr>
          <p:cNvPr id="50192" name="AutoShape 16"/>
          <p:cNvSpPr>
            <a:spLocks noChangeArrowheads="1"/>
          </p:cNvSpPr>
          <p:nvPr/>
        </p:nvSpPr>
        <p:spPr bwMode="auto">
          <a:xfrm>
            <a:off x="6705600" y="5791200"/>
            <a:ext cx="1905000" cy="457200"/>
          </a:xfrm>
          <a:prstGeom prst="roundRect">
            <a:avLst>
              <a:gd name="adj" fmla="val 16667"/>
            </a:avLst>
          </a:prstGeom>
          <a:solidFill>
            <a:srgbClr val="FFFFFF"/>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维护</a:t>
            </a:r>
          </a:p>
        </p:txBody>
      </p:sp>
      <p:sp>
        <p:nvSpPr>
          <p:cNvPr id="50193" name="Rectangle 17"/>
          <p:cNvSpPr>
            <a:spLocks noGrp="1" noChangeArrowheads="1"/>
          </p:cNvSpPr>
          <p:nvPr>
            <p:ph type="body" idx="1"/>
          </p:nvPr>
        </p:nvSpPr>
        <p:spPr>
          <a:xfrm>
            <a:off x="0" y="3733800"/>
            <a:ext cx="6096000" cy="2849563"/>
          </a:xfrm>
          <a:solidFill>
            <a:srgbClr val="FFFFCC"/>
          </a:solidFill>
          <a:ln/>
        </p:spPr>
        <p:txBody>
          <a:bodyPr/>
          <a:lstStyle/>
          <a:p>
            <a:pPr>
              <a:lnSpc>
                <a:spcPct val="90000"/>
              </a:lnSpc>
            </a:pPr>
            <a:r>
              <a:rPr lang="en-US" altLang="zh-CN" sz="2200">
                <a:solidFill>
                  <a:srgbClr val="0000FF"/>
                </a:solidFill>
              </a:rPr>
              <a:t>【</a:t>
            </a:r>
            <a:r>
              <a:rPr lang="zh-CN" altLang="en-US" sz="2200">
                <a:solidFill>
                  <a:srgbClr val="0000FF"/>
                </a:solidFill>
              </a:rPr>
              <a:t>特点</a:t>
            </a:r>
            <a:r>
              <a:rPr lang="en-US" altLang="zh-CN" sz="2200">
                <a:solidFill>
                  <a:srgbClr val="0000FF"/>
                </a:solidFill>
              </a:rPr>
              <a:t>1 】</a:t>
            </a:r>
            <a:r>
              <a:rPr lang="zh-CN" altLang="en-US" sz="2200"/>
              <a:t>阶段间具有</a:t>
            </a:r>
            <a:r>
              <a:rPr lang="zh-CN" altLang="en-US" sz="2200">
                <a:solidFill>
                  <a:srgbClr val="CC0000"/>
                </a:solidFill>
              </a:rPr>
              <a:t>顺序性</a:t>
            </a:r>
            <a:r>
              <a:rPr lang="zh-CN" altLang="en-US" sz="2200"/>
              <a:t>和</a:t>
            </a:r>
            <a:r>
              <a:rPr lang="zh-CN" altLang="en-US" sz="2200">
                <a:solidFill>
                  <a:srgbClr val="CC0000"/>
                </a:solidFill>
              </a:rPr>
              <a:t>依赖性</a:t>
            </a:r>
            <a:r>
              <a:rPr lang="zh-CN" altLang="en-US" sz="2200"/>
              <a:t>关系</a:t>
            </a:r>
          </a:p>
          <a:p>
            <a:pPr lvl="1">
              <a:lnSpc>
                <a:spcPct val="90000"/>
              </a:lnSpc>
            </a:pPr>
            <a:r>
              <a:rPr lang="zh-CN" altLang="en-US" sz="2200">
                <a:solidFill>
                  <a:srgbClr val="CC0000"/>
                </a:solidFill>
              </a:rPr>
              <a:t>顺序性</a:t>
            </a:r>
          </a:p>
          <a:p>
            <a:pPr lvl="2">
              <a:lnSpc>
                <a:spcPct val="90000"/>
              </a:lnSpc>
            </a:pPr>
            <a:r>
              <a:rPr lang="zh-CN" altLang="en-US" sz="2000"/>
              <a:t>必须待前一阶段的工作完成之后，才能进行下一阶段的工作；</a:t>
            </a:r>
          </a:p>
          <a:p>
            <a:pPr lvl="2">
              <a:lnSpc>
                <a:spcPct val="90000"/>
              </a:lnSpc>
            </a:pPr>
            <a:r>
              <a:rPr lang="zh-CN" altLang="en-US" sz="2000"/>
              <a:t>前一阶段的输出就是后一阶段的输入；</a:t>
            </a:r>
          </a:p>
          <a:p>
            <a:pPr lvl="1">
              <a:lnSpc>
                <a:spcPct val="90000"/>
              </a:lnSpc>
            </a:pPr>
            <a:r>
              <a:rPr lang="zh-CN" altLang="en-US" sz="2200">
                <a:solidFill>
                  <a:srgbClr val="CC0000"/>
                </a:solidFill>
              </a:rPr>
              <a:t>依赖性</a:t>
            </a:r>
          </a:p>
          <a:p>
            <a:pPr lvl="2">
              <a:lnSpc>
                <a:spcPct val="90000"/>
              </a:lnSpc>
            </a:pPr>
            <a:r>
              <a:rPr lang="zh-CN" altLang="en-US" sz="2000"/>
              <a:t>只有前一阶段的输出正确，后一阶段的工作才有可能获得正确的结果。</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3"/>
          <p:cNvSpPr>
            <a:spLocks noGrp="1"/>
          </p:cNvSpPr>
          <p:nvPr>
            <p:ph type="dt" sz="half" idx="10"/>
          </p:nvPr>
        </p:nvSpPr>
        <p:spPr/>
        <p:txBody>
          <a:bodyPr/>
          <a:lstStyle/>
          <a:p>
            <a:fld id="{614E1B5D-4740-4C4D-8CB4-5ED22F246267}" type="datetime1">
              <a:rPr lang="zh-CN" altLang="en-US"/>
              <a:pPr/>
              <a:t>2018/12/27</a:t>
            </a:fld>
            <a:endParaRPr lang="en-US" altLang="zh-CN"/>
          </a:p>
        </p:txBody>
      </p:sp>
      <p:sp>
        <p:nvSpPr>
          <p:cNvPr id="21" name="灯片编号占位符 4"/>
          <p:cNvSpPr>
            <a:spLocks noGrp="1"/>
          </p:cNvSpPr>
          <p:nvPr>
            <p:ph type="sldNum" sz="quarter" idx="11"/>
          </p:nvPr>
        </p:nvSpPr>
        <p:spPr/>
        <p:txBody>
          <a:bodyPr/>
          <a:lstStyle/>
          <a:p>
            <a:fld id="{596C408E-25DC-407F-B64A-5016D2B86D37}" type="slidenum">
              <a:rPr lang="en-US" altLang="zh-CN"/>
              <a:pPr/>
              <a:t>25</a:t>
            </a:fld>
            <a:endParaRPr lang="en-US" altLang="zh-CN"/>
          </a:p>
        </p:txBody>
      </p:sp>
      <p:sp>
        <p:nvSpPr>
          <p:cNvPr id="52226" name="Rectangle 2"/>
          <p:cNvSpPr>
            <a:spLocks noGrp="1" noChangeArrowheads="1"/>
          </p:cNvSpPr>
          <p:nvPr>
            <p:ph type="title"/>
          </p:nvPr>
        </p:nvSpPr>
        <p:spPr/>
        <p:txBody>
          <a:bodyPr/>
          <a:lstStyle/>
          <a:p>
            <a:r>
              <a:rPr lang="zh-CN" altLang="en-US"/>
              <a:t>瀑布模型总结</a:t>
            </a:r>
          </a:p>
        </p:txBody>
      </p:sp>
      <p:sp>
        <p:nvSpPr>
          <p:cNvPr id="52227" name="AutoShape 3"/>
          <p:cNvSpPr>
            <a:spLocks noChangeArrowheads="1"/>
          </p:cNvSpPr>
          <p:nvPr/>
        </p:nvSpPr>
        <p:spPr bwMode="auto">
          <a:xfrm>
            <a:off x="304800" y="1295400"/>
            <a:ext cx="1905000" cy="457200"/>
          </a:xfrm>
          <a:prstGeom prst="roundRect">
            <a:avLst>
              <a:gd name="adj" fmla="val 16667"/>
            </a:avLst>
          </a:prstGeom>
          <a:solidFill>
            <a:srgbClr val="CCFFCC"/>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问题定义</a:t>
            </a:r>
          </a:p>
        </p:txBody>
      </p:sp>
      <p:sp>
        <p:nvSpPr>
          <p:cNvPr id="52228" name="AutoShape 4"/>
          <p:cNvSpPr>
            <a:spLocks noChangeArrowheads="1"/>
          </p:cNvSpPr>
          <p:nvPr/>
        </p:nvSpPr>
        <p:spPr bwMode="auto">
          <a:xfrm>
            <a:off x="1371600" y="1905000"/>
            <a:ext cx="1905000" cy="457200"/>
          </a:xfrm>
          <a:prstGeom prst="roundRect">
            <a:avLst>
              <a:gd name="adj" fmla="val 16667"/>
            </a:avLst>
          </a:prstGeom>
          <a:solidFill>
            <a:srgbClr val="CCFFCC"/>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可行性研究</a:t>
            </a:r>
          </a:p>
        </p:txBody>
      </p:sp>
      <p:sp>
        <p:nvSpPr>
          <p:cNvPr id="52229" name="AutoShape 5"/>
          <p:cNvSpPr>
            <a:spLocks noChangeArrowheads="1"/>
          </p:cNvSpPr>
          <p:nvPr/>
        </p:nvSpPr>
        <p:spPr bwMode="auto">
          <a:xfrm>
            <a:off x="2438400" y="2514600"/>
            <a:ext cx="19050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需求分析</a:t>
            </a:r>
          </a:p>
        </p:txBody>
      </p:sp>
      <p:sp>
        <p:nvSpPr>
          <p:cNvPr id="52230" name="AutoShape 6"/>
          <p:cNvSpPr>
            <a:spLocks noChangeArrowheads="1"/>
          </p:cNvSpPr>
          <p:nvPr/>
        </p:nvSpPr>
        <p:spPr bwMode="auto">
          <a:xfrm>
            <a:off x="3505200" y="3124200"/>
            <a:ext cx="19050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概要设计</a:t>
            </a:r>
          </a:p>
        </p:txBody>
      </p:sp>
      <p:sp>
        <p:nvSpPr>
          <p:cNvPr id="52231" name="AutoShape 7"/>
          <p:cNvSpPr>
            <a:spLocks noChangeArrowheads="1"/>
          </p:cNvSpPr>
          <p:nvPr/>
        </p:nvSpPr>
        <p:spPr bwMode="auto">
          <a:xfrm>
            <a:off x="4581525" y="3733800"/>
            <a:ext cx="19050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详细设计</a:t>
            </a:r>
          </a:p>
        </p:txBody>
      </p:sp>
      <p:sp>
        <p:nvSpPr>
          <p:cNvPr id="52232" name="AutoShape 8"/>
          <p:cNvSpPr>
            <a:spLocks noChangeArrowheads="1"/>
          </p:cNvSpPr>
          <p:nvPr/>
        </p:nvSpPr>
        <p:spPr bwMode="auto">
          <a:xfrm>
            <a:off x="5638800" y="4343400"/>
            <a:ext cx="19050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编码</a:t>
            </a:r>
          </a:p>
        </p:txBody>
      </p:sp>
      <p:sp>
        <p:nvSpPr>
          <p:cNvPr id="52233" name="AutoShape 9"/>
          <p:cNvSpPr>
            <a:spLocks noChangeArrowheads="1"/>
          </p:cNvSpPr>
          <p:nvPr/>
        </p:nvSpPr>
        <p:spPr bwMode="auto">
          <a:xfrm>
            <a:off x="6705600" y="4953000"/>
            <a:ext cx="19050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测试</a:t>
            </a:r>
          </a:p>
        </p:txBody>
      </p:sp>
      <p:cxnSp>
        <p:nvCxnSpPr>
          <p:cNvPr id="52234" name="AutoShape 10"/>
          <p:cNvCxnSpPr>
            <a:cxnSpLocks noChangeShapeType="1"/>
            <a:stCxn id="52227" idx="3"/>
            <a:endCxn id="52228" idx="0"/>
          </p:cNvCxnSpPr>
          <p:nvPr/>
        </p:nvCxnSpPr>
        <p:spPr bwMode="auto">
          <a:xfrm>
            <a:off x="2209800" y="1524000"/>
            <a:ext cx="114300" cy="381000"/>
          </a:xfrm>
          <a:prstGeom prst="bentConnector2">
            <a:avLst/>
          </a:prstGeom>
          <a:noFill/>
          <a:ln w="76200">
            <a:solidFill>
              <a:schemeClr val="accent2"/>
            </a:solidFill>
            <a:miter lim="800000"/>
            <a:headEnd/>
            <a:tailEnd type="triangle" w="med" len="med"/>
          </a:ln>
          <a:effectLst/>
        </p:spPr>
      </p:cxnSp>
      <p:cxnSp>
        <p:nvCxnSpPr>
          <p:cNvPr id="52235" name="AutoShape 11"/>
          <p:cNvCxnSpPr>
            <a:cxnSpLocks noChangeShapeType="1"/>
            <a:stCxn id="52228" idx="3"/>
            <a:endCxn id="52229" idx="0"/>
          </p:cNvCxnSpPr>
          <p:nvPr/>
        </p:nvCxnSpPr>
        <p:spPr bwMode="auto">
          <a:xfrm>
            <a:off x="3276600" y="2133600"/>
            <a:ext cx="114300" cy="381000"/>
          </a:xfrm>
          <a:prstGeom prst="bentConnector2">
            <a:avLst/>
          </a:prstGeom>
          <a:noFill/>
          <a:ln w="76200">
            <a:solidFill>
              <a:schemeClr val="accent2"/>
            </a:solidFill>
            <a:miter lim="800000"/>
            <a:headEnd/>
            <a:tailEnd type="triangle" w="med" len="med"/>
          </a:ln>
          <a:effectLst/>
        </p:spPr>
      </p:cxnSp>
      <p:cxnSp>
        <p:nvCxnSpPr>
          <p:cNvPr id="52236" name="AutoShape 12"/>
          <p:cNvCxnSpPr>
            <a:cxnSpLocks noChangeShapeType="1"/>
            <a:stCxn id="52229" idx="3"/>
            <a:endCxn id="52230" idx="0"/>
          </p:cNvCxnSpPr>
          <p:nvPr/>
        </p:nvCxnSpPr>
        <p:spPr bwMode="auto">
          <a:xfrm>
            <a:off x="4343400" y="2743200"/>
            <a:ext cx="114300" cy="381000"/>
          </a:xfrm>
          <a:prstGeom prst="bentConnector2">
            <a:avLst/>
          </a:prstGeom>
          <a:noFill/>
          <a:ln w="76200">
            <a:solidFill>
              <a:schemeClr val="accent2"/>
            </a:solidFill>
            <a:miter lim="800000"/>
            <a:headEnd/>
            <a:tailEnd type="triangle" w="med" len="med"/>
          </a:ln>
          <a:effectLst/>
        </p:spPr>
      </p:cxnSp>
      <p:cxnSp>
        <p:nvCxnSpPr>
          <p:cNvPr id="52237" name="AutoShape 13"/>
          <p:cNvCxnSpPr>
            <a:cxnSpLocks noChangeShapeType="1"/>
            <a:stCxn id="52230" idx="3"/>
            <a:endCxn id="52231" idx="0"/>
          </p:cNvCxnSpPr>
          <p:nvPr/>
        </p:nvCxnSpPr>
        <p:spPr bwMode="auto">
          <a:xfrm>
            <a:off x="5410200" y="3352800"/>
            <a:ext cx="123825" cy="381000"/>
          </a:xfrm>
          <a:prstGeom prst="bentConnector2">
            <a:avLst/>
          </a:prstGeom>
          <a:noFill/>
          <a:ln w="76200">
            <a:solidFill>
              <a:schemeClr val="accent2"/>
            </a:solidFill>
            <a:miter lim="800000"/>
            <a:headEnd/>
            <a:tailEnd type="triangle" w="med" len="med"/>
          </a:ln>
          <a:effectLst/>
        </p:spPr>
      </p:cxnSp>
      <p:cxnSp>
        <p:nvCxnSpPr>
          <p:cNvPr id="52238" name="AutoShape 14"/>
          <p:cNvCxnSpPr>
            <a:cxnSpLocks noChangeShapeType="1"/>
            <a:stCxn id="52231" idx="3"/>
            <a:endCxn id="52232" idx="0"/>
          </p:cNvCxnSpPr>
          <p:nvPr/>
        </p:nvCxnSpPr>
        <p:spPr bwMode="auto">
          <a:xfrm>
            <a:off x="6486525" y="3962400"/>
            <a:ext cx="104775" cy="381000"/>
          </a:xfrm>
          <a:prstGeom prst="bentConnector2">
            <a:avLst/>
          </a:prstGeom>
          <a:noFill/>
          <a:ln w="76200">
            <a:solidFill>
              <a:schemeClr val="accent2"/>
            </a:solidFill>
            <a:miter lim="800000"/>
            <a:headEnd/>
            <a:tailEnd type="triangle" w="med" len="med"/>
          </a:ln>
          <a:effectLst/>
        </p:spPr>
      </p:cxnSp>
      <p:cxnSp>
        <p:nvCxnSpPr>
          <p:cNvPr id="52239" name="AutoShape 15"/>
          <p:cNvCxnSpPr>
            <a:cxnSpLocks noChangeShapeType="1"/>
            <a:stCxn id="52232" idx="3"/>
            <a:endCxn id="52233" idx="0"/>
          </p:cNvCxnSpPr>
          <p:nvPr/>
        </p:nvCxnSpPr>
        <p:spPr bwMode="auto">
          <a:xfrm>
            <a:off x="7543800" y="4572000"/>
            <a:ext cx="114300" cy="381000"/>
          </a:xfrm>
          <a:prstGeom prst="bentConnector2">
            <a:avLst/>
          </a:prstGeom>
          <a:noFill/>
          <a:ln w="76200">
            <a:solidFill>
              <a:schemeClr val="accent2"/>
            </a:solidFill>
            <a:miter lim="800000"/>
            <a:headEnd/>
            <a:tailEnd type="triangle" w="med" len="med"/>
          </a:ln>
          <a:effectLst/>
        </p:spPr>
      </p:cxnSp>
      <p:sp>
        <p:nvSpPr>
          <p:cNvPr id="52240" name="AutoShape 16"/>
          <p:cNvSpPr>
            <a:spLocks noChangeArrowheads="1"/>
          </p:cNvSpPr>
          <p:nvPr/>
        </p:nvSpPr>
        <p:spPr bwMode="auto">
          <a:xfrm>
            <a:off x="6705600" y="5791200"/>
            <a:ext cx="1905000" cy="457200"/>
          </a:xfrm>
          <a:prstGeom prst="roundRect">
            <a:avLst>
              <a:gd name="adj" fmla="val 16667"/>
            </a:avLst>
          </a:prstGeom>
          <a:solidFill>
            <a:srgbClr val="FFFFFF"/>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维护</a:t>
            </a:r>
          </a:p>
        </p:txBody>
      </p:sp>
      <p:sp>
        <p:nvSpPr>
          <p:cNvPr id="52241" name="Rectangle 17"/>
          <p:cNvSpPr>
            <a:spLocks noGrp="1" noChangeArrowheads="1"/>
          </p:cNvSpPr>
          <p:nvPr>
            <p:ph type="body" idx="1"/>
          </p:nvPr>
        </p:nvSpPr>
        <p:spPr>
          <a:xfrm>
            <a:off x="0" y="4953000"/>
            <a:ext cx="6096000" cy="1630363"/>
          </a:xfrm>
          <a:solidFill>
            <a:srgbClr val="FFFFCC"/>
          </a:solidFill>
          <a:ln/>
        </p:spPr>
        <p:txBody>
          <a:bodyPr/>
          <a:lstStyle/>
          <a:p>
            <a:r>
              <a:rPr lang="en-US" altLang="zh-CN" sz="2200">
                <a:solidFill>
                  <a:srgbClr val="0000FF"/>
                </a:solidFill>
              </a:rPr>
              <a:t>【</a:t>
            </a:r>
            <a:r>
              <a:rPr lang="zh-CN" altLang="en-US" sz="2200">
                <a:solidFill>
                  <a:srgbClr val="0000FF"/>
                </a:solidFill>
              </a:rPr>
              <a:t>特点</a:t>
            </a:r>
            <a:r>
              <a:rPr lang="en-US" altLang="zh-CN" sz="2200">
                <a:solidFill>
                  <a:srgbClr val="0000FF"/>
                </a:solidFill>
              </a:rPr>
              <a:t>2 】</a:t>
            </a:r>
            <a:r>
              <a:rPr lang="zh-CN" altLang="en-US" sz="2200">
                <a:solidFill>
                  <a:srgbClr val="CC0000"/>
                </a:solidFill>
              </a:rPr>
              <a:t>推迟实现</a:t>
            </a:r>
          </a:p>
          <a:p>
            <a:pPr lvl="1"/>
            <a:r>
              <a:rPr lang="zh-CN" altLang="en-US" sz="2200"/>
              <a:t>把</a:t>
            </a:r>
            <a:r>
              <a:rPr lang="zh-CN" altLang="en-US" sz="2200">
                <a:solidFill>
                  <a:srgbClr val="0000FF"/>
                </a:solidFill>
              </a:rPr>
              <a:t>逻辑设计</a:t>
            </a:r>
            <a:r>
              <a:rPr lang="zh-CN" altLang="en-US" sz="2200"/>
              <a:t>与</a:t>
            </a:r>
            <a:r>
              <a:rPr lang="zh-CN" altLang="en-US" sz="2200">
                <a:solidFill>
                  <a:srgbClr val="0000FF"/>
                </a:solidFill>
              </a:rPr>
              <a:t>物理设计</a:t>
            </a:r>
            <a:r>
              <a:rPr lang="zh-CN" altLang="en-US" sz="2200"/>
              <a:t>清楚的划分开来</a:t>
            </a:r>
          </a:p>
          <a:p>
            <a:pPr lvl="1"/>
            <a:r>
              <a:rPr lang="zh-CN" altLang="en-US" sz="2200"/>
              <a:t>尽可能地</a:t>
            </a:r>
            <a:r>
              <a:rPr lang="zh-CN" altLang="en-US" sz="2200">
                <a:solidFill>
                  <a:srgbClr val="CC0000"/>
                </a:solidFill>
              </a:rPr>
              <a:t>推迟程序的物理实现</a:t>
            </a:r>
            <a:r>
              <a:rPr lang="zh-CN" altLang="en-US" sz="2200"/>
              <a:t>。</a:t>
            </a:r>
          </a:p>
        </p:txBody>
      </p:sp>
      <p:sp>
        <p:nvSpPr>
          <p:cNvPr id="52242" name="AutoShape 18"/>
          <p:cNvSpPr>
            <a:spLocks/>
          </p:cNvSpPr>
          <p:nvPr/>
        </p:nvSpPr>
        <p:spPr bwMode="auto">
          <a:xfrm>
            <a:off x="6705600" y="1143000"/>
            <a:ext cx="381000" cy="2819400"/>
          </a:xfrm>
          <a:prstGeom prst="rightBrace">
            <a:avLst>
              <a:gd name="adj1" fmla="val 61667"/>
              <a:gd name="adj2" fmla="val 50000"/>
            </a:avLst>
          </a:prstGeom>
          <a:noFill/>
          <a:ln w="63500">
            <a:solidFill>
              <a:srgbClr val="FF9900"/>
            </a:solidFill>
            <a:round/>
            <a:headEnd/>
            <a:tailEnd/>
          </a:ln>
          <a:effectLst/>
        </p:spPr>
        <p:txBody>
          <a:bodyPr wrap="none" anchor="ctr"/>
          <a:lstStyle/>
          <a:p>
            <a:endParaRPr lang="zh-CN" altLang="en-US"/>
          </a:p>
        </p:txBody>
      </p:sp>
      <p:sp>
        <p:nvSpPr>
          <p:cNvPr id="52243" name="Rectangle 19"/>
          <p:cNvSpPr>
            <a:spLocks noChangeArrowheads="1"/>
          </p:cNvSpPr>
          <p:nvPr/>
        </p:nvSpPr>
        <p:spPr bwMode="auto">
          <a:xfrm>
            <a:off x="7162800" y="1524000"/>
            <a:ext cx="990600" cy="2057400"/>
          </a:xfrm>
          <a:prstGeom prst="rect">
            <a:avLst/>
          </a:prstGeom>
          <a:solidFill>
            <a:srgbClr val="FFFF99"/>
          </a:solidFill>
          <a:ln w="9525" algn="ctr">
            <a:noFill/>
            <a:miter lim="800000"/>
            <a:headEnd/>
            <a:tailEnd/>
          </a:ln>
          <a:effectLst/>
        </p:spPr>
        <p:txBody>
          <a:bodyPr wrap="none" anchor="ctr"/>
          <a:lstStyle/>
          <a:p>
            <a:pPr algn="ctr"/>
            <a:r>
              <a:rPr kumimoji="1" lang="zh-CN" altLang="en-US" sz="2600" b="1">
                <a:solidFill>
                  <a:srgbClr val="CC0000"/>
                </a:solidFill>
                <a:ea typeface="黑体" pitchFamily="2" charset="-122"/>
              </a:rPr>
              <a:t>逻</a:t>
            </a:r>
          </a:p>
          <a:p>
            <a:pPr algn="ctr"/>
            <a:r>
              <a:rPr kumimoji="1" lang="zh-CN" altLang="en-US" sz="2600" b="1">
                <a:solidFill>
                  <a:srgbClr val="CC0000"/>
                </a:solidFill>
                <a:ea typeface="黑体" pitchFamily="2" charset="-122"/>
              </a:rPr>
              <a:t>辑</a:t>
            </a:r>
          </a:p>
          <a:p>
            <a:pPr algn="ctr"/>
            <a:r>
              <a:rPr kumimoji="1" lang="zh-CN" altLang="en-US" sz="2600" b="1">
                <a:solidFill>
                  <a:srgbClr val="CC0000"/>
                </a:solidFill>
                <a:ea typeface="黑体" pitchFamily="2" charset="-122"/>
              </a:rPr>
              <a:t>设</a:t>
            </a:r>
          </a:p>
          <a:p>
            <a:pPr algn="ctr"/>
            <a:r>
              <a:rPr kumimoji="1" lang="zh-CN" altLang="en-US" sz="2600" b="1">
                <a:solidFill>
                  <a:srgbClr val="CC0000"/>
                </a:solidFill>
                <a:ea typeface="黑体" pitchFamily="2" charset="-122"/>
              </a:rPr>
              <a:t>计</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half" idx="10"/>
          </p:nvPr>
        </p:nvSpPr>
        <p:spPr/>
        <p:txBody>
          <a:bodyPr/>
          <a:lstStyle/>
          <a:p>
            <a:fld id="{9BD990CB-209B-4459-BE65-6EA13E657AD3}" type="datetime1">
              <a:rPr lang="zh-CN" altLang="en-US"/>
              <a:pPr/>
              <a:t>2018/12/27</a:t>
            </a:fld>
            <a:endParaRPr lang="en-US" altLang="zh-CN"/>
          </a:p>
        </p:txBody>
      </p:sp>
      <p:sp>
        <p:nvSpPr>
          <p:cNvPr id="25" name="灯片编号占位符 4"/>
          <p:cNvSpPr>
            <a:spLocks noGrp="1"/>
          </p:cNvSpPr>
          <p:nvPr>
            <p:ph type="sldNum" sz="quarter" idx="11"/>
          </p:nvPr>
        </p:nvSpPr>
        <p:spPr/>
        <p:txBody>
          <a:bodyPr/>
          <a:lstStyle/>
          <a:p>
            <a:fld id="{35B35671-A7B5-409E-A286-B592C9CB2456}" type="slidenum">
              <a:rPr lang="en-US" altLang="zh-CN"/>
              <a:pPr/>
              <a:t>26</a:t>
            </a:fld>
            <a:endParaRPr lang="en-US" altLang="zh-CN"/>
          </a:p>
        </p:txBody>
      </p:sp>
      <p:sp>
        <p:nvSpPr>
          <p:cNvPr id="54274" name="Rectangle 2"/>
          <p:cNvSpPr>
            <a:spLocks noGrp="1" noChangeArrowheads="1"/>
          </p:cNvSpPr>
          <p:nvPr>
            <p:ph type="title"/>
          </p:nvPr>
        </p:nvSpPr>
        <p:spPr/>
        <p:txBody>
          <a:bodyPr/>
          <a:lstStyle/>
          <a:p>
            <a:r>
              <a:rPr lang="zh-CN" altLang="en-US"/>
              <a:t>瀑布模型总结</a:t>
            </a:r>
          </a:p>
        </p:txBody>
      </p:sp>
      <p:sp>
        <p:nvSpPr>
          <p:cNvPr id="54275" name="AutoShape 3"/>
          <p:cNvSpPr>
            <a:spLocks noChangeArrowheads="1"/>
          </p:cNvSpPr>
          <p:nvPr/>
        </p:nvSpPr>
        <p:spPr bwMode="auto">
          <a:xfrm>
            <a:off x="304800" y="1295400"/>
            <a:ext cx="1905000" cy="457200"/>
          </a:xfrm>
          <a:prstGeom prst="roundRect">
            <a:avLst>
              <a:gd name="adj" fmla="val 16667"/>
            </a:avLst>
          </a:prstGeom>
          <a:solidFill>
            <a:srgbClr val="CCFFCC"/>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问题定义</a:t>
            </a:r>
          </a:p>
        </p:txBody>
      </p:sp>
      <p:sp>
        <p:nvSpPr>
          <p:cNvPr id="54276" name="AutoShape 4"/>
          <p:cNvSpPr>
            <a:spLocks noChangeArrowheads="1"/>
          </p:cNvSpPr>
          <p:nvPr/>
        </p:nvSpPr>
        <p:spPr bwMode="auto">
          <a:xfrm>
            <a:off x="1371600" y="1905000"/>
            <a:ext cx="1905000" cy="457200"/>
          </a:xfrm>
          <a:prstGeom prst="roundRect">
            <a:avLst>
              <a:gd name="adj" fmla="val 16667"/>
            </a:avLst>
          </a:prstGeom>
          <a:solidFill>
            <a:srgbClr val="CCFFCC"/>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可行性研究</a:t>
            </a:r>
          </a:p>
        </p:txBody>
      </p:sp>
      <p:sp>
        <p:nvSpPr>
          <p:cNvPr id="54277" name="AutoShape 5"/>
          <p:cNvSpPr>
            <a:spLocks noChangeArrowheads="1"/>
          </p:cNvSpPr>
          <p:nvPr/>
        </p:nvSpPr>
        <p:spPr bwMode="auto">
          <a:xfrm>
            <a:off x="2438400" y="2514600"/>
            <a:ext cx="19050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需求分析</a:t>
            </a:r>
          </a:p>
        </p:txBody>
      </p:sp>
      <p:sp>
        <p:nvSpPr>
          <p:cNvPr id="54278" name="AutoShape 6"/>
          <p:cNvSpPr>
            <a:spLocks noChangeArrowheads="1"/>
          </p:cNvSpPr>
          <p:nvPr/>
        </p:nvSpPr>
        <p:spPr bwMode="auto">
          <a:xfrm>
            <a:off x="3505200" y="3124200"/>
            <a:ext cx="19050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概要设计</a:t>
            </a:r>
          </a:p>
        </p:txBody>
      </p:sp>
      <p:sp>
        <p:nvSpPr>
          <p:cNvPr id="54279" name="AutoShape 7"/>
          <p:cNvSpPr>
            <a:spLocks noChangeArrowheads="1"/>
          </p:cNvSpPr>
          <p:nvPr/>
        </p:nvSpPr>
        <p:spPr bwMode="auto">
          <a:xfrm>
            <a:off x="4581525" y="3733800"/>
            <a:ext cx="19050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详细设计</a:t>
            </a:r>
          </a:p>
        </p:txBody>
      </p:sp>
      <p:sp>
        <p:nvSpPr>
          <p:cNvPr id="54280" name="AutoShape 8"/>
          <p:cNvSpPr>
            <a:spLocks noChangeArrowheads="1"/>
          </p:cNvSpPr>
          <p:nvPr/>
        </p:nvSpPr>
        <p:spPr bwMode="auto">
          <a:xfrm>
            <a:off x="5638800" y="4343400"/>
            <a:ext cx="19050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编码</a:t>
            </a:r>
          </a:p>
        </p:txBody>
      </p:sp>
      <p:sp>
        <p:nvSpPr>
          <p:cNvPr id="54281" name="AutoShape 9"/>
          <p:cNvSpPr>
            <a:spLocks noChangeArrowheads="1"/>
          </p:cNvSpPr>
          <p:nvPr/>
        </p:nvSpPr>
        <p:spPr bwMode="auto">
          <a:xfrm>
            <a:off x="6705600" y="4953000"/>
            <a:ext cx="19050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测试</a:t>
            </a:r>
          </a:p>
        </p:txBody>
      </p:sp>
      <p:cxnSp>
        <p:nvCxnSpPr>
          <p:cNvPr id="54282" name="AutoShape 10"/>
          <p:cNvCxnSpPr>
            <a:cxnSpLocks noChangeShapeType="1"/>
            <a:stCxn id="54275" idx="3"/>
            <a:endCxn id="54276" idx="0"/>
          </p:cNvCxnSpPr>
          <p:nvPr/>
        </p:nvCxnSpPr>
        <p:spPr bwMode="auto">
          <a:xfrm>
            <a:off x="2209800" y="1524000"/>
            <a:ext cx="114300" cy="381000"/>
          </a:xfrm>
          <a:prstGeom prst="bentConnector2">
            <a:avLst/>
          </a:prstGeom>
          <a:noFill/>
          <a:ln w="76200">
            <a:solidFill>
              <a:schemeClr val="accent2"/>
            </a:solidFill>
            <a:miter lim="800000"/>
            <a:headEnd/>
            <a:tailEnd type="triangle" w="med" len="med"/>
          </a:ln>
          <a:effectLst/>
        </p:spPr>
      </p:cxnSp>
      <p:cxnSp>
        <p:nvCxnSpPr>
          <p:cNvPr id="54283" name="AutoShape 11"/>
          <p:cNvCxnSpPr>
            <a:cxnSpLocks noChangeShapeType="1"/>
            <a:stCxn id="54276" idx="3"/>
            <a:endCxn id="54277" idx="0"/>
          </p:cNvCxnSpPr>
          <p:nvPr/>
        </p:nvCxnSpPr>
        <p:spPr bwMode="auto">
          <a:xfrm>
            <a:off x="3276600" y="2133600"/>
            <a:ext cx="114300" cy="381000"/>
          </a:xfrm>
          <a:prstGeom prst="bentConnector2">
            <a:avLst/>
          </a:prstGeom>
          <a:noFill/>
          <a:ln w="76200">
            <a:solidFill>
              <a:schemeClr val="accent2"/>
            </a:solidFill>
            <a:miter lim="800000"/>
            <a:headEnd/>
            <a:tailEnd type="triangle" w="med" len="med"/>
          </a:ln>
          <a:effectLst/>
        </p:spPr>
      </p:cxnSp>
      <p:cxnSp>
        <p:nvCxnSpPr>
          <p:cNvPr id="54284" name="AutoShape 12"/>
          <p:cNvCxnSpPr>
            <a:cxnSpLocks noChangeShapeType="1"/>
            <a:stCxn id="54277" idx="3"/>
            <a:endCxn id="54278" idx="0"/>
          </p:cNvCxnSpPr>
          <p:nvPr/>
        </p:nvCxnSpPr>
        <p:spPr bwMode="auto">
          <a:xfrm>
            <a:off x="4343400" y="2743200"/>
            <a:ext cx="114300" cy="381000"/>
          </a:xfrm>
          <a:prstGeom prst="bentConnector2">
            <a:avLst/>
          </a:prstGeom>
          <a:noFill/>
          <a:ln w="76200">
            <a:solidFill>
              <a:schemeClr val="accent2"/>
            </a:solidFill>
            <a:miter lim="800000"/>
            <a:headEnd/>
            <a:tailEnd type="triangle" w="med" len="med"/>
          </a:ln>
          <a:effectLst/>
        </p:spPr>
      </p:cxnSp>
      <p:cxnSp>
        <p:nvCxnSpPr>
          <p:cNvPr id="54285" name="AutoShape 13"/>
          <p:cNvCxnSpPr>
            <a:cxnSpLocks noChangeShapeType="1"/>
            <a:stCxn id="54278" idx="3"/>
            <a:endCxn id="54279" idx="0"/>
          </p:cNvCxnSpPr>
          <p:nvPr/>
        </p:nvCxnSpPr>
        <p:spPr bwMode="auto">
          <a:xfrm>
            <a:off x="5410200" y="3352800"/>
            <a:ext cx="123825" cy="381000"/>
          </a:xfrm>
          <a:prstGeom prst="bentConnector2">
            <a:avLst/>
          </a:prstGeom>
          <a:noFill/>
          <a:ln w="76200">
            <a:solidFill>
              <a:schemeClr val="accent2"/>
            </a:solidFill>
            <a:miter lim="800000"/>
            <a:headEnd/>
            <a:tailEnd type="triangle" w="med" len="med"/>
          </a:ln>
          <a:effectLst/>
        </p:spPr>
      </p:cxnSp>
      <p:cxnSp>
        <p:nvCxnSpPr>
          <p:cNvPr id="54286" name="AutoShape 14"/>
          <p:cNvCxnSpPr>
            <a:cxnSpLocks noChangeShapeType="1"/>
            <a:stCxn id="54279" idx="3"/>
            <a:endCxn id="54280" idx="0"/>
          </p:cNvCxnSpPr>
          <p:nvPr/>
        </p:nvCxnSpPr>
        <p:spPr bwMode="auto">
          <a:xfrm>
            <a:off x="6486525" y="3962400"/>
            <a:ext cx="104775" cy="381000"/>
          </a:xfrm>
          <a:prstGeom prst="bentConnector2">
            <a:avLst/>
          </a:prstGeom>
          <a:noFill/>
          <a:ln w="76200">
            <a:solidFill>
              <a:schemeClr val="accent2"/>
            </a:solidFill>
            <a:miter lim="800000"/>
            <a:headEnd/>
            <a:tailEnd type="triangle" w="med" len="med"/>
          </a:ln>
          <a:effectLst/>
        </p:spPr>
      </p:cxnSp>
      <p:cxnSp>
        <p:nvCxnSpPr>
          <p:cNvPr id="54287" name="AutoShape 15"/>
          <p:cNvCxnSpPr>
            <a:cxnSpLocks noChangeShapeType="1"/>
            <a:stCxn id="54280" idx="3"/>
            <a:endCxn id="54281" idx="0"/>
          </p:cNvCxnSpPr>
          <p:nvPr/>
        </p:nvCxnSpPr>
        <p:spPr bwMode="auto">
          <a:xfrm>
            <a:off x="7543800" y="4572000"/>
            <a:ext cx="114300" cy="381000"/>
          </a:xfrm>
          <a:prstGeom prst="bentConnector2">
            <a:avLst/>
          </a:prstGeom>
          <a:noFill/>
          <a:ln w="76200">
            <a:solidFill>
              <a:schemeClr val="accent2"/>
            </a:solidFill>
            <a:miter lim="800000"/>
            <a:headEnd/>
            <a:tailEnd type="triangle" w="med" len="med"/>
          </a:ln>
          <a:effectLst/>
        </p:spPr>
      </p:cxnSp>
      <p:sp>
        <p:nvSpPr>
          <p:cNvPr id="54288" name="AutoShape 16"/>
          <p:cNvSpPr>
            <a:spLocks noChangeArrowheads="1"/>
          </p:cNvSpPr>
          <p:nvPr/>
        </p:nvSpPr>
        <p:spPr bwMode="auto">
          <a:xfrm>
            <a:off x="6705600" y="5791200"/>
            <a:ext cx="1905000" cy="457200"/>
          </a:xfrm>
          <a:prstGeom prst="roundRect">
            <a:avLst>
              <a:gd name="adj" fmla="val 16667"/>
            </a:avLst>
          </a:prstGeom>
          <a:solidFill>
            <a:srgbClr val="FFFFFF"/>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维护</a:t>
            </a:r>
          </a:p>
        </p:txBody>
      </p:sp>
      <p:sp>
        <p:nvSpPr>
          <p:cNvPr id="54289" name="AutoShape 17"/>
          <p:cNvSpPr>
            <a:spLocks noChangeArrowheads="1"/>
          </p:cNvSpPr>
          <p:nvPr/>
        </p:nvSpPr>
        <p:spPr bwMode="auto">
          <a:xfrm>
            <a:off x="3733800" y="1905000"/>
            <a:ext cx="2133600" cy="533400"/>
          </a:xfrm>
          <a:prstGeom prst="foldedCorner">
            <a:avLst>
              <a:gd name="adj" fmla="val 12500"/>
            </a:avLst>
          </a:prstGeom>
          <a:solidFill>
            <a:srgbClr val="FFFFFF"/>
          </a:solidFill>
          <a:ln w="9525">
            <a:solidFill>
              <a:schemeClr val="tx1"/>
            </a:solidFill>
            <a:round/>
            <a:headEnd/>
            <a:tailEnd/>
          </a:ln>
          <a:effectLst/>
        </p:spPr>
        <p:txBody>
          <a:bodyPr wrap="none" anchor="ctr"/>
          <a:lstStyle/>
          <a:p>
            <a:pPr algn="ctr"/>
            <a:r>
              <a:rPr lang="zh-CN" altLang="en-US" sz="2200" b="1">
                <a:solidFill>
                  <a:srgbClr val="CC0000"/>
                </a:solidFill>
                <a:ea typeface="黑体" pitchFamily="2" charset="-122"/>
              </a:rPr>
              <a:t>可行性研究报告</a:t>
            </a:r>
          </a:p>
        </p:txBody>
      </p:sp>
      <p:sp>
        <p:nvSpPr>
          <p:cNvPr id="54290" name="AutoShape 18"/>
          <p:cNvSpPr>
            <a:spLocks noChangeArrowheads="1"/>
          </p:cNvSpPr>
          <p:nvPr/>
        </p:nvSpPr>
        <p:spPr bwMode="auto">
          <a:xfrm>
            <a:off x="5791200" y="3103563"/>
            <a:ext cx="2209800" cy="533400"/>
          </a:xfrm>
          <a:prstGeom prst="foldedCorner">
            <a:avLst>
              <a:gd name="adj" fmla="val 12500"/>
            </a:avLst>
          </a:prstGeom>
          <a:solidFill>
            <a:srgbClr val="FFFFFF"/>
          </a:solidFill>
          <a:ln w="9525">
            <a:solidFill>
              <a:schemeClr val="tx1"/>
            </a:solidFill>
            <a:round/>
            <a:headEnd/>
            <a:tailEnd/>
          </a:ln>
          <a:effectLst/>
        </p:spPr>
        <p:txBody>
          <a:bodyPr wrap="none" anchor="ctr"/>
          <a:lstStyle/>
          <a:p>
            <a:pPr algn="ctr"/>
            <a:r>
              <a:rPr lang="zh-CN" altLang="en-US" sz="2200" b="1">
                <a:solidFill>
                  <a:srgbClr val="CC0000"/>
                </a:solidFill>
                <a:ea typeface="黑体" pitchFamily="2" charset="-122"/>
              </a:rPr>
              <a:t>概要设计报告</a:t>
            </a:r>
          </a:p>
        </p:txBody>
      </p:sp>
      <p:sp>
        <p:nvSpPr>
          <p:cNvPr id="54291" name="AutoShape 19"/>
          <p:cNvSpPr>
            <a:spLocks noChangeArrowheads="1"/>
          </p:cNvSpPr>
          <p:nvPr/>
        </p:nvSpPr>
        <p:spPr bwMode="auto">
          <a:xfrm>
            <a:off x="6705600" y="3690938"/>
            <a:ext cx="2209800" cy="533400"/>
          </a:xfrm>
          <a:prstGeom prst="foldedCorner">
            <a:avLst>
              <a:gd name="adj" fmla="val 12500"/>
            </a:avLst>
          </a:prstGeom>
          <a:solidFill>
            <a:srgbClr val="FFFFFF"/>
          </a:solidFill>
          <a:ln w="9525">
            <a:solidFill>
              <a:schemeClr val="tx1"/>
            </a:solidFill>
            <a:round/>
            <a:headEnd/>
            <a:tailEnd/>
          </a:ln>
          <a:effectLst/>
        </p:spPr>
        <p:txBody>
          <a:bodyPr wrap="none" anchor="ctr"/>
          <a:lstStyle/>
          <a:p>
            <a:pPr algn="ctr"/>
            <a:r>
              <a:rPr lang="zh-CN" altLang="en-US" sz="2200" b="1">
                <a:solidFill>
                  <a:srgbClr val="CC0000"/>
                </a:solidFill>
                <a:ea typeface="黑体" pitchFamily="2" charset="-122"/>
              </a:rPr>
              <a:t>详细设计报告</a:t>
            </a:r>
          </a:p>
        </p:txBody>
      </p:sp>
      <p:sp>
        <p:nvSpPr>
          <p:cNvPr id="54292" name="AutoShape 20"/>
          <p:cNvSpPr>
            <a:spLocks noChangeArrowheads="1"/>
          </p:cNvSpPr>
          <p:nvPr/>
        </p:nvSpPr>
        <p:spPr bwMode="auto">
          <a:xfrm>
            <a:off x="2971800" y="4267200"/>
            <a:ext cx="2209800" cy="533400"/>
          </a:xfrm>
          <a:prstGeom prst="foldedCorner">
            <a:avLst>
              <a:gd name="adj" fmla="val 12500"/>
            </a:avLst>
          </a:prstGeom>
          <a:solidFill>
            <a:srgbClr val="FFFFFF"/>
          </a:solidFill>
          <a:ln w="9525">
            <a:solidFill>
              <a:schemeClr val="tx1"/>
            </a:solidFill>
            <a:round/>
            <a:headEnd/>
            <a:tailEnd/>
          </a:ln>
          <a:effectLst/>
        </p:spPr>
        <p:txBody>
          <a:bodyPr wrap="none" anchor="ctr"/>
          <a:lstStyle/>
          <a:p>
            <a:pPr algn="ctr"/>
            <a:r>
              <a:rPr lang="zh-CN" altLang="en-US" sz="2200" b="1">
                <a:solidFill>
                  <a:srgbClr val="CC0000"/>
                </a:solidFill>
                <a:ea typeface="黑体" pitchFamily="2" charset="-122"/>
              </a:rPr>
              <a:t>源程序清单</a:t>
            </a:r>
          </a:p>
        </p:txBody>
      </p:sp>
      <p:sp>
        <p:nvSpPr>
          <p:cNvPr id="54293" name="AutoShape 21"/>
          <p:cNvSpPr>
            <a:spLocks noChangeArrowheads="1"/>
          </p:cNvSpPr>
          <p:nvPr/>
        </p:nvSpPr>
        <p:spPr bwMode="auto">
          <a:xfrm>
            <a:off x="4114800" y="4953000"/>
            <a:ext cx="2209800" cy="533400"/>
          </a:xfrm>
          <a:prstGeom prst="foldedCorner">
            <a:avLst>
              <a:gd name="adj" fmla="val 12500"/>
            </a:avLst>
          </a:prstGeom>
          <a:solidFill>
            <a:srgbClr val="FFFFFF"/>
          </a:solidFill>
          <a:ln w="9525">
            <a:solidFill>
              <a:schemeClr val="tx1"/>
            </a:solidFill>
            <a:round/>
            <a:headEnd/>
            <a:tailEnd/>
          </a:ln>
          <a:effectLst/>
        </p:spPr>
        <p:txBody>
          <a:bodyPr wrap="none" anchor="ctr"/>
          <a:lstStyle/>
          <a:p>
            <a:pPr algn="ctr"/>
            <a:r>
              <a:rPr lang="zh-CN" altLang="en-US" sz="2200" b="1">
                <a:solidFill>
                  <a:srgbClr val="CC0000"/>
                </a:solidFill>
                <a:ea typeface="黑体" pitchFamily="2" charset="-122"/>
              </a:rPr>
              <a:t>测试报告</a:t>
            </a:r>
          </a:p>
        </p:txBody>
      </p:sp>
      <p:sp>
        <p:nvSpPr>
          <p:cNvPr id="54294" name="AutoShape 22"/>
          <p:cNvSpPr>
            <a:spLocks noChangeArrowheads="1"/>
          </p:cNvSpPr>
          <p:nvPr/>
        </p:nvSpPr>
        <p:spPr bwMode="auto">
          <a:xfrm>
            <a:off x="4648200" y="2514600"/>
            <a:ext cx="2209800" cy="533400"/>
          </a:xfrm>
          <a:prstGeom prst="foldedCorner">
            <a:avLst>
              <a:gd name="adj" fmla="val 12500"/>
            </a:avLst>
          </a:prstGeom>
          <a:solidFill>
            <a:srgbClr val="FFFFFF"/>
          </a:solidFill>
          <a:ln w="9525">
            <a:solidFill>
              <a:schemeClr val="tx1"/>
            </a:solidFill>
            <a:round/>
            <a:headEnd/>
            <a:tailEnd/>
          </a:ln>
          <a:effectLst/>
        </p:spPr>
        <p:txBody>
          <a:bodyPr wrap="none" anchor="ctr"/>
          <a:lstStyle/>
          <a:p>
            <a:pPr algn="ctr"/>
            <a:r>
              <a:rPr lang="zh-CN" altLang="en-US" sz="2200" b="1">
                <a:solidFill>
                  <a:srgbClr val="CC0000"/>
                </a:solidFill>
                <a:ea typeface="黑体" pitchFamily="2" charset="-122"/>
              </a:rPr>
              <a:t>需求分析报告</a:t>
            </a:r>
          </a:p>
        </p:txBody>
      </p:sp>
      <p:sp>
        <p:nvSpPr>
          <p:cNvPr id="54295" name="Rectangle 23"/>
          <p:cNvSpPr>
            <a:spLocks noGrp="1" noChangeArrowheads="1"/>
          </p:cNvSpPr>
          <p:nvPr>
            <p:ph type="body" idx="1"/>
          </p:nvPr>
        </p:nvSpPr>
        <p:spPr>
          <a:xfrm>
            <a:off x="0" y="4953000"/>
            <a:ext cx="6096000" cy="1630363"/>
          </a:xfrm>
          <a:solidFill>
            <a:srgbClr val="FFFFCC"/>
          </a:solidFill>
          <a:ln/>
        </p:spPr>
        <p:txBody>
          <a:bodyPr/>
          <a:lstStyle/>
          <a:p>
            <a:pPr>
              <a:lnSpc>
                <a:spcPct val="90000"/>
              </a:lnSpc>
            </a:pPr>
            <a:r>
              <a:rPr lang="en-US" altLang="zh-CN" sz="2200">
                <a:solidFill>
                  <a:srgbClr val="0000FF"/>
                </a:solidFill>
              </a:rPr>
              <a:t>【</a:t>
            </a:r>
            <a:r>
              <a:rPr lang="zh-CN" altLang="en-US" sz="2200">
                <a:solidFill>
                  <a:srgbClr val="0000FF"/>
                </a:solidFill>
              </a:rPr>
              <a:t>特点</a:t>
            </a:r>
            <a:r>
              <a:rPr lang="en-US" altLang="zh-CN" sz="2200">
                <a:solidFill>
                  <a:srgbClr val="0000FF"/>
                </a:solidFill>
              </a:rPr>
              <a:t>3 】</a:t>
            </a:r>
            <a:r>
              <a:rPr lang="zh-CN" altLang="en-US" sz="2200">
                <a:solidFill>
                  <a:srgbClr val="CC0000"/>
                </a:solidFill>
              </a:rPr>
              <a:t>质量保证</a:t>
            </a:r>
          </a:p>
          <a:p>
            <a:pPr lvl="1">
              <a:lnSpc>
                <a:spcPct val="90000"/>
              </a:lnSpc>
            </a:pPr>
            <a:r>
              <a:rPr lang="zh-CN" altLang="en-US"/>
              <a:t>⑴</a:t>
            </a:r>
            <a:r>
              <a:rPr lang="zh-CN" altLang="en-US" sz="2200"/>
              <a:t>各阶段都</a:t>
            </a:r>
            <a:r>
              <a:rPr lang="zh-CN" altLang="en-US" sz="2200">
                <a:solidFill>
                  <a:srgbClr val="FF0000"/>
                </a:solidFill>
              </a:rPr>
              <a:t>必须完成规定的文档</a:t>
            </a:r>
          </a:p>
          <a:p>
            <a:pPr lvl="1">
              <a:lnSpc>
                <a:spcPct val="90000"/>
              </a:lnSpc>
            </a:pPr>
            <a:r>
              <a:rPr lang="zh-CN" altLang="zh-CN"/>
              <a:t>⑵</a:t>
            </a:r>
            <a:r>
              <a:rPr lang="zh-CN" altLang="en-US" sz="2200"/>
              <a:t>每一个阶段结束前都要对所完成的文档</a:t>
            </a:r>
            <a:r>
              <a:rPr lang="zh-CN" altLang="en-US" sz="2200">
                <a:solidFill>
                  <a:srgbClr val="0000FF"/>
                </a:solidFill>
              </a:rPr>
              <a:t>进行评审，以便尽早发现问题，改正错误</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82750FD-70E1-460C-A67C-F525D16B59B1}" type="datetime1">
              <a:rPr lang="zh-CN" altLang="en-US"/>
              <a:pPr/>
              <a:t>2018/12/27</a:t>
            </a:fld>
            <a:endParaRPr lang="en-US" altLang="zh-CN"/>
          </a:p>
        </p:txBody>
      </p:sp>
      <p:sp>
        <p:nvSpPr>
          <p:cNvPr id="5" name="灯片编号占位符 4"/>
          <p:cNvSpPr>
            <a:spLocks noGrp="1"/>
          </p:cNvSpPr>
          <p:nvPr>
            <p:ph type="sldNum" sz="quarter" idx="11"/>
          </p:nvPr>
        </p:nvSpPr>
        <p:spPr/>
        <p:txBody>
          <a:bodyPr/>
          <a:lstStyle/>
          <a:p>
            <a:fld id="{F1E8C6B2-CB53-4ABD-99A4-4863AAD9603E}" type="slidenum">
              <a:rPr lang="en-US" altLang="zh-CN"/>
              <a:pPr/>
              <a:t>3</a:t>
            </a:fld>
            <a:endParaRPr lang="en-US" altLang="zh-CN"/>
          </a:p>
        </p:txBody>
      </p:sp>
      <p:sp>
        <p:nvSpPr>
          <p:cNvPr id="12290" name="Rectangle 2"/>
          <p:cNvSpPr>
            <a:spLocks noGrp="1" noChangeArrowheads="1"/>
          </p:cNvSpPr>
          <p:nvPr>
            <p:ph type="title"/>
          </p:nvPr>
        </p:nvSpPr>
        <p:spPr/>
        <p:txBody>
          <a:bodyPr/>
          <a:lstStyle/>
          <a:p>
            <a:r>
              <a:rPr kumimoji="1" lang="en-US" altLang="zh-CN"/>
              <a:t>8.1</a:t>
            </a:r>
            <a:r>
              <a:rPr kumimoji="1" lang="zh-CN" altLang="en-US"/>
              <a:t>软件维护的概念</a:t>
            </a:r>
          </a:p>
        </p:txBody>
      </p:sp>
      <p:sp>
        <p:nvSpPr>
          <p:cNvPr id="12291" name="Rectangle 3"/>
          <p:cNvSpPr>
            <a:spLocks noGrp="1" noChangeArrowheads="1"/>
          </p:cNvSpPr>
          <p:nvPr>
            <p:ph type="body" idx="1"/>
          </p:nvPr>
        </p:nvSpPr>
        <p:spPr/>
        <p:txBody>
          <a:bodyPr/>
          <a:lstStyle/>
          <a:p>
            <a:r>
              <a:rPr lang="en-US" altLang="zh-CN">
                <a:solidFill>
                  <a:srgbClr val="CC0000"/>
                </a:solidFill>
              </a:rPr>
              <a:t>【</a:t>
            </a:r>
            <a:r>
              <a:rPr lang="zh-CN" altLang="en-US">
                <a:solidFill>
                  <a:srgbClr val="CC0000"/>
                </a:solidFill>
              </a:rPr>
              <a:t>软件维护</a:t>
            </a:r>
            <a:r>
              <a:rPr lang="en-US" altLang="zh-CN">
                <a:solidFill>
                  <a:srgbClr val="CC0000"/>
                </a:solidFill>
              </a:rPr>
              <a:t>】</a:t>
            </a:r>
          </a:p>
          <a:p>
            <a:pPr lvl="1"/>
            <a:r>
              <a:rPr lang="zh-CN" altLang="en-US"/>
              <a:t>在软件已经交付用户使用之后，为了</a:t>
            </a:r>
            <a:r>
              <a:rPr lang="zh-CN" altLang="en-US">
                <a:solidFill>
                  <a:srgbClr val="CC0000"/>
                </a:solidFill>
              </a:rPr>
              <a:t>改正错误</a:t>
            </a:r>
            <a:r>
              <a:rPr lang="zh-CN" altLang="en-US"/>
              <a:t>或</a:t>
            </a:r>
            <a:r>
              <a:rPr lang="zh-CN" altLang="en-US">
                <a:solidFill>
                  <a:srgbClr val="CC0000"/>
                </a:solidFill>
              </a:rPr>
              <a:t>满足新的需求</a:t>
            </a:r>
            <a:r>
              <a:rPr lang="zh-CN" altLang="en-US"/>
              <a:t>而</a:t>
            </a:r>
            <a:r>
              <a:rPr lang="zh-CN" altLang="en-US">
                <a:solidFill>
                  <a:schemeClr val="hlink"/>
                </a:solidFill>
              </a:rPr>
              <a:t>修改软件的过程</a:t>
            </a:r>
            <a:r>
              <a:rPr lang="zh-CN" altLang="en-US"/>
              <a:t>。</a:t>
            </a:r>
          </a:p>
          <a:p>
            <a:r>
              <a:rPr lang="en-US" altLang="zh-CN">
                <a:solidFill>
                  <a:srgbClr val="CC0000"/>
                </a:solidFill>
              </a:rPr>
              <a:t>【</a:t>
            </a:r>
            <a:r>
              <a:rPr lang="zh-CN" altLang="en-US">
                <a:solidFill>
                  <a:srgbClr val="CC0000"/>
                </a:solidFill>
              </a:rPr>
              <a:t>软件维护分类</a:t>
            </a:r>
            <a:r>
              <a:rPr lang="en-US" altLang="zh-CN">
                <a:solidFill>
                  <a:srgbClr val="CC0000"/>
                </a:solidFill>
              </a:rPr>
              <a:t>】</a:t>
            </a:r>
          </a:p>
          <a:p>
            <a:pPr lvl="1"/>
            <a:r>
              <a:rPr lang="en-US" altLang="zh-CN">
                <a:solidFill>
                  <a:schemeClr val="hlink"/>
                </a:solidFill>
                <a:latin typeface="黑体" pitchFamily="2" charset="-122"/>
              </a:rPr>
              <a:t>⑴</a:t>
            </a:r>
            <a:r>
              <a:rPr lang="zh-CN" altLang="en-US">
                <a:solidFill>
                  <a:schemeClr val="hlink"/>
                </a:solidFill>
              </a:rPr>
              <a:t>改正性维护</a:t>
            </a:r>
            <a:r>
              <a:rPr lang="en-US" altLang="zh-CN"/>
              <a:t>(Corrective  Maintenance)</a:t>
            </a:r>
          </a:p>
          <a:p>
            <a:pPr lvl="1"/>
            <a:r>
              <a:rPr lang="en-US" altLang="zh-CN">
                <a:solidFill>
                  <a:schemeClr val="hlink"/>
                </a:solidFill>
                <a:latin typeface="黑体" pitchFamily="2" charset="-122"/>
              </a:rPr>
              <a:t>⑵</a:t>
            </a:r>
            <a:r>
              <a:rPr lang="zh-CN" altLang="en-US">
                <a:solidFill>
                  <a:schemeClr val="hlink"/>
                </a:solidFill>
              </a:rPr>
              <a:t>适应性维护</a:t>
            </a:r>
            <a:r>
              <a:rPr lang="en-US" altLang="zh-CN"/>
              <a:t>(Adaptive  Maintenance)</a:t>
            </a:r>
          </a:p>
          <a:p>
            <a:pPr lvl="1"/>
            <a:r>
              <a:rPr lang="en-US" altLang="zh-CN">
                <a:solidFill>
                  <a:schemeClr val="hlink"/>
                </a:solidFill>
                <a:latin typeface="黑体" pitchFamily="2" charset="-122"/>
              </a:rPr>
              <a:t>⑶</a:t>
            </a:r>
            <a:r>
              <a:rPr lang="zh-CN" altLang="en-US">
                <a:solidFill>
                  <a:schemeClr val="hlink"/>
                </a:solidFill>
              </a:rPr>
              <a:t>完善性维护</a:t>
            </a:r>
            <a:r>
              <a:rPr lang="en-US" altLang="zh-CN"/>
              <a:t>(Perfective  Maintenance)</a:t>
            </a:r>
          </a:p>
          <a:p>
            <a:pPr lvl="1"/>
            <a:r>
              <a:rPr lang="en-US" altLang="zh-CN">
                <a:solidFill>
                  <a:schemeClr val="hlink"/>
                </a:solidFill>
                <a:latin typeface="黑体" pitchFamily="2" charset="-122"/>
              </a:rPr>
              <a:t>⑷</a:t>
            </a:r>
            <a:r>
              <a:rPr lang="zh-CN" altLang="en-US">
                <a:solidFill>
                  <a:schemeClr val="hlink"/>
                </a:solidFill>
              </a:rPr>
              <a:t>预防性维护</a:t>
            </a:r>
            <a:r>
              <a:rPr lang="en-US" altLang="zh-CN"/>
              <a:t>(Preventive Maintenance)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strips(downRight)">
                                      <p:cBhvr>
                                        <p:cTn id="7" dur="500"/>
                                        <p:tgtEl>
                                          <p:spTgt spid="122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2291">
                                            <p:txEl>
                                              <p:pRg st="3" end="3"/>
                                            </p:txEl>
                                          </p:spTgt>
                                        </p:tgtEl>
                                        <p:attrNameLst>
                                          <p:attrName>style.visibility</p:attrName>
                                        </p:attrNameLst>
                                      </p:cBhvr>
                                      <p:to>
                                        <p:strVal val="visible"/>
                                      </p:to>
                                    </p:set>
                                    <p:animEffect transition="in" filter="strips(downRight)">
                                      <p:cBhvr>
                                        <p:cTn id="12" dur="500"/>
                                        <p:tgtEl>
                                          <p:spTgt spid="122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animEffect transition="in" filter="strips(downRight)">
                                      <p:cBhvr>
                                        <p:cTn id="17" dur="500"/>
                                        <p:tgtEl>
                                          <p:spTgt spid="1229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2291">
                                            <p:txEl>
                                              <p:pRg st="5" end="5"/>
                                            </p:txEl>
                                          </p:spTgt>
                                        </p:tgtEl>
                                        <p:attrNameLst>
                                          <p:attrName>style.visibility</p:attrName>
                                        </p:attrNameLst>
                                      </p:cBhvr>
                                      <p:to>
                                        <p:strVal val="visible"/>
                                      </p:to>
                                    </p:set>
                                    <p:animEffect transition="in" filter="strips(downRight)">
                                      <p:cBhvr>
                                        <p:cTn id="22" dur="500"/>
                                        <p:tgtEl>
                                          <p:spTgt spid="1229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animEffect transition="in" filter="strips(downRight)">
                                      <p:cBhvr>
                                        <p:cTn id="27"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0C38EB0-501C-47B1-8EB2-511017CCD7E0}" type="datetime1">
              <a:rPr lang="zh-CN" altLang="en-US"/>
              <a:pPr/>
              <a:t>2018/12/27</a:t>
            </a:fld>
            <a:endParaRPr lang="en-US" altLang="zh-CN"/>
          </a:p>
        </p:txBody>
      </p:sp>
      <p:sp>
        <p:nvSpPr>
          <p:cNvPr id="5" name="灯片编号占位符 4"/>
          <p:cNvSpPr>
            <a:spLocks noGrp="1"/>
          </p:cNvSpPr>
          <p:nvPr>
            <p:ph type="sldNum" sz="quarter" idx="11"/>
          </p:nvPr>
        </p:nvSpPr>
        <p:spPr/>
        <p:txBody>
          <a:bodyPr/>
          <a:lstStyle/>
          <a:p>
            <a:fld id="{2E642C9C-E363-45CF-9EF9-3817BF373950}" type="slidenum">
              <a:rPr lang="en-US" altLang="zh-CN"/>
              <a:pPr/>
              <a:t>4</a:t>
            </a:fld>
            <a:endParaRPr lang="en-US" altLang="zh-CN"/>
          </a:p>
        </p:txBody>
      </p:sp>
      <p:sp>
        <p:nvSpPr>
          <p:cNvPr id="17410" name="Rectangle 2"/>
          <p:cNvSpPr>
            <a:spLocks noGrp="1" noChangeArrowheads="1"/>
          </p:cNvSpPr>
          <p:nvPr>
            <p:ph type="title"/>
          </p:nvPr>
        </p:nvSpPr>
        <p:spPr/>
        <p:txBody>
          <a:bodyPr/>
          <a:lstStyle/>
          <a:p>
            <a:r>
              <a:rPr kumimoji="1" lang="en-US" altLang="zh-CN"/>
              <a:t>8.1</a:t>
            </a:r>
            <a:r>
              <a:rPr kumimoji="1" lang="zh-CN" altLang="en-US"/>
              <a:t>软件维护的概念</a:t>
            </a:r>
          </a:p>
        </p:txBody>
      </p:sp>
      <p:sp>
        <p:nvSpPr>
          <p:cNvPr id="17411" name="Rectangle 3"/>
          <p:cNvSpPr>
            <a:spLocks noGrp="1" noChangeArrowheads="1"/>
          </p:cNvSpPr>
          <p:nvPr>
            <p:ph type="body" idx="1"/>
          </p:nvPr>
        </p:nvSpPr>
        <p:spPr/>
        <p:txBody>
          <a:bodyPr/>
          <a:lstStyle/>
          <a:p>
            <a:r>
              <a:rPr lang="en-US" altLang="zh-CN">
                <a:solidFill>
                  <a:srgbClr val="CC0000"/>
                </a:solidFill>
              </a:rPr>
              <a:t>【</a:t>
            </a:r>
            <a:r>
              <a:rPr lang="zh-CN" altLang="en-US">
                <a:solidFill>
                  <a:srgbClr val="CC0000"/>
                </a:solidFill>
              </a:rPr>
              <a:t>软件维护分类</a:t>
            </a:r>
            <a:r>
              <a:rPr lang="en-US" altLang="zh-CN">
                <a:solidFill>
                  <a:srgbClr val="CC0000"/>
                </a:solidFill>
              </a:rPr>
              <a:t>】</a:t>
            </a:r>
          </a:p>
          <a:p>
            <a:r>
              <a:rPr lang="en-US" altLang="zh-CN">
                <a:solidFill>
                  <a:schemeClr val="hlink"/>
                </a:solidFill>
                <a:latin typeface="黑体" pitchFamily="2" charset="-122"/>
              </a:rPr>
              <a:t>⑴</a:t>
            </a:r>
            <a:r>
              <a:rPr lang="zh-CN" altLang="en-US">
                <a:solidFill>
                  <a:schemeClr val="hlink"/>
                </a:solidFill>
              </a:rPr>
              <a:t>改正性维护</a:t>
            </a:r>
            <a:r>
              <a:rPr lang="en-US" altLang="zh-CN">
                <a:solidFill>
                  <a:schemeClr val="hlink"/>
                </a:solidFill>
              </a:rPr>
              <a:t>(Corrective  Maintenance)</a:t>
            </a:r>
          </a:p>
          <a:p>
            <a:pPr lvl="1"/>
            <a:r>
              <a:rPr lang="zh-CN" altLang="en-US" u="sng">
                <a:solidFill>
                  <a:srgbClr val="CC0000"/>
                </a:solidFill>
              </a:rPr>
              <a:t>定义：</a:t>
            </a:r>
          </a:p>
          <a:p>
            <a:pPr lvl="2"/>
            <a:r>
              <a:rPr lang="zh-CN" altLang="en-US"/>
              <a:t>运行时期为</a:t>
            </a:r>
            <a:r>
              <a:rPr lang="zh-CN" altLang="en-US">
                <a:solidFill>
                  <a:schemeClr val="hlink"/>
                </a:solidFill>
              </a:rPr>
              <a:t>改正错误</a:t>
            </a:r>
            <a:r>
              <a:rPr lang="zh-CN" altLang="en-US"/>
              <a:t>而修改软件的过程。</a:t>
            </a:r>
          </a:p>
          <a:p>
            <a:pPr lvl="1"/>
            <a:r>
              <a:rPr lang="zh-CN" altLang="en-US" u="sng">
                <a:solidFill>
                  <a:srgbClr val="CC0000"/>
                </a:solidFill>
              </a:rPr>
              <a:t>原因：</a:t>
            </a:r>
          </a:p>
          <a:p>
            <a:pPr lvl="2"/>
            <a:r>
              <a:rPr lang="zh-CN" altLang="en-US"/>
              <a:t>开发时期测试是不彻底的，会有</a:t>
            </a:r>
            <a:r>
              <a:rPr lang="zh-CN" altLang="en-US">
                <a:solidFill>
                  <a:schemeClr val="hlink"/>
                </a:solidFill>
              </a:rPr>
              <a:t>部分隐藏的错误遗留到运行时期</a:t>
            </a:r>
            <a:r>
              <a:rPr lang="zh-CN" altLang="en-US"/>
              <a:t>。</a:t>
            </a:r>
          </a:p>
          <a:p>
            <a:pPr lvl="1"/>
            <a:r>
              <a:rPr lang="zh-CN" altLang="en-US" u="sng">
                <a:solidFill>
                  <a:srgbClr val="CC0000"/>
                </a:solidFill>
              </a:rPr>
              <a:t>目的：</a:t>
            </a:r>
          </a:p>
          <a:p>
            <a:pPr lvl="2"/>
            <a:r>
              <a:rPr lang="zh-CN" altLang="en-US"/>
              <a:t>识别和改正软件错误；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strips(downRight)">
                                      <p:cBhvr>
                                        <p:cTn id="7" dur="500"/>
                                        <p:tgtEl>
                                          <p:spTgt spid="174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7411">
                                            <p:txEl>
                                              <p:pRg st="4" end="4"/>
                                            </p:txEl>
                                          </p:spTgt>
                                        </p:tgtEl>
                                        <p:attrNameLst>
                                          <p:attrName>style.visibility</p:attrName>
                                        </p:attrNameLst>
                                      </p:cBhvr>
                                      <p:to>
                                        <p:strVal val="visible"/>
                                      </p:to>
                                    </p:set>
                                    <p:animEffect transition="in" filter="strips(downRight)">
                                      <p:cBhvr>
                                        <p:cTn id="12" dur="500"/>
                                        <p:tgtEl>
                                          <p:spTgt spid="174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7411">
                                            <p:txEl>
                                              <p:pRg st="5" end="5"/>
                                            </p:txEl>
                                          </p:spTgt>
                                        </p:tgtEl>
                                        <p:attrNameLst>
                                          <p:attrName>style.visibility</p:attrName>
                                        </p:attrNameLst>
                                      </p:cBhvr>
                                      <p:to>
                                        <p:strVal val="visible"/>
                                      </p:to>
                                    </p:set>
                                    <p:animEffect transition="in" filter="strips(downRight)">
                                      <p:cBhvr>
                                        <p:cTn id="17" dur="500"/>
                                        <p:tgtEl>
                                          <p:spTgt spid="1741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7411">
                                            <p:txEl>
                                              <p:pRg st="2" end="2"/>
                                            </p:txEl>
                                          </p:spTgt>
                                        </p:tgtEl>
                                        <p:attrNameLst>
                                          <p:attrName>style.visibility</p:attrName>
                                        </p:attrNameLst>
                                      </p:cBhvr>
                                      <p:to>
                                        <p:strVal val="visible"/>
                                      </p:to>
                                    </p:set>
                                    <p:animEffect transition="in" filter="strips(downRight)">
                                      <p:cBhvr>
                                        <p:cTn id="22" dur="500"/>
                                        <p:tgtEl>
                                          <p:spTgt spid="17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7411">
                                            <p:txEl>
                                              <p:pRg st="3" end="3"/>
                                            </p:txEl>
                                          </p:spTgt>
                                        </p:tgtEl>
                                        <p:attrNameLst>
                                          <p:attrName>style.visibility</p:attrName>
                                        </p:attrNameLst>
                                      </p:cBhvr>
                                      <p:to>
                                        <p:strVal val="visible"/>
                                      </p:to>
                                    </p:set>
                                    <p:animEffect transition="in" filter="strips(downRight)">
                                      <p:cBhvr>
                                        <p:cTn id="27" dur="500"/>
                                        <p:tgtEl>
                                          <p:spTgt spid="174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7411">
                                            <p:txEl>
                                              <p:pRg st="6" end="6"/>
                                            </p:txEl>
                                          </p:spTgt>
                                        </p:tgtEl>
                                        <p:attrNameLst>
                                          <p:attrName>style.visibility</p:attrName>
                                        </p:attrNameLst>
                                      </p:cBhvr>
                                      <p:to>
                                        <p:strVal val="visible"/>
                                      </p:to>
                                    </p:set>
                                    <p:animEffect transition="in" filter="strips(downRight)">
                                      <p:cBhvr>
                                        <p:cTn id="32" dur="500"/>
                                        <p:tgtEl>
                                          <p:spTgt spid="174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7411">
                                            <p:txEl>
                                              <p:pRg st="7" end="7"/>
                                            </p:txEl>
                                          </p:spTgt>
                                        </p:tgtEl>
                                        <p:attrNameLst>
                                          <p:attrName>style.visibility</p:attrName>
                                        </p:attrNameLst>
                                      </p:cBhvr>
                                      <p:to>
                                        <p:strVal val="visible"/>
                                      </p:to>
                                    </p:set>
                                    <p:animEffect transition="in" filter="strips(downRight)">
                                      <p:cBhvr>
                                        <p:cTn id="37"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6E79531-29FD-4C79-86C0-91B93E69BD35}" type="datetime1">
              <a:rPr lang="zh-CN" altLang="en-US"/>
              <a:pPr/>
              <a:t>2018/12/27</a:t>
            </a:fld>
            <a:endParaRPr lang="en-US" altLang="zh-CN"/>
          </a:p>
        </p:txBody>
      </p:sp>
      <p:sp>
        <p:nvSpPr>
          <p:cNvPr id="5" name="灯片编号占位符 4"/>
          <p:cNvSpPr>
            <a:spLocks noGrp="1"/>
          </p:cNvSpPr>
          <p:nvPr>
            <p:ph type="sldNum" sz="quarter" idx="11"/>
          </p:nvPr>
        </p:nvSpPr>
        <p:spPr/>
        <p:txBody>
          <a:bodyPr/>
          <a:lstStyle/>
          <a:p>
            <a:fld id="{80E01FA6-5E9F-4DE5-BEFF-88DCC6A4C6AA}" type="slidenum">
              <a:rPr lang="en-US" altLang="zh-CN"/>
              <a:pPr/>
              <a:t>5</a:t>
            </a:fld>
            <a:endParaRPr lang="en-US" altLang="zh-CN"/>
          </a:p>
        </p:txBody>
      </p:sp>
      <p:sp>
        <p:nvSpPr>
          <p:cNvPr id="18434" name="Rectangle 2"/>
          <p:cNvSpPr>
            <a:spLocks noGrp="1" noChangeArrowheads="1"/>
          </p:cNvSpPr>
          <p:nvPr>
            <p:ph type="title"/>
          </p:nvPr>
        </p:nvSpPr>
        <p:spPr/>
        <p:txBody>
          <a:bodyPr/>
          <a:lstStyle/>
          <a:p>
            <a:r>
              <a:rPr kumimoji="1" lang="en-US" altLang="zh-CN"/>
              <a:t>8.1</a:t>
            </a:r>
            <a:r>
              <a:rPr kumimoji="1" lang="zh-CN" altLang="en-US"/>
              <a:t>软件维护的概念</a:t>
            </a:r>
          </a:p>
        </p:txBody>
      </p:sp>
      <p:sp>
        <p:nvSpPr>
          <p:cNvPr id="18435" name="Rectangle 3"/>
          <p:cNvSpPr>
            <a:spLocks noGrp="1" noChangeArrowheads="1"/>
          </p:cNvSpPr>
          <p:nvPr>
            <p:ph type="body" idx="1"/>
          </p:nvPr>
        </p:nvSpPr>
        <p:spPr/>
        <p:txBody>
          <a:bodyPr/>
          <a:lstStyle/>
          <a:p>
            <a:r>
              <a:rPr lang="en-US" altLang="zh-CN">
                <a:solidFill>
                  <a:srgbClr val="CC0000"/>
                </a:solidFill>
              </a:rPr>
              <a:t>【</a:t>
            </a:r>
            <a:r>
              <a:rPr lang="zh-CN" altLang="en-US">
                <a:solidFill>
                  <a:srgbClr val="CC0000"/>
                </a:solidFill>
              </a:rPr>
              <a:t>软件维护分类</a:t>
            </a:r>
            <a:r>
              <a:rPr lang="en-US" altLang="zh-CN">
                <a:solidFill>
                  <a:srgbClr val="CC0000"/>
                </a:solidFill>
              </a:rPr>
              <a:t>】</a:t>
            </a:r>
          </a:p>
          <a:p>
            <a:r>
              <a:rPr lang="en-US" altLang="zh-CN">
                <a:solidFill>
                  <a:schemeClr val="hlink"/>
                </a:solidFill>
                <a:latin typeface="黑体" pitchFamily="2" charset="-122"/>
              </a:rPr>
              <a:t>⑵</a:t>
            </a:r>
            <a:r>
              <a:rPr lang="zh-CN" altLang="en-US">
                <a:solidFill>
                  <a:schemeClr val="hlink"/>
                </a:solidFill>
              </a:rPr>
              <a:t>适应性维护</a:t>
            </a:r>
            <a:r>
              <a:rPr lang="en-US" altLang="zh-CN">
                <a:solidFill>
                  <a:schemeClr val="hlink"/>
                </a:solidFill>
              </a:rPr>
              <a:t>(Adaptive  Maintenance)</a:t>
            </a:r>
          </a:p>
          <a:p>
            <a:pPr lvl="1"/>
            <a:r>
              <a:rPr lang="zh-CN" altLang="en-US" u="sng">
                <a:solidFill>
                  <a:srgbClr val="CC0000"/>
                </a:solidFill>
              </a:rPr>
              <a:t>定义：</a:t>
            </a:r>
          </a:p>
          <a:p>
            <a:pPr lvl="2"/>
            <a:r>
              <a:rPr lang="zh-CN" altLang="en-US"/>
              <a:t>为</a:t>
            </a:r>
            <a:r>
              <a:rPr lang="zh-CN" altLang="en-US">
                <a:solidFill>
                  <a:schemeClr val="hlink"/>
                </a:solidFill>
              </a:rPr>
              <a:t>使软件适应变化</a:t>
            </a:r>
            <a:r>
              <a:rPr lang="zh-CN" altLang="en-US"/>
              <a:t>而修改软件的过程。</a:t>
            </a:r>
          </a:p>
          <a:p>
            <a:pPr lvl="1"/>
            <a:r>
              <a:rPr lang="zh-CN" altLang="en-US" u="sng">
                <a:solidFill>
                  <a:srgbClr val="CC0000"/>
                </a:solidFill>
              </a:rPr>
              <a:t>原因：</a:t>
            </a:r>
            <a:endParaRPr lang="zh-CN" altLang="en-US">
              <a:solidFill>
                <a:schemeClr val="hlink"/>
              </a:solidFill>
            </a:endParaRPr>
          </a:p>
          <a:p>
            <a:pPr lvl="1"/>
            <a:r>
              <a:rPr lang="zh-CN" altLang="en-US"/>
              <a:t>在软件运行过程中，</a:t>
            </a:r>
          </a:p>
          <a:p>
            <a:pPr lvl="2"/>
            <a:r>
              <a:rPr lang="zh-CN" altLang="en-US">
                <a:solidFill>
                  <a:schemeClr val="hlink"/>
                </a:solidFill>
              </a:rPr>
              <a:t>⑴外部环境</a:t>
            </a:r>
            <a:r>
              <a:rPr lang="en-US" altLang="zh-CN">
                <a:solidFill>
                  <a:schemeClr val="hlink"/>
                </a:solidFill>
              </a:rPr>
              <a:t>——</a:t>
            </a:r>
            <a:r>
              <a:rPr lang="zh-CN" altLang="en-US">
                <a:solidFill>
                  <a:schemeClr val="hlink"/>
                </a:solidFill>
              </a:rPr>
              <a:t>新的硬、软件配置。</a:t>
            </a:r>
          </a:p>
          <a:p>
            <a:pPr lvl="2"/>
            <a:r>
              <a:rPr lang="zh-CN" altLang="en-US">
                <a:solidFill>
                  <a:schemeClr val="hlink"/>
                </a:solidFill>
              </a:rPr>
              <a:t>⑵数据环境</a:t>
            </a:r>
          </a:p>
          <a:p>
            <a:pPr lvl="3"/>
            <a:r>
              <a:rPr lang="zh-CN" altLang="en-US"/>
              <a:t>数据库</a:t>
            </a:r>
          </a:p>
          <a:p>
            <a:pPr lvl="1"/>
            <a:r>
              <a:rPr lang="zh-CN" altLang="en-US"/>
              <a:t>可能发生变化。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8435">
                                            <p:txEl>
                                              <p:pRg st="4" end="4"/>
                                            </p:txEl>
                                          </p:spTgt>
                                        </p:tgtEl>
                                        <p:attrNameLst>
                                          <p:attrName>style.visibility</p:attrName>
                                        </p:attrNameLst>
                                      </p:cBhvr>
                                      <p:to>
                                        <p:strVal val="visible"/>
                                      </p:to>
                                    </p:set>
                                    <p:animEffect transition="in" filter="strips(downRight)">
                                      <p:cBhvr>
                                        <p:cTn id="7" dur="500"/>
                                        <p:tgtEl>
                                          <p:spTgt spid="1843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8435">
                                            <p:txEl>
                                              <p:pRg st="5" end="5"/>
                                            </p:txEl>
                                          </p:spTgt>
                                        </p:tgtEl>
                                        <p:attrNameLst>
                                          <p:attrName>style.visibility</p:attrName>
                                        </p:attrNameLst>
                                      </p:cBhvr>
                                      <p:to>
                                        <p:strVal val="visible"/>
                                      </p:to>
                                    </p:set>
                                    <p:animEffect transition="in" filter="strips(downRight)">
                                      <p:cBhvr>
                                        <p:cTn id="12" dur="500"/>
                                        <p:tgtEl>
                                          <p:spTgt spid="18435">
                                            <p:txEl>
                                              <p:pRg st="5" end="5"/>
                                            </p:txEl>
                                          </p:spTgt>
                                        </p:tgtEl>
                                      </p:cBhvr>
                                    </p:animEffect>
                                  </p:childTnLst>
                                </p:cTn>
                              </p:par>
                              <p:par>
                                <p:cTn id="13" presetID="18" presetClass="entr" presetSubtype="6" fill="hold" nodeType="withEffect">
                                  <p:stCondLst>
                                    <p:cond delay="0"/>
                                  </p:stCondLst>
                                  <p:childTnLst>
                                    <p:set>
                                      <p:cBhvr>
                                        <p:cTn id="14" dur="1" fill="hold">
                                          <p:stCondLst>
                                            <p:cond delay="0"/>
                                          </p:stCondLst>
                                        </p:cTn>
                                        <p:tgtEl>
                                          <p:spTgt spid="18435">
                                            <p:txEl>
                                              <p:pRg st="9" end="9"/>
                                            </p:txEl>
                                          </p:spTgt>
                                        </p:tgtEl>
                                        <p:attrNameLst>
                                          <p:attrName>style.visibility</p:attrName>
                                        </p:attrNameLst>
                                      </p:cBhvr>
                                      <p:to>
                                        <p:strVal val="visible"/>
                                      </p:to>
                                    </p:set>
                                    <p:animEffect transition="in" filter="strips(downRight)">
                                      <p:cBhvr>
                                        <p:cTn id="15" dur="500"/>
                                        <p:tgtEl>
                                          <p:spTgt spid="1843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18435">
                                            <p:txEl>
                                              <p:pRg st="6" end="6"/>
                                            </p:txEl>
                                          </p:spTgt>
                                        </p:tgtEl>
                                        <p:attrNameLst>
                                          <p:attrName>style.visibility</p:attrName>
                                        </p:attrNameLst>
                                      </p:cBhvr>
                                      <p:to>
                                        <p:strVal val="visible"/>
                                      </p:to>
                                    </p:set>
                                    <p:animEffect transition="in" filter="strips(downRight)">
                                      <p:cBhvr>
                                        <p:cTn id="20" dur="500"/>
                                        <p:tgtEl>
                                          <p:spTgt spid="18435">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animEffect transition="in" filter="strips(downRight)">
                                      <p:cBhvr>
                                        <p:cTn id="25" dur="500"/>
                                        <p:tgtEl>
                                          <p:spTgt spid="18435">
                                            <p:txEl>
                                              <p:pRg st="7" end="7"/>
                                            </p:txEl>
                                          </p:spTgt>
                                        </p:tgtEl>
                                      </p:cBhvr>
                                    </p:animEffect>
                                  </p:childTnLst>
                                </p:cTn>
                              </p:par>
                              <p:par>
                                <p:cTn id="26" presetID="18" presetClass="entr" presetSubtype="6" fill="hold" nodeType="withEffect">
                                  <p:stCondLst>
                                    <p:cond delay="0"/>
                                  </p:stCondLst>
                                  <p:childTnLst>
                                    <p:set>
                                      <p:cBhvr>
                                        <p:cTn id="27" dur="1" fill="hold">
                                          <p:stCondLst>
                                            <p:cond delay="0"/>
                                          </p:stCondLst>
                                        </p:cTn>
                                        <p:tgtEl>
                                          <p:spTgt spid="18435">
                                            <p:txEl>
                                              <p:pRg st="8" end="8"/>
                                            </p:txEl>
                                          </p:spTgt>
                                        </p:tgtEl>
                                        <p:attrNameLst>
                                          <p:attrName>style.visibility</p:attrName>
                                        </p:attrNameLst>
                                      </p:cBhvr>
                                      <p:to>
                                        <p:strVal val="visible"/>
                                      </p:to>
                                    </p:set>
                                    <p:animEffect transition="in" filter="strips(downRight)">
                                      <p:cBhvr>
                                        <p:cTn id="28" dur="500"/>
                                        <p:tgtEl>
                                          <p:spTgt spid="18435">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18435">
                                            <p:txEl>
                                              <p:pRg st="2" end="2"/>
                                            </p:txEl>
                                          </p:spTgt>
                                        </p:tgtEl>
                                        <p:attrNameLst>
                                          <p:attrName>style.visibility</p:attrName>
                                        </p:attrNameLst>
                                      </p:cBhvr>
                                      <p:to>
                                        <p:strVal val="visible"/>
                                      </p:to>
                                    </p:set>
                                    <p:animEffect transition="in" filter="strips(downRight)">
                                      <p:cBhvr>
                                        <p:cTn id="33" dur="500"/>
                                        <p:tgtEl>
                                          <p:spTgt spid="18435">
                                            <p:txEl>
                                              <p:pRg st="2" end="2"/>
                                            </p:txEl>
                                          </p:spTgt>
                                        </p:tgtEl>
                                      </p:cBhvr>
                                    </p:animEffect>
                                  </p:childTnLst>
                                </p:cTn>
                              </p:par>
                              <p:par>
                                <p:cTn id="34" presetID="18" presetClass="entr" presetSubtype="6" fill="hold" nodeType="withEffect">
                                  <p:stCondLst>
                                    <p:cond delay="0"/>
                                  </p:stCondLst>
                                  <p:childTnLst>
                                    <p:set>
                                      <p:cBhvr>
                                        <p:cTn id="35" dur="1" fill="hold">
                                          <p:stCondLst>
                                            <p:cond delay="0"/>
                                          </p:stCondLst>
                                        </p:cTn>
                                        <p:tgtEl>
                                          <p:spTgt spid="18435">
                                            <p:txEl>
                                              <p:pRg st="3" end="3"/>
                                            </p:txEl>
                                          </p:spTgt>
                                        </p:tgtEl>
                                        <p:attrNameLst>
                                          <p:attrName>style.visibility</p:attrName>
                                        </p:attrNameLst>
                                      </p:cBhvr>
                                      <p:to>
                                        <p:strVal val="visible"/>
                                      </p:to>
                                    </p:set>
                                    <p:animEffect transition="in" filter="strips(downRight)">
                                      <p:cBhvr>
                                        <p:cTn id="36"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F219A0D-D5CE-45E5-98BE-1B9AB8519392}" type="datetime1">
              <a:rPr lang="zh-CN" altLang="en-US"/>
              <a:pPr/>
              <a:t>2018/12/27</a:t>
            </a:fld>
            <a:endParaRPr lang="en-US" altLang="zh-CN"/>
          </a:p>
        </p:txBody>
      </p:sp>
      <p:sp>
        <p:nvSpPr>
          <p:cNvPr id="5" name="灯片编号占位符 4"/>
          <p:cNvSpPr>
            <a:spLocks noGrp="1"/>
          </p:cNvSpPr>
          <p:nvPr>
            <p:ph type="sldNum" sz="quarter" idx="11"/>
          </p:nvPr>
        </p:nvSpPr>
        <p:spPr/>
        <p:txBody>
          <a:bodyPr/>
          <a:lstStyle/>
          <a:p>
            <a:fld id="{11CB05DA-A857-46A1-93CE-C1E1B4728944}" type="slidenum">
              <a:rPr lang="en-US" altLang="zh-CN"/>
              <a:pPr/>
              <a:t>6</a:t>
            </a:fld>
            <a:endParaRPr lang="en-US" altLang="zh-CN"/>
          </a:p>
        </p:txBody>
      </p:sp>
      <p:sp>
        <p:nvSpPr>
          <p:cNvPr id="19458" name="Rectangle 2"/>
          <p:cNvSpPr>
            <a:spLocks noGrp="1" noChangeArrowheads="1"/>
          </p:cNvSpPr>
          <p:nvPr>
            <p:ph type="title"/>
          </p:nvPr>
        </p:nvSpPr>
        <p:spPr/>
        <p:txBody>
          <a:bodyPr/>
          <a:lstStyle/>
          <a:p>
            <a:r>
              <a:rPr kumimoji="1" lang="en-US" altLang="zh-CN"/>
              <a:t>8.1</a:t>
            </a:r>
            <a:r>
              <a:rPr kumimoji="1" lang="zh-CN" altLang="en-US"/>
              <a:t>软件维护的概念</a:t>
            </a:r>
          </a:p>
        </p:txBody>
      </p:sp>
      <p:sp>
        <p:nvSpPr>
          <p:cNvPr id="19459" name="Rectangle 3"/>
          <p:cNvSpPr>
            <a:spLocks noGrp="1" noChangeArrowheads="1"/>
          </p:cNvSpPr>
          <p:nvPr>
            <p:ph type="body" idx="1"/>
          </p:nvPr>
        </p:nvSpPr>
        <p:spPr/>
        <p:txBody>
          <a:bodyPr/>
          <a:lstStyle/>
          <a:p>
            <a:r>
              <a:rPr lang="en-US" altLang="zh-CN">
                <a:solidFill>
                  <a:srgbClr val="CC0000"/>
                </a:solidFill>
              </a:rPr>
              <a:t>【</a:t>
            </a:r>
            <a:r>
              <a:rPr lang="zh-CN" altLang="en-US">
                <a:solidFill>
                  <a:srgbClr val="CC0000"/>
                </a:solidFill>
              </a:rPr>
              <a:t>软件维护分类</a:t>
            </a:r>
            <a:r>
              <a:rPr lang="en-US" altLang="zh-CN">
                <a:solidFill>
                  <a:srgbClr val="CC0000"/>
                </a:solidFill>
              </a:rPr>
              <a:t>】</a:t>
            </a:r>
          </a:p>
          <a:p>
            <a:r>
              <a:rPr lang="en-US" altLang="zh-CN">
                <a:solidFill>
                  <a:schemeClr val="hlink"/>
                </a:solidFill>
                <a:latin typeface="黑体" pitchFamily="2" charset="-122"/>
              </a:rPr>
              <a:t>⑶</a:t>
            </a:r>
            <a:r>
              <a:rPr lang="zh-CN" altLang="en-US">
                <a:solidFill>
                  <a:schemeClr val="hlink"/>
                </a:solidFill>
              </a:rPr>
              <a:t>完善性维护</a:t>
            </a:r>
            <a:r>
              <a:rPr lang="en-US" altLang="zh-CN">
                <a:solidFill>
                  <a:schemeClr val="hlink"/>
                </a:solidFill>
              </a:rPr>
              <a:t>(Perfective  Maintenance)</a:t>
            </a:r>
          </a:p>
          <a:p>
            <a:pPr lvl="1"/>
            <a:r>
              <a:rPr lang="zh-CN" altLang="en-US" u="sng">
                <a:solidFill>
                  <a:srgbClr val="CC0000"/>
                </a:solidFill>
              </a:rPr>
              <a:t>定义：</a:t>
            </a:r>
            <a:endParaRPr lang="zh-CN" altLang="en-US"/>
          </a:p>
          <a:p>
            <a:pPr lvl="2"/>
            <a:r>
              <a:rPr lang="zh-CN" altLang="en-US"/>
              <a:t>为了满足</a:t>
            </a:r>
            <a:r>
              <a:rPr lang="zh-CN" altLang="en-US">
                <a:solidFill>
                  <a:schemeClr val="hlink"/>
                </a:solidFill>
              </a:rPr>
              <a:t>这些要求</a:t>
            </a:r>
            <a:r>
              <a:rPr lang="zh-CN" altLang="en-US"/>
              <a:t>，需要</a:t>
            </a:r>
            <a:r>
              <a:rPr lang="zh-CN" altLang="en-US">
                <a:solidFill>
                  <a:schemeClr val="hlink"/>
                </a:solidFill>
              </a:rPr>
              <a:t>修改</a:t>
            </a:r>
            <a:r>
              <a:rPr lang="zh-CN" altLang="en-US"/>
              <a:t>或</a:t>
            </a:r>
            <a:r>
              <a:rPr lang="zh-CN" altLang="en-US">
                <a:solidFill>
                  <a:schemeClr val="hlink"/>
                </a:solidFill>
              </a:rPr>
              <a:t>再开发</a:t>
            </a:r>
            <a:r>
              <a:rPr lang="zh-CN" altLang="en-US"/>
              <a:t>软件的维护活动叫做</a:t>
            </a:r>
            <a:r>
              <a:rPr lang="zh-CN" altLang="en-US">
                <a:solidFill>
                  <a:schemeClr val="hlink"/>
                </a:solidFill>
              </a:rPr>
              <a:t>完善性维护</a:t>
            </a:r>
            <a:r>
              <a:rPr lang="zh-CN" altLang="en-US"/>
              <a:t>。</a:t>
            </a:r>
          </a:p>
          <a:p>
            <a:pPr lvl="1"/>
            <a:r>
              <a:rPr lang="zh-CN" altLang="en-US" u="sng">
                <a:solidFill>
                  <a:srgbClr val="CC0000"/>
                </a:solidFill>
              </a:rPr>
              <a:t>原因：</a:t>
            </a:r>
            <a:endParaRPr lang="zh-CN" altLang="en-US">
              <a:solidFill>
                <a:schemeClr val="hlink"/>
              </a:solidFill>
            </a:endParaRPr>
          </a:p>
          <a:p>
            <a:pPr lvl="2"/>
            <a:r>
              <a:rPr lang="zh-CN" altLang="en-US"/>
              <a:t>在软件的使用过程中，</a:t>
            </a:r>
            <a:r>
              <a:rPr lang="zh-CN" altLang="en-US">
                <a:solidFill>
                  <a:srgbClr val="CC0000"/>
                </a:solidFill>
              </a:rPr>
              <a:t>用户往往会对软件提出新的功能与性能要求</a:t>
            </a:r>
            <a:r>
              <a:rPr lang="zh-CN" altLang="en-US"/>
              <a:t>。</a:t>
            </a:r>
          </a:p>
          <a:p>
            <a:pPr lvl="1"/>
            <a:r>
              <a:rPr lang="zh-CN" altLang="en-US" u="sng">
                <a:solidFill>
                  <a:srgbClr val="CC0000"/>
                </a:solidFill>
              </a:rPr>
              <a:t>目的：</a:t>
            </a:r>
            <a:endParaRPr lang="zh-CN" altLang="en-US"/>
          </a:p>
          <a:p>
            <a:pPr lvl="2"/>
            <a:r>
              <a:rPr lang="zh-CN" altLang="en-US">
                <a:solidFill>
                  <a:schemeClr val="hlink"/>
                </a:solidFill>
              </a:rPr>
              <a:t>扩充软件功能	增强软件性能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9459">
                                            <p:txEl>
                                              <p:pRg st="4" end="4"/>
                                            </p:txEl>
                                          </p:spTgt>
                                        </p:tgtEl>
                                        <p:attrNameLst>
                                          <p:attrName>style.visibility</p:attrName>
                                        </p:attrNameLst>
                                      </p:cBhvr>
                                      <p:to>
                                        <p:strVal val="visible"/>
                                      </p:to>
                                    </p:set>
                                    <p:animEffect transition="in" filter="strips(downRight)">
                                      <p:cBhvr>
                                        <p:cTn id="7" dur="500"/>
                                        <p:tgtEl>
                                          <p:spTgt spid="1945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9459">
                                            <p:txEl>
                                              <p:pRg st="5" end="5"/>
                                            </p:txEl>
                                          </p:spTgt>
                                        </p:tgtEl>
                                        <p:attrNameLst>
                                          <p:attrName>style.visibility</p:attrName>
                                        </p:attrNameLst>
                                      </p:cBhvr>
                                      <p:to>
                                        <p:strVal val="visible"/>
                                      </p:to>
                                    </p:set>
                                    <p:animEffect transition="in" filter="strips(downRight)">
                                      <p:cBhvr>
                                        <p:cTn id="12" dur="500"/>
                                        <p:tgtEl>
                                          <p:spTgt spid="1945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strips(downRight)">
                                      <p:cBhvr>
                                        <p:cTn id="17" dur="500"/>
                                        <p:tgtEl>
                                          <p:spTgt spid="19459">
                                            <p:txEl>
                                              <p:pRg st="2" end="2"/>
                                            </p:txEl>
                                          </p:spTgt>
                                        </p:tgtEl>
                                      </p:cBhvr>
                                    </p:animEffect>
                                  </p:childTnLst>
                                </p:cTn>
                              </p:par>
                              <p:par>
                                <p:cTn id="18" presetID="18" presetClass="entr" presetSubtype="6" fill="hold" nodeType="withEffect">
                                  <p:stCondLst>
                                    <p:cond delay="0"/>
                                  </p:stCondLst>
                                  <p:childTnLst>
                                    <p:set>
                                      <p:cBhvr>
                                        <p:cTn id="19" dur="1" fill="hold">
                                          <p:stCondLst>
                                            <p:cond delay="0"/>
                                          </p:stCondLst>
                                        </p:cTn>
                                        <p:tgtEl>
                                          <p:spTgt spid="19459">
                                            <p:txEl>
                                              <p:pRg st="3" end="3"/>
                                            </p:txEl>
                                          </p:spTgt>
                                        </p:tgtEl>
                                        <p:attrNameLst>
                                          <p:attrName>style.visibility</p:attrName>
                                        </p:attrNameLst>
                                      </p:cBhvr>
                                      <p:to>
                                        <p:strVal val="visible"/>
                                      </p:to>
                                    </p:set>
                                    <p:animEffect transition="in" filter="strips(downRight)">
                                      <p:cBhvr>
                                        <p:cTn id="20" dur="500"/>
                                        <p:tgtEl>
                                          <p:spTgt spid="1945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19459">
                                            <p:txEl>
                                              <p:pRg st="6" end="6"/>
                                            </p:txEl>
                                          </p:spTgt>
                                        </p:tgtEl>
                                        <p:attrNameLst>
                                          <p:attrName>style.visibility</p:attrName>
                                        </p:attrNameLst>
                                      </p:cBhvr>
                                      <p:to>
                                        <p:strVal val="visible"/>
                                      </p:to>
                                    </p:set>
                                    <p:animEffect transition="in" filter="strips(downRight)">
                                      <p:cBhvr>
                                        <p:cTn id="25" dur="500"/>
                                        <p:tgtEl>
                                          <p:spTgt spid="1945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19459">
                                            <p:txEl>
                                              <p:pRg st="7" end="7"/>
                                            </p:txEl>
                                          </p:spTgt>
                                        </p:tgtEl>
                                        <p:attrNameLst>
                                          <p:attrName>style.visibility</p:attrName>
                                        </p:attrNameLst>
                                      </p:cBhvr>
                                      <p:to>
                                        <p:strVal val="visible"/>
                                      </p:to>
                                    </p:set>
                                    <p:animEffect transition="in" filter="strips(downRight)">
                                      <p:cBhvr>
                                        <p:cTn id="30"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588F468-0D0A-4D03-9654-6BB0EBE0222F}" type="datetime1">
              <a:rPr lang="zh-CN" altLang="en-US"/>
              <a:pPr/>
              <a:t>2018/12/27</a:t>
            </a:fld>
            <a:endParaRPr lang="en-US" altLang="zh-CN"/>
          </a:p>
        </p:txBody>
      </p:sp>
      <p:sp>
        <p:nvSpPr>
          <p:cNvPr id="5" name="灯片编号占位符 4"/>
          <p:cNvSpPr>
            <a:spLocks noGrp="1"/>
          </p:cNvSpPr>
          <p:nvPr>
            <p:ph type="sldNum" sz="quarter" idx="11"/>
          </p:nvPr>
        </p:nvSpPr>
        <p:spPr/>
        <p:txBody>
          <a:bodyPr/>
          <a:lstStyle/>
          <a:p>
            <a:fld id="{385D2E89-BBE7-42FE-99EA-302917423215}" type="slidenum">
              <a:rPr lang="en-US" altLang="zh-CN"/>
              <a:pPr/>
              <a:t>7</a:t>
            </a:fld>
            <a:endParaRPr lang="en-US" altLang="zh-CN"/>
          </a:p>
        </p:txBody>
      </p:sp>
      <p:sp>
        <p:nvSpPr>
          <p:cNvPr id="20482" name="Rectangle 2"/>
          <p:cNvSpPr>
            <a:spLocks noGrp="1" noChangeArrowheads="1"/>
          </p:cNvSpPr>
          <p:nvPr>
            <p:ph type="title"/>
          </p:nvPr>
        </p:nvSpPr>
        <p:spPr/>
        <p:txBody>
          <a:bodyPr/>
          <a:lstStyle/>
          <a:p>
            <a:r>
              <a:rPr kumimoji="1" lang="en-US" altLang="zh-CN"/>
              <a:t>8.1</a:t>
            </a:r>
            <a:r>
              <a:rPr kumimoji="1" lang="zh-CN" altLang="en-US"/>
              <a:t>软件维护的概念</a:t>
            </a:r>
          </a:p>
        </p:txBody>
      </p:sp>
      <p:sp>
        <p:nvSpPr>
          <p:cNvPr id="20483" name="Rectangle 3"/>
          <p:cNvSpPr>
            <a:spLocks noGrp="1" noChangeArrowheads="1"/>
          </p:cNvSpPr>
          <p:nvPr>
            <p:ph type="body" idx="1"/>
          </p:nvPr>
        </p:nvSpPr>
        <p:spPr/>
        <p:txBody>
          <a:bodyPr/>
          <a:lstStyle/>
          <a:p>
            <a:r>
              <a:rPr lang="en-US" altLang="zh-CN">
                <a:solidFill>
                  <a:srgbClr val="CC0000"/>
                </a:solidFill>
              </a:rPr>
              <a:t>【</a:t>
            </a:r>
            <a:r>
              <a:rPr lang="zh-CN" altLang="en-US">
                <a:solidFill>
                  <a:srgbClr val="CC0000"/>
                </a:solidFill>
              </a:rPr>
              <a:t>软件维护分类</a:t>
            </a:r>
            <a:r>
              <a:rPr lang="en-US" altLang="zh-CN">
                <a:solidFill>
                  <a:srgbClr val="CC0000"/>
                </a:solidFill>
              </a:rPr>
              <a:t>】</a:t>
            </a:r>
          </a:p>
          <a:p>
            <a:r>
              <a:rPr lang="en-US" altLang="zh-CN">
                <a:solidFill>
                  <a:schemeClr val="hlink"/>
                </a:solidFill>
                <a:latin typeface="黑体" pitchFamily="2" charset="-122"/>
              </a:rPr>
              <a:t>⑷</a:t>
            </a:r>
            <a:r>
              <a:rPr lang="zh-CN" altLang="en-US">
                <a:solidFill>
                  <a:schemeClr val="hlink"/>
                </a:solidFill>
              </a:rPr>
              <a:t>预防性维护</a:t>
            </a:r>
            <a:r>
              <a:rPr lang="en-US" altLang="zh-CN">
                <a:solidFill>
                  <a:schemeClr val="hlink"/>
                </a:solidFill>
              </a:rPr>
              <a:t>(Preventive Maintenance)</a:t>
            </a:r>
          </a:p>
          <a:p>
            <a:pPr lvl="1"/>
            <a:r>
              <a:rPr lang="zh-CN" altLang="en-US" u="sng">
                <a:solidFill>
                  <a:srgbClr val="CC0000"/>
                </a:solidFill>
              </a:rPr>
              <a:t>定义：</a:t>
            </a:r>
            <a:endParaRPr lang="zh-CN" altLang="en-US">
              <a:solidFill>
                <a:schemeClr val="hlink"/>
              </a:solidFill>
            </a:endParaRPr>
          </a:p>
          <a:p>
            <a:pPr lvl="2"/>
            <a:r>
              <a:rPr lang="zh-CN" altLang="en-US"/>
              <a:t>对需要维护的软件或软件中的某一部分</a:t>
            </a:r>
            <a:r>
              <a:rPr lang="zh-CN" altLang="en-US">
                <a:solidFill>
                  <a:srgbClr val="CC0000"/>
                </a:solidFill>
              </a:rPr>
              <a:t>（重新）进行设计、编码和测试</a:t>
            </a:r>
            <a:r>
              <a:rPr lang="zh-CN" altLang="en-US"/>
              <a:t>。</a:t>
            </a:r>
          </a:p>
          <a:p>
            <a:pPr lvl="1"/>
            <a:r>
              <a:rPr lang="zh-CN" altLang="en-US" u="sng">
                <a:solidFill>
                  <a:srgbClr val="CC0000"/>
                </a:solidFill>
              </a:rPr>
              <a:t>目的：</a:t>
            </a:r>
            <a:endParaRPr lang="zh-CN" altLang="en-US"/>
          </a:p>
          <a:p>
            <a:pPr lvl="2"/>
            <a:r>
              <a:rPr lang="zh-CN" altLang="en-US"/>
              <a:t>提高软件的</a:t>
            </a:r>
            <a:r>
              <a:rPr lang="zh-CN" altLang="en-US">
                <a:solidFill>
                  <a:schemeClr val="hlink"/>
                </a:solidFill>
              </a:rPr>
              <a:t>可维护性</a:t>
            </a:r>
            <a:r>
              <a:rPr lang="zh-CN" altLang="en-US"/>
              <a:t>、</a:t>
            </a:r>
            <a:r>
              <a:rPr lang="zh-CN" altLang="en-US">
                <a:solidFill>
                  <a:schemeClr val="hlink"/>
                </a:solidFill>
              </a:rPr>
              <a:t>可靠性</a:t>
            </a:r>
            <a:r>
              <a:rPr lang="zh-CN" altLang="en-US"/>
              <a:t>等；</a:t>
            </a:r>
          </a:p>
          <a:p>
            <a:pPr lvl="2"/>
            <a:r>
              <a:rPr lang="zh-CN" altLang="en-US"/>
              <a:t>为以后进一步</a:t>
            </a:r>
            <a:r>
              <a:rPr lang="zh-CN" altLang="en-US">
                <a:solidFill>
                  <a:schemeClr val="hlink"/>
                </a:solidFill>
              </a:rPr>
              <a:t>改进软件打下良好基础</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animEffect transition="in" filter="strips(downRight)">
                                      <p:cBhvr>
                                        <p:cTn id="7" dur="500"/>
                                        <p:tgtEl>
                                          <p:spTgt spid="20483">
                                            <p:txEl>
                                              <p:pRg st="4" end="4"/>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20483">
                                            <p:txEl>
                                              <p:pRg st="5" end="5"/>
                                            </p:txEl>
                                          </p:spTgt>
                                        </p:tgtEl>
                                        <p:attrNameLst>
                                          <p:attrName>style.visibility</p:attrName>
                                        </p:attrNameLst>
                                      </p:cBhvr>
                                      <p:to>
                                        <p:strVal val="visible"/>
                                      </p:to>
                                    </p:set>
                                    <p:animEffect transition="in" filter="strips(downRight)">
                                      <p:cBhvr>
                                        <p:cTn id="10" dur="500"/>
                                        <p:tgtEl>
                                          <p:spTgt spid="20483">
                                            <p:txEl>
                                              <p:pRg st="5" end="5"/>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20483">
                                            <p:txEl>
                                              <p:pRg st="6" end="6"/>
                                            </p:txEl>
                                          </p:spTgt>
                                        </p:tgtEl>
                                        <p:attrNameLst>
                                          <p:attrName>style.visibility</p:attrName>
                                        </p:attrNameLst>
                                      </p:cBhvr>
                                      <p:to>
                                        <p:strVal val="visible"/>
                                      </p:to>
                                    </p:set>
                                    <p:animEffect transition="in" filter="strips(downRight)">
                                      <p:cBhvr>
                                        <p:cTn id="13" dur="500"/>
                                        <p:tgtEl>
                                          <p:spTgt spid="2048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20483">
                                            <p:txEl>
                                              <p:pRg st="2" end="2"/>
                                            </p:txEl>
                                          </p:spTgt>
                                        </p:tgtEl>
                                        <p:attrNameLst>
                                          <p:attrName>style.visibility</p:attrName>
                                        </p:attrNameLst>
                                      </p:cBhvr>
                                      <p:to>
                                        <p:strVal val="visible"/>
                                      </p:to>
                                    </p:set>
                                    <p:animEffect transition="in" filter="strips(downRight)">
                                      <p:cBhvr>
                                        <p:cTn id="18" dur="500"/>
                                        <p:tgtEl>
                                          <p:spTgt spid="20483">
                                            <p:txEl>
                                              <p:pRg st="2" end="2"/>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20483">
                                            <p:txEl>
                                              <p:pRg st="3" end="3"/>
                                            </p:txEl>
                                          </p:spTgt>
                                        </p:tgtEl>
                                        <p:attrNameLst>
                                          <p:attrName>style.visibility</p:attrName>
                                        </p:attrNameLst>
                                      </p:cBhvr>
                                      <p:to>
                                        <p:strVal val="visible"/>
                                      </p:to>
                                    </p:set>
                                    <p:animEffect transition="in" filter="strips(downRight)">
                                      <p:cBhvr>
                                        <p:cTn id="21"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half" idx="10"/>
          </p:nvPr>
        </p:nvSpPr>
        <p:spPr/>
        <p:txBody>
          <a:bodyPr/>
          <a:lstStyle/>
          <a:p>
            <a:fld id="{867ECD03-B2EB-4790-9B21-7652D3A6BF36}" type="datetime1">
              <a:rPr lang="zh-CN" altLang="en-US"/>
              <a:pPr/>
              <a:t>2018/12/27</a:t>
            </a:fld>
            <a:endParaRPr lang="en-US" altLang="zh-CN"/>
          </a:p>
        </p:txBody>
      </p:sp>
      <p:sp>
        <p:nvSpPr>
          <p:cNvPr id="12" name="灯片编号占位符 4"/>
          <p:cNvSpPr>
            <a:spLocks noGrp="1"/>
          </p:cNvSpPr>
          <p:nvPr>
            <p:ph type="sldNum" sz="quarter" idx="11"/>
          </p:nvPr>
        </p:nvSpPr>
        <p:spPr/>
        <p:txBody>
          <a:bodyPr/>
          <a:lstStyle/>
          <a:p>
            <a:fld id="{D66A77B6-4DAD-4BDF-9A16-6BDF497FB551}" type="slidenum">
              <a:rPr lang="en-US" altLang="zh-CN"/>
              <a:pPr/>
              <a:t>8</a:t>
            </a:fld>
            <a:endParaRPr lang="en-US" altLang="zh-CN"/>
          </a:p>
        </p:txBody>
      </p:sp>
      <p:sp>
        <p:nvSpPr>
          <p:cNvPr id="21506" name="Rectangle 2"/>
          <p:cNvSpPr>
            <a:spLocks noGrp="1" noChangeArrowheads="1"/>
          </p:cNvSpPr>
          <p:nvPr>
            <p:ph type="title"/>
          </p:nvPr>
        </p:nvSpPr>
        <p:spPr/>
        <p:txBody>
          <a:bodyPr/>
          <a:lstStyle/>
          <a:p>
            <a:r>
              <a:rPr kumimoji="1" lang="en-US" altLang="zh-CN"/>
              <a:t>8.1</a:t>
            </a:r>
            <a:r>
              <a:rPr kumimoji="1" lang="zh-CN" altLang="en-US"/>
              <a:t>软件维护的概念</a:t>
            </a:r>
          </a:p>
        </p:txBody>
      </p:sp>
      <p:sp>
        <p:nvSpPr>
          <p:cNvPr id="21507" name="Rectangle 3"/>
          <p:cNvSpPr>
            <a:spLocks noGrp="1" noChangeArrowheads="1"/>
          </p:cNvSpPr>
          <p:nvPr>
            <p:ph type="body" idx="1"/>
          </p:nvPr>
        </p:nvSpPr>
        <p:spPr/>
        <p:txBody>
          <a:bodyPr/>
          <a:lstStyle/>
          <a:p>
            <a:r>
              <a:rPr lang="en-US" altLang="zh-CN">
                <a:solidFill>
                  <a:srgbClr val="CC0000"/>
                </a:solidFill>
              </a:rPr>
              <a:t>【</a:t>
            </a:r>
            <a:r>
              <a:rPr lang="zh-CN" altLang="en-US">
                <a:solidFill>
                  <a:srgbClr val="CC0000"/>
                </a:solidFill>
              </a:rPr>
              <a:t>软件维护分类</a:t>
            </a:r>
            <a:r>
              <a:rPr lang="en-US" altLang="zh-CN">
                <a:solidFill>
                  <a:srgbClr val="CC0000"/>
                </a:solidFill>
              </a:rPr>
              <a:t>】</a:t>
            </a:r>
          </a:p>
          <a:p>
            <a:endParaRPr lang="en-US" altLang="zh-CN"/>
          </a:p>
        </p:txBody>
      </p:sp>
      <p:sp>
        <p:nvSpPr>
          <p:cNvPr id="21514" name="Rectangle 10"/>
          <p:cNvSpPr>
            <a:spLocks noChangeArrowheads="1"/>
          </p:cNvSpPr>
          <p:nvPr/>
        </p:nvSpPr>
        <p:spPr bwMode="auto">
          <a:xfrm>
            <a:off x="533400" y="1600200"/>
            <a:ext cx="4191000" cy="990600"/>
          </a:xfrm>
          <a:prstGeom prst="rect">
            <a:avLst/>
          </a:prstGeom>
          <a:solidFill>
            <a:srgbClr val="FFFF99"/>
          </a:solidFill>
          <a:ln w="9525">
            <a:solidFill>
              <a:schemeClr val="tx1"/>
            </a:solidFill>
            <a:miter lim="800000"/>
            <a:headEnd/>
            <a:tailEnd/>
          </a:ln>
          <a:effectLst/>
        </p:spPr>
        <p:txBody>
          <a:bodyPr wrap="none" anchor="ctr"/>
          <a:lstStyle/>
          <a:p>
            <a:pPr algn="ctr"/>
            <a:r>
              <a:rPr lang="zh-CN" altLang="en-US" sz="2400" b="1">
                <a:solidFill>
                  <a:srgbClr val="CC0000"/>
                </a:solidFill>
                <a:ea typeface="黑体" pitchFamily="2" charset="-122"/>
              </a:rPr>
              <a:t>改正性维护</a:t>
            </a:r>
          </a:p>
          <a:p>
            <a:pPr algn="ctr"/>
            <a:r>
              <a:rPr lang="en-US" altLang="zh-CN" sz="2400" b="1">
                <a:solidFill>
                  <a:srgbClr val="CC0000"/>
                </a:solidFill>
                <a:ea typeface="黑体" pitchFamily="2" charset="-122"/>
              </a:rPr>
              <a:t>(Corrective  Maintenance)</a:t>
            </a:r>
          </a:p>
        </p:txBody>
      </p:sp>
      <p:sp>
        <p:nvSpPr>
          <p:cNvPr id="21515" name="Rectangle 11"/>
          <p:cNvSpPr>
            <a:spLocks noChangeArrowheads="1"/>
          </p:cNvSpPr>
          <p:nvPr/>
        </p:nvSpPr>
        <p:spPr bwMode="auto">
          <a:xfrm>
            <a:off x="4724400" y="1600200"/>
            <a:ext cx="4191000" cy="990600"/>
          </a:xfrm>
          <a:prstGeom prst="rect">
            <a:avLst/>
          </a:prstGeom>
          <a:solidFill>
            <a:srgbClr val="FFFF99"/>
          </a:solidFill>
          <a:ln w="9525" algn="ctr">
            <a:solidFill>
              <a:schemeClr val="tx1"/>
            </a:solidFill>
            <a:miter lim="800000"/>
            <a:headEnd/>
            <a:tailEnd/>
          </a:ln>
          <a:effectLst/>
        </p:spPr>
        <p:txBody>
          <a:bodyPr wrap="none" anchor="ctr"/>
          <a:lstStyle/>
          <a:p>
            <a:pPr algn="ctr"/>
            <a:r>
              <a:rPr lang="zh-CN" altLang="en-US" sz="2400" b="1">
                <a:solidFill>
                  <a:srgbClr val="CC0000"/>
                </a:solidFill>
                <a:ea typeface="黑体" pitchFamily="2" charset="-122"/>
              </a:rPr>
              <a:t>适应性维护</a:t>
            </a:r>
          </a:p>
          <a:p>
            <a:pPr algn="ctr"/>
            <a:r>
              <a:rPr lang="en-US" altLang="zh-CN" sz="2400" b="1">
                <a:solidFill>
                  <a:srgbClr val="CC0000"/>
                </a:solidFill>
                <a:ea typeface="黑体" pitchFamily="2" charset="-122"/>
              </a:rPr>
              <a:t>(Adaptive  Maintenance)</a:t>
            </a:r>
          </a:p>
        </p:txBody>
      </p:sp>
      <p:sp>
        <p:nvSpPr>
          <p:cNvPr id="21516" name="Rectangle 12"/>
          <p:cNvSpPr>
            <a:spLocks noChangeArrowheads="1"/>
          </p:cNvSpPr>
          <p:nvPr/>
        </p:nvSpPr>
        <p:spPr bwMode="auto">
          <a:xfrm>
            <a:off x="533400" y="2819400"/>
            <a:ext cx="4191000" cy="990600"/>
          </a:xfrm>
          <a:prstGeom prst="rect">
            <a:avLst/>
          </a:prstGeom>
          <a:solidFill>
            <a:srgbClr val="FFFF99"/>
          </a:solidFill>
          <a:ln w="9525" algn="ctr">
            <a:solidFill>
              <a:schemeClr val="tx1"/>
            </a:solidFill>
            <a:miter lim="800000"/>
            <a:headEnd/>
            <a:tailEnd/>
          </a:ln>
          <a:effectLst/>
        </p:spPr>
        <p:txBody>
          <a:bodyPr wrap="none" anchor="ctr"/>
          <a:lstStyle/>
          <a:p>
            <a:pPr algn="ctr"/>
            <a:r>
              <a:rPr lang="zh-CN" altLang="en-US" sz="2400" b="1">
                <a:solidFill>
                  <a:srgbClr val="CC0000"/>
                </a:solidFill>
                <a:ea typeface="黑体" pitchFamily="2" charset="-122"/>
              </a:rPr>
              <a:t>完善性维护</a:t>
            </a:r>
          </a:p>
          <a:p>
            <a:pPr algn="ctr"/>
            <a:r>
              <a:rPr lang="en-US" altLang="zh-CN" sz="2400" b="1">
                <a:solidFill>
                  <a:srgbClr val="CC0000"/>
                </a:solidFill>
                <a:ea typeface="黑体" pitchFamily="2" charset="-122"/>
              </a:rPr>
              <a:t>(Perfective  Maintenance)</a:t>
            </a:r>
          </a:p>
        </p:txBody>
      </p:sp>
      <p:sp>
        <p:nvSpPr>
          <p:cNvPr id="21517" name="Rectangle 13"/>
          <p:cNvSpPr>
            <a:spLocks noChangeArrowheads="1"/>
          </p:cNvSpPr>
          <p:nvPr/>
        </p:nvSpPr>
        <p:spPr bwMode="auto">
          <a:xfrm>
            <a:off x="4724400" y="2819400"/>
            <a:ext cx="4191000" cy="990600"/>
          </a:xfrm>
          <a:prstGeom prst="rect">
            <a:avLst/>
          </a:prstGeom>
          <a:solidFill>
            <a:srgbClr val="FFFF99"/>
          </a:solidFill>
          <a:ln w="9525" algn="ctr">
            <a:solidFill>
              <a:schemeClr val="tx1"/>
            </a:solidFill>
            <a:miter lim="800000"/>
            <a:headEnd/>
            <a:tailEnd/>
          </a:ln>
          <a:effectLst/>
        </p:spPr>
        <p:txBody>
          <a:bodyPr wrap="none" anchor="ctr"/>
          <a:lstStyle/>
          <a:p>
            <a:pPr algn="ctr"/>
            <a:r>
              <a:rPr lang="zh-CN" altLang="en-US" sz="2400" b="1">
                <a:solidFill>
                  <a:srgbClr val="CC0000"/>
                </a:solidFill>
                <a:ea typeface="黑体" pitchFamily="2" charset="-122"/>
              </a:rPr>
              <a:t>预防性维护</a:t>
            </a:r>
          </a:p>
          <a:p>
            <a:pPr algn="ctr"/>
            <a:r>
              <a:rPr lang="en-US" altLang="zh-CN" sz="2400" b="1">
                <a:solidFill>
                  <a:srgbClr val="CC0000"/>
                </a:solidFill>
                <a:ea typeface="黑体" pitchFamily="2" charset="-122"/>
              </a:rPr>
              <a:t>(Preventive Maintenance)</a:t>
            </a:r>
          </a:p>
        </p:txBody>
      </p:sp>
      <p:sp>
        <p:nvSpPr>
          <p:cNvPr id="21518" name="Rectangle 14"/>
          <p:cNvSpPr>
            <a:spLocks noChangeArrowheads="1"/>
          </p:cNvSpPr>
          <p:nvPr/>
        </p:nvSpPr>
        <p:spPr bwMode="auto">
          <a:xfrm>
            <a:off x="1828800" y="4419600"/>
            <a:ext cx="3741738" cy="519113"/>
          </a:xfrm>
          <a:prstGeom prst="rect">
            <a:avLst/>
          </a:prstGeom>
          <a:solidFill>
            <a:schemeClr val="hlink"/>
          </a:solidFill>
          <a:ln w="9525">
            <a:noFill/>
            <a:miter lim="800000"/>
            <a:headEnd/>
            <a:tailEnd/>
          </a:ln>
          <a:effectLst/>
        </p:spPr>
        <p:txBody>
          <a:bodyPr wrap="none">
            <a:spAutoFit/>
          </a:bodyPr>
          <a:lstStyle/>
          <a:p>
            <a:r>
              <a:rPr lang="zh-CN" altLang="en-US" sz="2800" b="1">
                <a:solidFill>
                  <a:schemeClr val="bg1"/>
                </a:solidFill>
                <a:ea typeface="黑体" pitchFamily="2" charset="-122"/>
              </a:rPr>
              <a:t>占维护总工作量的</a:t>
            </a:r>
            <a:r>
              <a:rPr lang="en-US" altLang="zh-CN" sz="2800" b="1">
                <a:solidFill>
                  <a:schemeClr val="bg1"/>
                </a:solidFill>
                <a:ea typeface="黑体" pitchFamily="2" charset="-122"/>
              </a:rPr>
              <a:t>50%</a:t>
            </a:r>
          </a:p>
        </p:txBody>
      </p:sp>
      <p:sp>
        <p:nvSpPr>
          <p:cNvPr id="21520" name="Rectangle 16"/>
          <p:cNvSpPr>
            <a:spLocks noChangeArrowheads="1"/>
          </p:cNvSpPr>
          <p:nvPr/>
        </p:nvSpPr>
        <p:spPr bwMode="auto">
          <a:xfrm>
            <a:off x="1350963" y="5357813"/>
            <a:ext cx="5162550" cy="946150"/>
          </a:xfrm>
          <a:prstGeom prst="rect">
            <a:avLst/>
          </a:prstGeom>
          <a:solidFill>
            <a:srgbClr val="FF0000"/>
          </a:solidFill>
          <a:ln w="9525">
            <a:noFill/>
            <a:miter lim="800000"/>
            <a:headEnd/>
            <a:tailEnd/>
          </a:ln>
          <a:effectLst/>
        </p:spPr>
        <p:txBody>
          <a:bodyPr wrap="none">
            <a:spAutoFit/>
          </a:bodyPr>
          <a:lstStyle/>
          <a:p>
            <a:pPr algn="ctr"/>
            <a:r>
              <a:rPr lang="zh-CN" altLang="en-US" sz="2800" b="1">
                <a:solidFill>
                  <a:schemeClr val="bg1"/>
                </a:solidFill>
                <a:ea typeface="黑体" pitchFamily="2" charset="-122"/>
              </a:rPr>
              <a:t>不一定是救火式的紧急维修，</a:t>
            </a:r>
          </a:p>
          <a:p>
            <a:pPr algn="ctr"/>
            <a:r>
              <a:rPr lang="zh-CN" altLang="en-US" sz="2800" b="1">
                <a:solidFill>
                  <a:schemeClr val="bg1"/>
                </a:solidFill>
                <a:ea typeface="黑体" pitchFamily="2" charset="-122"/>
              </a:rPr>
              <a:t>而是有计划的一种再开发活动。</a:t>
            </a:r>
          </a:p>
        </p:txBody>
      </p:sp>
      <p:sp>
        <p:nvSpPr>
          <p:cNvPr id="21522" name="AutoShape 18"/>
          <p:cNvSpPr>
            <a:spLocks noChangeArrowheads="1"/>
          </p:cNvSpPr>
          <p:nvPr/>
        </p:nvSpPr>
        <p:spPr bwMode="auto">
          <a:xfrm>
            <a:off x="1219200" y="3886200"/>
            <a:ext cx="381000" cy="1371600"/>
          </a:xfrm>
          <a:prstGeom prst="downArrow">
            <a:avLst>
              <a:gd name="adj1" fmla="val 50000"/>
              <a:gd name="adj2" fmla="val 90000"/>
            </a:avLst>
          </a:prstGeom>
          <a:solidFill>
            <a:schemeClr val="accent1"/>
          </a:solidFill>
          <a:ln w="9525">
            <a:solidFill>
              <a:schemeClr val="tx1"/>
            </a:solidFill>
            <a:miter lim="800000"/>
            <a:headEnd/>
            <a:tailEnd/>
          </a:ln>
          <a:effectLst/>
        </p:spPr>
        <p:txBody>
          <a:bodyPr vert="eaVert"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14"/>
                                        </p:tgtEl>
                                        <p:attrNameLst>
                                          <p:attrName>style.visibility</p:attrName>
                                        </p:attrNameLst>
                                      </p:cBhvr>
                                      <p:to>
                                        <p:strVal val="visible"/>
                                      </p:to>
                                    </p:set>
                                    <p:animEffect transition="in" filter="box(in)">
                                      <p:cBhvr>
                                        <p:cTn id="7" dur="500"/>
                                        <p:tgtEl>
                                          <p:spTgt spid="215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box(in)">
                                      <p:cBhvr>
                                        <p:cTn id="10" dur="500"/>
                                        <p:tgtEl>
                                          <p:spTgt spid="2151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516"/>
                                        </p:tgtEl>
                                        <p:attrNameLst>
                                          <p:attrName>style.visibility</p:attrName>
                                        </p:attrNameLst>
                                      </p:cBhvr>
                                      <p:to>
                                        <p:strVal val="visible"/>
                                      </p:to>
                                    </p:set>
                                    <p:animEffect transition="in" filter="box(in)">
                                      <p:cBhvr>
                                        <p:cTn id="13" dur="500"/>
                                        <p:tgtEl>
                                          <p:spTgt spid="2151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517"/>
                                        </p:tgtEl>
                                        <p:attrNameLst>
                                          <p:attrName>style.visibility</p:attrName>
                                        </p:attrNameLst>
                                      </p:cBhvr>
                                      <p:to>
                                        <p:strVal val="visible"/>
                                      </p:to>
                                    </p:set>
                                    <p:animEffect transition="in" filter="box(in)">
                                      <p:cBhvr>
                                        <p:cTn id="16" dur="500"/>
                                        <p:tgtEl>
                                          <p:spTgt spid="2151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nodeType="clickEffect">
                                  <p:stCondLst>
                                    <p:cond delay="0"/>
                                  </p:stCondLst>
                                  <p:childTnLst>
                                    <p:animClr clrSpc="rgb" dir="cw">
                                      <p:cBhvr>
                                        <p:cTn id="20" dur="500" fill="hold"/>
                                        <p:tgtEl>
                                          <p:spTgt spid="21516"/>
                                        </p:tgtEl>
                                        <p:attrNameLst>
                                          <p:attrName>fillcolor</p:attrName>
                                        </p:attrNameLst>
                                      </p:cBhvr>
                                      <p:to>
                                        <a:srgbClr val="FF0000"/>
                                      </p:to>
                                    </p:animClr>
                                    <p:set>
                                      <p:cBhvr>
                                        <p:cTn id="21" dur="500" fill="hold"/>
                                        <p:tgtEl>
                                          <p:spTgt spid="21516"/>
                                        </p:tgtEl>
                                        <p:attrNameLst>
                                          <p:attrName>fill.type</p:attrName>
                                        </p:attrNameLst>
                                      </p:cBhvr>
                                      <p:to>
                                        <p:strVal val="solid"/>
                                      </p:to>
                                    </p:set>
                                    <p:set>
                                      <p:cBhvr>
                                        <p:cTn id="22" dur="500" fill="hold"/>
                                        <p:tgtEl>
                                          <p:spTgt spid="21516"/>
                                        </p:tgtEl>
                                        <p:attrNameLst>
                                          <p:attrName>fill.on</p:attrName>
                                        </p:attrNameLst>
                                      </p:cBhvr>
                                      <p:to>
                                        <p:strVal val="true"/>
                                      </p:to>
                                    </p:set>
                                  </p:childTnLst>
                                </p:cTn>
                              </p:par>
                              <p:par>
                                <p:cTn id="23" presetID="3" presetClass="emph" presetSubtype="2" fill="hold" grpId="1" nodeType="withEffect">
                                  <p:stCondLst>
                                    <p:cond delay="0"/>
                                  </p:stCondLst>
                                  <p:childTnLst>
                                    <p:animClr clrSpc="rgb" dir="cw">
                                      <p:cBhvr override="childStyle">
                                        <p:cTn id="24" dur="500" fill="hold"/>
                                        <p:tgtEl>
                                          <p:spTgt spid="21516">
                                            <p:txEl>
                                              <p:charRg st="4294967295" end="4294967295"/>
                                            </p:txEl>
                                          </p:spTgt>
                                        </p:tgtEl>
                                        <p:attrNameLst>
                                          <p:attrName>style.color</p:attrName>
                                        </p:attrNameLst>
                                      </p:cBhvr>
                                      <p:to>
                                        <a:schemeClr val="bg1"/>
                                      </p:to>
                                    </p:animClr>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21518"/>
                                        </p:tgtEl>
                                        <p:attrNameLst>
                                          <p:attrName>style.visibility</p:attrName>
                                        </p:attrNameLst>
                                      </p:cBhvr>
                                      <p:to>
                                        <p:strVal val="visible"/>
                                      </p:to>
                                    </p:set>
                                    <p:animEffect transition="in" filter="strips(downLeft)">
                                      <p:cBhvr>
                                        <p:cTn id="29" dur="500"/>
                                        <p:tgtEl>
                                          <p:spTgt spid="21518"/>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21522"/>
                                        </p:tgtEl>
                                        <p:attrNameLst>
                                          <p:attrName>style.visibility</p:attrName>
                                        </p:attrNameLst>
                                      </p:cBhvr>
                                      <p:to>
                                        <p:strVal val="visible"/>
                                      </p:to>
                                    </p:set>
                                    <p:animEffect transition="in" filter="strips(downRight)">
                                      <p:cBhvr>
                                        <p:cTn id="34" dur="500"/>
                                        <p:tgtEl>
                                          <p:spTgt spid="21522"/>
                                        </p:tgtEl>
                                      </p:cBhvr>
                                    </p:animEffect>
                                  </p:childTnLst>
                                </p:cTn>
                              </p:par>
                              <p:par>
                                <p:cTn id="35" presetID="4" presetClass="entr" presetSubtype="32" fill="hold" grpId="0" nodeType="withEffect">
                                  <p:stCondLst>
                                    <p:cond delay="0"/>
                                  </p:stCondLst>
                                  <p:childTnLst>
                                    <p:set>
                                      <p:cBhvr>
                                        <p:cTn id="36" dur="1" fill="hold">
                                          <p:stCondLst>
                                            <p:cond delay="0"/>
                                          </p:stCondLst>
                                        </p:cTn>
                                        <p:tgtEl>
                                          <p:spTgt spid="21520"/>
                                        </p:tgtEl>
                                        <p:attrNameLst>
                                          <p:attrName>style.visibility</p:attrName>
                                        </p:attrNameLst>
                                      </p:cBhvr>
                                      <p:to>
                                        <p:strVal val="visible"/>
                                      </p:to>
                                    </p:set>
                                    <p:animEffect transition="in" filter="box(out)">
                                      <p:cBhvr>
                                        <p:cTn id="37" dur="500"/>
                                        <p:tgtEl>
                                          <p:spTgt spid="21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4" grpId="0" animBg="1"/>
      <p:bldP spid="21515" grpId="0" animBg="1"/>
      <p:bldP spid="21516" grpId="0" animBg="1"/>
      <p:bldP spid="21516" grpId="1"/>
      <p:bldP spid="21517" grpId="0" animBg="1"/>
      <p:bldP spid="21518" grpId="0" animBg="1"/>
      <p:bldP spid="21520" grpId="0" animBg="1"/>
      <p:bldP spid="215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p:cNvSpPr>
            <a:spLocks noGrp="1"/>
          </p:cNvSpPr>
          <p:nvPr>
            <p:ph type="dt" sz="half" idx="10"/>
          </p:nvPr>
        </p:nvSpPr>
        <p:spPr/>
        <p:txBody>
          <a:bodyPr/>
          <a:lstStyle/>
          <a:p>
            <a:fld id="{E8CC78EE-4BC5-4351-9CDE-28697C0229E4}" type="datetime1">
              <a:rPr lang="zh-CN" altLang="en-US"/>
              <a:pPr/>
              <a:t>2018/12/27</a:t>
            </a:fld>
            <a:endParaRPr lang="en-US" altLang="zh-CN"/>
          </a:p>
        </p:txBody>
      </p:sp>
      <p:sp>
        <p:nvSpPr>
          <p:cNvPr id="16" name="灯片编号占位符 4"/>
          <p:cNvSpPr>
            <a:spLocks noGrp="1"/>
          </p:cNvSpPr>
          <p:nvPr>
            <p:ph type="sldNum" sz="quarter" idx="11"/>
          </p:nvPr>
        </p:nvSpPr>
        <p:spPr/>
        <p:txBody>
          <a:bodyPr/>
          <a:lstStyle/>
          <a:p>
            <a:fld id="{4D5D8D2A-00B5-48B3-A61F-B5AA424DF0C4}" type="slidenum">
              <a:rPr lang="en-US" altLang="zh-CN"/>
              <a:pPr/>
              <a:t>9</a:t>
            </a:fld>
            <a:endParaRPr lang="en-US" altLang="zh-CN"/>
          </a:p>
        </p:txBody>
      </p:sp>
      <p:sp>
        <p:nvSpPr>
          <p:cNvPr id="23554" name="Rectangle 2"/>
          <p:cNvSpPr>
            <a:spLocks noGrp="1" noChangeArrowheads="1"/>
          </p:cNvSpPr>
          <p:nvPr>
            <p:ph type="title"/>
          </p:nvPr>
        </p:nvSpPr>
        <p:spPr/>
        <p:txBody>
          <a:bodyPr/>
          <a:lstStyle/>
          <a:p>
            <a:r>
              <a:rPr kumimoji="1" lang="en-US" altLang="zh-CN" dirty="0"/>
              <a:t>8.1</a:t>
            </a:r>
            <a:r>
              <a:rPr kumimoji="1" lang="zh-CN" altLang="en-US" dirty="0"/>
              <a:t>软件维护的概念</a:t>
            </a:r>
          </a:p>
        </p:txBody>
      </p:sp>
      <p:sp>
        <p:nvSpPr>
          <p:cNvPr id="23555" name="Rectangle 3"/>
          <p:cNvSpPr>
            <a:spLocks noGrp="1" noChangeArrowheads="1"/>
          </p:cNvSpPr>
          <p:nvPr>
            <p:ph type="body" idx="1"/>
          </p:nvPr>
        </p:nvSpPr>
        <p:spPr/>
        <p:txBody>
          <a:bodyPr/>
          <a:lstStyle/>
          <a:p>
            <a:r>
              <a:rPr lang="zh-CN" altLang="en-US">
                <a:solidFill>
                  <a:srgbClr val="CC0000"/>
                </a:solidFill>
              </a:rPr>
              <a:t>软件维护的工作占整个生存期工作量的</a:t>
            </a:r>
            <a:r>
              <a:rPr lang="en-US" altLang="zh-CN">
                <a:solidFill>
                  <a:srgbClr val="CC0000"/>
                </a:solidFill>
              </a:rPr>
              <a:t>70%</a:t>
            </a:r>
            <a:r>
              <a:rPr lang="zh-CN" altLang="en-US">
                <a:solidFill>
                  <a:srgbClr val="CC0000"/>
                </a:solidFill>
              </a:rPr>
              <a:t>以上</a:t>
            </a:r>
          </a:p>
        </p:txBody>
      </p:sp>
      <p:sp>
        <p:nvSpPr>
          <p:cNvPr id="23556" name="AutoShape 4"/>
          <p:cNvSpPr>
            <a:spLocks noChangeArrowheads="1"/>
          </p:cNvSpPr>
          <p:nvPr/>
        </p:nvSpPr>
        <p:spPr bwMode="auto">
          <a:xfrm>
            <a:off x="609600" y="2209800"/>
            <a:ext cx="685800" cy="3657600"/>
          </a:xfrm>
          <a:prstGeom prst="roundRect">
            <a:avLst>
              <a:gd name="adj" fmla="val 16667"/>
            </a:avLst>
          </a:prstGeom>
          <a:noFill/>
          <a:ln w="9525" algn="ctr">
            <a:solidFill>
              <a:schemeClr val="tx1"/>
            </a:solidFill>
            <a:round/>
            <a:headEnd/>
            <a:tailEnd/>
          </a:ln>
          <a:effectLst/>
        </p:spPr>
        <p:txBody>
          <a:bodyPr wrap="none" anchor="ctr"/>
          <a:lstStyle/>
          <a:p>
            <a:pPr algn="ctr"/>
            <a:r>
              <a:rPr lang="zh-CN" altLang="en-US" sz="2400" b="1">
                <a:ea typeface="黑体" pitchFamily="2" charset="-122"/>
              </a:rPr>
              <a:t>软</a:t>
            </a:r>
          </a:p>
          <a:p>
            <a:pPr algn="ctr"/>
            <a:r>
              <a:rPr lang="zh-CN" altLang="en-US" sz="2400" b="1">
                <a:ea typeface="黑体" pitchFamily="2" charset="-122"/>
              </a:rPr>
              <a:t>件</a:t>
            </a:r>
          </a:p>
          <a:p>
            <a:pPr algn="ctr"/>
            <a:r>
              <a:rPr lang="zh-CN" altLang="en-US" sz="2400" b="1">
                <a:ea typeface="黑体" pitchFamily="2" charset="-122"/>
              </a:rPr>
              <a:t>生</a:t>
            </a:r>
          </a:p>
          <a:p>
            <a:pPr algn="ctr"/>
            <a:r>
              <a:rPr lang="zh-CN" altLang="en-US" sz="2400" b="1">
                <a:ea typeface="黑体" pitchFamily="2" charset="-122"/>
              </a:rPr>
              <a:t>命</a:t>
            </a:r>
          </a:p>
          <a:p>
            <a:pPr algn="ctr"/>
            <a:r>
              <a:rPr lang="zh-CN" altLang="en-US" sz="2400" b="1">
                <a:ea typeface="黑体" pitchFamily="2" charset="-122"/>
              </a:rPr>
              <a:t>周</a:t>
            </a:r>
          </a:p>
          <a:p>
            <a:pPr algn="ctr"/>
            <a:r>
              <a:rPr lang="zh-CN" altLang="en-US" sz="2400" b="1">
                <a:ea typeface="黑体" pitchFamily="2" charset="-122"/>
              </a:rPr>
              <a:t>期</a:t>
            </a:r>
          </a:p>
        </p:txBody>
      </p:sp>
      <p:sp>
        <p:nvSpPr>
          <p:cNvPr id="23557" name="AutoShape 5"/>
          <p:cNvSpPr>
            <a:spLocks noChangeArrowheads="1"/>
          </p:cNvSpPr>
          <p:nvPr/>
        </p:nvSpPr>
        <p:spPr bwMode="auto">
          <a:xfrm>
            <a:off x="1295400" y="2209800"/>
            <a:ext cx="2209800" cy="457200"/>
          </a:xfrm>
          <a:prstGeom prst="roundRect">
            <a:avLst>
              <a:gd name="adj" fmla="val 16667"/>
            </a:avLst>
          </a:prstGeom>
          <a:solidFill>
            <a:srgbClr val="CCFFCC"/>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问题定义</a:t>
            </a:r>
          </a:p>
        </p:txBody>
      </p:sp>
      <p:sp>
        <p:nvSpPr>
          <p:cNvPr id="23558" name="AutoShape 6"/>
          <p:cNvSpPr>
            <a:spLocks noChangeArrowheads="1"/>
          </p:cNvSpPr>
          <p:nvPr/>
        </p:nvSpPr>
        <p:spPr bwMode="auto">
          <a:xfrm>
            <a:off x="1295400" y="2667000"/>
            <a:ext cx="2209800" cy="457200"/>
          </a:xfrm>
          <a:prstGeom prst="roundRect">
            <a:avLst>
              <a:gd name="adj" fmla="val 16667"/>
            </a:avLst>
          </a:prstGeom>
          <a:solidFill>
            <a:srgbClr val="CCFFCC"/>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可行性研究</a:t>
            </a:r>
          </a:p>
        </p:txBody>
      </p:sp>
      <p:sp>
        <p:nvSpPr>
          <p:cNvPr id="23559" name="AutoShape 7"/>
          <p:cNvSpPr>
            <a:spLocks noChangeArrowheads="1"/>
          </p:cNvSpPr>
          <p:nvPr/>
        </p:nvSpPr>
        <p:spPr bwMode="auto">
          <a:xfrm>
            <a:off x="1295400" y="3124200"/>
            <a:ext cx="22098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需求分析</a:t>
            </a:r>
          </a:p>
        </p:txBody>
      </p:sp>
      <p:sp>
        <p:nvSpPr>
          <p:cNvPr id="23560" name="AutoShape 8"/>
          <p:cNvSpPr>
            <a:spLocks noChangeArrowheads="1"/>
          </p:cNvSpPr>
          <p:nvPr/>
        </p:nvSpPr>
        <p:spPr bwMode="auto">
          <a:xfrm>
            <a:off x="1295400" y="3581400"/>
            <a:ext cx="22098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概要设计</a:t>
            </a:r>
          </a:p>
        </p:txBody>
      </p:sp>
      <p:sp>
        <p:nvSpPr>
          <p:cNvPr id="23561" name="AutoShape 9"/>
          <p:cNvSpPr>
            <a:spLocks noChangeArrowheads="1"/>
          </p:cNvSpPr>
          <p:nvPr/>
        </p:nvSpPr>
        <p:spPr bwMode="auto">
          <a:xfrm>
            <a:off x="1295400" y="4038600"/>
            <a:ext cx="22098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详细设计</a:t>
            </a:r>
          </a:p>
        </p:txBody>
      </p:sp>
      <p:sp>
        <p:nvSpPr>
          <p:cNvPr id="23562" name="AutoShape 10"/>
          <p:cNvSpPr>
            <a:spLocks noChangeArrowheads="1"/>
          </p:cNvSpPr>
          <p:nvPr/>
        </p:nvSpPr>
        <p:spPr bwMode="auto">
          <a:xfrm>
            <a:off x="1295400" y="4495800"/>
            <a:ext cx="22098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编码</a:t>
            </a:r>
          </a:p>
        </p:txBody>
      </p:sp>
      <p:sp>
        <p:nvSpPr>
          <p:cNvPr id="23563" name="AutoShape 11"/>
          <p:cNvSpPr>
            <a:spLocks noChangeArrowheads="1"/>
          </p:cNvSpPr>
          <p:nvPr/>
        </p:nvSpPr>
        <p:spPr bwMode="auto">
          <a:xfrm>
            <a:off x="1295400" y="4953000"/>
            <a:ext cx="22098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测试</a:t>
            </a:r>
          </a:p>
        </p:txBody>
      </p:sp>
      <p:sp>
        <p:nvSpPr>
          <p:cNvPr id="23564" name="AutoShape 12"/>
          <p:cNvSpPr>
            <a:spLocks noChangeArrowheads="1"/>
          </p:cNvSpPr>
          <p:nvPr/>
        </p:nvSpPr>
        <p:spPr bwMode="auto">
          <a:xfrm>
            <a:off x="1295400" y="5410200"/>
            <a:ext cx="2209800" cy="457200"/>
          </a:xfrm>
          <a:prstGeom prst="roundRect">
            <a:avLst>
              <a:gd name="adj" fmla="val 16667"/>
            </a:avLst>
          </a:prstGeom>
          <a:solidFill>
            <a:srgbClr val="FFFFFF"/>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运行与维护</a:t>
            </a:r>
          </a:p>
        </p:txBody>
      </p:sp>
      <p:sp>
        <p:nvSpPr>
          <p:cNvPr id="23565" name="Rectangle 13"/>
          <p:cNvSpPr>
            <a:spLocks noChangeArrowheads="1"/>
          </p:cNvSpPr>
          <p:nvPr/>
        </p:nvSpPr>
        <p:spPr bwMode="auto">
          <a:xfrm>
            <a:off x="5486400" y="5410200"/>
            <a:ext cx="1611313" cy="519113"/>
          </a:xfrm>
          <a:prstGeom prst="rect">
            <a:avLst/>
          </a:prstGeom>
          <a:solidFill>
            <a:schemeClr val="hlink"/>
          </a:solidFill>
          <a:ln w="9525">
            <a:noFill/>
            <a:miter lim="800000"/>
            <a:headEnd/>
            <a:tailEnd/>
          </a:ln>
          <a:effectLst/>
        </p:spPr>
        <p:txBody>
          <a:bodyPr wrap="none">
            <a:spAutoFit/>
          </a:bodyPr>
          <a:lstStyle/>
          <a:p>
            <a:r>
              <a:rPr lang="en-US" altLang="zh-CN" sz="2800" b="1">
                <a:solidFill>
                  <a:schemeClr val="bg1"/>
                </a:solidFill>
                <a:ea typeface="黑体" pitchFamily="2" charset="-122"/>
              </a:rPr>
              <a:t>70%</a:t>
            </a:r>
            <a:r>
              <a:rPr lang="zh-CN" altLang="en-US" sz="2800" b="1">
                <a:solidFill>
                  <a:schemeClr val="bg1"/>
                </a:solidFill>
                <a:ea typeface="黑体" pitchFamily="2" charset="-122"/>
              </a:rPr>
              <a:t>以上</a:t>
            </a:r>
          </a:p>
        </p:txBody>
      </p:sp>
      <p:sp>
        <p:nvSpPr>
          <p:cNvPr id="23566" name="AutoShape 14"/>
          <p:cNvSpPr>
            <a:spLocks noChangeArrowheads="1"/>
          </p:cNvSpPr>
          <p:nvPr/>
        </p:nvSpPr>
        <p:spPr bwMode="auto">
          <a:xfrm rot="16200000">
            <a:off x="4229100" y="4991100"/>
            <a:ext cx="381000" cy="1371600"/>
          </a:xfrm>
          <a:prstGeom prst="downArrow">
            <a:avLst>
              <a:gd name="adj1" fmla="val 50000"/>
              <a:gd name="adj2" fmla="val 90000"/>
            </a:avLst>
          </a:prstGeom>
          <a:solidFill>
            <a:schemeClr val="accent1"/>
          </a:solidFill>
          <a:ln w="9525">
            <a:solidFill>
              <a:schemeClr val="tx1"/>
            </a:solidFill>
            <a:miter lim="800000"/>
            <a:headEnd/>
            <a:tailEnd/>
          </a:ln>
          <a:effectLst/>
        </p:spPr>
        <p:txBody>
          <a:bodyPr vert="eaVert" wrap="none" anchor="ctr"/>
          <a:lstStyle/>
          <a:p>
            <a:endParaRPr lang="zh-CN" altLang="en-US"/>
          </a:p>
        </p:txBody>
      </p:sp>
      <p:sp>
        <p:nvSpPr>
          <p:cNvPr id="17" name="AutoShape 4"/>
          <p:cNvSpPr>
            <a:spLocks noChangeArrowheads="1"/>
          </p:cNvSpPr>
          <p:nvPr/>
        </p:nvSpPr>
        <p:spPr bwMode="auto">
          <a:xfrm>
            <a:off x="4267200" y="1981200"/>
            <a:ext cx="22098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需求分析</a:t>
            </a:r>
          </a:p>
        </p:txBody>
      </p:sp>
      <p:cxnSp>
        <p:nvCxnSpPr>
          <p:cNvPr id="18" name="AutoShape 5"/>
          <p:cNvCxnSpPr>
            <a:cxnSpLocks noChangeShapeType="1"/>
            <a:stCxn id="17" idx="2"/>
            <a:endCxn id="21" idx="0"/>
          </p:cNvCxnSpPr>
          <p:nvPr/>
        </p:nvCxnSpPr>
        <p:spPr bwMode="auto">
          <a:xfrm rot="5400000">
            <a:off x="5181600" y="2628900"/>
            <a:ext cx="381000" cy="0"/>
          </a:xfrm>
          <a:prstGeom prst="straightConnector1">
            <a:avLst/>
          </a:prstGeom>
          <a:noFill/>
          <a:ln w="76200">
            <a:solidFill>
              <a:schemeClr val="accent2"/>
            </a:solidFill>
            <a:round/>
            <a:headEnd/>
            <a:tailEnd type="triangle" w="med" len="med"/>
          </a:ln>
          <a:effectLst/>
        </p:spPr>
      </p:cxnSp>
      <p:sp>
        <p:nvSpPr>
          <p:cNvPr id="19" name="Rectangle 6"/>
          <p:cNvSpPr>
            <a:spLocks noChangeArrowheads="1"/>
          </p:cNvSpPr>
          <p:nvPr/>
        </p:nvSpPr>
        <p:spPr bwMode="auto">
          <a:xfrm>
            <a:off x="3962400" y="1752600"/>
            <a:ext cx="2895600" cy="3352800"/>
          </a:xfrm>
          <a:prstGeom prst="rect">
            <a:avLst/>
          </a:prstGeom>
          <a:noFill/>
          <a:ln w="38100">
            <a:solidFill>
              <a:schemeClr val="tx1"/>
            </a:solidFill>
            <a:prstDash val="sysDot"/>
            <a:miter lim="800000"/>
            <a:headEnd/>
            <a:tailEnd/>
          </a:ln>
          <a:effectLst/>
        </p:spPr>
        <p:txBody>
          <a:bodyPr wrap="none" anchor="ctr"/>
          <a:lstStyle/>
          <a:p>
            <a:endParaRPr lang="zh-CN" altLang="en-US"/>
          </a:p>
        </p:txBody>
      </p:sp>
      <p:sp>
        <p:nvSpPr>
          <p:cNvPr id="21" name="AutoShape 8"/>
          <p:cNvSpPr>
            <a:spLocks noChangeArrowheads="1"/>
          </p:cNvSpPr>
          <p:nvPr/>
        </p:nvSpPr>
        <p:spPr bwMode="auto">
          <a:xfrm>
            <a:off x="4267200" y="2819400"/>
            <a:ext cx="22098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概要</a:t>
            </a:r>
            <a:r>
              <a:rPr lang="en-US" altLang="zh-CN" sz="2200" b="1">
                <a:solidFill>
                  <a:srgbClr val="CC0000"/>
                </a:solidFill>
                <a:ea typeface="黑体" pitchFamily="2" charset="-122"/>
              </a:rPr>
              <a:t>/</a:t>
            </a:r>
            <a:r>
              <a:rPr lang="zh-CN" altLang="en-US" sz="2200" b="1">
                <a:solidFill>
                  <a:srgbClr val="CC0000"/>
                </a:solidFill>
                <a:ea typeface="黑体" pitchFamily="2" charset="-122"/>
              </a:rPr>
              <a:t>详细设计</a:t>
            </a:r>
          </a:p>
        </p:txBody>
      </p:sp>
      <p:cxnSp>
        <p:nvCxnSpPr>
          <p:cNvPr id="22" name="AutoShape 9"/>
          <p:cNvCxnSpPr>
            <a:cxnSpLocks noChangeShapeType="1"/>
            <a:stCxn id="21" idx="2"/>
          </p:cNvCxnSpPr>
          <p:nvPr/>
        </p:nvCxnSpPr>
        <p:spPr bwMode="auto">
          <a:xfrm rot="5400000">
            <a:off x="5181600" y="3467100"/>
            <a:ext cx="381000" cy="0"/>
          </a:xfrm>
          <a:prstGeom prst="straightConnector1">
            <a:avLst/>
          </a:prstGeom>
          <a:noFill/>
          <a:ln w="76200">
            <a:solidFill>
              <a:schemeClr val="accent2"/>
            </a:solidFill>
            <a:round/>
            <a:headEnd/>
            <a:tailEnd type="triangle" w="med" len="med"/>
          </a:ln>
          <a:effectLst/>
        </p:spPr>
      </p:cxnSp>
      <p:sp>
        <p:nvSpPr>
          <p:cNvPr id="23" name="AutoShape 10"/>
          <p:cNvSpPr>
            <a:spLocks noChangeArrowheads="1"/>
          </p:cNvSpPr>
          <p:nvPr/>
        </p:nvSpPr>
        <p:spPr bwMode="auto">
          <a:xfrm>
            <a:off x="4267200" y="3657600"/>
            <a:ext cx="2209800" cy="457200"/>
          </a:xfrm>
          <a:prstGeom prst="roundRect">
            <a:avLst>
              <a:gd name="adj" fmla="val 16667"/>
            </a:avLst>
          </a:prstGeom>
          <a:solidFill>
            <a:srgbClr val="FFFF99"/>
          </a:solidFill>
          <a:ln w="9525" algn="ctr">
            <a:solidFill>
              <a:schemeClr val="tx1"/>
            </a:solidFill>
            <a:round/>
            <a:headEnd/>
            <a:tailEnd/>
          </a:ln>
          <a:effectLst/>
        </p:spPr>
        <p:txBody>
          <a:bodyPr wrap="none" anchor="ctr"/>
          <a:lstStyle/>
          <a:p>
            <a:pPr algn="ctr"/>
            <a:r>
              <a:rPr lang="zh-CN" altLang="en-US" sz="2200" b="1">
                <a:solidFill>
                  <a:srgbClr val="CC0000"/>
                </a:solidFill>
                <a:ea typeface="黑体" pitchFamily="2" charset="-122"/>
              </a:rPr>
              <a:t>编码</a:t>
            </a:r>
          </a:p>
        </p:txBody>
      </p:sp>
      <p:cxnSp>
        <p:nvCxnSpPr>
          <p:cNvPr id="24" name="AutoShape 11"/>
          <p:cNvCxnSpPr>
            <a:cxnSpLocks noChangeShapeType="1"/>
          </p:cNvCxnSpPr>
          <p:nvPr/>
        </p:nvCxnSpPr>
        <p:spPr bwMode="auto">
          <a:xfrm rot="5400000">
            <a:off x="5181600" y="4305300"/>
            <a:ext cx="381000" cy="0"/>
          </a:xfrm>
          <a:prstGeom prst="straightConnector1">
            <a:avLst/>
          </a:prstGeom>
          <a:noFill/>
          <a:ln w="76200">
            <a:solidFill>
              <a:schemeClr val="accent2"/>
            </a:solidFill>
            <a:round/>
            <a:headEnd/>
            <a:tailEnd type="triangle" w="med" len="med"/>
          </a:ln>
          <a:effectLst/>
        </p:spPr>
      </p:cxnSp>
      <p:sp>
        <p:nvSpPr>
          <p:cNvPr id="25" name="AutoShape 12"/>
          <p:cNvSpPr>
            <a:spLocks noChangeArrowheads="1"/>
          </p:cNvSpPr>
          <p:nvPr/>
        </p:nvSpPr>
        <p:spPr bwMode="auto">
          <a:xfrm>
            <a:off x="4267200" y="4495800"/>
            <a:ext cx="2209800" cy="457200"/>
          </a:xfrm>
          <a:prstGeom prst="roundRect">
            <a:avLst>
              <a:gd name="adj" fmla="val 16667"/>
            </a:avLst>
          </a:prstGeom>
          <a:solidFill>
            <a:srgbClr val="FF0000"/>
          </a:solidFill>
          <a:ln w="9525" algn="ctr">
            <a:solidFill>
              <a:schemeClr val="tx1"/>
            </a:solidFill>
            <a:round/>
            <a:headEnd/>
            <a:tailEnd/>
          </a:ln>
          <a:effectLst/>
        </p:spPr>
        <p:txBody>
          <a:bodyPr wrap="none" anchor="ctr"/>
          <a:lstStyle/>
          <a:p>
            <a:pPr algn="ctr"/>
            <a:r>
              <a:rPr lang="zh-CN" altLang="en-US" sz="2200" b="1">
                <a:solidFill>
                  <a:schemeClr val="bg1"/>
                </a:solidFill>
                <a:ea typeface="黑体" pitchFamily="2" charset="-122"/>
              </a:rPr>
              <a:t>测试</a:t>
            </a:r>
          </a:p>
        </p:txBody>
      </p:sp>
      <p:sp>
        <p:nvSpPr>
          <p:cNvPr id="26" name="AutoShape 13"/>
          <p:cNvSpPr>
            <a:spLocks/>
          </p:cNvSpPr>
          <p:nvPr/>
        </p:nvSpPr>
        <p:spPr bwMode="auto">
          <a:xfrm>
            <a:off x="6629400" y="2057400"/>
            <a:ext cx="838200" cy="990600"/>
          </a:xfrm>
          <a:prstGeom prst="rightBrace">
            <a:avLst>
              <a:gd name="adj1" fmla="val 9848"/>
              <a:gd name="adj2" fmla="val 50000"/>
            </a:avLst>
          </a:prstGeom>
          <a:noFill/>
          <a:ln w="63500">
            <a:solidFill>
              <a:srgbClr val="FF9900"/>
            </a:solidFill>
            <a:round/>
            <a:headEnd/>
            <a:tailEnd/>
          </a:ln>
          <a:effectLst/>
        </p:spPr>
        <p:txBody>
          <a:bodyPr wrap="none" anchor="ctr"/>
          <a:lstStyle/>
          <a:p>
            <a:endParaRPr lang="zh-CN" altLang="en-US"/>
          </a:p>
        </p:txBody>
      </p:sp>
      <p:sp>
        <p:nvSpPr>
          <p:cNvPr id="27" name="Rectangle 14"/>
          <p:cNvSpPr>
            <a:spLocks noChangeArrowheads="1"/>
          </p:cNvSpPr>
          <p:nvPr/>
        </p:nvSpPr>
        <p:spPr bwMode="auto">
          <a:xfrm>
            <a:off x="7178675" y="2362200"/>
            <a:ext cx="1584325" cy="457200"/>
          </a:xfrm>
          <a:prstGeom prst="rect">
            <a:avLst/>
          </a:prstGeom>
          <a:solidFill>
            <a:schemeClr val="hlink"/>
          </a:solidFill>
          <a:ln w="9525">
            <a:noFill/>
            <a:miter lim="800000"/>
            <a:headEnd/>
            <a:tailEnd/>
          </a:ln>
          <a:effectLst/>
        </p:spPr>
        <p:txBody>
          <a:bodyPr wrap="none">
            <a:spAutoFit/>
          </a:bodyPr>
          <a:lstStyle/>
          <a:p>
            <a:r>
              <a:rPr lang="en-US" altLang="zh-CN" sz="2400" b="1">
                <a:solidFill>
                  <a:schemeClr val="bg1"/>
                </a:solidFill>
                <a:ea typeface="黑体" pitchFamily="2" charset="-122"/>
              </a:rPr>
              <a:t>35%~45%</a:t>
            </a:r>
          </a:p>
        </p:txBody>
      </p:sp>
      <p:sp>
        <p:nvSpPr>
          <p:cNvPr id="28" name="AutoShape 15"/>
          <p:cNvSpPr>
            <a:spLocks noChangeArrowheads="1"/>
          </p:cNvSpPr>
          <p:nvPr/>
        </p:nvSpPr>
        <p:spPr bwMode="auto">
          <a:xfrm>
            <a:off x="6553200" y="3733800"/>
            <a:ext cx="1066800" cy="228600"/>
          </a:xfrm>
          <a:prstGeom prst="rightArrow">
            <a:avLst>
              <a:gd name="adj1" fmla="val 50000"/>
              <a:gd name="adj2" fmla="val 116667"/>
            </a:avLst>
          </a:prstGeom>
          <a:solidFill>
            <a:srgbClr val="FF9900"/>
          </a:solidFill>
          <a:ln w="9525">
            <a:solidFill>
              <a:srgbClr val="FF9900"/>
            </a:solidFill>
            <a:miter lim="800000"/>
            <a:headEnd/>
            <a:tailEnd/>
          </a:ln>
          <a:effectLst/>
        </p:spPr>
        <p:txBody>
          <a:bodyPr wrap="none" anchor="ctr"/>
          <a:lstStyle/>
          <a:p>
            <a:endParaRPr lang="zh-CN" altLang="en-US"/>
          </a:p>
        </p:txBody>
      </p:sp>
      <p:sp>
        <p:nvSpPr>
          <p:cNvPr id="29" name="Rectangle 16"/>
          <p:cNvSpPr>
            <a:spLocks noChangeArrowheads="1"/>
          </p:cNvSpPr>
          <p:nvPr/>
        </p:nvSpPr>
        <p:spPr bwMode="auto">
          <a:xfrm>
            <a:off x="7162800" y="3657600"/>
            <a:ext cx="1600200" cy="457200"/>
          </a:xfrm>
          <a:prstGeom prst="rect">
            <a:avLst/>
          </a:prstGeom>
          <a:solidFill>
            <a:schemeClr val="hlink"/>
          </a:solidFill>
          <a:ln w="9525">
            <a:noFill/>
            <a:miter lim="800000"/>
            <a:headEnd/>
            <a:tailEnd/>
          </a:ln>
          <a:effectLst/>
        </p:spPr>
        <p:txBody>
          <a:bodyPr>
            <a:spAutoFit/>
          </a:bodyPr>
          <a:lstStyle/>
          <a:p>
            <a:pPr algn="ctr"/>
            <a:r>
              <a:rPr lang="en-US" altLang="zh-CN" sz="2400" b="1">
                <a:solidFill>
                  <a:schemeClr val="bg1"/>
                </a:solidFill>
                <a:ea typeface="黑体" pitchFamily="2" charset="-122"/>
              </a:rPr>
              <a:t>15%</a:t>
            </a:r>
          </a:p>
        </p:txBody>
      </p:sp>
      <p:sp>
        <p:nvSpPr>
          <p:cNvPr id="31" name="AutoShape 18"/>
          <p:cNvSpPr>
            <a:spLocks noChangeArrowheads="1"/>
          </p:cNvSpPr>
          <p:nvPr/>
        </p:nvSpPr>
        <p:spPr bwMode="auto">
          <a:xfrm>
            <a:off x="6553200" y="4572000"/>
            <a:ext cx="1066800" cy="228600"/>
          </a:xfrm>
          <a:prstGeom prst="rightArrow">
            <a:avLst>
              <a:gd name="adj1" fmla="val 50000"/>
              <a:gd name="adj2" fmla="val 116667"/>
            </a:avLst>
          </a:prstGeom>
          <a:solidFill>
            <a:srgbClr val="FF9900"/>
          </a:solidFill>
          <a:ln w="9525">
            <a:solidFill>
              <a:srgbClr val="FF9900"/>
            </a:solidFill>
            <a:miter lim="800000"/>
            <a:headEnd/>
            <a:tailEnd/>
          </a:ln>
          <a:effectLst/>
        </p:spPr>
        <p:txBody>
          <a:bodyPr wrap="none" anchor="ctr"/>
          <a:lstStyle/>
          <a:p>
            <a:endParaRPr lang="zh-CN" altLang="en-US"/>
          </a:p>
        </p:txBody>
      </p:sp>
      <p:sp>
        <p:nvSpPr>
          <p:cNvPr id="30" name="Rectangle 17"/>
          <p:cNvSpPr>
            <a:spLocks noChangeArrowheads="1"/>
          </p:cNvSpPr>
          <p:nvPr/>
        </p:nvSpPr>
        <p:spPr bwMode="auto">
          <a:xfrm>
            <a:off x="7178675" y="4419600"/>
            <a:ext cx="1584325" cy="457200"/>
          </a:xfrm>
          <a:prstGeom prst="rect">
            <a:avLst/>
          </a:prstGeom>
          <a:solidFill>
            <a:schemeClr val="hlink"/>
          </a:solidFill>
          <a:ln w="9525">
            <a:noFill/>
            <a:miter lim="800000"/>
            <a:headEnd/>
            <a:tailEnd/>
          </a:ln>
          <a:effectLst/>
        </p:spPr>
        <p:txBody>
          <a:bodyPr wrap="none">
            <a:spAutoFit/>
          </a:bodyPr>
          <a:lstStyle/>
          <a:p>
            <a:r>
              <a:rPr lang="en-US" altLang="zh-CN" sz="2400" b="1" dirty="0">
                <a:solidFill>
                  <a:schemeClr val="bg1"/>
                </a:solidFill>
                <a:ea typeface="黑体" pitchFamily="2" charset="-122"/>
              </a:rPr>
              <a:t>40%~50%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strips(downRight)">
                                      <p:cBhvr>
                                        <p:cTn id="7" dur="500"/>
                                        <p:tgtEl>
                                          <p:spTgt spid="23555">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3565"/>
                                        </p:tgtEl>
                                        <p:attrNameLst>
                                          <p:attrName>style.visibility</p:attrName>
                                        </p:attrNameLst>
                                      </p:cBhvr>
                                      <p:to>
                                        <p:strVal val="visible"/>
                                      </p:to>
                                    </p:set>
                                    <p:animEffect transition="in" filter="strips(downRight)">
                                      <p:cBhvr>
                                        <p:cTn id="10" dur="500"/>
                                        <p:tgtEl>
                                          <p:spTgt spid="23565"/>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3566"/>
                                        </p:tgtEl>
                                        <p:attrNameLst>
                                          <p:attrName>style.visibility</p:attrName>
                                        </p:attrNameLst>
                                      </p:cBhvr>
                                      <p:to>
                                        <p:strVal val="visible"/>
                                      </p:to>
                                    </p:set>
                                    <p:animEffect transition="in" filter="strips(downRight)">
                                      <p:cBhvr>
                                        <p:cTn id="13" dur="500"/>
                                        <p:tgtEl>
                                          <p:spTgt spid="23566"/>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strips(downRight)">
                                      <p:cBhvr>
                                        <p:cTn id="18" dur="500"/>
                                        <p:tgtEl>
                                          <p:spTgt spid="26"/>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strips(downRight)">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strips(downRight)">
                                      <p:cBhvr>
                                        <p:cTn id="26" dur="500"/>
                                        <p:tgtEl>
                                          <p:spTgt spid="28"/>
                                        </p:tgtEl>
                                      </p:cBhvr>
                                    </p:animEffect>
                                  </p:childTnLst>
                                </p:cTn>
                              </p:par>
                              <p:par>
                                <p:cTn id="27" presetID="18" presetClass="entr" presetSubtype="6"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strips(downRight)">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strips(downRight)">
                                      <p:cBhvr>
                                        <p:cTn id="34" dur="500"/>
                                        <p:tgtEl>
                                          <p:spTgt spid="31"/>
                                        </p:tgtEl>
                                      </p:cBhvr>
                                    </p:animEffect>
                                  </p:childTnLst>
                                </p:cTn>
                              </p:par>
                              <p:par>
                                <p:cTn id="35" presetID="18" presetClass="entr" presetSubtype="6"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strips(downRight)">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5" grpId="0" animBg="1"/>
      <p:bldP spid="23566" grpId="0" animBg="1"/>
      <p:bldP spid="26" grpId="0" animBg="1"/>
      <p:bldP spid="27" grpId="0" animBg="1"/>
      <p:bldP spid="28" grpId="0" animBg="1"/>
      <p:bldP spid="29" grpId="0" animBg="1"/>
      <p:bldP spid="31" grpId="0" animBg="1"/>
      <p:bldP spid="30" grpId="0" animBg="1"/>
    </p:bldLst>
  </p:timing>
</p:sld>
</file>

<file path=ppt/theme/theme1.xml><?xml version="1.0" encoding="utf-8"?>
<a:theme xmlns:a="http://schemas.openxmlformats.org/drawingml/2006/main" name="1_默认设计模板">
  <a:themeElements>
    <a:clrScheme name="1_默认设计模板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99CC00"/>
      </a:folHlink>
    </a:clrScheme>
    <a:fontScheme name="1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EAEAEA"/>
        </a:lt1>
        <a:dk2>
          <a:srgbClr val="000000"/>
        </a:dk2>
        <a:lt2>
          <a:srgbClr val="808080"/>
        </a:lt2>
        <a:accent1>
          <a:srgbClr val="BBE0E3"/>
        </a:accent1>
        <a:accent2>
          <a:srgbClr val="333399"/>
        </a:accent2>
        <a:accent3>
          <a:srgbClr val="F3F3F3"/>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C0000"/>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525</TotalTime>
  <Words>1839</Words>
  <Application>Microsoft Office PowerPoint</Application>
  <PresentationFormat>全屏显示(4:3)</PresentationFormat>
  <Paragraphs>376</Paragraphs>
  <Slides>26</Slides>
  <Notes>10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1_默认设计模板</vt:lpstr>
      <vt:lpstr>软件工程</vt:lpstr>
      <vt:lpstr>第八章 软件维护</vt:lpstr>
      <vt:lpstr>8.1软件维护的概念</vt:lpstr>
      <vt:lpstr>8.1软件维护的概念</vt:lpstr>
      <vt:lpstr>8.1软件维护的概念</vt:lpstr>
      <vt:lpstr>8.1软件维护的概念</vt:lpstr>
      <vt:lpstr>8.1软件维护的概念</vt:lpstr>
      <vt:lpstr>8.1软件维护的概念</vt:lpstr>
      <vt:lpstr>8.1软件维护的概念</vt:lpstr>
      <vt:lpstr>8.1软件维护的概念</vt:lpstr>
      <vt:lpstr>8.1软件维护的概念</vt:lpstr>
      <vt:lpstr>8.2软件维护的代价</vt:lpstr>
      <vt:lpstr>8.2软件维护的代价</vt:lpstr>
      <vt:lpstr>8.2软件维护的代价</vt:lpstr>
      <vt:lpstr>8.3维护过程</vt:lpstr>
      <vt:lpstr>8.3维护过程</vt:lpstr>
      <vt:lpstr>维护过程</vt:lpstr>
      <vt:lpstr>PowerPoint 演示文稿</vt:lpstr>
      <vt:lpstr>8.3维护过程</vt:lpstr>
      <vt:lpstr>8.3维护过程</vt:lpstr>
      <vt:lpstr>8.3维护过程</vt:lpstr>
      <vt:lpstr>8.3维护过程</vt:lpstr>
      <vt:lpstr>瀑布模型总结</vt:lpstr>
      <vt:lpstr>瀑布模型总结</vt:lpstr>
      <vt:lpstr>瀑布模型总结</vt:lpstr>
      <vt:lpstr>瀑布模型总结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王荣存</dc:creator>
  <cp:lastModifiedBy>wangrc</cp:lastModifiedBy>
  <cp:revision>2019</cp:revision>
  <cp:lastPrinted>1601-01-01T00:00:00Z</cp:lastPrinted>
  <dcterms:created xsi:type="dcterms:W3CDTF">1601-01-01T00:00:00Z</dcterms:created>
  <dcterms:modified xsi:type="dcterms:W3CDTF">2018-12-27T01:35:45Z</dcterms:modified>
  <cp:version>2018</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