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64" r:id="rId6"/>
    <p:sldId id="260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3" autoAdjust="0"/>
    <p:restoredTop sz="96441" autoAdjust="0"/>
  </p:normalViewPr>
  <p:slideViewPr>
    <p:cSldViewPr snapToGrid="0">
      <p:cViewPr varScale="1">
        <p:scale>
          <a:sx n="112" d="100"/>
          <a:sy n="112" d="100"/>
        </p:scale>
        <p:origin x="5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EF040-7B1D-4DB6-8941-7DB3A9759384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CBE1C-0420-43B9-B59B-38F9F1B71F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679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6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6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35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45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66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75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03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14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02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46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9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51A2F-B788-4D8B-B789-29E10C7702D5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40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android.com/studi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484313"/>
            <a:ext cx="9144000" cy="2387600"/>
          </a:xfrm>
        </p:spPr>
        <p:txBody>
          <a:bodyPr/>
          <a:lstStyle/>
          <a:p>
            <a:r>
              <a:rPr lang="en-US" altLang="zh-TW" dirty="0"/>
              <a:t>Android </a:t>
            </a:r>
            <a:r>
              <a:rPr lang="en-US" altLang="zh-TW" dirty="0" smtClean="0"/>
              <a:t>Studio Client App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982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20394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1.Install </a:t>
            </a:r>
            <a:r>
              <a:rPr lang="en-US" altLang="zh-TW" dirty="0" smtClean="0"/>
              <a:t>Android Studio &amp; Create App Project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0" y="689483"/>
            <a:ext cx="816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IDE Download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developer.android.com/studio</a:t>
            </a:r>
            <a:endParaRPr lang="en-US" altLang="zh-TW" dirty="0"/>
          </a:p>
          <a:p>
            <a:r>
              <a:rPr lang="en-US" altLang="zh-TW" dirty="0" smtClean="0"/>
              <a:t>		just next, next or download, download…</a:t>
            </a:r>
          </a:p>
          <a:p>
            <a:endParaRPr lang="en-US" altLang="zh-TW" dirty="0"/>
          </a:p>
          <a:p>
            <a:r>
              <a:rPr lang="en-US" altLang="zh-TW" dirty="0"/>
              <a:t>Create App </a:t>
            </a:r>
            <a:r>
              <a:rPr lang="en-US" altLang="zh-TW" dirty="0" smtClean="0"/>
              <a:t>Project: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1" y="1889812"/>
            <a:ext cx="11974089" cy="474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6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55" y="946188"/>
            <a:ext cx="10260695" cy="557823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69205" y="22858"/>
            <a:ext cx="8050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New project has ‘activity_main.xml’ &amp; ‘MainActivity.java’.</a:t>
            </a:r>
          </a:p>
          <a:p>
            <a:r>
              <a:rPr lang="en-US" altLang="zh-TW" dirty="0"/>
              <a:t>‘activity_main.xml’ </a:t>
            </a:r>
            <a:r>
              <a:rPr lang="en-US" altLang="zh-TW" dirty="0" smtClean="0"/>
              <a:t>is UI design.</a:t>
            </a:r>
          </a:p>
          <a:p>
            <a:r>
              <a:rPr lang="en-US" altLang="zh-TW" dirty="0" smtClean="0"/>
              <a:t>‘</a:t>
            </a:r>
            <a:r>
              <a:rPr lang="en-US" altLang="zh-TW" dirty="0"/>
              <a:t>MainActivity.java’ is control Code.</a:t>
            </a:r>
            <a:endParaRPr lang="en-US" altLang="zh-TW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4048125" y="6462236"/>
            <a:ext cx="750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It usually takes some time to </a:t>
            </a:r>
            <a:r>
              <a:rPr lang="en-US" altLang="zh-TW" dirty="0" smtClean="0"/>
              <a:t>create </a:t>
            </a:r>
            <a:r>
              <a:rPr lang="en-US" altLang="zh-TW" dirty="0"/>
              <a:t>a new </a:t>
            </a:r>
            <a:r>
              <a:rPr lang="en-US" altLang="zh-TW" dirty="0" smtClean="0"/>
              <a:t>project.</a:t>
            </a:r>
          </a:p>
        </p:txBody>
      </p:sp>
    </p:spTree>
    <p:extLst>
      <p:ext uri="{BB962C8B-B14F-4D97-AF65-F5344CB8AC3E}">
        <p14:creationId xmlns:p14="http://schemas.microsoft.com/office/powerpoint/2010/main" val="682528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52927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2.Design UI</a:t>
            </a:r>
            <a:endParaRPr lang="zh-TW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6734" y="837646"/>
            <a:ext cx="3384133" cy="54784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&lt;androidx.constraintlayout.widget.ConstraintLayout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="http://schemas.android.com/apk/res-auto"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="http://schemas.android.com/tools"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="@+id/main"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:context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=".MainActivity"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    &lt;LinearLayout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="vertical"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:padding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="24dp"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&lt;!-- Radio Buttons for Gender --&gt;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&lt;TextView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="Gender"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        &lt;RadioGroup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="@+id/radioGroupGender"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="horizontal"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            &lt;RadioButton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="@+id/radioMale"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="Male"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            &lt;RadioButton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="@+id/radioFemale"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="Female" </a:t>
            </a: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D5B778"/>
                </a:solidFill>
                <a:effectLst/>
                <a:latin typeface="Arial Unicode MS"/>
                <a:ea typeface="JetBrains Mono"/>
              </a:rPr>
              <a:t>        &lt;/RadioGroup&gt;</a:t>
            </a:r>
            <a:endParaRPr kumimoji="0" lang="zh-TW" altLang="zh-TW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17422" y="375980"/>
            <a:ext cx="3708874" cy="64017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  <a:t> </a:t>
            </a:r>
            <a:r>
              <a:rPr lang="en-US" altLang="zh-TW" sz="1000" dirty="0" smtClean="0">
                <a:solidFill>
                  <a:srgbClr val="D5B778"/>
                </a:solidFill>
                <a:latin typeface="Arial Unicode MS"/>
                <a:ea typeface="JetBrains Mono"/>
              </a:rPr>
              <a:t>       </a:t>
            </a:r>
            <a:r>
              <a:rPr lang="zh-TW" altLang="zh-TW" sz="1000" dirty="0" smtClean="0">
                <a:solidFill>
                  <a:srgbClr val="7A7E85"/>
                </a:solidFill>
                <a:latin typeface="Arial Unicode MS"/>
                <a:ea typeface="JetBrains Mono"/>
              </a:rPr>
              <a:t>&lt;!-- </a:t>
            </a:r>
            <a:r>
              <a:rPr lang="zh-TW" altLang="zh-TW" sz="1000" dirty="0">
                <a:solidFill>
                  <a:srgbClr val="7A7E85"/>
                </a:solidFill>
                <a:latin typeface="Arial Unicode MS"/>
                <a:ea typeface="JetBrains Mono"/>
              </a:rPr>
              <a:t>Name --&gt;</a:t>
            </a:r>
            <a:br>
              <a:rPr lang="zh-TW" altLang="zh-TW" sz="1000" dirty="0">
                <a:solidFill>
                  <a:srgbClr val="7A7E85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7A7E85"/>
                </a:solidFill>
                <a:latin typeface="Arial Unicode MS"/>
                <a:ea typeface="JetBrains Mono"/>
              </a:rPr>
              <a:t>        </a:t>
            </a:r>
            <a: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  <a:t>&lt;EditText</a:t>
            </a:r>
            <a:b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:id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="@+id/editTextName"</a:t>
            </a:r>
            <a:b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:layout_width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="match_parent"</a:t>
            </a:r>
            <a:b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:layout_height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="wrap_content"</a:t>
            </a:r>
            <a:b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:hint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="Name" </a:t>
            </a:r>
            <a: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  <a:t>/&gt;</a:t>
            </a:r>
            <a:r>
              <a:rPr lang="zh-TW" altLang="zh-TW" sz="1000" dirty="0" smtClean="0">
                <a:solidFill>
                  <a:srgbClr val="D5B778"/>
                </a:solidFill>
                <a:latin typeface="Arial Unicode MS"/>
                <a:ea typeface="JetBrains Mono"/>
              </a:rPr>
              <a:t> </a:t>
            </a:r>
            <a:endParaRPr lang="en-US" altLang="zh-TW" sz="1000" dirty="0" smtClean="0">
              <a:solidFill>
                <a:srgbClr val="D5B778"/>
              </a:solidFill>
              <a:latin typeface="Arial Unicode MS"/>
              <a:ea typeface="JetBrains Mono"/>
            </a:endParaRPr>
          </a:p>
          <a:p>
            <a:r>
              <a:rPr lang="en-US" altLang="zh-TW" sz="1000" dirty="0">
                <a:solidFill>
                  <a:srgbClr val="7A7E85"/>
                </a:solidFill>
                <a:latin typeface="Arial Unicode MS"/>
                <a:ea typeface="JetBrains Mono"/>
              </a:rPr>
              <a:t> </a:t>
            </a:r>
            <a:r>
              <a:rPr lang="en-US" altLang="zh-TW" sz="1000" dirty="0" smtClean="0">
                <a:solidFill>
                  <a:srgbClr val="7A7E85"/>
                </a:solidFill>
                <a:latin typeface="Arial Unicode MS"/>
                <a:ea typeface="JetBrains Mono"/>
              </a:rPr>
              <a:t>       </a:t>
            </a:r>
            <a:r>
              <a:rPr lang="zh-TW" altLang="zh-TW" sz="1000" dirty="0" smtClean="0">
                <a:solidFill>
                  <a:srgbClr val="7A7E85"/>
                </a:solidFill>
                <a:latin typeface="Arial Unicode MS"/>
                <a:ea typeface="JetBrains Mono"/>
              </a:rPr>
              <a:t>&lt;!-- </a:t>
            </a:r>
            <a:r>
              <a:rPr lang="zh-TW" altLang="zh-TW" sz="1000" dirty="0">
                <a:solidFill>
                  <a:srgbClr val="7A7E85"/>
                </a:solidFill>
                <a:latin typeface="Arial Unicode MS"/>
                <a:ea typeface="JetBrains Mono"/>
              </a:rPr>
              <a:t>Password --&gt;</a:t>
            </a:r>
            <a:br>
              <a:rPr lang="zh-TW" altLang="zh-TW" sz="1000" dirty="0">
                <a:solidFill>
                  <a:srgbClr val="7A7E85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7A7E85"/>
                </a:solidFill>
                <a:latin typeface="Arial Unicode MS"/>
                <a:ea typeface="JetBrains Mono"/>
              </a:rPr>
              <a:t>        </a:t>
            </a:r>
            <a: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  <a:t>&lt;EditText</a:t>
            </a:r>
            <a:b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:id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="@+id/editTextPassword"</a:t>
            </a:r>
            <a:b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:layout_width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="match_parent"</a:t>
            </a:r>
            <a:b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:layout_height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="wrap_content"</a:t>
            </a:r>
            <a:b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:hint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="Password"</a:t>
            </a:r>
            <a:b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:inputType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="textPassword" </a:t>
            </a:r>
            <a: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  <a:t>/&gt;</a:t>
            </a:r>
            <a:b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  <a:t>        </a:t>
            </a:r>
            <a:r>
              <a:rPr lang="zh-TW" altLang="zh-TW" sz="1000" dirty="0">
                <a:solidFill>
                  <a:srgbClr val="7A7E85"/>
                </a:solidFill>
                <a:latin typeface="Arial Unicode MS"/>
                <a:ea typeface="JetBrains Mono"/>
              </a:rPr>
              <a:t>&lt;!-- Birthday --&gt;</a:t>
            </a:r>
            <a:br>
              <a:rPr lang="zh-TW" altLang="zh-TW" sz="1000" dirty="0">
                <a:solidFill>
                  <a:srgbClr val="7A7E85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7A7E85"/>
                </a:solidFill>
                <a:latin typeface="Arial Unicode MS"/>
                <a:ea typeface="JetBrains Mono"/>
              </a:rPr>
              <a:t>        </a:t>
            </a:r>
            <a: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  <a:t>&lt;EditText</a:t>
            </a:r>
            <a:b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:id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="@+id/editTextBirthday"</a:t>
            </a:r>
            <a:b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:layout_width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="match_parent"</a:t>
            </a:r>
            <a:b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:layout_height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="wrap_content"</a:t>
            </a:r>
            <a:b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:hint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="Birthday (e.g. 1990-04-24)" </a:t>
            </a:r>
            <a: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  <a:t>/&gt;</a:t>
            </a:r>
            <a:b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  <a:t>        </a:t>
            </a:r>
            <a:r>
              <a:rPr lang="zh-TW" altLang="zh-TW" sz="1000" dirty="0">
                <a:solidFill>
                  <a:srgbClr val="7A7E85"/>
                </a:solidFill>
                <a:latin typeface="Arial Unicode MS"/>
                <a:ea typeface="JetBrains Mono"/>
              </a:rPr>
              <a:t>&lt;!-- Height --&gt;</a:t>
            </a:r>
            <a:br>
              <a:rPr lang="zh-TW" altLang="zh-TW" sz="1000" dirty="0">
                <a:solidFill>
                  <a:srgbClr val="7A7E85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7A7E85"/>
                </a:solidFill>
                <a:latin typeface="Arial Unicode MS"/>
                <a:ea typeface="JetBrains Mono"/>
              </a:rPr>
              <a:t>        </a:t>
            </a:r>
            <a: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  <a:t>&lt;EditText</a:t>
            </a:r>
            <a:b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:id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="@+id/editTextHeight"</a:t>
            </a:r>
            <a:b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:layout_width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="match_parent"</a:t>
            </a:r>
            <a:b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:layout_height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="wrap_content"</a:t>
            </a:r>
            <a:b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:hint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="Height (meters)"</a:t>
            </a:r>
            <a:b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:inputType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="numberDecimal" </a:t>
            </a:r>
            <a: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  <a:t>/&gt;</a:t>
            </a:r>
            <a:b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  <a:t>        </a:t>
            </a:r>
            <a:r>
              <a:rPr lang="zh-TW" altLang="zh-TW" sz="1000" dirty="0">
                <a:solidFill>
                  <a:srgbClr val="7A7E85"/>
                </a:solidFill>
                <a:latin typeface="Arial Unicode MS"/>
                <a:ea typeface="JetBrains Mono"/>
              </a:rPr>
              <a:t>&lt;!-- Weight --&gt;</a:t>
            </a:r>
            <a:br>
              <a:rPr lang="zh-TW" altLang="zh-TW" sz="1000" dirty="0">
                <a:solidFill>
                  <a:srgbClr val="7A7E85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7A7E85"/>
                </a:solidFill>
                <a:latin typeface="Arial Unicode MS"/>
                <a:ea typeface="JetBrains Mono"/>
              </a:rPr>
              <a:t>        </a:t>
            </a:r>
            <a: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  <a:t>&lt;EditText</a:t>
            </a:r>
            <a:b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:id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="@+id/editTextWeight"</a:t>
            </a:r>
            <a:b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:layout_width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="match_parent"</a:t>
            </a:r>
            <a:b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:layout_height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="wrap_content"</a:t>
            </a:r>
            <a:b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:hint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="Weight (kg)"</a:t>
            </a:r>
            <a:b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:inputType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="numberDecimal" </a:t>
            </a:r>
            <a: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  <a:t>/&gt;</a:t>
            </a:r>
            <a:b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  <a:t>        </a:t>
            </a:r>
            <a:r>
              <a:rPr lang="zh-TW" altLang="zh-TW" sz="1000" dirty="0">
                <a:solidFill>
                  <a:srgbClr val="7A7E85"/>
                </a:solidFill>
                <a:latin typeface="Arial Unicode MS"/>
                <a:ea typeface="JetBrains Mono"/>
              </a:rPr>
              <a:t>&lt;!-- Button --&gt;</a:t>
            </a:r>
            <a:br>
              <a:rPr lang="zh-TW" altLang="zh-TW" sz="1000" dirty="0">
                <a:solidFill>
                  <a:srgbClr val="7A7E85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7A7E85"/>
                </a:solidFill>
                <a:latin typeface="Arial Unicode MS"/>
                <a:ea typeface="JetBrains Mono"/>
              </a:rPr>
              <a:t>        </a:t>
            </a:r>
            <a: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  <a:t>&lt;Button</a:t>
            </a:r>
            <a:b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:id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="@+id/buttonSubmit"</a:t>
            </a:r>
            <a:b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:layout_width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="match_parent"</a:t>
            </a:r>
            <a:b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:layout_height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="wrap_content"</a:t>
            </a:r>
            <a:b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            </a:t>
            </a:r>
            <a:r>
              <a:rPr lang="zh-TW" altLang="zh-TW" sz="1000" dirty="0">
                <a:solidFill>
                  <a:srgbClr val="C77DBB"/>
                </a:solidFill>
                <a:latin typeface="Arial Unicode MS"/>
                <a:ea typeface="JetBrains Mono"/>
              </a:rPr>
              <a:t>android</a:t>
            </a:r>
            <a:r>
              <a:rPr lang="zh-TW" altLang="zh-TW" sz="1000" dirty="0">
                <a:solidFill>
                  <a:srgbClr val="BCBEC4"/>
                </a:solidFill>
                <a:latin typeface="Arial Unicode MS"/>
                <a:ea typeface="JetBrains Mono"/>
              </a:rPr>
              <a:t>:text</a:t>
            </a:r>
            <a:r>
              <a:rPr lang="zh-TW" altLang="zh-TW" sz="1000" dirty="0">
                <a:solidFill>
                  <a:srgbClr val="6AAB73"/>
                </a:solidFill>
                <a:latin typeface="Arial Unicode MS"/>
                <a:ea typeface="JetBrains Mono"/>
              </a:rPr>
              <a:t>="Submit" </a:t>
            </a:r>
            <a: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  <a:t>/&gt;</a:t>
            </a:r>
            <a:b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  <a:t>    &lt;/LinearLayout&gt;</a:t>
            </a:r>
            <a:b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</a:br>
            <a:r>
              <a:rPr lang="zh-TW" altLang="zh-TW" sz="1000" dirty="0">
                <a:solidFill>
                  <a:srgbClr val="D5B778"/>
                </a:solidFill>
                <a:latin typeface="Arial Unicode MS"/>
                <a:ea typeface="JetBrains Mono"/>
              </a:rPr>
              <a:t>&lt;/androidx.constraintlayout.widget.ConstraintLayout&gt;</a:t>
            </a:r>
            <a:endParaRPr lang="zh-TW" altLang="en-US" sz="1000" dirty="0"/>
          </a:p>
        </p:txBody>
      </p:sp>
      <p:cxnSp>
        <p:nvCxnSpPr>
          <p:cNvPr id="11" name="肘形接點 10"/>
          <p:cNvCxnSpPr>
            <a:stCxn id="7" idx="2"/>
            <a:endCxn id="8" idx="0"/>
          </p:cNvCxnSpPr>
          <p:nvPr/>
        </p:nvCxnSpPr>
        <p:spPr>
          <a:xfrm rot="5400000" flipH="1" flipV="1">
            <a:off x="730285" y="1474496"/>
            <a:ext cx="5940089" cy="3743058"/>
          </a:xfrm>
          <a:prstGeom prst="bentConnector5">
            <a:avLst>
              <a:gd name="adj1" fmla="val -3848"/>
              <a:gd name="adj2" fmla="val 47831"/>
              <a:gd name="adj3" fmla="val 10384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287" y="452927"/>
            <a:ext cx="3429000" cy="6200775"/>
          </a:xfrm>
          <a:prstGeom prst="rect">
            <a:avLst/>
          </a:prstGeom>
        </p:spPr>
      </p:pic>
      <p:sp>
        <p:nvSpPr>
          <p:cNvPr id="18" name="向右箭號 17"/>
          <p:cNvSpPr/>
          <p:nvPr/>
        </p:nvSpPr>
        <p:spPr>
          <a:xfrm>
            <a:off x="7345111" y="3967669"/>
            <a:ext cx="903362" cy="252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86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52927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3. Code Java</a:t>
            </a:r>
            <a:endParaRPr lang="zh-TW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2549" y="471551"/>
            <a:ext cx="4665060" cy="623247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package wi.ki.client1;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import </a:t>
            </a:r>
            <a:r>
              <a:rPr lang="en-US" altLang="zh-TW" sz="950" dirty="0" err="1">
                <a:solidFill>
                  <a:srgbClr val="CF8E6D"/>
                </a:solidFill>
                <a:latin typeface="Arial Unicode MS"/>
                <a:ea typeface="JetBrains Mono"/>
              </a:rPr>
              <a:t>android.os.Bundle</a:t>
            </a: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import </a:t>
            </a:r>
            <a:r>
              <a:rPr lang="en-US" altLang="zh-TW" sz="950" dirty="0" err="1">
                <a:solidFill>
                  <a:srgbClr val="CF8E6D"/>
                </a:solidFill>
                <a:latin typeface="Arial Unicode MS"/>
                <a:ea typeface="JetBrains Mono"/>
              </a:rPr>
              <a:t>android.view.View</a:t>
            </a: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import </a:t>
            </a:r>
            <a:r>
              <a:rPr lang="en-US" altLang="zh-TW" sz="950" dirty="0" err="1">
                <a:solidFill>
                  <a:srgbClr val="CF8E6D"/>
                </a:solidFill>
                <a:latin typeface="Arial Unicode MS"/>
                <a:ea typeface="JetBrains Mono"/>
              </a:rPr>
              <a:t>android.widget.EditText</a:t>
            </a: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import </a:t>
            </a:r>
            <a:r>
              <a:rPr lang="en-US" altLang="zh-TW" sz="950" dirty="0" err="1">
                <a:solidFill>
                  <a:srgbClr val="CF8E6D"/>
                </a:solidFill>
                <a:latin typeface="Arial Unicode MS"/>
                <a:ea typeface="JetBrains Mono"/>
              </a:rPr>
              <a:t>android.widget.RadioGroup</a:t>
            </a: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import </a:t>
            </a:r>
            <a:r>
              <a:rPr lang="en-US" altLang="zh-TW" sz="950" dirty="0" err="1">
                <a:solidFill>
                  <a:srgbClr val="CF8E6D"/>
                </a:solidFill>
                <a:latin typeface="Arial Unicode MS"/>
                <a:ea typeface="JetBrains Mono"/>
              </a:rPr>
              <a:t>android.widget.TextView</a:t>
            </a: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import </a:t>
            </a:r>
            <a:r>
              <a:rPr lang="en-US" altLang="zh-TW" sz="950" dirty="0" err="1">
                <a:solidFill>
                  <a:srgbClr val="CF8E6D"/>
                </a:solidFill>
                <a:latin typeface="Arial Unicode MS"/>
                <a:ea typeface="JetBrains Mono"/>
              </a:rPr>
              <a:t>android.widget.Toast</a:t>
            </a: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import </a:t>
            </a:r>
            <a:r>
              <a:rPr lang="en-US" altLang="zh-TW" sz="950" dirty="0" err="1">
                <a:solidFill>
                  <a:srgbClr val="CF8E6D"/>
                </a:solidFill>
                <a:latin typeface="Arial Unicode MS"/>
                <a:ea typeface="JetBrains Mono"/>
              </a:rPr>
              <a:t>androidx.activity.EdgeToEdge</a:t>
            </a: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import </a:t>
            </a:r>
            <a:r>
              <a:rPr lang="en-US" altLang="zh-TW" sz="950" dirty="0" err="1">
                <a:solidFill>
                  <a:srgbClr val="CF8E6D"/>
                </a:solidFill>
                <a:latin typeface="Arial Unicode MS"/>
                <a:ea typeface="JetBrains Mono"/>
              </a:rPr>
              <a:t>androidx.appcompat.app.AppCompatActivity</a:t>
            </a: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import </a:t>
            </a:r>
            <a:r>
              <a:rPr lang="en-US" altLang="zh-TW" sz="950" dirty="0" err="1">
                <a:solidFill>
                  <a:srgbClr val="CF8E6D"/>
                </a:solidFill>
                <a:latin typeface="Arial Unicode MS"/>
                <a:ea typeface="JetBrains Mono"/>
              </a:rPr>
              <a:t>androidx.core.graphics.Insets</a:t>
            </a: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import </a:t>
            </a:r>
            <a:r>
              <a:rPr lang="en-US" altLang="zh-TW" sz="950" dirty="0" err="1">
                <a:solidFill>
                  <a:srgbClr val="CF8E6D"/>
                </a:solidFill>
                <a:latin typeface="Arial Unicode MS"/>
                <a:ea typeface="JetBrains Mono"/>
              </a:rPr>
              <a:t>androidx.core.view.ViewCompat</a:t>
            </a: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import </a:t>
            </a:r>
            <a:r>
              <a:rPr lang="en-US" altLang="zh-TW" sz="950" dirty="0" err="1">
                <a:solidFill>
                  <a:srgbClr val="CF8E6D"/>
                </a:solidFill>
                <a:latin typeface="Arial Unicode MS"/>
                <a:ea typeface="JetBrains Mono"/>
              </a:rPr>
              <a:t>androidx.core.view.WindowInsetsCompat</a:t>
            </a: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import </a:t>
            </a:r>
            <a:r>
              <a:rPr lang="en-US" altLang="zh-TW" sz="950" dirty="0" err="1">
                <a:solidFill>
                  <a:srgbClr val="CF8E6D"/>
                </a:solidFill>
                <a:latin typeface="Arial Unicode MS"/>
                <a:ea typeface="JetBrains Mono"/>
              </a:rPr>
              <a:t>com.android.volley.Request</a:t>
            </a: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import </a:t>
            </a:r>
            <a:r>
              <a:rPr lang="en-US" altLang="zh-TW" sz="950" dirty="0" err="1">
                <a:solidFill>
                  <a:srgbClr val="CF8E6D"/>
                </a:solidFill>
                <a:latin typeface="Arial Unicode MS"/>
                <a:ea typeface="JetBrains Mono"/>
              </a:rPr>
              <a:t>com.android.volley.toolbox.JsonObjectRequest</a:t>
            </a: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import </a:t>
            </a:r>
            <a:r>
              <a:rPr lang="en-US" altLang="zh-TW" sz="950" dirty="0" err="1">
                <a:solidFill>
                  <a:srgbClr val="CF8E6D"/>
                </a:solidFill>
                <a:latin typeface="Arial Unicode MS"/>
                <a:ea typeface="JetBrains Mono"/>
              </a:rPr>
              <a:t>com.android.volley.RequestQueue</a:t>
            </a: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import </a:t>
            </a:r>
            <a:r>
              <a:rPr lang="en-US" altLang="zh-TW" sz="950" dirty="0" err="1">
                <a:solidFill>
                  <a:srgbClr val="CF8E6D"/>
                </a:solidFill>
                <a:latin typeface="Arial Unicode MS"/>
                <a:ea typeface="JetBrains Mono"/>
              </a:rPr>
              <a:t>com.android.volley.toolbox.Volley</a:t>
            </a: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import </a:t>
            </a:r>
            <a:r>
              <a:rPr lang="en-US" altLang="zh-TW" sz="950" dirty="0" err="1">
                <a:solidFill>
                  <a:srgbClr val="CF8E6D"/>
                </a:solidFill>
                <a:latin typeface="Arial Unicode MS"/>
                <a:ea typeface="JetBrains Mono"/>
              </a:rPr>
              <a:t>org.json.JSONException</a:t>
            </a: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import </a:t>
            </a:r>
            <a:r>
              <a:rPr lang="en-US" altLang="zh-TW" sz="950" dirty="0" err="1">
                <a:solidFill>
                  <a:srgbClr val="CF8E6D"/>
                </a:solidFill>
                <a:latin typeface="Arial Unicode MS"/>
                <a:ea typeface="JetBrains Mono"/>
              </a:rPr>
              <a:t>org.json.JSONObject</a:t>
            </a:r>
            <a:r>
              <a:rPr lang="en-US" altLang="zh-TW" sz="950" dirty="0" smtClean="0">
                <a:solidFill>
                  <a:srgbClr val="CF8E6D"/>
                </a:solidFill>
                <a:latin typeface="Arial Unicode MS"/>
                <a:ea typeface="JetBrains Mono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950" dirty="0">
              <a:solidFill>
                <a:srgbClr val="CF8E6D"/>
              </a:solidFill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MainActivity 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AppCompatActivity {</a:t>
            </a:r>
            <a:b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RadioGroup 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radioGroupGender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EditText 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editTextName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editTextPassword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editTextBirthday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editTextHeight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editTextWeight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TextView 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TextViewRequest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final 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SERVER_URL 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"http://wiciar.com/bmi/submit"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protected void 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(Bundle savedInstanceState) {</a:t>
            </a:r>
            <a:b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.onCreate(savedInstanceState);</a:t>
            </a:r>
            <a:b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EdgeToEdge.</a:t>
            </a:r>
            <a:r>
              <a:rPr kumimoji="0" lang="zh-TW" altLang="zh-TW" sz="950" b="0" i="1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enable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setContentView(R.layout.</a:t>
            </a:r>
            <a:r>
              <a:rPr kumimoji="0" lang="zh-TW" altLang="zh-TW" sz="950" b="0" i="1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activity_main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ViewCompat.</a:t>
            </a:r>
            <a:r>
              <a:rPr kumimoji="0" lang="zh-TW" altLang="zh-TW" sz="950" b="0" i="1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setOnApplyWindowInsetsListener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(findViewById(R.id.</a:t>
            </a:r>
            <a:r>
              <a:rPr kumimoji="0" lang="zh-TW" altLang="zh-TW" sz="950" b="0" i="1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), (v, insets) -&gt; {</a:t>
            </a:r>
            <a:b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Insets systemBars = insets.getInsets(WindowInsetsCompat.Type.</a:t>
            </a:r>
            <a:r>
              <a:rPr kumimoji="0" lang="zh-TW" altLang="zh-TW" sz="950" b="0" i="1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systemBars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());</a:t>
            </a:r>
            <a:b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v.setPadding(systemBars.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left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systemBars.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top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systemBars.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right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systemBars.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bottom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insets;</a:t>
            </a:r>
            <a:b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});</a:t>
            </a:r>
            <a:b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radioGroupGender 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findViewById(R.id.</a:t>
            </a:r>
            <a:r>
              <a:rPr kumimoji="0" lang="zh-TW" altLang="zh-TW" sz="950" b="0" i="1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radioGroupGender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editTextName 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findViewById(R.id.</a:t>
            </a:r>
            <a:r>
              <a:rPr kumimoji="0" lang="zh-TW" altLang="zh-TW" sz="950" b="0" i="1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editTextName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editTextPassword 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findViewById(R.id.</a:t>
            </a:r>
            <a:r>
              <a:rPr kumimoji="0" lang="zh-TW" altLang="zh-TW" sz="950" b="0" i="1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editTextPassword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editTextBirthday 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findViewById(R.id.</a:t>
            </a:r>
            <a:r>
              <a:rPr kumimoji="0" lang="zh-TW" altLang="zh-TW" sz="950" b="0" i="1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editTextBirthday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editTextHeight 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findViewById(R.id.</a:t>
            </a:r>
            <a:r>
              <a:rPr kumimoji="0" lang="zh-TW" altLang="zh-TW" sz="950" b="0" i="1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editTextHeight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editTextWeight 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findViewById(R.id.</a:t>
            </a:r>
            <a:r>
              <a:rPr kumimoji="0" lang="zh-TW" altLang="zh-TW" sz="950" b="0" i="1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editTextWeight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TextViewRequest 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findViewById(R.id.</a:t>
            </a:r>
            <a:r>
              <a:rPr kumimoji="0" lang="zh-TW" altLang="zh-TW" sz="950" b="0" i="1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TextViewRequest</a:t>
            </a: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TW" altLang="zh-TW" sz="95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endParaRPr kumimoji="0" lang="zh-TW" altLang="zh-TW" sz="9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03193" y="226463"/>
            <a:ext cx="6096000" cy="65248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pPr lvl="0"/>
            <a:r>
              <a:rPr lang="zh-TW" altLang="zh-TW" sz="950" dirty="0" smtClean="0">
                <a:solidFill>
                  <a:srgbClr val="BCBEC4"/>
                </a:solidFill>
                <a:latin typeface="Arial Unicode MS"/>
                <a:ea typeface="JetBrains Mono"/>
              </a:rPr>
              <a:t>    </a:t>
            </a:r>
            <a:r>
              <a:rPr lang="zh-TW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public void </a:t>
            </a:r>
            <a:r>
              <a:rPr lang="zh-TW" altLang="zh-TW" sz="950" dirty="0">
                <a:solidFill>
                  <a:srgbClr val="56A8F5"/>
                </a:solidFill>
                <a:latin typeface="Arial Unicode MS"/>
                <a:ea typeface="JetBrains Mono"/>
              </a:rPr>
              <a:t>OnClick_Submit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(View v)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{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</a:t>
            </a:r>
            <a:r>
              <a:rPr lang="zh-TW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int 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selectedGenderId = </a:t>
            </a:r>
            <a:r>
              <a:rPr lang="zh-TW" altLang="zh-TW" sz="950" dirty="0">
                <a:solidFill>
                  <a:srgbClr val="C77DBB"/>
                </a:solidFill>
                <a:latin typeface="Arial Unicode MS"/>
                <a:ea typeface="JetBrains Mono"/>
              </a:rPr>
              <a:t>radioGroupGender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.getCheckedRadioButtonId();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String gender = </a:t>
            </a:r>
            <a:r>
              <a:rPr lang="zh-TW" altLang="zh-TW" sz="950" dirty="0">
                <a:solidFill>
                  <a:srgbClr val="6AAB73"/>
                </a:solidFill>
                <a:latin typeface="Arial Unicode MS"/>
                <a:ea typeface="JetBrains Mono"/>
              </a:rPr>
              <a:t>""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;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</a:t>
            </a:r>
            <a:r>
              <a:rPr lang="zh-TW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if 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(selectedGenderId == R.id.</a:t>
            </a:r>
            <a:r>
              <a:rPr lang="zh-TW" altLang="zh-TW" sz="950" i="1" dirty="0">
                <a:solidFill>
                  <a:srgbClr val="C77DBB"/>
                </a:solidFill>
                <a:latin typeface="Arial Unicode MS"/>
                <a:ea typeface="JetBrains Mono"/>
              </a:rPr>
              <a:t>radioMale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) {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    gender = </a:t>
            </a:r>
            <a:r>
              <a:rPr lang="zh-TW" altLang="zh-TW" sz="950" dirty="0">
                <a:solidFill>
                  <a:srgbClr val="6AAB73"/>
                </a:solidFill>
                <a:latin typeface="Arial Unicode MS"/>
                <a:ea typeface="JetBrains Mono"/>
              </a:rPr>
              <a:t>"male"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;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} </a:t>
            </a:r>
            <a:r>
              <a:rPr lang="zh-TW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else if 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(selectedGenderId == R.id.</a:t>
            </a:r>
            <a:r>
              <a:rPr lang="zh-TW" altLang="zh-TW" sz="950" i="1" dirty="0">
                <a:solidFill>
                  <a:srgbClr val="C77DBB"/>
                </a:solidFill>
                <a:latin typeface="Arial Unicode MS"/>
                <a:ea typeface="JetBrains Mono"/>
              </a:rPr>
              <a:t>radioFemale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) {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    gender = </a:t>
            </a:r>
            <a:r>
              <a:rPr lang="zh-TW" altLang="zh-TW" sz="950" dirty="0">
                <a:solidFill>
                  <a:srgbClr val="6AAB73"/>
                </a:solidFill>
                <a:latin typeface="Arial Unicode MS"/>
                <a:ea typeface="JetBrains Mono"/>
              </a:rPr>
              <a:t>"female"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;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}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String name = </a:t>
            </a:r>
            <a:r>
              <a:rPr lang="zh-TW" altLang="zh-TW" sz="950" dirty="0">
                <a:solidFill>
                  <a:srgbClr val="C77DBB"/>
                </a:solidFill>
                <a:latin typeface="Arial Unicode MS"/>
                <a:ea typeface="JetBrains Mono"/>
              </a:rPr>
              <a:t>editTextName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.getText().toString();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String password = </a:t>
            </a:r>
            <a:r>
              <a:rPr lang="zh-TW" altLang="zh-TW" sz="950" dirty="0">
                <a:solidFill>
                  <a:srgbClr val="C77DBB"/>
                </a:solidFill>
                <a:latin typeface="Arial Unicode MS"/>
                <a:ea typeface="JetBrains Mono"/>
              </a:rPr>
              <a:t>editTextPassword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.getText().toString();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String birthday = </a:t>
            </a:r>
            <a:r>
              <a:rPr lang="zh-TW" altLang="zh-TW" sz="950" dirty="0">
                <a:solidFill>
                  <a:srgbClr val="C77DBB"/>
                </a:solidFill>
                <a:latin typeface="Arial Unicode MS"/>
                <a:ea typeface="JetBrains Mono"/>
              </a:rPr>
              <a:t>editTextBirthday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.getText().toString();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String heightStr = </a:t>
            </a:r>
            <a:r>
              <a:rPr lang="zh-TW" altLang="zh-TW" sz="950" dirty="0">
                <a:solidFill>
                  <a:srgbClr val="C77DBB"/>
                </a:solidFill>
                <a:latin typeface="Arial Unicode MS"/>
                <a:ea typeface="JetBrains Mono"/>
              </a:rPr>
              <a:t>editTextHeight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.getText().toString();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String weightStr = </a:t>
            </a:r>
            <a:r>
              <a:rPr lang="zh-TW" altLang="zh-TW" sz="950" dirty="0">
                <a:solidFill>
                  <a:srgbClr val="C77DBB"/>
                </a:solidFill>
                <a:latin typeface="Arial Unicode MS"/>
                <a:ea typeface="JetBrains Mono"/>
              </a:rPr>
              <a:t>editTextWeight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.getText().toString();</a:t>
            </a:r>
            <a:endParaRPr lang="zh-TW" altLang="zh-TW" sz="950" dirty="0">
              <a:latin typeface="Arial" panose="020B0604020202020204" pitchFamily="34" charset="0"/>
            </a:endParaRPr>
          </a:p>
          <a:p>
            <a:endParaRPr lang="en-US" altLang="zh-TW" sz="950" dirty="0" smtClean="0">
              <a:solidFill>
                <a:srgbClr val="BCBEC4"/>
              </a:solidFill>
              <a:latin typeface="Arial Unicode MS"/>
              <a:ea typeface="JetBrains Mono"/>
            </a:endParaRPr>
          </a:p>
          <a:p>
            <a:r>
              <a:rPr lang="zh-TW" altLang="zh-TW" sz="950" dirty="0" smtClean="0">
                <a:solidFill>
                  <a:srgbClr val="BCBEC4"/>
                </a:solidFill>
                <a:latin typeface="Arial Unicode MS"/>
                <a:ea typeface="JetBrains Mono"/>
              </a:rPr>
              <a:t> RequestQueue 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queue = Volley.</a:t>
            </a:r>
            <a:r>
              <a:rPr lang="zh-TW" altLang="zh-TW" sz="950" i="1" dirty="0">
                <a:solidFill>
                  <a:srgbClr val="BCBEC4"/>
                </a:solidFill>
                <a:latin typeface="Arial Unicode MS"/>
                <a:ea typeface="JetBrains Mono"/>
              </a:rPr>
              <a:t>newRequestQueue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(</a:t>
            </a:r>
            <a:r>
              <a:rPr lang="zh-TW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this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);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</a:t>
            </a:r>
            <a:r>
              <a:rPr lang="zh-TW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try 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{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    JSONObject postData = </a:t>
            </a:r>
            <a:r>
              <a:rPr lang="zh-TW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new 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JSONObject();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    postData.put(</a:t>
            </a:r>
            <a:r>
              <a:rPr lang="zh-TW" altLang="zh-TW" sz="950" dirty="0">
                <a:solidFill>
                  <a:srgbClr val="6AAB73"/>
                </a:solidFill>
                <a:latin typeface="Arial Unicode MS"/>
                <a:ea typeface="JetBrains Mono"/>
              </a:rPr>
              <a:t>"name"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, name);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    postData.put(</a:t>
            </a:r>
            <a:r>
              <a:rPr lang="zh-TW" altLang="zh-TW" sz="950" dirty="0">
                <a:solidFill>
                  <a:srgbClr val="6AAB73"/>
                </a:solidFill>
                <a:latin typeface="Arial Unicode MS"/>
                <a:ea typeface="JetBrains Mono"/>
              </a:rPr>
              <a:t>"birthday"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, birthday);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    postData.put(</a:t>
            </a:r>
            <a:r>
              <a:rPr lang="zh-TW" altLang="zh-TW" sz="950" dirty="0">
                <a:solidFill>
                  <a:srgbClr val="6AAB73"/>
                </a:solidFill>
                <a:latin typeface="Arial Unicode MS"/>
                <a:ea typeface="JetBrains Mono"/>
              </a:rPr>
              <a:t>"height"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, Float.</a:t>
            </a:r>
            <a:r>
              <a:rPr lang="zh-TW" altLang="zh-TW" sz="950" i="1" dirty="0">
                <a:solidFill>
                  <a:srgbClr val="BCBEC4"/>
                </a:solidFill>
                <a:latin typeface="Arial Unicode MS"/>
                <a:ea typeface="JetBrains Mono"/>
              </a:rPr>
              <a:t>parseFloat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(heightStr));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    postData.put(</a:t>
            </a:r>
            <a:r>
              <a:rPr lang="zh-TW" altLang="zh-TW" sz="950" dirty="0">
                <a:solidFill>
                  <a:srgbClr val="6AAB73"/>
                </a:solidFill>
                <a:latin typeface="Arial Unicode MS"/>
                <a:ea typeface="JetBrains Mono"/>
              </a:rPr>
              <a:t>"weight"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, Float.</a:t>
            </a:r>
            <a:r>
              <a:rPr lang="zh-TW" altLang="zh-TW" sz="950" i="1" dirty="0">
                <a:solidFill>
                  <a:srgbClr val="BCBEC4"/>
                </a:solidFill>
                <a:latin typeface="Arial Unicode MS"/>
                <a:ea typeface="JetBrains Mono"/>
              </a:rPr>
              <a:t>parseFloat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(weightStr));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    postData.put(</a:t>
            </a:r>
            <a:r>
              <a:rPr lang="zh-TW" altLang="zh-TW" sz="950" dirty="0">
                <a:solidFill>
                  <a:srgbClr val="6AAB73"/>
                </a:solidFill>
                <a:latin typeface="Arial Unicode MS"/>
                <a:ea typeface="JetBrains Mono"/>
              </a:rPr>
              <a:t>"password"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, password);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    postData.put(</a:t>
            </a:r>
            <a:r>
              <a:rPr lang="zh-TW" altLang="zh-TW" sz="950" dirty="0">
                <a:solidFill>
                  <a:srgbClr val="6AAB73"/>
                </a:solidFill>
                <a:latin typeface="Arial Unicode MS"/>
                <a:ea typeface="JetBrains Mono"/>
              </a:rPr>
              <a:t>"gender"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, gender);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/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    JsonObjectRequest jsonObjectRequest = </a:t>
            </a:r>
            <a:r>
              <a:rPr lang="zh-TW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new 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JsonObjectRequest(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            Request.Method.</a:t>
            </a:r>
            <a:r>
              <a:rPr lang="zh-TW" altLang="zh-TW" sz="950" i="1" dirty="0">
                <a:solidFill>
                  <a:srgbClr val="C77DBB"/>
                </a:solidFill>
                <a:latin typeface="Arial Unicode MS"/>
                <a:ea typeface="JetBrains Mono"/>
              </a:rPr>
              <a:t>POST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,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            </a:t>
            </a:r>
            <a:r>
              <a:rPr lang="zh-TW" altLang="zh-TW" sz="950" dirty="0">
                <a:solidFill>
                  <a:srgbClr val="C77DBB"/>
                </a:solidFill>
                <a:latin typeface="Arial Unicode MS"/>
                <a:ea typeface="JetBrains Mono"/>
              </a:rPr>
              <a:t>SERVER_URL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,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            postData,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            response -&gt; {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                </a:t>
            </a:r>
            <a:r>
              <a:rPr lang="zh-TW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try 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{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                    </a:t>
            </a:r>
            <a:r>
              <a:rPr lang="zh-TW" altLang="zh-TW" sz="950" dirty="0">
                <a:solidFill>
                  <a:srgbClr val="C77DBB"/>
                </a:solidFill>
                <a:latin typeface="Arial Unicode MS"/>
                <a:ea typeface="JetBrains Mono"/>
              </a:rPr>
              <a:t>TextViewRequest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.setText(response.getString(</a:t>
            </a:r>
            <a:r>
              <a:rPr lang="zh-TW" altLang="zh-TW" sz="950" dirty="0">
                <a:solidFill>
                  <a:srgbClr val="6AAB73"/>
                </a:solidFill>
                <a:latin typeface="Arial Unicode MS"/>
                <a:ea typeface="JetBrains Mono"/>
              </a:rPr>
              <a:t>"message"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));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                } </a:t>
            </a:r>
            <a:r>
              <a:rPr lang="zh-TW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catch 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(JSONException e) {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                    Toast.</a:t>
            </a:r>
            <a:r>
              <a:rPr lang="zh-TW" altLang="zh-TW" sz="950" i="1" dirty="0">
                <a:solidFill>
                  <a:srgbClr val="BCBEC4"/>
                </a:solidFill>
                <a:latin typeface="Arial Unicode MS"/>
                <a:ea typeface="JetBrains Mono"/>
              </a:rPr>
              <a:t>makeText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(</a:t>
            </a:r>
            <a:r>
              <a:rPr lang="zh-TW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this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, </a:t>
            </a:r>
            <a:r>
              <a:rPr lang="zh-TW" altLang="zh-TW" sz="950" dirty="0">
                <a:solidFill>
                  <a:srgbClr val="6AAB73"/>
                </a:solidFill>
                <a:latin typeface="Arial Unicode MS"/>
                <a:ea typeface="JetBrains Mono"/>
              </a:rPr>
              <a:t>"error: message null."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, Toast.</a:t>
            </a:r>
            <a:r>
              <a:rPr lang="zh-TW" altLang="zh-TW" sz="950" i="1" dirty="0">
                <a:solidFill>
                  <a:srgbClr val="C77DBB"/>
                </a:solidFill>
                <a:latin typeface="Arial Unicode MS"/>
                <a:ea typeface="JetBrains Mono"/>
              </a:rPr>
              <a:t>LENGTH_SHORT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).show();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                }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            },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            error -&gt; Toast.</a:t>
            </a:r>
            <a:r>
              <a:rPr lang="zh-TW" altLang="zh-TW" sz="950" i="1" dirty="0">
                <a:solidFill>
                  <a:srgbClr val="BCBEC4"/>
                </a:solidFill>
                <a:latin typeface="Arial Unicode MS"/>
                <a:ea typeface="JetBrains Mono"/>
              </a:rPr>
              <a:t>makeText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(MainActivity.</a:t>
            </a:r>
            <a:r>
              <a:rPr lang="zh-TW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this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, </a:t>
            </a:r>
            <a:r>
              <a:rPr lang="zh-TW" altLang="zh-TW" sz="950" dirty="0">
                <a:solidFill>
                  <a:srgbClr val="6AAB73"/>
                </a:solidFill>
                <a:latin typeface="Arial Unicode MS"/>
                <a:ea typeface="JetBrains Mono"/>
              </a:rPr>
              <a:t>"password error."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, Toast.</a:t>
            </a:r>
            <a:r>
              <a:rPr lang="zh-TW" altLang="zh-TW" sz="950" i="1" dirty="0">
                <a:solidFill>
                  <a:srgbClr val="C77DBB"/>
                </a:solidFill>
                <a:latin typeface="Arial Unicode MS"/>
                <a:ea typeface="JetBrains Mono"/>
              </a:rPr>
              <a:t>LENGTH_LONG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).show()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    )</a:t>
            </a:r>
            <a:r>
              <a:rPr lang="zh-TW" altLang="zh-TW" sz="950" dirty="0" smtClean="0">
                <a:solidFill>
                  <a:srgbClr val="BCBEC4"/>
                </a:solidFill>
                <a:latin typeface="Arial Unicode MS"/>
                <a:ea typeface="JetBrains Mono"/>
              </a:rPr>
              <a:t>;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/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    queue.add(jsonObjectRequest)</a:t>
            </a:r>
            <a:r>
              <a:rPr lang="zh-TW" altLang="zh-TW" sz="950" dirty="0" smtClean="0">
                <a:solidFill>
                  <a:srgbClr val="BCBEC4"/>
                </a:solidFill>
                <a:latin typeface="Arial Unicode MS"/>
                <a:ea typeface="JetBrains Mono"/>
              </a:rPr>
              <a:t>;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/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} </a:t>
            </a:r>
            <a:r>
              <a:rPr lang="zh-TW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catch 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(Exception e) {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    Toast.</a:t>
            </a:r>
            <a:r>
              <a:rPr lang="zh-TW" altLang="zh-TW" sz="950" i="1" dirty="0">
                <a:solidFill>
                  <a:srgbClr val="BCBEC4"/>
                </a:solidFill>
                <a:latin typeface="Arial Unicode MS"/>
                <a:ea typeface="JetBrains Mono"/>
              </a:rPr>
              <a:t>makeText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(</a:t>
            </a:r>
            <a:r>
              <a:rPr lang="zh-TW" altLang="zh-TW" sz="950" dirty="0">
                <a:solidFill>
                  <a:srgbClr val="CF8E6D"/>
                </a:solidFill>
                <a:latin typeface="Arial Unicode MS"/>
                <a:ea typeface="JetBrains Mono"/>
              </a:rPr>
              <a:t>this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, </a:t>
            </a:r>
            <a:r>
              <a:rPr lang="zh-TW" altLang="zh-TW" sz="950" dirty="0">
                <a:solidFill>
                  <a:srgbClr val="6AAB73"/>
                </a:solidFill>
                <a:latin typeface="Arial Unicode MS"/>
                <a:ea typeface="JetBrains Mono"/>
              </a:rPr>
              <a:t>"error: " 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+ e.getMessage(), Toast.</a:t>
            </a:r>
            <a:r>
              <a:rPr lang="zh-TW" altLang="zh-TW" sz="950" i="1" dirty="0">
                <a:solidFill>
                  <a:srgbClr val="C77DBB"/>
                </a:solidFill>
                <a:latin typeface="Arial Unicode MS"/>
                <a:ea typeface="JetBrains Mono"/>
              </a:rPr>
              <a:t>LENGTH_SHORT</a:t>
            </a: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).show();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    }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    }</a:t>
            </a:r>
            <a:b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</a:br>
            <a:r>
              <a:rPr lang="zh-TW" altLang="zh-TW" sz="950" dirty="0">
                <a:solidFill>
                  <a:srgbClr val="BCBEC4"/>
                </a:solidFill>
                <a:latin typeface="Arial Unicode MS"/>
                <a:ea typeface="JetBrains Mono"/>
              </a:rPr>
              <a:t>}</a:t>
            </a:r>
            <a:endParaRPr lang="zh-TW" altLang="en-US" sz="950" dirty="0"/>
          </a:p>
        </p:txBody>
      </p:sp>
      <p:cxnSp>
        <p:nvCxnSpPr>
          <p:cNvPr id="9" name="肘形接點 8"/>
          <p:cNvCxnSpPr>
            <a:stCxn id="3" idx="2"/>
            <a:endCxn id="5" idx="0"/>
          </p:cNvCxnSpPr>
          <p:nvPr/>
        </p:nvCxnSpPr>
        <p:spPr>
          <a:xfrm rot="5400000" flipH="1" flipV="1">
            <a:off x="2304354" y="357188"/>
            <a:ext cx="6477563" cy="6216114"/>
          </a:xfrm>
          <a:prstGeom prst="bentConnector5">
            <a:avLst>
              <a:gd name="adj1" fmla="val -1022"/>
              <a:gd name="adj2" fmla="val 44245"/>
              <a:gd name="adj3" fmla="val 1028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74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20394"/>
          </a:xfrm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XXX.Install</a:t>
            </a:r>
            <a:r>
              <a:rPr lang="en-US" altLang="zh-TW" dirty="0" smtClean="0"/>
              <a:t> virtual Device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23" y="560554"/>
            <a:ext cx="11293391" cy="615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46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536574"/>
            <a:ext cx="12014277" cy="592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98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152</Words>
  <Application>Microsoft Office PowerPoint</Application>
  <PresentationFormat>寬螢幕</PresentationFormat>
  <Paragraphs>39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Arial Unicode MS</vt:lpstr>
      <vt:lpstr>JetBrains Mono</vt:lpstr>
      <vt:lpstr>新細明體</vt:lpstr>
      <vt:lpstr>Arial</vt:lpstr>
      <vt:lpstr>Calibri</vt:lpstr>
      <vt:lpstr>Calibri Light</vt:lpstr>
      <vt:lpstr>Office 佈景主題</vt:lpstr>
      <vt:lpstr>Android Studio Client App</vt:lpstr>
      <vt:lpstr>1.Install Android Studio &amp; Create App Project</vt:lpstr>
      <vt:lpstr>PowerPoint 簡報</vt:lpstr>
      <vt:lpstr>2.Design UI</vt:lpstr>
      <vt:lpstr>3. Code Java</vt:lpstr>
      <vt:lpstr>XXX.Install virtual Device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 Server App Example</dc:title>
  <dc:creator>Wi-Ci Chen</dc:creator>
  <cp:lastModifiedBy>Wi-Ci Chen</cp:lastModifiedBy>
  <cp:revision>100</cp:revision>
  <dcterms:created xsi:type="dcterms:W3CDTF">2025-05-08T11:42:13Z</dcterms:created>
  <dcterms:modified xsi:type="dcterms:W3CDTF">2025-05-13T19:54:43Z</dcterms:modified>
</cp:coreProperties>
</file>