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9" d="100"/>
          <a:sy n="79" d="100"/>
        </p:scale>
        <p:origin x="308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TW" altLang="en-US"/>
              <a:t>按一下以編輯母片標題樣式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3819046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404768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2515010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400044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TW" altLang="en-US"/>
              <a:t>按一下以編輯母片標題樣式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309276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2506474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Content Placeholder 3"/>
          <p:cNvSpPr>
            <a:spLocks noGrp="1"/>
          </p:cNvSpPr>
          <p:nvPr>
            <p:ph sz="half" idx="2"/>
          </p:nvPr>
        </p:nvSpPr>
        <p:spPr>
          <a:xfrm>
            <a:off x="472381" y="3618442"/>
            <a:ext cx="2901255"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Content Placeholder 5"/>
          <p:cNvSpPr>
            <a:spLocks noGrp="1"/>
          </p:cNvSpPr>
          <p:nvPr>
            <p:ph sz="quarter" idx="4"/>
          </p:nvPr>
        </p:nvSpPr>
        <p:spPr>
          <a:xfrm>
            <a:off x="3471863" y="3618442"/>
            <a:ext cx="2915543" cy="532218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1421384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2279845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1486668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874417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TW" altLang="en-US"/>
              <a:t>按一下圖示以新增圖片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FD9AF9A-E7C0-4892-8B8A-E76FE93DD060}" type="datetimeFigureOut">
              <a:rPr lang="zh-TW" altLang="en-US" smtClean="0"/>
              <a:t>2024/12/30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4012665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FD9AF9A-E7C0-4892-8B8A-E76FE93DD060}" type="datetimeFigureOut">
              <a:rPr lang="zh-TW" altLang="en-US" smtClean="0"/>
              <a:t>2024/12/30</a:t>
            </a:fld>
            <a:endParaRPr lang="zh-TW"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590766-6575-4C99-9E34-88559A299B09}" type="slidenum">
              <a:rPr lang="zh-TW" altLang="en-US" smtClean="0"/>
              <a:t>‹#›</a:t>
            </a:fld>
            <a:endParaRPr lang="zh-TW" altLang="en-US"/>
          </a:p>
        </p:txBody>
      </p:sp>
    </p:spTree>
    <p:extLst>
      <p:ext uri="{BB962C8B-B14F-4D97-AF65-F5344CB8AC3E}">
        <p14:creationId xmlns:p14="http://schemas.microsoft.com/office/powerpoint/2010/main" val="3902855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EE378E0D-8FDF-46B2-8534-5F4F0747E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6858000" cy="9906000"/>
          </a:xfrm>
          <a:prstGeom prst="rect">
            <a:avLst/>
          </a:prstGeom>
        </p:spPr>
      </p:pic>
      <p:pic>
        <p:nvPicPr>
          <p:cNvPr id="7" name="圖片 6">
            <a:extLst>
              <a:ext uri="{FF2B5EF4-FFF2-40B4-BE49-F238E27FC236}">
                <a16:creationId xmlns:a16="http://schemas.microsoft.com/office/drawing/2014/main" id="{DF21F3CE-A103-441C-A1FE-EA09FA004F04}"/>
              </a:ext>
            </a:extLst>
          </p:cNvPr>
          <p:cNvPicPr>
            <a:picLocks noChangeAspect="1"/>
          </p:cNvPicPr>
          <p:nvPr/>
        </p:nvPicPr>
        <p:blipFill rotWithShape="1">
          <a:blip r:embed="rId3">
            <a:extLst>
              <a:ext uri="{28A0092B-C50C-407E-A947-70E740481C1C}">
                <a14:useLocalDpi xmlns:a14="http://schemas.microsoft.com/office/drawing/2010/main" val="0"/>
              </a:ext>
            </a:extLst>
          </a:blip>
          <a:srcRect l="6485" t="8849" r="13232" b="4274"/>
          <a:stretch/>
        </p:blipFill>
        <p:spPr>
          <a:xfrm>
            <a:off x="4200144" y="4401312"/>
            <a:ext cx="2316480" cy="2523744"/>
          </a:xfrm>
          <a:prstGeom prst="rect">
            <a:avLst/>
          </a:prstGeom>
        </p:spPr>
      </p:pic>
      <p:pic>
        <p:nvPicPr>
          <p:cNvPr id="9" name="圖片 8">
            <a:extLst>
              <a:ext uri="{FF2B5EF4-FFF2-40B4-BE49-F238E27FC236}">
                <a16:creationId xmlns:a16="http://schemas.microsoft.com/office/drawing/2014/main" id="{9BF065E4-4A86-4B6C-BF30-C2209DC7166C}"/>
              </a:ext>
            </a:extLst>
          </p:cNvPr>
          <p:cNvPicPr>
            <a:picLocks noChangeAspect="1"/>
          </p:cNvPicPr>
          <p:nvPr/>
        </p:nvPicPr>
        <p:blipFill rotWithShape="1">
          <a:blip r:embed="rId4">
            <a:extLst>
              <a:ext uri="{28A0092B-C50C-407E-A947-70E740481C1C}">
                <a14:useLocalDpi xmlns:a14="http://schemas.microsoft.com/office/drawing/2010/main" val="0"/>
              </a:ext>
            </a:extLst>
          </a:blip>
          <a:srcRect l="-357" t="2001" r="357" b="28180"/>
          <a:stretch/>
        </p:blipFill>
        <p:spPr>
          <a:xfrm>
            <a:off x="486209" y="4283429"/>
            <a:ext cx="3278796" cy="2830145"/>
          </a:xfrm>
          <a:prstGeom prst="rect">
            <a:avLst/>
          </a:prstGeom>
        </p:spPr>
      </p:pic>
      <p:pic>
        <p:nvPicPr>
          <p:cNvPr id="13" name="圖片 12">
            <a:extLst>
              <a:ext uri="{FF2B5EF4-FFF2-40B4-BE49-F238E27FC236}">
                <a16:creationId xmlns:a16="http://schemas.microsoft.com/office/drawing/2014/main" id="{4F00D0E6-15B8-43CD-AB2F-3103E636BED0}"/>
              </a:ext>
            </a:extLst>
          </p:cNvPr>
          <p:cNvPicPr>
            <a:picLocks noChangeAspect="1"/>
          </p:cNvPicPr>
          <p:nvPr/>
        </p:nvPicPr>
        <p:blipFill rotWithShape="1">
          <a:blip r:embed="rId5">
            <a:extLst>
              <a:ext uri="{28A0092B-C50C-407E-A947-70E740481C1C}">
                <a14:useLocalDpi xmlns:a14="http://schemas.microsoft.com/office/drawing/2010/main" val="0"/>
              </a:ext>
            </a:extLst>
          </a:blip>
          <a:srcRect l="8555" t="7665" r="8170" b="6710"/>
          <a:stretch/>
        </p:blipFill>
        <p:spPr>
          <a:xfrm>
            <a:off x="311653" y="7572333"/>
            <a:ext cx="3375404" cy="1983261"/>
          </a:xfrm>
          <a:prstGeom prst="rect">
            <a:avLst/>
          </a:prstGeom>
        </p:spPr>
      </p:pic>
      <p:pic>
        <p:nvPicPr>
          <p:cNvPr id="15" name="圖片 14">
            <a:extLst>
              <a:ext uri="{FF2B5EF4-FFF2-40B4-BE49-F238E27FC236}">
                <a16:creationId xmlns:a16="http://schemas.microsoft.com/office/drawing/2014/main" id="{C7E42C08-BA06-4747-BF9D-B4AAE7134B04}"/>
              </a:ext>
            </a:extLst>
          </p:cNvPr>
          <p:cNvPicPr>
            <a:picLocks noChangeAspect="1"/>
          </p:cNvPicPr>
          <p:nvPr/>
        </p:nvPicPr>
        <p:blipFill rotWithShape="1">
          <a:blip r:embed="rId6">
            <a:extLst>
              <a:ext uri="{28A0092B-C50C-407E-A947-70E740481C1C}">
                <a14:useLocalDpi xmlns:a14="http://schemas.microsoft.com/office/drawing/2010/main" val="0"/>
              </a:ext>
            </a:extLst>
          </a:blip>
          <a:srcRect l="5059" r="3960" b="1270"/>
          <a:stretch/>
        </p:blipFill>
        <p:spPr>
          <a:xfrm>
            <a:off x="4311647" y="7521255"/>
            <a:ext cx="1921763" cy="2085415"/>
          </a:xfrm>
          <a:prstGeom prst="rect">
            <a:avLst/>
          </a:prstGeom>
        </p:spPr>
      </p:pic>
      <p:sp>
        <p:nvSpPr>
          <p:cNvPr id="16" name="文字方塊 15">
            <a:extLst>
              <a:ext uri="{FF2B5EF4-FFF2-40B4-BE49-F238E27FC236}">
                <a16:creationId xmlns:a16="http://schemas.microsoft.com/office/drawing/2014/main" id="{EE694F94-09F9-4A8D-97DE-8ACF657F29B7}"/>
              </a:ext>
            </a:extLst>
          </p:cNvPr>
          <p:cNvSpPr txBox="1"/>
          <p:nvPr/>
        </p:nvSpPr>
        <p:spPr>
          <a:xfrm>
            <a:off x="2968753" y="1837523"/>
            <a:ext cx="3547871" cy="2000548"/>
          </a:xfrm>
          <a:prstGeom prst="rect">
            <a:avLst/>
          </a:prstGeom>
          <a:noFill/>
        </p:spPr>
        <p:txBody>
          <a:bodyPr wrap="square" rtlCol="0">
            <a:spAutoFit/>
          </a:bodyPr>
          <a:lstStyle/>
          <a:p>
            <a:pPr algn="just"/>
            <a:r>
              <a:rPr lang="en-US" altLang="zh-TW" sz="1550" dirty="0">
                <a:latin typeface="Times New Roman" panose="02020603050405020304" pitchFamily="18" charset="0"/>
                <a:cs typeface="Times New Roman" panose="02020603050405020304" pitchFamily="18" charset="0"/>
              </a:rPr>
              <a:t>Simple K-Fold is a type of cross-validation technique used to evaluate the performance and robustness of a model. It divides the dataset randomly into K fold sand operates in the following steps:</a:t>
            </a:r>
          </a:p>
          <a:p>
            <a:pPr algn="just"/>
            <a:r>
              <a:rPr lang="en-US" altLang="zh-TW" sz="1550" b="1" dirty="0">
                <a:latin typeface="Times New Roman" panose="02020603050405020304" pitchFamily="18" charset="0"/>
                <a:cs typeface="Times New Roman" panose="02020603050405020304" pitchFamily="18" charset="0"/>
              </a:rPr>
              <a:t>1.Data Splitting</a:t>
            </a:r>
          </a:p>
          <a:p>
            <a:pPr algn="just"/>
            <a:r>
              <a:rPr lang="en-US" altLang="zh-TW" sz="1550" b="1" dirty="0">
                <a:latin typeface="Times New Roman" panose="02020603050405020304" pitchFamily="18" charset="0"/>
                <a:cs typeface="Times New Roman" panose="02020603050405020304" pitchFamily="18" charset="0"/>
              </a:rPr>
              <a:t>2.Iterative Training and Validation</a:t>
            </a:r>
          </a:p>
          <a:p>
            <a:pPr algn="just"/>
            <a:r>
              <a:rPr lang="en-US" altLang="zh-TW" sz="1550" b="1" dirty="0">
                <a:latin typeface="Times New Roman" panose="02020603050405020304" pitchFamily="18" charset="0"/>
                <a:cs typeface="Times New Roman" panose="02020603050405020304" pitchFamily="18" charset="0"/>
              </a:rPr>
              <a:t>3.Aggregating Results</a:t>
            </a:r>
            <a:endParaRPr lang="zh-TW" altLang="en-US" sz="1550" dirty="0">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393EE22A-5713-4FDB-818E-D17EC9E7E921}"/>
              </a:ext>
            </a:extLst>
          </p:cNvPr>
          <p:cNvSpPr txBox="1"/>
          <p:nvPr/>
        </p:nvSpPr>
        <p:spPr>
          <a:xfrm>
            <a:off x="265555" y="1840141"/>
            <a:ext cx="2437643" cy="2092881"/>
          </a:xfrm>
          <a:prstGeom prst="rect">
            <a:avLst/>
          </a:prstGeom>
          <a:noFill/>
        </p:spPr>
        <p:txBody>
          <a:bodyPr wrap="square" rtlCol="0">
            <a:spAutoFit/>
          </a:bodyPr>
          <a:lstStyle/>
          <a:p>
            <a:pPr algn="just"/>
            <a:r>
              <a:rPr lang="en-US" altLang="zh-TW" sz="1300" dirty="0">
                <a:latin typeface="Times New Roman" panose="02020603050405020304" pitchFamily="18" charset="0"/>
                <a:cs typeface="Times New Roman" panose="02020603050405020304" pitchFamily="18" charset="0"/>
              </a:rPr>
              <a:t>ResNet-50 is a 50-layer deep convolutional neural network using residual connections to address vanishing gradients, featuring bottleneck blocks for efficiency. It excels in image classification, object detection, and transfer learning, balancing depth and computational cost effectively.</a:t>
            </a:r>
            <a:endParaRPr lang="zh-TW" altLang="en-US" sz="1300"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FF30111B-AFBC-4888-9313-76875D688A91}"/>
              </a:ext>
            </a:extLst>
          </p:cNvPr>
          <p:cNvPicPr>
            <a:picLocks noChangeAspect="1"/>
          </p:cNvPicPr>
          <p:nvPr/>
        </p:nvPicPr>
        <p:blipFill>
          <a:blip r:embed="rId7"/>
          <a:stretch>
            <a:fillRect/>
          </a:stretch>
        </p:blipFill>
        <p:spPr>
          <a:xfrm>
            <a:off x="3102614" y="1646996"/>
            <a:ext cx="2437643" cy="190527"/>
          </a:xfrm>
          <a:prstGeom prst="rect">
            <a:avLst/>
          </a:prstGeom>
        </p:spPr>
      </p:pic>
      <p:sp>
        <p:nvSpPr>
          <p:cNvPr id="3" name="文字方塊 2">
            <a:extLst>
              <a:ext uri="{FF2B5EF4-FFF2-40B4-BE49-F238E27FC236}">
                <a16:creationId xmlns:a16="http://schemas.microsoft.com/office/drawing/2014/main" id="{117F9AC8-DCA8-4344-B16E-20A03ADE2C3B}"/>
              </a:ext>
            </a:extLst>
          </p:cNvPr>
          <p:cNvSpPr txBox="1"/>
          <p:nvPr/>
        </p:nvSpPr>
        <p:spPr>
          <a:xfrm>
            <a:off x="2983381" y="1538192"/>
            <a:ext cx="1830950" cy="369332"/>
          </a:xfrm>
          <a:prstGeom prst="rect">
            <a:avLst/>
          </a:prstGeom>
          <a:noFill/>
        </p:spPr>
        <p:txBody>
          <a:bodyPr wrap="none" rtlCol="0">
            <a:spAutoFit/>
          </a:bodyPr>
          <a:lstStyle/>
          <a:p>
            <a:r>
              <a:rPr lang="en-US" altLang="zh-TW" sz="1800" dirty="0">
                <a:solidFill>
                  <a:schemeClr val="accent5">
                    <a:lumMod val="75000"/>
                  </a:schemeClr>
                </a:solidFill>
                <a:latin typeface="Consolas" panose="020B0609020204030204" pitchFamily="49" charset="0"/>
                <a:cs typeface="Times New Roman" panose="02020603050405020304" pitchFamily="18" charset="0"/>
              </a:rPr>
              <a:t>Simple K-Fold</a:t>
            </a:r>
            <a:endParaRPr lang="zh-TW" altLang="en-US" dirty="0">
              <a:solidFill>
                <a:schemeClr val="accent5">
                  <a:lumMod val="75000"/>
                </a:schemeClr>
              </a:solidFill>
              <a:latin typeface="Consolas" panose="020B0609020204030204" pitchFamily="49" charset="0"/>
              <a:cs typeface="Times New Roman" panose="02020603050405020304" pitchFamily="18" charset="0"/>
            </a:endParaRPr>
          </a:p>
        </p:txBody>
      </p:sp>
      <p:pic>
        <p:nvPicPr>
          <p:cNvPr id="14" name="圖片 13">
            <a:extLst>
              <a:ext uri="{FF2B5EF4-FFF2-40B4-BE49-F238E27FC236}">
                <a16:creationId xmlns:a16="http://schemas.microsoft.com/office/drawing/2014/main" id="{14D067DE-0FE2-41A1-A6BE-E9D5E8B92B06}"/>
              </a:ext>
            </a:extLst>
          </p:cNvPr>
          <p:cNvPicPr>
            <a:picLocks noChangeAspect="1"/>
          </p:cNvPicPr>
          <p:nvPr/>
        </p:nvPicPr>
        <p:blipFill>
          <a:blip r:embed="rId7"/>
          <a:stretch>
            <a:fillRect/>
          </a:stretch>
        </p:blipFill>
        <p:spPr>
          <a:xfrm>
            <a:off x="311653" y="1646995"/>
            <a:ext cx="2437643" cy="190527"/>
          </a:xfrm>
          <a:prstGeom prst="rect">
            <a:avLst/>
          </a:prstGeom>
        </p:spPr>
      </p:pic>
      <p:sp>
        <p:nvSpPr>
          <p:cNvPr id="18" name="文字方塊 17">
            <a:extLst>
              <a:ext uri="{FF2B5EF4-FFF2-40B4-BE49-F238E27FC236}">
                <a16:creationId xmlns:a16="http://schemas.microsoft.com/office/drawing/2014/main" id="{17B85836-CAC1-4DBA-A28D-D69DAEB8A751}"/>
              </a:ext>
            </a:extLst>
          </p:cNvPr>
          <p:cNvSpPr txBox="1"/>
          <p:nvPr/>
        </p:nvSpPr>
        <p:spPr>
          <a:xfrm>
            <a:off x="312261" y="1557592"/>
            <a:ext cx="1324402" cy="369332"/>
          </a:xfrm>
          <a:prstGeom prst="rect">
            <a:avLst/>
          </a:prstGeom>
          <a:noFill/>
        </p:spPr>
        <p:txBody>
          <a:bodyPr wrap="none" rtlCol="0">
            <a:spAutoFit/>
          </a:bodyPr>
          <a:lstStyle/>
          <a:p>
            <a:r>
              <a:rPr lang="en-US" altLang="zh-TW" dirty="0">
                <a:solidFill>
                  <a:schemeClr val="accent5">
                    <a:lumMod val="75000"/>
                  </a:schemeClr>
                </a:solidFill>
                <a:latin typeface="Consolas" panose="020B0609020204030204" pitchFamily="49" charset="0"/>
                <a:cs typeface="Times New Roman" panose="02020603050405020304" pitchFamily="18" charset="0"/>
              </a:rPr>
              <a:t>ResNet-50</a:t>
            </a:r>
            <a:endParaRPr lang="zh-TW" altLang="en-US" dirty="0">
              <a:solidFill>
                <a:schemeClr val="accent5">
                  <a:lumMod val="75000"/>
                </a:schemeClr>
              </a:solidFill>
              <a:latin typeface="Consolas" panose="020B0609020204030204" pitchFamily="49" charset="0"/>
              <a:cs typeface="Times New Roman" panose="02020603050405020304" pitchFamily="18" charset="0"/>
            </a:endParaRPr>
          </a:p>
        </p:txBody>
      </p:sp>
      <p:pic>
        <p:nvPicPr>
          <p:cNvPr id="21" name="圖片 20">
            <a:extLst>
              <a:ext uri="{FF2B5EF4-FFF2-40B4-BE49-F238E27FC236}">
                <a16:creationId xmlns:a16="http://schemas.microsoft.com/office/drawing/2014/main" id="{B15B7909-64ED-487F-AA2F-81AD7496F194}"/>
              </a:ext>
            </a:extLst>
          </p:cNvPr>
          <p:cNvPicPr>
            <a:picLocks noChangeAspect="1"/>
          </p:cNvPicPr>
          <p:nvPr/>
        </p:nvPicPr>
        <p:blipFill>
          <a:blip r:embed="rId7"/>
          <a:stretch>
            <a:fillRect/>
          </a:stretch>
        </p:blipFill>
        <p:spPr>
          <a:xfrm>
            <a:off x="372856" y="7330728"/>
            <a:ext cx="3278796" cy="190527"/>
          </a:xfrm>
          <a:prstGeom prst="rect">
            <a:avLst/>
          </a:prstGeom>
        </p:spPr>
      </p:pic>
      <p:sp>
        <p:nvSpPr>
          <p:cNvPr id="20" name="文字方塊 19">
            <a:extLst>
              <a:ext uri="{FF2B5EF4-FFF2-40B4-BE49-F238E27FC236}">
                <a16:creationId xmlns:a16="http://schemas.microsoft.com/office/drawing/2014/main" id="{F34CBACA-7CE7-4FC9-9477-C94BBB597696}"/>
              </a:ext>
            </a:extLst>
          </p:cNvPr>
          <p:cNvSpPr txBox="1"/>
          <p:nvPr/>
        </p:nvSpPr>
        <p:spPr>
          <a:xfrm>
            <a:off x="265555" y="7221926"/>
            <a:ext cx="3365024" cy="307777"/>
          </a:xfrm>
          <a:prstGeom prst="rect">
            <a:avLst/>
          </a:prstGeom>
          <a:noFill/>
        </p:spPr>
        <p:txBody>
          <a:bodyPr wrap="none" rtlCol="0">
            <a:spAutoFit/>
          </a:bodyPr>
          <a:lstStyle/>
          <a:p>
            <a:r>
              <a:rPr lang="en-US" altLang="zh-TW" sz="1400" dirty="0">
                <a:solidFill>
                  <a:schemeClr val="accent5">
                    <a:lumMod val="75000"/>
                  </a:schemeClr>
                </a:solidFill>
                <a:latin typeface="Consolas" panose="020B0609020204030204" pitchFamily="49" charset="0"/>
                <a:cs typeface="Times New Roman" panose="02020603050405020304" pitchFamily="18" charset="0"/>
              </a:rPr>
              <a:t>Training and Validation Accuracy</a:t>
            </a:r>
            <a:endParaRPr lang="zh-TW" altLang="en-US" sz="1400" dirty="0">
              <a:solidFill>
                <a:schemeClr val="accent5">
                  <a:lumMod val="75000"/>
                </a:schemeClr>
              </a:solidFill>
              <a:latin typeface="Consolas" panose="020B0609020204030204" pitchFamily="49" charset="0"/>
              <a:cs typeface="Times New Roman" panose="02020603050405020304" pitchFamily="18" charset="0"/>
            </a:endParaRPr>
          </a:p>
        </p:txBody>
      </p:sp>
      <p:pic>
        <p:nvPicPr>
          <p:cNvPr id="22" name="圖片 21">
            <a:extLst>
              <a:ext uri="{FF2B5EF4-FFF2-40B4-BE49-F238E27FC236}">
                <a16:creationId xmlns:a16="http://schemas.microsoft.com/office/drawing/2014/main" id="{E28B5E5D-75BA-485C-93F6-23C849677CEE}"/>
              </a:ext>
            </a:extLst>
          </p:cNvPr>
          <p:cNvPicPr>
            <a:picLocks noChangeAspect="1"/>
          </p:cNvPicPr>
          <p:nvPr/>
        </p:nvPicPr>
        <p:blipFill>
          <a:blip r:embed="rId7"/>
          <a:stretch>
            <a:fillRect/>
          </a:stretch>
        </p:blipFill>
        <p:spPr>
          <a:xfrm>
            <a:off x="3990522" y="7316058"/>
            <a:ext cx="2437643" cy="190527"/>
          </a:xfrm>
          <a:prstGeom prst="rect">
            <a:avLst/>
          </a:prstGeom>
        </p:spPr>
      </p:pic>
      <p:sp>
        <p:nvSpPr>
          <p:cNvPr id="23" name="文字方塊 22">
            <a:extLst>
              <a:ext uri="{FF2B5EF4-FFF2-40B4-BE49-F238E27FC236}">
                <a16:creationId xmlns:a16="http://schemas.microsoft.com/office/drawing/2014/main" id="{DEF5B1F6-0951-4317-B438-5CA0366FBF40}"/>
              </a:ext>
            </a:extLst>
          </p:cNvPr>
          <p:cNvSpPr txBox="1"/>
          <p:nvPr/>
        </p:nvSpPr>
        <p:spPr>
          <a:xfrm>
            <a:off x="3990433" y="7203001"/>
            <a:ext cx="2337499" cy="369332"/>
          </a:xfrm>
          <a:prstGeom prst="rect">
            <a:avLst/>
          </a:prstGeom>
          <a:noFill/>
        </p:spPr>
        <p:txBody>
          <a:bodyPr wrap="none" rtlCol="0">
            <a:spAutoFit/>
          </a:bodyPr>
          <a:lstStyle/>
          <a:p>
            <a:r>
              <a:rPr lang="en-US" altLang="zh-TW" dirty="0">
                <a:solidFill>
                  <a:schemeClr val="accent5">
                    <a:lumMod val="75000"/>
                  </a:schemeClr>
                </a:solidFill>
                <a:latin typeface="Consolas" panose="020B0609020204030204" pitchFamily="49" charset="0"/>
                <a:cs typeface="Times New Roman" panose="02020603050405020304" pitchFamily="18" charset="0"/>
              </a:rPr>
              <a:t>Predicted Picture</a:t>
            </a:r>
            <a:endParaRPr lang="zh-TW" altLang="en-US" dirty="0">
              <a:solidFill>
                <a:schemeClr val="accent5">
                  <a:lumMod val="75000"/>
                </a:schemeClr>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49616399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TotalTime>
  <Words>99</Words>
  <Application>Microsoft Office PowerPoint</Application>
  <PresentationFormat>A4 紙張 (210x297 公釐)</PresentationFormat>
  <Paragraphs>9</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Arial</vt:lpstr>
      <vt:lpstr>Calibri</vt:lpstr>
      <vt:lpstr>Calibri Light</vt:lpstr>
      <vt:lpstr>Consolas</vt:lpstr>
      <vt:lpstr>Times New Roman</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仔 翰</dc:creator>
  <cp:lastModifiedBy>陳宣翰</cp:lastModifiedBy>
  <cp:revision>6</cp:revision>
  <dcterms:created xsi:type="dcterms:W3CDTF">2024-12-29T09:45:48Z</dcterms:created>
  <dcterms:modified xsi:type="dcterms:W3CDTF">2024-12-30T09:14:12Z</dcterms:modified>
</cp:coreProperties>
</file>