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83" r:id="rId2"/>
    <p:sldId id="284" r:id="rId3"/>
    <p:sldId id="285" r:id="rId4"/>
    <p:sldId id="286" r:id="rId5"/>
    <p:sldId id="288" r:id="rId6"/>
    <p:sldId id="277" r:id="rId7"/>
    <p:sldId id="282" r:id="rId8"/>
    <p:sldId id="289" r:id="rId9"/>
    <p:sldId id="290" r:id="rId10"/>
    <p:sldId id="291"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TW" altLang="en-US"/>
              <a:t>按一下以編輯母片標題樣式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EA766C9D-2708-496A-A2A9-030F04435CF6}" type="datetimeFigureOut">
              <a:rPr lang="zh-TW" altLang="en-US" smtClean="0"/>
              <a:t>2024/12/31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8AA7F28-FB90-4929-9E6A-96F0FC2AD110}" type="slidenum">
              <a:rPr lang="zh-TW" altLang="en-US" smtClean="0"/>
              <a:t>‹#›</a:t>
            </a:fld>
            <a:endParaRPr lang="zh-TW" altLang="en-US"/>
          </a:p>
        </p:txBody>
      </p:sp>
    </p:spTree>
    <p:extLst>
      <p:ext uri="{BB962C8B-B14F-4D97-AF65-F5344CB8AC3E}">
        <p14:creationId xmlns:p14="http://schemas.microsoft.com/office/powerpoint/2010/main" val="199589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EA766C9D-2708-496A-A2A9-030F04435CF6}" type="datetimeFigureOut">
              <a:rPr lang="zh-TW" altLang="en-US" smtClean="0"/>
              <a:t>2024/12/31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8AA7F28-FB90-4929-9E6A-96F0FC2AD110}" type="slidenum">
              <a:rPr lang="zh-TW" altLang="en-US" smtClean="0"/>
              <a:t>‹#›</a:t>
            </a:fld>
            <a:endParaRPr lang="zh-TW" altLang="en-US"/>
          </a:p>
        </p:txBody>
      </p:sp>
    </p:spTree>
    <p:extLst>
      <p:ext uri="{BB962C8B-B14F-4D97-AF65-F5344CB8AC3E}">
        <p14:creationId xmlns:p14="http://schemas.microsoft.com/office/powerpoint/2010/main" val="4148622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EA766C9D-2708-496A-A2A9-030F04435CF6}" type="datetimeFigureOut">
              <a:rPr lang="zh-TW" altLang="en-US" smtClean="0"/>
              <a:t>2024/12/31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8AA7F28-FB90-4929-9E6A-96F0FC2AD110}" type="slidenum">
              <a:rPr lang="zh-TW" altLang="en-US" smtClean="0"/>
              <a:t>‹#›</a:t>
            </a:fld>
            <a:endParaRPr lang="zh-TW"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4532726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EA766C9D-2708-496A-A2A9-030F04435CF6}" type="datetimeFigureOut">
              <a:rPr lang="zh-TW" altLang="en-US" smtClean="0"/>
              <a:t>2024/12/31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8AA7F28-FB90-4929-9E6A-96F0FC2AD110}" type="slidenum">
              <a:rPr lang="zh-TW" altLang="en-US" smtClean="0"/>
              <a:t>‹#›</a:t>
            </a:fld>
            <a:endParaRPr lang="zh-TW" altLang="en-US"/>
          </a:p>
        </p:txBody>
      </p:sp>
    </p:spTree>
    <p:extLst>
      <p:ext uri="{BB962C8B-B14F-4D97-AF65-F5344CB8AC3E}">
        <p14:creationId xmlns:p14="http://schemas.microsoft.com/office/powerpoint/2010/main" val="14450113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EA766C9D-2708-496A-A2A9-030F04435CF6}" type="datetimeFigureOut">
              <a:rPr lang="zh-TW" altLang="en-US" smtClean="0"/>
              <a:t>2024/12/31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8AA7F28-FB90-4929-9E6A-96F0FC2AD110}" type="slidenum">
              <a:rPr lang="zh-TW" altLang="en-US" smtClean="0"/>
              <a:t>‹#›</a:t>
            </a:fld>
            <a:endParaRPr lang="zh-TW"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13575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TW" altLang="en-US"/>
              <a:t>按一下以編輯母片標題樣式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EA766C9D-2708-496A-A2A9-030F04435CF6}" type="datetimeFigureOut">
              <a:rPr lang="zh-TW" altLang="en-US" smtClean="0"/>
              <a:t>2024/12/31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8AA7F28-FB90-4929-9E6A-96F0FC2AD110}" type="slidenum">
              <a:rPr lang="zh-TW" altLang="en-US" smtClean="0"/>
              <a:t>‹#›</a:t>
            </a:fld>
            <a:endParaRPr lang="zh-TW" altLang="en-US"/>
          </a:p>
        </p:txBody>
      </p:sp>
    </p:spTree>
    <p:extLst>
      <p:ext uri="{BB962C8B-B14F-4D97-AF65-F5344CB8AC3E}">
        <p14:creationId xmlns:p14="http://schemas.microsoft.com/office/powerpoint/2010/main" val="10597632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A766C9D-2708-496A-A2A9-030F04435CF6}" type="datetimeFigureOut">
              <a:rPr lang="zh-TW" altLang="en-US" smtClean="0"/>
              <a:t>2024/12/31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8AA7F28-FB90-4929-9E6A-96F0FC2AD110}" type="slidenum">
              <a:rPr lang="zh-TW" altLang="en-US" smtClean="0"/>
              <a:t>‹#›</a:t>
            </a:fld>
            <a:endParaRPr lang="zh-TW" altLang="en-US"/>
          </a:p>
        </p:txBody>
      </p:sp>
    </p:spTree>
    <p:extLst>
      <p:ext uri="{BB962C8B-B14F-4D97-AF65-F5344CB8AC3E}">
        <p14:creationId xmlns:p14="http://schemas.microsoft.com/office/powerpoint/2010/main" val="19421011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A766C9D-2708-496A-A2A9-030F04435CF6}" type="datetimeFigureOut">
              <a:rPr lang="zh-TW" altLang="en-US" smtClean="0"/>
              <a:t>2024/12/31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8AA7F28-FB90-4929-9E6A-96F0FC2AD110}" type="slidenum">
              <a:rPr lang="zh-TW" altLang="en-US" smtClean="0"/>
              <a:t>‹#›</a:t>
            </a:fld>
            <a:endParaRPr lang="zh-TW" altLang="en-US"/>
          </a:p>
        </p:txBody>
      </p:sp>
    </p:spTree>
    <p:extLst>
      <p:ext uri="{BB962C8B-B14F-4D97-AF65-F5344CB8AC3E}">
        <p14:creationId xmlns:p14="http://schemas.microsoft.com/office/powerpoint/2010/main" val="1449448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TW" altLang="en-US"/>
              <a:t>按一下以編輯母片標題樣式</a:t>
            </a:r>
            <a:endParaRPr lang="en-US" dirty="0"/>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EA766C9D-2708-496A-A2A9-030F04435CF6}" type="datetimeFigureOut">
              <a:rPr lang="zh-TW" altLang="en-US" smtClean="0"/>
              <a:t>2024/12/31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8AA7F28-FB90-4929-9E6A-96F0FC2AD110}" type="slidenum">
              <a:rPr lang="zh-TW" altLang="en-US" smtClean="0"/>
              <a:t>‹#›</a:t>
            </a:fld>
            <a:endParaRPr lang="zh-TW" altLang="en-US"/>
          </a:p>
        </p:txBody>
      </p:sp>
    </p:spTree>
    <p:extLst>
      <p:ext uri="{BB962C8B-B14F-4D97-AF65-F5344CB8AC3E}">
        <p14:creationId xmlns:p14="http://schemas.microsoft.com/office/powerpoint/2010/main" val="30262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EA766C9D-2708-496A-A2A9-030F04435CF6}" type="datetimeFigureOut">
              <a:rPr lang="zh-TW" altLang="en-US" smtClean="0"/>
              <a:t>2024/12/31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8AA7F28-FB90-4929-9E6A-96F0FC2AD110}" type="slidenum">
              <a:rPr lang="zh-TW" altLang="en-US" smtClean="0"/>
              <a:t>‹#›</a:t>
            </a:fld>
            <a:endParaRPr lang="zh-TW" altLang="en-US"/>
          </a:p>
        </p:txBody>
      </p:sp>
    </p:spTree>
    <p:extLst>
      <p:ext uri="{BB962C8B-B14F-4D97-AF65-F5344CB8AC3E}">
        <p14:creationId xmlns:p14="http://schemas.microsoft.com/office/powerpoint/2010/main" val="2811715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EA766C9D-2708-496A-A2A9-030F04435CF6}" type="datetimeFigureOut">
              <a:rPr lang="zh-TW" altLang="en-US" smtClean="0"/>
              <a:t>2024/12/31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8AA7F28-FB90-4929-9E6A-96F0FC2AD110}" type="slidenum">
              <a:rPr lang="zh-TW" altLang="en-US" smtClean="0"/>
              <a:t>‹#›</a:t>
            </a:fld>
            <a:endParaRPr lang="zh-TW" altLang="en-US"/>
          </a:p>
        </p:txBody>
      </p:sp>
    </p:spTree>
    <p:extLst>
      <p:ext uri="{BB962C8B-B14F-4D97-AF65-F5344CB8AC3E}">
        <p14:creationId xmlns:p14="http://schemas.microsoft.com/office/powerpoint/2010/main" val="131392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EA766C9D-2708-496A-A2A9-030F04435CF6}" type="datetimeFigureOut">
              <a:rPr lang="zh-TW" altLang="en-US" smtClean="0"/>
              <a:t>2024/12/31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68AA7F28-FB90-4929-9E6A-96F0FC2AD110}" type="slidenum">
              <a:rPr lang="zh-TW" altLang="en-US" smtClean="0"/>
              <a:t>‹#›</a:t>
            </a:fld>
            <a:endParaRPr lang="zh-TW" altLang="en-US"/>
          </a:p>
        </p:txBody>
      </p:sp>
    </p:spTree>
    <p:extLst>
      <p:ext uri="{BB962C8B-B14F-4D97-AF65-F5344CB8AC3E}">
        <p14:creationId xmlns:p14="http://schemas.microsoft.com/office/powerpoint/2010/main" val="111754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EA766C9D-2708-496A-A2A9-030F04435CF6}" type="datetimeFigureOut">
              <a:rPr lang="zh-TW" altLang="en-US" smtClean="0"/>
              <a:t>2024/12/31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68AA7F28-FB90-4929-9E6A-96F0FC2AD110}" type="slidenum">
              <a:rPr lang="zh-TW" altLang="en-US" smtClean="0"/>
              <a:t>‹#›</a:t>
            </a:fld>
            <a:endParaRPr lang="zh-TW" altLang="en-US"/>
          </a:p>
        </p:txBody>
      </p:sp>
    </p:spTree>
    <p:extLst>
      <p:ext uri="{BB962C8B-B14F-4D97-AF65-F5344CB8AC3E}">
        <p14:creationId xmlns:p14="http://schemas.microsoft.com/office/powerpoint/2010/main" val="3911577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766C9D-2708-496A-A2A9-030F04435CF6}" type="datetimeFigureOut">
              <a:rPr lang="zh-TW" altLang="en-US" smtClean="0"/>
              <a:t>2024/12/31</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68AA7F28-FB90-4929-9E6A-96F0FC2AD110}" type="slidenum">
              <a:rPr lang="zh-TW" altLang="en-US" smtClean="0"/>
              <a:t>‹#›</a:t>
            </a:fld>
            <a:endParaRPr lang="zh-TW" altLang="en-US"/>
          </a:p>
        </p:txBody>
      </p:sp>
    </p:spTree>
    <p:extLst>
      <p:ext uri="{BB962C8B-B14F-4D97-AF65-F5344CB8AC3E}">
        <p14:creationId xmlns:p14="http://schemas.microsoft.com/office/powerpoint/2010/main" val="3108443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TW" altLang="en-US"/>
              <a:t>按一下以編輯母片標題樣式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EA766C9D-2708-496A-A2A9-030F04435CF6}" type="datetimeFigureOut">
              <a:rPr lang="zh-TW" altLang="en-US" smtClean="0"/>
              <a:t>2024/12/31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8AA7F28-FB90-4929-9E6A-96F0FC2AD110}" type="slidenum">
              <a:rPr lang="zh-TW" altLang="en-US" smtClean="0"/>
              <a:t>‹#›</a:t>
            </a:fld>
            <a:endParaRPr lang="zh-TW" altLang="en-US"/>
          </a:p>
        </p:txBody>
      </p:sp>
    </p:spTree>
    <p:extLst>
      <p:ext uri="{BB962C8B-B14F-4D97-AF65-F5344CB8AC3E}">
        <p14:creationId xmlns:p14="http://schemas.microsoft.com/office/powerpoint/2010/main" val="346881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EA766C9D-2708-496A-A2A9-030F04435CF6}" type="datetimeFigureOut">
              <a:rPr lang="zh-TW" altLang="en-US" smtClean="0"/>
              <a:t>2024/12/31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8AA7F28-FB90-4929-9E6A-96F0FC2AD110}" type="slidenum">
              <a:rPr lang="zh-TW" altLang="en-US" smtClean="0"/>
              <a:t>‹#›</a:t>
            </a:fld>
            <a:endParaRPr lang="zh-TW" altLang="en-US"/>
          </a:p>
        </p:txBody>
      </p:sp>
    </p:spTree>
    <p:extLst>
      <p:ext uri="{BB962C8B-B14F-4D97-AF65-F5344CB8AC3E}">
        <p14:creationId xmlns:p14="http://schemas.microsoft.com/office/powerpoint/2010/main" val="3953878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A766C9D-2708-496A-A2A9-030F04435CF6}" type="datetimeFigureOut">
              <a:rPr lang="zh-TW" altLang="en-US" smtClean="0"/>
              <a:t>2024/12/31</a:t>
            </a:fld>
            <a:endParaRPr lang="zh-TW"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8AA7F28-FB90-4929-9E6A-96F0FC2AD110}" type="slidenum">
              <a:rPr lang="zh-TW" altLang="en-US" smtClean="0"/>
              <a:t>‹#›</a:t>
            </a:fld>
            <a:endParaRPr lang="zh-TW" altLang="en-US"/>
          </a:p>
        </p:txBody>
      </p:sp>
    </p:spTree>
    <p:extLst>
      <p:ext uri="{BB962C8B-B14F-4D97-AF65-F5344CB8AC3E}">
        <p14:creationId xmlns:p14="http://schemas.microsoft.com/office/powerpoint/2010/main" val="167539286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a:extLst>
              <a:ext uri="{FF2B5EF4-FFF2-40B4-BE49-F238E27FC236}">
                <a16:creationId xmlns:a16="http://schemas.microsoft.com/office/drawing/2014/main" id="{EAFCC55E-6210-4F0A-B2AE-2FC6FBFDAFAA}"/>
              </a:ext>
            </a:extLst>
          </p:cNvPr>
          <p:cNvSpPr>
            <a:spLocks noGrp="1"/>
          </p:cNvSpPr>
          <p:nvPr>
            <p:ph type="subTitle" idx="1"/>
          </p:nvPr>
        </p:nvSpPr>
        <p:spPr>
          <a:xfrm>
            <a:off x="1524000" y="4289935"/>
            <a:ext cx="9144000" cy="1655762"/>
          </a:xfrm>
        </p:spPr>
        <p:txBody>
          <a:bodyPr>
            <a:noAutofit/>
          </a:bodyPr>
          <a:lstStyle/>
          <a:p>
            <a:r>
              <a:rPr lang="zh-TW" altLang="en-US" sz="3200" dirty="0">
                <a:solidFill>
                  <a:schemeClr val="tx1">
                    <a:lumMod val="95000"/>
                    <a:lumOff val="5000"/>
                  </a:schemeClr>
                </a:solidFill>
              </a:rPr>
              <a:t>組員</a:t>
            </a:r>
            <a:endParaRPr lang="en-US" altLang="zh-TW" sz="3200" dirty="0">
              <a:solidFill>
                <a:schemeClr val="tx1">
                  <a:lumMod val="95000"/>
                  <a:lumOff val="5000"/>
                </a:schemeClr>
              </a:solidFill>
            </a:endParaRPr>
          </a:p>
          <a:p>
            <a:r>
              <a:rPr lang="en-US" altLang="zh-TW" sz="3200" dirty="0">
                <a:solidFill>
                  <a:schemeClr val="tx1">
                    <a:lumMod val="95000"/>
                    <a:lumOff val="5000"/>
                  </a:schemeClr>
                </a:solidFill>
              </a:rPr>
              <a:t>M11317041</a:t>
            </a:r>
            <a:r>
              <a:rPr lang="zh-TW" altLang="en-US" sz="3200" dirty="0">
                <a:solidFill>
                  <a:schemeClr val="tx1">
                    <a:lumMod val="95000"/>
                    <a:lumOff val="5000"/>
                  </a:schemeClr>
                </a:solidFill>
              </a:rPr>
              <a:t>何冠緯</a:t>
            </a:r>
            <a:endParaRPr lang="en-US" altLang="zh-TW" sz="3200" dirty="0">
              <a:solidFill>
                <a:schemeClr val="tx1">
                  <a:lumMod val="95000"/>
                  <a:lumOff val="5000"/>
                </a:schemeClr>
              </a:solidFill>
            </a:endParaRPr>
          </a:p>
          <a:p>
            <a:r>
              <a:rPr lang="en-US" altLang="zh-TW" sz="3200" dirty="0">
                <a:solidFill>
                  <a:schemeClr val="tx1">
                    <a:lumMod val="95000"/>
                    <a:lumOff val="5000"/>
                  </a:schemeClr>
                </a:solidFill>
              </a:rPr>
              <a:t>M11317047</a:t>
            </a:r>
            <a:r>
              <a:rPr lang="zh-TW" altLang="en-US" sz="3200" dirty="0">
                <a:solidFill>
                  <a:schemeClr val="tx1">
                    <a:lumMod val="95000"/>
                    <a:lumOff val="5000"/>
                  </a:schemeClr>
                </a:solidFill>
              </a:rPr>
              <a:t>何承宇</a:t>
            </a:r>
            <a:endParaRPr lang="en-US" altLang="zh-TW" sz="3200" dirty="0">
              <a:solidFill>
                <a:schemeClr val="tx1">
                  <a:lumMod val="95000"/>
                  <a:lumOff val="5000"/>
                </a:schemeClr>
              </a:solidFill>
            </a:endParaRPr>
          </a:p>
          <a:p>
            <a:r>
              <a:rPr lang="en-US" altLang="zh-TW" sz="3200" dirty="0">
                <a:solidFill>
                  <a:schemeClr val="tx1">
                    <a:lumMod val="95000"/>
                    <a:lumOff val="5000"/>
                  </a:schemeClr>
                </a:solidFill>
              </a:rPr>
              <a:t>M11317074</a:t>
            </a:r>
            <a:r>
              <a:rPr lang="zh-TW" altLang="en-US" sz="3200" dirty="0">
                <a:solidFill>
                  <a:schemeClr val="tx1">
                    <a:lumMod val="95000"/>
                    <a:lumOff val="5000"/>
                  </a:schemeClr>
                </a:solidFill>
              </a:rPr>
              <a:t>陳宣翰</a:t>
            </a:r>
          </a:p>
        </p:txBody>
      </p:sp>
      <p:sp>
        <p:nvSpPr>
          <p:cNvPr id="5" name="文字方塊 4">
            <a:extLst>
              <a:ext uri="{FF2B5EF4-FFF2-40B4-BE49-F238E27FC236}">
                <a16:creationId xmlns:a16="http://schemas.microsoft.com/office/drawing/2014/main" id="{B2266D96-DFA0-4D8D-9943-966A939D2672}"/>
              </a:ext>
            </a:extLst>
          </p:cNvPr>
          <p:cNvSpPr txBox="1"/>
          <p:nvPr/>
        </p:nvSpPr>
        <p:spPr>
          <a:xfrm>
            <a:off x="407565" y="2407532"/>
            <a:ext cx="12119995" cy="769441"/>
          </a:xfrm>
          <a:prstGeom prst="rect">
            <a:avLst/>
          </a:prstGeom>
          <a:noFill/>
        </p:spPr>
        <p:txBody>
          <a:bodyPr wrap="square">
            <a:spAutoFit/>
          </a:bodyPr>
          <a:lstStyle/>
          <a:p>
            <a:r>
              <a:rPr lang="zh-TW" altLang="en-US" sz="4400" dirty="0"/>
              <a:t>ResNet50-Based K-Fold Framework</a:t>
            </a:r>
          </a:p>
        </p:txBody>
      </p:sp>
      <p:sp>
        <p:nvSpPr>
          <p:cNvPr id="2" name="文字方塊 1">
            <a:extLst>
              <a:ext uri="{FF2B5EF4-FFF2-40B4-BE49-F238E27FC236}">
                <a16:creationId xmlns:a16="http://schemas.microsoft.com/office/drawing/2014/main" id="{774EDBAB-4CA9-432C-BE60-93B273B5E8B0}"/>
              </a:ext>
            </a:extLst>
          </p:cNvPr>
          <p:cNvSpPr txBox="1"/>
          <p:nvPr/>
        </p:nvSpPr>
        <p:spPr>
          <a:xfrm>
            <a:off x="407565" y="3450195"/>
            <a:ext cx="8956298" cy="461665"/>
          </a:xfrm>
          <a:prstGeom prst="rect">
            <a:avLst/>
          </a:prstGeom>
          <a:noFill/>
        </p:spPr>
        <p:txBody>
          <a:bodyPr wrap="none" rtlCol="0">
            <a:spAutoFit/>
          </a:bodyPr>
          <a:lstStyle/>
          <a:p>
            <a:r>
              <a:rPr lang="zh-TW" altLang="en-US" sz="2400" dirty="0">
                <a:latin typeface="+mj-ea"/>
                <a:ea typeface="+mj-ea"/>
              </a:rPr>
              <a:t> 機器學習</a:t>
            </a:r>
            <a:r>
              <a:rPr lang="zh-TW" altLang="en-US" sz="2400" b="0" i="0" strike="noStrike" dirty="0">
                <a:effectLst/>
                <a:latin typeface="+mj-ea"/>
                <a:ea typeface="+mj-ea"/>
              </a:rPr>
              <a:t>期末專題                                        </a:t>
            </a:r>
            <a:r>
              <a:rPr lang="zh-TW" altLang="en-US" sz="2400" b="0" i="0" dirty="0">
                <a:solidFill>
                  <a:srgbClr val="333333"/>
                </a:solidFill>
                <a:effectLst/>
                <a:latin typeface="Helvetica" panose="020B0604020202020204" pitchFamily="34" charset="0"/>
              </a:rPr>
              <a:t>授課老師</a:t>
            </a:r>
            <a:r>
              <a:rPr lang="zh-TW" altLang="en-US" sz="2400" dirty="0">
                <a:solidFill>
                  <a:srgbClr val="333333"/>
                </a:solidFill>
                <a:latin typeface="Helvetica" panose="020B0604020202020204" pitchFamily="34" charset="0"/>
              </a:rPr>
              <a:t>：張傳育教授</a:t>
            </a:r>
            <a:endParaRPr lang="zh-TW" altLang="en-US" sz="2400" dirty="0">
              <a:latin typeface="+mj-ea"/>
              <a:ea typeface="+mj-ea"/>
            </a:endParaRPr>
          </a:p>
        </p:txBody>
      </p:sp>
    </p:spTree>
    <p:extLst>
      <p:ext uri="{BB962C8B-B14F-4D97-AF65-F5344CB8AC3E}">
        <p14:creationId xmlns:p14="http://schemas.microsoft.com/office/powerpoint/2010/main" val="287983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587F7AF-636A-4853-A455-F261227A455D}"/>
              </a:ext>
            </a:extLst>
          </p:cNvPr>
          <p:cNvSpPr>
            <a:spLocks noGrp="1"/>
          </p:cNvSpPr>
          <p:nvPr>
            <p:ph type="title"/>
          </p:nvPr>
        </p:nvSpPr>
        <p:spPr>
          <a:xfrm>
            <a:off x="1797666" y="2768600"/>
            <a:ext cx="8596668" cy="1320800"/>
          </a:xfrm>
        </p:spPr>
        <p:txBody>
          <a:bodyPr>
            <a:noAutofit/>
          </a:bodyPr>
          <a:lstStyle/>
          <a:p>
            <a:pPr algn="ctr"/>
            <a:r>
              <a:rPr lang="zh-TW" altLang="en-US" sz="9600" b="1" dirty="0"/>
              <a:t>謝謝聆聽</a:t>
            </a:r>
          </a:p>
        </p:txBody>
      </p:sp>
    </p:spTree>
    <p:extLst>
      <p:ext uri="{BB962C8B-B14F-4D97-AF65-F5344CB8AC3E}">
        <p14:creationId xmlns:p14="http://schemas.microsoft.com/office/powerpoint/2010/main" val="2383253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E4FE7B-12C9-4429-A232-8E2D9D08EC4D}"/>
              </a:ext>
            </a:extLst>
          </p:cNvPr>
          <p:cNvSpPr>
            <a:spLocks noGrp="1"/>
          </p:cNvSpPr>
          <p:nvPr>
            <p:ph type="title"/>
          </p:nvPr>
        </p:nvSpPr>
        <p:spPr/>
        <p:txBody>
          <a:bodyPr/>
          <a:lstStyle/>
          <a:p>
            <a:r>
              <a:rPr lang="en-US" altLang="zh-TW" dirty="0"/>
              <a:t>Preface</a:t>
            </a:r>
            <a:endParaRPr lang="zh-TW" altLang="en-US" dirty="0"/>
          </a:p>
        </p:txBody>
      </p:sp>
      <p:sp>
        <p:nvSpPr>
          <p:cNvPr id="3" name="內容版面配置區 2">
            <a:extLst>
              <a:ext uri="{FF2B5EF4-FFF2-40B4-BE49-F238E27FC236}">
                <a16:creationId xmlns:a16="http://schemas.microsoft.com/office/drawing/2014/main" id="{B03BAD40-DC6A-43FE-A8E7-28A345F6D76F}"/>
              </a:ext>
            </a:extLst>
          </p:cNvPr>
          <p:cNvSpPr>
            <a:spLocks noGrp="1"/>
          </p:cNvSpPr>
          <p:nvPr>
            <p:ph idx="1"/>
          </p:nvPr>
        </p:nvSpPr>
        <p:spPr>
          <a:xfrm>
            <a:off x="677333" y="1488613"/>
            <a:ext cx="9154563" cy="3880773"/>
          </a:xfrm>
        </p:spPr>
        <p:txBody>
          <a:bodyPr>
            <a:noAutofit/>
          </a:bodyPr>
          <a:lstStyle/>
          <a:p>
            <a:pPr algn="just"/>
            <a:r>
              <a:rPr lang="en-US" altLang="zh-TW" sz="2800" dirty="0">
                <a:latin typeface="Arial" panose="020B0604020202020204" pitchFamily="34" charset="0"/>
                <a:cs typeface="Arial" panose="020B0604020202020204" pitchFamily="34" charset="0"/>
              </a:rPr>
              <a:t>To</a:t>
            </a:r>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enhance the management efficiency and reliability, a novel</a:t>
            </a:r>
            <a:r>
              <a:rPr lang="zh-TW" altLang="en-US" sz="2800" dirty="0">
                <a:latin typeface="Arial" panose="020B0604020202020204" pitchFamily="34" charset="0"/>
                <a:cs typeface="Arial" panose="020B0604020202020204" pitchFamily="34" charset="0"/>
              </a:rPr>
              <a:t> </a:t>
            </a:r>
            <a:r>
              <a:rPr lang="en-US" altLang="zh-TW" sz="2800" dirty="0">
                <a:latin typeface="Arial" panose="020B0604020202020204" pitchFamily="34" charset="0"/>
                <a:cs typeface="Arial" panose="020B0604020202020204" pitchFamily="34" charset="0"/>
              </a:rPr>
              <a:t>scheme based on aerial image analysis was presented to implement intelligent supervision. They are respectively in charge of detecting multiple trees, evaluating each tree’s shoot quantity, and predicting management decision for each tree in aerial images. Detailed experiment analysis validates the proposed scheme and network on the aerial images collected from practical citrus orchards.</a:t>
            </a:r>
            <a:endParaRPr lang="zh-TW" alt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5725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11DEE0F-CEAB-42E9-B08C-96DE157C3B7F}"/>
              </a:ext>
            </a:extLst>
          </p:cNvPr>
          <p:cNvSpPr>
            <a:spLocks noGrp="1"/>
          </p:cNvSpPr>
          <p:nvPr>
            <p:ph type="title"/>
          </p:nvPr>
        </p:nvSpPr>
        <p:spPr/>
        <p:txBody>
          <a:bodyPr/>
          <a:lstStyle/>
          <a:p>
            <a:r>
              <a:rPr lang="en-US" altLang="zh-TW" dirty="0"/>
              <a:t>Summary</a:t>
            </a:r>
            <a:endParaRPr lang="zh-TW" altLang="en-US" dirty="0"/>
          </a:p>
        </p:txBody>
      </p:sp>
      <p:sp>
        <p:nvSpPr>
          <p:cNvPr id="3" name="內容版面配置區 2">
            <a:extLst>
              <a:ext uri="{FF2B5EF4-FFF2-40B4-BE49-F238E27FC236}">
                <a16:creationId xmlns:a16="http://schemas.microsoft.com/office/drawing/2014/main" id="{39C00002-402A-4EEB-A291-B772FB7BFC71}"/>
              </a:ext>
            </a:extLst>
          </p:cNvPr>
          <p:cNvSpPr>
            <a:spLocks noGrp="1"/>
          </p:cNvSpPr>
          <p:nvPr>
            <p:ph idx="1"/>
          </p:nvPr>
        </p:nvSpPr>
        <p:spPr>
          <a:xfrm>
            <a:off x="677334" y="1330079"/>
            <a:ext cx="8596668" cy="3880773"/>
          </a:xfrm>
        </p:spPr>
        <p:txBody>
          <a:bodyPr/>
          <a:lstStyle/>
          <a:p>
            <a:endParaRPr lang="en-US" altLang="zh-TW" dirty="0"/>
          </a:p>
          <a:p>
            <a:pPr algn="just"/>
            <a:r>
              <a:rPr lang="en-US" altLang="zh-TW" sz="2400" dirty="0"/>
              <a:t>This work draws on the use of ResNet50 combined with K-fold cross-validation to achieve guava disease detection.</a:t>
            </a:r>
            <a:endParaRPr lang="zh-TW" altLang="en-US" dirty="0"/>
          </a:p>
        </p:txBody>
      </p:sp>
    </p:spTree>
    <p:extLst>
      <p:ext uri="{BB962C8B-B14F-4D97-AF65-F5344CB8AC3E}">
        <p14:creationId xmlns:p14="http://schemas.microsoft.com/office/powerpoint/2010/main" val="2905738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5749E3-FCF1-4165-8AE7-890648F1E868}"/>
              </a:ext>
            </a:extLst>
          </p:cNvPr>
          <p:cNvSpPr>
            <a:spLocks noGrp="1"/>
          </p:cNvSpPr>
          <p:nvPr>
            <p:ph type="title"/>
          </p:nvPr>
        </p:nvSpPr>
        <p:spPr>
          <a:xfrm>
            <a:off x="677334" y="609601"/>
            <a:ext cx="8596668" cy="673916"/>
          </a:xfrm>
        </p:spPr>
        <p:txBody>
          <a:bodyPr/>
          <a:lstStyle/>
          <a:p>
            <a:r>
              <a:rPr lang="en-US" altLang="zh-TW" dirty="0"/>
              <a:t>K-fold</a:t>
            </a:r>
            <a:endParaRPr lang="zh-TW" altLang="en-US" dirty="0"/>
          </a:p>
        </p:txBody>
      </p:sp>
      <p:sp>
        <p:nvSpPr>
          <p:cNvPr id="3" name="內容版面配置區 2">
            <a:extLst>
              <a:ext uri="{FF2B5EF4-FFF2-40B4-BE49-F238E27FC236}">
                <a16:creationId xmlns:a16="http://schemas.microsoft.com/office/drawing/2014/main" id="{0CCCBC6F-55C8-44BD-AD2F-4B644CFCABFF}"/>
              </a:ext>
            </a:extLst>
          </p:cNvPr>
          <p:cNvSpPr>
            <a:spLocks noGrp="1"/>
          </p:cNvSpPr>
          <p:nvPr>
            <p:ph idx="1"/>
          </p:nvPr>
        </p:nvSpPr>
        <p:spPr>
          <a:xfrm>
            <a:off x="677334" y="1488613"/>
            <a:ext cx="8596668" cy="3880773"/>
          </a:xfrm>
        </p:spPr>
        <p:txBody>
          <a:bodyPr/>
          <a:lstStyle/>
          <a:p>
            <a:pPr algn="just"/>
            <a:r>
              <a:rPr lang="en-US" altLang="zh-TW" sz="2800" dirty="0">
                <a:latin typeface="Times New Roman" panose="02020603050405020304" pitchFamily="18" charset="0"/>
                <a:cs typeface="Times New Roman" panose="02020603050405020304" pitchFamily="18" charset="0"/>
              </a:rPr>
              <a:t>K-Fold is a type of cross-validation technique used to evaluate the performance and robustness of a model. It divides the dataset randomly into K fold sand operates in the following steps:</a:t>
            </a:r>
          </a:p>
          <a:p>
            <a:pPr lvl="1" algn="just"/>
            <a:r>
              <a:rPr lang="en-US" altLang="zh-TW" sz="2800" b="1" dirty="0">
                <a:latin typeface="Times New Roman" panose="02020603050405020304" pitchFamily="18" charset="0"/>
                <a:cs typeface="Times New Roman" panose="02020603050405020304" pitchFamily="18" charset="0"/>
              </a:rPr>
              <a:t>1.Data Splitting</a:t>
            </a:r>
          </a:p>
          <a:p>
            <a:pPr lvl="1" algn="just"/>
            <a:r>
              <a:rPr lang="en-US" altLang="zh-TW" sz="2800" b="1" dirty="0">
                <a:latin typeface="Times New Roman" panose="02020603050405020304" pitchFamily="18" charset="0"/>
                <a:cs typeface="Times New Roman" panose="02020603050405020304" pitchFamily="18" charset="0"/>
              </a:rPr>
              <a:t>2.Iterative Training and Validation</a:t>
            </a:r>
          </a:p>
          <a:p>
            <a:pPr lvl="1" algn="just"/>
            <a:r>
              <a:rPr lang="en-US" altLang="zh-TW" sz="2800" b="1" dirty="0">
                <a:latin typeface="Times New Roman" panose="02020603050405020304" pitchFamily="18" charset="0"/>
                <a:cs typeface="Times New Roman" panose="02020603050405020304" pitchFamily="18" charset="0"/>
              </a:rPr>
              <a:t>3.Aggregating Results</a:t>
            </a:r>
            <a:endParaRPr lang="zh-TW" altLang="en-US" sz="2800" dirty="0">
              <a:latin typeface="Times New Roman" panose="02020603050405020304" pitchFamily="18" charset="0"/>
              <a:cs typeface="Times New Roman" panose="02020603050405020304" pitchFamily="18" charset="0"/>
            </a:endParaRPr>
          </a:p>
          <a:p>
            <a:endParaRPr lang="zh-TW" altLang="en-US" dirty="0"/>
          </a:p>
        </p:txBody>
      </p:sp>
    </p:spTree>
    <p:extLst>
      <p:ext uri="{BB962C8B-B14F-4D97-AF65-F5344CB8AC3E}">
        <p14:creationId xmlns:p14="http://schemas.microsoft.com/office/powerpoint/2010/main" val="535992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EB40CE3-3AED-4A7D-9CFB-88118FE9299D}"/>
              </a:ext>
            </a:extLst>
          </p:cNvPr>
          <p:cNvSpPr>
            <a:spLocks noGrp="1"/>
          </p:cNvSpPr>
          <p:nvPr>
            <p:ph type="title"/>
          </p:nvPr>
        </p:nvSpPr>
        <p:spPr>
          <a:xfrm>
            <a:off x="1153194" y="2768600"/>
            <a:ext cx="8596668" cy="1320800"/>
          </a:xfrm>
        </p:spPr>
        <p:txBody>
          <a:bodyPr>
            <a:noAutofit/>
          </a:bodyPr>
          <a:lstStyle/>
          <a:p>
            <a:r>
              <a:rPr lang="zh-TW" altLang="en-US" sz="9600" dirty="0"/>
              <a:t>初次訓練成果</a:t>
            </a:r>
          </a:p>
        </p:txBody>
      </p:sp>
    </p:spTree>
    <p:extLst>
      <p:ext uri="{BB962C8B-B14F-4D97-AF65-F5344CB8AC3E}">
        <p14:creationId xmlns:p14="http://schemas.microsoft.com/office/powerpoint/2010/main" val="1691109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文字方塊 5">
            <a:extLst>
              <a:ext uri="{FF2B5EF4-FFF2-40B4-BE49-F238E27FC236}">
                <a16:creationId xmlns:a16="http://schemas.microsoft.com/office/drawing/2014/main" id="{F06D22BF-29E7-4CA3-A578-36EB331E9E05}"/>
              </a:ext>
            </a:extLst>
          </p:cNvPr>
          <p:cNvSpPr txBox="1"/>
          <p:nvPr/>
        </p:nvSpPr>
        <p:spPr>
          <a:xfrm>
            <a:off x="868680" y="405575"/>
            <a:ext cx="5001768" cy="13716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zh-TW" sz="5400" dirty="0">
                <a:latin typeface="Times New Roman" panose="02020603050405020304" pitchFamily="18" charset="0"/>
                <a:ea typeface="+mj-ea"/>
                <a:cs typeface="Times New Roman" panose="02020603050405020304" pitchFamily="18" charset="0"/>
              </a:rPr>
              <a:t>Epoch10 Fold3</a:t>
            </a:r>
          </a:p>
        </p:txBody>
      </p:sp>
      <p:sp>
        <p:nvSpPr>
          <p:cNvPr id="10" name="文字方塊 9">
            <a:extLst>
              <a:ext uri="{FF2B5EF4-FFF2-40B4-BE49-F238E27FC236}">
                <a16:creationId xmlns:a16="http://schemas.microsoft.com/office/drawing/2014/main" id="{60D1C03B-187C-46D4-A100-AF00DB5BA9E0}"/>
              </a:ext>
            </a:extLst>
          </p:cNvPr>
          <p:cNvSpPr txBox="1"/>
          <p:nvPr/>
        </p:nvSpPr>
        <p:spPr>
          <a:xfrm>
            <a:off x="6382512" y="498698"/>
            <a:ext cx="4940808" cy="1185353"/>
          </a:xfrm>
          <a:prstGeom prst="rect">
            <a:avLst/>
          </a:prstGeom>
        </p:spPr>
        <p:txBody>
          <a:bodyPr vert="horz" lIns="91440" tIns="45720" rIns="91440" bIns="45720" rtlCol="0" anchor="ctr">
            <a:normAutofit/>
          </a:bodyPr>
          <a:lstStyle/>
          <a:p>
            <a:pPr>
              <a:lnSpc>
                <a:spcPct val="90000"/>
              </a:lnSpc>
              <a:spcBef>
                <a:spcPts val="1000"/>
              </a:spcBef>
            </a:pPr>
            <a:r>
              <a:rPr lang="en-US" altLang="zh-TW" sz="5400" dirty="0">
                <a:latin typeface="Times New Roman" panose="02020603050405020304" pitchFamily="18" charset="0"/>
                <a:cs typeface="Times New Roman" panose="02020603050405020304" pitchFamily="18" charset="0"/>
              </a:rPr>
              <a:t>Epoch10 Fold5</a:t>
            </a:r>
          </a:p>
        </p:txBody>
      </p:sp>
      <p:pic>
        <p:nvPicPr>
          <p:cNvPr id="8" name="圖片 7" descr="一張含有 文字, 圖表, 行, 繪圖 的圖片&#10;&#10;自動產生的描述">
            <a:extLst>
              <a:ext uri="{FF2B5EF4-FFF2-40B4-BE49-F238E27FC236}">
                <a16:creationId xmlns:a16="http://schemas.microsoft.com/office/drawing/2014/main" id="{C128A55B-7927-4E47-9504-B84AF2B788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373" y="2368599"/>
            <a:ext cx="6253301" cy="3580015"/>
          </a:xfrm>
          <a:prstGeom prst="rect">
            <a:avLst/>
          </a:prstGeom>
        </p:spPr>
      </p:pic>
      <p:pic>
        <p:nvPicPr>
          <p:cNvPr id="11" name="圖片 10" descr="一張含有 文字, 圖表, 行, 繪圖 的圖片&#10;&#10;自動產生的描述">
            <a:extLst>
              <a:ext uri="{FF2B5EF4-FFF2-40B4-BE49-F238E27FC236}">
                <a16:creationId xmlns:a16="http://schemas.microsoft.com/office/drawing/2014/main" id="{D5827B3F-6C4C-4E47-AB73-52BFE0AEED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62723" y="2363585"/>
            <a:ext cx="6253301" cy="3580015"/>
          </a:xfrm>
          <a:prstGeom prst="rect">
            <a:avLst/>
          </a:prstGeom>
        </p:spPr>
      </p:pic>
    </p:spTree>
    <p:extLst>
      <p:ext uri="{BB962C8B-B14F-4D97-AF65-F5344CB8AC3E}">
        <p14:creationId xmlns:p14="http://schemas.microsoft.com/office/powerpoint/2010/main" val="3604633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文字方塊 3">
            <a:extLst>
              <a:ext uri="{FF2B5EF4-FFF2-40B4-BE49-F238E27FC236}">
                <a16:creationId xmlns:a16="http://schemas.microsoft.com/office/drawing/2014/main" id="{879C68A6-144C-4769-A0EB-0D3EAE144044}"/>
              </a:ext>
            </a:extLst>
          </p:cNvPr>
          <p:cNvSpPr txBox="1"/>
          <p:nvPr/>
        </p:nvSpPr>
        <p:spPr>
          <a:xfrm>
            <a:off x="868680" y="405575"/>
            <a:ext cx="5001768" cy="137160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zh-TW" sz="5400" dirty="0">
                <a:latin typeface="Times New Roman" panose="02020603050405020304" pitchFamily="18" charset="0"/>
                <a:ea typeface="+mj-ea"/>
                <a:cs typeface="Times New Roman" panose="02020603050405020304" pitchFamily="18" charset="0"/>
              </a:rPr>
              <a:t>Epoch10 Fold3</a:t>
            </a:r>
          </a:p>
        </p:txBody>
      </p:sp>
      <p:sp>
        <p:nvSpPr>
          <p:cNvPr id="5" name="文字方塊 4">
            <a:extLst>
              <a:ext uri="{FF2B5EF4-FFF2-40B4-BE49-F238E27FC236}">
                <a16:creationId xmlns:a16="http://schemas.microsoft.com/office/drawing/2014/main" id="{BA6C1F47-DE5F-456E-995A-12F568D39B70}"/>
              </a:ext>
            </a:extLst>
          </p:cNvPr>
          <p:cNvSpPr txBox="1"/>
          <p:nvPr/>
        </p:nvSpPr>
        <p:spPr>
          <a:xfrm>
            <a:off x="6382512" y="498698"/>
            <a:ext cx="4940808" cy="1185353"/>
          </a:xfrm>
          <a:prstGeom prst="rect">
            <a:avLst/>
          </a:prstGeom>
        </p:spPr>
        <p:txBody>
          <a:bodyPr vert="horz" lIns="91440" tIns="45720" rIns="91440" bIns="45720" rtlCol="0" anchor="ctr">
            <a:normAutofit/>
          </a:bodyPr>
          <a:lstStyle/>
          <a:p>
            <a:pPr>
              <a:lnSpc>
                <a:spcPct val="90000"/>
              </a:lnSpc>
              <a:spcBef>
                <a:spcPts val="1000"/>
              </a:spcBef>
            </a:pPr>
            <a:r>
              <a:rPr lang="en-US" altLang="zh-TW" sz="5400" dirty="0">
                <a:latin typeface="Times New Roman" panose="02020603050405020304" pitchFamily="18" charset="0"/>
                <a:cs typeface="Times New Roman" panose="02020603050405020304" pitchFamily="18" charset="0"/>
              </a:rPr>
              <a:t>Epoch10 Fold5</a:t>
            </a:r>
          </a:p>
        </p:txBody>
      </p:sp>
      <p:pic>
        <p:nvPicPr>
          <p:cNvPr id="9" name="圖片 8" descr="一張含有 水果, 食物, 綠色, 牛心梨 的圖片&#10;&#10;自動產生的描述">
            <a:extLst>
              <a:ext uri="{FF2B5EF4-FFF2-40B4-BE49-F238E27FC236}">
                <a16:creationId xmlns:a16="http://schemas.microsoft.com/office/drawing/2014/main" id="{418BE7B4-8E5E-4B10-BF24-37ACC6FE6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9796" y="2182753"/>
            <a:ext cx="4206240" cy="4206240"/>
          </a:xfrm>
          <a:prstGeom prst="rect">
            <a:avLst/>
          </a:prstGeom>
        </p:spPr>
      </p:pic>
      <p:pic>
        <p:nvPicPr>
          <p:cNvPr id="7" name="圖片 6" descr="一張含有 水果, 食物, 綠色, 牛心梨 的圖片&#10;&#10;自動產生的描述">
            <a:extLst>
              <a:ext uri="{FF2B5EF4-FFF2-40B4-BE49-F238E27FC236}">
                <a16:creationId xmlns:a16="http://schemas.microsoft.com/office/drawing/2014/main" id="{4CE66EA2-FAE8-4F10-A198-87618B051E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3918" y="1978724"/>
            <a:ext cx="4574474" cy="4574474"/>
          </a:xfrm>
          <a:prstGeom prst="rect">
            <a:avLst/>
          </a:prstGeom>
        </p:spPr>
      </p:pic>
    </p:spTree>
    <p:extLst>
      <p:ext uri="{BB962C8B-B14F-4D97-AF65-F5344CB8AC3E}">
        <p14:creationId xmlns:p14="http://schemas.microsoft.com/office/powerpoint/2010/main" val="2415284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5AE3CAF-1EB8-4464-84C3-218FBF8ED96C}"/>
              </a:ext>
            </a:extLst>
          </p:cNvPr>
          <p:cNvSpPr>
            <a:spLocks noGrp="1"/>
          </p:cNvSpPr>
          <p:nvPr>
            <p:ph type="title"/>
          </p:nvPr>
        </p:nvSpPr>
        <p:spPr>
          <a:xfrm>
            <a:off x="677334" y="609600"/>
            <a:ext cx="8596668" cy="699083"/>
          </a:xfrm>
        </p:spPr>
        <p:txBody>
          <a:bodyPr/>
          <a:lstStyle/>
          <a:p>
            <a:r>
              <a:rPr lang="zh-TW" altLang="en-US" dirty="0"/>
              <a:t>改進方法</a:t>
            </a:r>
          </a:p>
        </p:txBody>
      </p:sp>
      <p:sp>
        <p:nvSpPr>
          <p:cNvPr id="3" name="內容版面配置區 2">
            <a:extLst>
              <a:ext uri="{FF2B5EF4-FFF2-40B4-BE49-F238E27FC236}">
                <a16:creationId xmlns:a16="http://schemas.microsoft.com/office/drawing/2014/main" id="{1601BCB6-D77B-4BD4-8EFF-8DFDB109C405}"/>
              </a:ext>
            </a:extLst>
          </p:cNvPr>
          <p:cNvSpPr>
            <a:spLocks noGrp="1"/>
          </p:cNvSpPr>
          <p:nvPr>
            <p:ph idx="1"/>
          </p:nvPr>
        </p:nvSpPr>
        <p:spPr>
          <a:xfrm>
            <a:off x="677334" y="1556581"/>
            <a:ext cx="8596668" cy="3880773"/>
          </a:xfrm>
        </p:spPr>
        <p:txBody>
          <a:bodyPr>
            <a:normAutofit/>
          </a:bodyPr>
          <a:lstStyle/>
          <a:p>
            <a:r>
              <a:rPr lang="en-US" altLang="zh-TW" sz="2400" dirty="0"/>
              <a:t>Check data set consistency</a:t>
            </a:r>
          </a:p>
          <a:p>
            <a:pPr marL="0" indent="0">
              <a:buNone/>
            </a:pPr>
            <a:endParaRPr lang="en-US" altLang="zh-TW" sz="2400" dirty="0"/>
          </a:p>
          <a:p>
            <a:r>
              <a:rPr lang="en-US" altLang="zh-TW" sz="2400" dirty="0"/>
              <a:t>Check model architecture and weights</a:t>
            </a:r>
          </a:p>
          <a:p>
            <a:pPr marL="0" indent="0">
              <a:buNone/>
            </a:pPr>
            <a:endParaRPr lang="en-US" altLang="zh-TW" sz="2400" dirty="0"/>
          </a:p>
          <a:p>
            <a:r>
              <a:rPr lang="en-US" altLang="zh-TW" sz="2400" dirty="0"/>
              <a:t>The model's generalization ability on new data.</a:t>
            </a:r>
            <a:endParaRPr lang="zh-TW" altLang="en-US" sz="2400" dirty="0"/>
          </a:p>
        </p:txBody>
      </p:sp>
    </p:spTree>
    <p:extLst>
      <p:ext uri="{BB962C8B-B14F-4D97-AF65-F5344CB8AC3E}">
        <p14:creationId xmlns:p14="http://schemas.microsoft.com/office/powerpoint/2010/main" val="1459246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A03E16-7536-4AA2-9085-3AE6113BD862}"/>
              </a:ext>
            </a:extLst>
          </p:cNvPr>
          <p:cNvSpPr>
            <a:spLocks noGrp="1"/>
          </p:cNvSpPr>
          <p:nvPr>
            <p:ph type="title"/>
          </p:nvPr>
        </p:nvSpPr>
        <p:spPr>
          <a:xfrm>
            <a:off x="1797666" y="2768600"/>
            <a:ext cx="8596668" cy="1320800"/>
          </a:xfrm>
        </p:spPr>
        <p:txBody>
          <a:bodyPr>
            <a:noAutofit/>
          </a:bodyPr>
          <a:lstStyle/>
          <a:p>
            <a:pPr algn="ctr"/>
            <a:r>
              <a:rPr lang="zh-TW" altLang="en-US" sz="9600" b="1" dirty="0"/>
              <a:t>最終展示</a:t>
            </a:r>
          </a:p>
        </p:txBody>
      </p:sp>
    </p:spTree>
    <p:extLst>
      <p:ext uri="{BB962C8B-B14F-4D97-AF65-F5344CB8AC3E}">
        <p14:creationId xmlns:p14="http://schemas.microsoft.com/office/powerpoint/2010/main" val="3843689514"/>
      </p:ext>
    </p:extLst>
  </p:cSld>
  <p:clrMapOvr>
    <a:masterClrMapping/>
  </p:clrMapOvr>
</p:sld>
</file>

<file path=ppt/theme/theme1.xml><?xml version="1.0" encoding="utf-8"?>
<a:theme xmlns:a="http://schemas.openxmlformats.org/drawingml/2006/main" name="多面向">
  <a:themeElements>
    <a:clrScheme name="多面向">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多面向">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多面向">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348</TotalTime>
  <Words>211</Words>
  <Application>Microsoft Office PowerPoint</Application>
  <PresentationFormat>寬螢幕</PresentationFormat>
  <Paragraphs>29</Paragraphs>
  <Slides>10</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10</vt:i4>
      </vt:variant>
    </vt:vector>
  </HeadingPairs>
  <TitlesOfParts>
    <vt:vector size="17" baseType="lpstr">
      <vt:lpstr>微軟正黑體</vt:lpstr>
      <vt:lpstr>Arial</vt:lpstr>
      <vt:lpstr>Helvetica</vt:lpstr>
      <vt:lpstr>Times New Roman</vt:lpstr>
      <vt:lpstr>Trebuchet MS</vt:lpstr>
      <vt:lpstr>Wingdings 3</vt:lpstr>
      <vt:lpstr>多面向</vt:lpstr>
      <vt:lpstr>PowerPoint 簡報</vt:lpstr>
      <vt:lpstr>Preface</vt:lpstr>
      <vt:lpstr>Summary</vt:lpstr>
      <vt:lpstr>K-fold</vt:lpstr>
      <vt:lpstr>初次訓練成果</vt:lpstr>
      <vt:lpstr>PowerPoint 簡報</vt:lpstr>
      <vt:lpstr>PowerPoint 簡報</vt:lpstr>
      <vt:lpstr>改進方法</vt:lpstr>
      <vt:lpstr>最終展示</vt:lpstr>
      <vt:lpstr>謝謝聆聽</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陳宣翰</dc:creator>
  <cp:lastModifiedBy>陳宣翰</cp:lastModifiedBy>
  <cp:revision>15</cp:revision>
  <dcterms:created xsi:type="dcterms:W3CDTF">2024-12-27T09:37:04Z</dcterms:created>
  <dcterms:modified xsi:type="dcterms:W3CDTF">2024-12-31T08:31:09Z</dcterms:modified>
</cp:coreProperties>
</file>