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415" r:id="rId3"/>
    <p:sldId id="418" r:id="rId4"/>
    <p:sldId id="423" r:id="rId5"/>
    <p:sldId id="437" r:id="rId6"/>
    <p:sldId id="438" r:id="rId7"/>
    <p:sldId id="436" r:id="rId8"/>
    <p:sldId id="432" r:id="rId9"/>
    <p:sldId id="431" r:id="rId10"/>
    <p:sldId id="425" r:id="rId11"/>
    <p:sldId id="433" r:id="rId12"/>
    <p:sldId id="426" r:id="rId13"/>
    <p:sldId id="428" r:id="rId14"/>
    <p:sldId id="419" r:id="rId15"/>
    <p:sldId id="435" r:id="rId16"/>
    <p:sldId id="429" r:id="rId17"/>
    <p:sldId id="430" r:id="rId18"/>
    <p:sldId id="416" r:id="rId19"/>
    <p:sldId id="439" r:id="rId20"/>
    <p:sldId id="43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404040"/>
    <a:srgbClr val="23171B"/>
    <a:srgbClr val="00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88221" autoAdjust="0"/>
  </p:normalViewPr>
  <p:slideViewPr>
    <p:cSldViewPr>
      <p:cViewPr varScale="1">
        <p:scale>
          <a:sx n="112" d="100"/>
          <a:sy n="112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8CE7D-31BE-44DB-8C20-DCA911FDBC16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35114-0B4F-417A-8C08-95E36A211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21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35114-0B4F-417A-8C08-95E36A21118F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21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35114-0B4F-417A-8C08-95E36A21118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14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Helps me in understanding the paper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35114-0B4F-417A-8C08-95E36A21118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Helps me in understanding the paper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35114-0B4F-417A-8C08-95E36A21118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2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Helps me in understanding the paper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35114-0B4F-417A-8C08-95E36A21118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0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45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100" y="764704"/>
            <a:ext cx="7543800" cy="79396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</a:t>
            </a:r>
            <a:r>
              <a:rPr lang="en-US" altLang="zh-TW" dirty="0"/>
              <a:t>a</a:t>
            </a:r>
            <a:r>
              <a:rPr lang="zh-TW" altLang="en-US" dirty="0"/>
              <a:t>一下以編輯母片標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959" y="1845734"/>
            <a:ext cx="7543801" cy="4023360"/>
          </a:xfrm>
        </p:spPr>
        <p:txBody>
          <a:bodyPr/>
          <a:lstStyle>
            <a:lvl1pPr marL="342900" indent="-342900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384048" indent="-182880"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566928" indent="-182880">
              <a:buClr>
                <a:srgbClr val="00B050"/>
              </a:buClr>
              <a:buSzPct val="60000"/>
              <a:buFont typeface="Wingdings" panose="05000000000000000000" pitchFamily="2" charset="2"/>
              <a:buChar char=""/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932688" indent="-18288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 err="1"/>
              <a:t>aaa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a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r>
              <a:rPr lang="en-US" altLang="zh-TW" dirty="0"/>
              <a:t>a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a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68537" y="6727071"/>
            <a:ext cx="1854203" cy="130929"/>
          </a:xfrm>
        </p:spPr>
        <p:txBody>
          <a:bodyPr/>
          <a:lstStyle>
            <a:lvl1pPr>
              <a:defRPr sz="1000">
                <a:solidFill>
                  <a:srgbClr val="2317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35165"/>
            <a:ext cx="1475656" cy="365125"/>
          </a:xfrm>
        </p:spPr>
        <p:txBody>
          <a:bodyPr/>
          <a:lstStyle>
            <a:lvl1pPr algn="l">
              <a:defRPr sz="1000">
                <a:solidFill>
                  <a:srgbClr val="23171B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Chung-En Liu,   Li-Yang Chang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9981" y="6443224"/>
            <a:ext cx="984019" cy="365125"/>
          </a:xfrm>
        </p:spPr>
        <p:txBody>
          <a:bodyPr/>
          <a:lstStyle>
            <a:lvl1pPr>
              <a:defRPr sz="1100">
                <a:solidFill>
                  <a:srgbClr val="2317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4D6B7A-74C4-4D59-BBAA-EAFDCB511A2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7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8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7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8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47864" y="6697995"/>
            <a:ext cx="1854203" cy="167286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458817" cy="365125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Chung-En Liu,   Li-Yang Chang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57599" y="6446837"/>
            <a:ext cx="984019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8C4D6B7A-74C4-4D59-BBAA-EAFDCB511A2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0773DB-DA64-4905-AACC-7D923227C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98920" y="1916832"/>
            <a:ext cx="7543801" cy="4023360"/>
          </a:xfrm>
        </p:spPr>
        <p:txBody>
          <a:bodyPr/>
          <a:lstStyle>
            <a:lvl1pPr marL="342900" indent="-342900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384048" indent="-182880"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566928" indent="-182880">
              <a:buClr>
                <a:srgbClr val="00B050"/>
              </a:buClr>
              <a:buSzPct val="60000"/>
              <a:buFont typeface="Wingdings" panose="05000000000000000000" pitchFamily="2" charset="2"/>
              <a:buChar char=""/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932688" indent="-18288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 err="1"/>
              <a:t>aaa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a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r>
              <a:rPr lang="en-US" altLang="zh-TW" dirty="0"/>
              <a:t>a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a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51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-Digital Control Term Project Report-                                                                      Simulation of a Wind Turbine Emulator System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Chung-En Liu,   Li-Yang Chang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4D6B7A-74C4-4D59-BBAA-EAFDCB511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6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22.png"/><Relationship Id="rId7" Type="http://schemas.openxmlformats.org/officeDocument/2006/relationships/image" Target="../media/image19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emf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8.png"/><Relationship Id="rId7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4" Type="http://schemas.openxmlformats.org/officeDocument/2006/relationships/image" Target="../media/image111.png"/><Relationship Id="rId9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4FA288F-1666-43DE-A614-6EB16060E4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76626"/>
            <a:ext cx="3816424" cy="371484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512" y="476672"/>
            <a:ext cx="9217024" cy="1766827"/>
          </a:xfrm>
          <a:noFill/>
          <a:ln>
            <a:noFill/>
          </a:ln>
          <a:effectLst>
            <a:softEdge rad="31750"/>
          </a:effectLst>
        </p:spPr>
        <p:txBody>
          <a:bodyPr>
            <a:normAutofit/>
          </a:bodyPr>
          <a:lstStyle/>
          <a:p>
            <a:pPr algn="ctr"/>
            <a:r>
              <a:rPr lang="en-US" altLang="zh-TW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-Digital Control Term Project Report-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Simulation of a Wind Turbine Emulator System</a:t>
            </a:r>
            <a:endParaRPr lang="zh-TW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296976-94F9-470E-873B-5BF8845784B0}"/>
              </a:ext>
            </a:extLst>
          </p:cNvPr>
          <p:cNvSpPr txBox="1"/>
          <p:nvPr/>
        </p:nvSpPr>
        <p:spPr>
          <a:xfrm>
            <a:off x="0" y="4934049"/>
            <a:ext cx="522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 : Chung-</a:t>
            </a:r>
            <a:r>
              <a:rPr lang="en-US" altLang="zh-TW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zh-TW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Liu</a:t>
            </a:r>
            <a:r>
              <a:rPr lang="zh-TW" alt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Li-Yang Chang</a:t>
            </a:r>
          </a:p>
          <a:p>
            <a:r>
              <a:rPr lang="en-US" altLang="zh-TW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 : Feng-Li Lian</a:t>
            </a:r>
          </a:p>
          <a:p>
            <a:r>
              <a:rPr lang="en-US" altLang="zh-TW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:</a:t>
            </a:r>
            <a:r>
              <a:rPr lang="zh-TW" alt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2019/6/25</a:t>
            </a:r>
            <a:endParaRPr lang="zh-TW" altLang="en-US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92CB05-98EE-47EF-B4C7-35057E8DD176}"/>
              </a:ext>
            </a:extLst>
          </p:cNvPr>
          <p:cNvSpPr txBox="1"/>
          <p:nvPr/>
        </p:nvSpPr>
        <p:spPr>
          <a:xfrm>
            <a:off x="809836" y="6550223"/>
            <a:ext cx="752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Taiwan University 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18537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150952" y="908720"/>
                <a:ext cx="8813536" cy="424847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Notations of the parameters that were adjusted during the simulations :</a:t>
                </a:r>
              </a:p>
              <a:p>
                <a:pPr marL="0" indent="0"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Reference rotation speed</a:t>
                </a: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Sampling time</a:t>
                </a: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𝑃𝑐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𝐼𝑐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P gain and I gain of the current PI controller</a:t>
                </a: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𝑃𝑠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𝐼𝑠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P gain and I gain of the speed PI controller</a:t>
                </a: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rotation speed of the motor with different values for the above parameters are shown in the following pages.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150952" y="908720"/>
                <a:ext cx="8813536" cy="4248472"/>
              </a:xfrm>
              <a:blipFill>
                <a:blip r:embed="rId2"/>
                <a:stretch>
                  <a:fillRect l="-1660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979712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08521" y="110675"/>
            <a:ext cx="4680521" cy="597141"/>
            <a:chOff x="150043" y="-3266"/>
            <a:chExt cx="2742293" cy="597141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50043" y="-3266"/>
              <a:ext cx="2742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on notations 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2" y="593875"/>
              <a:ext cx="25611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</p:spTree>
    <p:extLst>
      <p:ext uri="{BB962C8B-B14F-4D97-AF65-F5344CB8AC3E}">
        <p14:creationId xmlns:p14="http://schemas.microsoft.com/office/powerpoint/2010/main" val="358883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5E7773-9790-4F81-8A99-4CEAB943C6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0952" y="908719"/>
            <a:ext cx="8813536" cy="1983341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simulations are done to test if the speed controller and current controller have been set correctly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 tuning is also performed for 4 different sampling times.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the controllers should be capable of tracking the reference speed values as quick as possible. Namely, within 1 second.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SzPct val="10000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979712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0" y="110675"/>
            <a:ext cx="2267744" cy="597141"/>
            <a:chOff x="150043" y="-3266"/>
            <a:chExt cx="2742293" cy="597141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50043" y="-3266"/>
              <a:ext cx="2742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2" y="593875"/>
              <a:ext cx="25611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228568"/>
                  </p:ext>
                </p:extLst>
              </p:nvPr>
            </p:nvGraphicFramePr>
            <p:xfrm>
              <a:off x="539552" y="3239526"/>
              <a:ext cx="7704855" cy="25657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1057970163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285231850"/>
                        </a:ext>
                      </a:extLst>
                    </a:gridCol>
                    <a:gridCol w="1440159">
                      <a:extLst>
                        <a:ext uri="{9D8B030D-6E8A-4147-A177-3AD203B41FA5}">
                          <a16:colId xmlns:a16="http://schemas.microsoft.com/office/drawing/2014/main" val="932319295"/>
                        </a:ext>
                      </a:extLst>
                    </a:gridCol>
                  </a:tblGrid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Title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Page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006270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Zero placement obeying the criterion or not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8280520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Same gain for different sampling 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080339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Fine tuning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=0.1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239429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Fine tuning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9141792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Fine tuning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=10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6530712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Fine tuning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=100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745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228568"/>
                  </p:ext>
                </p:extLst>
              </p:nvPr>
            </p:nvGraphicFramePr>
            <p:xfrm>
              <a:off x="539552" y="3239526"/>
              <a:ext cx="7704855" cy="25657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1057970163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285231850"/>
                        </a:ext>
                      </a:extLst>
                    </a:gridCol>
                    <a:gridCol w="1440159">
                      <a:extLst>
                        <a:ext uri="{9D8B030D-6E8A-4147-A177-3AD203B41FA5}">
                          <a16:colId xmlns:a16="http://schemas.microsoft.com/office/drawing/2014/main" val="932319295"/>
                        </a:ext>
                      </a:extLst>
                    </a:gridCol>
                  </a:tblGrid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Title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Page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006270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Zero placement obeying the criterion or not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8280520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Same gain for different sampling 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080339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29" t="-310000" r="-27543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239429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29" t="-410000" r="-2754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9141792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29" t="-501639" r="-2754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6530712"/>
                      </a:ext>
                    </a:extLst>
                  </a:tr>
                  <a:tr h="36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29" t="-611667" r="-2754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745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2D8D6D-4CA0-4B7D-BBF8-7476B4C39055}"/>
              </a:ext>
            </a:extLst>
          </p:cNvPr>
          <p:cNvSpPr txBox="1"/>
          <p:nvPr/>
        </p:nvSpPr>
        <p:spPr>
          <a:xfrm>
            <a:off x="1133872" y="291190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 1   Full list of the simulations on testing the speed controller and current controller</a:t>
            </a:r>
            <a:endParaRPr lang="zh-TW" alt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3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084538"/>
                  </p:ext>
                </p:extLst>
              </p:nvPr>
            </p:nvGraphicFramePr>
            <p:xfrm>
              <a:off x="116736" y="791367"/>
              <a:ext cx="8910528" cy="4725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3600400">
                      <a:extLst>
                        <a:ext uri="{9D8B030D-6E8A-4147-A177-3AD203B41FA5}">
                          <a16:colId xmlns:a16="http://schemas.microsoft.com/office/drawing/2014/main" val="3884564983"/>
                        </a:ext>
                      </a:extLst>
                    </a:gridCol>
                    <a:gridCol w="4455264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</a:tblGrid>
                  <a:tr h="355291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1 (Zero placement obeying the criterion or not)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3552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𝒓𝒆𝒇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step</a:t>
                          </a:r>
                          <a:r>
                            <a:rPr lang="en-US" altLang="zh-TW" sz="14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 with step time 30s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initial value 500 and final value 1000,</a:t>
                          </a:r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512354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𝟎𝟎𝟒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𝟎𝟎𝟐</m:t>
                              </m:r>
                            </m:oMath>
                          </a14:m>
                          <a:endParaRPr lang="en-US" altLang="zh-TW" sz="14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𝟎𝟎𝟐</m:t>
                              </m:r>
                            </m:oMath>
                          </a14:m>
                          <a:endParaRPr lang="en-US" altLang="zh-TW" sz="14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303592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084538"/>
                  </p:ext>
                </p:extLst>
              </p:nvPr>
            </p:nvGraphicFramePr>
            <p:xfrm>
              <a:off x="116736" y="791367"/>
              <a:ext cx="8910528" cy="4725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3600400">
                      <a:extLst>
                        <a:ext uri="{9D8B030D-6E8A-4147-A177-3AD203B41FA5}">
                          <a16:colId xmlns:a16="http://schemas.microsoft.com/office/drawing/2014/main" val="3884564983"/>
                        </a:ext>
                      </a:extLst>
                    </a:gridCol>
                    <a:gridCol w="4455264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1 (Zero placement obeying the criterion or not)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5383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66" t="-73034" r="-151" b="-7078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" t="-181176" r="-100274" b="-64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37" t="-181176" r="-274" b="-6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303592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979712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" y="36080"/>
            <a:ext cx="3347865" cy="584775"/>
            <a:chOff x="113462" y="70655"/>
            <a:chExt cx="2563780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13462" y="70655"/>
              <a:ext cx="2563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559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C946D754-2983-40C4-95E3-EBEA50B936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452" y="5687744"/>
            <a:ext cx="9039095" cy="667831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Violating the criterion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result in an overshoot.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overdamped response is then unobservable.</a:t>
            </a:r>
          </a:p>
        </p:txBody>
      </p:sp>
      <p:sp>
        <p:nvSpPr>
          <p:cNvPr id="17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5E8A6B8-32E1-4D5E-ACBD-EB9BE44F8DF3}"/>
              </a:ext>
            </a:extLst>
          </p:cNvPr>
          <p:cNvGrpSpPr/>
          <p:nvPr/>
        </p:nvGrpSpPr>
        <p:grpSpPr>
          <a:xfrm>
            <a:off x="173936" y="2313196"/>
            <a:ext cx="4347094" cy="3194377"/>
            <a:chOff x="173936" y="2313196"/>
            <a:chExt cx="4347094" cy="3194377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C2D8D6D-4CA0-4B7D-BBF8-7476B4C39055}"/>
                </a:ext>
              </a:extLst>
            </p:cNvPr>
            <p:cNvSpPr txBox="1"/>
            <p:nvPr/>
          </p:nvSpPr>
          <p:spPr>
            <a:xfrm>
              <a:off x="340639" y="4984353"/>
              <a:ext cx="3646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4  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when the criterion is obeyed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3D90A54-5E1F-41D5-9B5D-F06C6D2B06A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36" y="2313196"/>
              <a:ext cx="4347094" cy="27253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DCD695A2-24B0-40CA-B11D-DFC5E6D60984}"/>
              </a:ext>
            </a:extLst>
          </p:cNvPr>
          <p:cNvGrpSpPr/>
          <p:nvPr/>
        </p:nvGrpSpPr>
        <p:grpSpPr>
          <a:xfrm>
            <a:off x="4622971" y="2302905"/>
            <a:ext cx="4347093" cy="3204668"/>
            <a:chOff x="4622971" y="2302905"/>
            <a:chExt cx="4347093" cy="320466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93B42D8-1BCF-40F0-9318-3CACDDE326BF}"/>
                </a:ext>
              </a:extLst>
            </p:cNvPr>
            <p:cNvSpPr txBox="1"/>
            <p:nvPr/>
          </p:nvSpPr>
          <p:spPr>
            <a:xfrm>
              <a:off x="5157003" y="4984353"/>
              <a:ext cx="330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5   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when the criterion is violated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3C3D894-B446-4954-A679-F3F38E38AB9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971" y="2302905"/>
              <a:ext cx="4347093" cy="27253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9476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382263"/>
                  </p:ext>
                </p:extLst>
              </p:nvPr>
            </p:nvGraphicFramePr>
            <p:xfrm>
              <a:off x="116736" y="764704"/>
              <a:ext cx="8910528" cy="4142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115312">
                      <a:extLst>
                        <a:ext uri="{9D8B030D-6E8A-4147-A177-3AD203B41FA5}">
                          <a16:colId xmlns:a16="http://schemas.microsoft.com/office/drawing/2014/main" val="3835451900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44930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2 (Same gain for different sampling time)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3204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𝒓𝒆𝒇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step</a:t>
                          </a:r>
                          <a:r>
                            <a:rPr lang="en-US" altLang="zh-TW" sz="14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 with step time 30s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initial value 500 and final value 1000,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680422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𝟔𝟎</m:t>
                              </m:r>
                            </m:oMath>
                          </a14:m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𝟎𝟎𝟐</m:t>
                              </m:r>
                            </m:oMath>
                          </a14:m>
                          <a:endParaRPr lang="en-US" altLang="zh-TW" sz="14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𝟔𝟎</m:t>
                              </m:r>
                            </m:oMath>
                          </a14:m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𝟎𝟎𝟐</m:t>
                              </m:r>
                            </m:oMath>
                          </a14:m>
                          <a:endParaRPr lang="en-US" altLang="zh-TW" sz="14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𝑰𝒄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𝟔𝟎</m:t>
                              </m:r>
                            </m:oMath>
                          </a14:m>
                          <a:endParaRPr lang="en-US" altLang="zh-TW" sz="1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𝑰𝒔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𝟎𝟎𝟐</m:t>
                              </m:r>
                            </m:oMath>
                          </a14:m>
                          <a:endParaRPr lang="en-US" altLang="zh-TW" sz="14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2720085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382263"/>
                  </p:ext>
                </p:extLst>
              </p:nvPr>
            </p:nvGraphicFramePr>
            <p:xfrm>
              <a:off x="116736" y="764704"/>
              <a:ext cx="8910528" cy="4142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115312">
                      <a:extLst>
                        <a:ext uri="{9D8B030D-6E8A-4147-A177-3AD203B41FA5}">
                          <a16:colId xmlns:a16="http://schemas.microsoft.com/office/drawing/2014/main" val="3835451900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2 (Same gain for different sampling time)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32499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66" t="-122642" r="-151" b="-10754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73152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" t="-98333" r="-200616" b="-3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98333" r="-100205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11" t="-98333" r="-411" b="-3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2720085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979712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" y="36080"/>
            <a:ext cx="3347865" cy="584775"/>
            <a:chOff x="113462" y="70655"/>
            <a:chExt cx="2563780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13462" y="70655"/>
              <a:ext cx="2563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559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內容版面配置區 4">
                <a:extLst>
                  <a:ext uri="{FF2B5EF4-FFF2-40B4-BE49-F238E27FC236}">
                    <a16:creationId xmlns:a16="http://schemas.microsoft.com/office/drawing/2014/main" id="{C946D754-2983-40C4-95E3-EBEA50B936CF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115803" y="5078285"/>
                <a:ext cx="9025815" cy="121187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results in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</a:t>
                </a:r>
                <a:r>
                  <a:rPr lang="en-US" altLang="zh-TW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</a:t>
                </a:r>
                <a:r>
                  <a:rPr lang="en-US" altLang="zh-TW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almost the same. It is most likely because 0.1ms and 1ms are both very small sampling periods.</a:t>
                </a: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set as 10ms, we can see an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increased thickening in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result. This shows the existence of a small-scale oscillation in the output signal.</a:t>
                </a:r>
              </a:p>
            </p:txBody>
          </p:sp>
        </mc:Choice>
        <mc:Fallback xmlns="">
          <p:sp>
            <p:nvSpPr>
              <p:cNvPr id="24" name="內容版面配置區 4">
                <a:extLst>
                  <a:ext uri="{FF2B5EF4-FFF2-40B4-BE49-F238E27FC236}">
                    <a16:creationId xmlns:a16="http://schemas.microsoft.com/office/drawing/2014/main" id="{C946D754-2983-40C4-95E3-EBEA50B93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115803" y="5078285"/>
                <a:ext cx="9025815" cy="1211877"/>
              </a:xfrm>
              <a:blipFill>
                <a:blip r:embed="rId3"/>
                <a:stretch>
                  <a:fillRect l="-1553" t="-7035" b="-7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7FF873B-7DA3-4E5A-96EC-B7E7F00CC5FB}"/>
              </a:ext>
            </a:extLst>
          </p:cNvPr>
          <p:cNvGrpSpPr/>
          <p:nvPr/>
        </p:nvGrpSpPr>
        <p:grpSpPr>
          <a:xfrm>
            <a:off x="-324544" y="2298526"/>
            <a:ext cx="3646358" cy="2519300"/>
            <a:chOff x="-327930" y="2409246"/>
            <a:chExt cx="3646358" cy="251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C2D8D6D-4CA0-4B7D-BBF8-7476B4C39055}"/>
                    </a:ext>
                  </a:extLst>
                </p:cNvPr>
                <p:cNvSpPr txBox="1"/>
                <p:nvPr/>
              </p:nvSpPr>
              <p:spPr>
                <a:xfrm>
                  <a:off x="-327930" y="4405326"/>
                  <a:ext cx="36463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Fig. 6  </a:t>
                  </a:r>
                </a:p>
                <a:p>
                  <a:pPr algn="ctr"/>
                  <a:r>
                    <a:rPr lang="en-US" altLang="zh-TW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result when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</m:t>
                      </m:r>
                      <m:r>
                        <a:rPr lang="en-US" altLang="zh-TW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𝑚𝑠</m:t>
                      </m:r>
                    </m:oMath>
                  </a14:m>
                  <a:r>
                    <a:rPr lang="en-US" altLang="zh-TW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C2D8D6D-4CA0-4B7D-BBF8-7476B4C39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7930" y="4405326"/>
                  <a:ext cx="3646358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0893C64-EE4F-486F-A1B8-03CD33BA75CB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99" y="2409246"/>
              <a:ext cx="2896069" cy="20395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1A554686-2190-48FB-84B8-DD79FCED98B9}"/>
              </a:ext>
            </a:extLst>
          </p:cNvPr>
          <p:cNvGrpSpPr/>
          <p:nvPr/>
        </p:nvGrpSpPr>
        <p:grpSpPr>
          <a:xfrm>
            <a:off x="2707000" y="2298526"/>
            <a:ext cx="3646358" cy="2502703"/>
            <a:chOff x="2707000" y="2424418"/>
            <a:chExt cx="3646358" cy="25027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8ABC9C46-0706-4EDD-B7AB-53E02F2686A5}"/>
                    </a:ext>
                  </a:extLst>
                </p:cNvPr>
                <p:cNvSpPr txBox="1"/>
                <p:nvPr/>
              </p:nvSpPr>
              <p:spPr>
                <a:xfrm>
                  <a:off x="2707000" y="4403901"/>
                  <a:ext cx="36463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Fig. 7</a:t>
                  </a:r>
                </a:p>
                <a:p>
                  <a:pPr algn="ctr"/>
                  <a:r>
                    <a:rPr lang="en-US" altLang="zh-TW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result when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TW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𝑚𝑠</m:t>
                      </m:r>
                    </m:oMath>
                  </a14:m>
                  <a:r>
                    <a:rPr lang="en-US" altLang="zh-TW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8ABC9C46-0706-4EDD-B7AB-53E02F268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000" y="4403901"/>
                  <a:ext cx="3646358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16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022C62B-1EE2-49F5-BA3F-5D8F980AFCE9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964" y="2424418"/>
              <a:ext cx="2896069" cy="2024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70810B39-1AFE-4D4F-A036-C37C7372E629}"/>
              </a:ext>
            </a:extLst>
          </p:cNvPr>
          <p:cNvGrpSpPr/>
          <p:nvPr/>
        </p:nvGrpSpPr>
        <p:grpSpPr>
          <a:xfrm>
            <a:off x="5700470" y="2310707"/>
            <a:ext cx="3646358" cy="2524618"/>
            <a:chOff x="5714321" y="2409246"/>
            <a:chExt cx="3646358" cy="2524618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7BA1DFE6-30CE-4B84-AA88-C01FF67F878A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898" y="2409246"/>
              <a:ext cx="2881204" cy="2027882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21EA2FA-FA0D-4ABD-9066-3D93CC7877C3}"/>
                    </a:ext>
                  </a:extLst>
                </p:cNvPr>
                <p:cNvSpPr txBox="1"/>
                <p:nvPr/>
              </p:nvSpPr>
              <p:spPr>
                <a:xfrm>
                  <a:off x="5714321" y="4410644"/>
                  <a:ext cx="36463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Fig. 8</a:t>
                  </a:r>
                </a:p>
                <a:p>
                  <a:pPr algn="ctr"/>
                  <a:r>
                    <a:rPr lang="en-US" altLang="zh-TW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result when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TW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TW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𝑚𝑠</m:t>
                      </m:r>
                    </m:oMath>
                  </a14:m>
                  <a:r>
                    <a:rPr lang="en-US" altLang="zh-TW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21EA2FA-FA0D-4ABD-9066-3D93CC787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321" y="4410644"/>
                  <a:ext cx="3646358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286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384228"/>
                  </p:ext>
                </p:extLst>
              </p:nvPr>
            </p:nvGraphicFramePr>
            <p:xfrm>
              <a:off x="116736" y="764704"/>
              <a:ext cx="8910528" cy="4465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115312">
                      <a:extLst>
                        <a:ext uri="{9D8B030D-6E8A-4147-A177-3AD203B41FA5}">
                          <a16:colId xmlns:a16="http://schemas.microsoft.com/office/drawing/2014/main" val="2552827253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46363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3 (fine tuning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𝒎𝒔</m:t>
                              </m:r>
                            </m:oMath>
                          </a14:m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535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𝒓𝒆𝒇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step</a:t>
                          </a:r>
                          <a:r>
                            <a:rPr lang="en-US" altLang="zh-TW" sz="14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 with step time 30s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initial value 500 and final value 1000,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altLang="zh-TW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490681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=20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=1.2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zero=-0.06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=0.02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=0.002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zero=-0.1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=20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=1.2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zero=-0.06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=0.002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zero=-0.001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=20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=60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zero=3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=0.002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zero=-0.06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043707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384228"/>
                  </p:ext>
                </p:extLst>
              </p:nvPr>
            </p:nvGraphicFramePr>
            <p:xfrm>
              <a:off x="116736" y="764704"/>
              <a:ext cx="8910528" cy="4465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115312">
                      <a:extLst>
                        <a:ext uri="{9D8B030D-6E8A-4147-A177-3AD203B41FA5}">
                          <a16:colId xmlns:a16="http://schemas.microsoft.com/office/drawing/2014/main" val="2552827253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" t="-8333" r="-137" b="-112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5383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66" t="-73034" r="-151" b="-6595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" t="-181176" r="-200616" b="-5905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81176" r="-100205" b="-5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11" t="-181176" r="-411" b="-5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043707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979712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" y="36080"/>
            <a:ext cx="3347865" cy="584775"/>
            <a:chOff x="113462" y="70655"/>
            <a:chExt cx="2563780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13462" y="70655"/>
              <a:ext cx="2563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559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C946D754-2983-40C4-95E3-EBEA50B936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9452" y="5349071"/>
            <a:ext cx="9039095" cy="83302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the gain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controllers several times, we can see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 the tracking ability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system is now able to track the reference speed faster and more accurate.</a:t>
            </a:r>
          </a:p>
        </p:txBody>
      </p:sp>
      <p:sp>
        <p:nvSpPr>
          <p:cNvPr id="16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C88F4D0-F8FF-4CF1-AB4B-C77FB55D4EA1}"/>
              </a:ext>
            </a:extLst>
          </p:cNvPr>
          <p:cNvGrpSpPr/>
          <p:nvPr/>
        </p:nvGrpSpPr>
        <p:grpSpPr>
          <a:xfrm>
            <a:off x="-280433" y="2339969"/>
            <a:ext cx="3646358" cy="2645703"/>
            <a:chOff x="-295778" y="2492896"/>
            <a:chExt cx="3646358" cy="2645703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C2D8D6D-4CA0-4B7D-BBF8-7476B4C39055}"/>
                </a:ext>
              </a:extLst>
            </p:cNvPr>
            <p:cNvSpPr txBox="1"/>
            <p:nvPr/>
          </p:nvSpPr>
          <p:spPr>
            <a:xfrm>
              <a:off x="-295778" y="4615379"/>
              <a:ext cx="3646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9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with initial guess 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F365283-B5EE-4D1B-9614-EABD3BD85032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27" y="2492896"/>
              <a:ext cx="2826524" cy="2160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7939351-E097-4B42-BEC8-50BCD3FFD8B1}"/>
              </a:ext>
            </a:extLst>
          </p:cNvPr>
          <p:cNvGrpSpPr/>
          <p:nvPr/>
        </p:nvGrpSpPr>
        <p:grpSpPr>
          <a:xfrm>
            <a:off x="3150360" y="2349131"/>
            <a:ext cx="2869472" cy="2818004"/>
            <a:chOff x="3142688" y="2492896"/>
            <a:chExt cx="2869472" cy="281800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93B42D8-1BCF-40F0-9318-3CACDDE326BF}"/>
                </a:ext>
              </a:extLst>
            </p:cNvPr>
            <p:cNvSpPr txBox="1"/>
            <p:nvPr/>
          </p:nvSpPr>
          <p:spPr>
            <a:xfrm>
              <a:off x="3347864" y="4572236"/>
              <a:ext cx="23017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10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after changing the gain of the speed controller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12D85A9F-5CB6-4083-99A9-4FA4960C3ECF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688" y="2492896"/>
              <a:ext cx="2869472" cy="21510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C6919D4-C4C4-4E4B-897B-5E61622A73C9}"/>
              </a:ext>
            </a:extLst>
          </p:cNvPr>
          <p:cNvGrpSpPr/>
          <p:nvPr/>
        </p:nvGrpSpPr>
        <p:grpSpPr>
          <a:xfrm>
            <a:off x="6136569" y="2349131"/>
            <a:ext cx="2815675" cy="2831924"/>
            <a:chOff x="6128897" y="2492896"/>
            <a:chExt cx="2815675" cy="283192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13D88D2-F137-4C9B-B5DB-CC28C64BD64B}"/>
                </a:ext>
              </a:extLst>
            </p:cNvPr>
            <p:cNvSpPr txBox="1"/>
            <p:nvPr/>
          </p:nvSpPr>
          <p:spPr>
            <a:xfrm>
              <a:off x="6385880" y="4586156"/>
              <a:ext cx="23017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11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after changing the gain of the current controller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16CAA09A-155F-4884-BB66-1075C53559CC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897" y="2492896"/>
              <a:ext cx="2815675" cy="21510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637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649198"/>
                  </p:ext>
                </p:extLst>
              </p:nvPr>
            </p:nvGraphicFramePr>
            <p:xfrm>
              <a:off x="116736" y="755999"/>
              <a:ext cx="8910528" cy="45452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115312">
                      <a:extLst>
                        <a:ext uri="{9D8B030D-6E8A-4147-A177-3AD203B41FA5}">
                          <a16:colId xmlns:a16="http://schemas.microsoft.com/office/drawing/2014/main" val="2552827253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5429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4 (fine tuning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𝒎𝒔</m:t>
                              </m:r>
                            </m:oMath>
                          </a14:m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547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𝒓𝒆𝒇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step</a:t>
                          </a:r>
                          <a:r>
                            <a:rPr lang="en-US" altLang="zh-TW" sz="14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 with step time 30s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initial value 500 and final value 1000,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1400" b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TW" sz="1400" b="1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1400" b="1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TW" sz="1400" b="1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TW" sz="1400" b="1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TW" sz="1400" b="1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altLang="zh-TW" sz="14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50192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=20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=1.2</m:t>
                              </m:r>
                            </m:oMath>
                          </a14:m>
                          <a:r>
                            <a:rPr lang="en-US" altLang="zh-TW" sz="1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zero=-0.06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=0.02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=0.002</m:t>
                              </m:r>
                              <m:r>
                                <m:rPr>
                                  <m:nor/>
                                </m:rPr>
                                <a:rPr lang="en-US" altLang="zh-TW" sz="1400" b="0" i="0" kern="12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TW" sz="1400" b="0" i="0" kern="12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zero</m:t>
                              </m:r>
                              <m:r>
                                <m:rPr>
                                  <m:nor/>
                                </m:rPr>
                                <a:rPr lang="en-US" altLang="zh-TW" sz="1400" b="0" i="0" kern="12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=−0.1</m:t>
                              </m:r>
                            </m:oMath>
                          </a14:m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=20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=1.2</m:t>
                              </m:r>
                            </m:oMath>
                          </a14:m>
                          <a:r>
                            <a:rPr lang="en-US" altLang="zh-TW" sz="1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zero=-0.06</a:t>
                          </a:r>
                          <a:endParaRPr lang="en-US" altLang="zh-TW" sz="14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=10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=0.02</m:t>
                              </m:r>
                            </m:oMath>
                          </a14:m>
                          <a:r>
                            <a:rPr lang="en-US" altLang="zh-TW" sz="1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zero=-0.002</a:t>
                          </a:r>
                          <a:endParaRPr lang="en-US" altLang="zh-TW" sz="1400" b="0" i="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=10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=20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zero=-2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=10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=0.002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zero=-0.0002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113422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649198"/>
                  </p:ext>
                </p:extLst>
              </p:nvPr>
            </p:nvGraphicFramePr>
            <p:xfrm>
              <a:off x="116736" y="755999"/>
              <a:ext cx="8910528" cy="45452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115312">
                      <a:extLst>
                        <a:ext uri="{9D8B030D-6E8A-4147-A177-3AD203B41FA5}">
                          <a16:colId xmlns:a16="http://schemas.microsoft.com/office/drawing/2014/main" val="2552827253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" t="-8333" r="-137" b="-114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547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66" t="-72222" r="-151" b="-66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" t="-182353" r="-200616" b="-6035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82353" r="-10020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11" t="-182353" r="-411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113422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979712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" y="36080"/>
            <a:ext cx="3347865" cy="584775"/>
            <a:chOff x="113462" y="70655"/>
            <a:chExt cx="2563780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13462" y="70655"/>
              <a:ext cx="2563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559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C946D754-2983-40C4-95E3-EBEA50B936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7185" y="5408594"/>
            <a:ext cx="9039095" cy="833021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sampling time 1ms is similar to the results of sampling time 0.1ms. This is probably because both sampling times are small.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130E3D-2A31-4B6F-A432-912661D929A3}"/>
              </a:ext>
            </a:extLst>
          </p:cNvPr>
          <p:cNvGrpSpPr/>
          <p:nvPr/>
        </p:nvGrpSpPr>
        <p:grpSpPr>
          <a:xfrm>
            <a:off x="-298462" y="2345549"/>
            <a:ext cx="3646358" cy="2712512"/>
            <a:chOff x="-298462" y="2214988"/>
            <a:chExt cx="3646358" cy="271251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C2D8D6D-4CA0-4B7D-BBF8-7476B4C39055}"/>
                </a:ext>
              </a:extLst>
            </p:cNvPr>
            <p:cNvSpPr txBox="1"/>
            <p:nvPr/>
          </p:nvSpPr>
          <p:spPr>
            <a:xfrm>
              <a:off x="-298462" y="4404280"/>
              <a:ext cx="3646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12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with initial guess 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D20A6833-09D2-4786-92BE-30DEBD0CEEB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27" y="2214988"/>
              <a:ext cx="2860405" cy="22242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1E29AB58-DB19-4619-B6A1-5FDD319B0200}"/>
              </a:ext>
            </a:extLst>
          </p:cNvPr>
          <p:cNvGrpSpPr/>
          <p:nvPr/>
        </p:nvGrpSpPr>
        <p:grpSpPr>
          <a:xfrm>
            <a:off x="3140432" y="2345547"/>
            <a:ext cx="2860405" cy="2927958"/>
            <a:chOff x="3140432" y="2214986"/>
            <a:chExt cx="2860405" cy="292795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93B42D8-1BCF-40F0-9318-3CACDDE326BF}"/>
                </a:ext>
              </a:extLst>
            </p:cNvPr>
            <p:cNvSpPr txBox="1"/>
            <p:nvPr/>
          </p:nvSpPr>
          <p:spPr>
            <a:xfrm>
              <a:off x="3408219" y="4404280"/>
              <a:ext cx="23017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13   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after changing the gain of the speed controller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33AEA4F4-7271-4909-BF64-41E2F272673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432" y="2214986"/>
              <a:ext cx="2860405" cy="22242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2C44DBED-0A71-498E-9D08-52CEA3B488B3}"/>
              </a:ext>
            </a:extLst>
          </p:cNvPr>
          <p:cNvGrpSpPr/>
          <p:nvPr/>
        </p:nvGrpSpPr>
        <p:grpSpPr>
          <a:xfrm>
            <a:off x="6121157" y="2345546"/>
            <a:ext cx="2823416" cy="2927959"/>
            <a:chOff x="6121157" y="2214985"/>
            <a:chExt cx="2823416" cy="2927959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13D88D2-F137-4C9B-B5DB-CC28C64BD64B}"/>
                </a:ext>
              </a:extLst>
            </p:cNvPr>
            <p:cNvSpPr txBox="1"/>
            <p:nvPr/>
          </p:nvSpPr>
          <p:spPr>
            <a:xfrm>
              <a:off x="6380173" y="4404280"/>
              <a:ext cx="23017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14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after changing the gain of the current controller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64068E66-126A-49E9-A3CD-68C17D9E7EA0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157" y="2214985"/>
              <a:ext cx="2823416" cy="222426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9569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717620"/>
                  </p:ext>
                </p:extLst>
              </p:nvPr>
            </p:nvGraphicFramePr>
            <p:xfrm>
              <a:off x="116736" y="707783"/>
              <a:ext cx="8910528" cy="45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115312">
                      <a:extLst>
                        <a:ext uri="{9D8B030D-6E8A-4147-A177-3AD203B41FA5}">
                          <a16:colId xmlns:a16="http://schemas.microsoft.com/office/drawing/2014/main" val="2664657780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49572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5 (fine tuning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𝒎𝒔</m:t>
                              </m:r>
                            </m:oMath>
                          </a14:m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56559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𝒓𝒆𝒇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step</a:t>
                          </a:r>
                          <a:r>
                            <a:rPr lang="en-US" altLang="zh-TW" sz="14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 with step time 30s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initial value 500 and final value 1000,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altLang="zh-TW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495227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=20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=0.6</m:t>
                              </m:r>
                            </m:oMath>
                          </a14:m>
                          <a:r>
                            <a:rPr lang="en-US" altLang="zh-TW" sz="1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zero=-0.03</a:t>
                          </a:r>
                          <a:endParaRPr lang="en-US" altLang="zh-TW" sz="14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=10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=0.02</m:t>
                              </m:r>
                            </m:oMath>
                          </a14:m>
                          <a:r>
                            <a:rPr lang="en-US" altLang="zh-TW" sz="1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zero=-0.002</a:t>
                          </a:r>
                          <a:endParaRPr lang="en-US" altLang="zh-TW" sz="1400" b="0" i="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=20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=0.6</m:t>
                              </m:r>
                            </m:oMath>
                          </a14:m>
                          <a:r>
                            <a:rPr lang="en-US" altLang="zh-TW" sz="1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zero=-0.03</a:t>
                          </a:r>
                          <a:endParaRPr lang="en-US" altLang="zh-TW" sz="14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=0.6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=0.02</m:t>
                              </m:r>
                            </m:oMath>
                          </a14:m>
                          <a:r>
                            <a:rPr lang="en-US" altLang="zh-TW" sz="1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zero=-0.03</a:t>
                          </a:r>
                          <a:endParaRPr lang="en-US" altLang="zh-TW" sz="1400" b="0" i="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=20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=6</m:t>
                              </m:r>
                            </m:oMath>
                          </a14:m>
                          <a:r>
                            <a:rPr lang="en-US" altLang="zh-TW" sz="1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zero=-0.3</a:t>
                          </a:r>
                          <a:endParaRPr lang="en-US" altLang="zh-TW" sz="14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=0.6</m:t>
                              </m:r>
                            </m:oMath>
                          </a14:m>
                          <a:r>
                            <a:rPr lang="en-US" altLang="zh-TW" sz="14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=0.02</m:t>
                              </m:r>
                            </m:oMath>
                          </a14:m>
                          <a:r>
                            <a:rPr lang="en-US" altLang="zh-TW" sz="1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zero=-0.03</a:t>
                          </a:r>
                          <a:endParaRPr lang="en-US" altLang="zh-TW" sz="1400" b="0" i="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071904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717620"/>
                  </p:ext>
                </p:extLst>
              </p:nvPr>
            </p:nvGraphicFramePr>
            <p:xfrm>
              <a:off x="116736" y="707783"/>
              <a:ext cx="8910528" cy="45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64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115312">
                      <a:extLst>
                        <a:ext uri="{9D8B030D-6E8A-4147-A177-3AD203B41FA5}">
                          <a16:colId xmlns:a16="http://schemas.microsoft.com/office/drawing/2014/main" val="2664657780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" t="-8333" r="-137" b="-11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56559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66" t="-69892" r="-151" b="-63548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" t="-185882" r="-200616" b="-5952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85882" r="-100205" b="-59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11" t="-185882" r="-411" b="-59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071904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979712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" y="36080"/>
            <a:ext cx="3347865" cy="584775"/>
            <a:chOff x="113462" y="70655"/>
            <a:chExt cx="2563780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13462" y="70655"/>
              <a:ext cx="2563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559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C946D754-2983-40C4-95E3-EBEA50B936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1769" y="5343405"/>
            <a:ext cx="8545036" cy="89385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becomes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stable in steady state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lowering the P gain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TW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altLang="zh-TW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overshoot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after </a:t>
            </a:r>
            <a:r>
              <a:rPr lang="en-US" altLang="zh-TW" sz="2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US" altLang="zh-TW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 gain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TW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controller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8EF02EA-03C6-496B-A9E3-4F47B5849DCA}"/>
              </a:ext>
            </a:extLst>
          </p:cNvPr>
          <p:cNvGrpSpPr/>
          <p:nvPr/>
        </p:nvGrpSpPr>
        <p:grpSpPr>
          <a:xfrm>
            <a:off x="-298494" y="2301666"/>
            <a:ext cx="3646358" cy="2707037"/>
            <a:chOff x="-298494" y="2219322"/>
            <a:chExt cx="3646358" cy="2707037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C2D8D6D-4CA0-4B7D-BBF8-7476B4C39055}"/>
                </a:ext>
              </a:extLst>
            </p:cNvPr>
            <p:cNvSpPr txBox="1"/>
            <p:nvPr/>
          </p:nvSpPr>
          <p:spPr>
            <a:xfrm>
              <a:off x="-298494" y="4403139"/>
              <a:ext cx="3646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15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with initial guess 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F8202023-EA3D-4637-950D-22C3242CA6B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30" y="2219322"/>
              <a:ext cx="2925187" cy="2221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90320A5-5643-47A2-ABCB-2B8A59AC6F89}"/>
              </a:ext>
            </a:extLst>
          </p:cNvPr>
          <p:cNvGrpSpPr/>
          <p:nvPr/>
        </p:nvGrpSpPr>
        <p:grpSpPr>
          <a:xfrm>
            <a:off x="3145410" y="2301665"/>
            <a:ext cx="2853179" cy="2916270"/>
            <a:chOff x="3145410" y="2219321"/>
            <a:chExt cx="2853179" cy="291627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93B42D8-1BCF-40F0-9318-3CACDDE326BF}"/>
                </a:ext>
              </a:extLst>
            </p:cNvPr>
            <p:cNvSpPr txBox="1"/>
            <p:nvPr/>
          </p:nvSpPr>
          <p:spPr>
            <a:xfrm>
              <a:off x="3383433" y="4396927"/>
              <a:ext cx="23017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16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after changing the gain of the speed controller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C34DB080-E83A-476C-8BFB-565FD7A88C9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410" y="2219321"/>
              <a:ext cx="2853179" cy="22114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EE90010-6B7F-4044-B0D2-64F986BEB24F}"/>
              </a:ext>
            </a:extLst>
          </p:cNvPr>
          <p:cNvGrpSpPr/>
          <p:nvPr/>
        </p:nvGrpSpPr>
        <p:grpSpPr>
          <a:xfrm>
            <a:off x="6096391" y="2309294"/>
            <a:ext cx="2853179" cy="2904826"/>
            <a:chOff x="6096391" y="2226950"/>
            <a:chExt cx="2853179" cy="2904826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13D88D2-F137-4C9B-B5DB-CC28C64BD64B}"/>
                </a:ext>
              </a:extLst>
            </p:cNvPr>
            <p:cNvSpPr txBox="1"/>
            <p:nvPr/>
          </p:nvSpPr>
          <p:spPr>
            <a:xfrm>
              <a:off x="6362072" y="4393112"/>
              <a:ext cx="23017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17</a:t>
              </a:r>
            </a:p>
            <a:p>
              <a:pPr algn="ctr"/>
              <a:r>
                <a:rPr lang="en-US" altLang="zh-TW" sz="1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after changing the gain of the current controller</a:t>
              </a:r>
              <a:endParaRPr lang="zh-TW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5B86EB92-23C0-4DD0-9625-48E2B0544C37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391" y="2226950"/>
              <a:ext cx="2853179" cy="22114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342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716772"/>
                  </p:ext>
                </p:extLst>
              </p:nvPr>
            </p:nvGraphicFramePr>
            <p:xfrm>
              <a:off x="77553" y="626084"/>
              <a:ext cx="8910528" cy="4494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6872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043304">
                      <a:extLst>
                        <a:ext uri="{9D8B030D-6E8A-4147-A177-3AD203B41FA5}">
                          <a16:colId xmlns:a16="http://schemas.microsoft.com/office/drawing/2014/main" val="3697751293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6441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6 (fine tuning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𝟏𝟎𝟎</m:t>
                              </m:r>
                              <m:r>
                                <a:rPr lang="en-US" altLang="zh-TW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𝒎𝒔</m:t>
                              </m:r>
                            </m:oMath>
                          </a14:m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5649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𝒓𝒆𝒇</m:t>
                                  </m:r>
                                </m:sub>
                              </m:sSub>
                              <m:r>
                                <a:rPr lang="en-US" altLang="zh-TW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step</a:t>
                          </a:r>
                          <a:r>
                            <a:rPr lang="en-US" altLang="zh-TW" sz="14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 with step time 30s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initial value 500 and final value 1000,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𝟏𝟎𝟎</m:t>
                                </m:r>
                                <m:r>
                                  <a:rPr lang="en-US" altLang="zh-TW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altLang="zh-TW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516248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=0.3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=6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zero=-20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=0.6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=0.02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zero=-0.03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=0.5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zero=-6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=0.6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=0.02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zero=-0.03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=0.5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zero=-6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Ps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=0.6</m:t>
                              </m:r>
                            </m:oMath>
                          </a14:m>
                          <a:r>
                            <a:rPr lang="en-US" altLang="zh-TW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Is</m:t>
                                  </m:r>
                                </m:sub>
                              </m:sSub>
                              <m:r>
                                <a:rPr lang="en-US" altLang="zh-TW" sz="14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=0.002</m:t>
                              </m:r>
                            </m:oMath>
                          </a14:m>
                          <a:r>
                            <a:rPr lang="en-US" altLang="zh-TW" sz="1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zero=-0.003</a:t>
                          </a:r>
                          <a:endParaRPr lang="en-US" altLang="zh-TW" sz="14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045390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716772"/>
                  </p:ext>
                </p:extLst>
              </p:nvPr>
            </p:nvGraphicFramePr>
            <p:xfrm>
              <a:off x="77553" y="626084"/>
              <a:ext cx="8910528" cy="4494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6872">
                      <a:extLst>
                        <a:ext uri="{9D8B030D-6E8A-4147-A177-3AD203B41FA5}">
                          <a16:colId xmlns:a16="http://schemas.microsoft.com/office/drawing/2014/main" val="1687033391"/>
                        </a:ext>
                      </a:extLst>
                    </a:gridCol>
                    <a:gridCol w="2043304">
                      <a:extLst>
                        <a:ext uri="{9D8B030D-6E8A-4147-A177-3AD203B41FA5}">
                          <a16:colId xmlns:a16="http://schemas.microsoft.com/office/drawing/2014/main" val="3697751293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538649071"/>
                        </a:ext>
                      </a:extLst>
                    </a:gridCol>
                    <a:gridCol w="2970176">
                      <a:extLst>
                        <a:ext uri="{9D8B030D-6E8A-4147-A177-3AD203B41FA5}">
                          <a16:colId xmlns:a16="http://schemas.microsoft.com/office/drawing/2014/main" val="3363762871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" t="-8333" r="-137" b="-113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000" b="1" dirty="0">
                            <a:solidFill>
                              <a:schemeClr val="tx1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6480085"/>
                      </a:ext>
                    </a:extLst>
                  </a:tr>
                  <a:tr h="5649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70" t="-69892" r="-153" b="-6322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5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505612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" t="-185882" r="-200205" b="-59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1" t="-185882" r="-100616" b="-5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85882" r="-410" b="-5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62828"/>
                      </a:ext>
                    </a:extLst>
                  </a:tr>
                  <a:tr h="3045390">
                    <a:tc gridSpan="2">
                      <a:txBody>
                        <a:bodyPr/>
                        <a:lstStyle/>
                        <a:p>
                          <a:endParaRPr lang="zh-TW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51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979712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" y="36080"/>
            <a:ext cx="3347865" cy="584775"/>
            <a:chOff x="113462" y="70655"/>
            <a:chExt cx="2563780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13462" y="70655"/>
              <a:ext cx="2563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559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2D8D6D-4CA0-4B7D-BBF8-7476B4C39055}"/>
              </a:ext>
            </a:extLst>
          </p:cNvPr>
          <p:cNvSpPr txBox="1"/>
          <p:nvPr/>
        </p:nvSpPr>
        <p:spPr>
          <a:xfrm>
            <a:off x="-324650" y="4416557"/>
            <a:ext cx="364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17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with initial guess </a:t>
            </a:r>
            <a:endParaRPr lang="zh-TW" alt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3B42D8-1BCF-40F0-9318-3CACDDE326BF}"/>
              </a:ext>
            </a:extLst>
          </p:cNvPr>
          <p:cNvSpPr txBox="1"/>
          <p:nvPr/>
        </p:nvSpPr>
        <p:spPr>
          <a:xfrm>
            <a:off x="3282875" y="4398035"/>
            <a:ext cx="2301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18  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changing the gain of the 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TW" alt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內容版面配置區 4">
                <a:extLst>
                  <a:ext uri="{FF2B5EF4-FFF2-40B4-BE49-F238E27FC236}">
                    <a16:creationId xmlns:a16="http://schemas.microsoft.com/office/drawing/2014/main" id="{C946D754-2983-40C4-95E3-EBEA50B936CF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88186" y="5149728"/>
                <a:ext cx="9053432" cy="121865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figures,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 tend to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oscillate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steady state and there is always an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overshoot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Although we mange to suppress the oscillation after tuning the parameters, the tracking performance is still worse compared to the results with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values.</a:t>
                </a:r>
              </a:p>
            </p:txBody>
          </p:sp>
        </mc:Choice>
        <mc:Fallback xmlns="">
          <p:sp>
            <p:nvSpPr>
              <p:cNvPr id="24" name="內容版面配置區 4">
                <a:extLst>
                  <a:ext uri="{FF2B5EF4-FFF2-40B4-BE49-F238E27FC236}">
                    <a16:creationId xmlns:a16="http://schemas.microsoft.com/office/drawing/2014/main" id="{C946D754-2983-40C4-95E3-EBEA50B93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88186" y="5149728"/>
                <a:ext cx="9053432" cy="1218658"/>
              </a:xfrm>
              <a:blipFill>
                <a:blip r:embed="rId4"/>
                <a:stretch>
                  <a:fillRect l="-1480" t="-7000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313D88D2-F137-4C9B-B5DB-CC28C64BD64B}"/>
              </a:ext>
            </a:extLst>
          </p:cNvPr>
          <p:cNvSpPr txBox="1"/>
          <p:nvPr/>
        </p:nvSpPr>
        <p:spPr>
          <a:xfrm>
            <a:off x="6376975" y="4392542"/>
            <a:ext cx="2301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19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changing the gain of the 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TW" alt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3EC813F-0E2E-40D7-88CA-3658B98201B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4" y="2147594"/>
            <a:ext cx="2928099" cy="229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5BF01C1-376C-458F-89B2-6276A531154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749" y="2132856"/>
            <a:ext cx="2917279" cy="232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72C8BCE-FA1D-4DA3-88AF-46F716882A1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15" y="2147594"/>
            <a:ext cx="2917280" cy="229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31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95736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0" y="133233"/>
            <a:ext cx="3059832" cy="584775"/>
            <a:chOff x="150005" y="19292"/>
            <a:chExt cx="2691462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50005" y="19292"/>
              <a:ext cx="2691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Improvements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EE5E7773-9790-4F81-8A99-4CEAB943C6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0952" y="836712"/>
            <a:ext cx="8813536" cy="432048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 the discrete controllers individually, we obtained terrible results as shown in Fig.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took nearly 60 seconds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the reference speed 1000 rpm.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fine tuning, we are now able to track the reference speed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1.5 seconds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noticeable that reference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500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tracked quicker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1000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Our guess is that higher reference speed requires more time to track.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tuned results are still incapable of tracking all reference speed within 1 sec.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1EAF74A-DB0A-450A-AEA1-74AB383C9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664" y="3140968"/>
            <a:ext cx="3852186" cy="27260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140968"/>
            <a:ext cx="4426395" cy="271538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2D8D6D-4CA0-4B7D-BBF8-7476B4C39055}"/>
              </a:ext>
            </a:extLst>
          </p:cNvPr>
          <p:cNvSpPr txBox="1"/>
          <p:nvPr/>
        </p:nvSpPr>
        <p:spPr>
          <a:xfrm>
            <a:off x="294664" y="5887035"/>
            <a:ext cx="362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 Results before individual gain tuning.</a:t>
            </a:r>
            <a:endParaRPr lang="zh-TW" alt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C2D8D6D-4CA0-4B7D-BBF8-7476B4C39055}"/>
              </a:ext>
            </a:extLst>
          </p:cNvPr>
          <p:cNvSpPr txBox="1"/>
          <p:nvPr/>
        </p:nvSpPr>
        <p:spPr>
          <a:xfrm>
            <a:off x="4499992" y="5857527"/>
            <a:ext cx="362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 Results after individual gain tuning.</a:t>
            </a:r>
            <a:endParaRPr lang="zh-TW" alt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3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95736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0" y="133233"/>
            <a:ext cx="2501445" cy="584775"/>
            <a:chOff x="150005" y="19292"/>
            <a:chExt cx="2501445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50005" y="19292"/>
              <a:ext cx="238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EE5E7773-9790-4F81-8A99-4CEAB943C6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0952" y="908720"/>
            <a:ext cx="8885544" cy="532859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provided by the paper did not provide us promising results.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and individual tuning on the PI controllers are mandatory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sampling rates are easier to tune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results are also better compared to higher sampling rates.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smaller the sampling rates, the more a discrete plant can be viewed as a continuous plant.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controller and plant poles are placed according to the motor ratings,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poles should be updated when considering different motors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zero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placements, it is easily seen that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the zero is placed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the controller pole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quicker and more accurate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is tracked.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for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placements,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is placed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the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pole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 that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underdamping and overdamping effects are cancelled off.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speed controller zero placements need to be near the controller pole, while the current controller need to be placed near the plant pole.</a:t>
            </a:r>
          </a:p>
        </p:txBody>
      </p:sp>
    </p:spTree>
    <p:extLst>
      <p:ext uri="{BB962C8B-B14F-4D97-AF65-F5344CB8AC3E}">
        <p14:creationId xmlns:p14="http://schemas.microsoft.com/office/powerpoint/2010/main" val="25184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11991" cy="385684"/>
          </a:xfrm>
        </p:spPr>
        <p:txBody>
          <a:bodyPr/>
          <a:lstStyle/>
          <a:p>
            <a:r>
              <a:rPr lang="en-US" altLang="zh-TW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Chung-En Liu,   Li-Yang Chang</a:t>
            </a:r>
            <a:endParaRPr lang="en-US" altLang="zh-TW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5E7773-9790-4F81-8A99-4CEAB943C6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2523" y="908720"/>
            <a:ext cx="8859343" cy="5328591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emulators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(WTE)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performances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wind turbine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WTE usually consists of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4108" lvl="3" indent="-45720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0475" lvl="2" indent="-361950" defTabSz="1260475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the torque of the blades induced by wind</a:t>
            </a:r>
          </a:p>
          <a:p>
            <a:pPr marL="1260475" lvl="2" indent="-361950" defTabSz="1260475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[1: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Jayati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et al. 2014]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[5: S.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Kouadriaet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al. 2013]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proposed control systems for controlling the output torque of a DC motor.</a:t>
            </a:r>
          </a:p>
          <a:p>
            <a:pPr marL="864108" lvl="3" indent="-45720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0475" lvl="2" indent="-361950" defTabSz="1260475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observe the characteristics of a wind turbine</a:t>
            </a:r>
          </a:p>
          <a:p>
            <a:pPr marL="1260475" lvl="2" indent="-361950" defTabSz="1260475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 J.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Vaheeshan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2011]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[3: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Baozhong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 et al. 2014]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introduced mathematical models for wind turbines</a:t>
            </a:r>
          </a:p>
          <a:p>
            <a:pPr marL="1260475" lvl="2" indent="-361950" defTabSz="1260475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constructed a system that is capable of controlling the output speed of a DC motor in a WTE. The system is based on the system proposed in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Jayati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Dey  et al. 2014]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0" y="107326"/>
            <a:ext cx="2310245" cy="600490"/>
            <a:chOff x="144487" y="-6615"/>
            <a:chExt cx="2742293" cy="600490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44487" y="-6615"/>
              <a:ext cx="2742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02A67414-17F3-41BF-A228-427A04C85675}"/>
              </a:ext>
            </a:extLst>
          </p:cNvPr>
          <p:cNvSpPr txBox="1">
            <a:spLocks/>
          </p:cNvSpPr>
          <p:nvPr/>
        </p:nvSpPr>
        <p:spPr>
          <a:xfrm>
            <a:off x="88495" y="2368422"/>
            <a:ext cx="8873371" cy="34173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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5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95736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0" y="133233"/>
            <a:ext cx="2501445" cy="584775"/>
            <a:chOff x="150005" y="19292"/>
            <a:chExt cx="2501445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50005" y="19292"/>
              <a:ext cx="238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內容版面配置區 3">
            <a:extLst>
              <a:ext uri="{FF2B5EF4-FFF2-40B4-BE49-F238E27FC236}">
                <a16:creationId xmlns:a16="http://schemas.microsoft.com/office/drawing/2014/main" id="{2DCE5315-E979-42D4-BFBD-8E21889A066F}"/>
              </a:ext>
            </a:extLst>
          </p:cNvPr>
          <p:cNvSpPr txBox="1">
            <a:spLocks/>
          </p:cNvSpPr>
          <p:nvPr/>
        </p:nvSpPr>
        <p:spPr>
          <a:xfrm>
            <a:off x="251520" y="1052736"/>
            <a:ext cx="8712968" cy="51845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Jayati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Dey  et al. 2014]</a:t>
            </a:r>
          </a:p>
          <a:p>
            <a:pPr marL="297180" lvl="1" indent="0">
              <a:spcBef>
                <a:spcPts val="0"/>
              </a:spcBef>
              <a:buClrTx/>
              <a:buNone/>
              <a:defRPr/>
            </a:pP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Jayati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Dey, Tapas Kumar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Jitesh Chandra Barman, “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a digitally controlled wind turbine emulator,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Electronics, Communication and Instrumentation (ICECI)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 J.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Vaheeshan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2011]</a:t>
            </a:r>
          </a:p>
          <a:p>
            <a:pPr marL="297180" lvl="1" indent="0">
              <a:spcBef>
                <a:spcPts val="0"/>
              </a:spcBef>
              <a:buClrTx/>
              <a:buNone/>
              <a:defRPr/>
            </a:pP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Vaheeshan, V. Vihirthanath, S. G. Abeyaratne, A. Atputharajah,  G. Ramatharan, “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Emulator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Industrial and Information Systems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[3: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Baozhong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 et al. 2014]</a:t>
            </a:r>
          </a:p>
          <a:p>
            <a:pPr marL="297180" lvl="1" indent="0">
              <a:spcBef>
                <a:spcPts val="0"/>
              </a:spcBef>
              <a:buClrTx/>
              <a:buNone/>
              <a:defRPr/>
            </a:pP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Baozhong Liu , Fujio Tatsuta, Shoji Nishikata, Katsumi Suzuki, “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a wind turbine simulator with a DC motor considering various moments of inertia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Electrical Machines and Systems (ICEMS)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[4: Mohan Pavan Kumar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Bailapudi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2016]</a:t>
            </a:r>
          </a:p>
          <a:p>
            <a:pPr marL="297180" lvl="1" indent="0">
              <a:spcBef>
                <a:spcPts val="0"/>
              </a:spcBef>
              <a:buClrTx/>
              <a:buNone/>
              <a:defRPr/>
            </a:pP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 Pavan Kumar Bailapudi, Nidul Sinha, “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logic controlled wind turbine emulator (WTE)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Information Communication and Embedded Systems (ICICES)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[5: S.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Kouadriaet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al. 2013]</a:t>
            </a:r>
          </a:p>
          <a:p>
            <a:pPr marL="297180" lvl="1" indent="0">
              <a:spcBef>
                <a:spcPts val="0"/>
              </a:spcBef>
              <a:buClrTx/>
              <a:buNone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Kouadria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Belfedhal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E.M.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Berkouk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Meslem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real time wind turbine emulator based on DC motor controlled by PI regulator,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Eighth International Conference and Exhibition on Ecological Vehicles and Renewable Energies (EVER),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[6: Vo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 et al. 2011]</a:t>
            </a:r>
          </a:p>
          <a:p>
            <a:pPr marL="297180" lvl="1" indent="0">
              <a:spcBef>
                <a:spcPts val="0"/>
              </a:spcBef>
              <a:buClrTx/>
              <a:buNone/>
              <a:defRPr/>
            </a:pP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 Thanh Ha, Vu Hoang Phuong, Nguyen Tung Lam, Nguyen Phung Quang, “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dead-beat current controller based wind turbine emulator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System Science and Engineering (ICSSE)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[7: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Santaphon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Kumsup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2010]</a:t>
            </a:r>
          </a:p>
          <a:p>
            <a:pPr marL="297180" lvl="1" indent="0">
              <a:spcBef>
                <a:spcPts val="0"/>
              </a:spcBef>
              <a:buClrTx/>
              <a:buNone/>
              <a:defRPr/>
            </a:pP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Santaphon Kumsup, Chanrit Tarasantisuk, “</a:t>
            </a:r>
            <a:r>
              <a:rPr lang="en-US" altLang="zh-TW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wind turbine emulator for testing wind energy conversion systems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Energy Conference,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1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</p:spTree>
    <p:extLst>
      <p:ext uri="{BB962C8B-B14F-4D97-AF65-F5344CB8AC3E}">
        <p14:creationId xmlns:p14="http://schemas.microsoft.com/office/powerpoint/2010/main" val="352741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150952" y="908720"/>
                <a:ext cx="8813536" cy="537473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consists of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Motor Plant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-17780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tracks the reference rotation speed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motor,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step function with values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 and 1000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given as the reference rotation speed.</a:t>
                </a:r>
              </a:p>
              <a:p>
                <a:pPr marL="285750" lvl="1" indent="-285750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150952" y="908720"/>
                <a:ext cx="8813536" cy="5374733"/>
              </a:xfrm>
              <a:blipFill>
                <a:blip r:embed="rId2"/>
                <a:stretch>
                  <a:fillRect l="-1660" t="-1134" r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332520-9B25-4DB1-900C-64CE925837CB}"/>
              </a:ext>
            </a:extLst>
          </p:cNvPr>
          <p:cNvSpPr txBox="1"/>
          <p:nvPr/>
        </p:nvSpPr>
        <p:spPr>
          <a:xfrm>
            <a:off x="2555776" y="444526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  Overall Control System of the DC motor</a:t>
            </a:r>
            <a:endParaRPr lang="zh-TW" alt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1979712" cy="385684"/>
          </a:xfrm>
        </p:spPr>
        <p:txBody>
          <a:bodyPr/>
          <a:lstStyle/>
          <a:p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Chung-</a:t>
            </a:r>
            <a:r>
              <a:rPr lang="en-US" altLang="zh-TW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  Li-Yang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08521" y="110675"/>
            <a:ext cx="6552729" cy="1077218"/>
            <a:chOff x="150043" y="-3266"/>
            <a:chExt cx="2742293" cy="1077218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50043" y="-3266"/>
              <a:ext cx="27422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control scheme of the system 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2" y="593875"/>
              <a:ext cx="25611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" y="2466570"/>
            <a:ext cx="9079781" cy="19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11991" cy="385684"/>
          </a:xfrm>
        </p:spPr>
        <p:txBody>
          <a:bodyPr/>
          <a:lstStyle/>
          <a:p>
            <a:r>
              <a:rPr lang="en-US" altLang="zh-TW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Chung-En Liu,   Li-Yang Chang</a:t>
            </a:r>
            <a:endParaRPr lang="en-US" altLang="zh-TW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102523" y="908721"/>
                <a:ext cx="8859343" cy="341731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Eqn. (1)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indicates the transfer function of the CT plant</a:t>
                </a: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and meanings for the notations in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Eqn. (1)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as follows:</a:t>
                </a:r>
              </a:p>
              <a:p>
                <a:pPr lvl="2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TW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=0.13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𝑁𝑚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𝐴𝑚𝑝</m:t>
                    </m:r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Armature Inductance </a:t>
                </a:r>
                <a14:m>
                  <m:oMath xmlns:m="http://schemas.openxmlformats.org/officeDocument/2006/math">
                    <m:r>
                      <a:rPr lang="en-US" altLang="zh-TW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=112.9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𝑚𝐻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Armature Resistance </a:t>
                </a:r>
                <a14:m>
                  <m:oMath xmlns:m="http://schemas.openxmlformats.org/officeDocument/2006/math">
                    <m:r>
                      <a:rPr lang="en-US" altLang="zh-TW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=3.74 </m:t>
                    </m:r>
                    <m:r>
                      <m:rPr>
                        <m:sty m:val="p"/>
                      </m:rPr>
                      <a:rPr lang="el-GR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Motor Inertia </a:t>
                </a:r>
                <a14:m>
                  <m:oMath xmlns:m="http://schemas.openxmlformats.org/officeDocument/2006/math">
                    <m:r>
                      <a:rPr lang="en-US" altLang="zh-TW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𝑱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=0.0041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𝐾𝑔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Motor Damping Constant </a:t>
                </a:r>
                <a14:m>
                  <m:oMath xmlns:m="http://schemas.openxmlformats.org/officeDocument/2006/math">
                    <m:r>
                      <a:rPr lang="en-US" altLang="zh-TW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=0.001258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𝑁𝑚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𝑠𝑒𝑐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𝑟𝑎𝑑</m:t>
                    </m:r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tf2ss() function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allows us to convert the transfer function of the plant to it’s state-space.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Eqn. (2)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shows the result we get.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102523" y="908721"/>
                <a:ext cx="8859343" cy="3417312"/>
              </a:xfrm>
              <a:blipFill>
                <a:blip r:embed="rId2"/>
                <a:stretch>
                  <a:fillRect l="-1652" t="-1783" r="-21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27549" y="129855"/>
            <a:ext cx="6156176" cy="584775"/>
            <a:chOff x="87670" y="15914"/>
            <a:chExt cx="2742293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87670" y="15914"/>
              <a:ext cx="2742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 function </a:t>
              </a:r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 State-space 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02A67414-17F3-41BF-A228-427A04C85675}"/>
              </a:ext>
            </a:extLst>
          </p:cNvPr>
          <p:cNvSpPr txBox="1">
            <a:spLocks/>
          </p:cNvSpPr>
          <p:nvPr/>
        </p:nvSpPr>
        <p:spPr>
          <a:xfrm>
            <a:off x="88495" y="2368422"/>
            <a:ext cx="8873371" cy="34173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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299DB71-B5AA-4DE6-B521-7EA3B77C3116}"/>
              </a:ext>
            </a:extLst>
          </p:cNvPr>
          <p:cNvGrpSpPr/>
          <p:nvPr/>
        </p:nvGrpSpPr>
        <p:grpSpPr>
          <a:xfrm>
            <a:off x="-123933" y="5013718"/>
            <a:ext cx="4168158" cy="1055043"/>
            <a:chOff x="133033" y="3429000"/>
            <a:chExt cx="4168158" cy="105504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A4A4463-5733-42F5-AA75-EB3A2BCF0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965" t="52800" r="24799" b="33200"/>
            <a:stretch/>
          </p:blipFill>
          <p:spPr>
            <a:xfrm>
              <a:off x="468969" y="3429000"/>
              <a:ext cx="3286043" cy="612674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B506CAB-F7B6-4118-9597-ED23A5560313}"/>
                </a:ext>
              </a:extLst>
            </p:cNvPr>
            <p:cNvSpPr txBox="1"/>
            <p:nvPr/>
          </p:nvSpPr>
          <p:spPr>
            <a:xfrm>
              <a:off x="133033" y="4145489"/>
              <a:ext cx="416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Eqn. (1)  Transfer function of the CT plant</a:t>
              </a:r>
              <a:endParaRPr lang="zh-TW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54CC6A7-110A-4109-A82E-3AE389CC3242}"/>
              </a:ext>
            </a:extLst>
          </p:cNvPr>
          <p:cNvSpPr txBox="1"/>
          <p:nvPr/>
        </p:nvSpPr>
        <p:spPr>
          <a:xfrm>
            <a:off x="4603412" y="5785733"/>
            <a:ext cx="416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Eqn. (2)  State-space of the CT plant</a:t>
            </a:r>
            <a:endParaRPr lang="zh-TW" alt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CF426DF-2AB8-4E13-B841-0885A477FE92}"/>
              </a:ext>
            </a:extLst>
          </p:cNvPr>
          <p:cNvGrpSpPr/>
          <p:nvPr/>
        </p:nvGrpSpPr>
        <p:grpSpPr>
          <a:xfrm>
            <a:off x="4430853" y="4767497"/>
            <a:ext cx="1951496" cy="576772"/>
            <a:chOff x="4067944" y="4409074"/>
            <a:chExt cx="1951496" cy="576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C49057BF-DBEF-4482-82CA-8B8F25D559D5}"/>
                    </a:ext>
                  </a:extLst>
                </p:cNvPr>
                <p:cNvSpPr txBox="1"/>
                <p:nvPr/>
              </p:nvSpPr>
              <p:spPr>
                <a:xfrm>
                  <a:off x="4067944" y="4409074"/>
                  <a:ext cx="194777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zh-TW" b="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C49057BF-DBEF-4482-82CA-8B8F25D55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4409074"/>
                  <a:ext cx="1947777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254" t="-2500" b="-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A0961A5D-96BA-4C7D-B10E-F4CA683417CF}"/>
                    </a:ext>
                  </a:extLst>
                </p:cNvPr>
                <p:cNvSpPr txBox="1"/>
                <p:nvPr/>
              </p:nvSpPr>
              <p:spPr>
                <a:xfrm>
                  <a:off x="4067944" y="4739625"/>
                  <a:ext cx="195149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𝐷𝑢</m:t>
                        </m:r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zh-TW" sz="1600" b="0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A0961A5D-96BA-4C7D-B10E-F4CA68341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4739625"/>
                  <a:ext cx="1951496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188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8168D29-35A9-4A3B-8AB8-6BBDA9D01AFB}"/>
              </a:ext>
            </a:extLst>
          </p:cNvPr>
          <p:cNvGrpSpPr/>
          <p:nvPr/>
        </p:nvGrpSpPr>
        <p:grpSpPr>
          <a:xfrm>
            <a:off x="6606965" y="4255853"/>
            <a:ext cx="2451390" cy="1475566"/>
            <a:chOff x="6132930" y="4037468"/>
            <a:chExt cx="2451390" cy="1475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4F61A9A-B10D-4019-B0C3-749EDE000F6A}"/>
                    </a:ext>
                  </a:extLst>
                </p:cNvPr>
                <p:cNvSpPr txBox="1"/>
                <p:nvPr/>
              </p:nvSpPr>
              <p:spPr>
                <a:xfrm>
                  <a:off x="6139933" y="4037468"/>
                  <a:ext cx="2444387" cy="415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33.435</m:t>
                                  </m:r>
                                </m:e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−10.1642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4F61A9A-B10D-4019-B0C3-749EDE000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933" y="4037468"/>
                  <a:ext cx="2444387" cy="415627"/>
                </a:xfrm>
                <a:prstGeom prst="rect">
                  <a:avLst/>
                </a:prstGeom>
                <a:blipFill>
                  <a:blip r:embed="rId6"/>
                  <a:stretch>
                    <a:fillRect l="-1496" t="-1471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C238B805-0CCF-4F68-98AA-899507D7F42A}"/>
                    </a:ext>
                  </a:extLst>
                </p:cNvPr>
                <p:cNvSpPr txBox="1"/>
                <p:nvPr/>
              </p:nvSpPr>
              <p:spPr>
                <a:xfrm>
                  <a:off x="6132930" y="4421320"/>
                  <a:ext cx="718274" cy="4106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C238B805-0CCF-4F68-98AA-899507D7F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930" y="4421320"/>
                  <a:ext cx="718274" cy="410625"/>
                </a:xfrm>
                <a:prstGeom prst="rect">
                  <a:avLst/>
                </a:prstGeom>
                <a:blipFill>
                  <a:blip r:embed="rId7"/>
                  <a:stretch>
                    <a:fillRect l="-6780" t="-1493" b="-164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5586EC5A-9A0D-4498-82A6-6F003533F8EF}"/>
                    </a:ext>
                  </a:extLst>
                </p:cNvPr>
                <p:cNvSpPr txBox="1"/>
                <p:nvPr/>
              </p:nvSpPr>
              <p:spPr>
                <a:xfrm>
                  <a:off x="6132930" y="4899396"/>
                  <a:ext cx="174624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280.8443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5586EC5A-9A0D-4498-82A6-6F003533F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930" y="4899396"/>
                  <a:ext cx="174624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44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B04E30C3-CCF4-429D-9598-68DA3FDC202F}"/>
                    </a:ext>
                  </a:extLst>
                </p:cNvPr>
                <p:cNvSpPr txBox="1"/>
                <p:nvPr/>
              </p:nvSpPr>
              <p:spPr>
                <a:xfrm>
                  <a:off x="6132930" y="5266813"/>
                  <a:ext cx="5768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B04E30C3-CCF4-429D-9598-68DA3FDC2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930" y="5266813"/>
                  <a:ext cx="576889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8511" r="-7447" b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339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11991" cy="385684"/>
          </a:xfrm>
        </p:spPr>
        <p:txBody>
          <a:bodyPr/>
          <a:lstStyle/>
          <a:p>
            <a:r>
              <a:rPr lang="en-US" altLang="zh-TW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Chung-En Liu,   Li-Yang Chang</a:t>
            </a:r>
            <a:endParaRPr lang="en-US" altLang="zh-TW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285034" y="1052737"/>
                <a:ext cx="8573933" cy="439248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state-space of the plant, we could calculate the controllability matrix and observability matrix of the system.</a:t>
                </a: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calculate the controllability matrix with </a:t>
                </a:r>
                <a:r>
                  <a:rPr lang="en-US" altLang="zh-TW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ctrb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 function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−33.4335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full rank               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is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controllable</a:t>
                </a:r>
              </a:p>
              <a:p>
                <a:pPr marL="0" indent="0"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calculate the controllability matrix with </a:t>
                </a:r>
                <a:r>
                  <a:rPr lang="en-US" altLang="zh-TW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obsv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 function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280.8443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280.8443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full rank               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is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observable</a:t>
                </a: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285034" y="1052737"/>
                <a:ext cx="8573933" cy="4392487"/>
              </a:xfrm>
              <a:blipFill>
                <a:blip r:embed="rId2"/>
                <a:stretch>
                  <a:fillRect l="-1707" t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27549" y="129855"/>
            <a:ext cx="6156176" cy="584775"/>
            <a:chOff x="87670" y="15914"/>
            <a:chExt cx="2742293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87670" y="15914"/>
              <a:ext cx="2742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Controllability and Observability 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02A67414-17F3-41BF-A228-427A04C85675}"/>
              </a:ext>
            </a:extLst>
          </p:cNvPr>
          <p:cNvSpPr txBox="1">
            <a:spLocks/>
          </p:cNvSpPr>
          <p:nvPr/>
        </p:nvSpPr>
        <p:spPr>
          <a:xfrm>
            <a:off x="88495" y="2368422"/>
            <a:ext cx="8873371" cy="34173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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B077440-687B-466C-A22C-AB7AA70F249E}"/>
              </a:ext>
            </a:extLst>
          </p:cNvPr>
          <p:cNvSpPr/>
          <p:nvPr/>
        </p:nvSpPr>
        <p:spPr>
          <a:xfrm>
            <a:off x="2326488" y="2636913"/>
            <a:ext cx="733344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1C42FC8C-3787-4DBA-B634-891F0A513D0F}"/>
              </a:ext>
            </a:extLst>
          </p:cNvPr>
          <p:cNvSpPr/>
          <p:nvPr/>
        </p:nvSpPr>
        <p:spPr>
          <a:xfrm>
            <a:off x="2326488" y="4379714"/>
            <a:ext cx="733344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3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11991" cy="385684"/>
          </a:xfrm>
        </p:spPr>
        <p:txBody>
          <a:bodyPr/>
          <a:lstStyle/>
          <a:p>
            <a:r>
              <a:rPr lang="en-US" altLang="zh-TW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Chung-En Liu,   Li-Yang Chang</a:t>
            </a:r>
            <a:endParaRPr lang="en-US" altLang="zh-TW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5E7773-9790-4F81-8A99-4CEAB943C6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2523" y="908721"/>
            <a:ext cx="8859343" cy="176352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transfer function of the system, we get 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-33.1267 and -0.3068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pzplot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double check the answer. As shown in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only two poles in the pole-zero map.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-127549" y="129855"/>
            <a:ext cx="3259389" cy="584775"/>
            <a:chOff x="87670" y="15914"/>
            <a:chExt cx="2742293" cy="58477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87670" y="15914"/>
              <a:ext cx="2742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Poles and Zeros 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02A67414-17F3-41BF-A228-427A04C85675}"/>
              </a:ext>
            </a:extLst>
          </p:cNvPr>
          <p:cNvSpPr txBox="1">
            <a:spLocks/>
          </p:cNvSpPr>
          <p:nvPr/>
        </p:nvSpPr>
        <p:spPr>
          <a:xfrm>
            <a:off x="88495" y="2368422"/>
            <a:ext cx="8873371" cy="34173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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A27997E-BAA6-4A7F-B7F9-1173E011E2DF}"/>
              </a:ext>
            </a:extLst>
          </p:cNvPr>
          <p:cNvGrpSpPr/>
          <p:nvPr/>
        </p:nvGrpSpPr>
        <p:grpSpPr>
          <a:xfrm>
            <a:off x="108406" y="3814117"/>
            <a:ext cx="4168158" cy="1055043"/>
            <a:chOff x="133033" y="3429000"/>
            <a:chExt cx="4168158" cy="105504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27EB4D8-7D77-484B-882E-14C13C81E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965" t="52800" r="24799" b="33200"/>
            <a:stretch/>
          </p:blipFill>
          <p:spPr>
            <a:xfrm>
              <a:off x="468969" y="3429000"/>
              <a:ext cx="3286043" cy="612674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2C2D698-E8A4-4858-9A53-8F85F948FEBD}"/>
                </a:ext>
              </a:extLst>
            </p:cNvPr>
            <p:cNvSpPr txBox="1"/>
            <p:nvPr/>
          </p:nvSpPr>
          <p:spPr>
            <a:xfrm>
              <a:off x="133033" y="4145489"/>
              <a:ext cx="416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Eqn. (1)  Transfer function of the CT plant</a:t>
              </a:r>
              <a:endParaRPr lang="zh-TW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6F60A40-B934-438F-9B74-9CBEB2D475FD}"/>
              </a:ext>
            </a:extLst>
          </p:cNvPr>
          <p:cNvGrpSpPr/>
          <p:nvPr/>
        </p:nvGrpSpPr>
        <p:grpSpPr>
          <a:xfrm>
            <a:off x="4449267" y="2750802"/>
            <a:ext cx="4200341" cy="3399382"/>
            <a:chOff x="4308747" y="2795619"/>
            <a:chExt cx="4200341" cy="3399382"/>
          </a:xfrm>
        </p:grpSpPr>
        <p:pic>
          <p:nvPicPr>
            <p:cNvPr id="6" name="圖片 5" descr="一張含有 螢幕擷取畫面, 地圖 的圖片&#10;&#10;自動產生的描述">
              <a:extLst>
                <a:ext uri="{FF2B5EF4-FFF2-40B4-BE49-F238E27FC236}">
                  <a16:creationId xmlns:a16="http://schemas.microsoft.com/office/drawing/2014/main" id="{C48A6FD7-43EA-480A-A979-8D7370E53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795619"/>
              <a:ext cx="4081104" cy="3060828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416C1EB-8E66-4380-9290-45C4BB3FA05D}"/>
                </a:ext>
              </a:extLst>
            </p:cNvPr>
            <p:cNvSpPr txBox="1"/>
            <p:nvPr/>
          </p:nvSpPr>
          <p:spPr>
            <a:xfrm>
              <a:off x="4308747" y="5856447"/>
              <a:ext cx="416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2  Pole-Zero Map plot by </a:t>
              </a:r>
              <a:r>
                <a:rPr lang="en-US" altLang="zh-TW" sz="16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Matlab</a:t>
              </a:r>
              <a:endParaRPr lang="zh-TW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5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11991" cy="385684"/>
          </a:xfrm>
        </p:spPr>
        <p:txBody>
          <a:bodyPr/>
          <a:lstStyle/>
          <a:p>
            <a:r>
              <a:rPr lang="en-US" altLang="zh-TW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Chung-En Liu,   Li-Yang Chang</a:t>
            </a:r>
            <a:endParaRPr lang="en-US" altLang="zh-TW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5E7773-9790-4F81-8A99-4CEAB943C6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2523" y="908720"/>
            <a:ext cx="8859343" cy="5328591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discrete signal output of the current controller (DT plant) becomes continuous after passing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zero-order hold block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circle in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zero-order hold block.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design our DT controllers for the DT plant.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0" y="107326"/>
            <a:ext cx="1979712" cy="600490"/>
            <a:chOff x="144487" y="-6615"/>
            <a:chExt cx="2742293" cy="600490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44487" y="-6615"/>
              <a:ext cx="2742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 plant 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02A67414-17F3-41BF-A228-427A04C85675}"/>
              </a:ext>
            </a:extLst>
          </p:cNvPr>
          <p:cNvSpPr txBox="1">
            <a:spLocks/>
          </p:cNvSpPr>
          <p:nvPr/>
        </p:nvSpPr>
        <p:spPr>
          <a:xfrm>
            <a:off x="88495" y="2368422"/>
            <a:ext cx="8873371" cy="34173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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E5F26FE-1B59-4301-B474-0B07DAA59B6C}"/>
              </a:ext>
            </a:extLst>
          </p:cNvPr>
          <p:cNvGrpSpPr/>
          <p:nvPr/>
        </p:nvGrpSpPr>
        <p:grpSpPr>
          <a:xfrm>
            <a:off x="2339752" y="3861048"/>
            <a:ext cx="4729178" cy="1148811"/>
            <a:chOff x="4328159" y="3673417"/>
            <a:chExt cx="4729178" cy="1148811"/>
          </a:xfrm>
        </p:grpSpPr>
        <p:grpSp>
          <p:nvGrpSpPr>
            <p:cNvPr id="20" name="群組 19"/>
            <p:cNvGrpSpPr/>
            <p:nvPr/>
          </p:nvGrpSpPr>
          <p:grpSpPr>
            <a:xfrm>
              <a:off x="4328159" y="3673417"/>
              <a:ext cx="4729178" cy="1148811"/>
              <a:chOff x="4407072" y="4944485"/>
              <a:chExt cx="4729178" cy="1148811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07072" y="4944485"/>
                <a:ext cx="4729178" cy="841248"/>
              </a:xfrm>
              <a:prstGeom prst="rect">
                <a:avLst/>
              </a:prstGeom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C37EA92-1435-4EB1-B118-9AF787DF9E14}"/>
                  </a:ext>
                </a:extLst>
              </p:cNvPr>
              <p:cNvSpPr txBox="1"/>
              <p:nvPr/>
            </p:nvSpPr>
            <p:spPr>
              <a:xfrm>
                <a:off x="4644008" y="5754742"/>
                <a:ext cx="4168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2  Simulation of the DT plant in Simulink</a:t>
                </a:r>
                <a:endParaRPr lang="zh-TW" altLang="en-US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橢圓 20"/>
            <p:cNvSpPr/>
            <p:nvPr/>
          </p:nvSpPr>
          <p:spPr>
            <a:xfrm>
              <a:off x="5076056" y="3733670"/>
              <a:ext cx="648072" cy="6067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99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11991" cy="385684"/>
          </a:xfrm>
        </p:spPr>
        <p:txBody>
          <a:bodyPr/>
          <a:lstStyle/>
          <a:p>
            <a:r>
              <a:rPr lang="en-US" altLang="zh-TW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Chung-En Liu,   Li-Yang Chang</a:t>
            </a:r>
            <a:endParaRPr lang="en-US" altLang="zh-TW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116767" y="1030657"/>
                <a:ext cx="9039095" cy="203830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designed our controller based on 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locus technique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gain values of the speed and current controller,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modified for different sampling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rates.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controller, the zero is designed to be placed </a:t>
                </a:r>
                <a:r>
                  <a:rPr lang="en-US" altLang="zh-TW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the pole of the plant and the pole of the controller. 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E5E7773-9790-4F81-8A99-4CEAB943C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116767" y="1030657"/>
                <a:ext cx="9039095" cy="2038303"/>
              </a:xfrm>
              <a:blipFill>
                <a:blip r:embed="rId2"/>
                <a:stretch>
                  <a:fillRect l="-1618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0" y="107326"/>
            <a:ext cx="5004048" cy="600490"/>
            <a:chOff x="144487" y="-6615"/>
            <a:chExt cx="2628808" cy="600490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44487" y="-6615"/>
              <a:ext cx="2628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 Controller Design 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02A67414-17F3-41BF-A228-427A04C85675}"/>
              </a:ext>
            </a:extLst>
          </p:cNvPr>
          <p:cNvSpPr txBox="1">
            <a:spLocks/>
          </p:cNvSpPr>
          <p:nvPr/>
        </p:nvSpPr>
        <p:spPr>
          <a:xfrm>
            <a:off x="88495" y="2368422"/>
            <a:ext cx="8873371" cy="34173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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5" y="3638011"/>
            <a:ext cx="9002327" cy="19618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87624" y="3501008"/>
            <a:ext cx="648072" cy="824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3827242" y="3501008"/>
            <a:ext cx="720080" cy="8246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C37EA92-1435-4EB1-B118-9AF787DF9E14}"/>
              </a:ext>
            </a:extLst>
          </p:cNvPr>
          <p:cNvSpPr txBox="1"/>
          <p:nvPr/>
        </p:nvSpPr>
        <p:spPr>
          <a:xfrm>
            <a:off x="899592" y="5412251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3  The speed controller is highlighted in a red box and the current controller is highlighted in a blue box. </a:t>
            </a:r>
            <a:endParaRPr lang="zh-TW" alt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03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9210C2-A8B6-433F-9B12-3A473D6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254"/>
            <a:ext cx="2111991" cy="385684"/>
          </a:xfrm>
        </p:spPr>
        <p:txBody>
          <a:bodyPr/>
          <a:lstStyle/>
          <a:p>
            <a:r>
              <a:rPr lang="en-US" altLang="zh-TW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Chung-En Liu,   Li-Yang Chang</a:t>
            </a:r>
            <a:endParaRPr lang="en-US" altLang="zh-TW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F8BE-8F5A-4138-85BB-CA0A05FA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6B7A-74C4-4D59-BBAA-EAFDCB511A29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02A67414-17F3-41BF-A228-427A04C85675}"/>
              </a:ext>
            </a:extLst>
          </p:cNvPr>
          <p:cNvSpPr txBox="1">
            <a:spLocks/>
          </p:cNvSpPr>
          <p:nvPr/>
        </p:nvSpPr>
        <p:spPr>
          <a:xfrm>
            <a:off x="142345" y="4127"/>
            <a:ext cx="8873371" cy="34173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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10000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4">
                <a:extLst>
                  <a:ext uri="{FF2B5EF4-FFF2-40B4-BE49-F238E27FC236}">
                    <a16:creationId xmlns:a16="http://schemas.microsoft.com/office/drawing/2014/main" id="{63FD34AA-9224-459F-A438-E1BAB18F0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16" y="965638"/>
                <a:ext cx="4483505" cy="180761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0000FF"/>
                  </a:buClr>
                  <a:buSzPct val="60000"/>
                  <a:buFont typeface="Wingdings" panose="05000000000000000000" pitchFamily="2" charset="2"/>
                  <a:buChar char="u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00B050"/>
                  </a:buClr>
                  <a:buSzPct val="60000"/>
                  <a:buFont typeface="Wingdings" panose="05000000000000000000" pitchFamily="2" charset="2"/>
                  <a:buChar char="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controller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𝑧𝑒𝑟𝑜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𝑃𝑐</m:t>
                            </m:r>
                          </m:sub>
                        </m:sSub>
                      </m:den>
                    </m:f>
                    <m:r>
                      <a:rPr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(subscript c stands for current)</a:t>
                </a: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𝑝𝑜𝑙𝑒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𝑝𝑙𝑎𝑛𝑡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=−33.1267</m:t>
                    </m:r>
                  </m:oMath>
                </a14:m>
                <a:endParaRPr lang="en-US" altLang="zh-TW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𝑝𝑜𝑙𝑒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𝑐𝑜𝑛𝑡𝑟𝑜𝑙𝑙𝑒𝑟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𝑜𝑟𝑖𝑔𝑖𝑛</m:t>
                    </m:r>
                  </m:oMath>
                </a14:m>
                <a:endParaRPr lang="en-US" altLang="zh-TW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內容版面配置區 4">
                <a:extLst>
                  <a:ext uri="{FF2B5EF4-FFF2-40B4-BE49-F238E27FC236}">
                    <a16:creationId xmlns:a16="http://schemas.microsoft.com/office/drawing/2014/main" id="{63FD34AA-9224-459F-A438-E1BAB18F0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6" y="965638"/>
                <a:ext cx="4483505" cy="1807613"/>
              </a:xfrm>
              <a:prstGeom prst="rect">
                <a:avLst/>
              </a:prstGeom>
              <a:blipFill>
                <a:blip r:embed="rId2"/>
                <a:stretch>
                  <a:fillRect l="-3265" t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4">
                <a:extLst>
                  <a:ext uri="{FF2B5EF4-FFF2-40B4-BE49-F238E27FC236}">
                    <a16:creationId xmlns:a16="http://schemas.microsoft.com/office/drawing/2014/main" id="{B0BDC86A-3336-464B-B97F-3667B46FE3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5819" y="968412"/>
                <a:ext cx="4102685" cy="180761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0000FF"/>
                  </a:buClr>
                  <a:buSzPct val="60000"/>
                  <a:buFont typeface="Wingdings" panose="05000000000000000000" pitchFamily="2" charset="2"/>
                  <a:buChar char="u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00B050"/>
                  </a:buClr>
                  <a:buSzPct val="60000"/>
                  <a:buFont typeface="Wingdings" panose="05000000000000000000" pitchFamily="2" charset="2"/>
                  <a:buChar char="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>
                      <a:lumMod val="60000"/>
                      <a:lumOff val="4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controller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𝑧𝑒𝑟𝑜</m:t>
                    </m:r>
                    <m:r>
                      <a:rPr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(subscript s stands for speed)</a:t>
                </a: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𝑝𝑜𝑙𝑒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𝑝𝑙𝑎𝑛𝑡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den>
                    </m:f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=−0.3068</m:t>
                    </m:r>
                  </m:oMath>
                </a14:m>
                <a:endParaRPr lang="en-US" altLang="zh-TW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Clr>
                    <a:schemeClr val="accent3">
                      <a:lumMod val="60000"/>
                      <a:lumOff val="4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𝑝𝑜𝑙𝑒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𝑐𝑜𝑛𝑡𝑟𝑜𝑙𝑙𝑒𝑟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𝑜𝑟𝑖𝑔𝑖𝑛</m:t>
                    </m:r>
                  </m:oMath>
                </a14:m>
                <a:endParaRPr lang="en-US" altLang="zh-TW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內容版面配置區 4">
                <a:extLst>
                  <a:ext uri="{FF2B5EF4-FFF2-40B4-BE49-F238E27FC236}">
                    <a16:creationId xmlns:a16="http://schemas.microsoft.com/office/drawing/2014/main" id="{B0BDC86A-3336-464B-B97F-3667B46F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19" y="968412"/>
                <a:ext cx="4102685" cy="1807613"/>
              </a:xfrm>
              <a:prstGeom prst="rect">
                <a:avLst/>
              </a:prstGeom>
              <a:blipFill>
                <a:blip r:embed="rId3"/>
                <a:stretch>
                  <a:fillRect l="-3566" t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內容版面配置區 4">
                <a:extLst>
                  <a:ext uri="{FF2B5EF4-FFF2-40B4-BE49-F238E27FC236}">
                    <a16:creationId xmlns:a16="http://schemas.microsoft.com/office/drawing/2014/main" id="{94FAA36E-4EB9-4089-BB76-871D8EB0FF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127" y="4959790"/>
                <a:ext cx="8357337" cy="127752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0000FF"/>
                  </a:buClr>
                  <a:buSzPct val="60000"/>
                  <a:buFont typeface="Wingdings" panose="05000000000000000000" pitchFamily="2" charset="2"/>
                  <a:buChar char="u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00B050"/>
                  </a:buClr>
                  <a:buSzPct val="60000"/>
                  <a:buFont typeface="Wingdings" panose="05000000000000000000" pitchFamily="2" charset="2"/>
                  <a:buChar char="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SzPct val="100000"/>
                  <a:buFont typeface="PMingLiU" panose="02020500000000000000" pitchFamily="18" charset="-120"/>
                  <a:buChar char="※"/>
                </a:pPr>
                <a:r>
                  <a:rPr lang="en-US" altLang="zh-TW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Eqn. (2)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TW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Eqn. (3)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the transfer functions of the controllers.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sampling time of the DT plant.</a:t>
                </a:r>
              </a:p>
              <a:p>
                <a:pPr>
                  <a:buClr>
                    <a:schemeClr val="tx1"/>
                  </a:buClr>
                  <a:buSzPct val="100000"/>
                  <a:buFont typeface="PMingLiU" panose="02020500000000000000" pitchFamily="18" charset="-120"/>
                  <a:buChar char="※"/>
                </a:pPr>
                <a:r>
                  <a:rPr lang="en-US" altLang="zh-TW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Eqn. (4)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TW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Eqn. (5)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the criteria we need to obey when designing the controllers.</a:t>
                </a:r>
              </a:p>
            </p:txBody>
          </p:sp>
        </mc:Choice>
        <mc:Fallback xmlns="">
          <p:sp>
            <p:nvSpPr>
              <p:cNvPr id="18" name="內容版面配置區 4">
                <a:extLst>
                  <a:ext uri="{FF2B5EF4-FFF2-40B4-BE49-F238E27FC236}">
                    <a16:creationId xmlns:a16="http://schemas.microsoft.com/office/drawing/2014/main" id="{94FAA36E-4EB9-4089-BB76-871D8EB0F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7" y="4959790"/>
                <a:ext cx="8357337" cy="1277522"/>
              </a:xfrm>
              <a:prstGeom prst="rect">
                <a:avLst/>
              </a:prstGeom>
              <a:blipFill>
                <a:blip r:embed="rId4"/>
                <a:stretch>
                  <a:fillRect l="-1386" t="-4785" r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BBF6FB1B-9261-49F1-BE8A-2791C5E29CB1}"/>
              </a:ext>
            </a:extLst>
          </p:cNvPr>
          <p:cNvGrpSpPr/>
          <p:nvPr/>
        </p:nvGrpSpPr>
        <p:grpSpPr>
          <a:xfrm>
            <a:off x="57051" y="2413480"/>
            <a:ext cx="4450114" cy="848061"/>
            <a:chOff x="-45603" y="5366446"/>
            <a:chExt cx="4450114" cy="848061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B506CAB-F7B6-4118-9597-ED23A5560313}"/>
                </a:ext>
              </a:extLst>
            </p:cNvPr>
            <p:cNvSpPr txBox="1"/>
            <p:nvPr/>
          </p:nvSpPr>
          <p:spPr>
            <a:xfrm>
              <a:off x="-45603" y="5875953"/>
              <a:ext cx="4450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Eqn. (2)  Transfer function of the current controller</a:t>
              </a:r>
              <a:endParaRPr lang="zh-TW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9B024697-11B5-4290-A703-0926F33EE427}"/>
                    </a:ext>
                  </a:extLst>
                </p:cNvPr>
                <p:cNvSpPr txBox="1"/>
                <p:nvPr/>
              </p:nvSpPr>
              <p:spPr>
                <a:xfrm>
                  <a:off x="459109" y="5366446"/>
                  <a:ext cx="3096344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𝑃𝑐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𝐼𝑐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9B024697-11B5-4290-A703-0926F33EE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109" y="5366446"/>
                  <a:ext cx="3096344" cy="5517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B322F9B-5D6E-401A-BA3A-87972C43A433}"/>
              </a:ext>
            </a:extLst>
          </p:cNvPr>
          <p:cNvGrpSpPr/>
          <p:nvPr/>
        </p:nvGrpSpPr>
        <p:grpSpPr>
          <a:xfrm>
            <a:off x="4592458" y="2413480"/>
            <a:ext cx="4516045" cy="848061"/>
            <a:chOff x="-73498" y="5366446"/>
            <a:chExt cx="4516045" cy="848061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4EE4963-E7A0-48C3-A29C-331072E92644}"/>
                </a:ext>
              </a:extLst>
            </p:cNvPr>
            <p:cNvSpPr txBox="1"/>
            <p:nvPr/>
          </p:nvSpPr>
          <p:spPr>
            <a:xfrm>
              <a:off x="-73498" y="5875953"/>
              <a:ext cx="4516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Eqn. (3)  Transfer function of the speed controller</a:t>
              </a:r>
              <a:endParaRPr lang="zh-TW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3F6FB3AE-BB76-4582-A308-D3BCE1C680D2}"/>
                    </a:ext>
                  </a:extLst>
                </p:cNvPr>
                <p:cNvSpPr txBox="1"/>
                <p:nvPr/>
              </p:nvSpPr>
              <p:spPr>
                <a:xfrm>
                  <a:off x="459109" y="5366446"/>
                  <a:ext cx="3096344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𝑃𝑠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𝐼𝑠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3F6FB3AE-BB76-4582-A308-D3BCE1C68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109" y="5366446"/>
                  <a:ext cx="3096344" cy="5517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7089CC-41CA-4005-819A-192613DA805F}"/>
              </a:ext>
            </a:extLst>
          </p:cNvPr>
          <p:cNvGrpSpPr/>
          <p:nvPr/>
        </p:nvGrpSpPr>
        <p:grpSpPr>
          <a:xfrm>
            <a:off x="57051" y="3423273"/>
            <a:ext cx="4168158" cy="866766"/>
            <a:chOff x="116767" y="5347741"/>
            <a:chExt cx="4168158" cy="866766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CE4F217-E6E0-4059-93C9-5E04A5A53FC8}"/>
                </a:ext>
              </a:extLst>
            </p:cNvPr>
            <p:cNvSpPr txBox="1"/>
            <p:nvPr/>
          </p:nvSpPr>
          <p:spPr>
            <a:xfrm>
              <a:off x="116767" y="5875953"/>
              <a:ext cx="416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Eqn. (4) Criterion for the current controller</a:t>
              </a:r>
              <a:endParaRPr lang="zh-TW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16622E09-3F23-49A6-A150-189772915009}"/>
                    </a:ext>
                  </a:extLst>
                </p:cNvPr>
                <p:cNvSpPr txBox="1"/>
                <p:nvPr/>
              </p:nvSpPr>
              <p:spPr>
                <a:xfrm>
                  <a:off x="815044" y="5347741"/>
                  <a:ext cx="3096344" cy="59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𝐼𝑐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𝑃𝑐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33.1267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16622E09-3F23-49A6-A150-189772915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44" y="5347741"/>
                  <a:ext cx="3096344" cy="5949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957222-E0C5-4CD6-88D4-4B760258B42E}"/>
              </a:ext>
            </a:extLst>
          </p:cNvPr>
          <p:cNvGrpSpPr/>
          <p:nvPr/>
        </p:nvGrpSpPr>
        <p:grpSpPr>
          <a:xfrm>
            <a:off x="4656849" y="3426330"/>
            <a:ext cx="4168158" cy="866766"/>
            <a:chOff x="116767" y="5347741"/>
            <a:chExt cx="4168158" cy="866766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3DD7EAB-8AF0-415C-816A-27B0B036B6ED}"/>
                </a:ext>
              </a:extLst>
            </p:cNvPr>
            <p:cNvSpPr txBox="1"/>
            <p:nvPr/>
          </p:nvSpPr>
          <p:spPr>
            <a:xfrm>
              <a:off x="116767" y="5875953"/>
              <a:ext cx="416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Eqn. (5) Criterion for the speed controller</a:t>
              </a:r>
              <a:endParaRPr lang="zh-TW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AE5A3E7-5B5A-4915-AFD9-325045C58031}"/>
                    </a:ext>
                  </a:extLst>
                </p:cNvPr>
                <p:cNvSpPr txBox="1"/>
                <p:nvPr/>
              </p:nvSpPr>
              <p:spPr>
                <a:xfrm>
                  <a:off x="815044" y="5347741"/>
                  <a:ext cx="3096344" cy="59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𝐼𝑠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𝑃𝑠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0.3068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AE5A3E7-5B5A-4915-AFD9-325045C58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44" y="5347741"/>
                  <a:ext cx="3096344" cy="5949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日期版面配置區 1">
            <a:extLst>
              <a:ext uri="{FF2B5EF4-FFF2-40B4-BE49-F238E27FC236}">
                <a16:creationId xmlns:a16="http://schemas.microsoft.com/office/drawing/2014/main" id="{EC1A219F-0C82-4F49-8BD3-231F5BD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800" y="6453930"/>
            <a:ext cx="4176464" cy="385755"/>
          </a:xfrm>
        </p:spPr>
        <p:txBody>
          <a:bodyPr/>
          <a:lstStyle/>
          <a:p>
            <a:r>
              <a:rPr lang="en-US" altLang="zh-TW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-Digital Control Term Project Report-                                                                      Simulation of a Wind Turbine Emulator System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4572000" y="908720"/>
            <a:ext cx="0" cy="3657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89A8620-FAC9-415A-854D-C5A194B243BC}"/>
              </a:ext>
            </a:extLst>
          </p:cNvPr>
          <p:cNvGrpSpPr/>
          <p:nvPr/>
        </p:nvGrpSpPr>
        <p:grpSpPr>
          <a:xfrm>
            <a:off x="0" y="107326"/>
            <a:ext cx="5004048" cy="600490"/>
            <a:chOff x="144487" y="-6615"/>
            <a:chExt cx="2628808" cy="600490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4FFDF17-DC62-40D4-8817-A78006574CC2}"/>
                </a:ext>
              </a:extLst>
            </p:cNvPr>
            <p:cNvSpPr txBox="1"/>
            <p:nvPr/>
          </p:nvSpPr>
          <p:spPr>
            <a:xfrm>
              <a:off x="144487" y="-6615"/>
              <a:ext cx="2628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 Controller Design 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AE7D003-EE2D-44DF-BC6C-04C57E29369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83" y="593875"/>
              <a:ext cx="23852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77462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14238</TotalTime>
  <Words>2153</Words>
  <Application>Microsoft Office PowerPoint</Application>
  <PresentationFormat>如螢幕大小 (4:3)</PresentationFormat>
  <Paragraphs>335</Paragraphs>
  <Slides>20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標楷體</vt:lpstr>
      <vt:lpstr>新細明體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回顧</vt:lpstr>
      <vt:lpstr>-Digital Control Term Project Report-      Simulation of a Wind Turbine Emulator System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Li-Yang Chang</dc:creator>
  <cp:lastModifiedBy>PB</cp:lastModifiedBy>
  <cp:revision>1159</cp:revision>
  <dcterms:created xsi:type="dcterms:W3CDTF">2017-12-27T03:47:23Z</dcterms:created>
  <dcterms:modified xsi:type="dcterms:W3CDTF">2019-06-25T01:02:41Z</dcterms:modified>
</cp:coreProperties>
</file>