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96" r:id="rId2"/>
    <p:sldId id="634" r:id="rId3"/>
    <p:sldId id="629" r:id="rId4"/>
    <p:sldId id="637" r:id="rId5"/>
    <p:sldId id="651" r:id="rId6"/>
    <p:sldId id="647" r:id="rId7"/>
    <p:sldId id="639" r:id="rId8"/>
    <p:sldId id="640" r:id="rId9"/>
    <p:sldId id="641" r:id="rId10"/>
    <p:sldId id="648" r:id="rId11"/>
    <p:sldId id="650" r:id="rId12"/>
    <p:sldId id="642" r:id="rId13"/>
    <p:sldId id="643" r:id="rId14"/>
    <p:sldId id="644" r:id="rId15"/>
    <p:sldId id="645" r:id="rId16"/>
    <p:sldId id="649" r:id="rId17"/>
    <p:sldId id="633" r:id="rId18"/>
    <p:sldId id="628" r:id="rId1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6600FF"/>
    <a:srgbClr val="6600CC"/>
    <a:srgbClr val="FF00FF"/>
    <a:srgbClr val="5B9BD5"/>
    <a:srgbClr val="41719C"/>
    <a:srgbClr val="4472C4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14" autoAdjust="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9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B6084D-DB9B-4119-A0AD-73A462ABF95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2019年6月25日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altLang="zh-TW" smtClean="0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CDBCAA1B-2F99-4665-A6E6-5403439B85C2}" type="datetime2">
              <a:rPr lang="zh-TW" altLang="en-US" smtClean="0"/>
              <a:pPr/>
              <a:t>2019年6月25日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8322CDD-9D6C-4F63-9EC2-648226624108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53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066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589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905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42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845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956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225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149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50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84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63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50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72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1248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74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32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990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1DEF-60C4-4A14-853B-F2D333949D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1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1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4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1DEF-60C4-4A14-853B-F2D333949D4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5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1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1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2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8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70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7794" y="558728"/>
            <a:ext cx="11517511" cy="2151222"/>
          </a:xfrm>
        </p:spPr>
        <p:txBody>
          <a:bodyPr rtlCol="0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4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 Final </a:t>
            </a:r>
            <a:r>
              <a:rPr lang="en-US" altLang="zh-TW" sz="4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endParaRPr lang="en-US" altLang="zh-TW" sz="4800" dirty="0" smtClean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Control</a:t>
            </a:r>
          </a:p>
        </p:txBody>
      </p:sp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337795" y="3737235"/>
            <a:ext cx="11517510" cy="1846659"/>
          </a:xfrm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王喻民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(R07921009)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、林柏宇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(R07921070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Digital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2019/6/25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Analysis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55399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heck the controllability of the discrete-time systems. 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function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ctrb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58294" y="2026501"/>
                <a:ext cx="9275413" cy="2804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=0.2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.001633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0.004765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4.849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4.547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full-rank →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controllable</a:t>
                </a:r>
                <a:endParaRPr lang="en-US" altLang="zh-TW" sz="24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.00989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0.02758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11.5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9.674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full-rank →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controllable</a:t>
                </a:r>
                <a:endParaRPr lang="en-US" altLang="zh-TW" sz="24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.02452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0.06503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17.5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12.8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full-rank →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controllable</a:t>
                </a:r>
                <a:endParaRPr lang="en-US" altLang="zh-TW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94" y="2026501"/>
                <a:ext cx="9275413" cy="2804999"/>
              </a:xfrm>
              <a:prstGeom prst="rect">
                <a:avLst/>
              </a:prstGeom>
              <a:blipFill>
                <a:blip r:embed="rId4"/>
                <a:stretch>
                  <a:fillRect r="-16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9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Analysis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55399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heck the observability of the discrete-time systems. (Use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function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obsv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601091" y="2043429"/>
                <a:ext cx="8989819" cy="2771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=0.2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0.9980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0.000646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full-rank →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observable</a:t>
                </a:r>
                <a:endParaRPr lang="en-US" altLang="zh-TW" sz="24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0.9881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0.00154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full-rank →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observable</a:t>
                </a:r>
                <a:endParaRPr lang="en-US" altLang="zh-TW" sz="24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0.970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0.00234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full-rank →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observable</a:t>
                </a:r>
                <a:endParaRPr lang="en-US" altLang="zh-TW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91" y="2043429"/>
                <a:ext cx="8989819" cy="2771143"/>
              </a:xfrm>
              <a:prstGeom prst="rect">
                <a:avLst/>
              </a:prstGeom>
              <a:blipFill>
                <a:blip r:embed="rId4"/>
                <a:stretch>
                  <a:fillRect r="-1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51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 Design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99" y="917972"/>
            <a:ext cx="6915150" cy="5022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4" y="2034778"/>
            <a:ext cx="4200525" cy="3905250"/>
          </a:xfrm>
          <a:prstGeom prst="rect">
            <a:avLst/>
          </a:prstGeom>
        </p:spPr>
      </p:pic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4599363" cy="1015663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design a PID controller for the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continuous-time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40685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 Design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13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99" y="917972"/>
            <a:ext cx="6915150" cy="5022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4" y="2034778"/>
            <a:ext cx="4200525" cy="3905250"/>
          </a:xfrm>
          <a:prstGeom prst="rect">
            <a:avLst/>
          </a:prstGeom>
        </p:spPr>
      </p:pic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4599363" cy="96032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design a PID controller for the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discrete-time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(0.2 sec)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4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 Design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14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99" y="917972"/>
            <a:ext cx="6915150" cy="5022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5" y="2034778"/>
            <a:ext cx="4200525" cy="3905250"/>
          </a:xfrm>
          <a:prstGeom prst="rect">
            <a:avLst/>
          </a:prstGeom>
        </p:spPr>
      </p:pic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4599363" cy="96032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design a PID controller for the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discrete-time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system. (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sec)</a:t>
            </a:r>
          </a:p>
        </p:txBody>
      </p:sp>
    </p:spTree>
    <p:extLst>
      <p:ext uri="{BB962C8B-B14F-4D97-AF65-F5344CB8AC3E}">
        <p14:creationId xmlns:p14="http://schemas.microsoft.com/office/powerpoint/2010/main" val="4937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 Design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15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800" y="917972"/>
            <a:ext cx="6915150" cy="5022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56" y="2034778"/>
            <a:ext cx="4200525" cy="3905250"/>
          </a:xfrm>
          <a:prstGeom prst="rect">
            <a:avLst/>
          </a:prstGeom>
        </p:spPr>
      </p:pic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7" y="906746"/>
            <a:ext cx="4599364" cy="96032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design a PID controller for the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discrete-time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system. (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0.8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sec)</a:t>
            </a:r>
          </a:p>
        </p:txBody>
      </p:sp>
    </p:spTree>
    <p:extLst>
      <p:ext uri="{BB962C8B-B14F-4D97-AF65-F5344CB8AC3E}">
        <p14:creationId xmlns:p14="http://schemas.microsoft.com/office/powerpoint/2010/main" val="410143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16</a:t>
            </a:fld>
            <a:endParaRPr lang="zh-TW" altLang="en-US" dirty="0"/>
          </a:p>
        </p:txBody>
      </p:sp>
      <p:sp>
        <p:nvSpPr>
          <p:cNvPr id="10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96032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sampling time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larger, it is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difficult to tune the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gain to satisfy the performance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specification for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both smaller settling time and smaller overshoot.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17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7" y="906746"/>
            <a:ext cx="11514512" cy="5274777"/>
          </a:xfrm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1: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Morand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al.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Audrey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Morand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Xavier Moreau, Pierre Melchior, Mathieu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Moze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Frank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Guillemard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CRONE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Cruise Control System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Transactions on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Vehicular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Technology, Vol.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65,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 1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15-28, January 2016</a:t>
            </a:r>
          </a:p>
          <a:p>
            <a:pPr marL="457200" lvl="1" indent="0">
              <a:buNone/>
            </a:pP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[2: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Espanet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al.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2012]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Christophe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Espanet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Frédéric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Dubas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Hoang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Minh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Maï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Didier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Chamagne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Robert Bernard, and Pascal Bigot, 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In-wheel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motor for a small hybrid electric vehicle: design, realization and experimental characterization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IEEE Energy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Conversion Congress and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Exposition,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892-898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September 2012</a:t>
            </a:r>
          </a:p>
          <a:p>
            <a:pPr marL="457200" lvl="1" indent="0">
              <a:buNone/>
            </a:pP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[3: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Pacejka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Besselink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1997]</a:t>
            </a: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H. B.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Pacejka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I. J. M.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Besselink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Magic Formula </a:t>
            </a:r>
            <a:r>
              <a:rPr lang="en-US" altLang="zh-TW" sz="1800" dirty="0" err="1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Tyre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Model with Transient Properties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Vehicle System Dynamics International Journal of Vehicle Mechanics and Mobility, Vol. 27, No. S1, pp. 234-249, August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1997</a:t>
            </a:r>
          </a:p>
          <a:p>
            <a:pPr marL="457200" lvl="1" indent="0">
              <a:buNone/>
            </a:pP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[4: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Molnár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et al. 2018]</a:t>
            </a:r>
          </a:p>
          <a:p>
            <a:pPr marL="457200" lvl="1" indent="0">
              <a:buNone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Tamás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G.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Molnár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Wubing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B. Qin,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Tamás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Insperger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 of Predictor Feedback to Compensate Time Delays in Connected Cruise Control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IEEE Transactions on Intelligent Transportation Systems, Vol. 19, No. 2, pp. 545-559, February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992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18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7" y="906746"/>
            <a:ext cx="11514512" cy="5053178"/>
          </a:xfrm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[5: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 and </a:t>
            </a:r>
            <a:r>
              <a:rPr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2016]</a:t>
            </a:r>
          </a:p>
          <a:p>
            <a:pPr marL="457200" lvl="1" indent="0">
              <a:buNone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Linjun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Zhang and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Motif-Based Design for Connected Vehicle Systems in Presence of Heterogeneous Connectivity Structures and Time Delays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IEEE Transactions on Intelligent Transportation Systems, Vol. 17, No. 6, pp. 1638-1651, June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2016</a:t>
            </a:r>
          </a:p>
          <a:p>
            <a:pPr marL="457200" lvl="1" indent="0">
              <a:buNone/>
            </a:pPr>
            <a:endParaRPr lang="en-US" altLang="zh-TW" sz="20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[6: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Ploeg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et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al.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Jeroen </a:t>
            </a:r>
            <a:r>
              <a:rPr lang="nl-NL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Ploeg, Dipan P. Shukla, Nathan van de Wouw, and Henk Nijmeijer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Synthesis for String Stability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Vehicle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Platoons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IEEE Transactions on Intelligent Transportation Systems, Vol.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 2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854-865, April 2014</a:t>
            </a:r>
          </a:p>
          <a:p>
            <a:pPr marL="457200" lvl="1" indent="0">
              <a:buNone/>
            </a:pP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[7: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Stépán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2001]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nl-NL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 Stépán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Vibrations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Machines Subjected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Digital Force Control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International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Journal of Solids and Structures, Vol.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38,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10-13,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2149-2159, March 2001</a:t>
            </a:r>
          </a:p>
          <a:p>
            <a:pPr marL="457200" lvl="1" indent="0">
              <a:buNone/>
            </a:pP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[8: Qin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2013]</a:t>
            </a:r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Wubing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Qin and </a:t>
            </a:r>
            <a:r>
              <a:rPr lang="nl-NL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Gábor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Orosz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Digital </a:t>
            </a:r>
            <a:r>
              <a:rPr lang="en-US" altLang="zh-TW" sz="1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Effects and Delays in Connected Vehicles: Linear Stability </a:t>
            </a:r>
            <a:r>
              <a:rPr lang="en-US" altLang="zh-TW" sz="1800" dirty="0" smtClean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Simulations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,” ASME 2013 Dynamic Systems and Control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Conference,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pp.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V002T30A001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October 2013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7" y="906746"/>
            <a:ext cx="11514512" cy="4057521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State-Space Model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Analysis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Controller Design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5" y="906746"/>
            <a:ext cx="11514513" cy="3311163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Cruise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system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a system that automatically controls the speed of a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vehicle.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There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some advantages of cruise control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Reducing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fatigue.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Avoid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subconsciously violating speed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limits.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Increased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fuel efficiency.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Therefore, we decide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implement a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of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cruise control system.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9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State-Space Model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498663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continuous-time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state-space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(Simplify the model derived in </a:t>
            </a:r>
            <a:r>
              <a:rPr lang="da-DK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</a:t>
            </a:r>
            <a:r>
              <a:rPr lang="da-DK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Morand et al. 2016</a:t>
            </a:r>
            <a:r>
              <a:rPr lang="da-DK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da-DK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136923" y="1460744"/>
                <a:ext cx="1918154" cy="1235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23" y="1460744"/>
                <a:ext cx="1918154" cy="1235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391605" y="2696467"/>
                <a:ext cx="7408788" cy="923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0.003333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−30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−0.301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05" y="2696467"/>
                <a:ext cx="7408788" cy="923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State-Space Model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498663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discrete-time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state-space model (Use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c2d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210548" y="1405409"/>
                <a:ext cx="3770904" cy="1235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𝐹𝑥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𝐻𝑢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548" y="1405409"/>
                <a:ext cx="3770904" cy="1235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73015" y="2647129"/>
                <a:ext cx="10645968" cy="2793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.9980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0.000646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−5.819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0.939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.001633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4.849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.9881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0.00154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−13.8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0.84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.00989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11.5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𝑠𝑒𝑐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.970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0.00234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−21.10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0.7588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.02452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17.5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15" y="2647129"/>
                <a:ext cx="10645968" cy="2793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74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Analysis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10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55399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tep response of the continuous-time system and the discrete-time systems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different sampling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-183001" y="1510258"/>
            <a:ext cx="12558000" cy="4706296"/>
            <a:chOff x="-593035" y="1540065"/>
            <a:chExt cx="12558000" cy="4706296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93035" y="1542361"/>
              <a:ext cx="6279000" cy="470400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5965" y="1540065"/>
              <a:ext cx="6279000" cy="47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7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Analysis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8" y="1099917"/>
            <a:ext cx="10764001" cy="5387201"/>
          </a:xfrm>
          <a:prstGeom prst="rect">
            <a:avLst/>
          </a:prstGeom>
        </p:spPr>
      </p:pic>
      <p:sp>
        <p:nvSpPr>
          <p:cNvPr id="10" name="內容預留位置 2"/>
          <p:cNvSpPr>
            <a:spLocks noGrp="1"/>
          </p:cNvSpPr>
          <p:nvPr>
            <p:ph idx="1"/>
          </p:nvPr>
        </p:nvSpPr>
        <p:spPr>
          <a:xfrm>
            <a:off x="339436" y="906746"/>
            <a:ext cx="11514513" cy="553998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Bode diagram of the continuous-time system and the discrete-time systems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different sampling times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0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11630890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Analysis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949" y="1114425"/>
            <a:ext cx="6858000" cy="4629150"/>
          </a:xfrm>
          <a:prstGeom prst="rect">
            <a:avLst/>
          </a:prstGeom>
        </p:spPr>
      </p:pic>
      <p:sp>
        <p:nvSpPr>
          <p:cNvPr id="9" name="內容預留位置 2"/>
          <p:cNvSpPr>
            <a:spLocks noGrp="1"/>
          </p:cNvSpPr>
          <p:nvPr>
            <p:ph idx="1"/>
          </p:nvPr>
        </p:nvSpPr>
        <p:spPr>
          <a:xfrm>
            <a:off x="339437" y="906746"/>
            <a:ext cx="4656512" cy="2067233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heck the stability of the continuous-time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Because the poles are both in the left-half plane, the system is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stable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9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9437" y="193171"/>
            <a:ext cx="9833515" cy="713575"/>
          </a:xfrm>
        </p:spPr>
        <p:txBody>
          <a:bodyPr rtlCol="0">
            <a:norm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Analysis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2019/6/25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937488" y="6266068"/>
            <a:ext cx="431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Simulation 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Study of Cruise </a:t>
            </a:r>
            <a:r>
              <a:rPr lang="en-US" altLang="zh-TW" sz="16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王喻</a:t>
            </a:r>
            <a:r>
              <a:rPr lang="zh-TW" altLang="pt-BR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民、</a:t>
            </a:r>
            <a:r>
              <a:rPr lang="zh-TW" altLang="pt-BR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林柏宇</a:t>
            </a: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52" y="0"/>
            <a:ext cx="2019048" cy="53333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950" y="1114425"/>
            <a:ext cx="6858000" cy="4629150"/>
          </a:xfrm>
          <a:prstGeom prst="rect">
            <a:avLst/>
          </a:prstGeom>
        </p:spPr>
      </p:pic>
      <p:sp>
        <p:nvSpPr>
          <p:cNvPr id="11" name="內容預留位置 2"/>
          <p:cNvSpPr>
            <a:spLocks noGrp="1"/>
          </p:cNvSpPr>
          <p:nvPr>
            <p:ph idx="1"/>
          </p:nvPr>
        </p:nvSpPr>
        <p:spPr>
          <a:xfrm>
            <a:off x="339437" y="906746"/>
            <a:ext cx="4656514" cy="2067233"/>
          </a:xfr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heck the stability of the discrete-time systems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 different sampling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Because the poles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each system are all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the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unit circle,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systems are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stable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9382</TotalTime>
  <Words>973</Words>
  <Application>Microsoft Office PowerPoint</Application>
  <PresentationFormat>寬螢幕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細明體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王喻民(R07921009)、林柏宇(R07921070) Digital Control Systems 2019/6/25</vt:lpstr>
      <vt:lpstr>Outline</vt:lpstr>
      <vt:lpstr>Introduction</vt:lpstr>
      <vt:lpstr>State-Space Model</vt:lpstr>
      <vt:lpstr>State-Space Model</vt:lpstr>
      <vt:lpstr>System Analysis</vt:lpstr>
      <vt:lpstr>System Analysis</vt:lpstr>
      <vt:lpstr>System Analysis</vt:lpstr>
      <vt:lpstr>System Analysis</vt:lpstr>
      <vt:lpstr>System Analysis</vt:lpstr>
      <vt:lpstr>System Analysis</vt:lpstr>
      <vt:lpstr>Controller Design</vt:lpstr>
      <vt:lpstr>Controller Design</vt:lpstr>
      <vt:lpstr>Controller Design</vt:lpstr>
      <vt:lpstr>Controller Design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kevin wang</dc:creator>
  <cp:lastModifiedBy>NTU</cp:lastModifiedBy>
  <cp:revision>529</cp:revision>
  <dcterms:created xsi:type="dcterms:W3CDTF">2018-10-01T12:28:06Z</dcterms:created>
  <dcterms:modified xsi:type="dcterms:W3CDTF">2019-06-25T13:53:31Z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