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6" r:id="rId1"/>
    <p:sldMasterId id="2147484072" r:id="rId2"/>
  </p:sldMasterIdLst>
  <p:notesMasterIdLst>
    <p:notesMasterId r:id="rId66"/>
  </p:notesMasterIdLst>
  <p:sldIdLst>
    <p:sldId id="498" r:id="rId3"/>
    <p:sldId id="658" r:id="rId4"/>
    <p:sldId id="701" r:id="rId5"/>
    <p:sldId id="675" r:id="rId6"/>
    <p:sldId id="676" r:id="rId7"/>
    <p:sldId id="677" r:id="rId8"/>
    <p:sldId id="702" r:id="rId9"/>
    <p:sldId id="674" r:id="rId10"/>
    <p:sldId id="678" r:id="rId11"/>
    <p:sldId id="679" r:id="rId12"/>
    <p:sldId id="680" r:id="rId13"/>
    <p:sldId id="684" r:id="rId14"/>
    <p:sldId id="683" r:id="rId15"/>
    <p:sldId id="682" r:id="rId16"/>
    <p:sldId id="689" r:id="rId17"/>
    <p:sldId id="681" r:id="rId18"/>
    <p:sldId id="685" r:id="rId19"/>
    <p:sldId id="644" r:id="rId20"/>
    <p:sldId id="648" r:id="rId21"/>
    <p:sldId id="660" r:id="rId22"/>
    <p:sldId id="703" r:id="rId23"/>
    <p:sldId id="686" r:id="rId24"/>
    <p:sldId id="687" r:id="rId25"/>
    <p:sldId id="690" r:id="rId26"/>
    <p:sldId id="711" r:id="rId27"/>
    <p:sldId id="653" r:id="rId28"/>
    <p:sldId id="649" r:id="rId29"/>
    <p:sldId id="692" r:id="rId30"/>
    <p:sldId id="710" r:id="rId31"/>
    <p:sldId id="652" r:id="rId32"/>
    <p:sldId id="655" r:id="rId33"/>
    <p:sldId id="693" r:id="rId34"/>
    <p:sldId id="706" r:id="rId35"/>
    <p:sldId id="654" r:id="rId36"/>
    <p:sldId id="656" r:id="rId37"/>
    <p:sldId id="646" r:id="rId38"/>
    <p:sldId id="699" r:id="rId39"/>
    <p:sldId id="650" r:id="rId40"/>
    <p:sldId id="700" r:id="rId41"/>
    <p:sldId id="663" r:id="rId42"/>
    <p:sldId id="688" r:id="rId43"/>
    <p:sldId id="694" r:id="rId44"/>
    <p:sldId id="712" r:id="rId45"/>
    <p:sldId id="661" r:id="rId46"/>
    <p:sldId id="667" r:id="rId47"/>
    <p:sldId id="695" r:id="rId48"/>
    <p:sldId id="713" r:id="rId49"/>
    <p:sldId id="657" r:id="rId50"/>
    <p:sldId id="668" r:id="rId51"/>
    <p:sldId id="696" r:id="rId52"/>
    <p:sldId id="714" r:id="rId53"/>
    <p:sldId id="664" r:id="rId54"/>
    <p:sldId id="669" r:id="rId55"/>
    <p:sldId id="651" r:id="rId56"/>
    <p:sldId id="698" r:id="rId57"/>
    <p:sldId id="670" r:id="rId58"/>
    <p:sldId id="671" r:id="rId59"/>
    <p:sldId id="697" r:id="rId60"/>
    <p:sldId id="645" r:id="rId61"/>
    <p:sldId id="665" r:id="rId62"/>
    <p:sldId id="691" r:id="rId63"/>
    <p:sldId id="672" r:id="rId64"/>
    <p:sldId id="673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AAFF"/>
    <a:srgbClr val="006600"/>
    <a:srgbClr val="00FF00"/>
    <a:srgbClr val="008000"/>
    <a:srgbClr val="AA00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19" autoAdjust="0"/>
  </p:normalViewPr>
  <p:slideViewPr>
    <p:cSldViewPr snapToGrid="0">
      <p:cViewPr varScale="1">
        <p:scale>
          <a:sx n="89" d="100"/>
          <a:sy n="89" d="100"/>
        </p:scale>
        <p:origin x="131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ACC1F-AC74-4087-A467-4E3F3E8C9D2F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72646-8E52-4EF9-ABFF-6976C7E529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8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0506-FA40-41F5-89C5-B93465C79A34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2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DB77-E77F-4ABA-972C-ECF24E931D2E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3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7BEB-B3AC-41B8-84A7-872CD2AA5705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4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7E25-5976-4FE3-A9B1-CE0CE09C9942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79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28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FE96-7CB2-4506-98E0-5FF66D64C190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2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A18-0B28-4ABB-8A01-9F027BCB6B85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482-4BAA-4791-8411-AAF86DC35928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90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B5D0-7A60-4329-A8EF-9604762A1477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0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4DB3-81E6-411D-8885-6309DFA083E4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83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EC19-0E2A-4441-BF05-10A2B7471D72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3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5F5-C316-4391-888C-ADAFDFFEB2DD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3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699-9CAB-4C21-82D1-891241783E90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35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D297-3822-422F-BEFF-DA4DD4815D01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52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B49-D029-470D-B369-4BE39C1E577E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027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083E-0E27-451B-BC11-328D7CF8AF4E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32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3787-85E4-4964-BB8A-5C0909480892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621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7A98-5D46-4FD8-BCC1-0A68E9130815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A9AE-B740-4E1B-A91D-D1AB47481573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6A30-A88A-4926-BF07-8032DBF3C995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0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6AC-90CE-4B0D-9B37-D24DEE9018B8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3CEA-BA8B-4F7F-A675-8071032AA217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1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AEF1-B875-4055-BE1B-3CA05248816D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4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EF5-5445-4FDF-B5F4-80A7DA302EA3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5B51-A7A2-4F3C-A93F-68888690DA73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D4B9-04D3-4A73-B27C-D186FEFF4772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63EC-B73C-4A46-8365-668F022E5849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2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38BD1A-8BEF-40DF-8210-B2483760E90C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2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F731-0B0F-4BA2-BF30-60C9D169C78B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Working Process Report Jyun-Hao Jhang Department of Electrical Engineering, National Taiwan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4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emf"/><Relationship Id="rId4" Type="http://schemas.openxmlformats.org/officeDocument/2006/relationships/image" Target="../media/image6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emf"/><Relationship Id="rId5" Type="http://schemas.openxmlformats.org/officeDocument/2006/relationships/image" Target="../media/image43.emf"/><Relationship Id="rId4" Type="http://schemas.openxmlformats.org/officeDocument/2006/relationships/image" Target="../media/image6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emf"/><Relationship Id="rId4" Type="http://schemas.openxmlformats.org/officeDocument/2006/relationships/image" Target="../media/image12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794271" y="6274997"/>
            <a:ext cx="810342" cy="370171"/>
          </a:xfrm>
        </p:spPr>
        <p:txBody>
          <a:bodyPr/>
          <a:lstStyle/>
          <a:p>
            <a:fld id="{16094E6F-36ED-4944-933C-60D2BDD3F9FB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1698172"/>
            <a:ext cx="9144000" cy="1868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3200" b="1" dirty="0" smtClean="0"/>
              <a:t>數位控制系統期末專題 </a:t>
            </a:r>
            <a:r>
              <a:rPr lang="en-US" altLang="zh-TW" sz="3200" b="1" dirty="0" smtClean="0"/>
              <a:t>– Final Project Report</a:t>
            </a:r>
            <a:br>
              <a:rPr lang="en-US" altLang="zh-TW" sz="3200" b="1" dirty="0" smtClean="0"/>
            </a:br>
            <a:r>
              <a:rPr lang="en-US" altLang="zh-TW" sz="3200" b="1" dirty="0" smtClean="0">
                <a:solidFill>
                  <a:srgbClr val="FF0000"/>
                </a:solidFill>
              </a:rPr>
              <a:t>Lateral</a:t>
            </a:r>
            <a:r>
              <a:rPr lang="en-US" altLang="zh-TW" sz="3200" b="1" dirty="0" smtClean="0"/>
              <a:t>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Dynamic Control </a:t>
            </a:r>
            <a:r>
              <a:rPr lang="en-US" altLang="zh-TW" sz="3600" b="1" dirty="0">
                <a:solidFill>
                  <a:srgbClr val="FF0000"/>
                </a:solidFill>
              </a:rPr>
              <a:t>of a Civil Passenger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Aircraft with </a:t>
            </a:r>
            <a:r>
              <a:rPr lang="en-US" altLang="zh-TW" sz="3600" b="1" dirty="0">
                <a:solidFill>
                  <a:srgbClr val="FF0000"/>
                </a:solidFill>
              </a:rPr>
              <a:t>Discrete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LQR Controller</a:t>
            </a:r>
            <a:endParaRPr lang="zh-TW" altLang="zh-TW" sz="3600" dirty="0">
              <a:solidFill>
                <a:srgbClr val="FF0000"/>
              </a:solidFill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600858" y="4088721"/>
            <a:ext cx="6686549" cy="1246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100" dirty="0" smtClean="0"/>
              <a:t>組員</a:t>
            </a:r>
            <a:endParaRPr lang="en-US" altLang="zh-TW" sz="2100" dirty="0" smtClean="0"/>
          </a:p>
          <a:p>
            <a:pPr algn="ctr"/>
            <a:r>
              <a:rPr lang="en-US" altLang="zh-TW" sz="2100" dirty="0" smtClean="0"/>
              <a:t>R07921006</a:t>
            </a:r>
            <a:r>
              <a:rPr lang="zh-TW" altLang="en-US" sz="2100" dirty="0" smtClean="0"/>
              <a:t> 楊軒昱</a:t>
            </a:r>
            <a:endParaRPr lang="en-US" altLang="zh-TW" sz="2100" dirty="0"/>
          </a:p>
          <a:p>
            <a:pPr algn="ctr"/>
            <a:r>
              <a:rPr lang="en-US" altLang="zh-TW" sz="2100" dirty="0" smtClean="0"/>
              <a:t>R07921012</a:t>
            </a:r>
            <a:r>
              <a:rPr lang="zh-TW" altLang="en-US" sz="2100" dirty="0" smtClean="0"/>
              <a:t> </a:t>
            </a:r>
            <a:r>
              <a:rPr lang="zh-TW" altLang="en-US" sz="2100" dirty="0"/>
              <a:t>張峻</a:t>
            </a:r>
            <a:r>
              <a:rPr lang="zh-TW" altLang="en-US" sz="2100" dirty="0" smtClean="0"/>
              <a:t>豪</a:t>
            </a:r>
            <a:endParaRPr lang="en-US" altLang="zh-TW" sz="2100" dirty="0"/>
          </a:p>
        </p:txBody>
      </p:sp>
      <p:sp>
        <p:nvSpPr>
          <p:cNvPr id="8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 smtClean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sz="1200" dirty="0" smtClean="0"/>
          </a:p>
          <a:p>
            <a:r>
              <a:rPr lang="en-US" sz="1200" dirty="0" err="1" smtClean="0"/>
              <a:t>Hsuan</a:t>
            </a:r>
            <a:r>
              <a:rPr lang="en-US" sz="1200" dirty="0" smtClean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We want to </a:t>
            </a:r>
            <a:r>
              <a:rPr lang="en-US" altLang="zh-TW" dirty="0">
                <a:solidFill>
                  <a:srgbClr val="FF0000"/>
                </a:solidFill>
              </a:rPr>
              <a:t>design the controllers</a:t>
            </a:r>
            <a:r>
              <a:rPr lang="en-US" altLang="zh-TW" dirty="0"/>
              <a:t> for the lateral dynamics of an A340 airline in normal cruise flight.</a:t>
            </a:r>
          </a:p>
          <a:p>
            <a:r>
              <a:rPr lang="en-US" altLang="zh-TW" dirty="0"/>
              <a:t>First, we establish a continuous time system model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The control method we used in this project is </a:t>
            </a:r>
            <a:r>
              <a:rPr lang="en-US" altLang="zh-TW" dirty="0">
                <a:solidFill>
                  <a:srgbClr val="FF0000"/>
                </a:solidFill>
              </a:rPr>
              <a:t>state feedback control (SFC)</a:t>
            </a:r>
            <a:r>
              <a:rPr lang="en-US" altLang="zh-TW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The controller of the model was designed by using </a:t>
            </a:r>
            <a:r>
              <a:rPr lang="en-US" altLang="zh-TW" dirty="0">
                <a:solidFill>
                  <a:srgbClr val="FF0000"/>
                </a:solidFill>
              </a:rPr>
              <a:t>LQR control</a:t>
            </a:r>
            <a:r>
              <a:rPr lang="en-US" altLang="zh-TW" dirty="0"/>
              <a:t>. </a:t>
            </a:r>
            <a:r>
              <a:rPr lang="en-US" altLang="zh-TW" dirty="0">
                <a:solidFill>
                  <a:srgbClr val="FF0000"/>
                </a:solidFill>
              </a:rPr>
              <a:t>[1:  Ashraf et al. 2018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The continuous model is regarded as the </a:t>
            </a:r>
            <a:r>
              <a:rPr lang="en-US" altLang="zh-TW" dirty="0">
                <a:solidFill>
                  <a:srgbClr val="FF0000"/>
                </a:solidFill>
              </a:rPr>
              <a:t>ground truth</a:t>
            </a:r>
            <a:r>
              <a:rPr lang="en-US" altLang="zh-TW" dirty="0"/>
              <a:t> when comparing with the discrete time system model.</a:t>
            </a:r>
          </a:p>
          <a:p>
            <a:r>
              <a:rPr lang="en-US" altLang="zh-TW" dirty="0"/>
              <a:t>Then, we discretized the continuous system with </a:t>
            </a:r>
            <a:r>
              <a:rPr lang="en-US" altLang="zh-TW" dirty="0">
                <a:solidFill>
                  <a:srgbClr val="FF0000"/>
                </a:solidFill>
              </a:rPr>
              <a:t>different sampling time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sampling methods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After that, we design the controllers of the discrete time system model in different situation and compare the performance with continuous time system model.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0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Assumption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There is </a:t>
            </a:r>
            <a:r>
              <a:rPr lang="en-US" altLang="zh-TW" sz="2000" dirty="0">
                <a:solidFill>
                  <a:srgbClr val="FF0000"/>
                </a:solidFill>
              </a:rPr>
              <a:t>no coupling</a:t>
            </a:r>
            <a:r>
              <a:rPr lang="en-US" altLang="zh-TW" sz="2000" dirty="0"/>
              <a:t> between the lateral dynamics and the longitudinal dynamics.</a:t>
            </a:r>
          </a:p>
          <a:p>
            <a:r>
              <a:rPr lang="en-US" altLang="zh-TW" sz="2000" dirty="0"/>
              <a:t>The rudder and aileron deflections are limited to approximately to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±10°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000" dirty="0">
                <a:ea typeface="新細明體" panose="02020500000000000000" pitchFamily="18" charset="-120"/>
              </a:rPr>
              <a:t>The plant dynamics are only estimated of the actual value. (The numerical values are referred to the homework of linear system theory)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Aircraft System Description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2133600"/>
                <a:ext cx="6778891" cy="377762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TW" sz="2600" dirty="0">
                    <a:latin typeface="Cambria Math" panose="02040503050406030204" pitchFamily="18" charset="0"/>
                  </a:rPr>
                  <a:t>State-Space model in continuous time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Ax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Bu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600" dirty="0"/>
                  <a:t>Where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20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side</m:t>
                              </m:r>
                              <m: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slip</m:t>
                              </m:r>
                              <m: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rate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yaw</m:t>
                              </m:r>
                              <m: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rate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roll</m:t>
                              </m:r>
                              <m: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angle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roll</m:t>
                              </m:r>
                              <m: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rate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0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zh-TW" sz="13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𝑢𝑑𝑑𝑒𝑟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𝑑𝑒𝑓𝑙𝑒𝑐𝑡𝑖𝑜𝑛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𝑎𝑖𝑙𝑒𝑟𝑜𝑛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𝑑𝑒𝑓𝑙𝑒𝑐𝑡𝑖𝑜𝑛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/>
                  <a:t> (Upper limit = 0.2, Lower limit = -0.2)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zh-TW" sz="13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𝑠𝑙𝑖𝑝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𝑑𝑒𝑚𝑎𝑛𝑑</m:t>
                    </m:r>
                  </m:oMath>
                </a14:m>
                <a:r>
                  <a:rPr lang="en-US" altLang="zh-TW" sz="2000" dirty="0"/>
                  <a:t> (Sine wave: Amplitude = 0.5, Frequency = 0.2 Hz)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zh-TW" sz="13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𝑟𝑜𝑙𝑙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𝑑𝑒𝑚𝑎𝑛𝑑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(Square wave: Amplitude = 0.1, Frequency = 0.1 Hz)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2133600"/>
                <a:ext cx="6778891" cy="3777622"/>
              </a:xfrm>
              <a:blipFill rotWithShape="0">
                <a:blip r:embed="rId2"/>
                <a:stretch>
                  <a:fillRect l="-450" t="-1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5238407" y="4587267"/>
            <a:ext cx="2697895" cy="8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300049" y="4123426"/>
            <a:ext cx="256147" cy="246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556196" y="3650713"/>
            <a:ext cx="3031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The limit of rudder and aileron deflections are ± 10°, which is approximately ± 0.2 rad.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326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Aircraft System Description 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sys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yaw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dynamics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sys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roll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yaw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couple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sys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yaw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roll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couple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sys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roll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dynamics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 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sz="2200" i="1" dirty="0">
                  <a:latin typeface="Cambria Math" panose="02040503050406030204" pitchFamily="18" charset="0"/>
                </a:endParaRPr>
              </a:p>
              <a:p>
                <a:endParaRPr lang="en-US" altLang="zh-TW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2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0.0868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−0.0391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2.14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−0.0228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−0.0204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−4.41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0.334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−1.181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200" dirty="0"/>
              </a:p>
              <a:p>
                <a:endParaRPr lang="en-US" altLang="zh-TW" sz="2200" dirty="0"/>
              </a:p>
              <a:p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input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yaw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dynamics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input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roll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yaw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couple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input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yaw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roll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dynamics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input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roll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dynamics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 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.0222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−1.165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−0.0652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0.549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−2.11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200" dirty="0"/>
              </a:p>
              <a:p>
                <a:endParaRPr lang="en-US" altLang="zh-TW" sz="2200" dirty="0"/>
              </a:p>
              <a:p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output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yaw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 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2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2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2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2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output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roll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200"/>
                                    <m:t> 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2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Stability, Controllability </a:t>
            </a:r>
            <a:r>
              <a:rPr lang="en-US" altLang="zh-TW" dirty="0"/>
              <a:t>and Observability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To check the </a:t>
            </a:r>
            <a:r>
              <a:rPr lang="en-US" altLang="zh-TW" sz="2000" dirty="0" smtClean="0"/>
              <a:t>stability, controllability </a:t>
            </a:r>
            <a:r>
              <a:rPr lang="en-US" altLang="zh-TW" sz="2000" dirty="0"/>
              <a:t>and observability of the system, we can use </a:t>
            </a:r>
            <a:r>
              <a:rPr lang="en-US" altLang="zh-TW" sz="2000" dirty="0" smtClean="0"/>
              <a:t>MATLAB </a:t>
            </a:r>
            <a:r>
              <a:rPr lang="en-US" altLang="zh-TW" sz="2000" dirty="0"/>
              <a:t>command </a:t>
            </a:r>
            <a:r>
              <a:rPr lang="en-US" altLang="zh-TW" sz="2000" dirty="0" smtClean="0">
                <a:solidFill>
                  <a:srgbClr val="FF0000"/>
                </a:solidFill>
              </a:rPr>
              <a:t>rank(A)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ctrb</a:t>
            </a:r>
            <a:r>
              <a:rPr lang="en-US" altLang="zh-TW" sz="2000" dirty="0" smtClean="0">
                <a:solidFill>
                  <a:srgbClr val="FF0000"/>
                </a:solidFill>
              </a:rPr>
              <a:t>(A,B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en-US" altLang="zh-TW" sz="2000" dirty="0"/>
              <a:t> and </a:t>
            </a:r>
            <a:r>
              <a:rPr lang="en-US" altLang="zh-TW" sz="2000" dirty="0" err="1">
                <a:solidFill>
                  <a:srgbClr val="FF0000"/>
                </a:solidFill>
              </a:rPr>
              <a:t>obsv</a:t>
            </a:r>
            <a:r>
              <a:rPr lang="en-US" altLang="zh-TW" sz="2000" dirty="0">
                <a:solidFill>
                  <a:srgbClr val="FF0000"/>
                </a:solidFill>
              </a:rPr>
              <a:t>(A,C)</a:t>
            </a:r>
            <a:r>
              <a:rPr lang="en-US" altLang="zh-TW" sz="2000" dirty="0"/>
              <a:t>, respectively.</a:t>
            </a:r>
          </a:p>
          <a:p>
            <a:endParaRPr lang="en-US" altLang="zh-TW" sz="2000" dirty="0" smtClean="0"/>
          </a:p>
          <a:p>
            <a:r>
              <a:rPr lang="en-US" altLang="zh-TW" sz="2000" dirty="0"/>
              <a:t>rank(A</a:t>
            </a:r>
            <a:r>
              <a:rPr lang="en-US" altLang="zh-TW" sz="2000" dirty="0" smtClean="0"/>
              <a:t>) = 4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 smtClean="0">
                <a:solidFill>
                  <a:srgbClr val="FF0000"/>
                </a:solidFill>
              </a:rPr>
              <a:t>stable</a:t>
            </a:r>
            <a:endParaRPr lang="en-US" altLang="zh-TW" sz="2000" dirty="0"/>
          </a:p>
          <a:p>
            <a:r>
              <a:rPr lang="en-US" altLang="zh-TW" sz="2000" dirty="0"/>
              <a:t>rank(</a:t>
            </a:r>
            <a:r>
              <a:rPr lang="en-US" altLang="zh-TW" sz="2000" dirty="0" err="1"/>
              <a:t>ctrb</a:t>
            </a:r>
            <a:r>
              <a:rPr lang="en-US" altLang="zh-TW" sz="2000" dirty="0"/>
              <a:t>(A,B)) = 4 = rank(A)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controllable</a:t>
            </a:r>
          </a:p>
          <a:p>
            <a:r>
              <a:rPr lang="en-US" altLang="zh-TW" sz="2000" dirty="0"/>
              <a:t>rank(</a:t>
            </a:r>
            <a:r>
              <a:rPr lang="en-US" altLang="zh-TW" sz="2000" dirty="0" err="1"/>
              <a:t>obsv</a:t>
            </a:r>
            <a:r>
              <a:rPr lang="en-US" altLang="zh-TW" sz="2000" dirty="0"/>
              <a:t>(A,C)) = 4 = rank(A</a:t>
            </a:r>
            <a:r>
              <a:rPr lang="en-US" altLang="zh-TW" sz="2000" dirty="0" smtClean="0"/>
              <a:t>) </a:t>
            </a:r>
            <a:r>
              <a:rPr lang="en-US" altLang="zh-TW" sz="2000" dirty="0"/>
              <a:t>→ The matrix is full rank 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observable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858" y="2219596"/>
            <a:ext cx="7458475" cy="146880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Part </a:t>
            </a:r>
            <a:r>
              <a:rPr lang="en-US" altLang="zh-TW" sz="3200" dirty="0" smtClean="0"/>
              <a:t>3. </a:t>
            </a:r>
            <a:r>
              <a:rPr lang="en-US" altLang="zh-TW" sz="3200" dirty="0"/>
              <a:t>Continuous </a:t>
            </a:r>
            <a:r>
              <a:rPr lang="en-US" altLang="zh-TW" sz="3200" dirty="0" smtClean="0"/>
              <a:t>Time System 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FE96-7CB2-4506-98E0-5FF66D64C190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8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Continuous time system (SFC)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pic>
        <p:nvPicPr>
          <p:cNvPr id="9" name="內容版面配置區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3839" b="605"/>
          <a:stretch/>
        </p:blipFill>
        <p:spPr>
          <a:xfrm>
            <a:off x="1311720" y="1376775"/>
            <a:ext cx="7521222" cy="4649638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7163966" y="4945471"/>
            <a:ext cx="1104181" cy="11581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6750573" y="5423196"/>
            <a:ext cx="413393" cy="112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986749" y="5427527"/>
            <a:ext cx="508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controlled output z is the same as the measured output y, so that in the standard notation E=C.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3874811" y="1858739"/>
            <a:ext cx="1362973" cy="12778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364235" y="3535847"/>
            <a:ext cx="1186067" cy="12935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398807" y="2774952"/>
            <a:ext cx="528136" cy="1171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3398807" y="3864278"/>
            <a:ext cx="3028884" cy="176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466196" y="3805598"/>
            <a:ext cx="268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Controllers to be designed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005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Continuous time controller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We calculate the parameters of the controller K and Kr via LQR control</a:t>
                </a:r>
              </a:p>
              <a:p>
                <a:r>
                  <a:rPr lang="en-US" altLang="zh-TW" dirty="0"/>
                  <a:t>By </a:t>
                </a:r>
                <a:r>
                  <a:rPr lang="en-US" altLang="zh-TW" dirty="0" smtClean="0"/>
                  <a:t>MATLAB </a:t>
                </a:r>
                <a:r>
                  <a:rPr lang="en-US" altLang="zh-TW" dirty="0"/>
                  <a:t>command,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TW" dirty="0" err="1"/>
                  <a:t>K_lqr</a:t>
                </a:r>
                <a:r>
                  <a:rPr lang="en-US" altLang="zh-TW" dirty="0"/>
                  <a:t> = </a:t>
                </a:r>
                <a:r>
                  <a:rPr lang="en-US" altLang="zh-TW" dirty="0" err="1"/>
                  <a:t>lqr</a:t>
                </a:r>
                <a:r>
                  <a:rPr lang="en-US" altLang="zh-TW" dirty="0"/>
                  <a:t>(A,B,Q,R)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pt-BR" altLang="zh-TW" dirty="0"/>
                  <a:t>Kr_lqr = -(E*((A-B*K_lqr)^-1)*B)^-1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pt-BR" altLang="zh-TW" dirty="0"/>
                  <a:t>Where Q = eye(4) and R = 0.01*eye(2)</a:t>
                </a:r>
                <a:endParaRPr lang="en-US" altLang="zh-TW" dirty="0"/>
              </a:p>
              <a:p>
                <a:r>
                  <a:rPr lang="en-US" altLang="zh-TW" dirty="0"/>
                  <a:t>Therefore, we can get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.7569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−10.1491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1.4868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1.6958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3.4338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−2.0374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−9.9027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−9.7744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𝐾𝑟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.0137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0.1890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0.0193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−0.9828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9889"/>
            <a:ext cx="4392075" cy="30665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858" y="329900"/>
            <a:ext cx="6589199" cy="1280890"/>
          </a:xfrm>
        </p:spPr>
        <p:txBody>
          <a:bodyPr/>
          <a:lstStyle/>
          <a:p>
            <a:r>
              <a:rPr lang="en-US" altLang="zh-TW" dirty="0" smtClean="0"/>
              <a:t>Lateral Velocity Results in Continuous Time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</a:t>
            </a:r>
            <a:r>
              <a:rPr lang="en-US" altLang="zh-TW" sz="1200" dirty="0"/>
              <a:t>Yellow dotted line</a:t>
            </a:r>
            <a:r>
              <a:rPr lang="en-US" altLang="zh-TW" sz="1200" dirty="0" smtClean="0"/>
              <a:t>) and Output state (White)</a:t>
            </a:r>
          </a:p>
          <a:p>
            <a:r>
              <a:rPr lang="en-US" altLang="zh-TW" sz="1200" dirty="0" smtClean="0"/>
              <a:t>Reference: sin </a:t>
            </a:r>
            <a:r>
              <a:rPr lang="en-US" altLang="zh-TW" sz="1200" dirty="0"/>
              <a:t>wave (magnitude: 0.5 , Frequency: 0.05)</a:t>
            </a:r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-</a:t>
            </a:r>
            <a:r>
              <a:rPr lang="en-US" altLang="zh-TW" sz="1200" dirty="0" smtClean="0"/>
              <a:t>2</a:t>
            </a:r>
            <a:endParaRPr lang="zh-TW" altLang="en-US" sz="1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93663" y="2549889"/>
            <a:ext cx="4392075" cy="30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7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858" y="329900"/>
            <a:ext cx="6589199" cy="1280890"/>
          </a:xfrm>
        </p:spPr>
        <p:txBody>
          <a:bodyPr/>
          <a:lstStyle/>
          <a:p>
            <a:r>
              <a:rPr lang="en-US" altLang="zh-TW" dirty="0" smtClean="0"/>
              <a:t>Roll Angle Results in Continuous Time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(Yellow dotted line) and Output state (White)</a:t>
            </a:r>
          </a:p>
          <a:p>
            <a:r>
              <a:rPr lang="en-US" altLang="zh-TW" sz="1200" dirty="0" smtClean="0"/>
              <a:t>Reference: square </a:t>
            </a:r>
            <a:r>
              <a:rPr lang="en-US" altLang="zh-TW" sz="1200" dirty="0"/>
              <a:t>wave (magnitude: </a:t>
            </a:r>
            <a:r>
              <a:rPr lang="en-US" altLang="zh-TW" sz="1200" dirty="0" smtClean="0"/>
              <a:t>0.1 </a:t>
            </a:r>
            <a:r>
              <a:rPr lang="en-US" altLang="zh-TW" sz="1200" dirty="0"/>
              <a:t>, Frequency: </a:t>
            </a:r>
            <a:r>
              <a:rPr lang="en-US" altLang="zh-TW" sz="1200" dirty="0" smtClean="0"/>
              <a:t>0.1)</a:t>
            </a:r>
            <a:endParaRPr lang="en-US" altLang="zh-TW" sz="1200" dirty="0"/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1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1270"/>
            <a:ext cx="4355923" cy="3041268"/>
          </a:xfrm>
          <a:prstGeom prst="rect">
            <a:avLst/>
          </a:prstGeom>
        </p:spPr>
      </p:pic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50335" y="2531270"/>
            <a:ext cx="4388499" cy="306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0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5201" y="1362974"/>
            <a:ext cx="6591985" cy="491202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Part 1. References</a:t>
            </a:r>
            <a:endParaRPr lang="en-US" altLang="zh-TW" dirty="0"/>
          </a:p>
          <a:p>
            <a:r>
              <a:rPr lang="en-US" altLang="zh-TW" dirty="0" smtClean="0"/>
              <a:t>Part 2. Introduction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Problem formulation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System Assumption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Aircraft System Description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Controllability and Observability</a:t>
            </a:r>
          </a:p>
          <a:p>
            <a:r>
              <a:rPr lang="en-US" altLang="zh-TW" dirty="0"/>
              <a:t>Part </a:t>
            </a:r>
            <a:r>
              <a:rPr lang="en-US" altLang="zh-TW" dirty="0" smtClean="0"/>
              <a:t>3. </a:t>
            </a:r>
            <a:r>
              <a:rPr lang="en-US" altLang="zh-TW" dirty="0"/>
              <a:t>Continuous Time system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Continuous Time </a:t>
            </a:r>
            <a:r>
              <a:rPr lang="en-US" altLang="zh-TW" dirty="0" smtClean="0"/>
              <a:t>Controller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Simulation Performance</a:t>
            </a:r>
          </a:p>
          <a:p>
            <a:r>
              <a:rPr lang="en-US" altLang="zh-TW" dirty="0"/>
              <a:t>Part </a:t>
            </a:r>
            <a:r>
              <a:rPr lang="en-US" altLang="zh-TW" dirty="0" smtClean="0"/>
              <a:t>4. </a:t>
            </a:r>
            <a:r>
              <a:rPr lang="en-US" altLang="zh-TW" dirty="0"/>
              <a:t>Discrete Time </a:t>
            </a:r>
            <a:r>
              <a:rPr lang="en-US" altLang="zh-TW" dirty="0" smtClean="0"/>
              <a:t>system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Zero-Order </a:t>
            </a:r>
            <a:r>
              <a:rPr lang="en-US" altLang="zh-TW" dirty="0"/>
              <a:t>Hold Emulation </a:t>
            </a:r>
            <a:r>
              <a:rPr lang="en-US" altLang="zh-TW" dirty="0" smtClean="0"/>
              <a:t>Design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 smtClean="0"/>
              <a:t>Plant Variables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/>
              <a:t>Simulation </a:t>
            </a:r>
            <a:r>
              <a:rPr lang="en-US" altLang="zh-TW" dirty="0" smtClean="0"/>
              <a:t>Performance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First-Order </a:t>
            </a:r>
            <a:r>
              <a:rPr lang="en-US" altLang="zh-TW" dirty="0"/>
              <a:t>Hold Emulation </a:t>
            </a:r>
            <a:r>
              <a:rPr lang="en-US" altLang="zh-TW" dirty="0" smtClean="0"/>
              <a:t>Design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/>
              <a:t>Plant Variables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/>
              <a:t>Simulation Performance</a:t>
            </a:r>
          </a:p>
          <a:p>
            <a:r>
              <a:rPr lang="en-US" altLang="zh-TW" dirty="0"/>
              <a:t>Part </a:t>
            </a:r>
            <a:r>
              <a:rPr lang="en-US" altLang="zh-TW" dirty="0" smtClean="0"/>
              <a:t>5. </a:t>
            </a:r>
            <a:r>
              <a:rPr lang="en-US" altLang="zh-TW" dirty="0"/>
              <a:t>Summary of Simulation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7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858" y="3059502"/>
            <a:ext cx="7458475" cy="73440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Part 4. Discrete Time system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FE96-7CB2-4506-98E0-5FF66D64C190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00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858" y="3121159"/>
            <a:ext cx="7458475" cy="611086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Zero-Order Hold Emulation Design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FE96-7CB2-4506-98E0-5FF66D64C190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7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time system (ZOH)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58" y="1367226"/>
            <a:ext cx="7135966" cy="4659909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4884169" y="2415582"/>
            <a:ext cx="888521" cy="1052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3"/>
          </p:cNvCxnSpPr>
          <p:nvPr/>
        </p:nvCxnSpPr>
        <p:spPr>
          <a:xfrm flipH="1">
            <a:off x="2865588" y="3313881"/>
            <a:ext cx="2148702" cy="939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580179" y="4253009"/>
            <a:ext cx="164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Zero-Order hold is added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55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Plant Discretization and Discrete 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We can </a:t>
            </a:r>
            <a:r>
              <a:rPr lang="en-US" altLang="zh-TW" dirty="0" smtClean="0"/>
              <a:t>discretize </a:t>
            </a:r>
            <a:r>
              <a:rPr lang="en-US" altLang="zh-TW" dirty="0"/>
              <a:t>the system </a:t>
            </a:r>
            <a:r>
              <a:rPr lang="en-US" altLang="zh-TW" dirty="0" smtClean="0"/>
              <a:t>and design the discrete time controllers by </a:t>
            </a:r>
            <a:r>
              <a:rPr lang="en-US" altLang="zh-TW" dirty="0"/>
              <a:t>the following </a:t>
            </a:r>
            <a:r>
              <a:rPr lang="en-US" altLang="zh-TW" dirty="0" smtClean="0"/>
              <a:t>MATLAB </a:t>
            </a:r>
            <a:r>
              <a:rPr lang="en-US" altLang="zh-TW" dirty="0"/>
              <a:t>command: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Ts</a:t>
            </a:r>
            <a:r>
              <a:rPr lang="en-US" altLang="zh-TW" dirty="0"/>
              <a:t> = 0.2;  </a:t>
            </a:r>
            <a:r>
              <a:rPr lang="en-US" altLang="zh-TW" dirty="0">
                <a:solidFill>
                  <a:srgbClr val="0000FF"/>
                </a:solidFill>
              </a:rPr>
              <a:t>% Setting sampling time 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sys = </a:t>
            </a:r>
            <a:r>
              <a:rPr lang="en-US" altLang="zh-TW" dirty="0" err="1"/>
              <a:t>ss</a:t>
            </a:r>
            <a:r>
              <a:rPr lang="en-US" altLang="zh-TW" dirty="0"/>
              <a:t>(A, B, C, []);  </a:t>
            </a:r>
            <a:r>
              <a:rPr lang="en-US" altLang="zh-TW" dirty="0">
                <a:solidFill>
                  <a:srgbClr val="0000FF"/>
                </a:solidFill>
              </a:rPr>
              <a:t>% State-space model in continuous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sys = c2d(</a:t>
            </a:r>
            <a:r>
              <a:rPr lang="en-US" altLang="zh-TW" dirty="0" err="1"/>
              <a:t>sys,Ts</a:t>
            </a:r>
            <a:r>
              <a:rPr lang="en-US" altLang="zh-TW" dirty="0"/>
              <a:t>,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zoh</a:t>
            </a:r>
            <a:r>
              <a:rPr lang="en-US" altLang="zh-TW" dirty="0"/>
              <a:t>'); </a:t>
            </a:r>
            <a:r>
              <a:rPr lang="en-US" altLang="zh-TW" dirty="0">
                <a:solidFill>
                  <a:srgbClr val="0000FF"/>
                </a:solidFill>
              </a:rPr>
              <a:t>% Transform the continuous system into discrete form in 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[</a:t>
            </a:r>
            <a:r>
              <a:rPr lang="en-US" altLang="zh-TW" dirty="0" err="1"/>
              <a:t>F,H,C_dis,D_dis</a:t>
            </a:r>
            <a:r>
              <a:rPr lang="en-US" altLang="zh-TW" dirty="0"/>
              <a:t>] = </a:t>
            </a:r>
            <a:r>
              <a:rPr lang="en-US" altLang="zh-TW" dirty="0" err="1"/>
              <a:t>ssdata</a:t>
            </a:r>
            <a:r>
              <a:rPr lang="en-US" altLang="zh-TW" dirty="0"/>
              <a:t>(sys); </a:t>
            </a:r>
            <a:r>
              <a:rPr lang="en-US" altLang="zh-TW" dirty="0">
                <a:solidFill>
                  <a:srgbClr val="0000FF"/>
                </a:solidFill>
              </a:rPr>
              <a:t>% Obtain the discrete state-space model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K_lqr_dis</a:t>
            </a:r>
            <a:r>
              <a:rPr lang="en-US" altLang="zh-TW" dirty="0"/>
              <a:t>  = </a:t>
            </a:r>
            <a:r>
              <a:rPr lang="en-US" altLang="zh-TW" dirty="0" err="1"/>
              <a:t>lqrd</a:t>
            </a:r>
            <a:r>
              <a:rPr lang="en-US" altLang="zh-TW" dirty="0"/>
              <a:t>(A,B,Q,R, </a:t>
            </a:r>
            <a:r>
              <a:rPr lang="en-US" altLang="zh-TW" dirty="0" err="1"/>
              <a:t>Ts</a:t>
            </a:r>
            <a:r>
              <a:rPr lang="en-US" altLang="zh-TW" dirty="0"/>
              <a:t>); </a:t>
            </a:r>
            <a:r>
              <a:rPr lang="en-US" altLang="zh-TW" dirty="0">
                <a:solidFill>
                  <a:srgbClr val="0000FF"/>
                </a:solidFill>
              </a:rPr>
              <a:t>% Discrete model </a:t>
            </a:r>
            <a:r>
              <a:rPr lang="en-US" altLang="zh-TW" dirty="0" err="1">
                <a:solidFill>
                  <a:srgbClr val="0000FF"/>
                </a:solidFill>
              </a:rPr>
              <a:t>lqr</a:t>
            </a:r>
            <a:endParaRPr lang="en-US" altLang="zh-TW" dirty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altLang="zh-TW" dirty="0"/>
              <a:t>Kr_lqr_dis = -(E*((A-B*K_lqr_dis)^-1)*B)^-1 </a:t>
            </a:r>
            <a:r>
              <a:rPr lang="en-US" altLang="zh-TW" dirty="0">
                <a:solidFill>
                  <a:srgbClr val="0000FF"/>
                </a:solidFill>
              </a:rPr>
              <a:t>% Discrete model </a:t>
            </a:r>
            <a:r>
              <a:rPr lang="en-US" altLang="zh-TW" dirty="0" err="1" smtClean="0">
                <a:solidFill>
                  <a:srgbClr val="0000FF"/>
                </a:solidFill>
              </a:rPr>
              <a:t>lqr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18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Discretized Plant (ZOH,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Ts</a:t>
            </a:r>
            <a:r>
              <a:rPr lang="en-US" altLang="zh-TW" dirty="0" smtClean="0"/>
              <a:t> </a:t>
            </a:r>
            <a:r>
              <a:rPr lang="en-US" altLang="zh-TW" dirty="0"/>
              <a:t>= 0.2s)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0.9145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−0.1911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−0.0076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−0.0003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0.4105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0.9142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−0.0016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−0.0036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−0.0797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0.0115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1.0002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0.1781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−0.7541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0.1366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0.0031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0.7896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.0270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0.0013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−0.2238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−0.0118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0.0092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−0.0391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0.0826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−0.3766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954462" y="4757678"/>
                <a:ext cx="3970421" cy="1405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1.9440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−4.2528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0.1604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0.2529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2.4279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−1.2371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−2.7364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−2.6300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dirty="0" smtClean="0"/>
              </a:p>
              <a:p>
                <a:endParaRPr lang="en-US" altLang="zh-TW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.4065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0.0334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−0.0888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−0.2693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462" y="4757678"/>
                <a:ext cx="3970421" cy="1405385"/>
              </a:xfrm>
              <a:prstGeom prst="rect">
                <a:avLst/>
              </a:prstGeom>
              <a:blipFill rotWithShape="0">
                <a:blip r:embed="rId4"/>
                <a:stretch>
                  <a:fillRect b="-8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640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Stability, Controllability </a:t>
            </a:r>
            <a:r>
              <a:rPr lang="en-US" altLang="zh-TW" dirty="0"/>
              <a:t>and Observability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To check the </a:t>
            </a:r>
            <a:r>
              <a:rPr lang="en-US" altLang="zh-TW" sz="2000" dirty="0" smtClean="0"/>
              <a:t>stability, controllability </a:t>
            </a:r>
            <a:r>
              <a:rPr lang="en-US" altLang="zh-TW" sz="2000" dirty="0"/>
              <a:t>and observability of the system, we can use </a:t>
            </a:r>
            <a:r>
              <a:rPr lang="en-US" altLang="zh-TW" sz="2000" dirty="0" smtClean="0"/>
              <a:t>MATLAB </a:t>
            </a:r>
            <a:r>
              <a:rPr lang="en-US" altLang="zh-TW" sz="2000" dirty="0"/>
              <a:t>command </a:t>
            </a:r>
            <a:r>
              <a:rPr lang="en-US" altLang="zh-TW" sz="2000" dirty="0" smtClean="0">
                <a:solidFill>
                  <a:srgbClr val="FF0000"/>
                </a:solidFill>
              </a:rPr>
              <a:t>rank(F)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ctrb</a:t>
            </a:r>
            <a:r>
              <a:rPr lang="en-US" altLang="zh-TW" sz="2000" dirty="0" smtClean="0">
                <a:solidFill>
                  <a:srgbClr val="FF0000"/>
                </a:solidFill>
              </a:rPr>
              <a:t>(F,H)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and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obsv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F,C_dis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respectively.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rank(F) = 4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 smtClean="0">
                <a:solidFill>
                  <a:srgbClr val="FF0000"/>
                </a:solidFill>
              </a:rPr>
              <a:t>stable</a:t>
            </a:r>
            <a:endParaRPr lang="en-US" altLang="zh-TW" sz="2000" dirty="0"/>
          </a:p>
          <a:p>
            <a:r>
              <a:rPr lang="en-US" altLang="zh-TW" sz="2000" dirty="0" smtClean="0"/>
              <a:t>rank(</a:t>
            </a:r>
            <a:r>
              <a:rPr lang="en-US" altLang="zh-TW" sz="2000" dirty="0" err="1" smtClean="0"/>
              <a:t>ctrb</a:t>
            </a:r>
            <a:r>
              <a:rPr lang="en-US" altLang="zh-TW" sz="2000" dirty="0" smtClean="0"/>
              <a:t>(F,H)) </a:t>
            </a:r>
            <a:r>
              <a:rPr lang="en-US" altLang="zh-TW" sz="2000" dirty="0"/>
              <a:t>= 4 = </a:t>
            </a:r>
            <a:r>
              <a:rPr lang="en-US" altLang="zh-TW" sz="2000" dirty="0" smtClean="0"/>
              <a:t>rank(F)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controllable</a:t>
            </a:r>
          </a:p>
          <a:p>
            <a:r>
              <a:rPr lang="en-US" altLang="zh-TW" sz="2000" dirty="0" smtClean="0"/>
              <a:t>rank(</a:t>
            </a:r>
            <a:r>
              <a:rPr lang="en-US" altLang="zh-TW" sz="2000" dirty="0" err="1" smtClean="0"/>
              <a:t>obsv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F,C_dis</a:t>
            </a:r>
            <a:r>
              <a:rPr lang="en-US" altLang="zh-TW" sz="2000" dirty="0" smtClean="0"/>
              <a:t>)) </a:t>
            </a:r>
            <a:r>
              <a:rPr lang="en-US" altLang="zh-TW" sz="2000" dirty="0"/>
              <a:t>= 4 = </a:t>
            </a:r>
            <a:r>
              <a:rPr lang="en-US" altLang="zh-TW" sz="2000" dirty="0" smtClean="0"/>
              <a:t>rank(F) </a:t>
            </a:r>
            <a:r>
              <a:rPr lang="en-US" altLang="zh-TW" sz="2000" dirty="0" smtClean="0"/>
              <a:t>→ </a:t>
            </a:r>
            <a:r>
              <a:rPr lang="en-US" altLang="zh-TW" sz="2000" dirty="0"/>
              <a:t>The matrix is full rank 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observable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0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" y="2536274"/>
            <a:ext cx="4385034" cy="305475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4870" y="329900"/>
            <a:ext cx="6589199" cy="1280890"/>
          </a:xfrm>
        </p:spPr>
        <p:txBody>
          <a:bodyPr/>
          <a:lstStyle/>
          <a:p>
            <a:r>
              <a:rPr lang="en-US" altLang="zh-TW" dirty="0"/>
              <a:t>Lateral Velocity Results </a:t>
            </a:r>
            <a:r>
              <a:rPr lang="en-US" altLang="zh-TW" dirty="0" smtClean="0"/>
              <a:t>in Sampling Time = 0.2 sec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016240" y="6487829"/>
            <a:ext cx="766380" cy="370171"/>
          </a:xfrm>
        </p:spPr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</a:t>
            </a:r>
            <a:r>
              <a:rPr lang="en-US" altLang="zh-TW" sz="1200" dirty="0"/>
              <a:t>Yellow dotted line</a:t>
            </a:r>
            <a:r>
              <a:rPr lang="en-US" altLang="zh-TW" sz="1200" dirty="0" smtClean="0"/>
              <a:t>) and Output state (Red)</a:t>
            </a:r>
          </a:p>
          <a:p>
            <a:r>
              <a:rPr lang="en-US" altLang="zh-TW" sz="1200" dirty="0" smtClean="0"/>
              <a:t>Reference: </a:t>
            </a:r>
            <a:r>
              <a:rPr lang="en-US" altLang="zh-TW" sz="1200" dirty="0"/>
              <a:t>sin wave (magnitude: 0.5 , Frequency: 0.05)</a:t>
            </a:r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-</a:t>
            </a:r>
            <a:r>
              <a:rPr lang="en-US" altLang="zh-TW" sz="1200" dirty="0" smtClean="0"/>
              <a:t>2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014869" y="3182451"/>
            <a:ext cx="535067" cy="5312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0000FF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965" y="1457648"/>
            <a:ext cx="2226343" cy="155094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439965" y="1457648"/>
            <a:ext cx="2226343" cy="153416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0000FF"/>
              </a:solidFill>
            </a:endParaRP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610494" y="2536274"/>
            <a:ext cx="4375244" cy="30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84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70639"/>
            <a:ext cx="4502530" cy="31366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5235" y="322405"/>
            <a:ext cx="6589199" cy="1280890"/>
          </a:xfrm>
        </p:spPr>
        <p:txBody>
          <a:bodyPr/>
          <a:lstStyle/>
          <a:p>
            <a:r>
              <a:rPr lang="en-US" altLang="zh-TW" dirty="0"/>
              <a:t>Roll Angle Results in </a:t>
            </a:r>
            <a:r>
              <a:rPr lang="en-US" altLang="zh-TW" dirty="0" smtClean="0"/>
              <a:t>Sampling Time = 0.2 sec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(Yellow dotted line) and Output state (Red)</a:t>
            </a:r>
          </a:p>
          <a:p>
            <a:r>
              <a:rPr lang="en-US" altLang="zh-TW" sz="1200" dirty="0" smtClean="0"/>
              <a:t>Reference: square </a:t>
            </a:r>
            <a:r>
              <a:rPr lang="en-US" altLang="zh-TW" sz="1200" dirty="0"/>
              <a:t>wave (magnitude: </a:t>
            </a:r>
            <a:r>
              <a:rPr lang="en-US" altLang="zh-TW" sz="1200" dirty="0" smtClean="0"/>
              <a:t>0.1 </a:t>
            </a:r>
            <a:r>
              <a:rPr lang="en-US" altLang="zh-TW" sz="1200" dirty="0"/>
              <a:t>, Frequency: </a:t>
            </a:r>
            <a:r>
              <a:rPr lang="en-US" altLang="zh-TW" sz="1200" dirty="0" smtClean="0"/>
              <a:t>0.1)</a:t>
            </a:r>
            <a:endParaRPr lang="en-US" altLang="zh-TW" sz="1200" dirty="0"/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1</a:t>
            </a:r>
            <a:endParaRPr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29" y="1790494"/>
            <a:ext cx="1890520" cy="131699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00429" y="1790494"/>
            <a:ext cx="1890520" cy="133588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8160" y="3313577"/>
            <a:ext cx="756485" cy="61658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0000FF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602" y="2470638"/>
            <a:ext cx="4443417" cy="31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44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Discretized Plant (ZOH,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1.0s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0.1426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−0.5841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−0.0262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−0.0057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1.2700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0.0406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−0.0320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−0.0150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−1.1516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0.5488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1.0184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0.5822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−1.3197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1.2230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0.0450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0.3124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.4541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0.0293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−0.6974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0.0233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−0.0097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−0.7495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−0.3420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−1.2770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52737" y="4687724"/>
                <a:ext cx="3970421" cy="1405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−0.9478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−0.7699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0.0826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0.0945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1.5077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−0.7562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−0.6672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−0.5849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dirty="0" smtClean="0"/>
              </a:p>
              <a:p>
                <a:endParaRPr lang="en-US" altLang="zh-TW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.1021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0.0120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−0.0053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−0.0642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737" y="4687724"/>
                <a:ext cx="3970421" cy="1405385"/>
              </a:xfrm>
              <a:prstGeom prst="rect">
                <a:avLst/>
              </a:prstGeom>
              <a:blipFill rotWithShape="0">
                <a:blip r:embed="rId4"/>
                <a:stretch>
                  <a:fillRect r="-3994" b="-4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62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Stability, Controllability </a:t>
            </a:r>
            <a:r>
              <a:rPr lang="en-US" altLang="zh-TW" dirty="0"/>
              <a:t>and Observability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To check the </a:t>
            </a:r>
            <a:r>
              <a:rPr lang="en-US" altLang="zh-TW" sz="2000" dirty="0" smtClean="0"/>
              <a:t>stability, controllability </a:t>
            </a:r>
            <a:r>
              <a:rPr lang="en-US" altLang="zh-TW" sz="2000" dirty="0"/>
              <a:t>and observability of the system, we can use </a:t>
            </a:r>
            <a:r>
              <a:rPr lang="en-US" altLang="zh-TW" sz="2000" dirty="0" smtClean="0"/>
              <a:t>MATLAB </a:t>
            </a:r>
            <a:r>
              <a:rPr lang="en-US" altLang="zh-TW" sz="2000" dirty="0"/>
              <a:t>command </a:t>
            </a:r>
            <a:r>
              <a:rPr lang="en-US" altLang="zh-TW" sz="2000" dirty="0" smtClean="0">
                <a:solidFill>
                  <a:srgbClr val="FF0000"/>
                </a:solidFill>
              </a:rPr>
              <a:t>rank(F)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ctrb</a:t>
            </a:r>
            <a:r>
              <a:rPr lang="en-US" altLang="zh-TW" sz="2000" dirty="0" smtClean="0">
                <a:solidFill>
                  <a:srgbClr val="FF0000"/>
                </a:solidFill>
              </a:rPr>
              <a:t>(F,H)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and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obsv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F,C_dis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respectively.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rank(F) = 4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 smtClean="0">
                <a:solidFill>
                  <a:srgbClr val="FF0000"/>
                </a:solidFill>
              </a:rPr>
              <a:t>stable</a:t>
            </a:r>
            <a:endParaRPr lang="en-US" altLang="zh-TW" sz="2000" dirty="0"/>
          </a:p>
          <a:p>
            <a:r>
              <a:rPr lang="en-US" altLang="zh-TW" sz="2000" dirty="0" smtClean="0"/>
              <a:t>rank(</a:t>
            </a:r>
            <a:r>
              <a:rPr lang="en-US" altLang="zh-TW" sz="2000" dirty="0" err="1" smtClean="0"/>
              <a:t>ctrb</a:t>
            </a:r>
            <a:r>
              <a:rPr lang="en-US" altLang="zh-TW" sz="2000" dirty="0" smtClean="0"/>
              <a:t>(F,H)) </a:t>
            </a:r>
            <a:r>
              <a:rPr lang="en-US" altLang="zh-TW" sz="2000" dirty="0"/>
              <a:t>= 4 = </a:t>
            </a:r>
            <a:r>
              <a:rPr lang="en-US" altLang="zh-TW" sz="2000" dirty="0" smtClean="0"/>
              <a:t>rank(F)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controllable</a:t>
            </a:r>
          </a:p>
          <a:p>
            <a:r>
              <a:rPr lang="en-US" altLang="zh-TW" sz="2000" dirty="0" smtClean="0"/>
              <a:t>rank(</a:t>
            </a:r>
            <a:r>
              <a:rPr lang="en-US" altLang="zh-TW" sz="2000" dirty="0" err="1" smtClean="0"/>
              <a:t>obsv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F,C_dis</a:t>
            </a:r>
            <a:r>
              <a:rPr lang="en-US" altLang="zh-TW" sz="2000" dirty="0" smtClean="0"/>
              <a:t>)) </a:t>
            </a:r>
            <a:r>
              <a:rPr lang="en-US" altLang="zh-TW" sz="2000" dirty="0"/>
              <a:t>= 4 = </a:t>
            </a:r>
            <a:r>
              <a:rPr lang="en-US" altLang="zh-TW" sz="2000" dirty="0" smtClean="0"/>
              <a:t>rank(F) </a:t>
            </a:r>
            <a:r>
              <a:rPr lang="en-US" altLang="zh-TW" sz="2000" dirty="0" smtClean="0"/>
              <a:t>→ </a:t>
            </a:r>
            <a:r>
              <a:rPr lang="en-US" altLang="zh-TW" sz="2000" dirty="0"/>
              <a:t>The matrix is full rank 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observable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858" y="2219596"/>
            <a:ext cx="7458475" cy="1468800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Part 1. References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FE96-7CB2-4506-98E0-5FF66D64C190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64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Lateral Velocity Results in Sampling Time = </a:t>
            </a:r>
            <a:r>
              <a:rPr lang="en-US" altLang="zh-TW" dirty="0" smtClean="0"/>
              <a:t>1.0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</a:t>
            </a:r>
            <a:r>
              <a:rPr lang="en-US" altLang="zh-TW" sz="1200" dirty="0"/>
              <a:t>Yellow dotted line</a:t>
            </a:r>
            <a:r>
              <a:rPr lang="en-US" altLang="zh-TW" sz="1200" dirty="0" smtClean="0"/>
              <a:t>) and Output state (Blue)</a:t>
            </a:r>
          </a:p>
          <a:p>
            <a:r>
              <a:rPr lang="en-US" altLang="zh-TW" sz="1200" dirty="0" smtClean="0"/>
              <a:t>Reference: </a:t>
            </a:r>
            <a:r>
              <a:rPr lang="en-US" altLang="zh-TW" sz="1200" dirty="0"/>
              <a:t>sin wave (magnitude: 0.5 , Frequency: 0.05)</a:t>
            </a:r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-</a:t>
            </a:r>
            <a:r>
              <a:rPr lang="en-US" altLang="zh-TW" sz="1200" dirty="0" smtClean="0"/>
              <a:t>2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67551"/>
            <a:ext cx="4473677" cy="3123483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50335" y="2467551"/>
            <a:ext cx="4473677" cy="31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 Angle Results in Sampling Time = </a:t>
            </a:r>
            <a:r>
              <a:rPr lang="en-US" altLang="zh-TW" dirty="0" smtClean="0"/>
              <a:t>1.0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(Yellow dotted line) and Output state (Blue)</a:t>
            </a:r>
          </a:p>
          <a:p>
            <a:r>
              <a:rPr lang="en-US" altLang="zh-TW" sz="1200" dirty="0" smtClean="0"/>
              <a:t>Reference: square </a:t>
            </a:r>
            <a:r>
              <a:rPr lang="en-US" altLang="zh-TW" sz="1200" dirty="0"/>
              <a:t>wave (magnitude: </a:t>
            </a:r>
            <a:r>
              <a:rPr lang="en-US" altLang="zh-TW" sz="1200" dirty="0" smtClean="0"/>
              <a:t>0.1 </a:t>
            </a:r>
            <a:r>
              <a:rPr lang="en-US" altLang="zh-TW" sz="1200" dirty="0"/>
              <a:t>, Frequency: </a:t>
            </a:r>
            <a:r>
              <a:rPr lang="en-US" altLang="zh-TW" sz="1200" dirty="0" smtClean="0"/>
              <a:t>0.1)</a:t>
            </a:r>
            <a:endParaRPr lang="en-US" altLang="zh-TW" sz="1200" dirty="0"/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1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2453054"/>
            <a:ext cx="4444835" cy="3137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335" y="2453054"/>
            <a:ext cx="4494441" cy="313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1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Discretized Plant (ZOH,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Ts</a:t>
            </a:r>
            <a:r>
              <a:rPr lang="en-US" altLang="zh-TW" dirty="0" smtClean="0"/>
              <a:t> </a:t>
            </a:r>
            <a:r>
              <a:rPr lang="en-US" altLang="zh-TW" dirty="0"/>
              <a:t>= 2</a:t>
            </a:r>
            <a:r>
              <a:rPr lang="en-US" altLang="zh-TW" dirty="0" smtClean="0"/>
              <a:t>.0s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−0.6838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−0.1283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−0.0120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−0.0093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0.2892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−0.7760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−0.0678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−0.0313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−1.4163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1.9732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1.0761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0.7812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0.9007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1.2273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0.0554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0.1133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.9284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0.0740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−0.1436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0.0560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−1.1264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−2.3105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−1.9014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−1.7769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8832" y="4729704"/>
                <a:ext cx="3970421" cy="1405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−1.2113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0.0476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0.1809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0.1631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1.1698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−0.8787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−0.4706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−0.3933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dirty="0" smtClean="0"/>
              </a:p>
              <a:p>
                <a:endParaRPr lang="en-US" altLang="zh-TW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.0721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0.0187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−0.0385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−0.0441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32" y="4729704"/>
                <a:ext cx="3970421" cy="1405385"/>
              </a:xfrm>
              <a:prstGeom prst="rect">
                <a:avLst/>
              </a:prstGeom>
              <a:blipFill rotWithShape="0">
                <a:blip r:embed="rId4"/>
                <a:stretch>
                  <a:fillRect r="-3840" b="-4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357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Stability, Controllability </a:t>
            </a:r>
            <a:r>
              <a:rPr lang="en-US" altLang="zh-TW" dirty="0"/>
              <a:t>and Observability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To check the </a:t>
            </a:r>
            <a:r>
              <a:rPr lang="en-US" altLang="zh-TW" sz="2000" dirty="0" smtClean="0"/>
              <a:t>stability, controllability </a:t>
            </a:r>
            <a:r>
              <a:rPr lang="en-US" altLang="zh-TW" sz="2000" dirty="0"/>
              <a:t>and observability of the system, we can use </a:t>
            </a:r>
            <a:r>
              <a:rPr lang="en-US" altLang="zh-TW" sz="2000" dirty="0" smtClean="0"/>
              <a:t>MATLAB </a:t>
            </a:r>
            <a:r>
              <a:rPr lang="en-US" altLang="zh-TW" sz="2000" dirty="0"/>
              <a:t>command </a:t>
            </a:r>
            <a:r>
              <a:rPr lang="en-US" altLang="zh-TW" sz="2000" dirty="0" smtClean="0">
                <a:solidFill>
                  <a:srgbClr val="FF0000"/>
                </a:solidFill>
              </a:rPr>
              <a:t>rank(F)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ctrb</a:t>
            </a:r>
            <a:r>
              <a:rPr lang="en-US" altLang="zh-TW" sz="2000" dirty="0" smtClean="0">
                <a:solidFill>
                  <a:srgbClr val="FF0000"/>
                </a:solidFill>
              </a:rPr>
              <a:t>(F,H)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and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obsv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F,C_dis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respectively.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rank(F) = 4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 smtClean="0">
                <a:solidFill>
                  <a:srgbClr val="FF0000"/>
                </a:solidFill>
              </a:rPr>
              <a:t>stable</a:t>
            </a:r>
            <a:endParaRPr lang="en-US" altLang="zh-TW" sz="2000" dirty="0"/>
          </a:p>
          <a:p>
            <a:r>
              <a:rPr lang="en-US" altLang="zh-TW" sz="2000" dirty="0" smtClean="0"/>
              <a:t>rank(</a:t>
            </a:r>
            <a:r>
              <a:rPr lang="en-US" altLang="zh-TW" sz="2000" dirty="0" err="1" smtClean="0"/>
              <a:t>ctrb</a:t>
            </a:r>
            <a:r>
              <a:rPr lang="en-US" altLang="zh-TW" sz="2000" dirty="0" smtClean="0"/>
              <a:t>(F,H)) </a:t>
            </a:r>
            <a:r>
              <a:rPr lang="en-US" altLang="zh-TW" sz="2000" dirty="0"/>
              <a:t>= 4 = </a:t>
            </a:r>
            <a:r>
              <a:rPr lang="en-US" altLang="zh-TW" sz="2000" dirty="0" smtClean="0"/>
              <a:t>rank(F)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controllable</a:t>
            </a:r>
          </a:p>
          <a:p>
            <a:r>
              <a:rPr lang="en-US" altLang="zh-TW" sz="2000" dirty="0" smtClean="0"/>
              <a:t>rank(</a:t>
            </a:r>
            <a:r>
              <a:rPr lang="en-US" altLang="zh-TW" sz="2000" dirty="0" err="1" smtClean="0"/>
              <a:t>obsv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F,C_dis</a:t>
            </a:r>
            <a:r>
              <a:rPr lang="en-US" altLang="zh-TW" sz="2000" dirty="0" smtClean="0"/>
              <a:t>)) </a:t>
            </a:r>
            <a:r>
              <a:rPr lang="en-US" altLang="zh-TW" sz="2000" dirty="0"/>
              <a:t>= 4 = </a:t>
            </a:r>
            <a:r>
              <a:rPr lang="en-US" altLang="zh-TW" sz="2000" dirty="0" smtClean="0"/>
              <a:t>rank(F) </a:t>
            </a:r>
            <a:r>
              <a:rPr lang="en-US" altLang="zh-TW" sz="2000" dirty="0" smtClean="0"/>
              <a:t>→ </a:t>
            </a:r>
            <a:r>
              <a:rPr lang="en-US" altLang="zh-TW" sz="2000" dirty="0"/>
              <a:t>The matrix is full rank 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observable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73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Lateral Velocity Results in Sampling Time = </a:t>
            </a:r>
            <a:r>
              <a:rPr lang="en-US" altLang="zh-TW" dirty="0" smtClean="0"/>
              <a:t>2.0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768020" y="6404778"/>
            <a:ext cx="766380" cy="370171"/>
          </a:xfrm>
        </p:spPr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502074" y="5594619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(Yellow dotted line) and Output state (Green)</a:t>
            </a:r>
          </a:p>
          <a:p>
            <a:r>
              <a:rPr lang="en-US" altLang="zh-TW" sz="1200" dirty="0" smtClean="0"/>
              <a:t>Reference: </a:t>
            </a:r>
            <a:r>
              <a:rPr lang="en-US" altLang="zh-TW" sz="1200" dirty="0"/>
              <a:t>sin wave (magnitude: 0.5 , Frequency: 0.05)</a:t>
            </a:r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-</a:t>
            </a:r>
            <a:r>
              <a:rPr lang="en-US" altLang="zh-TW" sz="1200" dirty="0" smtClean="0"/>
              <a:t>2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073" y="2444262"/>
            <a:ext cx="4531415" cy="316379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444262"/>
            <a:ext cx="4491315" cy="31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18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4241" y="329900"/>
            <a:ext cx="6589199" cy="1280890"/>
          </a:xfrm>
        </p:spPr>
        <p:txBody>
          <a:bodyPr/>
          <a:lstStyle/>
          <a:p>
            <a:r>
              <a:rPr lang="en-US" altLang="zh-TW" dirty="0"/>
              <a:t>Roll Angle Results in Sampling Time = </a:t>
            </a:r>
            <a:r>
              <a:rPr lang="en-US" altLang="zh-TW" dirty="0" smtClean="0"/>
              <a:t>2.0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(Yellow dotted line) and Output state (Green)</a:t>
            </a:r>
          </a:p>
          <a:p>
            <a:r>
              <a:rPr lang="en-US" altLang="zh-TW" sz="1200" dirty="0" smtClean="0"/>
              <a:t>Reference: square </a:t>
            </a:r>
            <a:r>
              <a:rPr lang="en-US" altLang="zh-TW" sz="1200" dirty="0"/>
              <a:t>wave (magnitude: </a:t>
            </a:r>
            <a:r>
              <a:rPr lang="en-US" altLang="zh-TW" sz="1200" dirty="0" smtClean="0"/>
              <a:t>0.1 </a:t>
            </a:r>
            <a:r>
              <a:rPr lang="en-US" altLang="zh-TW" sz="1200" dirty="0"/>
              <a:t>, Frequency: </a:t>
            </a:r>
            <a:r>
              <a:rPr lang="en-US" altLang="zh-TW" sz="1200" dirty="0" smtClean="0"/>
              <a:t>0.1)</a:t>
            </a:r>
            <a:endParaRPr lang="en-US" altLang="zh-TW" sz="1200" dirty="0"/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1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36" y="2447109"/>
            <a:ext cx="4502956" cy="3143925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" y="2447109"/>
            <a:ext cx="4513031" cy="31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19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3630" y="452901"/>
            <a:ext cx="6306006" cy="103488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Lateral Velocity Results in</a:t>
            </a:r>
            <a:br>
              <a:rPr lang="en-US" altLang="zh-TW" dirty="0" smtClean="0"/>
            </a:br>
            <a:r>
              <a:rPr lang="en-US" altLang="zh-TW" dirty="0" smtClean="0"/>
              <a:t>Different Sampling Time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77620" y="6487829"/>
            <a:ext cx="766380" cy="370171"/>
          </a:xfrm>
        </p:spPr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4380" y="6401853"/>
            <a:ext cx="5230765" cy="451118"/>
          </a:xfrm>
        </p:spPr>
        <p:txBody>
          <a:bodyPr/>
          <a:lstStyle/>
          <a:p>
            <a:r>
              <a:rPr lang="zh-TW" altLang="en-US" sz="800" b="1" dirty="0"/>
              <a:t>數位控制系統期末專題 </a:t>
            </a:r>
            <a:r>
              <a:rPr lang="en-US" altLang="zh-TW" sz="800" b="1" dirty="0"/>
              <a:t>– Final Project </a:t>
            </a:r>
            <a:r>
              <a:rPr lang="en-US" altLang="zh-TW" sz="800" b="1" dirty="0" smtClean="0"/>
              <a:t>Report</a:t>
            </a:r>
            <a:endParaRPr lang="en-US" altLang="zh-TW" sz="800" dirty="0"/>
          </a:p>
          <a:p>
            <a:r>
              <a:rPr lang="en-US" altLang="zh-TW" sz="800" dirty="0" err="1"/>
              <a:t>Hsuan</a:t>
            </a:r>
            <a:r>
              <a:rPr lang="en-US" altLang="zh-TW" sz="800" dirty="0"/>
              <a:t>-Yu Yang and </a:t>
            </a:r>
            <a:r>
              <a:rPr lang="en-US" sz="800" dirty="0" err="1" smtClean="0"/>
              <a:t>Jyun-Hao</a:t>
            </a:r>
            <a:r>
              <a:rPr lang="zh-TW" altLang="en-US" sz="800" dirty="0" smtClean="0"/>
              <a:t> </a:t>
            </a:r>
            <a:r>
              <a:rPr lang="en-US" altLang="zh-TW" sz="800" dirty="0" err="1"/>
              <a:t>Jhang</a:t>
            </a:r>
            <a:endParaRPr lang="en-US" sz="800" dirty="0"/>
          </a:p>
          <a:p>
            <a:r>
              <a:rPr lang="en-US" sz="8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1853"/>
            <a:ext cx="1184380" cy="456147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0" y="138587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Time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79491" y="1385876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Time = 0.2 s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0" y="386381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Time = 1 s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579491" y="3848659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Time = 2 s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860845" y="5029"/>
            <a:ext cx="4283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Reference: sin wave (magnitude: 0.5 , Frequency: 0.05)</a:t>
            </a:r>
          </a:p>
          <a:p>
            <a:r>
              <a:rPr lang="en-US" altLang="zh-TW" sz="1200" dirty="0"/>
              <a:t>State Initial condition: -2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490" y="4302003"/>
            <a:ext cx="4502963" cy="2095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02003"/>
            <a:ext cx="4500529" cy="209482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490" y="1806399"/>
            <a:ext cx="4485379" cy="2087768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9107" y="1806399"/>
            <a:ext cx="4493134" cy="20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9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6455" y="329900"/>
            <a:ext cx="8078030" cy="1280890"/>
          </a:xfrm>
        </p:spPr>
        <p:txBody>
          <a:bodyPr>
            <a:normAutofit/>
          </a:bodyPr>
          <a:lstStyle/>
          <a:p>
            <a:r>
              <a:rPr lang="en-US" altLang="zh-TW" dirty="0"/>
              <a:t>Lateral Velocity Results in</a:t>
            </a:r>
            <a:br>
              <a:rPr lang="en-US" altLang="zh-TW" dirty="0"/>
            </a:br>
            <a:r>
              <a:rPr lang="en-US" altLang="zh-TW" dirty="0"/>
              <a:t>Different Sampling Time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46633" y="159112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/>
              <a:t>W</a:t>
            </a:r>
            <a:r>
              <a:rPr lang="en-US" altLang="zh-TW" sz="1400" dirty="0" smtClean="0"/>
              <a:t>hite </a:t>
            </a:r>
            <a:r>
              <a:rPr lang="en-US" altLang="zh-TW" sz="1400" dirty="0"/>
              <a:t>line for continuous </a:t>
            </a:r>
            <a:r>
              <a:rPr lang="en-US" altLang="zh-TW" sz="1400" dirty="0" smtClean="0"/>
              <a:t>time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R</a:t>
            </a:r>
            <a:r>
              <a:rPr lang="en-US" altLang="zh-TW" sz="1400" dirty="0" smtClean="0">
                <a:solidFill>
                  <a:srgbClr val="FF0000"/>
                </a:solidFill>
              </a:rPr>
              <a:t>ed </a:t>
            </a:r>
            <a:r>
              <a:rPr lang="en-US" altLang="zh-TW" sz="1400" dirty="0">
                <a:solidFill>
                  <a:srgbClr val="FF0000"/>
                </a:solidFill>
              </a:rPr>
              <a:t>line for sampling time = 0.2 </a:t>
            </a:r>
            <a:r>
              <a:rPr lang="en-US" altLang="zh-TW" sz="1400" dirty="0" smtClean="0">
                <a:solidFill>
                  <a:srgbClr val="FF0000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>
                <a:solidFill>
                  <a:srgbClr val="0000CC"/>
                </a:solidFill>
              </a:rPr>
              <a:t>B</a:t>
            </a:r>
            <a:r>
              <a:rPr lang="en-US" altLang="zh-TW" sz="1400" dirty="0" smtClean="0">
                <a:solidFill>
                  <a:srgbClr val="0000CC"/>
                </a:solidFill>
              </a:rPr>
              <a:t>lue </a:t>
            </a:r>
            <a:r>
              <a:rPr lang="en-US" altLang="zh-TW" sz="1400" dirty="0">
                <a:solidFill>
                  <a:srgbClr val="0000CC"/>
                </a:solidFill>
              </a:rPr>
              <a:t>line for sampling time = 1.0 </a:t>
            </a:r>
            <a:r>
              <a:rPr lang="en-US" altLang="zh-TW" sz="1400" dirty="0" smtClean="0">
                <a:solidFill>
                  <a:srgbClr val="0000CC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 smtClean="0">
                <a:solidFill>
                  <a:srgbClr val="006600"/>
                </a:solidFill>
              </a:rPr>
              <a:t>green </a:t>
            </a:r>
            <a:r>
              <a:rPr lang="en-US" altLang="zh-TW" sz="1400" dirty="0">
                <a:solidFill>
                  <a:srgbClr val="006600"/>
                </a:solidFill>
              </a:rPr>
              <a:t>line for </a:t>
            </a:r>
            <a:r>
              <a:rPr lang="en-US" altLang="zh-TW" sz="1400" dirty="0" smtClean="0">
                <a:solidFill>
                  <a:srgbClr val="006600"/>
                </a:solidFill>
              </a:rPr>
              <a:t>Sampling </a:t>
            </a:r>
            <a:r>
              <a:rPr lang="en-US" altLang="zh-TW" sz="1400" dirty="0">
                <a:solidFill>
                  <a:srgbClr val="006600"/>
                </a:solidFill>
              </a:rPr>
              <a:t>time = 2.0 </a:t>
            </a:r>
            <a:r>
              <a:rPr lang="en-US" altLang="zh-TW" sz="1400" dirty="0" smtClean="0">
                <a:solidFill>
                  <a:srgbClr val="006600"/>
                </a:solidFill>
              </a:rPr>
              <a:t>sec</a:t>
            </a:r>
            <a:endParaRPr lang="en-US" altLang="zh-TW" sz="1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429" y="2545236"/>
            <a:ext cx="7937643" cy="36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22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5532" y="412996"/>
            <a:ext cx="6589199" cy="111469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Roll Angle Results </a:t>
            </a:r>
            <a:r>
              <a:rPr lang="en-US" altLang="zh-TW" dirty="0"/>
              <a:t>in</a:t>
            </a:r>
            <a:br>
              <a:rPr lang="en-US" altLang="zh-TW" dirty="0"/>
            </a:br>
            <a:r>
              <a:rPr lang="en-US" altLang="zh-TW" dirty="0"/>
              <a:t>Different Sampling Time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885611" y="6401853"/>
            <a:ext cx="766380" cy="370171"/>
          </a:xfrm>
        </p:spPr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4380" y="6401853"/>
            <a:ext cx="5230765" cy="451118"/>
          </a:xfrm>
        </p:spPr>
        <p:txBody>
          <a:bodyPr/>
          <a:lstStyle/>
          <a:p>
            <a:r>
              <a:rPr lang="zh-TW" altLang="en-US" sz="800" b="1" dirty="0"/>
              <a:t>數位控制系統期末專題 </a:t>
            </a:r>
            <a:r>
              <a:rPr lang="en-US" altLang="zh-TW" sz="800" b="1" dirty="0"/>
              <a:t>– Final Project </a:t>
            </a:r>
            <a:r>
              <a:rPr lang="en-US" altLang="zh-TW" sz="800" b="1" dirty="0" smtClean="0"/>
              <a:t>Report</a:t>
            </a:r>
            <a:endParaRPr lang="en-US" altLang="zh-TW" sz="800" dirty="0"/>
          </a:p>
          <a:p>
            <a:r>
              <a:rPr lang="en-US" altLang="zh-TW" sz="800" dirty="0" err="1"/>
              <a:t>Hsuan</a:t>
            </a:r>
            <a:r>
              <a:rPr lang="en-US" altLang="zh-TW" sz="800" dirty="0"/>
              <a:t>-Yu Yang and </a:t>
            </a:r>
            <a:r>
              <a:rPr lang="en-US" sz="800" dirty="0" err="1" smtClean="0"/>
              <a:t>Jyun-Hao</a:t>
            </a:r>
            <a:r>
              <a:rPr lang="zh-TW" altLang="en-US" sz="800" dirty="0" smtClean="0"/>
              <a:t> </a:t>
            </a:r>
            <a:r>
              <a:rPr lang="en-US" altLang="zh-TW" sz="800" dirty="0" err="1"/>
              <a:t>Jhang</a:t>
            </a:r>
            <a:endParaRPr lang="en-US" sz="800" dirty="0"/>
          </a:p>
          <a:p>
            <a:r>
              <a:rPr lang="en-US" sz="800" dirty="0"/>
              <a:t>Department of Electrical Engineering, National Taiwan University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1853"/>
            <a:ext cx="1184380" cy="456147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-33617" y="388763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Time = 1 s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545874" y="3872477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Time = 2 s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0" y="138587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Time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79491" y="1385876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Time = 0.2 s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79491" y="1271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Reference: square wave (magnitude: 0.1 , Frequency: 0.1)</a:t>
            </a:r>
          </a:p>
          <a:p>
            <a:r>
              <a:rPr lang="en-US" altLang="zh-TW" sz="1200" dirty="0"/>
              <a:t>State Initial condition: 1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29" y="4275942"/>
            <a:ext cx="4571998" cy="21280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5942"/>
            <a:ext cx="4580415" cy="21320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129" y="1785156"/>
            <a:ext cx="4545871" cy="2115925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7527" y="1795314"/>
            <a:ext cx="4502219" cy="20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0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9355" y="329900"/>
            <a:ext cx="7981314" cy="1280890"/>
          </a:xfrm>
        </p:spPr>
        <p:txBody>
          <a:bodyPr>
            <a:normAutofit/>
          </a:bodyPr>
          <a:lstStyle/>
          <a:p>
            <a:r>
              <a:rPr lang="en-US" altLang="zh-TW" dirty="0"/>
              <a:t>Roll Angle Results in</a:t>
            </a:r>
            <a:br>
              <a:rPr lang="en-US" altLang="zh-TW" dirty="0"/>
            </a:br>
            <a:r>
              <a:rPr lang="en-US" altLang="zh-TW" dirty="0"/>
              <a:t>Different Sampling Time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46633" y="159112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/>
              <a:t>W</a:t>
            </a:r>
            <a:r>
              <a:rPr lang="en-US" altLang="zh-TW" sz="1400" dirty="0" smtClean="0"/>
              <a:t>hite </a:t>
            </a:r>
            <a:r>
              <a:rPr lang="en-US" altLang="zh-TW" sz="1400" dirty="0"/>
              <a:t>line for continuous </a:t>
            </a:r>
            <a:r>
              <a:rPr lang="en-US" altLang="zh-TW" sz="1400" dirty="0" smtClean="0"/>
              <a:t>time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R</a:t>
            </a:r>
            <a:r>
              <a:rPr lang="en-US" altLang="zh-TW" sz="1400" dirty="0" smtClean="0">
                <a:solidFill>
                  <a:srgbClr val="FF0000"/>
                </a:solidFill>
              </a:rPr>
              <a:t>ed </a:t>
            </a:r>
            <a:r>
              <a:rPr lang="en-US" altLang="zh-TW" sz="1400" dirty="0">
                <a:solidFill>
                  <a:srgbClr val="FF0000"/>
                </a:solidFill>
              </a:rPr>
              <a:t>line for sampling time = 0.2 </a:t>
            </a:r>
            <a:r>
              <a:rPr lang="en-US" altLang="zh-TW" sz="1400" dirty="0" smtClean="0">
                <a:solidFill>
                  <a:srgbClr val="FF0000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>
                <a:solidFill>
                  <a:srgbClr val="0000CC"/>
                </a:solidFill>
              </a:rPr>
              <a:t>B</a:t>
            </a:r>
            <a:r>
              <a:rPr lang="en-US" altLang="zh-TW" sz="1400" dirty="0" smtClean="0">
                <a:solidFill>
                  <a:srgbClr val="0000CC"/>
                </a:solidFill>
              </a:rPr>
              <a:t>lue </a:t>
            </a:r>
            <a:r>
              <a:rPr lang="en-US" altLang="zh-TW" sz="1400" dirty="0">
                <a:solidFill>
                  <a:srgbClr val="0000CC"/>
                </a:solidFill>
              </a:rPr>
              <a:t>line for sampling time = 1.0 </a:t>
            </a:r>
            <a:r>
              <a:rPr lang="en-US" altLang="zh-TW" sz="1400" dirty="0" smtClean="0">
                <a:solidFill>
                  <a:srgbClr val="0000CC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 smtClean="0">
                <a:solidFill>
                  <a:srgbClr val="006600"/>
                </a:solidFill>
              </a:rPr>
              <a:t>green </a:t>
            </a:r>
            <a:r>
              <a:rPr lang="en-US" altLang="zh-TW" sz="1400" dirty="0">
                <a:solidFill>
                  <a:srgbClr val="006600"/>
                </a:solidFill>
              </a:rPr>
              <a:t>line for </a:t>
            </a:r>
            <a:r>
              <a:rPr lang="en-US" altLang="zh-TW" sz="1400" dirty="0" smtClean="0">
                <a:solidFill>
                  <a:srgbClr val="006600"/>
                </a:solidFill>
              </a:rPr>
              <a:t>Sampling </a:t>
            </a:r>
            <a:r>
              <a:rPr lang="en-US" altLang="zh-TW" sz="1400" dirty="0">
                <a:solidFill>
                  <a:srgbClr val="006600"/>
                </a:solidFill>
              </a:rPr>
              <a:t>time = 2.0 </a:t>
            </a:r>
            <a:r>
              <a:rPr lang="en-US" altLang="zh-TW" sz="1400" dirty="0" smtClean="0">
                <a:solidFill>
                  <a:srgbClr val="006600"/>
                </a:solidFill>
              </a:rPr>
              <a:t>sec</a:t>
            </a:r>
            <a:endParaRPr lang="en-US" altLang="zh-TW" sz="1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634" y="2545236"/>
            <a:ext cx="7857752" cy="36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3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2415" y="1230924"/>
            <a:ext cx="6591985" cy="527433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1:  </a:t>
            </a:r>
            <a:r>
              <a:rPr lang="en-US" altLang="zh-TW" dirty="0">
                <a:solidFill>
                  <a:srgbClr val="FF0000"/>
                </a:solidFill>
              </a:rPr>
              <a:t>Ashraf et al. 2018]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Adnan Ashraf1, Wu Mei, Liu </a:t>
            </a:r>
            <a:r>
              <a:rPr lang="en-US" altLang="zh-TW" dirty="0" err="1">
                <a:solidFill>
                  <a:schemeClr val="tx1"/>
                </a:solidFill>
              </a:rPr>
              <a:t>Gaoyuan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Zeeshan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Anjum</a:t>
            </a:r>
            <a:r>
              <a:rPr lang="en-US" altLang="zh-TW" dirty="0">
                <a:solidFill>
                  <a:schemeClr val="tx1"/>
                </a:solidFill>
              </a:rPr>
              <a:t> and </a:t>
            </a:r>
            <a:r>
              <a:rPr lang="en-US" altLang="zh-TW" dirty="0" err="1">
                <a:solidFill>
                  <a:schemeClr val="tx1"/>
                </a:solidFill>
              </a:rPr>
              <a:t>Mian</a:t>
            </a:r>
            <a:r>
              <a:rPr lang="en-US" altLang="zh-TW" dirty="0">
                <a:solidFill>
                  <a:schemeClr val="tx1"/>
                </a:solidFill>
              </a:rPr>
              <a:t> Muhammad Kamal , </a:t>
            </a:r>
            <a:r>
              <a:rPr lang="en-US" altLang="zh-TW" b="1" dirty="0">
                <a:solidFill>
                  <a:srgbClr val="0000CC"/>
                </a:solidFill>
              </a:rPr>
              <a:t>“Design Linear Feedback and LQR Controller for Lateral Flight Dynamics of F-16 Aircraft</a:t>
            </a:r>
            <a:r>
              <a:rPr lang="en-US" altLang="zh-TW" b="1" i="1" dirty="0">
                <a:solidFill>
                  <a:srgbClr val="0000CC"/>
                </a:solidFill>
              </a:rPr>
              <a:t>,” </a:t>
            </a:r>
            <a:r>
              <a:rPr lang="en-US" altLang="zh-TW" b="1" i="1" dirty="0">
                <a:solidFill>
                  <a:schemeClr val="tx1"/>
                </a:solidFill>
              </a:rPr>
              <a:t>in Proceedings of </a:t>
            </a:r>
            <a:r>
              <a:rPr lang="fr-FR" altLang="zh-TW" b="1" i="1" dirty="0">
                <a:solidFill>
                  <a:schemeClr val="tx1"/>
                </a:solidFill>
              </a:rPr>
              <a:t>International Conference On Control Automation &amp; Information Sciences (ICCAIS)</a:t>
            </a:r>
            <a:r>
              <a:rPr lang="fr-FR" altLang="zh-TW" dirty="0">
                <a:solidFill>
                  <a:schemeClr val="tx1"/>
                </a:solidFill>
              </a:rPr>
              <a:t>, Hangzhou, China, pp. 367~371, October 24-27, 2018</a:t>
            </a:r>
            <a:r>
              <a:rPr lang="fr-FR" altLang="zh-TW" dirty="0" smtClean="0">
                <a:solidFill>
                  <a:schemeClr val="tx1"/>
                </a:solidFill>
              </a:rPr>
              <a:t>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:  </a:t>
            </a:r>
            <a:r>
              <a:rPr lang="en-US" altLang="zh-TW" dirty="0">
                <a:solidFill>
                  <a:srgbClr val="FF0000"/>
                </a:solidFill>
              </a:rPr>
              <a:t>Livet et al. 1994]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T. Livet, F. </a:t>
            </a:r>
            <a:r>
              <a:rPr lang="en-US" altLang="zh-TW" dirty="0" err="1">
                <a:solidFill>
                  <a:schemeClr val="tx1"/>
                </a:solidFill>
              </a:rPr>
              <a:t>Kubica</a:t>
            </a:r>
            <a:r>
              <a:rPr lang="en-US" altLang="zh-TW" dirty="0">
                <a:solidFill>
                  <a:schemeClr val="tx1"/>
                </a:solidFill>
              </a:rPr>
              <a:t> and J.F </a:t>
            </a:r>
            <a:r>
              <a:rPr lang="en-US" altLang="zh-TW" dirty="0" err="1">
                <a:solidFill>
                  <a:schemeClr val="tx1"/>
                </a:solidFill>
              </a:rPr>
              <a:t>Magni</a:t>
            </a:r>
            <a:r>
              <a:rPr lang="en-US" altLang="zh-TW" dirty="0">
                <a:solidFill>
                  <a:schemeClr val="tx1"/>
                </a:solidFill>
              </a:rPr>
              <a:t> , </a:t>
            </a:r>
            <a:r>
              <a:rPr lang="en-US" altLang="zh-TW" b="1" dirty="0">
                <a:solidFill>
                  <a:srgbClr val="0000CC"/>
                </a:solidFill>
              </a:rPr>
              <a:t>“Performance improvement by feedforward: application to civil aircraft control design</a:t>
            </a:r>
            <a:r>
              <a:rPr lang="en-US" altLang="zh-TW" b="1" i="1" dirty="0">
                <a:solidFill>
                  <a:srgbClr val="0000CC"/>
                </a:solidFill>
              </a:rPr>
              <a:t>,” </a:t>
            </a:r>
            <a:r>
              <a:rPr lang="en-US" altLang="zh-TW" b="1" i="1" dirty="0">
                <a:solidFill>
                  <a:schemeClr val="tx1"/>
                </a:solidFill>
              </a:rPr>
              <a:t>in Proceedings of IEEE International Conference on Control and Applications</a:t>
            </a:r>
            <a:r>
              <a:rPr lang="fr-FR" altLang="zh-TW" dirty="0">
                <a:solidFill>
                  <a:schemeClr val="tx1"/>
                </a:solidFill>
              </a:rPr>
              <a:t>, Glasgow, UK, Aug. 24-26, 1994.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[3: </a:t>
            </a:r>
            <a:r>
              <a:rPr lang="en-US" altLang="zh-TW" dirty="0">
                <a:solidFill>
                  <a:srgbClr val="FF0000"/>
                </a:solidFill>
              </a:rPr>
              <a:t>Liu &amp; Jiao 2010]</a:t>
            </a:r>
          </a:p>
          <a:p>
            <a:pPr lvl="1"/>
            <a:r>
              <a:rPr lang="de-DE" altLang="zh-TW" dirty="0">
                <a:solidFill>
                  <a:schemeClr val="tx1"/>
                </a:solidFill>
              </a:rPr>
              <a:t>A. Schirrer, C. Westermayer, M. Hemedi and M. Kozek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b="1" dirty="0">
                <a:solidFill>
                  <a:srgbClr val="0000CC"/>
                </a:solidFill>
              </a:rPr>
              <a:t>“LQ-based design of the inner loop lateral control for a large flexible BWB-type aircraft,”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b="1" i="1" dirty="0">
                <a:solidFill>
                  <a:schemeClr val="tx1"/>
                </a:solidFill>
              </a:rPr>
              <a:t>in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b="1" i="1" dirty="0">
                <a:solidFill>
                  <a:schemeClr val="tx1"/>
                </a:solidFill>
              </a:rPr>
              <a:t>International Conference on Control Applications, </a:t>
            </a:r>
            <a:r>
              <a:rPr lang="en-US" altLang="zh-TW" dirty="0">
                <a:solidFill>
                  <a:schemeClr val="tx1"/>
                </a:solidFill>
              </a:rPr>
              <a:t>Yokohama, Japan, Sep. 8-10, 2010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>
                <a:solidFill>
                  <a:prstClr val="black">
                    <a:tint val="75000"/>
                  </a:prstClr>
                </a:solidFill>
              </a:rPr>
              <a:t>數位控制系統期末專題 </a:t>
            </a:r>
            <a:r>
              <a:rPr lang="en-US" altLang="zh-TW" sz="1200" b="1" dirty="0">
                <a:solidFill>
                  <a:prstClr val="black">
                    <a:tint val="75000"/>
                  </a:prstClr>
                </a:solidFill>
              </a:rPr>
              <a:t>– Progress Report</a:t>
            </a:r>
            <a:endParaRPr lang="en-US" altLang="zh-TW" sz="1200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altLang="zh-TW" sz="1200" dirty="0" err="1">
                <a:solidFill>
                  <a:prstClr val="black">
                    <a:tint val="75000"/>
                  </a:prstClr>
                </a:solidFill>
              </a:rPr>
              <a:t>Hsuan</a:t>
            </a:r>
            <a:r>
              <a:rPr lang="en-US" altLang="zh-TW" sz="1200" dirty="0">
                <a:solidFill>
                  <a:prstClr val="black">
                    <a:tint val="75000"/>
                  </a:prstClr>
                </a:solidFill>
              </a:rPr>
              <a:t>-Yu Yang and </a:t>
            </a:r>
            <a:r>
              <a:rPr lang="en-US" sz="1200" dirty="0" err="1" smtClean="0">
                <a:solidFill>
                  <a:prstClr val="black">
                    <a:tint val="75000"/>
                  </a:prstClr>
                </a:solidFill>
              </a:rPr>
              <a:t>Jyun-Hao</a:t>
            </a:r>
            <a:r>
              <a:rPr lang="zh-TW" altLang="en-US" sz="12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zh-TW" sz="1200" dirty="0" err="1">
                <a:solidFill>
                  <a:prstClr val="black">
                    <a:tint val="75000"/>
                  </a:prstClr>
                </a:solidFill>
              </a:rPr>
              <a:t>Jhang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36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7228" y="3156437"/>
            <a:ext cx="7458475" cy="567125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First-Order Hold Emulation Design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FE96-7CB2-4506-98E0-5FF66D64C190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22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time system (FOH)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58" y="1391963"/>
            <a:ext cx="7262507" cy="4741571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4947440" y="2456750"/>
            <a:ext cx="888521" cy="1052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3"/>
          </p:cNvCxnSpPr>
          <p:nvPr/>
        </p:nvCxnSpPr>
        <p:spPr>
          <a:xfrm flipH="1">
            <a:off x="2928859" y="3355049"/>
            <a:ext cx="2148702" cy="939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776071" y="4199611"/>
            <a:ext cx="164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First-Order hold is added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47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Discretized Plant </a:t>
            </a:r>
            <a:r>
              <a:rPr lang="en-US" altLang="zh-TW" dirty="0" smtClean="0"/>
              <a:t>(FOH</a:t>
            </a:r>
            <a:r>
              <a:rPr lang="en-US" altLang="zh-TW" dirty="0"/>
              <a:t>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Ts</a:t>
            </a:r>
            <a:r>
              <a:rPr lang="en-US" altLang="zh-TW" dirty="0" smtClean="0"/>
              <a:t> </a:t>
            </a:r>
            <a:r>
              <a:rPr lang="en-US" altLang="zh-TW" dirty="0"/>
              <a:t>= 0.2s)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0.9145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−0.1911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−0.0076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−0.0003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0.4105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0.9142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−0.0016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−0.0036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−0.0797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0.0115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1.0002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0.1781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−0.7541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0.1366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0.0031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0.7896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.0481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0.0026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−0.2102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−0.0103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0.0154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−0.0741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0.0500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−0.3367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0.0980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0.0044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0.0324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−0.1328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978525" y="3726343"/>
                <a:ext cx="3970421" cy="1405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1.9440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−4.2528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0.1604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0.2529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2.4279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−1.2371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−2.7364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−2.6300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dirty="0" smtClean="0"/>
              </a:p>
              <a:p>
                <a:endParaRPr lang="en-US" altLang="zh-TW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.4065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0.0334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−0.0888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−0.2693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525" y="3726343"/>
                <a:ext cx="3970421" cy="1405385"/>
              </a:xfrm>
              <a:prstGeom prst="rect">
                <a:avLst/>
              </a:prstGeom>
              <a:blipFill rotWithShape="0">
                <a:blip r:embed="rId4"/>
                <a:stretch>
                  <a:fillRect b="-8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586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Stability, Controllability </a:t>
            </a:r>
            <a:r>
              <a:rPr lang="en-US" altLang="zh-TW" dirty="0"/>
              <a:t>and Observability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To check the </a:t>
            </a:r>
            <a:r>
              <a:rPr lang="en-US" altLang="zh-TW" sz="2000" dirty="0" smtClean="0"/>
              <a:t>stability, controllability </a:t>
            </a:r>
            <a:r>
              <a:rPr lang="en-US" altLang="zh-TW" sz="2000" dirty="0"/>
              <a:t>and observability of the system, we can use </a:t>
            </a:r>
            <a:r>
              <a:rPr lang="en-US" altLang="zh-TW" sz="2000" dirty="0" smtClean="0"/>
              <a:t>MATLAB </a:t>
            </a:r>
            <a:r>
              <a:rPr lang="en-US" altLang="zh-TW" sz="2000" dirty="0"/>
              <a:t>command </a:t>
            </a:r>
            <a:r>
              <a:rPr lang="en-US" altLang="zh-TW" sz="2000" dirty="0" smtClean="0">
                <a:solidFill>
                  <a:srgbClr val="FF0000"/>
                </a:solidFill>
              </a:rPr>
              <a:t>rank(F)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ctrb</a:t>
            </a:r>
            <a:r>
              <a:rPr lang="en-US" altLang="zh-TW" sz="2000" dirty="0" smtClean="0">
                <a:solidFill>
                  <a:srgbClr val="FF0000"/>
                </a:solidFill>
              </a:rPr>
              <a:t>(F,H)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and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obsv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F,C_dis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respectively.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rank(F) = 4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 smtClean="0">
                <a:solidFill>
                  <a:srgbClr val="FF0000"/>
                </a:solidFill>
              </a:rPr>
              <a:t>stable</a:t>
            </a:r>
            <a:endParaRPr lang="en-US" altLang="zh-TW" sz="2000" dirty="0"/>
          </a:p>
          <a:p>
            <a:r>
              <a:rPr lang="en-US" altLang="zh-TW" sz="2000" dirty="0" smtClean="0"/>
              <a:t>rank(</a:t>
            </a:r>
            <a:r>
              <a:rPr lang="en-US" altLang="zh-TW" sz="2000" dirty="0" err="1" smtClean="0"/>
              <a:t>ctrb</a:t>
            </a:r>
            <a:r>
              <a:rPr lang="en-US" altLang="zh-TW" sz="2000" dirty="0" smtClean="0"/>
              <a:t>(F,H)) </a:t>
            </a:r>
            <a:r>
              <a:rPr lang="en-US" altLang="zh-TW" sz="2000" dirty="0"/>
              <a:t>= 4 = </a:t>
            </a:r>
            <a:r>
              <a:rPr lang="en-US" altLang="zh-TW" sz="2000" dirty="0" smtClean="0"/>
              <a:t>rank(F)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controllable</a:t>
            </a:r>
          </a:p>
          <a:p>
            <a:r>
              <a:rPr lang="en-US" altLang="zh-TW" sz="2000" dirty="0" smtClean="0"/>
              <a:t>rank(</a:t>
            </a:r>
            <a:r>
              <a:rPr lang="en-US" altLang="zh-TW" sz="2000" dirty="0" err="1" smtClean="0"/>
              <a:t>obsv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F,C_dis</a:t>
            </a:r>
            <a:r>
              <a:rPr lang="en-US" altLang="zh-TW" sz="2000" dirty="0" smtClean="0"/>
              <a:t>)) </a:t>
            </a:r>
            <a:r>
              <a:rPr lang="en-US" altLang="zh-TW" sz="2000" dirty="0"/>
              <a:t>= 4 = </a:t>
            </a:r>
            <a:r>
              <a:rPr lang="en-US" altLang="zh-TW" sz="2000" dirty="0" smtClean="0"/>
              <a:t>rank(F) </a:t>
            </a:r>
            <a:r>
              <a:rPr lang="en-US" altLang="zh-TW" sz="2000" dirty="0" smtClean="0"/>
              <a:t>→ </a:t>
            </a:r>
            <a:r>
              <a:rPr lang="en-US" altLang="zh-TW" sz="2000" dirty="0"/>
              <a:t>The matrix is full rank 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observable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20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67550"/>
            <a:ext cx="4529461" cy="31553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Lateral Velocity Results in </a:t>
            </a:r>
            <a:r>
              <a:rPr lang="en-US" altLang="zh-TW" dirty="0" smtClean="0"/>
              <a:t>Sampling Time = 0.2 sec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</a:t>
            </a:r>
            <a:r>
              <a:rPr lang="en-US" altLang="zh-TW" sz="1200" dirty="0"/>
              <a:t>Yellow dotted line</a:t>
            </a:r>
            <a:r>
              <a:rPr lang="en-US" altLang="zh-TW" sz="1200" dirty="0" smtClean="0"/>
              <a:t>) and Output state (Red)</a:t>
            </a:r>
          </a:p>
          <a:p>
            <a:r>
              <a:rPr lang="en-US" altLang="zh-TW" sz="1200" dirty="0" smtClean="0"/>
              <a:t>Reference: sin </a:t>
            </a:r>
            <a:r>
              <a:rPr lang="en-US" altLang="zh-TW" sz="1200" dirty="0"/>
              <a:t>wave (magnitude: 0.5 , Frequency: 0.05)</a:t>
            </a:r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-</a:t>
            </a:r>
            <a:r>
              <a:rPr lang="en-US" altLang="zh-TW" sz="1200" dirty="0" smtClean="0"/>
              <a:t>2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1152739" y="3103422"/>
            <a:ext cx="792462" cy="79880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0000FF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899" y="1871707"/>
            <a:ext cx="1694128" cy="118018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585403" y="1852708"/>
            <a:ext cx="1693624" cy="119458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0000FF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50336" y="2467550"/>
            <a:ext cx="4519350" cy="31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78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" y="2467551"/>
            <a:ext cx="4434088" cy="31234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9581" y="324625"/>
            <a:ext cx="6589199" cy="1280890"/>
          </a:xfrm>
        </p:spPr>
        <p:txBody>
          <a:bodyPr/>
          <a:lstStyle/>
          <a:p>
            <a:r>
              <a:rPr lang="en-US" altLang="zh-TW" dirty="0"/>
              <a:t>Roll Angle Results in Sampling Time = 0.2 sec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(Yellow dotted line) and Output state (Red)</a:t>
            </a:r>
          </a:p>
          <a:p>
            <a:r>
              <a:rPr lang="en-US" altLang="zh-TW" sz="1200" dirty="0" smtClean="0"/>
              <a:t>Reference: square </a:t>
            </a:r>
            <a:r>
              <a:rPr lang="en-US" altLang="zh-TW" sz="1200" dirty="0"/>
              <a:t>wave (magnitude: </a:t>
            </a:r>
            <a:r>
              <a:rPr lang="en-US" altLang="zh-TW" sz="1200" dirty="0" smtClean="0"/>
              <a:t>0.1 </a:t>
            </a:r>
            <a:r>
              <a:rPr lang="en-US" altLang="zh-TW" sz="1200" dirty="0"/>
              <a:t>, Frequency: </a:t>
            </a:r>
            <a:r>
              <a:rPr lang="en-US" altLang="zh-TW" sz="1200" dirty="0" smtClean="0"/>
              <a:t>0.1)</a:t>
            </a:r>
            <a:endParaRPr lang="en-US" altLang="zh-TW" sz="1200" dirty="0"/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1</a:t>
            </a:r>
            <a:endParaRPr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8" y="1585923"/>
            <a:ext cx="2171121" cy="151247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33047" y="1591915"/>
            <a:ext cx="2171122" cy="148539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96206" y="3878886"/>
            <a:ext cx="662114" cy="9656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0000FF"/>
              </a:solidFill>
            </a:endParaRPr>
          </a:p>
        </p:txBody>
      </p:sp>
      <p:pic>
        <p:nvPicPr>
          <p:cNvPr id="17" name="內容版面配置區 16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50336" y="2467551"/>
            <a:ext cx="4447186" cy="31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04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Discretized Plant </a:t>
            </a:r>
            <a:r>
              <a:rPr lang="en-US" altLang="zh-TW" dirty="0" smtClean="0"/>
              <a:t>(FOH</a:t>
            </a:r>
            <a:r>
              <a:rPr lang="en-US" altLang="zh-TW" dirty="0"/>
              <a:t>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1.0s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0.1426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−0.5841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−0.0262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−0.0057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1.2700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0.0406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−0.0320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−0.0150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−1.1516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0.5488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1.0184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0.5822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−1.3197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1.2230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0.0450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0.3124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.5686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0.0433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−0.0517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0.0285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−0.4572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−1.2180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−1.1070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−0.8115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.7073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0.1033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0.2329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−2.7077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936958" y="3734604"/>
                <a:ext cx="3970421" cy="1405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−0.9478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−0.7699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0.0826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0.0945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1.5077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−0.7562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−0.6672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−0.5849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dirty="0" smtClean="0"/>
              </a:p>
              <a:p>
                <a:endParaRPr lang="en-US" altLang="zh-TW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.1021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0.0120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−0.0053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−0.0642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58" y="3734604"/>
                <a:ext cx="3970421" cy="1405385"/>
              </a:xfrm>
              <a:prstGeom prst="rect">
                <a:avLst/>
              </a:prstGeom>
              <a:blipFill rotWithShape="0">
                <a:blip r:embed="rId4"/>
                <a:stretch>
                  <a:fillRect r="-3994"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68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Stability, Controllability </a:t>
            </a:r>
            <a:r>
              <a:rPr lang="en-US" altLang="zh-TW" dirty="0"/>
              <a:t>and Observability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To check the </a:t>
            </a:r>
            <a:r>
              <a:rPr lang="en-US" altLang="zh-TW" sz="2000" dirty="0" smtClean="0"/>
              <a:t>stability, controllability </a:t>
            </a:r>
            <a:r>
              <a:rPr lang="en-US" altLang="zh-TW" sz="2000" dirty="0"/>
              <a:t>and observability of the system, we can use </a:t>
            </a:r>
            <a:r>
              <a:rPr lang="en-US" altLang="zh-TW" sz="2000" dirty="0" smtClean="0"/>
              <a:t>MATLAB </a:t>
            </a:r>
            <a:r>
              <a:rPr lang="en-US" altLang="zh-TW" sz="2000" dirty="0"/>
              <a:t>command </a:t>
            </a:r>
            <a:r>
              <a:rPr lang="en-US" altLang="zh-TW" sz="2000" dirty="0" smtClean="0">
                <a:solidFill>
                  <a:srgbClr val="FF0000"/>
                </a:solidFill>
              </a:rPr>
              <a:t>rank(F)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ctrb</a:t>
            </a:r>
            <a:r>
              <a:rPr lang="en-US" altLang="zh-TW" sz="2000" dirty="0" smtClean="0">
                <a:solidFill>
                  <a:srgbClr val="FF0000"/>
                </a:solidFill>
              </a:rPr>
              <a:t>(F,H)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and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obsv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F,C_dis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respectively.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rank(F) = 4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 smtClean="0">
                <a:solidFill>
                  <a:srgbClr val="FF0000"/>
                </a:solidFill>
              </a:rPr>
              <a:t>stable</a:t>
            </a:r>
            <a:endParaRPr lang="en-US" altLang="zh-TW" sz="2000" dirty="0"/>
          </a:p>
          <a:p>
            <a:r>
              <a:rPr lang="en-US" altLang="zh-TW" sz="2000" dirty="0" smtClean="0"/>
              <a:t>rank(</a:t>
            </a:r>
            <a:r>
              <a:rPr lang="en-US" altLang="zh-TW" sz="2000" dirty="0" err="1" smtClean="0"/>
              <a:t>ctrb</a:t>
            </a:r>
            <a:r>
              <a:rPr lang="en-US" altLang="zh-TW" sz="2000" dirty="0" smtClean="0"/>
              <a:t>(F,H)) </a:t>
            </a:r>
            <a:r>
              <a:rPr lang="en-US" altLang="zh-TW" sz="2000" dirty="0"/>
              <a:t>= 4 = </a:t>
            </a:r>
            <a:r>
              <a:rPr lang="en-US" altLang="zh-TW" sz="2000" dirty="0" smtClean="0"/>
              <a:t>rank(F)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controllable</a:t>
            </a:r>
          </a:p>
          <a:p>
            <a:r>
              <a:rPr lang="en-US" altLang="zh-TW" sz="2000" dirty="0" smtClean="0"/>
              <a:t>rank(</a:t>
            </a:r>
            <a:r>
              <a:rPr lang="en-US" altLang="zh-TW" sz="2000" dirty="0" err="1" smtClean="0"/>
              <a:t>obsv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F,C_dis</a:t>
            </a:r>
            <a:r>
              <a:rPr lang="en-US" altLang="zh-TW" sz="2000" dirty="0" smtClean="0"/>
              <a:t>)) </a:t>
            </a:r>
            <a:r>
              <a:rPr lang="en-US" altLang="zh-TW" sz="2000" dirty="0"/>
              <a:t>= 4 = </a:t>
            </a:r>
            <a:r>
              <a:rPr lang="en-US" altLang="zh-TW" sz="2000" dirty="0" smtClean="0"/>
              <a:t>rank(F) </a:t>
            </a:r>
            <a:r>
              <a:rPr lang="en-US" altLang="zh-TW" sz="2000" dirty="0" smtClean="0"/>
              <a:t>→ </a:t>
            </a:r>
            <a:r>
              <a:rPr lang="en-US" altLang="zh-TW" sz="2000" dirty="0"/>
              <a:t>The matrix is full rank 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observable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32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Lateral Velocity Results in Sampling Time = </a:t>
            </a:r>
            <a:r>
              <a:rPr lang="en-US" altLang="zh-TW" dirty="0" smtClean="0"/>
              <a:t>1.0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</a:t>
            </a:r>
            <a:r>
              <a:rPr lang="en-US" altLang="zh-TW" sz="1200" dirty="0"/>
              <a:t>Yellow dotted line</a:t>
            </a:r>
            <a:r>
              <a:rPr lang="en-US" altLang="zh-TW" sz="1200" dirty="0" smtClean="0"/>
              <a:t>) and Output state (Blue)</a:t>
            </a:r>
          </a:p>
          <a:p>
            <a:r>
              <a:rPr lang="en-US" altLang="zh-TW" sz="1200" dirty="0" smtClean="0"/>
              <a:t>Reference: sin </a:t>
            </a:r>
            <a:r>
              <a:rPr lang="en-US" altLang="zh-TW" sz="1200" dirty="0"/>
              <a:t>wave (magnitude: 0.5 , Frequency: 0.05)</a:t>
            </a:r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-</a:t>
            </a:r>
            <a:r>
              <a:rPr lang="en-US" altLang="zh-TW" sz="1200" dirty="0" smtClean="0"/>
              <a:t>2</a:t>
            </a:r>
            <a:endParaRPr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5830"/>
            <a:ext cx="4433174" cy="3095204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50336" y="2495830"/>
            <a:ext cx="4433174" cy="30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54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9581" y="329900"/>
            <a:ext cx="6589199" cy="1280890"/>
          </a:xfrm>
        </p:spPr>
        <p:txBody>
          <a:bodyPr/>
          <a:lstStyle/>
          <a:p>
            <a:r>
              <a:rPr lang="en-US" altLang="zh-TW" dirty="0"/>
              <a:t>Roll Angle Results in Sampling Time = </a:t>
            </a:r>
            <a:r>
              <a:rPr lang="en-US" altLang="zh-TW" dirty="0" smtClean="0"/>
              <a:t>1.0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(Yellow dotted line) and Output state (Blue)</a:t>
            </a:r>
          </a:p>
          <a:p>
            <a:r>
              <a:rPr lang="en-US" altLang="zh-TW" sz="1200" dirty="0" smtClean="0"/>
              <a:t>Reference: square </a:t>
            </a:r>
            <a:r>
              <a:rPr lang="en-US" altLang="zh-TW" sz="1200" dirty="0"/>
              <a:t>wave (magnitude: </a:t>
            </a:r>
            <a:r>
              <a:rPr lang="en-US" altLang="zh-TW" sz="1200" dirty="0" smtClean="0"/>
              <a:t>0.1 </a:t>
            </a:r>
            <a:r>
              <a:rPr lang="en-US" altLang="zh-TW" sz="1200" dirty="0"/>
              <a:t>, Frequency: </a:t>
            </a:r>
            <a:r>
              <a:rPr lang="en-US" altLang="zh-TW" sz="1200" dirty="0" smtClean="0"/>
              <a:t>0.1)</a:t>
            </a:r>
            <a:endParaRPr lang="en-US" altLang="zh-TW" sz="1200" dirty="0"/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1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0336" y="2467551"/>
            <a:ext cx="4447186" cy="31049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467551"/>
            <a:ext cx="4473677" cy="31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2415" y="1230924"/>
            <a:ext cx="6591985" cy="504407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[4:  </a:t>
            </a:r>
            <a:r>
              <a:rPr lang="en-US" altLang="zh-TW" dirty="0">
                <a:solidFill>
                  <a:srgbClr val="FF0000"/>
                </a:solidFill>
              </a:rPr>
              <a:t>Usta </a:t>
            </a:r>
            <a:r>
              <a:rPr lang="en-US" altLang="zh-TW" dirty="0" smtClean="0">
                <a:solidFill>
                  <a:srgbClr val="FF0000"/>
                </a:solidFill>
              </a:rPr>
              <a:t>et al. 2011]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M. Ali </a:t>
            </a:r>
            <a:r>
              <a:rPr lang="en-US" altLang="zh-TW" dirty="0" err="1">
                <a:solidFill>
                  <a:schemeClr val="tx1"/>
                </a:solidFill>
              </a:rPr>
              <a:t>Usta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Ömür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Akyazı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and A. </a:t>
            </a:r>
            <a:r>
              <a:rPr lang="en-US" altLang="zh-TW" dirty="0" err="1">
                <a:solidFill>
                  <a:schemeClr val="tx1"/>
                </a:solidFill>
              </a:rPr>
              <a:t>Sefa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Akpınar</a:t>
            </a:r>
            <a:r>
              <a:rPr lang="en-US" altLang="zh-TW" dirty="0">
                <a:solidFill>
                  <a:schemeClr val="tx1"/>
                </a:solidFill>
              </a:rPr>
              <a:t> , </a:t>
            </a:r>
            <a:r>
              <a:rPr lang="en-US" altLang="zh-TW" b="1" dirty="0">
                <a:solidFill>
                  <a:srgbClr val="0000CC"/>
                </a:solidFill>
              </a:rPr>
              <a:t>“Aircraft roll control system using LQR and fuzzy logic controller</a:t>
            </a:r>
            <a:r>
              <a:rPr lang="en-US" altLang="zh-TW" b="1" i="1" dirty="0" smtClean="0">
                <a:solidFill>
                  <a:srgbClr val="0000CC"/>
                </a:solidFill>
              </a:rPr>
              <a:t>,” </a:t>
            </a:r>
            <a:r>
              <a:rPr lang="en-US" altLang="zh-TW" b="1" i="1" dirty="0" smtClean="0">
                <a:solidFill>
                  <a:schemeClr val="tx1"/>
                </a:solidFill>
              </a:rPr>
              <a:t>in </a:t>
            </a:r>
            <a:r>
              <a:rPr lang="en-US" altLang="zh-TW" b="1" i="1" dirty="0">
                <a:solidFill>
                  <a:schemeClr val="tx1"/>
                </a:solidFill>
              </a:rPr>
              <a:t>International Symposium on Innovations in Intelligent Systems and Applications</a:t>
            </a:r>
            <a:r>
              <a:rPr lang="fr-FR" altLang="zh-TW" dirty="0">
                <a:solidFill>
                  <a:schemeClr val="tx1"/>
                </a:solidFill>
              </a:rPr>
              <a:t>, Istanbul, Turkey, </a:t>
            </a:r>
            <a:r>
              <a:rPr lang="fr-FR" altLang="zh-TW" dirty="0" smtClean="0">
                <a:solidFill>
                  <a:schemeClr val="tx1"/>
                </a:solidFill>
              </a:rPr>
              <a:t>pp. </a:t>
            </a:r>
            <a:r>
              <a:rPr lang="fr-FR" altLang="zh-TW" dirty="0">
                <a:solidFill>
                  <a:schemeClr val="tx1"/>
                </a:solidFill>
              </a:rPr>
              <a:t>367~371, </a:t>
            </a:r>
            <a:r>
              <a:rPr lang="fr-FR" altLang="zh-TW" dirty="0" smtClean="0">
                <a:solidFill>
                  <a:schemeClr val="tx1"/>
                </a:solidFill>
              </a:rPr>
              <a:t>Jun. 15-18, 2011.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[5: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Bai &amp; Dong 2013]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Bin Bai and Chaoyang Dong, </a:t>
            </a:r>
            <a:r>
              <a:rPr lang="en-US" altLang="zh-TW" b="1" dirty="0">
                <a:solidFill>
                  <a:srgbClr val="0000CC"/>
                </a:solidFill>
              </a:rPr>
              <a:t>"Modeling and LQR Switch Control of Morphing Aircraft,"</a:t>
            </a:r>
            <a:r>
              <a:rPr lang="en-US" altLang="zh-TW" b="1" dirty="0">
                <a:solidFill>
                  <a:schemeClr val="tx1"/>
                </a:solidFill>
              </a:rPr>
              <a:t> </a:t>
            </a:r>
            <a:r>
              <a:rPr lang="en-US" altLang="zh-TW" b="1" i="1" dirty="0">
                <a:solidFill>
                  <a:schemeClr val="tx1"/>
                </a:solidFill>
              </a:rPr>
              <a:t>in International Symposium on Computational Intelligence and Design</a:t>
            </a:r>
            <a:r>
              <a:rPr lang="en-US" altLang="zh-TW" dirty="0">
                <a:solidFill>
                  <a:schemeClr val="tx1"/>
                </a:solidFill>
              </a:rPr>
              <a:t>, Hangzhou, China, Oct. 28-29, 2013. 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[6: </a:t>
            </a:r>
            <a:r>
              <a:rPr lang="en-US" altLang="zh-TW" dirty="0">
                <a:solidFill>
                  <a:srgbClr val="FF0000"/>
                </a:solidFill>
              </a:rPr>
              <a:t>Rajeswari &amp; Suresh 2015]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V. Rajeswari and </a:t>
            </a:r>
            <a:r>
              <a:rPr lang="en-US" altLang="zh-TW" dirty="0" err="1">
                <a:solidFill>
                  <a:schemeClr val="tx1"/>
                </a:solidFill>
              </a:rPr>
              <a:t>L.Padma</a:t>
            </a:r>
            <a:r>
              <a:rPr lang="en-US" altLang="zh-TW" dirty="0">
                <a:solidFill>
                  <a:schemeClr val="tx1"/>
                </a:solidFill>
              </a:rPr>
              <a:t> Suresh, </a:t>
            </a:r>
            <a:r>
              <a:rPr lang="en-US" altLang="zh-TW" b="1" dirty="0">
                <a:solidFill>
                  <a:srgbClr val="0000CC"/>
                </a:solidFill>
              </a:rPr>
              <a:t>“Comparative Assessment of the performances of Linear Quadratic and Sliding Mode Control Methodologies in the Control of Lateral Axis of Aircraft,”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b="1" i="1" dirty="0">
                <a:solidFill>
                  <a:schemeClr val="tx1"/>
                </a:solidFill>
              </a:rPr>
              <a:t>in Proceedings of  International Conference on Circuit, Power and Computing Technologies (ICCPCT)</a:t>
            </a:r>
            <a:r>
              <a:rPr lang="en-US" altLang="zh-TW" i="1" dirty="0">
                <a:solidFill>
                  <a:schemeClr val="tx1"/>
                </a:solidFill>
              </a:rPr>
              <a:t>, </a:t>
            </a:r>
            <a:r>
              <a:rPr lang="en-US" altLang="zh-TW" dirty="0">
                <a:solidFill>
                  <a:schemeClr val="tx1"/>
                </a:solidFill>
              </a:rPr>
              <a:t>Cebu, </a:t>
            </a:r>
            <a:r>
              <a:rPr lang="en-US" altLang="zh-TW" dirty="0" err="1">
                <a:solidFill>
                  <a:schemeClr val="tx1"/>
                </a:solidFill>
              </a:rPr>
              <a:t>Philipines</a:t>
            </a:r>
            <a:r>
              <a:rPr lang="en-US" altLang="zh-TW" dirty="0">
                <a:solidFill>
                  <a:schemeClr val="tx1"/>
                </a:solidFill>
              </a:rPr>
              <a:t>, pp. 1-6, March 27-28, </a:t>
            </a:r>
            <a:r>
              <a:rPr lang="en-US" altLang="zh-TW" dirty="0" smtClean="0">
                <a:solidFill>
                  <a:schemeClr val="tx1"/>
                </a:solidFill>
              </a:rPr>
              <a:t>2015.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>
                <a:solidFill>
                  <a:prstClr val="black">
                    <a:tint val="75000"/>
                  </a:prstClr>
                </a:solidFill>
              </a:rPr>
              <a:t>數位控制系統期末專題 </a:t>
            </a:r>
            <a:r>
              <a:rPr lang="en-US" altLang="zh-TW" sz="1200" b="1" dirty="0">
                <a:solidFill>
                  <a:prstClr val="black">
                    <a:tint val="75000"/>
                  </a:prstClr>
                </a:solidFill>
              </a:rPr>
              <a:t>– Progress Report</a:t>
            </a:r>
            <a:endParaRPr lang="en-US" altLang="zh-TW" sz="1200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altLang="zh-TW" sz="1200" dirty="0" err="1">
                <a:solidFill>
                  <a:prstClr val="black">
                    <a:tint val="75000"/>
                  </a:prstClr>
                </a:solidFill>
              </a:rPr>
              <a:t>Hsuan</a:t>
            </a:r>
            <a:r>
              <a:rPr lang="en-US" altLang="zh-TW" sz="1200" dirty="0">
                <a:solidFill>
                  <a:prstClr val="black">
                    <a:tint val="75000"/>
                  </a:prstClr>
                </a:solidFill>
              </a:rPr>
              <a:t>-Yu Yang and </a:t>
            </a:r>
            <a:r>
              <a:rPr lang="en-US" sz="1200" dirty="0" err="1" smtClean="0">
                <a:solidFill>
                  <a:prstClr val="black">
                    <a:tint val="75000"/>
                  </a:prstClr>
                </a:solidFill>
              </a:rPr>
              <a:t>Jyun-Hao</a:t>
            </a:r>
            <a:r>
              <a:rPr lang="zh-TW" altLang="en-US" sz="12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zh-TW" sz="1200" dirty="0" err="1">
                <a:solidFill>
                  <a:prstClr val="black">
                    <a:tint val="75000"/>
                  </a:prstClr>
                </a:solidFill>
              </a:rPr>
              <a:t>Jhang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Discretized Plant </a:t>
            </a:r>
            <a:r>
              <a:rPr lang="en-US" altLang="zh-TW" dirty="0" smtClean="0"/>
              <a:t>(FOH</a:t>
            </a:r>
            <a:r>
              <a:rPr lang="en-US" altLang="zh-TW" dirty="0"/>
              <a:t>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Ts</a:t>
            </a:r>
            <a:r>
              <a:rPr lang="en-US" altLang="zh-TW" dirty="0" smtClean="0"/>
              <a:t> </a:t>
            </a:r>
            <a:r>
              <a:rPr lang="en-US" altLang="zh-TW" dirty="0"/>
              <a:t>= 2</a:t>
            </a:r>
            <a:r>
              <a:rPr lang="en-US" altLang="zh-TW" dirty="0" smtClean="0"/>
              <a:t>.0s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−0.6838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−0.1283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−0.0120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−0.0093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0.2892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−0.7760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−0.0678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−0.0313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−1.4163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1.9732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1.0761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0.7812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0.9007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1.2273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0.0554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0.1133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.2306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0.0421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0.8604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0.1706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−3.1607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−3.3358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−1.5846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−0.7791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.5503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0.3197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−2.0532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−8.7979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936958" y="3845124"/>
                <a:ext cx="3970421" cy="1405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−1.2113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0.0476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0.1809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0.1631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1.1698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−0.8787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−0.4706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−0.3933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dirty="0" smtClean="0"/>
              </a:p>
              <a:p>
                <a:endParaRPr lang="en-US" altLang="zh-TW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.0721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0.0187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−0.0385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−0.0441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58" y="3845124"/>
                <a:ext cx="3970421" cy="1405385"/>
              </a:xfrm>
              <a:prstGeom prst="rect">
                <a:avLst/>
              </a:prstGeom>
              <a:blipFill rotWithShape="0">
                <a:blip r:embed="rId4"/>
                <a:stretch>
                  <a:fillRect r="-3840" b="-4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664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Stability, Controllability </a:t>
            </a:r>
            <a:r>
              <a:rPr lang="en-US" altLang="zh-TW" dirty="0"/>
              <a:t>and Observability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To check the </a:t>
            </a:r>
            <a:r>
              <a:rPr lang="en-US" altLang="zh-TW" sz="2000" dirty="0" smtClean="0"/>
              <a:t>stability, controllability </a:t>
            </a:r>
            <a:r>
              <a:rPr lang="en-US" altLang="zh-TW" sz="2000" dirty="0"/>
              <a:t>and observability of the system, we can use </a:t>
            </a:r>
            <a:r>
              <a:rPr lang="en-US" altLang="zh-TW" sz="2000" dirty="0" smtClean="0"/>
              <a:t>MATLAB </a:t>
            </a:r>
            <a:r>
              <a:rPr lang="en-US" altLang="zh-TW" sz="2000" dirty="0"/>
              <a:t>command </a:t>
            </a:r>
            <a:r>
              <a:rPr lang="en-US" altLang="zh-TW" sz="2000" dirty="0" smtClean="0">
                <a:solidFill>
                  <a:srgbClr val="FF0000"/>
                </a:solidFill>
              </a:rPr>
              <a:t>rank(F)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ctrb</a:t>
            </a:r>
            <a:r>
              <a:rPr lang="en-US" altLang="zh-TW" sz="2000" dirty="0" smtClean="0">
                <a:solidFill>
                  <a:srgbClr val="FF0000"/>
                </a:solidFill>
              </a:rPr>
              <a:t>(F,H)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and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obsv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F,C_dis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respectively.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rank(F) = 4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 smtClean="0">
                <a:solidFill>
                  <a:srgbClr val="FF0000"/>
                </a:solidFill>
              </a:rPr>
              <a:t>stable</a:t>
            </a:r>
            <a:endParaRPr lang="en-US" altLang="zh-TW" sz="2000" dirty="0"/>
          </a:p>
          <a:p>
            <a:r>
              <a:rPr lang="en-US" altLang="zh-TW" sz="2000" dirty="0" smtClean="0"/>
              <a:t>rank(</a:t>
            </a:r>
            <a:r>
              <a:rPr lang="en-US" altLang="zh-TW" sz="2000" dirty="0" err="1" smtClean="0"/>
              <a:t>ctrb</a:t>
            </a:r>
            <a:r>
              <a:rPr lang="en-US" altLang="zh-TW" sz="2000" dirty="0" smtClean="0"/>
              <a:t>(F,H)) </a:t>
            </a:r>
            <a:r>
              <a:rPr lang="en-US" altLang="zh-TW" sz="2000" dirty="0"/>
              <a:t>= 4 = </a:t>
            </a:r>
            <a:r>
              <a:rPr lang="en-US" altLang="zh-TW" sz="2000" dirty="0" smtClean="0"/>
              <a:t>rank(F) </a:t>
            </a:r>
            <a:r>
              <a:rPr lang="en-US" altLang="zh-TW" sz="2000" dirty="0">
                <a:ea typeface="新細明體" panose="02020500000000000000" pitchFamily="18" charset="-120"/>
              </a:rPr>
              <a:t>→ The matrix is full rank </a:t>
            </a:r>
            <a:r>
              <a:rPr lang="en-US" altLang="zh-TW" sz="2000" dirty="0"/>
              <a:t>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controllable</a:t>
            </a:r>
          </a:p>
          <a:p>
            <a:r>
              <a:rPr lang="en-US" altLang="zh-TW" sz="2000" dirty="0" smtClean="0"/>
              <a:t>rank(</a:t>
            </a:r>
            <a:r>
              <a:rPr lang="en-US" altLang="zh-TW" sz="2000" dirty="0" err="1" smtClean="0"/>
              <a:t>obsv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F,C_dis</a:t>
            </a:r>
            <a:r>
              <a:rPr lang="en-US" altLang="zh-TW" sz="2000" dirty="0" smtClean="0"/>
              <a:t>)) </a:t>
            </a:r>
            <a:r>
              <a:rPr lang="en-US" altLang="zh-TW" sz="2000" dirty="0"/>
              <a:t>= 4 = </a:t>
            </a:r>
            <a:r>
              <a:rPr lang="en-US" altLang="zh-TW" sz="2000" dirty="0" smtClean="0"/>
              <a:t>rank(F) </a:t>
            </a:r>
            <a:r>
              <a:rPr lang="en-US" altLang="zh-TW" sz="2000" dirty="0" smtClean="0"/>
              <a:t>→ </a:t>
            </a:r>
            <a:r>
              <a:rPr lang="en-US" altLang="zh-TW" sz="2000" dirty="0"/>
              <a:t>The matrix is full rank → The system is </a:t>
            </a:r>
            <a:r>
              <a:rPr lang="en-US" altLang="zh-TW" sz="2000" dirty="0">
                <a:solidFill>
                  <a:srgbClr val="FF0000"/>
                </a:solidFill>
              </a:rPr>
              <a:t>observable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28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Lateral Velocity Results in Sampling Time = </a:t>
            </a:r>
            <a:r>
              <a:rPr lang="en-US" altLang="zh-TW" dirty="0" smtClean="0"/>
              <a:t>2.0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Reference (</a:t>
            </a:r>
            <a:r>
              <a:rPr lang="en-US" altLang="zh-TW" sz="1200" dirty="0"/>
              <a:t>Yellow dotted line</a:t>
            </a:r>
            <a:r>
              <a:rPr lang="en-US" altLang="zh-TW" sz="1200" dirty="0" smtClean="0"/>
              <a:t>) and Output state (Green)</a:t>
            </a:r>
          </a:p>
          <a:p>
            <a:r>
              <a:rPr lang="en-US" altLang="zh-TW" sz="1200" dirty="0" smtClean="0"/>
              <a:t>Reference: sin </a:t>
            </a:r>
            <a:r>
              <a:rPr lang="en-US" altLang="zh-TW" sz="1200" dirty="0"/>
              <a:t>wave (magnitude: 0.5 , Frequency: 0.05)</a:t>
            </a:r>
          </a:p>
          <a:p>
            <a:r>
              <a:rPr lang="en-US" altLang="zh-TW" sz="1200" dirty="0" smtClean="0"/>
              <a:t>State Initial </a:t>
            </a:r>
            <a:r>
              <a:rPr lang="en-US" altLang="zh-TW" sz="1200" dirty="0"/>
              <a:t>condition: -</a:t>
            </a:r>
            <a:r>
              <a:rPr lang="en-US" altLang="zh-TW" sz="1200" dirty="0" smtClean="0"/>
              <a:t>2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0335" y="2467551"/>
            <a:ext cx="4473677" cy="312348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467551"/>
            <a:ext cx="4483687" cy="31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8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9581" y="329900"/>
            <a:ext cx="6589199" cy="1280890"/>
          </a:xfrm>
        </p:spPr>
        <p:txBody>
          <a:bodyPr/>
          <a:lstStyle/>
          <a:p>
            <a:r>
              <a:rPr lang="en-US" altLang="zh-TW" dirty="0"/>
              <a:t>Roll Angle Results in Sampling Time = </a:t>
            </a:r>
            <a:r>
              <a:rPr lang="en-US" altLang="zh-TW" dirty="0" smtClean="0"/>
              <a:t>2.0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550336" y="5572538"/>
            <a:ext cx="471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0000CC"/>
                </a:solidFill>
              </a:rPr>
              <a:t>Fig. </a:t>
            </a:r>
            <a:r>
              <a:rPr lang="en-US" altLang="zh-TW" sz="1200" dirty="0"/>
              <a:t>Reference (Yellow dotted line) and Output state (Blue)</a:t>
            </a:r>
          </a:p>
          <a:p>
            <a:r>
              <a:rPr lang="en-US" altLang="zh-TW" sz="1200" dirty="0"/>
              <a:t>Reference: square wave (magnitude: 0.1 , Frequency: 0.1)</a:t>
            </a:r>
          </a:p>
          <a:p>
            <a:r>
              <a:rPr lang="en-US" altLang="zh-TW" sz="1200" dirty="0"/>
              <a:t>State Initial condition: 1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5592589"/>
            <a:ext cx="34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</a:t>
            </a:r>
          </a:p>
          <a:p>
            <a:r>
              <a:rPr lang="en-US" altLang="zh-TW" sz="1200" dirty="0" smtClean="0"/>
              <a:t>(upper bound: 0.2, lower bound: -0.2)</a:t>
            </a:r>
            <a:endParaRPr lang="zh-TW" altLang="en-US" sz="12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0801"/>
            <a:ext cx="4372692" cy="3080234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50336" y="2510801"/>
            <a:ext cx="4417816" cy="30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48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655" y="329900"/>
            <a:ext cx="6589199" cy="1280890"/>
          </a:xfrm>
        </p:spPr>
        <p:txBody>
          <a:bodyPr/>
          <a:lstStyle/>
          <a:p>
            <a:r>
              <a:rPr lang="en-US" altLang="zh-TW" dirty="0"/>
              <a:t>Lateral Velocity Results in</a:t>
            </a:r>
            <a:br>
              <a:rPr lang="en-US" altLang="zh-TW" dirty="0"/>
            </a:br>
            <a:r>
              <a:rPr lang="en-US" altLang="zh-TW" dirty="0"/>
              <a:t>Different Sampling Time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807570" y="6401853"/>
            <a:ext cx="766380" cy="370171"/>
          </a:xfrm>
        </p:spPr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0" y="138587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Time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9491" y="1385876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Time = 0.2 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0" y="386381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Time = 1 s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579491" y="3848659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Time = 2 s</a:t>
            </a:r>
            <a:endParaRPr lang="zh-TW" altLang="en-US" dirty="0"/>
          </a:p>
        </p:txBody>
      </p:sp>
      <p:sp>
        <p:nvSpPr>
          <p:cNvPr id="19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4380" y="6401853"/>
            <a:ext cx="5230765" cy="451118"/>
          </a:xfrm>
        </p:spPr>
        <p:txBody>
          <a:bodyPr/>
          <a:lstStyle/>
          <a:p>
            <a:r>
              <a:rPr lang="zh-TW" altLang="en-US" sz="800" b="1" dirty="0"/>
              <a:t>數位控制系統期末專題 </a:t>
            </a:r>
            <a:r>
              <a:rPr lang="en-US" altLang="zh-TW" sz="800" b="1" dirty="0"/>
              <a:t>– Final Project </a:t>
            </a:r>
            <a:r>
              <a:rPr lang="en-US" altLang="zh-TW" sz="800" b="1" dirty="0" smtClean="0"/>
              <a:t>Report</a:t>
            </a:r>
            <a:endParaRPr lang="en-US" altLang="zh-TW" sz="800" dirty="0"/>
          </a:p>
          <a:p>
            <a:r>
              <a:rPr lang="en-US" altLang="zh-TW" sz="800" dirty="0" err="1"/>
              <a:t>Hsuan</a:t>
            </a:r>
            <a:r>
              <a:rPr lang="en-US" altLang="zh-TW" sz="800" dirty="0"/>
              <a:t>-Yu Yang and </a:t>
            </a:r>
            <a:r>
              <a:rPr lang="en-US" sz="800" dirty="0" err="1" smtClean="0"/>
              <a:t>Jyun-Hao</a:t>
            </a:r>
            <a:r>
              <a:rPr lang="zh-TW" altLang="en-US" sz="800" dirty="0" smtClean="0"/>
              <a:t> </a:t>
            </a:r>
            <a:r>
              <a:rPr lang="en-US" altLang="zh-TW" sz="800" dirty="0" err="1"/>
              <a:t>Jhang</a:t>
            </a:r>
            <a:endParaRPr lang="en-US" sz="800" dirty="0"/>
          </a:p>
          <a:p>
            <a:r>
              <a:rPr lang="en-US" sz="800" dirty="0"/>
              <a:t>Department of Electrical Engineering, National Taiwan University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1853"/>
            <a:ext cx="1184380" cy="45614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860845" y="5029"/>
            <a:ext cx="4283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Reference: sin wave (magnitude: 0.5 , Frequency: 0.05)</a:t>
            </a:r>
          </a:p>
          <a:p>
            <a:r>
              <a:rPr lang="en-US" altLang="zh-TW" sz="1200" dirty="0"/>
              <a:t>State Initial condition: -2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491" y="4190545"/>
            <a:ext cx="4564509" cy="2124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9877"/>
            <a:ext cx="4536504" cy="21115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492" y="1751504"/>
            <a:ext cx="4545424" cy="2115717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6963" y="1751503"/>
            <a:ext cx="4545424" cy="21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858" y="329900"/>
            <a:ext cx="7550491" cy="1280890"/>
          </a:xfrm>
        </p:spPr>
        <p:txBody>
          <a:bodyPr>
            <a:normAutofit/>
          </a:bodyPr>
          <a:lstStyle/>
          <a:p>
            <a:r>
              <a:rPr lang="en-US" altLang="zh-TW" dirty="0"/>
              <a:t>Roll Angle Results in</a:t>
            </a:r>
            <a:br>
              <a:rPr lang="en-US" altLang="zh-TW" dirty="0"/>
            </a:br>
            <a:r>
              <a:rPr lang="en-US" altLang="zh-TW" dirty="0"/>
              <a:t>Different Sampling Time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1228" y="15535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/>
              <a:t>W</a:t>
            </a:r>
            <a:r>
              <a:rPr lang="en-US" altLang="zh-TW" sz="1400" dirty="0" smtClean="0"/>
              <a:t>hite </a:t>
            </a:r>
            <a:r>
              <a:rPr lang="en-US" altLang="zh-TW" sz="1400" dirty="0"/>
              <a:t>line for continuous </a:t>
            </a:r>
            <a:r>
              <a:rPr lang="en-US" altLang="zh-TW" sz="1400" dirty="0" smtClean="0"/>
              <a:t>time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R</a:t>
            </a:r>
            <a:r>
              <a:rPr lang="en-US" altLang="zh-TW" sz="1400" dirty="0" smtClean="0">
                <a:solidFill>
                  <a:srgbClr val="FF0000"/>
                </a:solidFill>
              </a:rPr>
              <a:t>ed </a:t>
            </a:r>
            <a:r>
              <a:rPr lang="en-US" altLang="zh-TW" sz="1400" dirty="0">
                <a:solidFill>
                  <a:srgbClr val="FF0000"/>
                </a:solidFill>
              </a:rPr>
              <a:t>line for sampling time = 0.2 </a:t>
            </a:r>
            <a:r>
              <a:rPr lang="en-US" altLang="zh-TW" sz="1400" dirty="0" smtClean="0">
                <a:solidFill>
                  <a:srgbClr val="FF0000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>
                <a:solidFill>
                  <a:srgbClr val="0000CC"/>
                </a:solidFill>
              </a:rPr>
              <a:t>B</a:t>
            </a:r>
            <a:r>
              <a:rPr lang="en-US" altLang="zh-TW" sz="1400" dirty="0" smtClean="0">
                <a:solidFill>
                  <a:srgbClr val="0000CC"/>
                </a:solidFill>
              </a:rPr>
              <a:t>lue </a:t>
            </a:r>
            <a:r>
              <a:rPr lang="en-US" altLang="zh-TW" sz="1400" dirty="0">
                <a:solidFill>
                  <a:srgbClr val="0000CC"/>
                </a:solidFill>
              </a:rPr>
              <a:t>line for sampling time = 1.0 </a:t>
            </a:r>
            <a:r>
              <a:rPr lang="en-US" altLang="zh-TW" sz="1400" dirty="0" smtClean="0">
                <a:solidFill>
                  <a:srgbClr val="0000CC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 smtClean="0">
                <a:solidFill>
                  <a:srgbClr val="006600"/>
                </a:solidFill>
              </a:rPr>
              <a:t>green </a:t>
            </a:r>
            <a:r>
              <a:rPr lang="en-US" altLang="zh-TW" sz="1400" dirty="0">
                <a:solidFill>
                  <a:srgbClr val="006600"/>
                </a:solidFill>
              </a:rPr>
              <a:t>line for </a:t>
            </a:r>
            <a:r>
              <a:rPr lang="en-US" altLang="zh-TW" sz="1400" dirty="0" smtClean="0">
                <a:solidFill>
                  <a:srgbClr val="006600"/>
                </a:solidFill>
              </a:rPr>
              <a:t>Sampling </a:t>
            </a:r>
            <a:r>
              <a:rPr lang="en-US" altLang="zh-TW" sz="1400" dirty="0">
                <a:solidFill>
                  <a:srgbClr val="006600"/>
                </a:solidFill>
              </a:rPr>
              <a:t>time = 2.0 </a:t>
            </a:r>
            <a:r>
              <a:rPr lang="en-US" altLang="zh-TW" sz="1400" dirty="0" smtClean="0">
                <a:solidFill>
                  <a:srgbClr val="006600"/>
                </a:solidFill>
              </a:rPr>
              <a:t>sec</a:t>
            </a:r>
            <a:endParaRPr lang="en-US" altLang="zh-TW" sz="1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228" y="2507642"/>
            <a:ext cx="7929907" cy="37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4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0224" y="309576"/>
            <a:ext cx="6589199" cy="1250872"/>
          </a:xfrm>
        </p:spPr>
        <p:txBody>
          <a:bodyPr>
            <a:normAutofit/>
          </a:bodyPr>
          <a:lstStyle/>
          <a:p>
            <a:r>
              <a:rPr lang="en-US" altLang="zh-TW" dirty="0"/>
              <a:t>Roll Angle Results in</a:t>
            </a:r>
            <a:br>
              <a:rPr lang="en-US" altLang="zh-TW" dirty="0"/>
            </a:br>
            <a:r>
              <a:rPr lang="en-US" altLang="zh-TW" dirty="0"/>
              <a:t>Different Sampling Time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768020" y="6442326"/>
            <a:ext cx="766380" cy="370171"/>
          </a:xfrm>
        </p:spPr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0" y="138587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Time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79491" y="1385876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Time = 0.2 s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0" y="386381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Time = 1 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579491" y="3848659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Sampling Time = 2 s</a:t>
            </a:r>
            <a:endParaRPr lang="zh-TW" altLang="en-US" dirty="0"/>
          </a:p>
        </p:txBody>
      </p:sp>
      <p:sp>
        <p:nvSpPr>
          <p:cNvPr id="1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4380" y="6401853"/>
            <a:ext cx="5230765" cy="451118"/>
          </a:xfrm>
        </p:spPr>
        <p:txBody>
          <a:bodyPr/>
          <a:lstStyle/>
          <a:p>
            <a:r>
              <a:rPr lang="zh-TW" altLang="en-US" sz="800" b="1" dirty="0"/>
              <a:t>數位控制系統期末專題 </a:t>
            </a:r>
            <a:r>
              <a:rPr lang="en-US" altLang="zh-TW" sz="800" b="1" dirty="0"/>
              <a:t>– Final Project </a:t>
            </a:r>
            <a:r>
              <a:rPr lang="en-US" altLang="zh-TW" sz="800" b="1" dirty="0" smtClean="0"/>
              <a:t>Report</a:t>
            </a:r>
            <a:endParaRPr lang="en-US" altLang="zh-TW" sz="800" dirty="0"/>
          </a:p>
          <a:p>
            <a:r>
              <a:rPr lang="en-US" altLang="zh-TW" sz="800" dirty="0" err="1"/>
              <a:t>Hsuan</a:t>
            </a:r>
            <a:r>
              <a:rPr lang="en-US" altLang="zh-TW" sz="800" dirty="0"/>
              <a:t>-Yu Yang and </a:t>
            </a:r>
            <a:r>
              <a:rPr lang="en-US" sz="800" dirty="0" err="1" smtClean="0"/>
              <a:t>Jyun-Hao</a:t>
            </a:r>
            <a:r>
              <a:rPr lang="zh-TW" altLang="en-US" sz="800" dirty="0" smtClean="0"/>
              <a:t> </a:t>
            </a:r>
            <a:r>
              <a:rPr lang="en-US" altLang="zh-TW" sz="800" dirty="0" err="1"/>
              <a:t>Jhang</a:t>
            </a:r>
            <a:endParaRPr lang="en-US" sz="800" dirty="0"/>
          </a:p>
          <a:p>
            <a:r>
              <a:rPr lang="en-US" sz="800" dirty="0"/>
              <a:t>Department of Electrical Engineering, National Taiwan University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1853"/>
            <a:ext cx="1184380" cy="45614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79491" y="1271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Reference: square wave (magnitude: 0.1 , Frequency: 0.1)</a:t>
            </a:r>
          </a:p>
          <a:p>
            <a:r>
              <a:rPr lang="en-US" altLang="zh-TW" sz="1200" dirty="0"/>
              <a:t>State Initial condition: 1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07" y="4230768"/>
            <a:ext cx="4486783" cy="20884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233150"/>
            <a:ext cx="4481666" cy="20860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207" y="1769622"/>
            <a:ext cx="4486783" cy="2088422"/>
          </a:xfrm>
          <a:prstGeom prst="rect">
            <a:avLst/>
          </a:prstGeom>
        </p:spPr>
      </p:pic>
      <p:pic>
        <p:nvPicPr>
          <p:cNvPr id="20" name="內容版面配置區 1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0" y="1769621"/>
            <a:ext cx="4437497" cy="20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55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2605" y="385382"/>
            <a:ext cx="7474003" cy="1280890"/>
          </a:xfrm>
        </p:spPr>
        <p:txBody>
          <a:bodyPr>
            <a:normAutofit/>
          </a:bodyPr>
          <a:lstStyle/>
          <a:p>
            <a:r>
              <a:rPr lang="en-US" altLang="zh-TW" dirty="0"/>
              <a:t>Roll Angle Results in</a:t>
            </a:r>
            <a:br>
              <a:rPr lang="en-US" altLang="zh-TW" dirty="0"/>
            </a:br>
            <a:r>
              <a:rPr lang="en-US" altLang="zh-TW" dirty="0"/>
              <a:t>Different Sampling </a:t>
            </a:r>
            <a:r>
              <a:rPr lang="en-US" altLang="zh-TW" dirty="0" smtClean="0"/>
              <a:t>Time (Cont.)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40942" y="0"/>
            <a:ext cx="470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Reference Signal sin wave (magnitude: 0.5 , Frequency: 0.05)</a:t>
            </a:r>
          </a:p>
          <a:p>
            <a:r>
              <a:rPr lang="en-US" altLang="zh-TW" sz="1200" dirty="0"/>
              <a:t>State Initial condition: -2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846633" y="159112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/>
              <a:t>W</a:t>
            </a:r>
            <a:r>
              <a:rPr lang="en-US" altLang="zh-TW" sz="1400" dirty="0" smtClean="0"/>
              <a:t>hite </a:t>
            </a:r>
            <a:r>
              <a:rPr lang="en-US" altLang="zh-TW" sz="1400" dirty="0"/>
              <a:t>line for continuous </a:t>
            </a:r>
            <a:r>
              <a:rPr lang="en-US" altLang="zh-TW" sz="1400" dirty="0" smtClean="0"/>
              <a:t>time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R</a:t>
            </a:r>
            <a:r>
              <a:rPr lang="en-US" altLang="zh-TW" sz="1400" dirty="0" smtClean="0">
                <a:solidFill>
                  <a:srgbClr val="FF0000"/>
                </a:solidFill>
              </a:rPr>
              <a:t>ed </a:t>
            </a:r>
            <a:r>
              <a:rPr lang="en-US" altLang="zh-TW" sz="1400" dirty="0">
                <a:solidFill>
                  <a:srgbClr val="FF0000"/>
                </a:solidFill>
              </a:rPr>
              <a:t>line for sampling time = 0.2 </a:t>
            </a:r>
            <a:r>
              <a:rPr lang="en-US" altLang="zh-TW" sz="1400" dirty="0" smtClean="0">
                <a:solidFill>
                  <a:srgbClr val="FF0000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>
                <a:solidFill>
                  <a:srgbClr val="0000CC"/>
                </a:solidFill>
              </a:rPr>
              <a:t>B</a:t>
            </a:r>
            <a:r>
              <a:rPr lang="en-US" altLang="zh-TW" sz="1400" dirty="0" smtClean="0">
                <a:solidFill>
                  <a:srgbClr val="0000CC"/>
                </a:solidFill>
              </a:rPr>
              <a:t>lue </a:t>
            </a:r>
            <a:r>
              <a:rPr lang="en-US" altLang="zh-TW" sz="1400" dirty="0">
                <a:solidFill>
                  <a:srgbClr val="0000CC"/>
                </a:solidFill>
              </a:rPr>
              <a:t>line for sampling time = 1.0 </a:t>
            </a:r>
            <a:r>
              <a:rPr lang="en-US" altLang="zh-TW" sz="1400" dirty="0" smtClean="0">
                <a:solidFill>
                  <a:srgbClr val="0000CC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 smtClean="0">
                <a:solidFill>
                  <a:srgbClr val="006600"/>
                </a:solidFill>
              </a:rPr>
              <a:t>green </a:t>
            </a:r>
            <a:r>
              <a:rPr lang="en-US" altLang="zh-TW" sz="1400" dirty="0">
                <a:solidFill>
                  <a:srgbClr val="006600"/>
                </a:solidFill>
              </a:rPr>
              <a:t>line for </a:t>
            </a:r>
            <a:r>
              <a:rPr lang="en-US" altLang="zh-TW" sz="1400" dirty="0" smtClean="0">
                <a:solidFill>
                  <a:srgbClr val="006600"/>
                </a:solidFill>
              </a:rPr>
              <a:t>Sampling </a:t>
            </a:r>
            <a:r>
              <a:rPr lang="en-US" altLang="zh-TW" sz="1400" dirty="0">
                <a:solidFill>
                  <a:srgbClr val="006600"/>
                </a:solidFill>
              </a:rPr>
              <a:t>time = 2.0 </a:t>
            </a:r>
            <a:r>
              <a:rPr lang="en-US" altLang="zh-TW" sz="1400" dirty="0" smtClean="0">
                <a:solidFill>
                  <a:srgbClr val="006600"/>
                </a:solidFill>
              </a:rPr>
              <a:t>sec</a:t>
            </a:r>
            <a:endParaRPr lang="en-US" altLang="zh-TW" sz="1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0019" y="2578780"/>
            <a:ext cx="7865577" cy="36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6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858" y="3134347"/>
            <a:ext cx="7458475" cy="584709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Part 5. Summary of Simulation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FE96-7CB2-4506-98E0-5FF66D64C190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59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1939" y="624110"/>
            <a:ext cx="3239778" cy="617606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Analysis (</a:t>
            </a:r>
            <a:r>
              <a:rPr lang="en-US" altLang="zh-TW" dirty="0" err="1" smtClean="0"/>
              <a:t>zoh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0" y="5997998"/>
            <a:ext cx="444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b="1" dirty="0"/>
              <a:t>L</a:t>
            </a:r>
            <a:r>
              <a:rPr lang="en-US" altLang="zh-TW" sz="1200" b="1" dirty="0" smtClean="0"/>
              <a:t>ateral Velocity</a:t>
            </a:r>
            <a:r>
              <a:rPr lang="en-US" altLang="zh-TW" sz="1200" dirty="0" smtClean="0"/>
              <a:t> Reference and Output State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572000" y="5964454"/>
            <a:ext cx="444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b="1" dirty="0" smtClean="0"/>
              <a:t>Roll Angle</a:t>
            </a:r>
            <a:r>
              <a:rPr lang="en-US" altLang="zh-TW" sz="1200" dirty="0" smtClean="0"/>
              <a:t> Reference and Output state</a:t>
            </a: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-27871" y="1490994"/>
            <a:ext cx="9144000" cy="106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smtClean="0">
                <a:solidFill>
                  <a:schemeClr val="tx1"/>
                </a:solidFill>
              </a:rPr>
              <a:t>From the results of lateral velocity and roll angle, it is obviously that the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shorter </a:t>
            </a:r>
            <a:r>
              <a:rPr lang="en-US" altLang="zh-TW" sz="1600" dirty="0" smtClean="0">
                <a:solidFill>
                  <a:schemeClr val="tx1"/>
                </a:solidFill>
              </a:rPr>
              <a:t>the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sampling time </a:t>
            </a:r>
            <a:r>
              <a:rPr lang="en-US" altLang="zh-TW" sz="1600" dirty="0" smtClean="0">
                <a:solidFill>
                  <a:schemeClr val="tx1"/>
                </a:solidFill>
              </a:rPr>
              <a:t>is, the </a:t>
            </a:r>
            <a:r>
              <a:rPr lang="en-US" altLang="zh-TW" sz="1600" b="1" dirty="0">
                <a:solidFill>
                  <a:schemeClr val="tx1"/>
                </a:solidFill>
              </a:rPr>
              <a:t>better </a:t>
            </a:r>
            <a:r>
              <a:rPr lang="en-US" altLang="zh-TW" sz="1600" dirty="0" smtClean="0">
                <a:solidFill>
                  <a:schemeClr val="tx1"/>
                </a:solidFill>
              </a:rPr>
              <a:t>the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system tracks the reference signal</a:t>
            </a:r>
            <a:r>
              <a:rPr lang="en-US" altLang="zh-TW" sz="1600" dirty="0" smtClean="0">
                <a:solidFill>
                  <a:schemeClr val="tx1"/>
                </a:solidFill>
              </a:rPr>
              <a:t>. However,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the results of discrete controller can’t still be as good as continuous controller</a:t>
            </a:r>
            <a:r>
              <a:rPr lang="en-US" altLang="zh-TW" sz="16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3" name="矩形 2"/>
          <p:cNvSpPr/>
          <p:nvPr/>
        </p:nvSpPr>
        <p:spPr>
          <a:xfrm>
            <a:off x="5652785" y="16238"/>
            <a:ext cx="3463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W</a:t>
            </a:r>
            <a:r>
              <a:rPr lang="en-US" altLang="zh-TW" sz="1400" dirty="0" smtClean="0"/>
              <a:t>hite </a:t>
            </a:r>
            <a:r>
              <a:rPr lang="en-US" altLang="zh-TW" sz="1400" dirty="0"/>
              <a:t>line for continuous </a:t>
            </a:r>
            <a:r>
              <a:rPr lang="en-US" altLang="zh-TW" sz="1400" dirty="0" smtClean="0"/>
              <a:t>time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R</a:t>
            </a:r>
            <a:r>
              <a:rPr lang="en-US" altLang="zh-TW" sz="1400" dirty="0" smtClean="0">
                <a:solidFill>
                  <a:srgbClr val="FF0000"/>
                </a:solidFill>
              </a:rPr>
              <a:t>ed </a:t>
            </a:r>
            <a:r>
              <a:rPr lang="en-US" altLang="zh-TW" sz="1400" dirty="0">
                <a:solidFill>
                  <a:srgbClr val="FF0000"/>
                </a:solidFill>
              </a:rPr>
              <a:t>line for sampling time = 0.2 </a:t>
            </a:r>
            <a:r>
              <a:rPr lang="en-US" altLang="zh-TW" sz="1400" dirty="0" smtClean="0">
                <a:solidFill>
                  <a:srgbClr val="FF0000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>
                <a:solidFill>
                  <a:srgbClr val="0000CC"/>
                </a:solidFill>
              </a:rPr>
              <a:t>B</a:t>
            </a:r>
            <a:r>
              <a:rPr lang="en-US" altLang="zh-TW" sz="1400" dirty="0" smtClean="0">
                <a:solidFill>
                  <a:srgbClr val="0000CC"/>
                </a:solidFill>
              </a:rPr>
              <a:t>lue </a:t>
            </a:r>
            <a:r>
              <a:rPr lang="en-US" altLang="zh-TW" sz="1400" dirty="0">
                <a:solidFill>
                  <a:srgbClr val="0000CC"/>
                </a:solidFill>
              </a:rPr>
              <a:t>line for sampling time = 1.0 </a:t>
            </a:r>
            <a:r>
              <a:rPr lang="en-US" altLang="zh-TW" sz="1400" dirty="0" smtClean="0">
                <a:solidFill>
                  <a:srgbClr val="0000CC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 smtClean="0">
                <a:solidFill>
                  <a:srgbClr val="006600"/>
                </a:solidFill>
              </a:rPr>
              <a:t>green </a:t>
            </a:r>
            <a:r>
              <a:rPr lang="en-US" altLang="zh-TW" sz="1400" dirty="0">
                <a:solidFill>
                  <a:srgbClr val="006600"/>
                </a:solidFill>
              </a:rPr>
              <a:t>line for </a:t>
            </a:r>
            <a:r>
              <a:rPr lang="en-US" altLang="zh-TW" sz="1400" dirty="0" smtClean="0">
                <a:solidFill>
                  <a:srgbClr val="006600"/>
                </a:solidFill>
              </a:rPr>
              <a:t>Sampling </a:t>
            </a:r>
            <a:r>
              <a:rPr lang="en-US" altLang="zh-TW" sz="1400" dirty="0">
                <a:solidFill>
                  <a:srgbClr val="006600"/>
                </a:solidFill>
              </a:rPr>
              <a:t>time = 2.0 </a:t>
            </a:r>
            <a:r>
              <a:rPr lang="en-US" altLang="zh-TW" sz="1400" dirty="0" smtClean="0">
                <a:solidFill>
                  <a:srgbClr val="006600"/>
                </a:solidFill>
              </a:rPr>
              <a:t>sec</a:t>
            </a:r>
            <a:endParaRPr lang="en-US" altLang="zh-TW" sz="1400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2892669"/>
            <a:ext cx="4468677" cy="311999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892669"/>
            <a:ext cx="4468677" cy="31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4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2415" y="1230924"/>
            <a:ext cx="6882408" cy="50440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[7: Wang et al. 2016]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Kangle</a:t>
            </a:r>
            <a:r>
              <a:rPr lang="en-US" altLang="zh-TW" dirty="0">
                <a:solidFill>
                  <a:schemeClr val="tx1"/>
                </a:solidFill>
              </a:rPr>
              <a:t> Wang, </a:t>
            </a:r>
            <a:r>
              <a:rPr lang="en-US" altLang="zh-TW" dirty="0" err="1">
                <a:solidFill>
                  <a:schemeClr val="tx1"/>
                </a:solidFill>
              </a:rPr>
              <a:t>Shaoping</a:t>
            </a:r>
            <a:r>
              <a:rPr lang="en-US" altLang="zh-TW" dirty="0">
                <a:solidFill>
                  <a:schemeClr val="tx1"/>
                </a:solidFill>
              </a:rPr>
              <a:t> Wang, Xingjian Wang and </a:t>
            </a:r>
            <a:r>
              <a:rPr lang="en-US" altLang="zh-TW" dirty="0" err="1">
                <a:solidFill>
                  <a:schemeClr val="tx1"/>
                </a:solidFill>
              </a:rPr>
              <a:t>Zhongwei</a:t>
            </a:r>
            <a:r>
              <a:rPr lang="en-US" altLang="zh-TW" dirty="0">
                <a:solidFill>
                  <a:schemeClr val="tx1"/>
                </a:solidFill>
              </a:rPr>
              <a:t> Yang, </a:t>
            </a:r>
            <a:r>
              <a:rPr lang="en-US" altLang="zh-TW" b="1" dirty="0">
                <a:solidFill>
                  <a:srgbClr val="0000CC"/>
                </a:solidFill>
              </a:rPr>
              <a:t>“Active fault-tolerant control strategy for lateral motion of civil aircraft,” </a:t>
            </a:r>
            <a:r>
              <a:rPr lang="en-US" altLang="zh-TW" b="1" dirty="0">
                <a:solidFill>
                  <a:schemeClr val="tx1"/>
                </a:solidFill>
              </a:rPr>
              <a:t>in IEEE International Conference on Aircraft Utility Systems (AUS), </a:t>
            </a:r>
            <a:r>
              <a:rPr lang="en-US" altLang="zh-TW" dirty="0">
                <a:solidFill>
                  <a:schemeClr val="tx1"/>
                </a:solidFill>
              </a:rPr>
              <a:t>Beijing, China, Oct. 10-12, 2016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[8: </a:t>
            </a:r>
            <a:r>
              <a:rPr lang="en-US" altLang="zh-TW" dirty="0">
                <a:solidFill>
                  <a:srgbClr val="FF0000"/>
                </a:solidFill>
              </a:rPr>
              <a:t>Liu &amp; Jiao 2017]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Baoxu Liu and </a:t>
            </a:r>
            <a:r>
              <a:rPr lang="en-US" altLang="zh-TW" dirty="0" err="1">
                <a:solidFill>
                  <a:schemeClr val="tx1"/>
                </a:solidFill>
              </a:rPr>
              <a:t>Zongxia</a:t>
            </a:r>
            <a:r>
              <a:rPr lang="en-US" altLang="zh-TW" dirty="0">
                <a:solidFill>
                  <a:schemeClr val="tx1"/>
                </a:solidFill>
              </a:rPr>
              <a:t> Jiao, </a:t>
            </a:r>
            <a:r>
              <a:rPr lang="en-US" altLang="zh-TW" b="1" dirty="0">
                <a:solidFill>
                  <a:srgbClr val="0000CC"/>
                </a:solidFill>
              </a:rPr>
              <a:t>“LQR Lateral-Directional Control Law Design for Distributed Propulsion Layout Flying Wing,” </a:t>
            </a:r>
            <a:r>
              <a:rPr lang="en-US" altLang="zh-TW" b="1" dirty="0">
                <a:solidFill>
                  <a:schemeClr val="tx1"/>
                </a:solidFill>
              </a:rPr>
              <a:t>in Proceedings of IEEE International Conference on CIS &amp; RAM, </a:t>
            </a:r>
            <a:r>
              <a:rPr lang="en-US" altLang="zh-TW" dirty="0">
                <a:solidFill>
                  <a:schemeClr val="tx1"/>
                </a:solidFill>
              </a:rPr>
              <a:t>Ningbo, China, pp. 715~719, Nov. 19-21, 2017 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[9: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Hasan &amp; Khan 2018]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Ehtisham </a:t>
            </a:r>
            <a:r>
              <a:rPr lang="en-US" altLang="zh-TW" dirty="0" err="1">
                <a:solidFill>
                  <a:schemeClr val="tx1"/>
                </a:solidFill>
              </a:rPr>
              <a:t>ul</a:t>
            </a:r>
            <a:r>
              <a:rPr lang="en-US" altLang="zh-TW" dirty="0">
                <a:solidFill>
                  <a:schemeClr val="tx1"/>
                </a:solidFill>
              </a:rPr>
              <a:t> Hasan and </a:t>
            </a:r>
            <a:r>
              <a:rPr lang="en-US" altLang="zh-TW" dirty="0" err="1">
                <a:solidFill>
                  <a:schemeClr val="tx1"/>
                </a:solidFill>
              </a:rPr>
              <a:t>Amna</a:t>
            </a:r>
            <a:r>
              <a:rPr lang="en-US" altLang="zh-TW" dirty="0">
                <a:solidFill>
                  <a:schemeClr val="tx1"/>
                </a:solidFill>
              </a:rPr>
              <a:t> Khan, </a:t>
            </a:r>
            <a:r>
              <a:rPr lang="en-US" altLang="zh-TW" b="1" dirty="0">
                <a:solidFill>
                  <a:srgbClr val="0000CC"/>
                </a:solidFill>
              </a:rPr>
              <a:t>"Lateral acceleration control of aircraft using PID, linear quadratic regulator (LQR) and linear quadratic integral (LQI); A comparative case study,"</a:t>
            </a:r>
            <a:r>
              <a:rPr lang="en-US" altLang="zh-TW" b="1" dirty="0">
                <a:solidFill>
                  <a:schemeClr val="tx1"/>
                </a:solidFill>
              </a:rPr>
              <a:t> </a:t>
            </a:r>
            <a:r>
              <a:rPr lang="en-US" altLang="zh-TW" b="1" i="1" dirty="0">
                <a:solidFill>
                  <a:schemeClr val="tx1"/>
                </a:solidFill>
              </a:rPr>
              <a:t>in International Conference on Electrical and Electronic Engineering (ICEEE)</a:t>
            </a:r>
            <a:r>
              <a:rPr lang="en-US" altLang="zh-TW" dirty="0">
                <a:solidFill>
                  <a:schemeClr val="tx1"/>
                </a:solidFill>
              </a:rPr>
              <a:t>, Istanbul, Turkey, May 3-5, 2018. 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10: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Shin et al. 1985]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K.G. Shin, C.M. Krishna, Y.-H. Lee, </a:t>
            </a:r>
            <a:r>
              <a:rPr lang="en-US" altLang="zh-TW" b="1" dirty="0">
                <a:solidFill>
                  <a:srgbClr val="0000CC"/>
                </a:solidFill>
              </a:rPr>
              <a:t>"A unified method for evaluating real-time computer controllers and its applications,"</a:t>
            </a:r>
            <a:r>
              <a:rPr lang="en-US" altLang="zh-TW" b="1" dirty="0">
                <a:solidFill>
                  <a:schemeClr val="tx1"/>
                </a:solidFill>
              </a:rPr>
              <a:t> </a:t>
            </a:r>
            <a:r>
              <a:rPr lang="en-US" altLang="zh-TW" b="1" i="1" dirty="0">
                <a:solidFill>
                  <a:schemeClr val="tx1"/>
                </a:solidFill>
              </a:rPr>
              <a:t>IEEE Transactions Automatic Control,</a:t>
            </a:r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Vol. 30, No. 4, pp. 357-366, April 1985.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>
                <a:solidFill>
                  <a:prstClr val="black">
                    <a:tint val="75000"/>
                  </a:prstClr>
                </a:solidFill>
              </a:rPr>
              <a:t>數位控制系統期末專題 </a:t>
            </a:r>
            <a:r>
              <a:rPr lang="en-US" altLang="zh-TW" sz="1200" b="1" dirty="0">
                <a:solidFill>
                  <a:prstClr val="black">
                    <a:tint val="75000"/>
                  </a:prstClr>
                </a:solidFill>
              </a:rPr>
              <a:t>– Progress Report</a:t>
            </a:r>
            <a:endParaRPr lang="en-US" altLang="zh-TW" sz="1200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altLang="zh-TW" sz="1200" dirty="0" err="1">
                <a:solidFill>
                  <a:prstClr val="black">
                    <a:tint val="75000"/>
                  </a:prstClr>
                </a:solidFill>
              </a:rPr>
              <a:t>Hsuan</a:t>
            </a:r>
            <a:r>
              <a:rPr lang="en-US" altLang="zh-TW" sz="1200" dirty="0">
                <a:solidFill>
                  <a:prstClr val="black">
                    <a:tint val="75000"/>
                  </a:prstClr>
                </a:solidFill>
              </a:rPr>
              <a:t>-Yu Yang and </a:t>
            </a:r>
            <a:r>
              <a:rPr lang="en-US" sz="1200" dirty="0" err="1" smtClean="0">
                <a:solidFill>
                  <a:prstClr val="black">
                    <a:tint val="75000"/>
                  </a:prstClr>
                </a:solidFill>
              </a:rPr>
              <a:t>Jyun-Hao</a:t>
            </a:r>
            <a:r>
              <a:rPr lang="zh-TW" altLang="en-US" sz="12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zh-TW" sz="1200" dirty="0" err="1">
                <a:solidFill>
                  <a:prstClr val="black">
                    <a:tint val="75000"/>
                  </a:prstClr>
                </a:solidFill>
              </a:rPr>
              <a:t>Jhang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1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0586" y="617037"/>
            <a:ext cx="6589199" cy="1280890"/>
          </a:xfrm>
        </p:spPr>
        <p:txBody>
          <a:bodyPr/>
          <a:lstStyle/>
          <a:p>
            <a:r>
              <a:rPr lang="en-US" altLang="zh-TW" dirty="0" smtClean="0"/>
              <a:t>Analysis (</a:t>
            </a:r>
            <a:r>
              <a:rPr lang="en-US" altLang="zh-TW" dirty="0" err="1" smtClean="0"/>
              <a:t>foh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0" y="1246606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5997998"/>
            <a:ext cx="444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b="1" dirty="0"/>
              <a:t>L</a:t>
            </a:r>
            <a:r>
              <a:rPr lang="en-US" altLang="zh-TW" sz="1200" b="1" dirty="0" smtClean="0"/>
              <a:t>ateral Velocity</a:t>
            </a:r>
            <a:r>
              <a:rPr lang="en-US" altLang="zh-TW" sz="1200" dirty="0" smtClean="0"/>
              <a:t> Reference and Output State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675187" y="5981226"/>
            <a:ext cx="444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b="1" dirty="0" smtClean="0"/>
              <a:t>Roll Angle</a:t>
            </a:r>
            <a:r>
              <a:rPr lang="en-US" altLang="zh-TW" sz="1200" dirty="0" smtClean="0"/>
              <a:t> Reference and Output state</a:t>
            </a: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4453" y="1253855"/>
            <a:ext cx="911612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smtClean="0">
                <a:solidFill>
                  <a:schemeClr val="tx1"/>
                </a:solidFill>
              </a:rPr>
              <a:t>From the results of lateral velocity and roll angle, we can discover that as the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sampling time is shorter</a:t>
            </a:r>
            <a:r>
              <a:rPr lang="en-US" altLang="zh-TW" sz="1600" dirty="0" smtClean="0">
                <a:solidFill>
                  <a:schemeClr val="tx1"/>
                </a:solidFill>
              </a:rPr>
              <a:t>, the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system tracks the reference signal better</a:t>
            </a:r>
            <a:r>
              <a:rPr lang="en-US" altLang="zh-TW" sz="1600" dirty="0" smtClean="0">
                <a:solidFill>
                  <a:schemeClr val="tx1"/>
                </a:solidFill>
              </a:rPr>
              <a:t>. </a:t>
            </a:r>
            <a:r>
              <a:rPr lang="en-US" altLang="zh-TW" sz="1600" dirty="0">
                <a:solidFill>
                  <a:schemeClr val="tx1"/>
                </a:solidFill>
              </a:rPr>
              <a:t>Nonetheless,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the results of discrete controller can’t still be as good as continuous controller</a:t>
            </a:r>
            <a:r>
              <a:rPr lang="en-US" altLang="zh-TW" sz="16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On the other hand, because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some of the input signals are cut off by the input constraints </a:t>
            </a:r>
            <a:r>
              <a:rPr lang="en-US" altLang="zh-TW" sz="1600" dirty="0">
                <a:solidFill>
                  <a:schemeClr val="tx1"/>
                </a:solidFill>
              </a:rPr>
              <a:t>when </a:t>
            </a:r>
            <a:r>
              <a:rPr lang="en-US" altLang="zh-TW" sz="1600" dirty="0" smtClean="0">
                <a:solidFill>
                  <a:schemeClr val="tx1"/>
                </a:solidFill>
              </a:rPr>
              <a:t>the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sampling </a:t>
            </a:r>
            <a:r>
              <a:rPr lang="en-US" altLang="zh-TW" sz="1600" b="1" dirty="0">
                <a:solidFill>
                  <a:schemeClr val="tx1"/>
                </a:solidFill>
              </a:rPr>
              <a:t>time =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0.2s</a:t>
            </a:r>
            <a:r>
              <a:rPr lang="en-US" altLang="zh-TW" sz="1600" dirty="0" smtClean="0">
                <a:solidFill>
                  <a:schemeClr val="tx1"/>
                </a:solidFill>
              </a:rPr>
              <a:t>, the system output becomes tremble.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22069" y="780"/>
            <a:ext cx="34985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W</a:t>
            </a:r>
            <a:r>
              <a:rPr lang="en-US" altLang="zh-TW" sz="1400" dirty="0" smtClean="0"/>
              <a:t>hite </a:t>
            </a:r>
            <a:r>
              <a:rPr lang="en-US" altLang="zh-TW" sz="1400" dirty="0"/>
              <a:t>line for continuous </a:t>
            </a:r>
            <a:r>
              <a:rPr lang="en-US" altLang="zh-TW" sz="1400" dirty="0" smtClean="0"/>
              <a:t>time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R</a:t>
            </a:r>
            <a:r>
              <a:rPr lang="en-US" altLang="zh-TW" sz="1400" dirty="0" smtClean="0">
                <a:solidFill>
                  <a:srgbClr val="FF0000"/>
                </a:solidFill>
              </a:rPr>
              <a:t>ed </a:t>
            </a:r>
            <a:r>
              <a:rPr lang="en-US" altLang="zh-TW" sz="1400" dirty="0">
                <a:solidFill>
                  <a:srgbClr val="FF0000"/>
                </a:solidFill>
              </a:rPr>
              <a:t>line for sampling time = 0.2 </a:t>
            </a:r>
            <a:r>
              <a:rPr lang="en-US" altLang="zh-TW" sz="1400" dirty="0" smtClean="0">
                <a:solidFill>
                  <a:srgbClr val="FF0000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>
                <a:solidFill>
                  <a:srgbClr val="0000CC"/>
                </a:solidFill>
              </a:rPr>
              <a:t>B</a:t>
            </a:r>
            <a:r>
              <a:rPr lang="en-US" altLang="zh-TW" sz="1400" dirty="0" smtClean="0">
                <a:solidFill>
                  <a:srgbClr val="0000CC"/>
                </a:solidFill>
              </a:rPr>
              <a:t>lue </a:t>
            </a:r>
            <a:r>
              <a:rPr lang="en-US" altLang="zh-TW" sz="1400" dirty="0">
                <a:solidFill>
                  <a:srgbClr val="0000CC"/>
                </a:solidFill>
              </a:rPr>
              <a:t>line for sampling time = 1.0 </a:t>
            </a:r>
            <a:r>
              <a:rPr lang="en-US" altLang="zh-TW" sz="1400" dirty="0" smtClean="0">
                <a:solidFill>
                  <a:srgbClr val="0000CC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 smtClean="0">
                <a:solidFill>
                  <a:srgbClr val="006600"/>
                </a:solidFill>
              </a:rPr>
              <a:t>green </a:t>
            </a:r>
            <a:r>
              <a:rPr lang="en-US" altLang="zh-TW" sz="1400" dirty="0">
                <a:solidFill>
                  <a:srgbClr val="006600"/>
                </a:solidFill>
              </a:rPr>
              <a:t>line for </a:t>
            </a:r>
            <a:r>
              <a:rPr lang="en-US" altLang="zh-TW" sz="1400" dirty="0" smtClean="0">
                <a:solidFill>
                  <a:srgbClr val="006600"/>
                </a:solidFill>
              </a:rPr>
              <a:t>Sampling </a:t>
            </a:r>
            <a:r>
              <a:rPr lang="en-US" altLang="zh-TW" sz="1400" dirty="0">
                <a:solidFill>
                  <a:srgbClr val="006600"/>
                </a:solidFill>
              </a:rPr>
              <a:t>time = 2.0 </a:t>
            </a:r>
            <a:r>
              <a:rPr lang="en-US" altLang="zh-TW" sz="1400" dirty="0" smtClean="0">
                <a:solidFill>
                  <a:srgbClr val="006600"/>
                </a:solidFill>
              </a:rPr>
              <a:t>sec</a:t>
            </a:r>
            <a:endParaRPr lang="en-US" altLang="zh-TW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84" y="2897371"/>
            <a:ext cx="4438925" cy="3099219"/>
          </a:xfrm>
          <a:prstGeom prst="rect">
            <a:avLst/>
          </a:prstGeom>
        </p:spPr>
      </p:pic>
      <p:pic>
        <p:nvPicPr>
          <p:cNvPr id="22" name="內容版面配置區 2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" y="2897371"/>
            <a:ext cx="4438925" cy="309921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20" y="4411766"/>
            <a:ext cx="2168764" cy="151083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96206" y="4410211"/>
            <a:ext cx="2201178" cy="15291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70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7663" y="627729"/>
            <a:ext cx="6776768" cy="7400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Comparison of </a:t>
            </a:r>
            <a:r>
              <a:rPr lang="en-US" altLang="zh-TW" dirty="0" err="1" smtClean="0"/>
              <a:t>zoh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foh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44753"/>
            <a:ext cx="5805577" cy="1666255"/>
          </a:xfrm>
        </p:spPr>
        <p:txBody>
          <a:bodyPr/>
          <a:lstStyle/>
          <a:p>
            <a:r>
              <a:rPr lang="en-US" altLang="zh-TW" dirty="0" smtClean="0"/>
              <a:t>By comparing the performance of </a:t>
            </a:r>
            <a:r>
              <a:rPr lang="en-US" altLang="zh-TW" dirty="0" err="1" smtClean="0"/>
              <a:t>zoh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foh</a:t>
            </a:r>
            <a:r>
              <a:rPr lang="en-US" altLang="zh-TW" dirty="0" smtClean="0"/>
              <a:t>, we can find out that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zoh</a:t>
            </a:r>
            <a:r>
              <a:rPr lang="en-US" altLang="zh-TW" b="1" dirty="0" smtClean="0">
                <a:solidFill>
                  <a:srgbClr val="FF0000"/>
                </a:solidFill>
              </a:rPr>
              <a:t> performs better</a:t>
            </a:r>
            <a:r>
              <a:rPr lang="en-US" altLang="zh-TW" dirty="0" smtClean="0"/>
              <a:t> than </a:t>
            </a:r>
            <a:r>
              <a:rPr lang="en-US" altLang="zh-TW" dirty="0" err="1" smtClean="0"/>
              <a:t>foh</a:t>
            </a:r>
            <a:r>
              <a:rPr lang="en-US" altLang="zh-TW" dirty="0" smtClean="0"/>
              <a:t> because the input signal is cut off by input constraints in our cases</a:t>
            </a:r>
            <a:endParaRPr lang="en-US" altLang="zh-TW" b="1" dirty="0" smtClean="0">
              <a:solidFill>
                <a:srgbClr val="0000CC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5997998"/>
            <a:ext cx="444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b="1" dirty="0" smtClean="0"/>
              <a:t>Roll Angle</a:t>
            </a:r>
            <a:r>
              <a:rPr lang="en-US" altLang="zh-TW" sz="1200" dirty="0" smtClean="0"/>
              <a:t> Reference and Output State 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zoh</a:t>
            </a:r>
            <a:r>
              <a:rPr lang="en-US" altLang="zh-TW" sz="1200" b="1" dirty="0" smtClean="0"/>
              <a:t>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573493" y="5997998"/>
            <a:ext cx="444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b="1" dirty="0" smtClean="0"/>
              <a:t>Roll Angle</a:t>
            </a:r>
            <a:r>
              <a:rPr lang="en-US" altLang="zh-TW" sz="1200" dirty="0" smtClean="0"/>
              <a:t> Reference and Output State 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foh</a:t>
            </a:r>
            <a:r>
              <a:rPr lang="en-US" altLang="zh-TW" sz="1200" b="1" dirty="0" smtClean="0"/>
              <a:t>)</a:t>
            </a:r>
          </a:p>
        </p:txBody>
      </p:sp>
      <p:sp>
        <p:nvSpPr>
          <p:cNvPr id="16" name="矩形 15"/>
          <p:cNvSpPr/>
          <p:nvPr/>
        </p:nvSpPr>
        <p:spPr>
          <a:xfrm>
            <a:off x="5680656" y="1666265"/>
            <a:ext cx="3463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W</a:t>
            </a:r>
            <a:r>
              <a:rPr lang="en-US" altLang="zh-TW" sz="1400" dirty="0" smtClean="0"/>
              <a:t>hite </a:t>
            </a:r>
            <a:r>
              <a:rPr lang="en-US" altLang="zh-TW" sz="1400" dirty="0"/>
              <a:t>line for continuous </a:t>
            </a:r>
            <a:r>
              <a:rPr lang="en-US" altLang="zh-TW" sz="1400" dirty="0" smtClean="0"/>
              <a:t>time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R</a:t>
            </a:r>
            <a:r>
              <a:rPr lang="en-US" altLang="zh-TW" sz="1400" dirty="0" smtClean="0">
                <a:solidFill>
                  <a:srgbClr val="FF0000"/>
                </a:solidFill>
              </a:rPr>
              <a:t>ed </a:t>
            </a:r>
            <a:r>
              <a:rPr lang="en-US" altLang="zh-TW" sz="1400" dirty="0">
                <a:solidFill>
                  <a:srgbClr val="FF0000"/>
                </a:solidFill>
              </a:rPr>
              <a:t>line for sampling time = 0.2 </a:t>
            </a:r>
            <a:r>
              <a:rPr lang="en-US" altLang="zh-TW" sz="1400" dirty="0" smtClean="0">
                <a:solidFill>
                  <a:srgbClr val="FF0000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>
                <a:solidFill>
                  <a:srgbClr val="0000CC"/>
                </a:solidFill>
              </a:rPr>
              <a:t>B</a:t>
            </a:r>
            <a:r>
              <a:rPr lang="en-US" altLang="zh-TW" sz="1400" dirty="0" smtClean="0">
                <a:solidFill>
                  <a:srgbClr val="0000CC"/>
                </a:solidFill>
              </a:rPr>
              <a:t>lue </a:t>
            </a:r>
            <a:r>
              <a:rPr lang="en-US" altLang="zh-TW" sz="1400" dirty="0">
                <a:solidFill>
                  <a:srgbClr val="0000CC"/>
                </a:solidFill>
              </a:rPr>
              <a:t>line for sampling time = 1.0 </a:t>
            </a:r>
            <a:r>
              <a:rPr lang="en-US" altLang="zh-TW" sz="1400" dirty="0" smtClean="0">
                <a:solidFill>
                  <a:srgbClr val="0000CC"/>
                </a:solidFill>
              </a:rPr>
              <a:t>sec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 smtClean="0">
                <a:solidFill>
                  <a:srgbClr val="006600"/>
                </a:solidFill>
              </a:rPr>
              <a:t>green </a:t>
            </a:r>
            <a:r>
              <a:rPr lang="en-US" altLang="zh-TW" sz="1400" dirty="0">
                <a:solidFill>
                  <a:srgbClr val="006600"/>
                </a:solidFill>
              </a:rPr>
              <a:t>line for </a:t>
            </a:r>
            <a:r>
              <a:rPr lang="en-US" altLang="zh-TW" sz="1400" dirty="0" smtClean="0">
                <a:solidFill>
                  <a:srgbClr val="006600"/>
                </a:solidFill>
              </a:rPr>
              <a:t>Sampling </a:t>
            </a:r>
            <a:r>
              <a:rPr lang="en-US" altLang="zh-TW" sz="1400" dirty="0">
                <a:solidFill>
                  <a:srgbClr val="006600"/>
                </a:solidFill>
              </a:rPr>
              <a:t>time = 2.0 </a:t>
            </a:r>
            <a:r>
              <a:rPr lang="en-US" altLang="zh-TW" sz="1400" dirty="0" smtClean="0">
                <a:solidFill>
                  <a:srgbClr val="006600"/>
                </a:solidFill>
              </a:rPr>
              <a:t>sec</a:t>
            </a:r>
            <a:endParaRPr lang="en-US" altLang="zh-TW" sz="1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84" y="2897371"/>
            <a:ext cx="4438925" cy="309921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897371"/>
            <a:ext cx="4389723" cy="309907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577" y="2918883"/>
            <a:ext cx="2075305" cy="1448960"/>
          </a:xfrm>
          <a:prstGeom prst="rect">
            <a:avLst/>
          </a:prstGeom>
        </p:spPr>
      </p:pic>
      <p:pic>
        <p:nvPicPr>
          <p:cNvPr id="18" name="內容版面配置區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78" y="2895816"/>
            <a:ext cx="2187191" cy="15441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14400" y="2895816"/>
            <a:ext cx="2189285" cy="1535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0003" y="2918884"/>
            <a:ext cx="2080879" cy="1412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918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2484" y="628843"/>
            <a:ext cx="7831845" cy="681211"/>
          </a:xfrm>
        </p:spPr>
        <p:txBody>
          <a:bodyPr/>
          <a:lstStyle/>
          <a:p>
            <a:r>
              <a:rPr lang="en-US" altLang="zh-TW" dirty="0"/>
              <a:t>Comparison of </a:t>
            </a:r>
            <a:r>
              <a:rPr lang="en-US" altLang="zh-TW" dirty="0" err="1"/>
              <a:t>zoh</a:t>
            </a:r>
            <a:r>
              <a:rPr lang="en-US" altLang="zh-TW" dirty="0"/>
              <a:t> and </a:t>
            </a:r>
            <a:r>
              <a:rPr lang="en-US" altLang="zh-TW" dirty="0" err="1" smtClean="0"/>
              <a:t>foh</a:t>
            </a:r>
            <a:r>
              <a:rPr lang="en-US" altLang="zh-TW" dirty="0" smtClean="0"/>
              <a:t> (Cont.)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14944" y="5970101"/>
            <a:ext cx="407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 of roll angle control in sampling time = 0.2 s  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zoh</a:t>
            </a:r>
            <a:r>
              <a:rPr lang="en-US" altLang="zh-TW" sz="1200" b="1" dirty="0" smtClean="0"/>
              <a:t>)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77" y="1310054"/>
            <a:ext cx="2289028" cy="159818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422406" y="5964454"/>
            <a:ext cx="411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 of </a:t>
            </a:r>
            <a:r>
              <a:rPr lang="en-US" altLang="zh-TW" sz="1200" dirty="0"/>
              <a:t>roll angle control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in sampling time = 0.2 s 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f</a:t>
            </a:r>
            <a:r>
              <a:rPr lang="en-US" altLang="zh-TW" sz="1200" b="1" dirty="0" err="1" smtClean="0"/>
              <a:t>oh</a:t>
            </a:r>
            <a:r>
              <a:rPr lang="en-US" altLang="zh-TW" sz="1200" b="1" dirty="0" smtClean="0"/>
              <a:t>)</a:t>
            </a: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314945" y="1286688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12877" y="2860122"/>
            <a:ext cx="284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 in continuous time</a:t>
            </a:r>
            <a:endParaRPr lang="en-US" altLang="zh-TW" sz="1200" b="1" dirty="0" smtClean="0"/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314944" y="1316477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306774" y="1683041"/>
            <a:ext cx="5997933" cy="96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First-order-hold in MATLAB </a:t>
            </a:r>
            <a:r>
              <a:rPr lang="en-US" altLang="zh-TW" b="1" dirty="0" smtClean="0">
                <a:solidFill>
                  <a:schemeClr val="tx1"/>
                </a:solidFill>
              </a:rPr>
              <a:t>uses the slope at the sampling instance to fill up the period</a:t>
            </a:r>
            <a:r>
              <a:rPr lang="en-US" altLang="zh-TW" dirty="0" smtClean="0">
                <a:solidFill>
                  <a:schemeClr val="tx1"/>
                </a:solidFill>
              </a:rPr>
              <a:t> between the next sampling instance.</a:t>
            </a:r>
          </a:p>
        </p:txBody>
      </p:sp>
      <p:sp>
        <p:nvSpPr>
          <p:cNvPr id="21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4380" y="6401853"/>
            <a:ext cx="5230765" cy="451118"/>
          </a:xfrm>
        </p:spPr>
        <p:txBody>
          <a:bodyPr/>
          <a:lstStyle/>
          <a:p>
            <a:r>
              <a:rPr lang="zh-TW" altLang="en-US" sz="800" b="1" dirty="0"/>
              <a:t>數位控制系統期末專題 </a:t>
            </a:r>
            <a:r>
              <a:rPr lang="en-US" altLang="zh-TW" sz="800" b="1" dirty="0"/>
              <a:t>– Final Project </a:t>
            </a:r>
            <a:r>
              <a:rPr lang="en-US" altLang="zh-TW" sz="800" b="1" dirty="0" smtClean="0"/>
              <a:t>Report</a:t>
            </a:r>
            <a:endParaRPr lang="en-US" altLang="zh-TW" sz="800" dirty="0"/>
          </a:p>
          <a:p>
            <a:r>
              <a:rPr lang="en-US" altLang="zh-TW" sz="800" dirty="0" err="1"/>
              <a:t>Hsuan</a:t>
            </a:r>
            <a:r>
              <a:rPr lang="en-US" altLang="zh-TW" sz="800" dirty="0"/>
              <a:t>-Yu Yang and </a:t>
            </a:r>
            <a:r>
              <a:rPr lang="en-US" sz="800" dirty="0" err="1" smtClean="0"/>
              <a:t>Jyun-Hao</a:t>
            </a:r>
            <a:r>
              <a:rPr lang="zh-TW" altLang="en-US" sz="800" dirty="0" smtClean="0"/>
              <a:t> </a:t>
            </a:r>
            <a:r>
              <a:rPr lang="en-US" altLang="zh-TW" sz="800" dirty="0" err="1"/>
              <a:t>Jhang</a:t>
            </a:r>
            <a:endParaRPr lang="en-US" sz="800" dirty="0"/>
          </a:p>
          <a:p>
            <a:r>
              <a:rPr lang="en-US" sz="800" dirty="0"/>
              <a:t>Department of Electrical Engineering, National Taiwan University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1853"/>
            <a:ext cx="1184380" cy="4561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70052" y="-18466"/>
            <a:ext cx="6084277" cy="306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 smtClean="0"/>
              <a:t>zoh</a:t>
            </a:r>
            <a:r>
              <a:rPr lang="en-US" altLang="zh-TW" sz="1400" dirty="0" smtClean="0"/>
              <a:t> vs. </a:t>
            </a:r>
            <a:r>
              <a:rPr lang="en-US" altLang="zh-TW" sz="1400" dirty="0" err="1" smtClean="0"/>
              <a:t>foh</a:t>
            </a:r>
            <a:r>
              <a:rPr lang="en-US" altLang="zh-TW" sz="1400" dirty="0" smtClean="0"/>
              <a:t> Ref: https</a:t>
            </a:r>
            <a:r>
              <a:rPr lang="en-US" altLang="zh-TW" sz="1400" dirty="0"/>
              <a:t>://ww2.mathworks.cn/help/control/ref/c2d.html</a:t>
            </a:r>
            <a:endParaRPr lang="zh-TW" altLang="en-US" sz="1400" dirty="0"/>
          </a:p>
        </p:txBody>
      </p:sp>
      <p:pic>
        <p:nvPicPr>
          <p:cNvPr id="18" name="內容版面配置區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4" y="3131022"/>
            <a:ext cx="4087177" cy="2847262"/>
          </a:xfrm>
          <a:prstGeom prst="rect">
            <a:avLst/>
          </a:prstGeom>
        </p:spPr>
      </p:pic>
      <p:pic>
        <p:nvPicPr>
          <p:cNvPr id="23" name="內容版面配置區 2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63977" y="3120037"/>
            <a:ext cx="4037927" cy="28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30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3363" y="652712"/>
            <a:ext cx="8587984" cy="685944"/>
          </a:xfrm>
        </p:spPr>
        <p:txBody>
          <a:bodyPr/>
          <a:lstStyle/>
          <a:p>
            <a:r>
              <a:rPr lang="en-US" altLang="zh-TW" dirty="0"/>
              <a:t>Comparison of </a:t>
            </a:r>
            <a:r>
              <a:rPr lang="en-US" altLang="zh-TW" dirty="0" err="1"/>
              <a:t>zoh</a:t>
            </a:r>
            <a:r>
              <a:rPr lang="en-US" altLang="zh-TW" dirty="0"/>
              <a:t> and </a:t>
            </a:r>
            <a:r>
              <a:rPr lang="en-US" altLang="zh-TW" dirty="0" err="1"/>
              <a:t>foh</a:t>
            </a:r>
            <a:r>
              <a:rPr lang="en-US" altLang="zh-TW" dirty="0"/>
              <a:t> (Cont.)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14944" y="5970101"/>
            <a:ext cx="407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 of roll angle control in sampling time = </a:t>
            </a:r>
            <a:r>
              <a:rPr lang="en-US" altLang="zh-TW" sz="1200" dirty="0"/>
              <a:t>2</a:t>
            </a:r>
            <a:r>
              <a:rPr lang="en-US" altLang="zh-TW" sz="1200" dirty="0" smtClean="0"/>
              <a:t> s  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zoh</a:t>
            </a:r>
            <a:r>
              <a:rPr lang="en-US" altLang="zh-TW" sz="1200" b="1" dirty="0" smtClean="0"/>
              <a:t>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422406" y="5964454"/>
            <a:ext cx="370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 of </a:t>
            </a:r>
            <a:r>
              <a:rPr lang="en-US" altLang="zh-TW" sz="1200" dirty="0"/>
              <a:t>roll angle control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in sampling time = 2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s 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f</a:t>
            </a:r>
            <a:r>
              <a:rPr lang="en-US" altLang="zh-TW" sz="1200" b="1" dirty="0" err="1" smtClean="0"/>
              <a:t>oh</a:t>
            </a:r>
            <a:r>
              <a:rPr lang="en-US" altLang="zh-TW" sz="1200" b="1" dirty="0" smtClean="0"/>
              <a:t>)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77" y="1310054"/>
            <a:ext cx="2289028" cy="159818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312877" y="2860122"/>
            <a:ext cx="284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</a:rPr>
              <a:t>Fig. </a:t>
            </a:r>
            <a:r>
              <a:rPr lang="en-US" altLang="zh-TW" sz="1200" dirty="0" smtClean="0"/>
              <a:t>Control Input in continuous time</a:t>
            </a:r>
            <a:endParaRPr lang="en-US" altLang="zh-TW" sz="1200" b="1" dirty="0" smtClean="0"/>
          </a:p>
        </p:txBody>
      </p:sp>
      <p:sp>
        <p:nvSpPr>
          <p:cNvPr id="15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4380" y="6401853"/>
            <a:ext cx="5230765" cy="451118"/>
          </a:xfrm>
        </p:spPr>
        <p:txBody>
          <a:bodyPr/>
          <a:lstStyle/>
          <a:p>
            <a:r>
              <a:rPr lang="zh-TW" altLang="en-US" sz="800" b="1" dirty="0"/>
              <a:t>數位控制系統期末專題 </a:t>
            </a:r>
            <a:r>
              <a:rPr lang="en-US" altLang="zh-TW" sz="800" b="1" dirty="0"/>
              <a:t>– Final Project </a:t>
            </a:r>
            <a:r>
              <a:rPr lang="en-US" altLang="zh-TW" sz="800" b="1" dirty="0" smtClean="0"/>
              <a:t>Report</a:t>
            </a:r>
            <a:endParaRPr lang="en-US" altLang="zh-TW" sz="800" dirty="0"/>
          </a:p>
          <a:p>
            <a:r>
              <a:rPr lang="en-US" altLang="zh-TW" sz="800" dirty="0" err="1"/>
              <a:t>Hsuan</a:t>
            </a:r>
            <a:r>
              <a:rPr lang="en-US" altLang="zh-TW" sz="800" dirty="0"/>
              <a:t>-Yu Yang and </a:t>
            </a:r>
            <a:r>
              <a:rPr lang="en-US" sz="800" dirty="0" err="1" smtClean="0"/>
              <a:t>Jyun-Hao</a:t>
            </a:r>
            <a:r>
              <a:rPr lang="zh-TW" altLang="en-US" sz="800" dirty="0" smtClean="0"/>
              <a:t> </a:t>
            </a:r>
            <a:r>
              <a:rPr lang="en-US" altLang="zh-TW" sz="800" dirty="0" err="1"/>
              <a:t>Jhang</a:t>
            </a:r>
            <a:endParaRPr lang="en-US" sz="800" dirty="0"/>
          </a:p>
          <a:p>
            <a:r>
              <a:rPr lang="en-US" sz="800" dirty="0"/>
              <a:t>Department of Electrical Engineering, National Taiwan University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1853"/>
            <a:ext cx="1184380" cy="456147"/>
          </a:xfrm>
          <a:prstGeom prst="rect">
            <a:avLst/>
          </a:prstGeom>
        </p:spPr>
      </p:pic>
      <p:sp>
        <p:nvSpPr>
          <p:cNvPr id="17" name="內容版面配置區 2"/>
          <p:cNvSpPr txBox="1">
            <a:spLocks/>
          </p:cNvSpPr>
          <p:nvPr/>
        </p:nvSpPr>
        <p:spPr>
          <a:xfrm>
            <a:off x="314944" y="1291840"/>
            <a:ext cx="5997933" cy="1700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However, </a:t>
            </a:r>
            <a:r>
              <a:rPr lang="en-US" altLang="zh-TW" b="1" dirty="0" err="1" smtClean="0">
                <a:solidFill>
                  <a:schemeClr val="tx1"/>
                </a:solidFill>
              </a:rPr>
              <a:t>foh</a:t>
            </a:r>
            <a:r>
              <a:rPr lang="en-US" altLang="zh-TW" b="1" dirty="0" smtClean="0">
                <a:solidFill>
                  <a:schemeClr val="tx1"/>
                </a:solidFill>
              </a:rPr>
              <a:t> might occur </a:t>
            </a:r>
            <a:r>
              <a:rPr lang="en-US" altLang="zh-TW" b="1" dirty="0">
                <a:solidFill>
                  <a:schemeClr val="tx1"/>
                </a:solidFill>
              </a:rPr>
              <a:t>severe</a:t>
            </a:r>
            <a:r>
              <a:rPr lang="en-US" altLang="zh-TW" b="1" dirty="0" smtClean="0">
                <a:solidFill>
                  <a:schemeClr val="tx1"/>
                </a:solidFill>
              </a:rPr>
              <a:t> error if the slope changes dramatically during sampling </a:t>
            </a:r>
            <a:r>
              <a:rPr lang="en-US" altLang="zh-TW" b="1" dirty="0">
                <a:solidFill>
                  <a:schemeClr val="tx1"/>
                </a:solidFill>
              </a:rPr>
              <a:t>period with long sampling </a:t>
            </a:r>
            <a:r>
              <a:rPr lang="en-US" altLang="zh-TW" b="1" dirty="0" smtClean="0">
                <a:solidFill>
                  <a:schemeClr val="tx1"/>
                </a:solidFill>
              </a:rPr>
              <a:t>time.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Thus, </a:t>
            </a:r>
            <a:r>
              <a:rPr lang="en-US" altLang="zh-TW" b="1" dirty="0" err="1" smtClean="0">
                <a:solidFill>
                  <a:schemeClr val="tx1"/>
                </a:solidFill>
              </a:rPr>
              <a:t>zoh</a:t>
            </a:r>
            <a:r>
              <a:rPr lang="en-US" altLang="zh-TW" b="1" dirty="0" smtClean="0">
                <a:solidFill>
                  <a:schemeClr val="tx1"/>
                </a:solidFill>
              </a:rPr>
              <a:t> performs much better than </a:t>
            </a:r>
            <a:r>
              <a:rPr lang="en-US" altLang="zh-TW" b="1" dirty="0" err="1">
                <a:solidFill>
                  <a:schemeClr val="tx1"/>
                </a:solidFill>
              </a:rPr>
              <a:t>f</a:t>
            </a:r>
            <a:r>
              <a:rPr lang="en-US" altLang="zh-TW" b="1" dirty="0" err="1" smtClean="0">
                <a:solidFill>
                  <a:schemeClr val="tx1"/>
                </a:solidFill>
              </a:rPr>
              <a:t>oh</a:t>
            </a:r>
            <a:r>
              <a:rPr lang="en-US" altLang="zh-TW" b="1" dirty="0" smtClean="0">
                <a:solidFill>
                  <a:schemeClr val="tx1"/>
                </a:solidFill>
              </a:rPr>
              <a:t> when the sampling time is long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70052" y="-18466"/>
            <a:ext cx="6084277" cy="306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 smtClean="0"/>
              <a:t>zoh</a:t>
            </a:r>
            <a:r>
              <a:rPr lang="en-US" altLang="zh-TW" sz="1400" dirty="0" smtClean="0"/>
              <a:t> vs. </a:t>
            </a:r>
            <a:r>
              <a:rPr lang="en-US" altLang="zh-TW" sz="1400" dirty="0" err="1" smtClean="0"/>
              <a:t>foh</a:t>
            </a:r>
            <a:r>
              <a:rPr lang="en-US" altLang="zh-TW" sz="1400" dirty="0" smtClean="0"/>
              <a:t> Ref: https</a:t>
            </a:r>
            <a:r>
              <a:rPr lang="en-US" altLang="zh-TW" sz="1400" dirty="0"/>
              <a:t>://ww2.mathworks.cn/help/control/ref/c2d.html</a:t>
            </a:r>
            <a:endParaRPr lang="zh-TW" altLang="en-US" sz="1400" dirty="0"/>
          </a:p>
        </p:txBody>
      </p:sp>
      <p:pic>
        <p:nvPicPr>
          <p:cNvPr id="22" name="內容版面配置區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44" y="3130986"/>
            <a:ext cx="4106711" cy="2860869"/>
          </a:xfrm>
          <a:prstGeom prst="rect">
            <a:avLst/>
          </a:prstGeom>
        </p:spPr>
      </p:pic>
      <p:pic>
        <p:nvPicPr>
          <p:cNvPr id="23" name="內容版面配置區 2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55142" y="3124359"/>
            <a:ext cx="4046763" cy="28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858" y="2281142"/>
            <a:ext cx="7458475" cy="146880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Part </a:t>
            </a:r>
            <a:r>
              <a:rPr lang="en-US" altLang="zh-TW" sz="3200" dirty="0" smtClean="0"/>
              <a:t>2. </a:t>
            </a:r>
            <a:r>
              <a:rPr lang="en-US" altLang="zh-TW" sz="3200" dirty="0"/>
              <a:t>Introduction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FE96-7CB2-4506-98E0-5FF66D64C190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7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dynamics of many aircraft can be modeled as two sets of essentially decoupled multivariable systems.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dirty="0"/>
              <a:t>The first subsystem is called the longitudinal dynamics.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dirty="0"/>
              <a:t>The second subsystem is called the </a:t>
            </a:r>
            <a:r>
              <a:rPr lang="en-US" altLang="zh-TW" sz="1800" dirty="0">
                <a:solidFill>
                  <a:srgbClr val="FF0000"/>
                </a:solidFill>
              </a:rPr>
              <a:t>lateral dynamics</a:t>
            </a:r>
            <a:r>
              <a:rPr lang="en-US" altLang="zh-TW" sz="1800" dirty="0"/>
              <a:t>, which is our simulation topic of this project.</a:t>
            </a:r>
          </a:p>
          <a:p>
            <a:r>
              <a:rPr lang="en-US" altLang="zh-TW" sz="2000" dirty="0"/>
              <a:t>The lateral dynamics concerns the motion of the craft in </a:t>
            </a:r>
            <a:r>
              <a:rPr lang="en-US" altLang="zh-TW" sz="2000" dirty="0">
                <a:solidFill>
                  <a:srgbClr val="FF0000"/>
                </a:solidFill>
              </a:rPr>
              <a:t>roll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FF0000"/>
                </a:solidFill>
              </a:rPr>
              <a:t>yaw</a:t>
            </a:r>
            <a:r>
              <a:rPr lang="en-US" altLang="zh-TW" sz="2000" dirty="0"/>
              <a:t> caused by the action of the </a:t>
            </a:r>
            <a:r>
              <a:rPr lang="en-US" altLang="zh-TW" sz="2000" dirty="0">
                <a:solidFill>
                  <a:srgbClr val="FF0000"/>
                </a:solidFill>
              </a:rPr>
              <a:t>ailerons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FF0000"/>
                </a:solidFill>
              </a:rPr>
              <a:t>rudder</a:t>
            </a:r>
            <a:r>
              <a:rPr lang="en-US" altLang="zh-TW" sz="2000" dirty="0"/>
              <a:t>.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3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lateral dynamics are further subdivided into two parts: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FF0000"/>
                </a:solidFill>
              </a:rPr>
              <a:t>Roll dynamics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FF0000"/>
                </a:solidFill>
              </a:rPr>
              <a:t>roll rate</a:t>
            </a:r>
            <a:r>
              <a:rPr lang="en-US" altLang="zh-TW" sz="1800" dirty="0"/>
              <a:t> and </a:t>
            </a:r>
            <a:r>
              <a:rPr lang="en-US" altLang="zh-TW" sz="1800" dirty="0">
                <a:solidFill>
                  <a:srgbClr val="FF0000"/>
                </a:solidFill>
              </a:rPr>
              <a:t>roll angle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FF0000"/>
                </a:solidFill>
              </a:rPr>
              <a:t>Yaw dynamics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FF0000"/>
                </a:solidFill>
              </a:rPr>
              <a:t>yaw rate</a:t>
            </a:r>
            <a:r>
              <a:rPr lang="en-US" altLang="zh-TW" sz="1800" dirty="0"/>
              <a:t> and </a:t>
            </a:r>
            <a:r>
              <a:rPr lang="en-US" altLang="zh-TW" sz="1800" dirty="0">
                <a:solidFill>
                  <a:srgbClr val="FF0000"/>
                </a:solidFill>
              </a:rPr>
              <a:t>side-slip rate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462-913E-4406-8CA6-248D03095EB6}" type="datetime1">
              <a:rPr lang="en-US" altLang="zh-TW" smtClean="0"/>
              <a:t>6/24/2019</a:t>
            </a:fld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頁尾版面配置區 23">
            <a:extLst>
              <a:ext uri="{FF2B5EF4-FFF2-40B4-BE49-F238E27FC236}">
                <a16:creationId xmlns:a16="http://schemas.microsoft.com/office/drawing/2014/main" xmlns="" id="{3411F937-D005-405D-B509-D341B44F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858" y="6274997"/>
            <a:ext cx="5471162" cy="584558"/>
          </a:xfrm>
        </p:spPr>
        <p:txBody>
          <a:bodyPr/>
          <a:lstStyle/>
          <a:p>
            <a:r>
              <a:rPr lang="zh-TW" altLang="en-US" sz="1200" b="1" dirty="0"/>
              <a:t>數位控制系統期末專題 </a:t>
            </a:r>
            <a:r>
              <a:rPr lang="en-US" altLang="zh-TW" sz="1200" b="1" dirty="0"/>
              <a:t>– Final Project </a:t>
            </a:r>
            <a:r>
              <a:rPr lang="en-US" altLang="zh-TW" sz="1200" b="1" dirty="0" smtClean="0"/>
              <a:t>Report</a:t>
            </a:r>
            <a:endParaRPr lang="en-US" altLang="zh-TW" sz="1200" dirty="0"/>
          </a:p>
          <a:p>
            <a:r>
              <a:rPr lang="en-US" altLang="zh-TW" sz="1200" dirty="0" err="1"/>
              <a:t>Hsuan</a:t>
            </a:r>
            <a:r>
              <a:rPr lang="en-US" altLang="zh-TW" sz="1200" dirty="0"/>
              <a:t>-Yu Yang and </a:t>
            </a:r>
            <a:r>
              <a:rPr lang="en-US" sz="1200" dirty="0" err="1" smtClean="0"/>
              <a:t>Jyun-Hao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Jhang</a:t>
            </a:r>
            <a:endParaRPr lang="en-US" sz="1200" dirty="0"/>
          </a:p>
          <a:p>
            <a:r>
              <a:rPr lang="en-US" sz="1200" dirty="0"/>
              <a:t>Department of Electrical Engineering, National Taiwan University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CAE694-0771-48D1-8D84-C78BE2B1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453"/>
            <a:ext cx="1600858" cy="6165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91" y="3630054"/>
            <a:ext cx="3706482" cy="248826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960967" y="6123869"/>
            <a:ext cx="37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Fig. 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An aircraft angle control </a:t>
            </a:r>
            <a:r>
              <a:rPr lang="en-US" altLang="zh-TW" sz="1200" dirty="0" smtClean="0"/>
              <a:t>system.</a:t>
            </a:r>
            <a:endParaRPr lang="en-US" altLang="zh-TW" sz="1200" dirty="0"/>
          </a:p>
          <a:p>
            <a:pPr algn="ctr"/>
            <a:r>
              <a:rPr lang="en-US" altLang="zh-TW" sz="1100" dirty="0">
                <a:solidFill>
                  <a:srgbClr val="FF0000"/>
                </a:solidFill>
              </a:rPr>
              <a:t>[Ref: https://slideplayer.com/slide/4569242/]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06401" y="3599834"/>
            <a:ext cx="762439" cy="190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7965368" y="3939780"/>
            <a:ext cx="783137" cy="203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41943115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  <a:ln w="38100"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25455</TotalTime>
  <Words>4702</Words>
  <Application>Microsoft Office PowerPoint</Application>
  <PresentationFormat>如螢幕大小 (4:3)</PresentationFormat>
  <Paragraphs>703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75" baseType="lpstr">
      <vt:lpstr>微軟正黑體</vt:lpstr>
      <vt:lpstr>新細明體</vt:lpstr>
      <vt:lpstr>Arial</vt:lpstr>
      <vt:lpstr>Calibri</vt:lpstr>
      <vt:lpstr>Calibri Light</vt:lpstr>
      <vt:lpstr>Cambria Math</vt:lpstr>
      <vt:lpstr>Century Gothic</vt:lpstr>
      <vt:lpstr>Wingdings</vt:lpstr>
      <vt:lpstr>Wingdings 2</vt:lpstr>
      <vt:lpstr>Wingdings 3</vt:lpstr>
      <vt:lpstr>HDOfficeLightV0</vt:lpstr>
      <vt:lpstr>絲縷</vt:lpstr>
      <vt:lpstr>PowerPoint 簡報</vt:lpstr>
      <vt:lpstr>Outline</vt:lpstr>
      <vt:lpstr>Part 1. References</vt:lpstr>
      <vt:lpstr>References</vt:lpstr>
      <vt:lpstr>References</vt:lpstr>
      <vt:lpstr>References</vt:lpstr>
      <vt:lpstr>Part 2. Introduction</vt:lpstr>
      <vt:lpstr>Introduction</vt:lpstr>
      <vt:lpstr>Introduction (Cont.)</vt:lpstr>
      <vt:lpstr>Problem formulation</vt:lpstr>
      <vt:lpstr>System Assumption</vt:lpstr>
      <vt:lpstr>Aircraft System Description</vt:lpstr>
      <vt:lpstr>Aircraft System Description (Cont.)</vt:lpstr>
      <vt:lpstr>Stability, Controllability and Observability</vt:lpstr>
      <vt:lpstr>Part 3. Continuous Time System </vt:lpstr>
      <vt:lpstr>Continuous time system (SFC)</vt:lpstr>
      <vt:lpstr>Continuous time controller</vt:lpstr>
      <vt:lpstr>Lateral Velocity Results in Continuous Time</vt:lpstr>
      <vt:lpstr>Roll Angle Results in Continuous Time</vt:lpstr>
      <vt:lpstr>Part 4. Discrete Time system</vt:lpstr>
      <vt:lpstr>Zero-Order Hold Emulation Design</vt:lpstr>
      <vt:lpstr>Discrete time system (ZOH)</vt:lpstr>
      <vt:lpstr>Plant Discretization and Discrete Controller</vt:lpstr>
      <vt:lpstr>Discretized Plant (ZOH,  Ts = 0.2s)</vt:lpstr>
      <vt:lpstr>Stability, Controllability and Observability</vt:lpstr>
      <vt:lpstr>Lateral Velocity Results in Sampling Time = 0.2 sec</vt:lpstr>
      <vt:lpstr>Roll Angle Results in Sampling Time = 0.2 sec</vt:lpstr>
      <vt:lpstr>Discretized Plant (ZOH,  Ts = 1.0s)</vt:lpstr>
      <vt:lpstr>Stability, Controllability and Observability</vt:lpstr>
      <vt:lpstr>Lateral Velocity Results in Sampling Time = 1.0 sec</vt:lpstr>
      <vt:lpstr>Roll Angle Results in Sampling Time = 1.0 sec</vt:lpstr>
      <vt:lpstr>Discretized Plant (ZOH,  Ts = 2.0s)</vt:lpstr>
      <vt:lpstr>Stability, Controllability and Observability</vt:lpstr>
      <vt:lpstr>Lateral Velocity Results in Sampling Time = 2.0 sec</vt:lpstr>
      <vt:lpstr>Roll Angle Results in Sampling Time = 2.0 sec</vt:lpstr>
      <vt:lpstr>Lateral Velocity Results in Different Sampling Time </vt:lpstr>
      <vt:lpstr>Lateral Velocity Results in Different Sampling Time (Cont.)</vt:lpstr>
      <vt:lpstr>Roll Angle Results in Different Sampling Time </vt:lpstr>
      <vt:lpstr>Roll Angle Results in Different Sampling Time (Cont.)</vt:lpstr>
      <vt:lpstr>First-Order Hold Emulation Design</vt:lpstr>
      <vt:lpstr>Discrete time system (FOH)</vt:lpstr>
      <vt:lpstr>Discretized Plant (FOH,  Ts = 0.2s)</vt:lpstr>
      <vt:lpstr>Stability, Controllability and Observability</vt:lpstr>
      <vt:lpstr>Lateral Velocity Results in Sampling Time = 0.2 sec</vt:lpstr>
      <vt:lpstr>Roll Angle Results in Sampling Time = 0.2 sec</vt:lpstr>
      <vt:lpstr>Discretized Plant (FOH,  Ts = 1.0s)</vt:lpstr>
      <vt:lpstr>Stability, Controllability and Observability</vt:lpstr>
      <vt:lpstr>Lateral Velocity Results in Sampling Time = 1.0 sec</vt:lpstr>
      <vt:lpstr>Roll Angle Results in Sampling Time = 1.0 sec</vt:lpstr>
      <vt:lpstr>Discretized Plant (FOH,  Ts = 2.0s)</vt:lpstr>
      <vt:lpstr>Stability, Controllability and Observability</vt:lpstr>
      <vt:lpstr>Lateral Velocity Results in Sampling Time = 2.0 sec</vt:lpstr>
      <vt:lpstr>Roll Angle Results in Sampling Time = 2.0 sec</vt:lpstr>
      <vt:lpstr>Lateral Velocity Results in Different Sampling Time </vt:lpstr>
      <vt:lpstr>Roll Angle Results in Different Sampling Time (Cont.)</vt:lpstr>
      <vt:lpstr>Roll Angle Results in Different Sampling Time </vt:lpstr>
      <vt:lpstr>Roll Angle Results in Different Sampling Time (Cont.) </vt:lpstr>
      <vt:lpstr>Part 5. Summary of Simulation</vt:lpstr>
      <vt:lpstr>Analysis (zoh)</vt:lpstr>
      <vt:lpstr>Analysis (foh)</vt:lpstr>
      <vt:lpstr>Comparison of zoh and foh</vt:lpstr>
      <vt:lpstr>Comparison of zoh and foh (Cont.)</vt:lpstr>
      <vt:lpstr>Comparison of zoh and foh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dc:creator>Windows 使用者</dc:creator>
  <cp:lastModifiedBy>Windows 使用者</cp:lastModifiedBy>
  <cp:revision>1999</cp:revision>
  <dcterms:created xsi:type="dcterms:W3CDTF">2018-01-31T07:20:37Z</dcterms:created>
  <dcterms:modified xsi:type="dcterms:W3CDTF">2019-06-24T13:47:17Z</dcterms:modified>
</cp:coreProperties>
</file>