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6"/>
  </p:handoutMasterIdLst>
  <p:sldIdLst>
    <p:sldId id="256" r:id="rId3"/>
    <p:sldId id="596" r:id="rId4"/>
    <p:sldId id="373" r:id="rId5"/>
    <p:sldId id="597" r:id="rId7"/>
    <p:sldId id="573" r:id="rId8"/>
    <p:sldId id="616" r:id="rId9"/>
    <p:sldId id="617" r:id="rId10"/>
    <p:sldId id="598" r:id="rId11"/>
    <p:sldId id="632" r:id="rId12"/>
    <p:sldId id="633" r:id="rId13"/>
    <p:sldId id="634" r:id="rId14"/>
    <p:sldId id="601" r:id="rId15"/>
    <p:sldId id="603" r:id="rId16"/>
    <p:sldId id="606" r:id="rId17"/>
    <p:sldId id="647" r:id="rId18"/>
    <p:sldId id="649" r:id="rId19"/>
    <p:sldId id="650" r:id="rId20"/>
    <p:sldId id="648" r:id="rId21"/>
    <p:sldId id="651" r:id="rId22"/>
    <p:sldId id="504" r:id="rId23"/>
    <p:sldId id="612" r:id="rId24"/>
    <p:sldId id="260" r:id="rId25"/>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8E4E9"/>
    <a:srgbClr val="00B0F0"/>
    <a:srgbClr val="96F9F0"/>
    <a:srgbClr val="55D6F9"/>
    <a:srgbClr val="42EEDE"/>
    <a:srgbClr val="54C7E5"/>
    <a:srgbClr val="C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4"/>
    <p:restoredTop sz="93591"/>
  </p:normalViewPr>
  <p:slideViewPr>
    <p:cSldViewPr snapToGrid="0" showGuides="1">
      <p:cViewPr varScale="1">
        <p:scale>
          <a:sx n="117" d="100"/>
          <a:sy n="117" d="100"/>
        </p:scale>
        <p:origin x="944" y="184"/>
      </p:cViewPr>
      <p:guideLst>
        <p:guide orient="horz" pos="2186"/>
        <p:guide pos="3840"/>
      </p:guideLst>
    </p:cSldViewPr>
  </p:slideViewPr>
  <p:notesTextViewPr>
    <p:cViewPr>
      <p:scale>
        <a:sx n="50" d="100"/>
        <a:sy n="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4.xml"/><Relationship Id="rId32" Type="http://schemas.openxmlformats.org/officeDocument/2006/relationships/customXml" Target="../customXml/item3.xml"/><Relationship Id="rId31" Type="http://schemas.openxmlformats.org/officeDocument/2006/relationships/customXml" Target="../customXml/item2.xml"/><Relationship Id="rId30" Type="http://schemas.openxmlformats.org/officeDocument/2006/relationships/customXml" Target="../customXml/item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9E9D1-9BF0-4590-93E9-CEBE68D7E940}" type="datetimeFigureOut">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01D88-D640-45B3-A274-37CE828BF5A4}"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8F16-BF7A-4F46-8638-D8BDBA5C460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9347-A9CA-0B41-9C3C-7ADBB4FD3F7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472516"/>
          </a:xfrm>
          <a:prstGeom prst="rect">
            <a:avLst/>
          </a:prstGeom>
        </p:spPr>
      </p:pic>
      <p:sp>
        <p:nvSpPr>
          <p:cNvPr id="2" name="Title 1"/>
          <p:cNvSpPr>
            <a:spLocks noGrp="1"/>
          </p:cNvSpPr>
          <p:nvPr>
            <p:ph type="ctrTitle"/>
          </p:nvPr>
        </p:nvSpPr>
        <p:spPr>
          <a:xfrm>
            <a:off x="4258492" y="4376057"/>
            <a:ext cx="7733212" cy="897385"/>
          </a:xfrm>
        </p:spPr>
        <p:txBody>
          <a:bodyPr anchor="b">
            <a:normAutofit/>
          </a:bodyPr>
          <a:lstStyle>
            <a:lvl1pPr algn="ctr">
              <a:defRPr sz="4500" b="0">
                <a:solidFill>
                  <a:schemeClr val="tx1">
                    <a:lumMod val="75000"/>
                    <a:lumOff val="25000"/>
                  </a:schemeClr>
                </a:solidFill>
                <a:latin typeface="+mn-lt"/>
              </a:defRPr>
            </a:lvl1pPr>
          </a:lstStyle>
          <a:p>
            <a:r>
              <a:rPr lang="en-US"/>
              <a:t>Click to edit Master title style</a:t>
            </a:r>
            <a:endParaRPr lang="en-GB"/>
          </a:p>
        </p:txBody>
      </p:sp>
      <p:sp>
        <p:nvSpPr>
          <p:cNvPr id="3" name="Subtitle 2"/>
          <p:cNvSpPr>
            <a:spLocks noGrp="1"/>
          </p:cNvSpPr>
          <p:nvPr>
            <p:ph type="subTitle" idx="1"/>
          </p:nvPr>
        </p:nvSpPr>
        <p:spPr>
          <a:xfrm>
            <a:off x="4258492" y="5372049"/>
            <a:ext cx="7733212" cy="79362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104" y="3051005"/>
            <a:ext cx="2723605" cy="727783"/>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733" y="3910598"/>
            <a:ext cx="3614400" cy="93091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lumMod val="75000"/>
                    <a:lumOff val="25000"/>
                  </a:schemeClr>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sz="2400">
                <a:solidFill>
                  <a:schemeClr val="tx1">
                    <a:lumMod val="65000"/>
                    <a:lumOff val="35000"/>
                  </a:schemeClr>
                </a:solidFill>
              </a:defRPr>
            </a:lvl1pPr>
            <a:lvl2pPr marL="685800" indent="-228600">
              <a:buFont typeface="Calibri" panose="020F0502020204030204" pitchFamily="34" charset="0"/>
              <a:buChar char="-"/>
              <a:defRPr sz="2200">
                <a:solidFill>
                  <a:schemeClr val="tx1">
                    <a:lumMod val="65000"/>
                    <a:lumOff val="35000"/>
                  </a:schemeClr>
                </a:solidFill>
              </a:defRPr>
            </a:lvl2pPr>
            <a:lvl3pPr marL="1143000" indent="-228600">
              <a:buFont typeface="Calibri" panose="020F0502020204030204" pitchFamily="34" charset="0"/>
              <a:buChar char="-"/>
              <a:defRPr sz="1800">
                <a:solidFill>
                  <a:schemeClr val="tx1">
                    <a:lumMod val="65000"/>
                    <a:lumOff val="35000"/>
                  </a:schemeClr>
                </a:solidFill>
              </a:defRPr>
            </a:lvl3pPr>
            <a:lvl4pPr marL="1600200" indent="-228600">
              <a:buFont typeface="Calibri" panose="020F0502020204030204" pitchFamily="34" charset="0"/>
              <a:buChar char="-"/>
              <a:defRPr>
                <a:solidFill>
                  <a:schemeClr val="tx1">
                    <a:lumMod val="65000"/>
                    <a:lumOff val="35000"/>
                  </a:schemeClr>
                </a:solidFill>
              </a:defRPr>
            </a:lvl4pPr>
            <a:lvl5pPr marL="2057400" indent="-228600">
              <a:buFont typeface="Calibri" panose="020F0502020204030204" pitchFamily="34" charset="0"/>
              <a:buChar char="-"/>
              <a:defRPr>
                <a:solidFill>
                  <a:schemeClr val="tx1">
                    <a:lumMod val="65000"/>
                    <a:lumOff val="35000"/>
                  </a:schemeClr>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7961"/>
          <a:stretch>
            <a:fillRect/>
          </a:stretch>
        </p:blipFill>
        <p:spPr>
          <a:xfrm>
            <a:off x="0" y="6374674"/>
            <a:ext cx="12187646" cy="48332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26403" cy="6858000"/>
          </a:xfrm>
          <a:prstGeom prst="rect">
            <a:avLst/>
          </a:prstGeom>
        </p:spPr>
      </p:pic>
      <p:sp>
        <p:nvSpPr>
          <p:cNvPr id="12" name="Title Placeholder 1"/>
          <p:cNvSpPr>
            <a:spLocks noGrp="1"/>
          </p:cNvSpPr>
          <p:nvPr>
            <p:ph type="title"/>
          </p:nvPr>
        </p:nvSpPr>
        <p:spPr>
          <a:xfrm>
            <a:off x="636601" y="2148840"/>
            <a:ext cx="3276600" cy="2841171"/>
          </a:xfrm>
          <a:prstGeom prst="rect">
            <a:avLst/>
          </a:prstGeom>
        </p:spPr>
        <p:txBody>
          <a:bodyPr vert="horz" lIns="91440" tIns="45720" rIns="91440" bIns="45720" rtlCol="0" anchor="ctr">
            <a:normAutofit/>
          </a:bodyPr>
          <a:lstStyle>
            <a:lvl1pPr>
              <a:defRPr b="1">
                <a:solidFill>
                  <a:schemeClr val="bg1"/>
                </a:solidFill>
              </a:defRPr>
            </a:lvl1pPr>
          </a:lstStyle>
          <a:p>
            <a:r>
              <a:rPr lang="en-US"/>
              <a:t>Click to edit Master 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2274" y="6370057"/>
            <a:ext cx="1691640" cy="4356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31"/>
          <a:stretch>
            <a:fillRect/>
          </a:stretch>
        </p:blipFill>
        <p:spPr>
          <a:xfrm>
            <a:off x="0" y="0"/>
            <a:ext cx="12259491" cy="6858000"/>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8B2F657E-F44B-44F8-A6B2-6B7032FF1FB0}"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F657E-F44B-44F8-A6B2-6B7032FF1FB0}"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657E-F44B-44F8-A6B2-6B7032FF1FB0}"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4152-224B-4EDE-8428-7082BF23D4A0}"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Special Course in Software Engineering ‘24</a:t>
            </a:r>
            <a:endParaRPr lang="en-GB" dirty="0"/>
          </a:p>
        </p:txBody>
      </p:sp>
      <p:sp>
        <p:nvSpPr>
          <p:cNvPr id="3" name="Subtitle 2"/>
          <p:cNvSpPr>
            <a:spLocks noGrp="1"/>
          </p:cNvSpPr>
          <p:nvPr>
            <p:ph type="subTitle" idx="1"/>
          </p:nvPr>
        </p:nvSpPr>
        <p:spPr/>
        <p:txBody>
          <a:bodyPr>
            <a:normAutofit fontScale="92500" lnSpcReduction="20000"/>
          </a:bodyPr>
          <a:lstStyle/>
          <a:p>
            <a:r>
              <a:rPr lang="fi-FI" b="1" spc="300" dirty="0"/>
              <a:t>MINI-PROJECT PRESENTATION</a:t>
            </a:r>
            <a:endParaRPr lang="fi-FI" b="1" spc="300" dirty="0"/>
          </a:p>
          <a:p>
            <a:r>
              <a:rPr lang="fi-FI" dirty="0"/>
              <a:t>GROUP NO. </a:t>
            </a:r>
            <a:r>
              <a:rPr lang="en-US" altLang="fi-FI" dirty="0"/>
              <a:t>4 Lambda</a:t>
            </a:r>
            <a:r>
              <a:rPr lang="fi-FI" dirty="0"/>
              <a:t> </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t>
            </a:r>
            <a:r>
              <a:rPr lang="en-US" altLang="en-GB" dirty="0"/>
              <a:t>Tea Consumption</a:t>
            </a:r>
            <a:r>
              <a:rPr lang="en-GB" dirty="0"/>
              <a:t>) </a:t>
            </a:r>
            <a:r>
              <a:rPr lang="en-GB" i="1" dirty="0"/>
              <a:t>distribution</a:t>
            </a:r>
            <a:r>
              <a:rPr lang="en-US" altLang="en-GB" i="1" dirty="0"/>
              <a:t> #3</a:t>
            </a:r>
            <a:endParaRPr lang="en-US" altLang="en-GB" i="1" dirty="0"/>
          </a:p>
        </p:txBody>
      </p:sp>
      <p:sp>
        <p:nvSpPr>
          <p:cNvPr id="9" name="Content Placeholder 9"/>
          <p:cNvSpPr>
            <a:spLocks noGrp="1"/>
          </p:cNvSpPr>
          <p:nvPr>
            <p:ph idx="1"/>
          </p:nvPr>
        </p:nvSpPr>
        <p:spPr>
          <a:xfrm>
            <a:off x="5746750" y="1626235"/>
            <a:ext cx="6369050" cy="3757930"/>
          </a:xfrm>
        </p:spPr>
        <p:txBody>
          <a:bodyPr>
            <a:noAutofit/>
          </a:bodyPr>
          <a:lstStyle/>
          <a:p>
            <a:pPr marL="0" indent="0">
              <a:buNone/>
            </a:pPr>
            <a:r>
              <a:rPr lang="en-US" i="1" dirty="0">
                <a:latin typeface="Calibri" panose="020F0502020204030204" pitchFamily="34" charset="0"/>
                <a:cs typeface="Calibri" panose="020F0502020204030204" pitchFamily="34" charset="0"/>
              </a:rPr>
              <a:t>Plot Type: Bar Chart</a:t>
            </a:r>
            <a:endParaRPr lang="en-US" i="1" dirty="0">
              <a:latin typeface="Calibri" panose="020F0502020204030204" pitchFamily="34" charset="0"/>
              <a:cs typeface="Calibri" panose="020F0502020204030204" pitchFamily="34" charset="0"/>
            </a:endParaRPr>
          </a:p>
          <a:p>
            <a:pPr marL="0" indent="0">
              <a:lnSpc>
                <a:spcPct val="150000"/>
              </a:lnSpc>
              <a:buNone/>
            </a:pPr>
            <a:r>
              <a:rPr lang="en-US" i="1" dirty="0">
                <a:latin typeface="Calibri" panose="020F0502020204030204" pitchFamily="34" charset="0"/>
                <a:cs typeface="Calibri" panose="020F0502020204030204" pitchFamily="34" charset="0"/>
              </a:rPr>
              <a:t>Description:</a:t>
            </a:r>
            <a:endParaRPr lang="en-US" i="1" dirty="0">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rPr>
              <a:t>A Bar Chart shows  the largest proportion of people never drink tea.</a:t>
            </a:r>
            <a:endParaRPr lang="en-US" sz="1600" i="1" dirty="0">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rPr>
              <a:t>More people drink tea once a day.</a:t>
            </a:r>
            <a:endParaRPr lang="en-US" sz="1600" i="1" dirty="0">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rPr>
              <a:t>A few times, a month and a few times a week are relatively small groups.</a:t>
            </a:r>
            <a:endParaRPr lang="en-US" sz="1600" i="1" dirty="0">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rPr>
              <a:t>Groups drinking tea several times a day and less frequently were the least</a:t>
            </a:r>
            <a:r>
              <a:rPr lang="en-US" sz="1400" i="1" dirty="0">
                <a:latin typeface="Calibri" panose="020F0502020204030204" pitchFamily="34" charset="0"/>
                <a:cs typeface="Calibri" panose="020F0502020204030204" pitchFamily="34" charset="0"/>
              </a:rPr>
              <a:t>.</a:t>
            </a:r>
            <a:endParaRPr lang="en-US" sz="1400" i="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rcRect l="8321" r="6887" b="-420"/>
          <a:stretch>
            <a:fillRect/>
          </a:stretch>
        </p:blipFill>
        <p:spPr>
          <a:xfrm>
            <a:off x="259080" y="1626235"/>
            <a:ext cx="5393055" cy="3604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5" y="270510"/>
            <a:ext cx="12184380" cy="1251585"/>
          </a:xfrm>
        </p:spPr>
        <p:txBody>
          <a:bodyPr>
            <a:normAutofit fontScale="90000"/>
          </a:bodyPr>
          <a:lstStyle/>
          <a:p>
            <a:r>
              <a:rPr lang="en-GB" dirty="0"/>
              <a:t>(</a:t>
            </a:r>
            <a:r>
              <a:rPr lang="en-US" altLang="en-GB" dirty="0"/>
              <a:t>Salty Food Intake VS Water Consumption</a:t>
            </a:r>
            <a:r>
              <a:rPr lang="en-GB" dirty="0"/>
              <a:t>) </a:t>
            </a:r>
            <a:r>
              <a:rPr lang="en-GB" i="1" dirty="0"/>
              <a:t>distribution</a:t>
            </a:r>
            <a:r>
              <a:rPr lang="en-US" altLang="en-GB" i="1" dirty="0"/>
              <a:t> #4</a:t>
            </a:r>
            <a:endParaRPr lang="en-US" altLang="en-GB" i="1" dirty="0"/>
          </a:p>
        </p:txBody>
      </p:sp>
      <p:sp>
        <p:nvSpPr>
          <p:cNvPr id="9" name="Content Placeholder 9"/>
          <p:cNvSpPr>
            <a:spLocks noGrp="1"/>
          </p:cNvSpPr>
          <p:nvPr>
            <p:ph idx="1"/>
          </p:nvPr>
        </p:nvSpPr>
        <p:spPr>
          <a:xfrm>
            <a:off x="5746750" y="1522095"/>
            <a:ext cx="6335395" cy="3959225"/>
          </a:xfrm>
        </p:spPr>
        <p:txBody>
          <a:bodyPr>
            <a:noAutofit/>
          </a:bodyPr>
          <a:lstStyle/>
          <a:p>
            <a:pPr marL="0" indent="0">
              <a:buNone/>
            </a:pPr>
            <a:r>
              <a:rPr lang="en-US" i="1" dirty="0">
                <a:latin typeface="Calibri" panose="020F0502020204030204" pitchFamily="34" charset="0"/>
                <a:cs typeface="Calibri" panose="020F0502020204030204" pitchFamily="34" charset="0"/>
              </a:rPr>
              <a:t>Plot Type: Scatterplot</a:t>
            </a:r>
            <a:endParaRPr lang="en-US" i="1" dirty="0">
              <a:latin typeface="Calibri" panose="020F0502020204030204" pitchFamily="34" charset="0"/>
              <a:cs typeface="Calibri" panose="020F0502020204030204" pitchFamily="34" charset="0"/>
            </a:endParaRPr>
          </a:p>
          <a:p>
            <a:pPr marL="0" indent="0">
              <a:lnSpc>
                <a:spcPct val="150000"/>
              </a:lnSpc>
              <a:buNone/>
            </a:pPr>
            <a:r>
              <a:rPr lang="en-US" i="1" dirty="0">
                <a:latin typeface="Calibri" panose="020F0502020204030204" pitchFamily="34" charset="0"/>
                <a:cs typeface="Calibri" panose="020F0502020204030204" pitchFamily="34" charset="0"/>
              </a:rPr>
              <a:t>Description:</a:t>
            </a:r>
            <a:endParaRPr lang="en-US" i="1" dirty="0">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rPr>
              <a:t>A scatter plot shows the relationship between salty food intake and water intake. </a:t>
            </a:r>
            <a:endParaRPr lang="en-US" sz="1600" i="1" dirty="0">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rPr>
              <a:t>It contains a fitting line that shows a slight positive correlation trend:  food intake increased slightly with the amount of water consumed.  </a:t>
            </a:r>
            <a:endParaRPr lang="en-US" sz="1600" i="1" dirty="0">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rPr>
              <a:t>However, the spread of data points suggests a weak correlation.</a:t>
            </a:r>
            <a:endParaRPr lang="en-US" sz="1600" i="1" dirty="0">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rPr>
              <a:t>Therefore, there was no significant linear relationship between them.</a:t>
            </a:r>
            <a:endParaRPr lang="en-US" sz="1600" i="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387985" y="1516380"/>
            <a:ext cx="4911090" cy="39160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Analysis</a:t>
            </a:r>
            <a:endParaRPr lang="en-US" sz="4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Hypothesis #1</a:t>
            </a:r>
            <a:endParaRPr lang="en-GB" dirty="0"/>
          </a:p>
        </p:txBody>
      </p:sp>
      <p:sp>
        <p:nvSpPr>
          <p:cNvPr id="9" name="Content Placeholder 9"/>
          <p:cNvSpPr>
            <a:spLocks noGrp="1"/>
          </p:cNvSpPr>
          <p:nvPr>
            <p:ph idx="1"/>
          </p:nvPr>
        </p:nvSpPr>
        <p:spPr>
          <a:xfrm>
            <a:off x="775970" y="1503680"/>
            <a:ext cx="10368280" cy="4512945"/>
          </a:xfrm>
        </p:spPr>
        <p:txBody>
          <a:bodyPr>
            <a:noAutofit/>
          </a:bodyPr>
          <a:lstStyle/>
          <a:p>
            <a:pPr marL="0" indent="0">
              <a:buNone/>
            </a:pPr>
            <a:r>
              <a:rPr lang="en-US" sz="2000" i="1" dirty="0">
                <a:latin typeface="Calibri" panose="020F0502020204030204" pitchFamily="34" charset="0"/>
                <a:cs typeface="Calibri" panose="020F0502020204030204" pitchFamily="34" charset="0"/>
              </a:rPr>
              <a:t>Analysis Type: Chi-Square Test</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Variables:</a:t>
            </a:r>
            <a:endParaRPr lang="en-US" sz="2000" i="1" dirty="0">
              <a:latin typeface="Calibri" panose="020F0502020204030204" pitchFamily="34" charset="0"/>
              <a:cs typeface="Calibri" panose="020F0502020204030204" pitchFamily="34" charset="0"/>
            </a:endParaRPr>
          </a:p>
          <a:p>
            <a:pPr marL="0" indent="457200">
              <a:buNone/>
            </a:pPr>
            <a:r>
              <a:rPr lang="en-US" sz="2000" i="1" dirty="0">
                <a:latin typeface="Calibri" panose="020F0502020204030204" pitchFamily="34" charset="0"/>
                <a:cs typeface="Calibri" panose="020F0502020204030204" pitchFamily="34" charset="0"/>
              </a:rPr>
              <a:t>Consult a nutritionist(categorical)</a:t>
            </a:r>
            <a:endParaRPr lang="en-US" sz="2000" i="1" dirty="0">
              <a:latin typeface="Calibri" panose="020F0502020204030204" pitchFamily="34" charset="0"/>
              <a:cs typeface="Calibri" panose="020F0502020204030204" pitchFamily="34" charset="0"/>
            </a:endParaRPr>
          </a:p>
          <a:p>
            <a:pPr marL="0" indent="457200">
              <a:buNone/>
            </a:pPr>
            <a:r>
              <a:rPr lang="en-US" sz="2000" i="1" dirty="0">
                <a:latin typeface="Calibri" panose="020F0502020204030204" pitchFamily="34" charset="0"/>
                <a:cs typeface="Calibri" panose="020F0502020204030204" pitchFamily="34" charset="0"/>
              </a:rPr>
              <a:t>Fresh vegetables intake(categorical)</a:t>
            </a:r>
            <a:endParaRPr lang="en-US" sz="2000" i="1" dirty="0">
              <a:latin typeface="Calibri" panose="020F0502020204030204" pitchFamily="34" charset="0"/>
              <a:cs typeface="Calibri" panose="020F0502020204030204" pitchFamily="34" charset="0"/>
            </a:endParaRPr>
          </a:p>
          <a:p>
            <a:pPr marL="0" indent="457200">
              <a:buNone/>
            </a:pP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endParaRPr lang="en-US" sz="2000" b="1"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There is </a:t>
            </a:r>
            <a:r>
              <a:rPr lang="en-US" sz="2000" b="1" i="1" u="sng" dirty="0">
                <a:latin typeface="Calibri" panose="020F0502020204030204" pitchFamily="34" charset="0"/>
                <a:cs typeface="Calibri" panose="020F0502020204030204" pitchFamily="34" charset="0"/>
                <a:sym typeface="+mn-ea"/>
              </a:rPr>
              <a:t>no </a:t>
            </a:r>
            <a:r>
              <a:rPr lang="en-US" sz="2000" i="1" dirty="0">
                <a:latin typeface="Calibri" panose="020F0502020204030204" pitchFamily="34" charset="0"/>
                <a:cs typeface="Calibri" panose="020F0502020204030204" pitchFamily="34" charset="0"/>
                <a:sym typeface="+mn-ea"/>
              </a:rPr>
              <a:t>relationship between consulting a nutrionist and fresh vegetables intake.</a:t>
            </a:r>
            <a:endParaRPr lang="en-US" sz="2000" i="1" dirty="0">
              <a:latin typeface="Calibri" panose="020F0502020204030204" pitchFamily="34" charset="0"/>
              <a:cs typeface="Calibri" panose="020F0502020204030204" pitchFamily="34" charset="0"/>
              <a:sym typeface="+mn-ea"/>
            </a:endParaRPr>
          </a:p>
          <a:p>
            <a:pPr marL="0" indent="0">
              <a:buNone/>
            </a:pP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a:t>
            </a:r>
            <a:endParaRPr lang="en-US" sz="2000" b="1"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There is </a:t>
            </a:r>
            <a:r>
              <a:rPr lang="en-US" sz="2000" b="1" i="1" u="sng" dirty="0">
                <a:latin typeface="Calibri" panose="020F0502020204030204" pitchFamily="34" charset="0"/>
                <a:cs typeface="Calibri" panose="020F0502020204030204" pitchFamily="34" charset="0"/>
              </a:rPr>
              <a:t>a </a:t>
            </a:r>
            <a:r>
              <a:rPr lang="en-US" sz="2000" i="1" dirty="0">
                <a:latin typeface="Calibri" panose="020F0502020204030204" pitchFamily="34" charset="0"/>
                <a:cs typeface="Calibri" panose="020F0502020204030204" pitchFamily="34" charset="0"/>
              </a:rPr>
              <a:t>relationship between </a:t>
            </a:r>
            <a:r>
              <a:rPr lang="en-US" sz="2000" i="1" dirty="0">
                <a:latin typeface="Calibri" panose="020F0502020204030204" pitchFamily="34" charset="0"/>
                <a:cs typeface="Calibri" panose="020F0502020204030204" pitchFamily="34" charset="0"/>
                <a:sym typeface="+mn-ea"/>
              </a:rPr>
              <a:t>consulting a nutrionist and fresh vegetables intake.</a:t>
            </a:r>
            <a:endParaRPr lang="en-US" sz="2000" i="1" dirty="0">
              <a:latin typeface="Calibri" panose="020F0502020204030204" pitchFamily="34" charset="0"/>
              <a:cs typeface="Calibri" panose="020F0502020204030204" pitchFamily="34" charset="0"/>
            </a:endParaRPr>
          </a:p>
          <a:p>
            <a:pPr marL="0" indent="0">
              <a:buNone/>
            </a:pPr>
            <a:endParaRPr lang="en-US" sz="2000" b="1" i="1" dirty="0">
              <a:latin typeface="Calibri" panose="020F0502020204030204" pitchFamily="34" charset="0"/>
              <a:cs typeface="Calibri" panose="020F0502020204030204" pitchFamily="34" charset="0"/>
            </a:endParaRPr>
          </a:p>
          <a:p>
            <a:pPr marL="0" indent="0">
              <a:buNone/>
            </a:pPr>
            <a:endParaRPr lang="en-US" sz="2000" i="1" dirty="0">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790" y="173355"/>
            <a:ext cx="10515600" cy="1325563"/>
          </a:xfrm>
        </p:spPr>
        <p:txBody>
          <a:bodyPr/>
          <a:lstStyle/>
          <a:p>
            <a:r>
              <a:rPr lang="en-GB" dirty="0"/>
              <a:t>Testing Hypothesis #1</a:t>
            </a:r>
            <a:endParaRPr lang="en-GB" dirty="0"/>
          </a:p>
        </p:txBody>
      </p:sp>
      <p:sp>
        <p:nvSpPr>
          <p:cNvPr id="9" name="Content Placeholder 9"/>
          <p:cNvSpPr>
            <a:spLocks noGrp="1"/>
          </p:cNvSpPr>
          <p:nvPr>
            <p:ph idx="1"/>
          </p:nvPr>
        </p:nvSpPr>
        <p:spPr>
          <a:xfrm>
            <a:off x="5066665" y="1137920"/>
            <a:ext cx="7085330" cy="5379085"/>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Result Explanation:</a:t>
            </a:r>
            <a:endParaRPr lang="en-US" sz="2000" b="1" i="1" dirty="0">
              <a:latin typeface="Calibri" panose="020F0502020204030204" pitchFamily="34" charset="0"/>
              <a:cs typeface="Calibri" panose="020F0502020204030204" pitchFamily="34" charset="0"/>
            </a:endParaRPr>
          </a:p>
          <a:p>
            <a:pPr marL="0" indent="0">
              <a:lnSpc>
                <a:spcPct val="150000"/>
              </a:lnSpc>
              <a:buNone/>
            </a:pPr>
            <a:r>
              <a:rPr lang="en-US" sz="1600" i="1">
                <a:latin typeface="Calibri" panose="020F0502020204030204" pitchFamily="34" charset="0"/>
                <a:cs typeface="Calibri" panose="020F0502020204030204" pitchFamily="34" charset="0"/>
              </a:rPr>
              <a:t>A Chi-Square test was conducted to determine if there is a significant association between consulting nutritionist and fresh vegetable intake.</a:t>
            </a:r>
            <a:endParaRPr lang="en-US" sz="1600" i="1">
              <a:latin typeface="Calibri" panose="020F0502020204030204" pitchFamily="34" charset="0"/>
              <a:cs typeface="Calibri" panose="020F0502020204030204" pitchFamily="34" charset="0"/>
            </a:endParaRPr>
          </a:p>
          <a:p>
            <a:pPr marL="0" indent="0">
              <a:lnSpc>
                <a:spcPct val="150000"/>
              </a:lnSpc>
              <a:buNone/>
            </a:pPr>
            <a:r>
              <a:rPr lang="en-US" sz="1600" i="1">
                <a:latin typeface="Calibri" panose="020F0502020204030204" pitchFamily="34" charset="0"/>
                <a:cs typeface="Calibri" panose="020F0502020204030204" pitchFamily="34" charset="0"/>
              </a:rPr>
              <a:t>Observed Values: </a:t>
            </a:r>
            <a:r>
              <a:rPr lang="en-US" sz="1600" i="1">
                <a:latin typeface="Calibri" panose="020F0502020204030204" pitchFamily="34" charset="0"/>
                <a:cs typeface="Calibri" panose="020F0502020204030204" pitchFamily="34" charset="0"/>
                <a:sym typeface="+mn-ea"/>
              </a:rPr>
              <a:t>There is no significant relationship between two variables.</a:t>
            </a:r>
            <a:endParaRPr lang="en-US" sz="1600" i="1">
              <a:latin typeface="Calibri" panose="020F0502020204030204" pitchFamily="34" charset="0"/>
              <a:cs typeface="Calibri" panose="020F0502020204030204" pitchFamily="34" charset="0"/>
            </a:endParaRPr>
          </a:p>
          <a:p>
            <a:pPr marL="0" indent="0">
              <a:lnSpc>
                <a:spcPct val="150000"/>
              </a:lnSpc>
              <a:buNone/>
            </a:pPr>
            <a:r>
              <a:rPr lang="en-US" sz="1600" i="1">
                <a:latin typeface="Calibri" panose="020F0502020204030204" pitchFamily="34" charset="0"/>
                <a:cs typeface="Calibri" panose="020F0502020204030204" pitchFamily="34" charset="0"/>
              </a:rPr>
              <a:t>Expected Values: There is a relationship between two variables.</a:t>
            </a:r>
            <a:endParaRPr lang="en-US" sz="1600" i="1">
              <a:latin typeface="Calibri" panose="020F0502020204030204" pitchFamily="34" charset="0"/>
              <a:cs typeface="Calibri" panose="020F0502020204030204" pitchFamily="34" charset="0"/>
            </a:endParaRPr>
          </a:p>
          <a:p>
            <a:pPr marL="0" indent="0">
              <a:lnSpc>
                <a:spcPct val="150000"/>
              </a:lnSpc>
              <a:buNone/>
            </a:pPr>
            <a:r>
              <a:rPr lang="en-US" sz="1600" i="1">
                <a:latin typeface="Calibri" panose="020F0502020204030204" pitchFamily="34" charset="0"/>
                <a:cs typeface="Calibri" panose="020F0502020204030204" pitchFamily="34" charset="0"/>
              </a:rPr>
              <a:t>Chi-Square Statistic: 16.7703      p-value: 0.1584    </a:t>
            </a:r>
            <a:r>
              <a:rPr lang="en-US" sz="1600" i="1" dirty="0">
                <a:latin typeface="Calibri" panose="020F0502020204030204" pitchFamily="34" charset="0"/>
                <a:cs typeface="Calibri" panose="020F0502020204030204" pitchFamily="34" charset="0"/>
              </a:rPr>
              <a:t>Degree of freedom:12</a:t>
            </a:r>
            <a:endParaRPr lang="en-US" sz="1600" i="1" dirty="0">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rPr>
              <a:t>The Chi-Square Statistic is </a:t>
            </a:r>
            <a:r>
              <a:rPr lang="en-US" sz="1600" b="1" i="1" dirty="0">
                <a:latin typeface="Calibri" panose="020F0502020204030204" pitchFamily="34" charset="0"/>
                <a:cs typeface="Calibri" panose="020F0502020204030204" pitchFamily="34" charset="0"/>
              </a:rPr>
              <a:t>large</a:t>
            </a:r>
            <a:r>
              <a:rPr lang="en-US" sz="1600" i="1" dirty="0">
                <a:latin typeface="Calibri" panose="020F0502020204030204" pitchFamily="34" charset="0"/>
                <a:cs typeface="Calibri" panose="020F0502020204030204" pitchFamily="34" charset="0"/>
              </a:rPr>
              <a:t>, indicating </a:t>
            </a:r>
            <a:r>
              <a:rPr lang="en-US" sz="1600" b="1" i="1" dirty="0">
                <a:latin typeface="Calibri" panose="020F0502020204030204" pitchFamily="34" charset="0"/>
                <a:cs typeface="Calibri" panose="020F0502020204030204" pitchFamily="34" charset="0"/>
              </a:rPr>
              <a:t>a large difference</a:t>
            </a:r>
            <a:r>
              <a:rPr lang="en-US" sz="1600" i="1" dirty="0">
                <a:latin typeface="Calibri" panose="020F0502020204030204" pitchFamily="34" charset="0"/>
                <a:cs typeface="Calibri" panose="020F0502020204030204" pitchFamily="34" charset="0"/>
              </a:rPr>
              <a:t> between the observed value and the expected value.</a:t>
            </a:r>
            <a:endParaRPr lang="en-US" sz="1600" i="1" dirty="0">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rPr>
              <a:t>The p-value is </a:t>
            </a:r>
            <a:r>
              <a:rPr lang="en-US" sz="1600" b="1" i="1" dirty="0">
                <a:latin typeface="Calibri" panose="020F0502020204030204" pitchFamily="34" charset="0"/>
                <a:cs typeface="Calibri" panose="020F0502020204030204" pitchFamily="34" charset="0"/>
              </a:rPr>
              <a:t>greater than 0.05</a:t>
            </a:r>
            <a:r>
              <a:rPr lang="en-US" sz="1600" i="1" dirty="0">
                <a:latin typeface="Calibri" panose="020F0502020204030204" pitchFamily="34" charset="0"/>
                <a:cs typeface="Calibri" panose="020F0502020204030204" pitchFamily="34" charset="0"/>
              </a:rPr>
              <a:t>, indicating that </a:t>
            </a:r>
            <a:r>
              <a:rPr lang="en-US" sz="1600" b="1" i="1" dirty="0">
                <a:latin typeface="Calibri" panose="020F0502020204030204" pitchFamily="34" charset="0"/>
                <a:cs typeface="Calibri" panose="020F0502020204030204" pitchFamily="34" charset="0"/>
              </a:rPr>
              <a:t>there is not enough evidence to reject the null hypothesis.</a:t>
            </a:r>
            <a:endParaRPr lang="en-US" sz="1600" b="1" i="1" dirty="0">
              <a:latin typeface="Calibri" panose="020F0502020204030204" pitchFamily="34" charset="0"/>
              <a:cs typeface="Calibri" panose="020F0502020204030204" pitchFamily="34" charset="0"/>
            </a:endParaRPr>
          </a:p>
          <a:p>
            <a:pPr marL="0" indent="0">
              <a:lnSpc>
                <a:spcPct val="150000"/>
              </a:lnSpc>
              <a:buNone/>
            </a:pPr>
            <a:r>
              <a:rPr lang="en-US" sz="1600" b="1" i="1" dirty="0">
                <a:latin typeface="Calibri" panose="020F0502020204030204" pitchFamily="34" charset="0"/>
                <a:cs typeface="Calibri" panose="020F0502020204030204" pitchFamily="34" charset="0"/>
              </a:rPr>
              <a:t>Above all, there is insufficient evidence to suggest a significant relationship between consulting nutritionist and fresh vegetable intake.</a:t>
            </a:r>
            <a:endParaRPr lang="en-US" sz="1600" b="1" i="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510540" y="1337945"/>
            <a:ext cx="4242435" cy="3910965"/>
          </a:xfrm>
          <a:prstGeom prst="rect">
            <a:avLst/>
          </a:prstGeom>
        </p:spPr>
      </p:pic>
      <p:pic>
        <p:nvPicPr>
          <p:cNvPr id="5" name="图片 4"/>
          <p:cNvPicPr>
            <a:picLocks noChangeAspect="1"/>
          </p:cNvPicPr>
          <p:nvPr/>
        </p:nvPicPr>
        <p:blipFill>
          <a:blip r:embed="rId2"/>
          <a:srcRect l="282" t="998" r="25763" b="95743"/>
          <a:stretch>
            <a:fillRect/>
          </a:stretch>
        </p:blipFill>
        <p:spPr>
          <a:xfrm>
            <a:off x="633095" y="5301615"/>
            <a:ext cx="4156075" cy="1720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Hypothesis #</a:t>
            </a:r>
            <a:r>
              <a:rPr lang="en-US" altLang="en-GB" dirty="0"/>
              <a:t>2</a:t>
            </a:r>
            <a:endParaRPr lang="en-US" altLang="en-GB" dirty="0"/>
          </a:p>
        </p:txBody>
      </p:sp>
      <p:sp>
        <p:nvSpPr>
          <p:cNvPr id="9" name="Content Placeholder 9"/>
          <p:cNvSpPr>
            <a:spLocks noGrp="1"/>
          </p:cNvSpPr>
          <p:nvPr>
            <p:ph idx="1"/>
          </p:nvPr>
        </p:nvSpPr>
        <p:spPr>
          <a:xfrm>
            <a:off x="775970" y="1503680"/>
            <a:ext cx="10368280" cy="4512945"/>
          </a:xfrm>
        </p:spPr>
        <p:txBody>
          <a:bodyPr>
            <a:noAutofit/>
          </a:bodyPr>
          <a:lstStyle/>
          <a:p>
            <a:pPr marL="0" indent="0">
              <a:buNone/>
            </a:pPr>
            <a:r>
              <a:rPr lang="en-US" sz="2000" i="1" dirty="0">
                <a:latin typeface="Calibri" panose="020F0502020204030204" pitchFamily="34" charset="0"/>
                <a:cs typeface="Calibri" panose="020F0502020204030204" pitchFamily="34" charset="0"/>
              </a:rPr>
              <a:t>Analysis Type: </a:t>
            </a:r>
            <a:endParaRPr lang="en-US" sz="2000" i="1" dirty="0">
              <a:latin typeface="Calibri" panose="020F0502020204030204" pitchFamily="34" charset="0"/>
              <a:cs typeface="Calibri" panose="020F0502020204030204" pitchFamily="34" charset="0"/>
            </a:endParaRPr>
          </a:p>
          <a:p>
            <a:pPr marL="0" indent="457200">
              <a:buNone/>
            </a:pPr>
            <a:r>
              <a:rPr lang="en-US" sz="2000" i="1" dirty="0">
                <a:latin typeface="Calibri" panose="020F0502020204030204" pitchFamily="34" charset="0"/>
                <a:cs typeface="Calibri" panose="020F0502020204030204" pitchFamily="34" charset="0"/>
              </a:rPr>
              <a:t>Shapiro-Wik Test </a:t>
            </a:r>
            <a:endParaRPr lang="en-US" sz="2000" i="1" dirty="0">
              <a:latin typeface="Calibri" panose="020F0502020204030204" pitchFamily="34" charset="0"/>
              <a:cs typeface="Calibri" panose="020F0502020204030204" pitchFamily="34" charset="0"/>
            </a:endParaRPr>
          </a:p>
          <a:p>
            <a:pPr marL="0" indent="457200">
              <a:buNone/>
            </a:pPr>
            <a:r>
              <a:rPr lang="en-US" sz="2000" i="1" dirty="0">
                <a:latin typeface="Calibri" panose="020F0502020204030204" pitchFamily="34" charset="0"/>
                <a:cs typeface="Calibri" panose="020F0502020204030204" pitchFamily="34" charset="0"/>
              </a:rPr>
              <a:t> ANOVA</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Variables:</a:t>
            </a:r>
            <a:endParaRPr lang="en-US" sz="2000" i="1" dirty="0">
              <a:latin typeface="Calibri" panose="020F0502020204030204" pitchFamily="34" charset="0"/>
              <a:cs typeface="Calibri" panose="020F0502020204030204" pitchFamily="34" charset="0"/>
            </a:endParaRPr>
          </a:p>
          <a:p>
            <a:pPr marL="0" indent="457200">
              <a:buNone/>
            </a:pPr>
            <a:r>
              <a:rPr lang="en-US" sz="2000" i="1" dirty="0">
                <a:latin typeface="Calibri" panose="020F0502020204030204" pitchFamily="34" charset="0"/>
                <a:cs typeface="Calibri" panose="020F0502020204030204" pitchFamily="34" charset="0"/>
              </a:rPr>
              <a:t>Water consumption(cup)</a:t>
            </a:r>
            <a:endParaRPr lang="en-US" sz="2000" i="1" dirty="0">
              <a:latin typeface="Calibri" panose="020F0502020204030204" pitchFamily="34" charset="0"/>
              <a:cs typeface="Calibri" panose="020F0502020204030204" pitchFamily="34" charset="0"/>
            </a:endParaRPr>
          </a:p>
          <a:p>
            <a:pPr marL="0" indent="457200">
              <a:buNone/>
            </a:pPr>
            <a:r>
              <a:rPr lang="en-US" sz="2000" i="1" dirty="0">
                <a:latin typeface="Calibri" panose="020F0502020204030204" pitchFamily="34" charset="0"/>
                <a:cs typeface="Calibri" panose="020F0502020204030204" pitchFamily="34" charset="0"/>
              </a:rPr>
              <a:t>satiety</a:t>
            </a:r>
            <a:endParaRPr lang="en-US" sz="2000" i="1" dirty="0">
              <a:latin typeface="Calibri" panose="020F0502020204030204" pitchFamily="34" charset="0"/>
              <a:cs typeface="Calibri" panose="020F0502020204030204" pitchFamily="34" charset="0"/>
            </a:endParaRPr>
          </a:p>
          <a:p>
            <a:pPr marL="0" indent="457200">
              <a:buNone/>
            </a:pP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endParaRPr lang="en-US" sz="2000" b="1"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There is </a:t>
            </a:r>
            <a:r>
              <a:rPr lang="en-US" sz="2000" b="1" i="1" u="sng" dirty="0">
                <a:latin typeface="Calibri" panose="020F0502020204030204" pitchFamily="34" charset="0"/>
                <a:cs typeface="Calibri" panose="020F0502020204030204" pitchFamily="34" charset="0"/>
                <a:sym typeface="+mn-ea"/>
              </a:rPr>
              <a:t>no </a:t>
            </a:r>
            <a:r>
              <a:rPr lang="en-US" sz="2000" i="1" dirty="0">
                <a:latin typeface="Calibri" panose="020F0502020204030204" pitchFamily="34" charset="0"/>
                <a:cs typeface="Calibri" panose="020F0502020204030204" pitchFamily="34" charset="0"/>
                <a:sym typeface="+mn-ea"/>
              </a:rPr>
              <a:t>relationship between water consumption(cup) and satiety.</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a:t>
            </a:r>
            <a:endParaRPr lang="en-US" sz="2000" b="1"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There is </a:t>
            </a:r>
            <a:r>
              <a:rPr lang="en-US" sz="2000" b="1" i="1" u="sng" dirty="0">
                <a:latin typeface="Calibri" panose="020F0502020204030204" pitchFamily="34" charset="0"/>
                <a:cs typeface="Calibri" panose="020F0502020204030204" pitchFamily="34" charset="0"/>
              </a:rPr>
              <a:t>a </a:t>
            </a:r>
            <a:r>
              <a:rPr lang="en-US" sz="2000" i="1" dirty="0">
                <a:latin typeface="Calibri" panose="020F0502020204030204" pitchFamily="34" charset="0"/>
                <a:cs typeface="Calibri" panose="020F0502020204030204" pitchFamily="34" charset="0"/>
              </a:rPr>
              <a:t>relationship between </a:t>
            </a:r>
            <a:r>
              <a:rPr lang="en-US" sz="2000" i="1" dirty="0">
                <a:latin typeface="Calibri" panose="020F0502020204030204" pitchFamily="34" charset="0"/>
                <a:cs typeface="Calibri" panose="020F0502020204030204" pitchFamily="34" charset="0"/>
                <a:sym typeface="+mn-ea"/>
              </a:rPr>
              <a:t>water consumption(cup) and satiety.</a:t>
            </a:r>
            <a:endParaRPr lang="en-US" sz="2000" i="1" dirty="0">
              <a:latin typeface="Calibri" panose="020F0502020204030204" pitchFamily="34" charset="0"/>
              <a:cs typeface="Calibri" panose="020F0502020204030204" pitchFamily="34" charset="0"/>
              <a:sym typeface="+mn-ea"/>
            </a:endParaRPr>
          </a:p>
          <a:p>
            <a:pPr marL="0" indent="0">
              <a:buNone/>
            </a:pPr>
            <a:endParaRPr lang="en-US" sz="2000" i="1"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89535"/>
            <a:ext cx="7406005" cy="1302385"/>
          </a:xfrm>
        </p:spPr>
        <p:txBody>
          <a:bodyPr/>
          <a:lstStyle/>
          <a:p>
            <a:r>
              <a:rPr lang="en-GB" dirty="0"/>
              <a:t>Testing Hypothesis #</a:t>
            </a:r>
            <a:r>
              <a:rPr lang="en-US" altLang="en-GB" dirty="0"/>
              <a:t>2</a:t>
            </a:r>
            <a:endParaRPr lang="en-US" altLang="en-GB" dirty="0"/>
          </a:p>
        </p:txBody>
      </p:sp>
      <p:sp>
        <p:nvSpPr>
          <p:cNvPr id="9" name="Content Placeholder 9"/>
          <p:cNvSpPr>
            <a:spLocks noGrp="1"/>
          </p:cNvSpPr>
          <p:nvPr>
            <p:ph idx="1"/>
          </p:nvPr>
        </p:nvSpPr>
        <p:spPr>
          <a:xfrm>
            <a:off x="8354060" y="1484630"/>
            <a:ext cx="3588385" cy="4237990"/>
          </a:xfrm>
        </p:spPr>
        <p:txBody>
          <a:bodyPr>
            <a:noAutofit/>
          </a:bodyPr>
          <a:lstStyle/>
          <a:p>
            <a:pPr marL="0" indent="0">
              <a:buNone/>
            </a:pPr>
            <a:r>
              <a:rPr lang="en-US" sz="1600" i="1" dirty="0">
                <a:latin typeface="Calibri" panose="020F0502020204030204" pitchFamily="34" charset="0"/>
                <a:cs typeface="Calibri" panose="020F0502020204030204" pitchFamily="34" charset="0"/>
              </a:rPr>
              <a:t>The QQ Plot compares the actual distribution of water consumption data with the theoretical normal distribution. </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The data points are </a:t>
            </a:r>
            <a:r>
              <a:rPr lang="en-US" sz="1600" b="1" i="1" dirty="0">
                <a:latin typeface="Calibri" panose="020F0502020204030204" pitchFamily="34" charset="0"/>
                <a:cs typeface="Calibri" panose="020F0502020204030204" pitchFamily="34" charset="0"/>
              </a:rPr>
              <a:t>almost close to the red diagonal</a:t>
            </a:r>
            <a:r>
              <a:rPr lang="en-US" sz="1600" i="1" dirty="0">
                <a:latin typeface="Calibri" panose="020F0502020204030204" pitchFamily="34" charset="0"/>
                <a:cs typeface="Calibri" panose="020F0502020204030204" pitchFamily="34" charset="0"/>
              </a:rPr>
              <a:t>, which indicates that the </a:t>
            </a:r>
            <a:r>
              <a:rPr lang="en-US" sz="1600" b="1" i="1" dirty="0">
                <a:latin typeface="Calibri" panose="020F0502020204030204" pitchFamily="34" charset="0"/>
                <a:cs typeface="Calibri" panose="020F0502020204030204" pitchFamily="34" charset="0"/>
              </a:rPr>
              <a:t>data may follow a normal distribution</a:t>
            </a:r>
            <a:r>
              <a:rPr lang="en-US" sz="1600" i="1" dirty="0">
                <a:latin typeface="Calibri" panose="020F0502020204030204" pitchFamily="34" charset="0"/>
                <a:cs typeface="Calibri" panose="020F0502020204030204" pitchFamily="34" charset="0"/>
              </a:rPr>
              <a:t>.</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The histogram shows the frequency distribution of water consumption.  </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The histogram </a:t>
            </a:r>
            <a:r>
              <a:rPr lang="en-US" sz="1600" b="1" i="1" dirty="0">
                <a:latin typeface="Calibri" panose="020F0502020204030204" pitchFamily="34" charset="0"/>
                <a:cs typeface="Calibri" panose="020F0502020204030204" pitchFamily="34" charset="0"/>
              </a:rPr>
              <a:t>is higher in the middle and lower on both sides,</a:t>
            </a:r>
            <a:r>
              <a:rPr lang="en-US" sz="1600" i="1" dirty="0">
                <a:latin typeface="Calibri" panose="020F0502020204030204" pitchFamily="34" charset="0"/>
                <a:cs typeface="Calibri" panose="020F0502020204030204" pitchFamily="34" charset="0"/>
              </a:rPr>
              <a:t> which may represent a normal distribution.</a:t>
            </a:r>
            <a:endParaRPr lang="en-US" sz="1600" i="1" dirty="0">
              <a:latin typeface="Calibri" panose="020F0502020204030204" pitchFamily="34" charset="0"/>
              <a:cs typeface="Calibri" panose="020F0502020204030204" pitchFamily="34" charset="0"/>
            </a:endParaRPr>
          </a:p>
          <a:p>
            <a:pPr marL="0" indent="0">
              <a:buNone/>
            </a:pPr>
            <a:r>
              <a:rPr lang="en-US" sz="1600" b="1" i="1" dirty="0">
                <a:latin typeface="Calibri" panose="020F0502020204030204" pitchFamily="34" charset="0"/>
                <a:cs typeface="Calibri" panose="020F0502020204030204" pitchFamily="34" charset="0"/>
              </a:rPr>
              <a:t>QQ plot and histogram help determine whether the data conforms to a normal distribution, which is the key to performing Shapiro-Wilk tests.</a:t>
            </a:r>
            <a:endParaRPr lang="en-US" sz="1600" b="1" i="1"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stretch>
            <a:fillRect/>
          </a:stretch>
        </p:blipFill>
        <p:spPr>
          <a:xfrm>
            <a:off x="207010" y="1428750"/>
            <a:ext cx="7927340" cy="42932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790" y="173355"/>
            <a:ext cx="10515600" cy="1325563"/>
          </a:xfrm>
        </p:spPr>
        <p:txBody>
          <a:bodyPr/>
          <a:lstStyle/>
          <a:p>
            <a:r>
              <a:rPr lang="en-GB" dirty="0"/>
              <a:t>Testing Hypothesis #</a:t>
            </a:r>
            <a:r>
              <a:rPr lang="en-US" altLang="en-GB" dirty="0"/>
              <a:t>2</a:t>
            </a:r>
            <a:endParaRPr lang="en-US" altLang="en-GB" dirty="0"/>
          </a:p>
        </p:txBody>
      </p:sp>
      <p:sp>
        <p:nvSpPr>
          <p:cNvPr id="9" name="Content Placeholder 9"/>
          <p:cNvSpPr>
            <a:spLocks noGrp="1"/>
          </p:cNvSpPr>
          <p:nvPr>
            <p:ph idx="1"/>
          </p:nvPr>
        </p:nvSpPr>
        <p:spPr>
          <a:xfrm>
            <a:off x="4986655" y="1094105"/>
            <a:ext cx="7103745" cy="495300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Result Explanation:</a:t>
            </a:r>
            <a:endParaRPr lang="en-US" sz="2000" b="1" i="1" dirty="0">
              <a:latin typeface="Calibri" panose="020F0502020204030204" pitchFamily="34" charset="0"/>
              <a:cs typeface="Calibri" panose="020F0502020204030204" pitchFamily="34" charset="0"/>
            </a:endParaRPr>
          </a:p>
          <a:p>
            <a:pPr marL="0" indent="0">
              <a:lnSpc>
                <a:spcPct val="150000"/>
              </a:lnSpc>
              <a:buNone/>
            </a:pPr>
            <a:r>
              <a:rPr lang="en-US" sz="1600" i="1">
                <a:latin typeface="Calibri" panose="020F0502020204030204" pitchFamily="34" charset="0"/>
                <a:cs typeface="Calibri" panose="020F0502020204030204" pitchFamily="34" charset="0"/>
              </a:rPr>
              <a:t>The Shapiro-Wilk test is used to test whether the distribution of continuous variables such as water intake conforms to a normal distribution.</a:t>
            </a:r>
            <a:endParaRPr lang="en-US" sz="1600" i="1">
              <a:latin typeface="Calibri" panose="020F0502020204030204" pitchFamily="34" charset="0"/>
              <a:cs typeface="Calibri" panose="020F0502020204030204" pitchFamily="34" charset="0"/>
            </a:endParaRPr>
          </a:p>
          <a:p>
            <a:pPr marL="0" indent="0">
              <a:lnSpc>
                <a:spcPct val="150000"/>
              </a:lnSpc>
              <a:buNone/>
            </a:pPr>
            <a:r>
              <a:rPr lang="en-US" sz="1600" i="1">
                <a:latin typeface="Calibri" panose="020F0502020204030204" pitchFamily="34" charset="0"/>
                <a:cs typeface="Calibri" panose="020F0502020204030204" pitchFamily="34" charset="0"/>
              </a:rPr>
              <a:t>ANOVA is used to examine whether there were significant differences in mean water consumption at different satiety levels.</a:t>
            </a:r>
            <a:endParaRPr lang="en-US" sz="1600" i="1">
              <a:latin typeface="Calibri" panose="020F0502020204030204" pitchFamily="34" charset="0"/>
              <a:cs typeface="Calibri" panose="020F0502020204030204" pitchFamily="34" charset="0"/>
            </a:endParaRPr>
          </a:p>
          <a:p>
            <a:pPr marL="0" indent="0">
              <a:lnSpc>
                <a:spcPct val="150000"/>
              </a:lnSpc>
              <a:buNone/>
            </a:pPr>
            <a:r>
              <a:rPr lang="en-US" sz="1600" i="1">
                <a:latin typeface="Calibri" panose="020F0502020204030204" pitchFamily="34" charset="0"/>
                <a:cs typeface="Calibri" panose="020F0502020204030204" pitchFamily="34" charset="0"/>
              </a:rPr>
              <a:t>p-value: 0.7096    f-value:0.5880</a:t>
            </a:r>
            <a:endParaRPr lang="en-US" sz="1600" i="1">
              <a:latin typeface="Calibri" panose="020F0502020204030204" pitchFamily="34" charset="0"/>
              <a:cs typeface="Calibri" panose="020F0502020204030204" pitchFamily="34" charset="0"/>
            </a:endParaRPr>
          </a:p>
          <a:p>
            <a:pPr marL="0" algn="l">
              <a:lnSpc>
                <a:spcPct val="150000"/>
              </a:lnSpc>
              <a:buClrTx/>
              <a:buSzTx/>
              <a:buNone/>
            </a:pPr>
            <a:r>
              <a:rPr lang="en-US" sz="1600" i="1">
                <a:latin typeface="Calibri" panose="020F0502020204030204" pitchFamily="34" charset="0"/>
                <a:cs typeface="Calibri" panose="020F0502020204030204" pitchFamily="34" charset="0"/>
              </a:rPr>
              <a:t>The f-value is </a:t>
            </a:r>
            <a:r>
              <a:rPr lang="en-US" sz="1600" b="1" i="1">
                <a:latin typeface="Calibri" panose="020F0502020204030204" pitchFamily="34" charset="0"/>
                <a:cs typeface="Calibri" panose="020F0502020204030204" pitchFamily="34" charset="0"/>
              </a:rPr>
              <a:t>a little low</a:t>
            </a:r>
            <a:r>
              <a:rPr lang="en-US" sz="1600" i="1">
                <a:latin typeface="Calibri" panose="020F0502020204030204" pitchFamily="34" charset="0"/>
                <a:cs typeface="Calibri" panose="020F0502020204030204" pitchFamily="34" charset="0"/>
              </a:rPr>
              <a:t>, indicating </a:t>
            </a:r>
            <a:r>
              <a:rPr lang="en-US" sz="1600" b="1" i="1">
                <a:latin typeface="Calibri" panose="020F0502020204030204" pitchFamily="34" charset="0"/>
                <a:cs typeface="Calibri" panose="020F0502020204030204" pitchFamily="34" charset="0"/>
              </a:rPr>
              <a:t>relatively little difference between the groups.</a:t>
            </a:r>
            <a:r>
              <a:rPr lang="en-US" sz="1600" i="1">
                <a:latin typeface="Calibri" panose="020F0502020204030204" pitchFamily="34" charset="0"/>
                <a:cs typeface="Calibri" panose="020F0502020204030204" pitchFamily="34" charset="0"/>
              </a:rPr>
              <a:t> </a:t>
            </a:r>
            <a:endParaRPr lang="en-US" sz="1600" i="1">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sym typeface="+mn-ea"/>
              </a:rPr>
              <a:t>The p-value is </a:t>
            </a:r>
            <a:r>
              <a:rPr lang="en-US" sz="1600" b="1" i="1" dirty="0">
                <a:latin typeface="Calibri" panose="020F0502020204030204" pitchFamily="34" charset="0"/>
                <a:cs typeface="Calibri" panose="020F0502020204030204" pitchFamily="34" charset="0"/>
                <a:sym typeface="+mn-ea"/>
              </a:rPr>
              <a:t>greater than 0.05</a:t>
            </a:r>
            <a:r>
              <a:rPr lang="en-US" sz="1600" i="1" dirty="0">
                <a:latin typeface="Calibri" panose="020F0502020204030204" pitchFamily="34" charset="0"/>
                <a:cs typeface="Calibri" panose="020F0502020204030204" pitchFamily="34" charset="0"/>
                <a:sym typeface="+mn-ea"/>
              </a:rPr>
              <a:t>, indicating that </a:t>
            </a:r>
            <a:r>
              <a:rPr lang="en-US" sz="1600" b="1" i="1" dirty="0">
                <a:latin typeface="Calibri" panose="020F0502020204030204" pitchFamily="34" charset="0"/>
                <a:cs typeface="Calibri" panose="020F0502020204030204" pitchFamily="34" charset="0"/>
                <a:sym typeface="+mn-ea"/>
              </a:rPr>
              <a:t>there is not enough evidence to reject the null hypothesis.</a:t>
            </a:r>
            <a:endParaRPr lang="en-US" sz="1600" b="1" i="1" dirty="0">
              <a:latin typeface="Calibri" panose="020F0502020204030204" pitchFamily="34" charset="0"/>
              <a:cs typeface="Calibri" panose="020F0502020204030204" pitchFamily="34" charset="0"/>
            </a:endParaRPr>
          </a:p>
          <a:p>
            <a:pPr marL="0" indent="0">
              <a:lnSpc>
                <a:spcPct val="150000"/>
              </a:lnSpc>
              <a:buNone/>
            </a:pPr>
            <a:r>
              <a:rPr lang="en-US" sz="1600" b="1" i="1" dirty="0">
                <a:latin typeface="Calibri" panose="020F0502020204030204" pitchFamily="34" charset="0"/>
                <a:cs typeface="Calibri" panose="020F0502020204030204" pitchFamily="34" charset="0"/>
                <a:sym typeface="+mn-ea"/>
              </a:rPr>
              <a:t>Above all, there is insufficient evidence to suggest a significant relationship between </a:t>
            </a:r>
            <a:r>
              <a:rPr lang="en-US" sz="1600" b="1" i="1" dirty="0">
                <a:latin typeface="Calibri" panose="020F0502020204030204" pitchFamily="34" charset="0"/>
                <a:cs typeface="Calibri" panose="020F0502020204030204" pitchFamily="34" charset="0"/>
                <a:sym typeface="+mn-ea"/>
              </a:rPr>
              <a:t>water consumption(cup) and satiety</a:t>
            </a:r>
            <a:r>
              <a:rPr lang="en-US" sz="1600" b="1" i="1" dirty="0">
                <a:latin typeface="Calibri" panose="020F0502020204030204" pitchFamily="34" charset="0"/>
                <a:cs typeface="Calibri" panose="020F0502020204030204" pitchFamily="34" charset="0"/>
                <a:sym typeface="+mn-ea"/>
              </a:rPr>
              <a:t>.</a:t>
            </a:r>
            <a:endParaRPr lang="en-US" sz="1600" b="1" i="1"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srcRect l="1809" t="-39" r="42797" b="69432"/>
          <a:stretch>
            <a:fillRect/>
          </a:stretch>
        </p:blipFill>
        <p:spPr>
          <a:xfrm>
            <a:off x="394970" y="1629410"/>
            <a:ext cx="4296410" cy="19792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Hypothesis #</a:t>
            </a:r>
            <a:r>
              <a:rPr lang="en-US" altLang="en-GB" dirty="0"/>
              <a:t>3</a:t>
            </a:r>
            <a:endParaRPr lang="en-US" altLang="en-GB" dirty="0"/>
          </a:p>
        </p:txBody>
      </p:sp>
      <p:sp>
        <p:nvSpPr>
          <p:cNvPr id="9" name="Content Placeholder 9"/>
          <p:cNvSpPr>
            <a:spLocks noGrp="1"/>
          </p:cNvSpPr>
          <p:nvPr>
            <p:ph idx="1"/>
          </p:nvPr>
        </p:nvSpPr>
        <p:spPr>
          <a:xfrm>
            <a:off x="775970" y="1503680"/>
            <a:ext cx="10368280" cy="4512945"/>
          </a:xfrm>
        </p:spPr>
        <p:txBody>
          <a:bodyPr>
            <a:noAutofit/>
          </a:bodyPr>
          <a:lstStyle/>
          <a:p>
            <a:pPr marL="0" indent="0">
              <a:buNone/>
            </a:pPr>
            <a:r>
              <a:rPr lang="en-US" sz="2000" i="1" dirty="0">
                <a:latin typeface="Calibri" panose="020F0502020204030204" pitchFamily="34" charset="0"/>
                <a:cs typeface="Calibri" panose="020F0502020204030204" pitchFamily="34" charset="0"/>
              </a:rPr>
              <a:t>Analysis Type: Regression</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Variables:</a:t>
            </a:r>
            <a:endParaRPr lang="en-US" sz="2000" i="1" dirty="0">
              <a:latin typeface="Calibri" panose="020F0502020204030204" pitchFamily="34" charset="0"/>
              <a:cs typeface="Calibri" panose="020F0502020204030204" pitchFamily="34" charset="0"/>
            </a:endParaRPr>
          </a:p>
          <a:p>
            <a:pPr marL="0" indent="457200">
              <a:buNone/>
            </a:pPr>
            <a:r>
              <a:rPr lang="en-US" sz="2000" i="1" dirty="0">
                <a:latin typeface="Calibri" panose="020F0502020204030204" pitchFamily="34" charset="0"/>
                <a:cs typeface="Calibri" panose="020F0502020204030204" pitchFamily="34" charset="0"/>
              </a:rPr>
              <a:t>Salty food intake</a:t>
            </a:r>
            <a:endParaRPr lang="en-US" sz="2000" i="1" dirty="0">
              <a:latin typeface="Calibri" panose="020F0502020204030204" pitchFamily="34" charset="0"/>
              <a:cs typeface="Calibri" panose="020F0502020204030204" pitchFamily="34" charset="0"/>
            </a:endParaRPr>
          </a:p>
          <a:p>
            <a:pPr marL="0" indent="457200">
              <a:buNone/>
            </a:pPr>
            <a:r>
              <a:rPr lang="en-US" sz="2000" i="1" dirty="0">
                <a:latin typeface="Calibri" panose="020F0502020204030204" pitchFamily="34" charset="0"/>
                <a:cs typeface="Calibri" panose="020F0502020204030204" pitchFamily="34" charset="0"/>
              </a:rPr>
              <a:t>Water consumption(cup)</a:t>
            </a:r>
            <a:endParaRPr lang="en-US" sz="2000" i="1" dirty="0">
              <a:latin typeface="Calibri" panose="020F0502020204030204" pitchFamily="34" charset="0"/>
              <a:cs typeface="Calibri" panose="020F0502020204030204" pitchFamily="34" charset="0"/>
            </a:endParaRPr>
          </a:p>
          <a:p>
            <a:pPr marL="0" indent="457200">
              <a:buNone/>
            </a:pP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endParaRPr lang="en-US" sz="2000" b="1"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There is </a:t>
            </a:r>
            <a:r>
              <a:rPr lang="en-US" sz="2000" b="1" i="1" u="sng" dirty="0">
                <a:latin typeface="Calibri" panose="020F0502020204030204" pitchFamily="34" charset="0"/>
                <a:cs typeface="Calibri" panose="020F0502020204030204" pitchFamily="34" charset="0"/>
                <a:sym typeface="+mn-ea"/>
              </a:rPr>
              <a:t>no </a:t>
            </a:r>
            <a:r>
              <a:rPr lang="en-US" sz="2000" i="1" dirty="0">
                <a:latin typeface="Calibri" panose="020F0502020204030204" pitchFamily="34" charset="0"/>
                <a:cs typeface="Calibri" panose="020F0502020204030204" pitchFamily="34" charset="0"/>
                <a:sym typeface="+mn-ea"/>
              </a:rPr>
              <a:t>relationship between salty food intake and water consumption(cup).</a:t>
            </a:r>
            <a:endParaRPr lang="en-US" sz="2000" i="1" dirty="0">
              <a:latin typeface="Calibri" panose="020F0502020204030204" pitchFamily="34" charset="0"/>
              <a:cs typeface="Calibri" panose="020F0502020204030204" pitchFamily="34" charset="0"/>
              <a:sym typeface="+mn-ea"/>
            </a:endParaRPr>
          </a:p>
          <a:p>
            <a:pPr marL="0" indent="0">
              <a:buNone/>
            </a:pP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a:t>
            </a:r>
            <a:endParaRPr lang="en-US" sz="2000" b="1"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There is </a:t>
            </a:r>
            <a:r>
              <a:rPr lang="en-US" sz="2000" b="1" i="1" u="sng" dirty="0">
                <a:latin typeface="Calibri" panose="020F0502020204030204" pitchFamily="34" charset="0"/>
                <a:cs typeface="Calibri" panose="020F0502020204030204" pitchFamily="34" charset="0"/>
              </a:rPr>
              <a:t>a </a:t>
            </a:r>
            <a:r>
              <a:rPr lang="en-US" sz="2000" i="1" dirty="0">
                <a:latin typeface="Calibri" panose="020F0502020204030204" pitchFamily="34" charset="0"/>
                <a:cs typeface="Calibri" panose="020F0502020204030204" pitchFamily="34" charset="0"/>
              </a:rPr>
              <a:t>relationship between </a:t>
            </a:r>
            <a:r>
              <a:rPr lang="en-US" sz="2000" i="1" dirty="0">
                <a:latin typeface="Calibri" panose="020F0502020204030204" pitchFamily="34" charset="0"/>
                <a:cs typeface="Calibri" panose="020F0502020204030204" pitchFamily="34" charset="0"/>
                <a:sym typeface="+mn-ea"/>
              </a:rPr>
              <a:t>salty food intake and water consumption(cup).</a:t>
            </a:r>
            <a:endParaRPr lang="en-US" sz="2000" b="1" i="1" dirty="0">
              <a:latin typeface="Calibri" panose="020F0502020204030204" pitchFamily="34" charset="0"/>
              <a:cs typeface="Calibri" panose="020F0502020204030204" pitchFamily="34" charset="0"/>
            </a:endParaRPr>
          </a:p>
          <a:p>
            <a:pPr marL="0" indent="0">
              <a:buNone/>
            </a:pPr>
            <a:endParaRPr lang="en-US" sz="2000" i="1" dirty="0">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49530"/>
            <a:ext cx="10515600" cy="1325563"/>
          </a:xfrm>
        </p:spPr>
        <p:txBody>
          <a:bodyPr/>
          <a:lstStyle/>
          <a:p>
            <a:r>
              <a:rPr lang="en-GB" dirty="0"/>
              <a:t>Testing Hypothesis #</a:t>
            </a:r>
            <a:r>
              <a:rPr lang="en-US" altLang="en-GB" dirty="0"/>
              <a:t>3</a:t>
            </a:r>
            <a:endParaRPr lang="en-US" altLang="en-GB" dirty="0"/>
          </a:p>
        </p:txBody>
      </p:sp>
      <p:sp>
        <p:nvSpPr>
          <p:cNvPr id="9" name="Content Placeholder 9"/>
          <p:cNvSpPr>
            <a:spLocks noGrp="1"/>
          </p:cNvSpPr>
          <p:nvPr>
            <p:ph idx="1"/>
          </p:nvPr>
        </p:nvSpPr>
        <p:spPr>
          <a:xfrm>
            <a:off x="5066665" y="1088390"/>
            <a:ext cx="7085330" cy="5379085"/>
          </a:xfrm>
        </p:spPr>
        <p:txBody>
          <a:bodyPr>
            <a:noAutofit/>
          </a:bodyPr>
          <a:lstStyle/>
          <a:p>
            <a:pPr marL="0" indent="0">
              <a:buNone/>
            </a:pPr>
            <a:r>
              <a:rPr lang="en-US" sz="1400" b="1" i="1" dirty="0">
                <a:latin typeface="Calibri" panose="020F0502020204030204" pitchFamily="34" charset="0"/>
                <a:cs typeface="Calibri" panose="020F0502020204030204" pitchFamily="34" charset="0"/>
              </a:rPr>
              <a:t>Result Explanation:</a:t>
            </a:r>
            <a:endParaRPr lang="en-US" sz="1400" b="1" i="1" dirty="0">
              <a:latin typeface="Calibri" panose="020F0502020204030204" pitchFamily="34" charset="0"/>
              <a:cs typeface="Calibri" panose="020F0502020204030204" pitchFamily="34" charset="0"/>
            </a:endParaRPr>
          </a:p>
          <a:p>
            <a:pPr marL="0" indent="0">
              <a:lnSpc>
                <a:spcPct val="150000"/>
              </a:lnSpc>
              <a:buNone/>
            </a:pPr>
            <a:r>
              <a:rPr lang="en-US" sz="1400" i="1" dirty="0">
                <a:latin typeface="Calibri" panose="020F0502020204030204" pitchFamily="34" charset="0"/>
                <a:cs typeface="Calibri" panose="020F0502020204030204" pitchFamily="34" charset="0"/>
                <a:sym typeface="+mn-ea"/>
              </a:rPr>
              <a:t>Dependent variable: salty food intake       </a:t>
            </a:r>
            <a:endParaRPr lang="en-US" sz="1400" i="1" dirty="0">
              <a:latin typeface="Calibri" panose="020F0502020204030204" pitchFamily="34" charset="0"/>
              <a:cs typeface="Calibri" panose="020F0502020204030204" pitchFamily="34" charset="0"/>
              <a:sym typeface="+mn-ea"/>
            </a:endParaRPr>
          </a:p>
          <a:p>
            <a:pPr marL="0" indent="0">
              <a:lnSpc>
                <a:spcPct val="150000"/>
              </a:lnSpc>
              <a:buNone/>
            </a:pPr>
            <a:r>
              <a:rPr lang="en-US" sz="1400" i="1" dirty="0">
                <a:latin typeface="Calibri" panose="020F0502020204030204" pitchFamily="34" charset="0"/>
                <a:cs typeface="Calibri" panose="020F0502020204030204" pitchFamily="34" charset="0"/>
                <a:sym typeface="+mn-ea"/>
              </a:rPr>
              <a:t>Independent variable: water consumption</a:t>
            </a:r>
            <a:endParaRPr lang="en-US" sz="1400" i="1" dirty="0">
              <a:latin typeface="Calibri" panose="020F0502020204030204" pitchFamily="34" charset="0"/>
              <a:cs typeface="Calibri" panose="020F0502020204030204" pitchFamily="34" charset="0"/>
            </a:endParaRPr>
          </a:p>
          <a:p>
            <a:pPr marL="0" indent="0">
              <a:lnSpc>
                <a:spcPct val="150000"/>
              </a:lnSpc>
              <a:buNone/>
            </a:pPr>
            <a:r>
              <a:rPr lang="en-US" sz="1400" b="1" i="1" dirty="0">
                <a:latin typeface="Calibri" panose="020F0502020204030204" pitchFamily="34" charset="0"/>
                <a:cs typeface="Calibri" panose="020F0502020204030204" pitchFamily="34" charset="0"/>
              </a:rPr>
              <a:t>Coefficients:    Constant (Intercept): 5.7938         Water Consumption (cup): 0.0973</a:t>
            </a:r>
            <a:endParaRPr lang="en-US" sz="1400" i="1" dirty="0">
              <a:latin typeface="Calibri" panose="020F0502020204030204" pitchFamily="34" charset="0"/>
              <a:cs typeface="Calibri" panose="020F0502020204030204" pitchFamily="34" charset="0"/>
            </a:endParaRPr>
          </a:p>
          <a:p>
            <a:pPr marL="0" indent="0">
              <a:lnSpc>
                <a:spcPct val="150000"/>
              </a:lnSpc>
              <a:buNone/>
            </a:pPr>
            <a:r>
              <a:rPr lang="en-US" sz="1400" i="1" dirty="0">
                <a:latin typeface="Calibri" panose="020F0502020204030204" pitchFamily="34" charset="0"/>
                <a:cs typeface="Calibri" panose="020F0502020204030204" pitchFamily="34" charset="0"/>
              </a:rPr>
              <a:t>This coefficient suggests </a:t>
            </a:r>
            <a:r>
              <a:rPr lang="en-US" sz="1400" b="1" i="1" dirty="0">
                <a:latin typeface="Calibri" panose="020F0502020204030204" pitchFamily="34" charset="0"/>
                <a:cs typeface="Calibri" panose="020F0502020204030204" pitchFamily="34" charset="0"/>
              </a:rPr>
              <a:t>a small, positive relationship</a:t>
            </a:r>
            <a:r>
              <a:rPr lang="en-US" sz="1400" i="1" dirty="0">
                <a:latin typeface="Calibri" panose="020F0502020204030204" pitchFamily="34" charset="0"/>
                <a:cs typeface="Calibri" panose="020F0502020204030204" pitchFamily="34" charset="0"/>
              </a:rPr>
              <a:t> between water consumption and salty food intake. </a:t>
            </a:r>
            <a:endParaRPr lang="en-US" sz="1400" i="1" dirty="0">
              <a:latin typeface="Calibri" panose="020F0502020204030204" pitchFamily="34" charset="0"/>
              <a:cs typeface="Calibri" panose="020F0502020204030204" pitchFamily="34" charset="0"/>
            </a:endParaRPr>
          </a:p>
          <a:p>
            <a:pPr marL="0" indent="0">
              <a:lnSpc>
                <a:spcPct val="150000"/>
              </a:lnSpc>
              <a:buNone/>
            </a:pPr>
            <a:r>
              <a:rPr lang="en-US" sz="1400" b="1" i="1" dirty="0">
                <a:latin typeface="Calibri" panose="020F0502020204030204" pitchFamily="34" charset="0"/>
                <a:cs typeface="Calibri" panose="020F0502020204030204" pitchFamily="34" charset="0"/>
              </a:rPr>
              <a:t>P-values:   Constant (P-value): 0.000      Water Consumption (P-value): 0.550</a:t>
            </a:r>
            <a:endParaRPr lang="en-US" sz="1400" b="1" i="1" dirty="0">
              <a:latin typeface="Calibri" panose="020F0502020204030204" pitchFamily="34" charset="0"/>
              <a:cs typeface="Calibri" panose="020F0502020204030204" pitchFamily="34" charset="0"/>
            </a:endParaRPr>
          </a:p>
          <a:p>
            <a:pPr marL="0" indent="0">
              <a:lnSpc>
                <a:spcPct val="150000"/>
              </a:lnSpc>
              <a:buNone/>
            </a:pPr>
            <a:r>
              <a:rPr lang="en-US" sz="1400" i="1" dirty="0">
                <a:latin typeface="Calibri" panose="020F0502020204030204" pitchFamily="34" charset="0"/>
                <a:cs typeface="Calibri" panose="020F0502020204030204" pitchFamily="34" charset="0"/>
              </a:rPr>
              <a:t>The p-value of 0.550 is much greater than the 0.05 significance level, meaning the relationship between water consumption and salty food intake is not statistically significant.</a:t>
            </a:r>
            <a:endParaRPr lang="en-US" sz="1400" i="1" dirty="0">
              <a:latin typeface="Calibri" panose="020F0502020204030204" pitchFamily="34" charset="0"/>
              <a:cs typeface="Calibri" panose="020F0502020204030204" pitchFamily="34" charset="0"/>
            </a:endParaRPr>
          </a:p>
          <a:p>
            <a:pPr marL="0" indent="0">
              <a:lnSpc>
                <a:spcPct val="150000"/>
              </a:lnSpc>
              <a:buNone/>
            </a:pPr>
            <a:r>
              <a:rPr lang="en-US" sz="1400" b="1" i="1" dirty="0">
                <a:latin typeface="Calibri" panose="020F0502020204030204" pitchFamily="34" charset="0"/>
                <a:cs typeface="Calibri" panose="020F0502020204030204" pitchFamily="34" charset="0"/>
              </a:rPr>
              <a:t>R-squared:  0.005     </a:t>
            </a:r>
            <a:r>
              <a:rPr lang="en-US" sz="1400" i="1" dirty="0">
                <a:latin typeface="Calibri" panose="020F0502020204030204" pitchFamily="34" charset="0"/>
                <a:cs typeface="Calibri" panose="020F0502020204030204" pitchFamily="34" charset="0"/>
              </a:rPr>
              <a:t> </a:t>
            </a:r>
            <a:endParaRPr lang="en-US" sz="1400" i="1" dirty="0">
              <a:latin typeface="Calibri" panose="020F0502020204030204" pitchFamily="34" charset="0"/>
              <a:cs typeface="Calibri" panose="020F0502020204030204" pitchFamily="34" charset="0"/>
            </a:endParaRPr>
          </a:p>
          <a:p>
            <a:pPr marL="0" indent="0">
              <a:lnSpc>
                <a:spcPct val="150000"/>
              </a:lnSpc>
              <a:buNone/>
            </a:pPr>
            <a:r>
              <a:rPr lang="en-US" sz="1400" i="1" dirty="0">
                <a:latin typeface="Calibri" panose="020F0502020204030204" pitchFamily="34" charset="0"/>
                <a:cs typeface="Calibri" panose="020F0502020204030204" pitchFamily="34" charset="0"/>
              </a:rPr>
              <a:t>This indicates that only 0.5% of the variation in salty food intake can be explained by water consumption, suggesting a very weak relationship.</a:t>
            </a:r>
            <a:endParaRPr lang="en-US" sz="1400" i="1" dirty="0">
              <a:latin typeface="Calibri" panose="020F0502020204030204" pitchFamily="34" charset="0"/>
              <a:cs typeface="Calibri" panose="020F0502020204030204" pitchFamily="34" charset="0"/>
            </a:endParaRPr>
          </a:p>
          <a:p>
            <a:pPr marL="0" indent="0">
              <a:lnSpc>
                <a:spcPct val="150000"/>
              </a:lnSpc>
              <a:buNone/>
            </a:pPr>
            <a:r>
              <a:rPr lang="en-US" sz="1400" i="1" dirty="0">
                <a:latin typeface="Calibri" panose="020F0502020204030204" pitchFamily="34" charset="0"/>
                <a:cs typeface="Calibri" panose="020F0502020204030204" pitchFamily="34" charset="0"/>
                <a:sym typeface="+mn-ea"/>
              </a:rPr>
              <a:t>Since the p-value for the slope (0.550) is greater than 0.05, we fail to reject the null hypothesis.</a:t>
            </a:r>
            <a:endParaRPr lang="en-US" sz="1400" i="1"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stretch>
            <a:fillRect/>
          </a:stretch>
        </p:blipFill>
        <p:spPr>
          <a:xfrm>
            <a:off x="99695" y="1139825"/>
            <a:ext cx="4911090" cy="3916045"/>
          </a:xfrm>
          <a:prstGeom prst="rect">
            <a:avLst/>
          </a:prstGeom>
        </p:spPr>
      </p:pic>
      <p:sp>
        <p:nvSpPr>
          <p:cNvPr id="7" name="文本框 6"/>
          <p:cNvSpPr txBox="1"/>
          <p:nvPr/>
        </p:nvSpPr>
        <p:spPr>
          <a:xfrm>
            <a:off x="245745" y="5111115"/>
            <a:ext cx="4618990" cy="1099820"/>
          </a:xfrm>
          <a:prstGeom prst="rect">
            <a:avLst/>
          </a:prstGeom>
          <a:noFill/>
        </p:spPr>
        <p:txBody>
          <a:bodyPr wrap="square" rtlCol="0">
            <a:noAutofit/>
          </a:bodyPr>
          <a:p>
            <a:pPr algn="l">
              <a:lnSpc>
                <a:spcPct val="150000"/>
              </a:lnSpc>
              <a:spcBef>
                <a:spcPts val="1000"/>
              </a:spcBef>
              <a:buClrTx/>
              <a:buSzTx/>
              <a:buFont typeface="Arial" panose="020B0604020202020204" pitchFamily="34" charset="0"/>
            </a:pPr>
            <a:r>
              <a:rPr lang="en-US" sz="1600" b="1" i="1" dirty="0">
                <a:solidFill>
                  <a:schemeClr val="tx1">
                    <a:lumMod val="65000"/>
                    <a:lumOff val="35000"/>
                  </a:schemeClr>
                </a:solidFill>
                <a:latin typeface="Calibri" panose="020F0502020204030204" pitchFamily="34" charset="0"/>
                <a:cs typeface="Calibri" panose="020F0502020204030204" pitchFamily="34" charset="0"/>
                <a:sym typeface="+mn-ea"/>
              </a:rPr>
              <a:t>Conclusion: There is insufficient evidence to suggest a statistically significant relationship between salty food intake and water consumption.</a:t>
            </a:r>
            <a:endParaRPr lang="en-US" sz="1600" b="1" i="1" dirty="0">
              <a:solidFill>
                <a:schemeClr val="tx1">
                  <a:lumMod val="65000"/>
                  <a:lumOff val="3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Group Introduction</a:t>
            </a:r>
            <a:endParaRPr lang="en-US" sz="4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2367435"/>
            <a:ext cx="5149140" cy="2122805"/>
          </a:xfrm>
          <a:prstGeom prst="rect">
            <a:avLst/>
          </a:prstGeom>
          <a:noFill/>
        </p:spPr>
        <p:txBody>
          <a:bodyPr wrap="square" rtlCol="0">
            <a:spAutoFit/>
          </a:bodyPr>
          <a:lstStyle/>
          <a:p>
            <a:endParaRPr lang="en-US" sz="4400" dirty="0"/>
          </a:p>
          <a:p>
            <a:r>
              <a:rPr lang="en-US" sz="4400" dirty="0"/>
              <a:t>Interesting results</a:t>
            </a:r>
            <a:endParaRPr lang="en-US" sz="4400" dirty="0"/>
          </a:p>
          <a:p>
            <a:r>
              <a:rPr lang="en-US" sz="4400" dirty="0"/>
              <a:t>BONUS – 5 points</a:t>
            </a:r>
            <a:endParaRPr lang="en-US" sz="4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Hypothesis </a:t>
            </a:r>
            <a:endParaRPr lang="en-GB" dirty="0"/>
          </a:p>
        </p:txBody>
      </p:sp>
      <p:sp>
        <p:nvSpPr>
          <p:cNvPr id="9" name="Content Placeholder 9"/>
          <p:cNvSpPr>
            <a:spLocks noGrp="1"/>
          </p:cNvSpPr>
          <p:nvPr>
            <p:ph idx="1"/>
          </p:nvPr>
        </p:nvSpPr>
        <p:spPr>
          <a:xfrm>
            <a:off x="6149340" y="812165"/>
            <a:ext cx="5988050" cy="5469890"/>
          </a:xfrm>
        </p:spPr>
        <p:txBody>
          <a:bodyPr>
            <a:noAutofit/>
          </a:bodyPr>
          <a:lstStyle/>
          <a:p>
            <a:pPr marL="0" indent="0">
              <a:lnSpc>
                <a:spcPct val="150000"/>
              </a:lnSpc>
              <a:buNone/>
            </a:pPr>
            <a:r>
              <a:rPr lang="en-US" sz="1600" i="1" dirty="0">
                <a:latin typeface="Calibri" panose="020F0502020204030204" pitchFamily="34" charset="0"/>
                <a:cs typeface="Calibri" panose="020F0502020204030204" pitchFamily="34" charset="0"/>
                <a:sym typeface="+mn-ea"/>
              </a:rPr>
              <a:t>According to the correlation matrix of continuous variables,</a:t>
            </a:r>
            <a:endParaRPr lang="en-US" sz="1600" i="1" dirty="0">
              <a:latin typeface="Calibri" panose="020F0502020204030204" pitchFamily="34" charset="0"/>
              <a:cs typeface="Calibri" panose="020F0502020204030204" pitchFamily="34" charset="0"/>
              <a:sym typeface="+mn-ea"/>
            </a:endParaRPr>
          </a:p>
          <a:p>
            <a:pPr marL="0" indent="0">
              <a:lnSpc>
                <a:spcPct val="150000"/>
              </a:lnSpc>
              <a:buNone/>
            </a:pPr>
            <a:r>
              <a:rPr lang="en-US" sz="1600" i="1" dirty="0">
                <a:latin typeface="Calibri" panose="020F0502020204030204" pitchFamily="34" charset="0"/>
                <a:cs typeface="Calibri" panose="020F0502020204030204" pitchFamily="34" charset="0"/>
                <a:sym typeface="+mn-ea"/>
              </a:rPr>
              <a:t>we can make some interesting hypothesis.</a:t>
            </a:r>
            <a:endParaRPr lang="en-US" sz="1600" i="1" dirty="0">
              <a:latin typeface="Calibri" panose="020F0502020204030204" pitchFamily="34" charset="0"/>
              <a:cs typeface="Calibri" panose="020F0502020204030204" pitchFamily="34" charset="0"/>
              <a:sym typeface="+mn-ea"/>
            </a:endParaRPr>
          </a:p>
          <a:p>
            <a:pPr marL="0" indent="0">
              <a:lnSpc>
                <a:spcPct val="150000"/>
              </a:lnSpc>
              <a:buNone/>
            </a:pPr>
            <a:r>
              <a:rPr lang="en-US" sz="1600" b="1" i="1" dirty="0">
                <a:latin typeface="Calibri" panose="020F0502020204030204" pitchFamily="34" charset="0"/>
                <a:cs typeface="Calibri" panose="020F0502020204030204" pitchFamily="34" charset="0"/>
                <a:sym typeface="+mn-ea"/>
              </a:rPr>
              <a:t>H</a:t>
            </a:r>
            <a:r>
              <a:rPr lang="en-US" sz="1600" b="1" i="1" baseline="-25000" dirty="0">
                <a:latin typeface="Calibri" panose="020F0502020204030204" pitchFamily="34" charset="0"/>
                <a:cs typeface="Calibri" panose="020F0502020204030204" pitchFamily="34" charset="0"/>
                <a:sym typeface="+mn-ea"/>
              </a:rPr>
              <a:t>0</a:t>
            </a:r>
            <a:r>
              <a:rPr lang="en-US" sz="1600" b="1" i="1" dirty="0">
                <a:latin typeface="Calibri" panose="020F0502020204030204" pitchFamily="34" charset="0"/>
                <a:cs typeface="Calibri" panose="020F0502020204030204" pitchFamily="34" charset="0"/>
                <a:sym typeface="+mn-ea"/>
              </a:rPr>
              <a:t> : </a:t>
            </a:r>
            <a:r>
              <a:rPr lang="en-US" sz="1600" i="1" dirty="0">
                <a:latin typeface="Calibri" panose="020F0502020204030204" pitchFamily="34" charset="0"/>
                <a:cs typeface="Calibri" panose="020F0502020204030204" pitchFamily="34" charset="0"/>
                <a:sym typeface="+mn-ea"/>
              </a:rPr>
              <a:t>There is </a:t>
            </a:r>
            <a:r>
              <a:rPr lang="en-US" sz="1600" b="1" i="1" u="sng" dirty="0">
                <a:latin typeface="Calibri" panose="020F0502020204030204" pitchFamily="34" charset="0"/>
                <a:cs typeface="Calibri" panose="020F0502020204030204" pitchFamily="34" charset="0"/>
                <a:sym typeface="+mn-ea"/>
              </a:rPr>
              <a:t>no</a:t>
            </a:r>
            <a:r>
              <a:rPr lang="en-US" sz="1600" b="1" i="1" dirty="0">
                <a:latin typeface="Calibri" panose="020F0502020204030204" pitchFamily="34" charset="0"/>
                <a:cs typeface="Calibri" panose="020F0502020204030204" pitchFamily="34" charset="0"/>
                <a:sym typeface="+mn-ea"/>
              </a:rPr>
              <a:t> </a:t>
            </a:r>
            <a:r>
              <a:rPr lang="en-US" sz="1600" i="1" dirty="0">
                <a:latin typeface="Calibri" panose="020F0502020204030204" pitchFamily="34" charset="0"/>
                <a:cs typeface="Calibri" panose="020F0502020204030204" pitchFamily="34" charset="0"/>
                <a:sym typeface="+mn-ea"/>
              </a:rPr>
              <a:t>relationship between salty intake and eating out frequency.</a:t>
            </a:r>
            <a:endParaRPr lang="en-US" sz="1600" i="1" dirty="0">
              <a:latin typeface="Calibri" panose="020F0502020204030204" pitchFamily="34" charset="0"/>
              <a:cs typeface="Calibri" panose="020F0502020204030204" pitchFamily="34" charset="0"/>
            </a:endParaRPr>
          </a:p>
          <a:p>
            <a:pPr marL="0" indent="0">
              <a:lnSpc>
                <a:spcPct val="150000"/>
              </a:lnSpc>
              <a:buNone/>
            </a:pPr>
            <a:r>
              <a:rPr lang="en-US" sz="1600" b="1" i="1" dirty="0">
                <a:latin typeface="Calibri" panose="020F0502020204030204" pitchFamily="34" charset="0"/>
                <a:cs typeface="Calibri" panose="020F0502020204030204" pitchFamily="34" charset="0"/>
                <a:sym typeface="+mn-ea"/>
              </a:rPr>
              <a:t>H</a:t>
            </a:r>
            <a:r>
              <a:rPr lang="en-US" sz="1600" b="1" i="1" baseline="-25000" dirty="0">
                <a:latin typeface="Calibri" panose="020F0502020204030204" pitchFamily="34" charset="0"/>
                <a:cs typeface="Calibri" panose="020F0502020204030204" pitchFamily="34" charset="0"/>
                <a:sym typeface="+mn-ea"/>
              </a:rPr>
              <a:t>a</a:t>
            </a:r>
            <a:r>
              <a:rPr lang="en-US" sz="1600" b="1" i="1" dirty="0">
                <a:latin typeface="Calibri" panose="020F0502020204030204" pitchFamily="34" charset="0"/>
                <a:cs typeface="Calibri" panose="020F0502020204030204" pitchFamily="34" charset="0"/>
                <a:sym typeface="+mn-ea"/>
              </a:rPr>
              <a:t> : </a:t>
            </a:r>
            <a:r>
              <a:rPr lang="en-US" sz="1600" i="1" dirty="0">
                <a:latin typeface="Calibri" panose="020F0502020204030204" pitchFamily="34" charset="0"/>
                <a:cs typeface="Calibri" panose="020F0502020204030204" pitchFamily="34" charset="0"/>
                <a:sym typeface="+mn-ea"/>
              </a:rPr>
              <a:t>There is </a:t>
            </a:r>
            <a:r>
              <a:rPr lang="en-US" sz="1600" b="1" i="1" u="sng" dirty="0">
                <a:latin typeface="Calibri" panose="020F0502020204030204" pitchFamily="34" charset="0"/>
                <a:cs typeface="Calibri" panose="020F0502020204030204" pitchFamily="34" charset="0"/>
                <a:sym typeface="+mn-ea"/>
              </a:rPr>
              <a:t>a</a:t>
            </a:r>
            <a:r>
              <a:rPr lang="en-US" sz="1600" b="1" i="1" dirty="0">
                <a:latin typeface="Calibri" panose="020F0502020204030204" pitchFamily="34" charset="0"/>
                <a:cs typeface="Calibri" panose="020F0502020204030204" pitchFamily="34" charset="0"/>
                <a:sym typeface="+mn-ea"/>
              </a:rPr>
              <a:t> </a:t>
            </a:r>
            <a:r>
              <a:rPr lang="en-US" sz="1600" i="1" dirty="0">
                <a:latin typeface="Calibri" panose="020F0502020204030204" pitchFamily="34" charset="0"/>
                <a:cs typeface="Calibri" panose="020F0502020204030204" pitchFamily="34" charset="0"/>
                <a:sym typeface="+mn-ea"/>
              </a:rPr>
              <a:t>relationship between </a:t>
            </a:r>
            <a:r>
              <a:rPr lang="en-US" sz="1600" i="1" dirty="0">
                <a:latin typeface="Calibri" panose="020F0502020204030204" pitchFamily="34" charset="0"/>
                <a:cs typeface="Calibri" panose="020F0502020204030204" pitchFamily="34" charset="0"/>
                <a:sym typeface="+mn-ea"/>
              </a:rPr>
              <a:t>salty intake and eating out frequency.</a:t>
            </a:r>
            <a:endParaRPr lang="en-US" sz="1600" i="1" dirty="0">
              <a:latin typeface="Calibri" panose="020F0502020204030204" pitchFamily="34" charset="0"/>
              <a:cs typeface="Calibri" panose="020F0502020204030204" pitchFamily="34" charset="0"/>
              <a:sym typeface="+mn-ea"/>
            </a:endParaRPr>
          </a:p>
          <a:p>
            <a:pPr marL="0" indent="0">
              <a:lnSpc>
                <a:spcPct val="150000"/>
              </a:lnSpc>
              <a:buNone/>
            </a:pPr>
            <a:r>
              <a:rPr lang="en-US" sz="1600" i="1" dirty="0">
                <a:latin typeface="Calibri" panose="020F0502020204030204" pitchFamily="34" charset="0"/>
                <a:cs typeface="Calibri" panose="020F0502020204030204" pitchFamily="34" charset="0"/>
              </a:rPr>
              <a:t>The correlation coefficient between the intake of salty food and the frequency of eating out was -0.095, showing a negative correlation trend. </a:t>
            </a:r>
            <a:endParaRPr lang="en-US" sz="1600" i="1" dirty="0">
              <a:latin typeface="Calibri" panose="020F0502020204030204" pitchFamily="34" charset="0"/>
              <a:cs typeface="Calibri" panose="020F0502020204030204" pitchFamily="34" charset="0"/>
            </a:endParaRPr>
          </a:p>
          <a:p>
            <a:pPr marL="0" indent="0">
              <a:lnSpc>
                <a:spcPct val="150000"/>
              </a:lnSpc>
              <a:buNone/>
            </a:pPr>
            <a:r>
              <a:rPr lang="en-US" sz="1600" i="1" dirty="0">
                <a:latin typeface="Calibri" panose="020F0502020204030204" pitchFamily="34" charset="0"/>
                <a:cs typeface="Calibri" panose="020F0502020204030204" pitchFamily="34" charset="0"/>
              </a:rPr>
              <a:t>This could mean that people who eat out frequently consume less salty foods, possibly because foods outside tend to be healthier or choose diets with less salt.</a:t>
            </a:r>
            <a:endParaRPr lang="en-US" sz="1600" i="1" dirty="0">
              <a:latin typeface="Calibri" panose="020F0502020204030204" pitchFamily="34" charset="0"/>
              <a:cs typeface="Calibri" panose="020F0502020204030204" pitchFamily="34" charset="0"/>
            </a:endParaRPr>
          </a:p>
        </p:txBody>
      </p:sp>
      <p:pic>
        <p:nvPicPr>
          <p:cNvPr id="3" name="图片 2" descr="output"/>
          <p:cNvPicPr>
            <a:picLocks noChangeAspect="1"/>
          </p:cNvPicPr>
          <p:nvPr/>
        </p:nvPicPr>
        <p:blipFill>
          <a:blip r:embed="rId1"/>
          <a:stretch>
            <a:fillRect/>
          </a:stretch>
        </p:blipFill>
        <p:spPr>
          <a:xfrm>
            <a:off x="504190" y="1460500"/>
            <a:ext cx="5111750" cy="46443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End</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847124" y="1856488"/>
          <a:ext cx="10484022" cy="2219960"/>
        </p:xfrm>
        <a:graphic>
          <a:graphicData uri="http://schemas.openxmlformats.org/drawingml/2006/table">
            <a:tbl>
              <a:tblPr firstRow="1" bandRow="1">
                <a:tableStyleId>{5C22544A-7EE6-4342-B048-85BDC9FD1C3A}</a:tableStyleId>
              </a:tblPr>
              <a:tblGrid>
                <a:gridCol w="3576595"/>
                <a:gridCol w="6907427"/>
              </a:tblGrid>
              <a:tr h="370840">
                <a:tc>
                  <a:txBody>
                    <a:bodyPr/>
                    <a:lstStyle/>
                    <a:p>
                      <a:pPr algn="ctr"/>
                      <a:r>
                        <a:rPr lang="en-US" dirty="0">
                          <a:solidFill>
                            <a:schemeClr val="bg1"/>
                          </a:solidFill>
                        </a:rPr>
                        <a:t>Member Name</a:t>
                      </a:r>
                      <a:endParaRPr lang="en-US" dirty="0">
                        <a:solidFill>
                          <a:schemeClr val="bg1"/>
                        </a:solidFill>
                      </a:endParaRPr>
                    </a:p>
                  </a:txBody>
                  <a:tcPr anchor="ctr">
                    <a:solidFill>
                      <a:schemeClr val="accent5">
                        <a:lumMod val="50000"/>
                      </a:schemeClr>
                    </a:solidFill>
                  </a:tcPr>
                </a:tc>
                <a:tc>
                  <a:txBody>
                    <a:bodyPr/>
                    <a:lstStyle/>
                    <a:p>
                      <a:pPr algn="ctr"/>
                      <a:r>
                        <a:rPr lang="en-US" dirty="0">
                          <a:solidFill>
                            <a:schemeClr val="bg1"/>
                          </a:solidFill>
                        </a:rPr>
                        <a:t>Contribution to the  Mini-project</a:t>
                      </a:r>
                      <a:endParaRPr lang="en-US" dirty="0">
                        <a:solidFill>
                          <a:schemeClr val="bg1"/>
                        </a:solidFill>
                      </a:endParaRPr>
                    </a:p>
                  </a:txBody>
                  <a:tcPr anchor="ctr">
                    <a:solidFill>
                      <a:schemeClr val="accent5">
                        <a:lumMod val="50000"/>
                      </a:schemeClr>
                    </a:solidFill>
                  </a:tcPr>
                </a:tc>
              </a:tr>
              <a:tr h="370840">
                <a:tc>
                  <a:txBody>
                    <a:bodyPr/>
                    <a:lstStyle/>
                    <a:p>
                      <a:pPr algn="ctr"/>
                      <a:r>
                        <a:rPr lang="en-US" dirty="0"/>
                        <a:t>ZhangShuo Chen</a:t>
                      </a:r>
                      <a:endParaRPr lang="en-US"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Data analysis &amp;&amp;Combine code</a:t>
                      </a:r>
                      <a:endParaRPr lang="en-US" dirty="0"/>
                    </a:p>
                  </a:txBody>
                  <a:tcPr anchor="ctr">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a:t>Jia Qu</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Data analysis &amp;&amp; Overal polish</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a:t>Jingjun Ma</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Data Inspection &amp;&amp; Make PPT </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itle 1"/>
          <p:cNvSpPr>
            <a:spLocks noGrp="1"/>
          </p:cNvSpPr>
          <p:nvPr>
            <p:ph type="title"/>
          </p:nvPr>
        </p:nvSpPr>
        <p:spPr>
          <a:xfrm>
            <a:off x="838200" y="365125"/>
            <a:ext cx="10515600" cy="1325563"/>
          </a:xfrm>
        </p:spPr>
        <p:txBody>
          <a:bodyPr/>
          <a:lstStyle/>
          <a:p>
            <a:r>
              <a:rPr lang="en-GB" dirty="0"/>
              <a:t>Group members and their contribution</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Dataset</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introduction</a:t>
            </a:r>
            <a:endParaRPr lang="en-GB" dirty="0"/>
          </a:p>
        </p:txBody>
      </p:sp>
      <p:graphicFrame>
        <p:nvGraphicFramePr>
          <p:cNvPr id="7" name="Table 6"/>
          <p:cNvGraphicFramePr>
            <a:graphicFrameLocks noGrp="1"/>
          </p:cNvGraphicFramePr>
          <p:nvPr/>
        </p:nvGraphicFramePr>
        <p:xfrm>
          <a:off x="273995" y="2753345"/>
          <a:ext cx="11454819" cy="3576320"/>
        </p:xfrm>
        <a:graphic>
          <a:graphicData uri="http://schemas.openxmlformats.org/drawingml/2006/table">
            <a:tbl>
              <a:tblPr firstRow="1" bandRow="1">
                <a:tableStyleId>{5C22544A-7EE6-4342-B048-85BDC9FD1C3A}</a:tableStyleId>
              </a:tblPr>
              <a:tblGrid>
                <a:gridCol w="1099750"/>
                <a:gridCol w="1964725"/>
                <a:gridCol w="1940232"/>
                <a:gridCol w="2142490"/>
                <a:gridCol w="2157512"/>
                <a:gridCol w="2150110"/>
              </a:tblGrid>
              <a:tr h="579120">
                <a:tc>
                  <a:txBody>
                    <a:bodyPr/>
                    <a:lstStyle/>
                    <a:p>
                      <a:pPr algn="ctr"/>
                      <a:r>
                        <a:rPr lang="en-US" sz="1600" dirty="0">
                          <a:solidFill>
                            <a:schemeClr val="bg1"/>
                          </a:solidFill>
                        </a:rPr>
                        <a:t>Variable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Type of data</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Mean / Median / Mode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Kurtosis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Skewness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Normality</a:t>
                      </a:r>
                      <a:endParaRPr lang="en-US" sz="1600" dirty="0">
                        <a:solidFill>
                          <a:schemeClr val="bg1"/>
                        </a:solidFill>
                      </a:endParaRPr>
                    </a:p>
                  </a:txBody>
                  <a:tcPr anchor="ctr">
                    <a:solidFill>
                      <a:schemeClr val="accent5">
                        <a:lumMod val="50000"/>
                      </a:schemeClr>
                    </a:solidFill>
                  </a:tcPr>
                </a:tc>
              </a:tr>
              <a:tr h="370840">
                <a:tc>
                  <a:txBody>
                    <a:bodyPr/>
                    <a:lstStyle/>
                    <a:p>
                      <a:pPr algn="ctr"/>
                      <a:r>
                        <a:rPr lang="en-US" sz="1200" dirty="0"/>
                        <a:t>Age</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Nominal</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NA/NA/Young people</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NA</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NA</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Not Found</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200" dirty="0"/>
                        <a:t>Gender</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NA/NA/Male</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algn="ctr"/>
                      <a:r>
                        <a:rPr lang="en-US" sz="1200" dirty="0"/>
                        <a:t>Meal Frequency</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Ratio</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3.13/3.00/3</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0.64</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0.44</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algn="ctr"/>
                      <a:r>
                        <a:rPr lang="en-US" sz="1200" dirty="0">
                          <a:sym typeface="+mn-ea"/>
                        </a:rPr>
                        <a:t>Diet Type</a:t>
                      </a:r>
                      <a:endParaRPr lang="en-US" sz="1200" dirty="0">
                        <a:sym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NA/NA/Non-Vegetarian</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5280">
                <a:tc>
                  <a:txBody>
                    <a:bodyPr/>
                    <a:lstStyle/>
                    <a:p>
                      <a:pPr algn="ctr"/>
                      <a:r>
                        <a:rPr lang="en-US" sz="1200" dirty="0"/>
                        <a:t>Skip Meals</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NA/NA/Rarely</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a:buNone/>
                      </a:pPr>
                      <a:r>
                        <a:rPr lang="en-US" sz="1200" dirty="0"/>
                        <a:t>Satiety</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NA/NA/Sometimes</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a:buNone/>
                      </a:pPr>
                      <a:r>
                        <a:rPr lang="en-US" sz="1200" dirty="0"/>
                        <a:t>Consult Nutritionist</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NA/NA/Never</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Content Placeholder 9"/>
          <p:cNvSpPr>
            <a:spLocks noGrp="1"/>
          </p:cNvSpPr>
          <p:nvPr>
            <p:ph idx="1"/>
          </p:nvPr>
        </p:nvSpPr>
        <p:spPr>
          <a:xfrm>
            <a:off x="838200" y="1433830"/>
            <a:ext cx="9625330" cy="1407795"/>
          </a:xfrm>
        </p:spPr>
        <p:txBody>
          <a:bodyPr>
            <a:noAutofit/>
          </a:bodyPr>
          <a:lstStyle/>
          <a:p>
            <a:pPr marL="0" indent="0">
              <a:buNone/>
            </a:pPr>
            <a:r>
              <a:rPr lang="en-US" sz="1800" b="1" dirty="0">
                <a:latin typeface="Calibri" panose="020F0502020204030204" pitchFamily="34" charset="0"/>
                <a:cs typeface="Calibri" panose="020F0502020204030204" pitchFamily="34" charset="0"/>
              </a:rPr>
              <a:t>Dataset name</a:t>
            </a:r>
            <a:r>
              <a:rPr lang="en-US" sz="1800" dirty="0">
                <a:latin typeface="Calibri" panose="020F0502020204030204" pitchFamily="34" charset="0"/>
                <a:cs typeface="Calibri" panose="020F0502020204030204" pitchFamily="34" charset="0"/>
              </a:rPr>
              <a:t>: Dietary Habits Survey Datasrt</a:t>
            </a:r>
            <a:endParaRPr lang="en-US" sz="1800" i="1"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Brief description: </a:t>
            </a:r>
            <a:r>
              <a:rPr lang="en-US" sz="1800" dirty="0">
                <a:latin typeface="Calibri" panose="020F0502020204030204" pitchFamily="34" charset="0"/>
                <a:cs typeface="Calibri" panose="020F0502020204030204" pitchFamily="34" charset="0"/>
              </a:rPr>
              <a:t>The dataset is a survey of dietary habits, including variables such as age group, gender, meal frequency, diet type, and food preferences. It shows diverse eating habits, dietary consumption trends, meal frequency and patterns, and health awareness.</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introduction</a:t>
            </a:r>
            <a:endParaRPr lang="en-GB" dirty="0"/>
          </a:p>
        </p:txBody>
      </p:sp>
      <p:graphicFrame>
        <p:nvGraphicFramePr>
          <p:cNvPr id="7" name="Table 6"/>
          <p:cNvGraphicFramePr>
            <a:graphicFrameLocks noGrp="1"/>
          </p:cNvGraphicFramePr>
          <p:nvPr/>
        </p:nvGraphicFramePr>
        <p:xfrm>
          <a:off x="273995" y="1346185"/>
          <a:ext cx="11454819" cy="3997960"/>
        </p:xfrm>
        <a:graphic>
          <a:graphicData uri="http://schemas.openxmlformats.org/drawingml/2006/table">
            <a:tbl>
              <a:tblPr firstRow="1" bandRow="1">
                <a:tableStyleId>{5C22544A-7EE6-4342-B048-85BDC9FD1C3A}</a:tableStyleId>
              </a:tblPr>
              <a:tblGrid>
                <a:gridCol w="1099750"/>
                <a:gridCol w="1964725"/>
                <a:gridCol w="1940232"/>
                <a:gridCol w="2150001"/>
                <a:gridCol w="2150110"/>
                <a:gridCol w="2150001"/>
              </a:tblGrid>
              <a:tr h="579120">
                <a:tc>
                  <a:txBody>
                    <a:bodyPr/>
                    <a:lstStyle/>
                    <a:p>
                      <a:pPr algn="ctr"/>
                      <a:r>
                        <a:rPr lang="en-US" sz="1600" dirty="0">
                          <a:solidFill>
                            <a:schemeClr val="bg1"/>
                          </a:solidFill>
                        </a:rPr>
                        <a:t>Variable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Type of data</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Mean / Median / Mode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Kurtosis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Skewness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Normality</a:t>
                      </a:r>
                      <a:endParaRPr lang="en-US" sz="1600" dirty="0">
                        <a:solidFill>
                          <a:schemeClr val="bg1"/>
                        </a:solidFill>
                      </a:endParaRPr>
                    </a:p>
                  </a:txBody>
                  <a:tcPr anchor="ctr">
                    <a:solidFill>
                      <a:schemeClr val="accent5">
                        <a:lumMod val="50000"/>
                      </a:schemeClr>
                    </a:solidFill>
                  </a:tcPr>
                </a:tc>
              </a:tr>
              <a:tr h="370840">
                <a:tc>
                  <a:txBody>
                    <a:bodyPr/>
                    <a:lstStyle/>
                    <a:p>
                      <a:pPr algn="ctr">
                        <a:buClrTx/>
                        <a:buSzTx/>
                        <a:buFontTx/>
                      </a:pPr>
                      <a:r>
                        <a:rPr lang="en-US" sz="1200" dirty="0"/>
                        <a:t>Cooking Frequency</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Ordinal</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NA/NA/Sometimes</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Not Found</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buClrTx/>
                        <a:buSzTx/>
                        <a:buFontTx/>
                      </a:pPr>
                      <a:r>
                        <a:rPr lang="en-US" sz="1200" dirty="0"/>
                        <a:t>Main Meal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NA/NA/Lunch</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3695">
                <a:tc>
                  <a:txBody>
                    <a:bodyPr/>
                    <a:lstStyle/>
                    <a:p>
                      <a:pPr algn="ctr">
                        <a:buClrTx/>
                        <a:buSzTx/>
                        <a:buFontTx/>
                      </a:pPr>
                      <a:r>
                        <a:rPr lang="en-US" sz="1200" dirty="0"/>
                        <a:t>Diet Composition</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NA/NA/Freshly home-cooked produce</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680">
                <a:tc>
                  <a:txBody>
                    <a:bodyPr/>
                    <a:lstStyle/>
                    <a:p>
                      <a:pPr algn="ctr">
                        <a:buClrTx/>
                        <a:buSzTx/>
                        <a:buFontTx/>
                      </a:pPr>
                      <a:r>
                        <a:rPr lang="en-US" sz="1200" dirty="0">
                          <a:sym typeface="+mn-ea"/>
                        </a:rPr>
                        <a:t>Eating out Frequency</a:t>
                      </a:r>
                      <a:endParaRPr lang="en-US" sz="1200" dirty="0">
                        <a:sym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Ordinal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1.90/1.50/1</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3.31</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1.74</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buClrTx/>
                        <a:buSzTx/>
                        <a:buFontTx/>
                      </a:pPr>
                      <a:r>
                        <a:rPr lang="en-US" sz="1200" dirty="0"/>
                        <a:t>Allergic</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NA/NA/I do not have any allergies</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a:buClrTx/>
                        <a:buSzTx/>
                        <a:buFontTx/>
                        <a:buNone/>
                      </a:pPr>
                      <a:r>
                        <a:rPr lang="en-US" sz="1200" dirty="0"/>
                        <a:t>Sweet Food Intake</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Ratio</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3.65/3.00/7</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-1.05</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0.46</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a:buClrTx/>
                        <a:buSzTx/>
                        <a:buFontTx/>
                        <a:buNone/>
                      </a:pPr>
                      <a:r>
                        <a:rPr lang="en-US" sz="1200" dirty="0"/>
                        <a:t>Salty Food</a:t>
                      </a:r>
                      <a:endParaRPr lang="en-US" sz="1200" dirty="0"/>
                    </a:p>
                    <a:p>
                      <a:pPr algn="ctr">
                        <a:buClrTx/>
                        <a:buSzTx/>
                        <a:buFontTx/>
                        <a:buNone/>
                      </a:pPr>
                      <a:r>
                        <a:rPr lang="en-US" sz="1200" dirty="0"/>
                        <a:t>Intake</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Ratio</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6.63/5.50/7</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2.01</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1.69</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a:buClrTx/>
                        <a:buSzTx/>
                        <a:buFontTx/>
                        <a:buNone/>
                      </a:pPr>
                      <a:r>
                        <a:rPr lang="en-US" sz="1200" dirty="0"/>
                        <a:t>Fresh Food Intake</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NA/NA/Once a day</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a:buClrTx/>
                        <a:buSzTx/>
                        <a:buFontTx/>
                        <a:buNone/>
                      </a:pPr>
                      <a:r>
                        <a:rPr lang="en-US" sz="1200" dirty="0"/>
                        <a:t>Fresh Vegetables Intake</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NA/NA/In every meal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introduction</a:t>
            </a:r>
            <a:endParaRPr lang="en-GB" dirty="0"/>
          </a:p>
        </p:txBody>
      </p:sp>
      <p:graphicFrame>
        <p:nvGraphicFramePr>
          <p:cNvPr id="7" name="Table 6"/>
          <p:cNvGraphicFramePr>
            <a:graphicFrameLocks noGrp="1"/>
          </p:cNvGraphicFramePr>
          <p:nvPr/>
        </p:nvGraphicFramePr>
        <p:xfrm>
          <a:off x="273995" y="1346185"/>
          <a:ext cx="11454819" cy="4473575"/>
        </p:xfrm>
        <a:graphic>
          <a:graphicData uri="http://schemas.openxmlformats.org/drawingml/2006/table">
            <a:tbl>
              <a:tblPr firstRow="1" bandRow="1">
                <a:tableStyleId>{5C22544A-7EE6-4342-B048-85BDC9FD1C3A}</a:tableStyleId>
              </a:tblPr>
              <a:tblGrid>
                <a:gridCol w="1099750"/>
                <a:gridCol w="1964690"/>
                <a:gridCol w="1940267"/>
                <a:gridCol w="2150001"/>
                <a:gridCol w="2150110"/>
                <a:gridCol w="2150001"/>
              </a:tblGrid>
              <a:tr h="579120">
                <a:tc>
                  <a:txBody>
                    <a:bodyPr/>
                    <a:lstStyle/>
                    <a:p>
                      <a:pPr algn="ctr"/>
                      <a:r>
                        <a:rPr lang="en-US" sz="1600" dirty="0">
                          <a:solidFill>
                            <a:schemeClr val="bg1"/>
                          </a:solidFill>
                        </a:rPr>
                        <a:t>Variable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Type of data</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Mean / Median / Mode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Kurtosis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Skewness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Normality</a:t>
                      </a:r>
                      <a:endParaRPr lang="en-US" sz="1600" dirty="0">
                        <a:solidFill>
                          <a:schemeClr val="bg1"/>
                        </a:solidFill>
                      </a:endParaRPr>
                    </a:p>
                  </a:txBody>
                  <a:tcPr anchor="ctr">
                    <a:solidFill>
                      <a:schemeClr val="accent5">
                        <a:lumMod val="50000"/>
                      </a:schemeClr>
                    </a:solidFill>
                  </a:tcPr>
                </a:tc>
              </a:tr>
              <a:tr h="370840">
                <a:tc>
                  <a:txBody>
                    <a:bodyPr/>
                    <a:lstStyle/>
                    <a:p>
                      <a:pPr algn="ctr"/>
                      <a:r>
                        <a:rPr lang="en-US" sz="1200" dirty="0"/>
                        <a:t>Oily/Fried Food Intake</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Nominal</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NA/NA/Few times a week</a:t>
                      </a:r>
                      <a:endParaRPr lang="en-US" altLang="zh-CN"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Not Found</a:t>
                      </a:r>
                      <a:endParaRPr lang="en-US" sz="1200" dirty="0"/>
                    </a:p>
                  </a:txBody>
                  <a:tcPr anchor="ctr">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200" dirty="0"/>
                        <a:t>Meat Intake</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NA/NA/Never</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3695">
                <a:tc>
                  <a:txBody>
                    <a:bodyPr/>
                    <a:lstStyle/>
                    <a:p>
                      <a:pPr algn="ctr"/>
                      <a:r>
                        <a:rPr lang="en-US" sz="1200" dirty="0"/>
                        <a:t>Seafood Intake</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ym typeface="+mn-ea"/>
                        </a:rPr>
                        <a:t>NA/NA/Never</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algn="ctr"/>
                      <a:r>
                        <a:rPr lang="en-US" sz="1200" dirty="0">
                          <a:sym typeface="+mn-ea"/>
                        </a:rPr>
                        <a:t>Tea Consumption</a:t>
                      </a:r>
                      <a:endParaRPr lang="en-US" sz="1200" dirty="0">
                        <a:sym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Nominal </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ym typeface="+mn-ea"/>
                        </a:rPr>
                        <a:t>NA/NA/Never</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200" dirty="0">
                          <a:sym typeface="+mn-ea"/>
                        </a:rPr>
                        <a:t>Coffee Consumption</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ym typeface="+mn-ea"/>
                        </a:rPr>
                        <a:t>NA/NA/Never</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a:buNone/>
                      </a:pPr>
                      <a:r>
                        <a:rPr lang="en-US" sz="1200" dirty="0"/>
                        <a:t>Soft Drink</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sym typeface="+mn-ea"/>
                        </a:rPr>
                        <a:t>NA/NA/Once a month</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p>
                      <a:pPr algn="ctr">
                        <a:buNone/>
                      </a:pPr>
                      <a:r>
                        <a:rPr lang="en-US" sz="1200" dirty="0"/>
                        <a:t>Fruit Drink</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sym typeface="+mn-ea"/>
                        </a:rPr>
                        <a:t>NA/NA/Few times a week</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a:buNone/>
                      </a:pPr>
                      <a:r>
                        <a:rPr lang="en-US" sz="1200" dirty="0"/>
                        <a:t>Dairy Drink</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sym typeface="+mn-ea"/>
                        </a:rPr>
                        <a:t>NA/NA/Once a day</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a:buNone/>
                      </a:pPr>
                      <a:r>
                        <a:rPr lang="en-US" sz="1200" dirty="0"/>
                        <a:t>Alcohol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Nominal</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sym typeface="+mn-ea"/>
                        </a:rPr>
                        <a:t>NA/NA/Never</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pPr>
                      <a:r>
                        <a:rPr lang="en-US" sz="1200" dirty="0"/>
                        <a:t>NA</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sym typeface="+mn-ea"/>
                        </a:rPr>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a:buNone/>
                      </a:pPr>
                      <a:r>
                        <a:rPr lang="en-US" sz="1200" dirty="0"/>
                        <a:t>Water Consumption(cup)</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Ratio</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200" dirty="0"/>
                        <a:t>8.58/8.00/8</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pPr>
                      <a:r>
                        <a:rPr lang="en-US" sz="1200" dirty="0"/>
                        <a:t>-0.26</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pPr>
                      <a:r>
                        <a:rPr lang="en-US" sz="1200" dirty="0"/>
                        <a:t>0.64</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ClrTx/>
                        <a:buSzTx/>
                        <a:buFontTx/>
                        <a:buNone/>
                      </a:pPr>
                      <a:r>
                        <a:rPr lang="en-US" sz="1200" dirty="0"/>
                        <a:t>Not Found</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r>
              <a:rPr lang="en-US" altLang="en-GB" dirty="0"/>
              <a:t>Water Consumption</a:t>
            </a:r>
            <a:r>
              <a:rPr lang="en-GB" dirty="0"/>
              <a:t>) </a:t>
            </a:r>
            <a:r>
              <a:rPr lang="en-GB" i="1" dirty="0"/>
              <a:t>distribution</a:t>
            </a:r>
            <a:r>
              <a:rPr lang="en-US" altLang="en-GB" i="1" dirty="0"/>
              <a:t> #1</a:t>
            </a:r>
            <a:endParaRPr lang="en-US" altLang="en-GB" i="1" dirty="0"/>
          </a:p>
        </p:txBody>
      </p:sp>
      <p:sp>
        <p:nvSpPr>
          <p:cNvPr id="9" name="Content Placeholder 9"/>
          <p:cNvSpPr>
            <a:spLocks noGrp="1"/>
          </p:cNvSpPr>
          <p:nvPr>
            <p:ph idx="1"/>
          </p:nvPr>
        </p:nvSpPr>
        <p:spPr>
          <a:xfrm>
            <a:off x="6315710" y="1375410"/>
            <a:ext cx="5824220" cy="4535805"/>
          </a:xfrm>
        </p:spPr>
        <p:txBody>
          <a:bodyPr>
            <a:noAutofit/>
          </a:bodyPr>
          <a:lstStyle/>
          <a:p>
            <a:pPr marL="0" indent="0">
              <a:buNone/>
            </a:pPr>
            <a:r>
              <a:rPr lang="en-US" i="1" dirty="0">
                <a:latin typeface="Calibri" panose="020F0502020204030204" pitchFamily="34" charset="0"/>
                <a:cs typeface="Calibri" panose="020F0502020204030204" pitchFamily="34" charset="0"/>
              </a:rPr>
              <a:t>Plot Type: Boxplot </a:t>
            </a:r>
            <a:endParaRPr lang="en-US" i="1" dirty="0">
              <a:latin typeface="Calibri" panose="020F0502020204030204" pitchFamily="34" charset="0"/>
              <a:cs typeface="Calibri" panose="020F0502020204030204" pitchFamily="34" charset="0"/>
            </a:endParaRPr>
          </a:p>
          <a:p>
            <a:pPr marL="0" indent="0">
              <a:lnSpc>
                <a:spcPct val="150000"/>
              </a:lnSpc>
              <a:buNone/>
            </a:pPr>
            <a:r>
              <a:rPr lang="en-US" i="1" dirty="0">
                <a:latin typeface="Calibri" panose="020F0502020204030204" pitchFamily="34" charset="0"/>
                <a:cs typeface="Calibri" panose="020F0502020204030204" pitchFamily="34" charset="0"/>
              </a:rPr>
              <a:t>Description:</a:t>
            </a:r>
            <a:endParaRPr lang="en-US" i="1" dirty="0">
              <a:latin typeface="Calibri" panose="020F0502020204030204" pitchFamily="34" charset="0"/>
              <a:cs typeface="Calibri" panose="020F0502020204030204" pitchFamily="34" charset="0"/>
            </a:endParaRPr>
          </a:p>
          <a:p>
            <a:pPr marL="0" indent="457200">
              <a:lnSpc>
                <a:spcPct val="150000"/>
              </a:lnSpc>
              <a:buNone/>
            </a:pPr>
            <a:r>
              <a:rPr lang="en-US" sz="1600" i="1" dirty="0">
                <a:latin typeface="Calibri" panose="020F0502020204030204" pitchFamily="34" charset="0"/>
                <a:cs typeface="Calibri" panose="020F0502020204030204" pitchFamily="34" charset="0"/>
              </a:rPr>
              <a:t>Maxmium: over 17.5, about 18 </a:t>
            </a:r>
            <a:endParaRPr lang="en-US" sz="1600" i="1" dirty="0">
              <a:latin typeface="Calibri" panose="020F0502020204030204" pitchFamily="34" charset="0"/>
              <a:cs typeface="Calibri" panose="020F0502020204030204" pitchFamily="34" charset="0"/>
            </a:endParaRPr>
          </a:p>
          <a:p>
            <a:pPr marL="0" indent="457200">
              <a:lnSpc>
                <a:spcPct val="150000"/>
              </a:lnSpc>
              <a:buNone/>
            </a:pPr>
            <a:r>
              <a:rPr lang="en-US" sz="1600" i="1" dirty="0">
                <a:latin typeface="Calibri" panose="020F0502020204030204" pitchFamily="34" charset="0"/>
                <a:cs typeface="Calibri" panose="020F0502020204030204" pitchFamily="34" charset="0"/>
              </a:rPr>
              <a:t>Minmum: </a:t>
            </a:r>
            <a:r>
              <a:rPr lang="en-US" sz="1600" i="1" dirty="0">
                <a:latin typeface="Calibri" panose="020F0502020204030204" pitchFamily="34" charset="0"/>
                <a:cs typeface="Calibri" panose="020F0502020204030204" pitchFamily="34" charset="0"/>
                <a:sym typeface="+mn-ea"/>
              </a:rPr>
              <a:t>less than 2.5, about 1</a:t>
            </a:r>
            <a:endParaRPr lang="en-US" sz="1600" i="1" dirty="0">
              <a:latin typeface="Calibri" panose="020F0502020204030204" pitchFamily="34" charset="0"/>
              <a:cs typeface="Calibri" panose="020F0502020204030204" pitchFamily="34" charset="0"/>
              <a:sym typeface="+mn-ea"/>
            </a:endParaRPr>
          </a:p>
          <a:p>
            <a:pPr marL="0" indent="457200">
              <a:lnSpc>
                <a:spcPct val="150000"/>
              </a:lnSpc>
              <a:buNone/>
            </a:pPr>
            <a:r>
              <a:rPr lang="en-US" sz="1600" i="1" dirty="0">
                <a:latin typeface="Calibri" panose="020F0502020204030204" pitchFamily="34" charset="0"/>
                <a:cs typeface="Calibri" panose="020F0502020204030204" pitchFamily="34" charset="0"/>
              </a:rPr>
              <a:t>Median: about 8     </a:t>
            </a:r>
            <a:r>
              <a:rPr lang="en-US" sz="1600" i="1" dirty="0">
                <a:latin typeface="Calibri" panose="020F0502020204030204" pitchFamily="34" charset="0"/>
                <a:cs typeface="Calibri" panose="020F0502020204030204" pitchFamily="34" charset="0"/>
                <a:sym typeface="+mn-ea"/>
              </a:rPr>
              <a:t>Outliers: NA</a:t>
            </a:r>
            <a:endParaRPr lang="en-US" sz="1600" i="1" dirty="0">
              <a:latin typeface="Calibri" panose="020F0502020204030204" pitchFamily="34" charset="0"/>
              <a:cs typeface="Calibri" panose="020F0502020204030204" pitchFamily="34" charset="0"/>
            </a:endParaRPr>
          </a:p>
          <a:p>
            <a:pPr marL="0" indent="457200">
              <a:lnSpc>
                <a:spcPct val="150000"/>
              </a:lnSpc>
              <a:buNone/>
            </a:pPr>
            <a:r>
              <a:rPr lang="en-US" sz="1600" i="1" dirty="0">
                <a:latin typeface="Calibri" panose="020F0502020204030204" pitchFamily="34" charset="0"/>
                <a:cs typeface="Calibri" panose="020F0502020204030204" pitchFamily="34" charset="0"/>
              </a:rPr>
              <a:t>Inter Quartile Range: 5-11</a:t>
            </a:r>
            <a:endParaRPr lang="en-US" sz="1600" i="1" dirty="0">
              <a:latin typeface="Calibri" panose="020F0502020204030204" pitchFamily="34" charset="0"/>
              <a:cs typeface="Calibri" panose="020F0502020204030204" pitchFamily="34" charset="0"/>
            </a:endParaRPr>
          </a:p>
          <a:p>
            <a:pPr marL="0" indent="457200">
              <a:lnSpc>
                <a:spcPct val="150000"/>
              </a:lnSpc>
              <a:buNone/>
            </a:pPr>
            <a:r>
              <a:rPr lang="en-US" sz="1600" i="1" dirty="0">
                <a:latin typeface="Calibri" panose="020F0502020204030204" pitchFamily="34" charset="0"/>
                <a:cs typeface="Calibri" panose="020F0502020204030204" pitchFamily="34" charset="0"/>
              </a:rPr>
              <a:t>A boxplot shows that the distribution of water consumption is relatively concentrated, and the amount of water consumed by most people is concentrated in a stable range each day.</a:t>
            </a:r>
            <a:endParaRPr lang="en-US" sz="1600" i="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rcRect t="1525"/>
          <a:stretch>
            <a:fillRect/>
          </a:stretch>
        </p:blipFill>
        <p:spPr>
          <a:xfrm>
            <a:off x="424815" y="1375410"/>
            <a:ext cx="5717540" cy="4222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r>
              <a:rPr lang="en-US" altLang="en-GB" dirty="0"/>
              <a:t>Salty Food Intake</a:t>
            </a:r>
            <a:r>
              <a:rPr lang="en-GB" dirty="0"/>
              <a:t>) </a:t>
            </a:r>
            <a:r>
              <a:rPr lang="en-GB" i="1" dirty="0"/>
              <a:t>distribution</a:t>
            </a:r>
            <a:r>
              <a:rPr lang="en-US" altLang="en-GB" i="1" dirty="0"/>
              <a:t> #2</a:t>
            </a:r>
            <a:endParaRPr lang="en-US" altLang="en-GB" i="1" dirty="0"/>
          </a:p>
        </p:txBody>
      </p:sp>
      <p:sp>
        <p:nvSpPr>
          <p:cNvPr id="9" name="Content Placeholder 9"/>
          <p:cNvSpPr>
            <a:spLocks noGrp="1"/>
          </p:cNvSpPr>
          <p:nvPr>
            <p:ph idx="1"/>
          </p:nvPr>
        </p:nvSpPr>
        <p:spPr>
          <a:xfrm>
            <a:off x="5938520" y="1522095"/>
            <a:ext cx="5726430" cy="3225800"/>
          </a:xfrm>
        </p:spPr>
        <p:txBody>
          <a:bodyPr>
            <a:noAutofit/>
          </a:bodyPr>
          <a:lstStyle/>
          <a:p>
            <a:pPr marL="0" indent="0">
              <a:buNone/>
            </a:pPr>
            <a:r>
              <a:rPr lang="en-US" i="1" dirty="0">
                <a:latin typeface="Calibri" panose="020F0502020204030204" pitchFamily="34" charset="0"/>
                <a:cs typeface="Calibri" panose="020F0502020204030204" pitchFamily="34" charset="0"/>
              </a:rPr>
              <a:t>Plot Type: Histogram</a:t>
            </a:r>
            <a:endParaRPr lang="en-US" i="1" dirty="0">
              <a:latin typeface="Calibri" panose="020F0502020204030204" pitchFamily="34" charset="0"/>
              <a:cs typeface="Calibri" panose="020F0502020204030204" pitchFamily="34" charset="0"/>
            </a:endParaRPr>
          </a:p>
          <a:p>
            <a:pPr marL="0" indent="0">
              <a:lnSpc>
                <a:spcPct val="150000"/>
              </a:lnSpc>
              <a:buNone/>
            </a:pPr>
            <a:r>
              <a:rPr lang="en-US" i="1" dirty="0">
                <a:latin typeface="Calibri" panose="020F0502020204030204" pitchFamily="34" charset="0"/>
                <a:cs typeface="Calibri" panose="020F0502020204030204" pitchFamily="34" charset="0"/>
              </a:rPr>
              <a:t>Description:</a:t>
            </a:r>
            <a:endParaRPr lang="en-US" i="1" dirty="0">
              <a:latin typeface="Calibri" panose="020F0502020204030204" pitchFamily="34" charset="0"/>
              <a:cs typeface="Calibri" panose="020F0502020204030204" pitchFamily="34" charset="0"/>
            </a:endParaRPr>
          </a:p>
          <a:p>
            <a:pPr marL="0" indent="457200" algn="l">
              <a:lnSpc>
                <a:spcPct val="150000"/>
              </a:lnSpc>
              <a:buClrTx/>
              <a:buSzTx/>
              <a:buNone/>
            </a:pPr>
            <a:r>
              <a:rPr lang="en-US" sz="1600" i="1" dirty="0">
                <a:latin typeface="Calibri" panose="020F0502020204030204" pitchFamily="34" charset="0"/>
                <a:cs typeface="Calibri" panose="020F0502020204030204" pitchFamily="34" charset="0"/>
              </a:rPr>
              <a:t>X-axis (Horizontal): Intervals of Salty Food Intake</a:t>
            </a:r>
            <a:endParaRPr lang="en-US" sz="1600" i="1" dirty="0">
              <a:latin typeface="Calibri" panose="020F0502020204030204" pitchFamily="34" charset="0"/>
              <a:cs typeface="Calibri" panose="020F0502020204030204" pitchFamily="34" charset="0"/>
            </a:endParaRPr>
          </a:p>
          <a:p>
            <a:pPr marL="0" indent="457200" algn="l">
              <a:lnSpc>
                <a:spcPct val="150000"/>
              </a:lnSpc>
              <a:buClrTx/>
              <a:buSzTx/>
              <a:buNone/>
            </a:pPr>
            <a:r>
              <a:rPr lang="en-US" sz="1600" i="1" dirty="0">
                <a:latin typeface="Calibri" panose="020F0502020204030204" pitchFamily="34" charset="0"/>
                <a:cs typeface="Calibri" panose="020F0502020204030204" pitchFamily="34" charset="0"/>
              </a:rPr>
              <a:t>Y-axis (Vertical):Frequency of data points in each bin</a:t>
            </a:r>
            <a:endParaRPr lang="en-US" sz="1600" i="1" dirty="0">
              <a:latin typeface="Calibri" panose="020F0502020204030204" pitchFamily="34" charset="0"/>
              <a:cs typeface="Calibri" panose="020F0502020204030204" pitchFamily="34" charset="0"/>
            </a:endParaRPr>
          </a:p>
          <a:p>
            <a:pPr marL="0" indent="457200" algn="l">
              <a:lnSpc>
                <a:spcPct val="150000"/>
              </a:lnSpc>
              <a:buClrTx/>
              <a:buSzTx/>
              <a:buNone/>
            </a:pPr>
            <a:r>
              <a:rPr lang="en-US" sz="1600" i="1" dirty="0">
                <a:latin typeface="Calibri" panose="020F0502020204030204" pitchFamily="34" charset="0"/>
                <a:cs typeface="Calibri" panose="020F0502020204030204" pitchFamily="34" charset="0"/>
              </a:rPr>
              <a:t>A histogram shows most people eat less than 7.5 salt servings a week, but a small number of people eat more than 15.</a:t>
            </a:r>
            <a:endParaRPr lang="en-US" sz="1600" i="1"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stretch>
            <a:fillRect/>
          </a:stretch>
        </p:blipFill>
        <p:spPr>
          <a:xfrm>
            <a:off x="385445" y="1439545"/>
            <a:ext cx="5553075" cy="4164965"/>
          </a:xfrm>
          <a:prstGeom prst="rect">
            <a:avLst/>
          </a:prstGeom>
        </p:spPr>
      </p:pic>
    </p:spTree>
  </p:cSld>
  <p:clrMapOvr>
    <a:masterClrMapping/>
  </p:clrMapOvr>
</p:sld>
</file>

<file path=ppt/tags/tag4.xml><?xml version="1.0" encoding="utf-8"?>
<p:tagLst xmlns:p="http://schemas.openxmlformats.org/presentationml/2006/main">
  <p:tag name="commondata" val="eyJoZGlkIjoiNjA1YWMzYmFlNjNjMmRmNGI4OTk3Yzk4ZDA3N2E5Yzk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B 0 2 7 F F 6 8 8 B 3 C 1 9 4 3 B 4 E C E C 9 9 E 3 B B 4 3 C C "   m a : c o n t e n t T y p e V e r s i o n = " 6 "   m a : c o n t e n t T y p e D e s c r i p t i o n = " C r e a t e   a   n e w   d o c u m e n t . "   m a : c o n t e n t T y p e S c o p e = " "   m a : v e r s i o n I D = " 8 f 3 5 f d 4 2 9 5 2 8 8 f c 8 7 a c b 7 7 7 e 6 4 9 8 8 d 1 7 "   x m l n s : c t = " h t t p : / / s c h e m a s . m i c r o s o f t . c o m / o f f i c e / 2 0 0 6 / m e t a d a t a / c o n t e n t T y p e "   x m l n s : m a = " h t t p : / / s c h e m a s . m i c r o s o f t . c o m / o f f i c e / 2 0 0 6 / m e t a d a t a / p r o p e r t i e s / m e t a A t t r i b u t e s " >  
 < x s d : s c h e m a   t a r g e t N a m e s p a c e = " h t t p : / / s c h e m a s . m i c r o s o f t . c o m / o f f i c e / 2 0 0 6 / m e t a d a t a / p r o p e r t i e s "   m a : r o o t = " t r u e "   m a : f i e l d s I D = " 0 0 9 c 9 9 8 6 8 7 d 1 0 f 2 3 a 2 3 4 2 0 e 8 a 7 2 c c d 3 0 "   n s 2 : _ = " "   x m l n s : x s d = " h t t p : / / w w w . w 3 . o r g / 2 0 0 1 / X M L S c h e m a "   x m l n s : x s = " h t t p : / / w w w . w 3 . o r g / 2 0 0 1 / X M L S c h e m a "   x m l n s : p = " h t t p : / / s c h e m a s . m i c r o s o f t . c o m / o f f i c e / 2 0 0 6 / m e t a d a t a / p r o p e r t i e s "   x m l n s : n s 2 = " a 0 e 3 e 0 7 0 - c 4 5 6 - 4 c 4 d - 9 8 0 6 - b a 7 1 9 3 3 c 9 b 9 4 " >  
 < x s d : i m p o r t   n a m e s p a c e = " a 0 e 3 e 0 7 0 - c 4 5 6 - 4 c 4 d - 9 8 0 6 - b a 7 1 9 3 3 c 9 b 9 4 " / >  
 < x s d : e l e m e n t   n a m e = " p r o p e r t i e s " >  
 < x s d : c o m p l e x T y p e >  
 < x s d : s e q u e n c e >  
 < x s d : e l e m e n t   n a m e = " d o c u m e n t M a n a g e m e n t " >  
 < x s d : c o m p l e x T y p e >  
 < x s d : a l l >  
 < x s d : e l e m e n t   r e f = " n s 2 : M e d i a S e r v i c e M e t a d a t a "   m i n O c c u r s = " 0 " / >  
 < x s d : e l e m e n t   r e f = " n s 2 : M e d i a S e r v i c e F a s t M e t a d a t a "   m i n O c c u r s = " 0 " / >  
 < x s d : e l e m e n t   r e f = " n s 2 : M e d i a S e r v i c e A u t o T a g s "   m i n O c c u r s = " 0 " / >  
 < x s d : e l e m e n t   r e f = " n s 2 : M e d i a S e r v i c e O C R "   m i n O c c u r s = " 0 " / >  
 < x s d : e l e m e n t   r e f = " n s 2 : M e d i a S e r v i c e A u t o K e y P o i n t s "   m i n O c c u r s = " 0 " / >  
 < x s d : e l e m e n t   r e f = " n s 2 : M e d i a S e r v i c e K e y P o i n t s "   m i n O c c u r s = " 0 " / >  
 < / x s d : a l l >  
 < / x s d : c o m p l e x T y p e >  
 < / x s d : e l e m e n t >  
 < / x s d : s e q u e n c e >  
 < / x s d : c o m p l e x T y p e >  
 < / x s d : e l e m e n t >  
 < / x s d : s c h e m a >  
 < x s d : s c h e m a   t a r g e t N a m e s p a c e = " a 0 e 3 e 0 7 0 - c 4 5 6 - 4 c 4 d - 9 8 0 6 - b a 7 1 9 3 3 c 9 b 9 4 " 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0 "   n i l l a b l e = " t r u e "   m a : d i s p l a y N a m e = " M e d i a S e r v i c e A u t o T a g s "   m a : i n t e r n a l N a m e = " M e d i a S e r v i c e A u t o T a g s "   m a : r e a d O n l y = " t r u e " >  
 < x s d : s i m p l e T y p e >  
 < x s d : r e s t r i c t i o n   b a s e = " d m s : T e x t " / >  
 < / x s d : s i m p l e T y p e >  
 < / x s d : e l e m e n t >  
 < x s d : e l e m e n t   n a m e = " M e d i a S e r v i c e O C R "   m a : i n d e x = " 1 1 "   n i l l a b l e = " t r u e "   m a : d i s p l a y N a m e = " E x t r a c t e d   T e x t "   m a : i n t e r n a l N a m e = " M e d i a S e r v i c e O C R "   m a : r e a d O n l y = " t r u e " >  
 < x s d : s i m p l e T y p e >  
 < x s d : r e s t r i c t i o n   b a s e = " d m s : N o t e " >  
 < x s d : m a x L e n g t h   v a l u e = " 2 5 5 " / >  
 < / x s d : r e s t r i c t i o n >  
 < / x s d : s i m p l e T y p e >  
 < / x s d : e l e m e n t >  
 < x s d : e l e m e n t   n a m e = " M e d i a S e r v i c e A u t o K e y P o i n t s "   m a : i n d e x = " 1 2 "   n i l l a b l e = " t r u e "   m a : d i s p l a y N a m e = " M e d i a S e r v i c e A u t o K e y P o i n t s "   m a : h i d d e n = " t r u e "   m a : i n t e r n a l N a m e = " M e d i a S e r v i c e A u t o K e y P o i n t s "   m a : r e a d O n l y = " t r u e " >  
 < x s d : s i m p l e T y p e >  
 < x s d : r e s t r i c t i o n   b a s e = " d m s : N o t e " / >  
 < / x s d : s i m p l e T y p e >  
 < / x s d : e l e m e n t >  
 < x s d : e l e m e n t   n a m e = " M e d i a S e r v i c e K e y P o i n t s "   m a : i n d e x = " 1 3 "   n i l l a b l e = " t r u e "   m a : d i s p l a y N a m e = " K e y P o i n t s "   m a : i n t e r n a l N a m e = " M e d i a S e r v i c e K e y P o i n t 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p : p r o p e r t i e s > 
</file>

<file path=customXml/itemProps1.xml><?xml version="1.0" encoding="utf-8"?>
<ds:datastoreItem xmlns:ds="http://schemas.openxmlformats.org/officeDocument/2006/customXml" ds:itemID="{CBE236E2-653B-4DD0-93F6-EEFE4C29E14C}">
  <ds:schemaRefs/>
</ds:datastoreItem>
</file>

<file path=customXml/itemProps2.xml><?xml version="1.0" encoding="utf-8"?>
<ds:datastoreItem xmlns:ds="http://schemas.openxmlformats.org/officeDocument/2006/customXml" ds:itemID="{7A55237F-7B08-4322-82A5-9544F45BA73F}">
  <ds:schemaRefs/>
</ds:datastoreItem>
</file>

<file path=customXml/itemProps3.xml><?xml version="1.0" encoding="utf-8"?>
<ds:datastoreItem xmlns:ds="http://schemas.openxmlformats.org/officeDocument/2006/customXml" ds:itemID="{B641F331-CFBC-4741-A8A8-27A1AC52B870}">
  <ds:schemaRefs/>
</ds:datastoreItem>
</file>

<file path=docProps/app.xml><?xml version="1.0" encoding="utf-8"?>
<Properties xmlns="http://schemas.openxmlformats.org/officeDocument/2006/extended-properties" xmlns:vt="http://schemas.openxmlformats.org/officeDocument/2006/docPropsVTypes">
  <TotalTime>0</TotalTime>
  <Words>8063</Words>
  <Application>WPS 演示</Application>
  <PresentationFormat>Widescreen</PresentationFormat>
  <Paragraphs>525</Paragraphs>
  <Slides>22</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Calibri</vt:lpstr>
      <vt:lpstr>微软雅黑</vt:lpstr>
      <vt:lpstr>Arial Unicode MS</vt:lpstr>
      <vt:lpstr>Calibri Light</vt:lpstr>
      <vt:lpstr>等线</vt:lpstr>
      <vt:lpstr>Office Theme</vt:lpstr>
      <vt:lpstr>Special Course in Software Engineering ‘24</vt:lpstr>
      <vt:lpstr>PowerPoint 演示文稿</vt:lpstr>
      <vt:lpstr>Group members and their contribution</vt:lpstr>
      <vt:lpstr>PowerPoint 演示文稿</vt:lpstr>
      <vt:lpstr>Dataset introduction</vt:lpstr>
      <vt:lpstr>Dataset introduction</vt:lpstr>
      <vt:lpstr>Dataset introduction</vt:lpstr>
      <vt:lpstr>(Water Consumption) distribution #1</vt:lpstr>
      <vt:lpstr>(Salty Food Intake) distribution #2</vt:lpstr>
      <vt:lpstr>(Tea Consumption) distribution #3</vt:lpstr>
      <vt:lpstr>(Salty Food Intake VS Water Consumption) distribution #4</vt:lpstr>
      <vt:lpstr>PowerPoint 演示文稿</vt:lpstr>
      <vt:lpstr>Hypothesis #1</vt:lpstr>
      <vt:lpstr>Testing Hypothesis #1</vt:lpstr>
      <vt:lpstr>Hypothesis #2</vt:lpstr>
      <vt:lpstr>Testing Hypothesis #2</vt:lpstr>
      <vt:lpstr>Testing Hypothesis #2</vt:lpstr>
      <vt:lpstr>Hypothesis #3</vt:lpstr>
      <vt:lpstr>Testing Hypothesis #3</vt:lpstr>
      <vt:lpstr>PowerPoint 演示文稿</vt:lpstr>
      <vt:lpstr>Interesting Hypothesis </vt:lpstr>
      <vt:lpstr>End</vt:lpstr>
    </vt:vector>
  </TitlesOfParts>
  <Company>University of Oulu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Sauvola</dc:creator>
  <cp:lastModifiedBy>甜橙</cp:lastModifiedBy>
  <cp:revision>1866</cp:revision>
  <cp:lastPrinted>2024-07-13T10:20:00Z</cp:lastPrinted>
  <dcterms:created xsi:type="dcterms:W3CDTF">2018-09-18T06:33:00Z</dcterms:created>
  <dcterms:modified xsi:type="dcterms:W3CDTF">2024-10-19T14:18:37Z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0x010100B027FF688B3C1943B4ECEC99E3BB43CC</vt:lpwstr>
  </property>
  <property fmtid="{D5CDD505-2E9C-101B-9397-08002B2CF9AE}" pid="3" name="ICV">
    <vt:lpwstr>9FF5967BEFC6495AAEAC067F7272412A_13</vt:lpwstr>
  </property>
  <property fmtid="{D5CDD505-2E9C-101B-9397-08002B2CF9AE}" pid="4" name="KSOProductBuildVer">
    <vt:lpwstr>2052-12.1.0.16894</vt:lpwstr>
  </property>
</Properties>
</file>