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7" r:id="rId8"/>
    <p:sldId id="262" r:id="rId9"/>
    <p:sldId id="263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63040-A80E-4B54-9F7B-E5D6A67BF069}" v="1061" dt="2020-11-29T07:01:18.539"/>
    <p1510:client id="{E7A40704-EB44-4433-932B-127A02AAA001}" v="39" dt="2020-11-30T09:15:26.148"/>
    <p1510:client id="{F56914CE-67D8-4DA9-B827-A57EB4B1AEFB}" v="53" dt="2020-11-30T08:49:24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5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8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1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5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8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2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1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5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1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5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7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麻將牌面辨識系統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四電機四甲 </a:t>
            </a:r>
            <a:r>
              <a:rPr lang="zh-TW" altLang="en-US">
                <a:latin typeface="Arial"/>
                <a:ea typeface="微軟正黑體"/>
                <a:cs typeface="Arial"/>
              </a:rPr>
              <a:t>B10607056</a:t>
            </a:r>
            <a:r>
              <a:rPr lang="zh-TW" altLang="en-US">
                <a:ea typeface="微軟正黑體"/>
              </a:rPr>
              <a:t> 梁安誠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B98B4-22E9-4452-AE19-5EE49D7D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icrosoft JhengHei"/>
                <a:ea typeface="+mj-lt"/>
              </a:rPr>
              <a:t>module</a:t>
            </a:r>
            <a:endParaRPr lang="zh-TW" sz="400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DEF40F-1417-48FF-A11E-5CEFF598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ea typeface="+mn-lt"/>
            </a:endParaRPr>
          </a:p>
          <a:p>
            <a:pPr marL="514350" indent="-514350">
              <a:buAutoNum type="arabicPeriod"/>
            </a:pPr>
            <a:endParaRPr lang="en-US" sz="3200" dirty="0">
              <a:ea typeface="+mn-lt"/>
            </a:endParaRPr>
          </a:p>
          <a:p>
            <a:pPr marL="0" indent="0">
              <a:buNone/>
            </a:pPr>
            <a:r>
              <a:rPr lang="en-US" sz="3200" dirty="0">
                <a:latin typeface="Arial"/>
                <a:ea typeface="+mn-lt"/>
                <a:cs typeface="Arial"/>
              </a:rPr>
              <a:t>3</a:t>
            </a:r>
            <a:r>
              <a:rPr lang="en-US" sz="3200" dirty="0">
                <a:ea typeface="+mn-lt"/>
              </a:rPr>
              <a:t>. T</a:t>
            </a:r>
            <a:r>
              <a:rPr lang="zh-TW" sz="3200">
                <a:ea typeface="+mn-lt"/>
                <a:cs typeface="+mn-lt"/>
              </a:rPr>
              <a:t>kinter</a:t>
            </a:r>
            <a:endParaRPr lang="zh-TW" altLang="en-US" sz="3200">
              <a:ea typeface="+mn-lt"/>
            </a:endParaRPr>
          </a:p>
          <a:p>
            <a:pPr marL="0" indent="0">
              <a:buNone/>
            </a:pPr>
            <a:r>
              <a:rPr lang="zh-TW" sz="3200">
                <a:ea typeface="+mn-lt"/>
                <a:cs typeface="+mn-lt"/>
              </a:rPr>
              <a:t>用於圖形化介面</a:t>
            </a:r>
            <a:r>
              <a:rPr lang="zh-TW" altLang="en-US" sz="3200">
                <a:ea typeface="+mn-lt"/>
                <a:cs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5249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6D7DD-10B7-4558-95A2-EF40FC66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需克服的困難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81558D-0F28-4834-BE9C-EF959A795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18" charset="2"/>
              <a:buChar char="•"/>
            </a:pPr>
            <a:r>
              <a:rPr lang="zh-TW" altLang="en-US" sz="3200">
                <a:ea typeface="微軟正黑體"/>
              </a:rPr>
              <a:t>自己蒐集資料的</a:t>
            </a:r>
            <a:r>
              <a:rPr lang="zh-TW" sz="3200">
                <a:ea typeface="微軟正黑體"/>
              </a:rPr>
              <a:t>準確度</a:t>
            </a:r>
            <a:endParaRPr lang="zh-TW"/>
          </a:p>
          <a:p>
            <a:pPr marL="457200" indent="-457200">
              <a:buFont typeface="Arial" pitchFamily="18" charset="2"/>
              <a:buChar char="•"/>
            </a:pPr>
            <a:r>
              <a:rPr lang="zh-TW" altLang="en-US" sz="3200">
                <a:ea typeface="微軟正黑體"/>
              </a:rPr>
              <a:t>多張牌一起拍攝時如何切成單張</a:t>
            </a:r>
          </a:p>
          <a:p>
            <a:pPr marL="457200" indent="-457200">
              <a:buFont typeface="Arial" pitchFamily="18" charset="2"/>
              <a:buChar char="•"/>
            </a:pPr>
            <a:r>
              <a:rPr lang="zh-TW" altLang="en-US" sz="3200">
                <a:ea typeface="微軟正黑體"/>
              </a:rPr>
              <a:t>計算台數</a:t>
            </a:r>
            <a:endParaRPr lang="zh-TW" altLang="en-US" sz="3200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41774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1C9AA-ACE0-415A-B924-A66317471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464" y="1357063"/>
            <a:ext cx="9269046" cy="3255264"/>
          </a:xfrm>
        </p:spPr>
        <p:txBody>
          <a:bodyPr/>
          <a:lstStyle/>
          <a:p>
            <a:r>
              <a:rPr lang="en-US" altLang="zh-TW" dirty="0">
                <a:latin typeface="Microsoft JhengHei"/>
                <a:ea typeface="+mj-lt"/>
              </a:rPr>
              <a:t>Thanks for your listening</a:t>
            </a:r>
            <a:endParaRPr lang="zh-TW" dirty="0">
              <a:ea typeface="+mj-lt"/>
              <a:cs typeface="+mj-lt"/>
            </a:endParaRPr>
          </a:p>
          <a:p>
            <a:endParaRPr lang="zh-TW" altLang="en-US" dirty="0"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04E26-8936-4323-B58A-5BFF2373B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03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2125F-AD24-4E71-A513-DB130F3F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>
                <a:ea typeface="微軟正黑體"/>
              </a:rPr>
              <a:t>系統簡介</a:t>
            </a:r>
            <a:endParaRPr lang="zh-TW" altLang="en-US" sz="40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D6D304-1B8B-44F9-92AF-A5621105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18" charset="2"/>
              <a:buChar char="•"/>
            </a:pPr>
            <a:r>
              <a:rPr lang="zh-TW" altLang="en-US" sz="3200">
                <a:ea typeface="微軟正黑體"/>
              </a:rPr>
              <a:t>透過網路攝影機拍攝麻將牌面，經由影像處理與辨識，顯示出文字結果。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7410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20540-F2A8-4EEB-8618-54562DE9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>
                <a:ea typeface="微軟正黑體"/>
              </a:rPr>
              <a:t>動機</a:t>
            </a:r>
            <a:endParaRPr lang="zh-TW" altLang="en-US" sz="40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221FC5-3013-409A-BBE7-95225C3F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3200">
                <a:ea typeface="微軟正黑體"/>
              </a:rPr>
              <a:t>將傳統娛樂結合新技術。</a:t>
            </a:r>
            <a:endParaRPr lang="zh-TW" altLang="en-US" sz="3200"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3200">
                <a:ea typeface="微軟正黑體"/>
              </a:rPr>
              <a:t>覺得有趣。</a:t>
            </a:r>
          </a:p>
        </p:txBody>
      </p:sp>
    </p:spTree>
    <p:extLst>
      <p:ext uri="{BB962C8B-B14F-4D97-AF65-F5344CB8AC3E}">
        <p14:creationId xmlns:p14="http://schemas.microsoft.com/office/powerpoint/2010/main" val="229484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62BBD-1942-4D14-9DF7-ADBD04AC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>
                <a:ea typeface="微軟正黑體"/>
              </a:rPr>
              <a:t>硬體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4510BD-7D10-4953-A1A0-575B55F9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altLang="en-US" dirty="0">
              <a:ea typeface="微軟正黑體"/>
            </a:endParaRPr>
          </a:p>
          <a:p>
            <a:pPr marL="457200" indent="-457200">
              <a:buAutoNum type="arabicPeriod"/>
            </a:pPr>
            <a:endParaRPr lang="zh-TW" altLang="en-US" dirty="0">
              <a:ea typeface="微軟正黑體"/>
            </a:endParaRPr>
          </a:p>
        </p:txBody>
      </p:sp>
      <p:pic>
        <p:nvPicPr>
          <p:cNvPr id="4" name="圖片 4" descr="一張含有 電子用品, 相機, 電腦, 坐 的圖片&#10;&#10;自動產生的描述">
            <a:extLst>
              <a:ext uri="{FF2B5EF4-FFF2-40B4-BE49-F238E27FC236}">
                <a16:creationId xmlns:a16="http://schemas.microsoft.com/office/drawing/2014/main" id="{4C9EE73D-EB61-4C80-AA1A-DA6D1D287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1" y="2582528"/>
            <a:ext cx="2743200" cy="182971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BEF7ECE-65D9-42A3-AC40-B80A151D97AB}"/>
              </a:ext>
            </a:extLst>
          </p:cNvPr>
          <p:cNvSpPr txBox="1"/>
          <p:nvPr/>
        </p:nvSpPr>
        <p:spPr>
          <a:xfrm>
            <a:off x="4441093" y="1998784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微軟正黑體"/>
              </a:rPr>
              <a:t>網路攝影機</a:t>
            </a:r>
            <a:endParaRPr lang="zh-TW" altLang="en-US" sz="2800" dirty="0">
              <a:ea typeface="微軟正黑體"/>
            </a:endParaRPr>
          </a:p>
        </p:txBody>
      </p:sp>
      <p:pic>
        <p:nvPicPr>
          <p:cNvPr id="6" name="圖形 6" descr="螢幕">
            <a:extLst>
              <a:ext uri="{FF2B5EF4-FFF2-40B4-BE49-F238E27FC236}">
                <a16:creationId xmlns:a16="http://schemas.microsoft.com/office/drawing/2014/main" id="{6308D61B-8B0A-42A5-BBC6-102905BB0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9416" y="2190262"/>
            <a:ext cx="2614246" cy="261424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D1E0B25-E9C0-405C-80AB-DFEBE46C9DA9}"/>
              </a:ext>
            </a:extLst>
          </p:cNvPr>
          <p:cNvSpPr txBox="1"/>
          <p:nvPr/>
        </p:nvSpPr>
        <p:spPr>
          <a:xfrm>
            <a:off x="8061813" y="1995121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微軟正黑體"/>
              </a:rPr>
              <a:t>電腦與螢幕</a:t>
            </a:r>
          </a:p>
        </p:txBody>
      </p:sp>
    </p:spTree>
    <p:extLst>
      <p:ext uri="{BB962C8B-B14F-4D97-AF65-F5344CB8AC3E}">
        <p14:creationId xmlns:p14="http://schemas.microsoft.com/office/powerpoint/2010/main" val="280755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F89DB-D849-4C74-8C6C-BB9295B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1" y="1123837"/>
            <a:ext cx="3416405" cy="4601183"/>
          </a:xfrm>
        </p:spPr>
        <p:txBody>
          <a:bodyPr/>
          <a:lstStyle/>
          <a:p>
            <a:r>
              <a:rPr lang="zh-TW" sz="4000">
                <a:ea typeface="微軟正黑體"/>
              </a:rPr>
              <a:t>系統</a:t>
            </a:r>
            <a:r>
              <a:rPr lang="zh-TW" altLang="en-US" sz="4000">
                <a:ea typeface="微軟正黑體"/>
              </a:rPr>
              <a:t>功能介紹-</a:t>
            </a:r>
            <a:br>
              <a:rPr lang="zh-TW" altLang="en-US" sz="4000" dirty="0">
                <a:ea typeface="微軟正黑體"/>
              </a:rPr>
            </a:br>
            <a:r>
              <a:rPr lang="zh-TW" altLang="en-US" sz="4000">
                <a:ea typeface="微軟正黑體"/>
              </a:rPr>
              <a:t>階段一</a:t>
            </a:r>
          </a:p>
        </p:txBody>
      </p:sp>
      <p:sp>
        <p:nvSpPr>
          <p:cNvPr id="22" name="內容版面配置區 21">
            <a:extLst>
              <a:ext uri="{FF2B5EF4-FFF2-40B4-BE49-F238E27FC236}">
                <a16:creationId xmlns:a16="http://schemas.microsoft.com/office/drawing/2014/main" id="{20820CE3-FD36-4BA9-98EE-3EAEE788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itchFamily="18" charset="2"/>
              <a:buChar char="•"/>
            </a:pPr>
            <a:r>
              <a:rPr lang="zh-TW" altLang="en-US" sz="3200">
                <a:ea typeface="微軟正黑體"/>
              </a:rPr>
              <a:t>能辨識出單張牌面並顯示結果</a:t>
            </a:r>
            <a:endParaRPr lang="zh-TW"/>
          </a:p>
        </p:txBody>
      </p:sp>
      <p:pic>
        <p:nvPicPr>
          <p:cNvPr id="23" name="圖片 23" descr="一張含有 填滿, 坐, 桌, 食物 的圖片&#10;&#10;自動產生的描述">
            <a:extLst>
              <a:ext uri="{FF2B5EF4-FFF2-40B4-BE49-F238E27FC236}">
                <a16:creationId xmlns:a16="http://schemas.microsoft.com/office/drawing/2014/main" id="{0FE3F63C-6134-4A94-8D9D-AE6300F49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260" y="3024798"/>
            <a:ext cx="590550" cy="771525"/>
          </a:xfrm>
          <a:prstGeom prst="rect">
            <a:avLst/>
          </a:prstGeom>
        </p:spPr>
      </p:pic>
      <p:pic>
        <p:nvPicPr>
          <p:cNvPr id="24" name="圖片 24" descr="一張含有 馬克杯, 瓶, 食物 的圖片&#10;&#10;自動產生的描述">
            <a:extLst>
              <a:ext uri="{FF2B5EF4-FFF2-40B4-BE49-F238E27FC236}">
                <a16:creationId xmlns:a16="http://schemas.microsoft.com/office/drawing/2014/main" id="{D26D19DE-C29E-4FF4-B0F8-C0EA95E5D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3030904"/>
            <a:ext cx="590550" cy="771525"/>
          </a:xfrm>
          <a:prstGeom prst="rect">
            <a:avLst/>
          </a:prstGeom>
        </p:spPr>
      </p:pic>
      <p:pic>
        <p:nvPicPr>
          <p:cNvPr id="25" name="圖片 25">
            <a:extLst>
              <a:ext uri="{FF2B5EF4-FFF2-40B4-BE49-F238E27FC236}">
                <a16:creationId xmlns:a16="http://schemas.microsoft.com/office/drawing/2014/main" id="{D2FFCB25-93D4-4320-BF2D-6F1CB0680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240" y="3027240"/>
            <a:ext cx="600075" cy="790575"/>
          </a:xfrm>
          <a:prstGeom prst="rect">
            <a:avLst/>
          </a:prstGeom>
        </p:spPr>
      </p:pic>
      <p:pic>
        <p:nvPicPr>
          <p:cNvPr id="29" name="圖形 29" descr="相機">
            <a:extLst>
              <a:ext uri="{FF2B5EF4-FFF2-40B4-BE49-F238E27FC236}">
                <a16:creationId xmlns:a16="http://schemas.microsoft.com/office/drawing/2014/main" id="{B3A55877-2675-4820-B7A2-82429FB56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8338" y="1711569"/>
            <a:ext cx="914400" cy="914400"/>
          </a:xfrm>
          <a:prstGeom prst="rect">
            <a:avLst/>
          </a:prstGeom>
        </p:spPr>
      </p:pic>
      <p:pic>
        <p:nvPicPr>
          <p:cNvPr id="30" name="圖形 29" descr="相機">
            <a:extLst>
              <a:ext uri="{FF2B5EF4-FFF2-40B4-BE49-F238E27FC236}">
                <a16:creationId xmlns:a16="http://schemas.microsoft.com/office/drawing/2014/main" id="{43818BD6-AB9A-4F22-9506-8A2CFD955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953" y="1711569"/>
            <a:ext cx="914400" cy="914400"/>
          </a:xfrm>
          <a:prstGeom prst="rect">
            <a:avLst/>
          </a:prstGeom>
        </p:spPr>
      </p:pic>
      <p:pic>
        <p:nvPicPr>
          <p:cNvPr id="31" name="圖形 29" descr="相機">
            <a:extLst>
              <a:ext uri="{FF2B5EF4-FFF2-40B4-BE49-F238E27FC236}">
                <a16:creationId xmlns:a16="http://schemas.microsoft.com/office/drawing/2014/main" id="{629A50EB-DE75-42B8-9CAD-342BCB017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04029" y="1711568"/>
            <a:ext cx="914400" cy="914400"/>
          </a:xfrm>
          <a:prstGeom prst="rect">
            <a:avLst/>
          </a:prstGeom>
        </p:spPr>
      </p:pic>
      <p:sp>
        <p:nvSpPr>
          <p:cNvPr id="34" name="箭號: 向下 33">
            <a:extLst>
              <a:ext uri="{FF2B5EF4-FFF2-40B4-BE49-F238E27FC236}">
                <a16:creationId xmlns:a16="http://schemas.microsoft.com/office/drawing/2014/main" id="{7B11FB0D-9308-4330-B3F6-E59B2604FEAF}"/>
              </a:ext>
            </a:extLst>
          </p:cNvPr>
          <p:cNvSpPr/>
          <p:nvPr/>
        </p:nvSpPr>
        <p:spPr>
          <a:xfrm>
            <a:off x="4611770" y="2479420"/>
            <a:ext cx="478692" cy="547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下 34">
            <a:extLst>
              <a:ext uri="{FF2B5EF4-FFF2-40B4-BE49-F238E27FC236}">
                <a16:creationId xmlns:a16="http://schemas.microsoft.com/office/drawing/2014/main" id="{8E9BA4C1-297C-45AC-ACFB-991CDBEB8DE1}"/>
              </a:ext>
            </a:extLst>
          </p:cNvPr>
          <p:cNvSpPr/>
          <p:nvPr/>
        </p:nvSpPr>
        <p:spPr>
          <a:xfrm>
            <a:off x="6819616" y="2479420"/>
            <a:ext cx="478692" cy="547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下 35">
            <a:extLst>
              <a:ext uri="{FF2B5EF4-FFF2-40B4-BE49-F238E27FC236}">
                <a16:creationId xmlns:a16="http://schemas.microsoft.com/office/drawing/2014/main" id="{6D42A2C3-C17D-480C-9513-A218FF74DF14}"/>
              </a:ext>
            </a:extLst>
          </p:cNvPr>
          <p:cNvSpPr/>
          <p:nvPr/>
        </p:nvSpPr>
        <p:spPr>
          <a:xfrm>
            <a:off x="9027461" y="2479419"/>
            <a:ext cx="478692" cy="547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下 36">
            <a:extLst>
              <a:ext uri="{FF2B5EF4-FFF2-40B4-BE49-F238E27FC236}">
                <a16:creationId xmlns:a16="http://schemas.microsoft.com/office/drawing/2014/main" id="{389DF79B-8C07-4DF6-9870-E8C16B435FDB}"/>
              </a:ext>
            </a:extLst>
          </p:cNvPr>
          <p:cNvSpPr/>
          <p:nvPr/>
        </p:nvSpPr>
        <p:spPr>
          <a:xfrm>
            <a:off x="4611770" y="3817804"/>
            <a:ext cx="478692" cy="547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向下 37">
            <a:extLst>
              <a:ext uri="{FF2B5EF4-FFF2-40B4-BE49-F238E27FC236}">
                <a16:creationId xmlns:a16="http://schemas.microsoft.com/office/drawing/2014/main" id="{C2C72D39-E20A-40D4-9AB4-94F109972306}"/>
              </a:ext>
            </a:extLst>
          </p:cNvPr>
          <p:cNvSpPr/>
          <p:nvPr/>
        </p:nvSpPr>
        <p:spPr>
          <a:xfrm>
            <a:off x="6819615" y="3798265"/>
            <a:ext cx="478692" cy="547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18DD85D4-6128-4848-A62F-900301D8E4F4}"/>
              </a:ext>
            </a:extLst>
          </p:cNvPr>
          <p:cNvSpPr/>
          <p:nvPr/>
        </p:nvSpPr>
        <p:spPr>
          <a:xfrm>
            <a:off x="9027462" y="3817804"/>
            <a:ext cx="478692" cy="547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形 40" descr="螢幕">
            <a:extLst>
              <a:ext uri="{FF2B5EF4-FFF2-40B4-BE49-F238E27FC236}">
                <a16:creationId xmlns:a16="http://schemas.microsoft.com/office/drawing/2014/main" id="{2FC8F54D-FBF1-448A-B269-6B9501FC46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83184" y="4251569"/>
            <a:ext cx="1334476" cy="1354015"/>
          </a:xfrm>
          <a:prstGeom prst="rect">
            <a:avLst/>
          </a:prstGeom>
        </p:spPr>
      </p:pic>
      <p:pic>
        <p:nvPicPr>
          <p:cNvPr id="41" name="圖形 40" descr="螢幕">
            <a:extLst>
              <a:ext uri="{FF2B5EF4-FFF2-40B4-BE49-F238E27FC236}">
                <a16:creationId xmlns:a16="http://schemas.microsoft.com/office/drawing/2014/main" id="{395BBADC-054B-4DDC-B7C4-FF58F87707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91030" y="4251568"/>
            <a:ext cx="1334476" cy="1354015"/>
          </a:xfrm>
          <a:prstGeom prst="rect">
            <a:avLst/>
          </a:prstGeom>
        </p:spPr>
      </p:pic>
      <p:pic>
        <p:nvPicPr>
          <p:cNvPr id="42" name="圖形 40" descr="螢幕">
            <a:extLst>
              <a:ext uri="{FF2B5EF4-FFF2-40B4-BE49-F238E27FC236}">
                <a16:creationId xmlns:a16="http://schemas.microsoft.com/office/drawing/2014/main" id="{7C675AB3-B8B4-4964-B4E2-BA5EADD942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89106" y="4251568"/>
            <a:ext cx="1334476" cy="1354015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C82A030B-451D-43A4-AB79-FB7AD475C39D}"/>
              </a:ext>
            </a:extLst>
          </p:cNvPr>
          <p:cNvSpPr txBox="1"/>
          <p:nvPr/>
        </p:nvSpPr>
        <p:spPr>
          <a:xfrm>
            <a:off x="4387362" y="4631593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微軟正黑體"/>
              </a:rPr>
              <a:t>九筒</a:t>
            </a:r>
            <a:endParaRPr lang="zh-TW" altLang="en-US" sz="2800" dirty="0">
              <a:ea typeface="微軟正黑體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DFB69DF-FC15-4BE1-B9A6-6E6FF3CB9829}"/>
              </a:ext>
            </a:extLst>
          </p:cNvPr>
          <p:cNvSpPr txBox="1"/>
          <p:nvPr/>
        </p:nvSpPr>
        <p:spPr>
          <a:xfrm>
            <a:off x="6604977" y="4631593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微軟正黑體"/>
              </a:rPr>
              <a:t>西風</a:t>
            </a:r>
            <a:endParaRPr lang="zh-TW" altLang="en-US" sz="2800" dirty="0">
              <a:ea typeface="微軟正黑體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A42DCEA-6AFC-4726-931C-DFB7959D9954}"/>
              </a:ext>
            </a:extLst>
          </p:cNvPr>
          <p:cNvSpPr txBox="1"/>
          <p:nvPr/>
        </p:nvSpPr>
        <p:spPr>
          <a:xfrm>
            <a:off x="8803053" y="4631592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微軟正黑體"/>
              </a:rPr>
              <a:t>五條</a:t>
            </a:r>
            <a:endParaRPr lang="zh-TW" altLang="en-US" sz="2800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01318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84E53-51F9-4EED-AB65-A84B1D2E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1" y="1123837"/>
            <a:ext cx="3426174" cy="4601183"/>
          </a:xfrm>
        </p:spPr>
        <p:txBody>
          <a:bodyPr/>
          <a:lstStyle/>
          <a:p>
            <a:r>
              <a:rPr lang="zh-TW" altLang="en-US" sz="4000">
                <a:ea typeface="微軟正黑體"/>
              </a:rPr>
              <a:t>系統</a:t>
            </a:r>
            <a:r>
              <a:rPr lang="zh-TW" sz="4000">
                <a:ea typeface="微軟正黑體"/>
              </a:rPr>
              <a:t>功能介紹-</a:t>
            </a:r>
            <a:br>
              <a:rPr lang="zh-TW" sz="4000" dirty="0"/>
            </a:br>
            <a:r>
              <a:rPr lang="zh-TW" sz="4000">
                <a:ea typeface="微軟正黑體"/>
              </a:rPr>
              <a:t>階段</a:t>
            </a:r>
            <a:r>
              <a:rPr lang="zh-TW" altLang="en-US" sz="4000">
                <a:ea typeface="微軟正黑體"/>
              </a:rPr>
              <a:t>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BA827F-4178-4DDC-B04B-97F28B67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itchFamily="18" charset="2"/>
              <a:buChar char="•"/>
            </a:pPr>
            <a:r>
              <a:rPr lang="zh-TW" altLang="en-US" sz="3200">
                <a:ea typeface="微軟正黑體"/>
              </a:rPr>
              <a:t>能一次辨識出多張牌面</a:t>
            </a:r>
            <a:endParaRPr lang="zh-TW"/>
          </a:p>
          <a:p>
            <a:pPr marL="457200" indent="-457200">
              <a:buFont typeface="Arial" pitchFamily="18" charset="2"/>
              <a:buChar char="•"/>
            </a:pPr>
            <a:r>
              <a:rPr lang="zh-TW" altLang="en-US" sz="3200">
                <a:ea typeface="微軟正黑體"/>
              </a:rPr>
              <a:t>並判斷胡牌台數</a:t>
            </a:r>
            <a:r>
              <a:rPr lang="zh-TW" sz="320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※</a:t>
            </a:r>
            <a:r>
              <a:rPr lang="zh-TW" sz="3200">
                <a:solidFill>
                  <a:schemeClr val="bg1">
                    <a:lumMod val="75000"/>
                  </a:schemeClr>
                </a:solidFill>
                <a:ea typeface="微軟正黑體"/>
              </a:rPr>
              <a:t>不一定能完成</a:t>
            </a:r>
            <a:endParaRPr lang="zh-TW" sz="320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457200" indent="-457200">
              <a:buFont typeface="Arial" pitchFamily="18" charset="2"/>
              <a:buChar char="•"/>
            </a:pPr>
            <a:endParaRPr lang="zh-TW" altLang="en-US" sz="3200" dirty="0">
              <a:solidFill>
                <a:srgbClr val="595959"/>
              </a:solidFill>
              <a:ea typeface="微軟正黑體"/>
            </a:endParaRPr>
          </a:p>
          <a:p>
            <a:pPr marL="0" indent="0">
              <a:buNone/>
            </a:pPr>
            <a:r>
              <a:rPr lang="zh-TW" sz="3200" dirty="0">
                <a:solidFill>
                  <a:srgbClr val="595959"/>
                </a:solidFill>
                <a:ea typeface="微軟正黑體"/>
              </a:rPr>
              <a:t>    </a:t>
            </a:r>
            <a:r>
              <a:rPr lang="zh-TW" altLang="en-US" sz="3200" dirty="0">
                <a:solidFill>
                  <a:srgbClr val="595959"/>
                </a:solidFill>
                <a:ea typeface="微軟正黑體"/>
              </a:rPr>
              <a:t> </a:t>
            </a:r>
            <a:endParaRPr lang="zh-TW" altLang="en-US" sz="3200" dirty="0">
              <a:solidFill>
                <a:schemeClr val="bg1">
                  <a:lumMod val="75000"/>
                </a:schemeClr>
              </a:solidFill>
              <a:ea typeface="微軟正黑體"/>
            </a:endParaRPr>
          </a:p>
        </p:txBody>
      </p:sp>
      <p:pic>
        <p:nvPicPr>
          <p:cNvPr id="4" name="圖片 4" descr="一張含有 室內, 桌, 綠色, 坐 的圖片&#10;&#10;自動產生的描述">
            <a:extLst>
              <a:ext uri="{FF2B5EF4-FFF2-40B4-BE49-F238E27FC236}">
                <a16:creationId xmlns:a16="http://schemas.microsoft.com/office/drawing/2014/main" id="{2F86BD1A-3BDD-418A-9F77-853065A1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016" y="2168677"/>
            <a:ext cx="5996353" cy="33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7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65BE3-7C4D-49DD-9C68-92952127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>
                <a:ea typeface="微軟正黑體"/>
              </a:rPr>
              <a:t>系統架構圖</a:t>
            </a: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88F06AAD-6348-4C20-BEF2-0682B69A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8569" y="1127277"/>
            <a:ext cx="7638817" cy="4594302"/>
          </a:xfrm>
        </p:spPr>
      </p:pic>
    </p:spTree>
    <p:extLst>
      <p:ext uri="{BB962C8B-B14F-4D97-AF65-F5344CB8AC3E}">
        <p14:creationId xmlns:p14="http://schemas.microsoft.com/office/powerpoint/2010/main" val="199676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56603-B7D8-48AC-8B7F-4B929CD7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latin typeface="Microsoft JhengHei"/>
                <a:ea typeface="+mj-lt"/>
              </a:rPr>
              <a:t>module</a:t>
            </a:r>
            <a:endParaRPr lang="zh-TW" sz="400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30F6D9-F615-49D1-8692-E27CAF15B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sz="3200" dirty="0">
              <a:latin typeface="Arial"/>
              <a:ea typeface="微軟正黑體"/>
              <a:cs typeface="Arial"/>
            </a:endParaRPr>
          </a:p>
          <a:p>
            <a:pPr marL="0" indent="0">
              <a:buNone/>
            </a:pPr>
            <a:r>
              <a:rPr lang="zh-TW" altLang="en-US" sz="3200">
                <a:latin typeface="Arial"/>
                <a:ea typeface="微軟正黑體"/>
                <a:cs typeface="Arial"/>
              </a:rPr>
              <a:t>1</a:t>
            </a:r>
            <a:r>
              <a:rPr lang="zh-TW" altLang="en-US" sz="3200">
                <a:ea typeface="微軟正黑體"/>
              </a:rPr>
              <a:t>. Opencv</a:t>
            </a:r>
            <a:endParaRPr lang="zh-TW">
              <a:ea typeface="微軟正黑體"/>
            </a:endParaRPr>
          </a:p>
          <a:p>
            <a:pPr marL="0" indent="0">
              <a:buNone/>
            </a:pPr>
            <a:r>
              <a:rPr lang="zh-TW" altLang="en-US" sz="3200">
                <a:ea typeface="微軟正黑體"/>
              </a:rPr>
              <a:t>用於影像處理。包含去除背景、</a:t>
            </a:r>
            <a:r>
              <a:rPr lang="zh-TW" altLang="en-US" sz="3200">
                <a:ea typeface="微軟正黑體"/>
                <a:cs typeface="+mn-lt"/>
              </a:rPr>
              <a:t>邊緣檢測、</a:t>
            </a:r>
            <a:r>
              <a:rPr lang="zh-TW" sz="3200">
                <a:ea typeface="+mn-lt"/>
                <a:cs typeface="+mn-lt"/>
              </a:rPr>
              <a:t>傾斜校正</a:t>
            </a:r>
            <a:r>
              <a:rPr lang="zh-TW" altLang="en-US" sz="3200">
                <a:ea typeface="+mn-lt"/>
                <a:cs typeface="+mn-lt"/>
              </a:rPr>
              <a:t>、調整圖片大小、</a:t>
            </a:r>
            <a:r>
              <a:rPr lang="zh-TW" sz="3200">
                <a:ea typeface="+mn-lt"/>
                <a:cs typeface="+mn-lt"/>
              </a:rPr>
              <a:t>圖像二值化</a:t>
            </a:r>
            <a:r>
              <a:rPr lang="zh-TW" altLang="en-US" sz="3200">
                <a:ea typeface="+mn-lt"/>
                <a:cs typeface="+mn-lt"/>
              </a:rPr>
              <a:t>等等。</a:t>
            </a:r>
            <a:endParaRPr lang="zh-TW"/>
          </a:p>
          <a:p>
            <a:pPr marL="0" indent="0">
              <a:buNone/>
            </a:pPr>
            <a:endParaRPr lang="zh-TW" altLang="en-US" sz="3200" dirty="0">
              <a:ea typeface="微軟正黑體"/>
              <a:cs typeface="+mn-lt"/>
            </a:endParaRPr>
          </a:p>
          <a:p>
            <a:pPr marL="457200" indent="-457200">
              <a:buAutoNum type="arabicPeriod"/>
            </a:pPr>
            <a:endParaRPr lang="zh-TW" altLang="en-US" sz="3200" dirty="0">
              <a:ea typeface="微軟正黑體"/>
            </a:endParaRPr>
          </a:p>
          <a:p>
            <a:pPr marL="457200" indent="-457200">
              <a:buAutoNum type="arabicPeriod"/>
            </a:pPr>
            <a:endParaRPr lang="zh-TW" altLang="en-US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87935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98D00-2779-43CF-8EFA-17A60563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icrosoft JhengHei"/>
                <a:ea typeface="+mj-lt"/>
              </a:rPr>
              <a:t>module</a:t>
            </a:r>
            <a:endParaRPr lang="zh-TW" sz="400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21DED4-3639-489E-A5D7-C7BE9A50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endParaRPr lang="zh-TW" sz="3200" dirty="0">
              <a:ea typeface="微軟正黑體"/>
            </a:endParaRPr>
          </a:p>
          <a:p>
            <a:pPr marL="457200" indent="-457200">
              <a:buAutoNum type="arabicPeriod"/>
            </a:pPr>
            <a:endParaRPr lang="zh-TW" sz="3200" dirty="0">
              <a:ea typeface="微軟正黑體"/>
            </a:endParaRPr>
          </a:p>
          <a:p>
            <a:pPr marL="0" indent="0">
              <a:buNone/>
            </a:pPr>
            <a:r>
              <a:rPr lang="en-US" altLang="zh-TW" sz="3200" dirty="0">
                <a:latin typeface="Arial"/>
                <a:ea typeface="微軟正黑體"/>
                <a:cs typeface="Arial"/>
              </a:rPr>
              <a:t>2</a:t>
            </a:r>
            <a:r>
              <a:rPr lang="en-US" altLang="zh-TW" sz="3200" dirty="0">
                <a:ea typeface="微軟正黑體"/>
              </a:rPr>
              <a:t>.</a:t>
            </a:r>
            <a:r>
              <a:rPr lang="zh-TW" altLang="en-US" sz="3200">
                <a:ea typeface="微軟正黑體"/>
              </a:rPr>
              <a:t> </a:t>
            </a:r>
            <a:r>
              <a:rPr lang="zh-TW" sz="3200">
                <a:ea typeface="微軟正黑體"/>
              </a:rPr>
              <a:t>Tensorflow</a:t>
            </a:r>
          </a:p>
          <a:p>
            <a:pPr marL="0" indent="0">
              <a:buNone/>
            </a:pPr>
            <a:r>
              <a:rPr lang="zh-TW" sz="3200">
                <a:ea typeface="微軟正黑體"/>
              </a:rPr>
              <a:t>用於模型訓練。包含資料強化</a:t>
            </a:r>
            <a:r>
              <a:rPr lang="zh-TW" altLang="en-US" sz="3200">
                <a:ea typeface="微軟正黑體"/>
              </a:rPr>
              <a:t>、建立模型、訓練與驗證等等。</a:t>
            </a:r>
            <a:endParaRPr lang="zh-TW">
              <a:ea typeface="微軟正黑體"/>
            </a:endParaRPr>
          </a:p>
          <a:p>
            <a:pPr marL="0" indent="0">
              <a:buNone/>
            </a:pPr>
            <a:endParaRPr lang="zh-TW" sz="3200" dirty="0">
              <a:ea typeface="微軟正黑體"/>
              <a:cs typeface="+mn-lt"/>
            </a:endParaRPr>
          </a:p>
          <a:p>
            <a:pPr marL="457200" indent="-457200">
              <a:buFont typeface="Arial" pitchFamily="18" charset="2"/>
              <a:buChar char="•"/>
            </a:pPr>
            <a:endParaRPr lang="zh-TW" altLang="en-US" sz="3200" dirty="0">
              <a:ea typeface="微軟正黑體"/>
            </a:endParaRPr>
          </a:p>
          <a:p>
            <a:pPr marL="457200" indent="-457200">
              <a:buAutoNum type="arabicPeriod"/>
            </a:pPr>
            <a:endParaRPr lang="zh-TW" altLang="en-US" sz="3200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076250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Frame</vt:lpstr>
      <vt:lpstr>麻將牌面辨識系統</vt:lpstr>
      <vt:lpstr>系統簡介</vt:lpstr>
      <vt:lpstr>動機</vt:lpstr>
      <vt:lpstr>硬體</vt:lpstr>
      <vt:lpstr>系統功能介紹- 階段一</vt:lpstr>
      <vt:lpstr>系統功能介紹- 階段二</vt:lpstr>
      <vt:lpstr>系統架構圖</vt:lpstr>
      <vt:lpstr>module</vt:lpstr>
      <vt:lpstr>module</vt:lpstr>
      <vt:lpstr>module</vt:lpstr>
      <vt:lpstr>需克服的困難</vt:lpstr>
      <vt:lpstr>Thanks for your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378</cp:revision>
  <dcterms:created xsi:type="dcterms:W3CDTF">2020-11-27T13:28:46Z</dcterms:created>
  <dcterms:modified xsi:type="dcterms:W3CDTF">2020-11-30T09:17:00Z</dcterms:modified>
</cp:coreProperties>
</file>