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5" r:id="rId1"/>
  </p:sldMasterIdLst>
  <p:sldIdLst>
    <p:sldId id="256" r:id="rId2"/>
    <p:sldId id="261" r:id="rId3"/>
    <p:sldId id="264" r:id="rId4"/>
    <p:sldId id="265" r:id="rId5"/>
    <p:sldId id="260" r:id="rId6"/>
    <p:sldId id="266" r:id="rId7"/>
    <p:sldId id="267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6915"/>
    <a:srgbClr val="15FFC2"/>
    <a:srgbClr val="FF8BC8"/>
    <a:srgbClr val="DB8BFF"/>
    <a:srgbClr val="EE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DDC4-1E9B-494C-9B2A-CCD29A6E2E30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9F43-08F2-4C60-9A7A-0A75FBD032A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528400" y="680507"/>
            <a:ext cx="336983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4400" b="1" dirty="0" smtClean="0">
                <a:solidFill>
                  <a:schemeClr val="bg1">
                    <a:lumMod val="85000"/>
                    <a:alpha val="3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endParaRPr lang="zh-TW" altLang="en-US" sz="34400" b="1" dirty="0">
              <a:solidFill>
                <a:schemeClr val="bg1">
                  <a:lumMod val="85000"/>
                  <a:alpha val="3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等腰三角形 7"/>
          <p:cNvSpPr/>
          <p:nvPr userDrawn="1"/>
        </p:nvSpPr>
        <p:spPr>
          <a:xfrm>
            <a:off x="4109764" y="4982846"/>
            <a:ext cx="1164718" cy="1004067"/>
          </a:xfrm>
          <a:prstGeom prst="triangle">
            <a:avLst/>
          </a:prstGeom>
          <a:gradFill>
            <a:gsLst>
              <a:gs pos="100000">
                <a:srgbClr val="15FFC2"/>
              </a:gs>
              <a:gs pos="12000">
                <a:srgbClr val="00B0F0"/>
              </a:gs>
            </a:gsLst>
            <a:lin ang="19800000" scaled="0"/>
          </a:gradFill>
          <a:ln>
            <a:noFill/>
          </a:ln>
          <a:effectLst>
            <a:outerShdw blurRad="254000" dist="254000" dir="5400000" algn="ctr" rotWithShape="0">
              <a:srgbClr val="00B0F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套索 8"/>
          <p:cNvSpPr/>
          <p:nvPr userDrawn="1"/>
        </p:nvSpPr>
        <p:spPr>
          <a:xfrm rot="5400000">
            <a:off x="6285806" y="1114472"/>
            <a:ext cx="1164657" cy="1135781"/>
          </a:xfrm>
          <a:prstGeom prst="chord">
            <a:avLst>
              <a:gd name="adj1" fmla="val 2820608"/>
              <a:gd name="adj2" fmla="val 14121541"/>
            </a:avLst>
          </a:prstGeom>
          <a:gradFill>
            <a:gsLst>
              <a:gs pos="0">
                <a:schemeClr val="accent4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2000000" scaled="0"/>
          </a:gradFill>
          <a:ln>
            <a:noFill/>
          </a:ln>
          <a:effectLst>
            <a:outerShdw blurRad="254000" dist="254000" dir="5400000" algn="t" rotWithShape="0">
              <a:schemeClr val="accent4">
                <a:lumMod val="20000"/>
                <a:lumOff val="8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菱形 9"/>
          <p:cNvSpPr/>
          <p:nvPr userDrawn="1"/>
        </p:nvSpPr>
        <p:spPr>
          <a:xfrm>
            <a:off x="9729069" y="853497"/>
            <a:ext cx="1243844" cy="1243844"/>
          </a:xfrm>
          <a:prstGeom prst="diamond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  <a:effectLst>
            <a:outerShdw blurRad="254000" dist="254000" dir="5400000" algn="ctr" rotWithShape="0">
              <a:schemeClr val="accent5">
                <a:lumMod val="20000"/>
                <a:lumOff val="8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 userDrawn="1"/>
        </p:nvSpPr>
        <p:spPr>
          <a:xfrm>
            <a:off x="9513702" y="4603188"/>
            <a:ext cx="1609380" cy="1609380"/>
          </a:xfrm>
          <a:prstGeom prst="ellipse">
            <a:avLst/>
          </a:prstGeom>
          <a:gradFill>
            <a:gsLst>
              <a:gs pos="100000">
                <a:srgbClr val="FF6915"/>
              </a:gs>
              <a:gs pos="0">
                <a:srgbClr val="FF8BC8"/>
              </a:gs>
            </a:gsLst>
            <a:lin ang="16200000" scaled="0"/>
          </a:gradFill>
          <a:ln>
            <a:noFill/>
          </a:ln>
          <a:effectLst>
            <a:outerShdw blurRad="254000" dist="254000" dir="5400000" algn="ctr" rotWithShape="0">
              <a:srgbClr val="DB8B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套索 11"/>
          <p:cNvSpPr/>
          <p:nvPr userDrawn="1"/>
        </p:nvSpPr>
        <p:spPr>
          <a:xfrm rot="9424095">
            <a:off x="6813594" y="4321088"/>
            <a:ext cx="1164657" cy="1135781"/>
          </a:xfrm>
          <a:prstGeom prst="chord">
            <a:avLst>
              <a:gd name="adj1" fmla="val 2820608"/>
              <a:gd name="adj2" fmla="val 14121541"/>
            </a:avLst>
          </a:prstGeom>
          <a:gradFill>
            <a:gsLst>
              <a:gs pos="100000">
                <a:srgbClr val="EEC9FF"/>
              </a:gs>
              <a:gs pos="0">
                <a:srgbClr val="7030A0"/>
              </a:gs>
            </a:gsLst>
            <a:lin ang="2400000" scaled="0"/>
          </a:gradFill>
          <a:ln>
            <a:noFill/>
          </a:ln>
          <a:effectLst>
            <a:outerShdw blurRad="254000" dist="254000" dir="5400000" algn="ctr" rotWithShape="0">
              <a:srgbClr val="EEC9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 userDrawn="1"/>
        </p:nvSpPr>
        <p:spPr>
          <a:xfrm>
            <a:off x="8458127" y="2715348"/>
            <a:ext cx="932621" cy="932621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2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  <a:effectLst>
            <a:outerShdw blurRad="254000" dist="254000" dir="5400000" algn="ctr" rotWithShape="0">
              <a:schemeClr val="accent2">
                <a:lumMod val="20000"/>
                <a:lumOff val="8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0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DDC4-1E9B-494C-9B2A-CCD29A6E2E30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9F43-08F2-4C60-9A7A-0A75FBD0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01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DDC4-1E9B-494C-9B2A-CCD29A6E2E30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9F43-08F2-4C60-9A7A-0A75FBD0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49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DDC4-1E9B-494C-9B2A-CCD29A6E2E30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9F43-08F2-4C60-9A7A-0A75FBD032A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528400" y="680507"/>
            <a:ext cx="336983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4400" b="1" dirty="0" smtClean="0">
                <a:solidFill>
                  <a:schemeClr val="bg1">
                    <a:lumMod val="85000"/>
                    <a:alpha val="3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endParaRPr lang="zh-TW" altLang="en-US" sz="34400" b="1" dirty="0">
              <a:solidFill>
                <a:schemeClr val="bg1">
                  <a:lumMod val="85000"/>
                  <a:alpha val="3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898232" y="0"/>
            <a:ext cx="829376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391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DDC4-1E9B-494C-9B2A-CCD29A6E2E30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9F43-08F2-4C60-9A7A-0A75FBD0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80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DDC4-1E9B-494C-9B2A-CCD29A6E2E30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9F43-08F2-4C60-9A7A-0A75FBD0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335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DDC4-1E9B-494C-9B2A-CCD29A6E2E30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9F43-08F2-4C60-9A7A-0A75FBD0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270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DDC4-1E9B-494C-9B2A-CCD29A6E2E30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9F43-08F2-4C60-9A7A-0A75FBD0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66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DDC4-1E9B-494C-9B2A-CCD29A6E2E30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9F43-08F2-4C60-9A7A-0A75FBD0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11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DDC4-1E9B-494C-9B2A-CCD29A6E2E30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9F43-08F2-4C60-9A7A-0A75FBD0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3978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DDC4-1E9B-494C-9B2A-CCD29A6E2E30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9F43-08F2-4C60-9A7A-0A75FBD0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11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FDDC4-1E9B-494C-9B2A-CCD29A6E2E30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59F43-08F2-4C60-9A7A-0A75FBD03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46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6" r:id="rId1"/>
    <p:sldLayoutId id="2147484147" r:id="rId2"/>
    <p:sldLayoutId id="2147484148" r:id="rId3"/>
    <p:sldLayoutId id="2147484149" r:id="rId4"/>
    <p:sldLayoutId id="2147484150" r:id="rId5"/>
    <p:sldLayoutId id="2147484151" r:id="rId6"/>
    <p:sldLayoutId id="2147484152" r:id="rId7"/>
    <p:sldLayoutId id="2147484153" r:id="rId8"/>
    <p:sldLayoutId id="2147484154" r:id="rId9"/>
    <p:sldLayoutId id="2147484155" r:id="rId10"/>
    <p:sldLayoutId id="2147484156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371211" y="3356267"/>
            <a:ext cx="467307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cap="none" spc="0" dirty="0" smtClean="0">
                <a:ln w="0"/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學號：</a:t>
            </a:r>
            <a:r>
              <a:rPr lang="en-US" altLang="zh-TW" sz="2400" b="1" dirty="0" smtClean="0">
                <a:ln w="0"/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</a:t>
            </a:r>
            <a:r>
              <a:rPr lang="en-US" altLang="zh-TW" sz="2400" b="1" cap="none" spc="0" dirty="0" smtClean="0">
                <a:ln w="0"/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10907323</a:t>
            </a:r>
            <a:r>
              <a:rPr lang="zh-TW" altLang="en-US" sz="2400" b="1" cap="none" spc="0" dirty="0" smtClean="0">
                <a:ln w="0"/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2400" b="1" cap="none" spc="0" dirty="0" smtClean="0">
                <a:ln w="0"/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M10807626</a:t>
            </a:r>
          </a:p>
          <a:p>
            <a:pPr>
              <a:lnSpc>
                <a:spcPct val="150000"/>
              </a:lnSpc>
            </a:pPr>
            <a:r>
              <a:rPr lang="zh-TW" altLang="en-US" sz="2400" b="1" cap="none" spc="0" dirty="0" smtClean="0">
                <a:ln w="0"/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姓名：楊喬鈞、林宥樺</a:t>
            </a:r>
            <a:endParaRPr lang="zh-TW" altLang="en-US" sz="2400" b="1" cap="none" spc="0" dirty="0">
              <a:ln w="0"/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71211" y="2432937"/>
            <a:ext cx="66479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dirty="0" smtClean="0">
                <a:ln w="0"/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基於人臉辨識系統之早餐店阿姨</a:t>
            </a:r>
            <a:endParaRPr lang="en-US" altLang="zh-TW" sz="3600" b="1" dirty="0">
              <a:ln w="0"/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89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59183" y="2886842"/>
            <a:ext cx="1595309" cy="7397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3200" b="1" dirty="0" smtClean="0">
                <a:ln w="0"/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423443" y="1733225"/>
            <a:ext cx="74256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400" b="1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情境與動機</a:t>
            </a:r>
            <a:endParaRPr lang="en-US" altLang="zh-TW" sz="2400" b="1" dirty="0" smtClean="0">
              <a:solidFill>
                <a:schemeClr val="tx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400" b="1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  <a:r>
              <a:rPr lang="zh-TW" altLang="en-US" sz="2400" b="1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endParaRPr lang="en-US" altLang="zh-TW" sz="2400" b="1" dirty="0" smtClean="0">
              <a:solidFill>
                <a:schemeClr val="tx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400" b="1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使用設備</a:t>
            </a:r>
            <a:endParaRPr lang="en-US" altLang="zh-TW" sz="2400" b="1" dirty="0" smtClean="0">
              <a:solidFill>
                <a:schemeClr val="tx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400" b="1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</a:t>
            </a:r>
            <a:r>
              <a:rPr lang="zh-TW" altLang="en-US" sz="2400" b="1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料</a:t>
            </a:r>
            <a:endParaRPr lang="en-US" altLang="zh-TW" sz="2400" b="1" dirty="0" smtClean="0">
              <a:solidFill>
                <a:schemeClr val="tx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93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8580" y="2886842"/>
            <a:ext cx="2236510" cy="7403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200" b="1" dirty="0" smtClean="0">
                <a:ln w="0"/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情境與動機</a:t>
            </a:r>
            <a:endParaRPr lang="en-US" altLang="zh-TW" sz="3200" b="1" dirty="0" smtClean="0">
              <a:ln w="0"/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423443" y="1409514"/>
            <a:ext cx="74256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問題情</a:t>
            </a:r>
            <a:r>
              <a:rPr lang="zh-TW" altLang="en-US" sz="2400" b="1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境</a:t>
            </a:r>
            <a:endParaRPr lang="zh-TW" altLang="en-US" sz="2400" b="1" dirty="0" smtClean="0">
              <a:solidFill>
                <a:schemeClr val="tx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時常因為</a:t>
            </a:r>
            <a:r>
              <a:rPr lang="zh-TW" altLang="en-US" sz="20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不知道要吃</a:t>
            </a:r>
            <a:r>
              <a:rPr lang="zh-TW" altLang="en-US" sz="2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什</a:t>
            </a:r>
            <a:r>
              <a:rPr lang="zh-TW" altLang="en-US" sz="20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麼</a:t>
            </a:r>
            <a:r>
              <a:rPr lang="zh-TW" altLang="en-US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而感到困擾嗎？</a:t>
            </a:r>
            <a:endParaRPr lang="en-US" altLang="zh-TW" sz="2000" b="1" dirty="0" smtClean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長期忍受站在櫃台前面，與店員對視，點不出東西的</a:t>
            </a:r>
            <a:r>
              <a:rPr lang="zh-TW" altLang="en-US" sz="20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尷尬</a:t>
            </a:r>
            <a:r>
              <a:rPr lang="zh-TW" altLang="en-US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嗎</a:t>
            </a:r>
            <a:r>
              <a:rPr lang="zh-TW" altLang="en-US" sz="2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sz="2000" b="1" dirty="0" smtClean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系統動機</a:t>
            </a:r>
            <a:endParaRPr lang="en-US" altLang="zh-TW" sz="2400" b="1" dirty="0" smtClean="0">
              <a:solidFill>
                <a:schemeClr val="tx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動機為：可以</a:t>
            </a:r>
            <a:r>
              <a:rPr lang="zh-TW" altLang="en-US" sz="20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根據每個顧客的喜好</a:t>
            </a:r>
            <a:r>
              <a:rPr lang="zh-TW" altLang="en-US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，幫助點餐人員</a:t>
            </a:r>
            <a:r>
              <a:rPr lang="zh-TW" altLang="en-US" sz="20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推薦適合客人的餐點</a:t>
            </a:r>
            <a:r>
              <a:rPr lang="zh-TW" altLang="en-US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，並且將「早餐店阿姨的</a:t>
            </a:r>
            <a:r>
              <a:rPr lang="zh-TW" altLang="en-US" sz="20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親切感</a:t>
            </a:r>
            <a:r>
              <a:rPr lang="zh-TW" altLang="en-US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」融入冷冰冰的點餐日常</a:t>
            </a:r>
            <a:r>
              <a:rPr lang="zh-TW" altLang="en-US" sz="2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，像是「今天</a:t>
            </a:r>
            <a:r>
              <a:rPr lang="zh-TW" altLang="en-US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也要吃蛋餅加大冰奶嗎？」</a:t>
            </a:r>
            <a:endParaRPr lang="en-US" altLang="zh-TW" sz="2000" b="1" dirty="0" smtClean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568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8580" y="2886842"/>
            <a:ext cx="2236510" cy="7403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200" b="1" dirty="0">
                <a:ln w="0"/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系統架構圖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890" y="380213"/>
            <a:ext cx="8297110" cy="607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764" y="2886842"/>
            <a:ext cx="1826141" cy="7403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200" b="1" cap="none" spc="0" dirty="0" smtClean="0">
                <a:ln w="0"/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使用設備</a:t>
            </a:r>
            <a:endParaRPr lang="zh-TW" altLang="en-US" sz="3200" b="1" cap="none" spc="0" dirty="0">
              <a:ln w="0"/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423443" y="1906862"/>
            <a:ext cx="39108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硬體：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Raspberry Pi 4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Logitech C310 HD Webcam</a:t>
            </a:r>
          </a:p>
          <a:p>
            <a:pPr>
              <a:lnSpc>
                <a:spcPct val="150000"/>
              </a:lnSpc>
            </a:pP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軟體：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3.7</a:t>
            </a:r>
          </a:p>
        </p:txBody>
      </p:sp>
      <p:pic>
        <p:nvPicPr>
          <p:cNvPr id="1026" name="Picture 2" descr="樹莓派金屬4代外殼Raspberry Pi 4 代b+ 鋁金屬散熱器外殼，帶雙風扇- 台灣智能感測科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397" y="599853"/>
            <a:ext cx="2286989" cy="228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D 網路攝影機C3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891" y="2753492"/>
            <a:ext cx="1839805" cy="15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的迴圈結構– 一個人資料庫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23" y="4673933"/>
            <a:ext cx="3956354" cy="133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90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763" y="2886842"/>
            <a:ext cx="182614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200" b="1" dirty="0" smtClean="0">
                <a:ln w="0"/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參考資料</a:t>
            </a:r>
            <a:endParaRPr lang="zh-TW" altLang="en-US" sz="3200" b="1" dirty="0">
              <a:ln w="0"/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423443" y="1409514"/>
            <a:ext cx="626389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Face recognition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</a:t>
            </a:r>
            <a:r>
              <a:rPr lang="en-US" altLang="zh-TW" sz="2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://github.com/ageitgey/face_recognition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https://pandas.pydata.org/</a:t>
            </a:r>
          </a:p>
          <a:p>
            <a:pPr>
              <a:lnSpc>
                <a:spcPct val="150000"/>
              </a:lnSpc>
            </a:pP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https://flask.palletsprojects.com/en/1.1.x/</a:t>
            </a:r>
          </a:p>
        </p:txBody>
      </p:sp>
    </p:spTree>
    <p:extLst>
      <p:ext uri="{BB962C8B-B14F-4D97-AF65-F5344CB8AC3E}">
        <p14:creationId xmlns:p14="http://schemas.microsoft.com/office/powerpoint/2010/main" val="25167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990336" y="2556762"/>
            <a:ext cx="2877711" cy="13062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6000" b="1" dirty="0" smtClean="0">
                <a:ln w="0"/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Thanks</a:t>
            </a:r>
            <a:endParaRPr lang="en-US" altLang="zh-TW" sz="6000" b="1" dirty="0">
              <a:ln w="0"/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37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164</Words>
  <Application>Microsoft Office PowerPoint</Application>
  <PresentationFormat>寬螢幕</PresentationFormat>
  <Paragraphs>33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Joy</dc:creator>
  <cp:lastModifiedBy>Joey</cp:lastModifiedBy>
  <cp:revision>62</cp:revision>
  <dcterms:created xsi:type="dcterms:W3CDTF">2020-05-04T12:39:02Z</dcterms:created>
  <dcterms:modified xsi:type="dcterms:W3CDTF">2020-11-27T01:35:17Z</dcterms:modified>
</cp:coreProperties>
</file>