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6" r:id="rId2"/>
    <p:sldId id="318" r:id="rId3"/>
    <p:sldId id="259" r:id="rId4"/>
    <p:sldId id="319" r:id="rId5"/>
    <p:sldId id="320" r:id="rId6"/>
    <p:sldId id="321" r:id="rId7"/>
    <p:sldId id="271" r:id="rId8"/>
    <p:sldId id="269" r:id="rId9"/>
    <p:sldId id="322" r:id="rId10"/>
    <p:sldId id="335" r:id="rId11"/>
    <p:sldId id="337" r:id="rId12"/>
    <p:sldId id="338" r:id="rId13"/>
    <p:sldId id="323" r:id="rId14"/>
    <p:sldId id="340" r:id="rId15"/>
    <p:sldId id="328" r:id="rId16"/>
    <p:sldId id="330" r:id="rId17"/>
    <p:sldId id="331" r:id="rId18"/>
    <p:sldId id="332" r:id="rId19"/>
    <p:sldId id="333" r:id="rId20"/>
    <p:sldId id="324" r:id="rId21"/>
    <p:sldId id="336" r:id="rId22"/>
    <p:sldId id="325" r:id="rId23"/>
    <p:sldId id="329" r:id="rId24"/>
    <p:sldId id="327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302"/>
    <a:srgbClr val="FF99CC"/>
    <a:srgbClr val="FF6699"/>
    <a:srgbClr val="FF7C80"/>
    <a:srgbClr val="E14956"/>
    <a:srgbClr val="2070A1"/>
    <a:srgbClr val="458DCB"/>
    <a:srgbClr val="3CC8D3"/>
    <a:srgbClr val="E58F14"/>
    <a:srgbClr val="37B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0" autoAdjust="0"/>
    <p:restoredTop sz="68979" autoAdjust="0"/>
  </p:normalViewPr>
  <p:slideViewPr>
    <p:cSldViewPr snapToGrid="0" showGuides="1">
      <p:cViewPr varScale="1">
        <p:scale>
          <a:sx n="59" d="100"/>
          <a:sy n="59" d="100"/>
        </p:scale>
        <p:origin x="1555" y="53"/>
      </p:cViewPr>
      <p:guideLst>
        <p:guide orient="horz" pos="2160"/>
        <p:guide pos="3840"/>
        <p:guide pos="551"/>
        <p:guide pos="7129"/>
        <p:guide orient="horz" pos="3906"/>
        <p:guide orient="horz" pos="4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BCF3-45A7-4F67-B26D-184ACA9F18CC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D074-6B3C-49C5-971A-604B9C1E1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9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1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1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60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45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97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60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3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1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81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37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45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08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45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40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91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18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45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58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30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0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2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60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16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19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5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180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98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75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68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0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2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80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9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17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5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8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04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iter01.com/90662.html" TargetMode="External"/><Relationship Id="rId3" Type="http://schemas.openxmlformats.org/officeDocument/2006/relationships/notesSlide" Target="../notesSlides/notesSlide23.xml"/><Relationship Id="rId7" Type="http://schemas.openxmlformats.org/officeDocument/2006/relationships/hyperlink" Target="https://www.digifocus.com.tw/solution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hyperlink" Target="http://www.rotasun.com/page03-11.html" TargetMode="External"/><Relationship Id="rId5" Type="http://schemas.openxmlformats.org/officeDocument/2006/relationships/hyperlink" Target="https://reurl.cc/k0Yl3d" TargetMode="External"/><Relationship Id="rId4" Type="http://schemas.openxmlformats.org/officeDocument/2006/relationships/hyperlink" Target="https://reurl.cc/d5k7vz" TargetMode="External"/><Relationship Id="rId9" Type="http://schemas.openxmlformats.org/officeDocument/2006/relationships/hyperlink" Target="https://reurl.cc/5qWMy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57030" y="2538604"/>
            <a:ext cx="6493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5"/>
                </a:solidFill>
                <a:latin typeface="+mj-ea"/>
                <a:ea typeface="+mj-ea"/>
                <a:cs typeface="+mn-ea"/>
                <a:sym typeface="+mn-lt"/>
              </a:rPr>
              <a:t>車種辨識之車位規劃系統</a:t>
            </a:r>
            <a:endParaRPr lang="zh-CN" altLang="en-US" sz="4000" b="1" dirty="0">
              <a:solidFill>
                <a:schemeClr val="accent4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3887" y="3873367"/>
            <a:ext cx="4997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組員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M10807426 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糜金宏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M10907501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沈稚庭</a:t>
            </a:r>
          </a:p>
        </p:txBody>
      </p:sp>
      <p:cxnSp>
        <p:nvCxnSpPr>
          <p:cNvPr id="49" name="PA_直接连接符 48"/>
          <p:cNvCxnSpPr/>
          <p:nvPr>
            <p:custDataLst>
              <p:tags r:id="rId1"/>
            </p:custDataLst>
          </p:nvPr>
        </p:nvCxnSpPr>
        <p:spPr>
          <a:xfrm>
            <a:off x="885223" y="3621484"/>
            <a:ext cx="744225" cy="0"/>
          </a:xfrm>
          <a:prstGeom prst="line">
            <a:avLst/>
          </a:prstGeom>
          <a:ln w="381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 rot="2700000">
            <a:off x="7330114" y="4141122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0629995" y="3383301"/>
            <a:ext cx="667617" cy="667616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9102569" y="1507056"/>
            <a:ext cx="668407" cy="668407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761632" y="1338839"/>
            <a:ext cx="2038344" cy="2038344"/>
            <a:chOff x="3700440" y="1274408"/>
            <a:chExt cx="1646508" cy="1646508"/>
          </a:xfrm>
        </p:grpSpPr>
        <p:sp>
          <p:nvSpPr>
            <p:cNvPr id="24" name="圆角矩形 23"/>
            <p:cNvSpPr/>
            <p:nvPr/>
          </p:nvSpPr>
          <p:spPr>
            <a:xfrm rot="2700000">
              <a:off x="3700440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700000">
              <a:off x="3794877" y="1368844"/>
              <a:ext cx="1457637" cy="1457637"/>
            </a:xfrm>
            <a:prstGeom prst="roundRect">
              <a:avLst>
                <a:gd name="adj" fmla="val 6887"/>
              </a:avLst>
            </a:prstGeom>
            <a:blipFill dpi="0" rotWithShape="0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  <a:effectLst>
              <a:innerShdw blurRad="1143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 rot="2700000">
            <a:off x="6331371" y="3269515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6536832" y="4070082"/>
            <a:ext cx="1018499" cy="1018499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571606" y="4292975"/>
            <a:ext cx="1323931" cy="1323933"/>
            <a:chOff x="3700441" y="1274408"/>
            <a:chExt cx="1646508" cy="1646508"/>
          </a:xfrm>
        </p:grpSpPr>
        <p:sp>
          <p:nvSpPr>
            <p:cNvPr id="14" name="圆角矩形 1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3794877" y="1368845"/>
              <a:ext cx="1457637" cy="1457636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60190" y="2083344"/>
            <a:ext cx="1323931" cy="1323933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434487" y="3195347"/>
            <a:ext cx="1323931" cy="1323933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 rot="2700000">
            <a:off x="10621685" y="3642912"/>
            <a:ext cx="695603" cy="6956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PA_任意多边形 45"/>
          <p:cNvSpPr/>
          <p:nvPr>
            <p:custDataLst>
              <p:tags r:id="rId2"/>
            </p:custDataLst>
          </p:nvPr>
        </p:nvSpPr>
        <p:spPr>
          <a:xfrm rot="2700000">
            <a:off x="9074173" y="1122293"/>
            <a:ext cx="725203" cy="7252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57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4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475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4" grpId="2"/>
      <p:bldP spid="47" grpId="0"/>
      <p:bldP spid="37" grpId="0" animBg="1"/>
      <p:bldP spid="38" grpId="0" animBg="1"/>
      <p:bldP spid="35" grpId="0" animBg="1"/>
      <p:bldP spid="36" grpId="0" animBg="1"/>
      <p:bldP spid="43" grpId="0" animBg="1"/>
      <p:bldP spid="40" grpId="0" animBg="1"/>
      <p:bldP spid="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車種情境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1546538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4843385-B804-49D3-89ED-99E5344B2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055"/>
              </p:ext>
            </p:extLst>
          </p:nvPr>
        </p:nvGraphicFramePr>
        <p:xfrm>
          <a:off x="1201270" y="1723266"/>
          <a:ext cx="10079626" cy="48915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8774">
                  <a:extLst>
                    <a:ext uri="{9D8B030D-6E8A-4147-A177-3AD203B41FA5}">
                      <a16:colId xmlns:a16="http://schemas.microsoft.com/office/drawing/2014/main" val="1815954752"/>
                    </a:ext>
                  </a:extLst>
                </a:gridCol>
                <a:gridCol w="1863077">
                  <a:extLst>
                    <a:ext uri="{9D8B030D-6E8A-4147-A177-3AD203B41FA5}">
                      <a16:colId xmlns:a16="http://schemas.microsoft.com/office/drawing/2014/main" val="3524036512"/>
                    </a:ext>
                  </a:extLst>
                </a:gridCol>
                <a:gridCol w="2015925">
                  <a:extLst>
                    <a:ext uri="{9D8B030D-6E8A-4147-A177-3AD203B41FA5}">
                      <a16:colId xmlns:a16="http://schemas.microsoft.com/office/drawing/2014/main" val="3434498665"/>
                    </a:ext>
                  </a:extLst>
                </a:gridCol>
                <a:gridCol w="2015925">
                  <a:extLst>
                    <a:ext uri="{9D8B030D-6E8A-4147-A177-3AD203B41FA5}">
                      <a16:colId xmlns:a16="http://schemas.microsoft.com/office/drawing/2014/main" val="3797119151"/>
                    </a:ext>
                  </a:extLst>
                </a:gridCol>
                <a:gridCol w="2015925">
                  <a:extLst>
                    <a:ext uri="{9D8B030D-6E8A-4147-A177-3AD203B41FA5}">
                      <a16:colId xmlns:a16="http://schemas.microsoft.com/office/drawing/2014/main" val="3414986344"/>
                    </a:ext>
                  </a:extLst>
                </a:gridCol>
              </a:tblGrid>
              <a:tr h="695053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ea"/>
                          <a:ea typeface="+mj-ea"/>
                        </a:rPr>
                        <a:t>Scenarios 1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+mj-ea"/>
                          <a:ea typeface="+mj-ea"/>
                        </a:rPr>
                        <a:t>Scenarios 2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+mj-ea"/>
                          <a:ea typeface="+mj-ea"/>
                        </a:rPr>
                        <a:t>Scenarios 3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+mj-ea"/>
                          <a:ea typeface="+mj-ea"/>
                        </a:rPr>
                        <a:t>Scenarios 4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186302"/>
                  </a:ext>
                </a:extLst>
              </a:tr>
              <a:tr h="16893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圖示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754227"/>
                  </a:ext>
                </a:extLst>
              </a:tr>
              <a:tr h="5773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</a:rPr>
                        <a:t>車種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自用小客車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電動小客車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身障專用車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電動身障專用車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11073"/>
                  </a:ext>
                </a:extLst>
              </a:tr>
              <a:tr h="5533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</a:rPr>
                        <a:t>能否選擇位置類型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ea"/>
                          <a:ea typeface="+mj-ea"/>
                        </a:rPr>
                        <a:t>X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ea"/>
                          <a:ea typeface="+mj-ea"/>
                        </a:rPr>
                        <a:t>O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ea"/>
                          <a:ea typeface="+mj-ea"/>
                        </a:rPr>
                        <a:t>O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ea"/>
                          <a:ea typeface="+mj-ea"/>
                        </a:rPr>
                        <a:t>O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204243"/>
                  </a:ext>
                </a:extLst>
              </a:tr>
              <a:tr h="13763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</a:rPr>
                        <a:t>位置類型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一般小客車車位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一般小客車車位</a:t>
                      </a:r>
                      <a:r>
                        <a:rPr lang="en-US" altLang="zh-TW" dirty="0">
                          <a:latin typeface="+mj-ea"/>
                          <a:ea typeface="+mj-ea"/>
                        </a:rPr>
                        <a:t>/</a:t>
                      </a:r>
                    </a:p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電動充電車位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一般小客車車位</a:t>
                      </a:r>
                      <a:r>
                        <a:rPr lang="en-US" altLang="zh-TW" dirty="0">
                          <a:latin typeface="+mj-ea"/>
                          <a:ea typeface="+mj-ea"/>
                        </a:rPr>
                        <a:t>/</a:t>
                      </a:r>
                    </a:p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身障車位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一般小客車車位</a:t>
                      </a:r>
                      <a:r>
                        <a:rPr lang="en-US" altLang="zh-TW" dirty="0">
                          <a:latin typeface="+mj-ea"/>
                          <a:ea typeface="+mj-ea"/>
                        </a:rPr>
                        <a:t>/</a:t>
                      </a:r>
                    </a:p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身障車位</a:t>
                      </a:r>
                      <a:r>
                        <a:rPr lang="en-US" altLang="zh-TW" dirty="0">
                          <a:latin typeface="+mj-ea"/>
                          <a:ea typeface="+mj-ea"/>
                        </a:rPr>
                        <a:t>/</a:t>
                      </a:r>
                    </a:p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電動充電車位</a:t>
                      </a:r>
                      <a:r>
                        <a:rPr lang="en-US" altLang="zh-TW" dirty="0">
                          <a:latin typeface="+mj-ea"/>
                          <a:ea typeface="+mj-ea"/>
                        </a:rPr>
                        <a:t>/</a:t>
                      </a:r>
                    </a:p>
                    <a:p>
                      <a:pPr algn="ctr"/>
                      <a:r>
                        <a:rPr lang="zh-TW" altLang="en-US" dirty="0">
                          <a:latin typeface="+mj-ea"/>
                          <a:ea typeface="+mj-ea"/>
                        </a:rPr>
                        <a:t>電動身障充電車位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29132"/>
                  </a:ext>
                </a:extLst>
              </a:tr>
            </a:tbl>
          </a:graphicData>
        </a:graphic>
      </p:graphicFrame>
      <p:pic>
        <p:nvPicPr>
          <p:cNvPr id="13" name="內容版面配置區 17">
            <a:extLst>
              <a:ext uri="{FF2B5EF4-FFF2-40B4-BE49-F238E27FC236}">
                <a16:creationId xmlns:a16="http://schemas.microsoft.com/office/drawing/2014/main" id="{B401489A-EF74-4C84-B61C-87F31FF4B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89" y="2607115"/>
            <a:ext cx="1463461" cy="146346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C923032-D598-4CFE-880A-DF584626F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068" y="2607115"/>
            <a:ext cx="1422400" cy="14224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9E74BDB-8459-40B3-9D30-25575207C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4499" y="2546576"/>
            <a:ext cx="1524000" cy="1524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8EEDEB7-130C-44C1-873F-E2E404823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5531" y="2505515"/>
            <a:ext cx="1524000" cy="1524000"/>
          </a:xfrm>
          <a:prstGeom prst="rect">
            <a:avLst/>
          </a:prstGeom>
        </p:spPr>
      </p:pic>
      <p:sp>
        <p:nvSpPr>
          <p:cNvPr id="19" name="圓角矩形 23">
            <a:extLst>
              <a:ext uri="{FF2B5EF4-FFF2-40B4-BE49-F238E27FC236}">
                <a16:creationId xmlns:a16="http://schemas.microsoft.com/office/drawing/2014/main" id="{08F52A27-C3F2-47AC-9D08-274A6E62EEA1}"/>
              </a:ext>
            </a:extLst>
          </p:cNvPr>
          <p:cNvSpPr/>
          <p:nvPr/>
        </p:nvSpPr>
        <p:spPr>
          <a:xfrm>
            <a:off x="3978317" y="3495646"/>
            <a:ext cx="665401" cy="1330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>
                <a:latin typeface="Kaiti TC" panose="02010600040101010101" pitchFamily="2" charset="-120"/>
                <a:ea typeface="Kaiti TC" panose="02010600040101010101" pitchFamily="2" charset="-120"/>
              </a:rPr>
              <a:t>AAA-001</a:t>
            </a:r>
            <a:endParaRPr kumimoji="1" lang="zh-TW" altLang="en-US" sz="8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20" name="圓角矩形 24">
            <a:extLst>
              <a:ext uri="{FF2B5EF4-FFF2-40B4-BE49-F238E27FC236}">
                <a16:creationId xmlns:a16="http://schemas.microsoft.com/office/drawing/2014/main" id="{7B6A873E-8465-4DAE-AA5E-8C1C5A134DE8}"/>
              </a:ext>
            </a:extLst>
          </p:cNvPr>
          <p:cNvSpPr/>
          <p:nvPr/>
        </p:nvSpPr>
        <p:spPr>
          <a:xfrm>
            <a:off x="5881023" y="3489569"/>
            <a:ext cx="725963" cy="1338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>
                <a:latin typeface="Kaiti TC" panose="02010600040101010101" pitchFamily="2" charset="-120"/>
                <a:ea typeface="Kaiti TC" panose="02010600040101010101" pitchFamily="2" charset="-120"/>
              </a:rPr>
              <a:t>EAA-001</a:t>
            </a:r>
            <a:endParaRPr kumimoji="1" lang="zh-TW" altLang="en-US" sz="8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21" name="圓角矩形 25">
            <a:extLst>
              <a:ext uri="{FF2B5EF4-FFF2-40B4-BE49-F238E27FC236}">
                <a16:creationId xmlns:a16="http://schemas.microsoft.com/office/drawing/2014/main" id="{8439B35D-715D-434A-B76E-667D8E822311}"/>
              </a:ext>
            </a:extLst>
          </p:cNvPr>
          <p:cNvSpPr/>
          <p:nvPr/>
        </p:nvSpPr>
        <p:spPr>
          <a:xfrm>
            <a:off x="7846025" y="3531802"/>
            <a:ext cx="688375" cy="915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>
                <a:latin typeface="Kaiti TC" panose="02010600040101010101" pitchFamily="2" charset="-120"/>
                <a:ea typeface="Kaiti TC" panose="02010600040101010101" pitchFamily="2" charset="-120"/>
              </a:rPr>
              <a:t>WAA-001</a:t>
            </a:r>
            <a:endParaRPr kumimoji="1" lang="zh-TW" altLang="en-US" sz="8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22" name="圓角矩形 26">
            <a:extLst>
              <a:ext uri="{FF2B5EF4-FFF2-40B4-BE49-F238E27FC236}">
                <a16:creationId xmlns:a16="http://schemas.microsoft.com/office/drawing/2014/main" id="{0BA67E1E-D35E-4B00-9021-ECEF07C27DFD}"/>
              </a:ext>
            </a:extLst>
          </p:cNvPr>
          <p:cNvSpPr/>
          <p:nvPr/>
        </p:nvSpPr>
        <p:spPr>
          <a:xfrm>
            <a:off x="9774447" y="3522837"/>
            <a:ext cx="678400" cy="100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>
                <a:latin typeface="Kaiti TC" panose="02010600040101010101" pitchFamily="2" charset="-120"/>
                <a:ea typeface="Kaiti TC" panose="02010600040101010101" pitchFamily="2" charset="-120"/>
              </a:rPr>
              <a:t>WEA-001</a:t>
            </a:r>
            <a:endParaRPr kumimoji="1" lang="zh-TW" altLang="en-US" sz="8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73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2771877" cy="58682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zh-TW" altLang="en-US" sz="2400" dirty="0">
                <a:latin typeface="+mj-ea"/>
                <a:ea typeface="+mj-ea"/>
              </a:rPr>
              <a:t>特殊車位不足情境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1546538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A36615B5-AD5F-45DE-A970-002811EA1422}"/>
              </a:ext>
            </a:extLst>
          </p:cNvPr>
          <p:cNvSpPr/>
          <p:nvPr/>
        </p:nvSpPr>
        <p:spPr>
          <a:xfrm>
            <a:off x="1922364" y="2766348"/>
            <a:ext cx="2893671" cy="18288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+mj-ea"/>
                <a:ea typeface="+mj-ea"/>
              </a:rPr>
              <a:t>Ａ種特殊車位不足</a:t>
            </a:r>
          </a:p>
        </p:txBody>
      </p:sp>
      <p:sp>
        <p:nvSpPr>
          <p:cNvPr id="24" name="向右箭號 6">
            <a:extLst>
              <a:ext uri="{FF2B5EF4-FFF2-40B4-BE49-F238E27FC236}">
                <a16:creationId xmlns:a16="http://schemas.microsoft.com/office/drawing/2014/main" id="{CCE17463-65E3-48A8-AD44-DE59C4BB9933}"/>
              </a:ext>
            </a:extLst>
          </p:cNvPr>
          <p:cNvSpPr/>
          <p:nvPr/>
        </p:nvSpPr>
        <p:spPr>
          <a:xfrm>
            <a:off x="5399707" y="3554506"/>
            <a:ext cx="849545" cy="391339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8FA1A43-1BB3-4223-A357-26EE6127512B}"/>
              </a:ext>
            </a:extLst>
          </p:cNvPr>
          <p:cNvGrpSpPr/>
          <p:nvPr/>
        </p:nvGrpSpPr>
        <p:grpSpPr>
          <a:xfrm>
            <a:off x="6832925" y="2070995"/>
            <a:ext cx="2546430" cy="3498688"/>
            <a:chOff x="6277340" y="1981397"/>
            <a:chExt cx="2546430" cy="3498688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F9F0DF5-B391-4C8F-8780-099BED2A8A26}"/>
                </a:ext>
              </a:extLst>
            </p:cNvPr>
            <p:cNvGrpSpPr/>
            <p:nvPr/>
          </p:nvGrpSpPr>
          <p:grpSpPr>
            <a:xfrm>
              <a:off x="6277340" y="1981397"/>
              <a:ext cx="2546430" cy="2838647"/>
              <a:chOff x="6192456" y="1930123"/>
              <a:chExt cx="2546430" cy="2838647"/>
            </a:xfrm>
          </p:grpSpPr>
          <p:sp>
            <p:nvSpPr>
              <p:cNvPr id="28" name="圓角矩形 7">
                <a:extLst>
                  <a:ext uri="{FF2B5EF4-FFF2-40B4-BE49-F238E27FC236}">
                    <a16:creationId xmlns:a16="http://schemas.microsoft.com/office/drawing/2014/main" id="{81F9D32D-9307-437F-91C7-15A9B57E8D67}"/>
                  </a:ext>
                </a:extLst>
              </p:cNvPr>
              <p:cNvSpPr/>
              <p:nvPr/>
            </p:nvSpPr>
            <p:spPr>
              <a:xfrm>
                <a:off x="6192456" y="1930123"/>
                <a:ext cx="2546430" cy="1377388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FF48166-D201-4055-A823-9640ADA61918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>
                <a:off x="7465671" y="3307511"/>
                <a:ext cx="0" cy="146125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42D76DDC-4F10-47C5-8F26-535DB79E721A}"/>
                  </a:ext>
                </a:extLst>
              </p:cNvPr>
              <p:cNvCxnSpPr/>
              <p:nvPr/>
            </p:nvCxnSpPr>
            <p:spPr>
              <a:xfrm>
                <a:off x="6493397" y="4768770"/>
                <a:ext cx="1944547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圓角矩形 15">
                <a:extLst>
                  <a:ext uri="{FF2B5EF4-FFF2-40B4-BE49-F238E27FC236}">
                    <a16:creationId xmlns:a16="http://schemas.microsoft.com/office/drawing/2014/main" id="{91691F77-61CD-4FA4-8EBD-E0A3280F1CFC}"/>
                  </a:ext>
                </a:extLst>
              </p:cNvPr>
              <p:cNvSpPr/>
              <p:nvPr/>
            </p:nvSpPr>
            <p:spPr>
              <a:xfrm>
                <a:off x="6308203" y="2442258"/>
                <a:ext cx="659756" cy="32409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bg2">
                        <a:lumMod val="75000"/>
                      </a:schemeClr>
                    </a:solidFill>
                    <a:latin typeface="+mj-ea"/>
                    <a:ea typeface="+mj-ea"/>
                  </a:rPr>
                  <a:t>A</a:t>
                </a:r>
                <a:endParaRPr kumimoji="1" lang="zh-TW" altLang="en-US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圓角矩形 16">
                <a:extLst>
                  <a:ext uri="{FF2B5EF4-FFF2-40B4-BE49-F238E27FC236}">
                    <a16:creationId xmlns:a16="http://schemas.microsoft.com/office/drawing/2014/main" id="{6AC2550A-FF53-4DBE-B0FC-EE208AE393E9}"/>
                  </a:ext>
                </a:extLst>
              </p:cNvPr>
              <p:cNvSpPr/>
              <p:nvPr/>
            </p:nvSpPr>
            <p:spPr>
              <a:xfrm>
                <a:off x="7110718" y="2456771"/>
                <a:ext cx="659756" cy="32409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  <a:latin typeface="+mj-ea"/>
                    <a:ea typeface="+mj-ea"/>
                  </a:rPr>
                  <a:t>B</a:t>
                </a:r>
                <a:endParaRPr kumimoji="1" lang="zh-TW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圓角矩形 17">
                <a:extLst>
                  <a:ext uri="{FF2B5EF4-FFF2-40B4-BE49-F238E27FC236}">
                    <a16:creationId xmlns:a16="http://schemas.microsoft.com/office/drawing/2014/main" id="{EE1DDAC7-C951-41EE-B005-DD6216FA89FC}"/>
                  </a:ext>
                </a:extLst>
              </p:cNvPr>
              <p:cNvSpPr/>
              <p:nvPr/>
            </p:nvSpPr>
            <p:spPr>
              <a:xfrm>
                <a:off x="7902620" y="2442257"/>
                <a:ext cx="659756" cy="32409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  <a:latin typeface="+mj-ea"/>
                    <a:ea typeface="+mj-ea"/>
                  </a:rPr>
                  <a:t>C</a:t>
                </a:r>
                <a:endParaRPr kumimoji="1" lang="zh-TW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7E6332C-32AF-4451-BADC-390A1EDEF30E}"/>
                </a:ext>
              </a:extLst>
            </p:cNvPr>
            <p:cNvSpPr txBox="1"/>
            <p:nvPr/>
          </p:nvSpPr>
          <p:spPr>
            <a:xfrm>
              <a:off x="6911672" y="511075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latin typeface="+mj-ea"/>
                  <a:ea typeface="+mj-ea"/>
                </a:rPr>
                <a:t>入場機器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7057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73412" y="829836"/>
            <a:ext cx="2771877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kumimoji="1" lang="zh-TW" altLang="en-US" sz="2400" dirty="0">
                <a:latin typeface="+mj-ea"/>
                <a:ea typeface="+mj-ea"/>
              </a:rPr>
              <a:t>找車位情境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1546538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標題 1">
            <a:extLst>
              <a:ext uri="{FF2B5EF4-FFF2-40B4-BE49-F238E27FC236}">
                <a16:creationId xmlns:a16="http://schemas.microsoft.com/office/drawing/2014/main" id="{D9F8D0C9-6458-4FCD-B033-D2DB2BD831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57" name="內容版面配置區 3">
            <a:extLst>
              <a:ext uri="{FF2B5EF4-FFF2-40B4-BE49-F238E27FC236}">
                <a16:creationId xmlns:a16="http://schemas.microsoft.com/office/drawing/2014/main" id="{58354E50-75BB-4DD6-9EAB-EA97109458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667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latin typeface="+mj-ea"/>
                <a:ea typeface="+mj-ea"/>
              </a:rPr>
              <a:t>現今</a:t>
            </a:r>
          </a:p>
        </p:txBody>
      </p:sp>
      <p:sp>
        <p:nvSpPr>
          <p:cNvPr id="58" name="內容版面配置區 4">
            <a:extLst>
              <a:ext uri="{FF2B5EF4-FFF2-40B4-BE49-F238E27FC236}">
                <a16:creationId xmlns:a16="http://schemas.microsoft.com/office/drawing/2014/main" id="{97A9D494-E0D3-4607-961C-DF961452ABAC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667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latin typeface="+mj-ea"/>
                <a:ea typeface="+mj-ea"/>
              </a:rPr>
              <a:t>預想</a:t>
            </a: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87A33CDA-2727-4C18-80A0-3870CAAD4339}"/>
              </a:ext>
            </a:extLst>
          </p:cNvPr>
          <p:cNvCxnSpPr>
            <a:cxnSpLocks/>
          </p:cNvCxnSpPr>
          <p:nvPr/>
        </p:nvCxnSpPr>
        <p:spPr>
          <a:xfrm>
            <a:off x="2430684" y="2349660"/>
            <a:ext cx="188667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4A5AC1C-5633-4817-9E9D-F3A5F1805FED}"/>
              </a:ext>
            </a:extLst>
          </p:cNvPr>
          <p:cNvCxnSpPr>
            <a:cxnSpLocks/>
          </p:cNvCxnSpPr>
          <p:nvPr/>
        </p:nvCxnSpPr>
        <p:spPr>
          <a:xfrm>
            <a:off x="7791692" y="2349660"/>
            <a:ext cx="188667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41C751CD-10E8-4AD4-A748-7D99C6B8E21C}"/>
              </a:ext>
            </a:extLst>
          </p:cNvPr>
          <p:cNvSpPr/>
          <p:nvPr/>
        </p:nvSpPr>
        <p:spPr>
          <a:xfrm>
            <a:off x="2876308" y="2619576"/>
            <a:ext cx="995424" cy="5526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+mj-ea"/>
                <a:ea typeface="+mj-ea"/>
              </a:rPr>
              <a:t>入場</a:t>
            </a: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EF9430D-C7D9-403A-9BB1-E2A7C9CBE130}"/>
              </a:ext>
            </a:extLst>
          </p:cNvPr>
          <p:cNvSpPr/>
          <p:nvPr/>
        </p:nvSpPr>
        <p:spPr>
          <a:xfrm>
            <a:off x="2754774" y="3604957"/>
            <a:ext cx="1238492" cy="552679"/>
          </a:xfrm>
          <a:prstGeom prst="ellipse">
            <a:avLst/>
          </a:prstGeom>
          <a:solidFill>
            <a:srgbClr val="F9930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+mj-ea"/>
                <a:ea typeface="+mj-ea"/>
              </a:rPr>
              <a:t>找位置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25D316C-C49D-4674-9312-536AB988DC3C}"/>
              </a:ext>
            </a:extLst>
          </p:cNvPr>
          <p:cNvSpPr/>
          <p:nvPr/>
        </p:nvSpPr>
        <p:spPr>
          <a:xfrm>
            <a:off x="1385226" y="4865463"/>
            <a:ext cx="3912244" cy="5526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+mj-ea"/>
                <a:ea typeface="+mj-ea"/>
              </a:rPr>
              <a:t>找不到車位</a:t>
            </a:r>
          </a:p>
        </p:txBody>
      </p:sp>
      <p:pic>
        <p:nvPicPr>
          <p:cNvPr id="66" name="圖片 65">
            <a:extLst>
              <a:ext uri="{FF2B5EF4-FFF2-40B4-BE49-F238E27FC236}">
                <a16:creationId xmlns:a16="http://schemas.microsoft.com/office/drawing/2014/main" id="{C5C17777-6BF0-4298-9602-5ACB499A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031" y="4020110"/>
            <a:ext cx="1690707" cy="1690707"/>
          </a:xfrm>
          <a:prstGeom prst="rect">
            <a:avLst/>
          </a:prstGeom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2B4A9EAB-B5C2-4FC8-8F4F-EF2F60D45419}"/>
              </a:ext>
            </a:extLst>
          </p:cNvPr>
          <p:cNvSpPr txBox="1"/>
          <p:nvPr/>
        </p:nvSpPr>
        <p:spPr>
          <a:xfrm>
            <a:off x="4523657" y="468079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TW" altLang="en-US" b="1" dirty="0">
                <a:solidFill>
                  <a:srgbClr val="FF0000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壅塞</a:t>
            </a:r>
          </a:p>
        </p:txBody>
      </p:sp>
      <p:sp>
        <p:nvSpPr>
          <p:cNvPr id="68" name="向右箭號 20">
            <a:extLst>
              <a:ext uri="{FF2B5EF4-FFF2-40B4-BE49-F238E27FC236}">
                <a16:creationId xmlns:a16="http://schemas.microsoft.com/office/drawing/2014/main" id="{6E6369AA-1F14-490B-A55C-9BAAE49200CF}"/>
              </a:ext>
            </a:extLst>
          </p:cNvPr>
          <p:cNvSpPr/>
          <p:nvPr/>
        </p:nvSpPr>
        <p:spPr>
          <a:xfrm rot="5400000">
            <a:off x="3163604" y="3293392"/>
            <a:ext cx="355489" cy="175303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69" name="向右箭號 21">
            <a:extLst>
              <a:ext uri="{FF2B5EF4-FFF2-40B4-BE49-F238E27FC236}">
                <a16:creationId xmlns:a16="http://schemas.microsoft.com/office/drawing/2014/main" id="{962D22F8-F2FA-411A-AFAB-9181FA7F1529}"/>
              </a:ext>
            </a:extLst>
          </p:cNvPr>
          <p:cNvSpPr/>
          <p:nvPr/>
        </p:nvSpPr>
        <p:spPr>
          <a:xfrm rot="5400000">
            <a:off x="3163604" y="4382666"/>
            <a:ext cx="355489" cy="175303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4D8517AD-D173-425F-8C05-1800CA994DAA}"/>
              </a:ext>
            </a:extLst>
          </p:cNvPr>
          <p:cNvSpPr/>
          <p:nvPr/>
        </p:nvSpPr>
        <p:spPr>
          <a:xfrm>
            <a:off x="8237316" y="2484598"/>
            <a:ext cx="995424" cy="5526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+mj-ea"/>
                <a:ea typeface="+mj-ea"/>
              </a:rPr>
              <a:t>入場</a:t>
            </a:r>
          </a:p>
        </p:txBody>
      </p:sp>
      <p:sp>
        <p:nvSpPr>
          <p:cNvPr id="71" name="向右箭號 24">
            <a:extLst>
              <a:ext uri="{FF2B5EF4-FFF2-40B4-BE49-F238E27FC236}">
                <a16:creationId xmlns:a16="http://schemas.microsoft.com/office/drawing/2014/main" id="{0181C28F-0DF1-4094-9A99-6963220089F1}"/>
              </a:ext>
            </a:extLst>
          </p:cNvPr>
          <p:cNvSpPr/>
          <p:nvPr/>
        </p:nvSpPr>
        <p:spPr>
          <a:xfrm rot="5400000">
            <a:off x="8557283" y="3166957"/>
            <a:ext cx="355489" cy="175303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6BDBC238-CAE5-4401-9B61-7A286B318680}"/>
              </a:ext>
            </a:extLst>
          </p:cNvPr>
          <p:cNvSpPr/>
          <p:nvPr/>
        </p:nvSpPr>
        <p:spPr>
          <a:xfrm>
            <a:off x="7791691" y="3558788"/>
            <a:ext cx="1886672" cy="552679"/>
          </a:xfrm>
          <a:prstGeom prst="ellipse">
            <a:avLst/>
          </a:prstGeom>
          <a:solidFill>
            <a:srgbClr val="F9930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+mj-ea"/>
                <a:ea typeface="+mj-ea"/>
              </a:rPr>
              <a:t>無需找位置</a:t>
            </a:r>
          </a:p>
        </p:txBody>
      </p:sp>
      <p:sp>
        <p:nvSpPr>
          <p:cNvPr id="73" name="向右箭號 26">
            <a:extLst>
              <a:ext uri="{FF2B5EF4-FFF2-40B4-BE49-F238E27FC236}">
                <a16:creationId xmlns:a16="http://schemas.microsoft.com/office/drawing/2014/main" id="{97111E55-BF25-44FF-922E-5EDC435E2CA9}"/>
              </a:ext>
            </a:extLst>
          </p:cNvPr>
          <p:cNvSpPr/>
          <p:nvPr/>
        </p:nvSpPr>
        <p:spPr>
          <a:xfrm rot="5400000">
            <a:off x="8557283" y="4250384"/>
            <a:ext cx="355489" cy="175303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234F866B-C280-434E-865F-C1497863E6C6}"/>
              </a:ext>
            </a:extLst>
          </p:cNvPr>
          <p:cNvSpPr/>
          <p:nvPr/>
        </p:nvSpPr>
        <p:spPr>
          <a:xfrm>
            <a:off x="7077497" y="4589123"/>
            <a:ext cx="3315059" cy="552679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>
                <a:latin typeface="+mj-ea"/>
                <a:ea typeface="+mj-ea"/>
              </a:rPr>
              <a:t>依循專用車位號入位</a:t>
            </a:r>
            <a:endParaRPr kumimoji="1" lang="en-US" altLang="zh-TW" b="1" dirty="0">
              <a:latin typeface="+mj-ea"/>
              <a:ea typeface="+mj-ea"/>
            </a:endParaRPr>
          </a:p>
        </p:txBody>
      </p:sp>
      <p:sp>
        <p:nvSpPr>
          <p:cNvPr id="75" name="向右箭號 28">
            <a:extLst>
              <a:ext uri="{FF2B5EF4-FFF2-40B4-BE49-F238E27FC236}">
                <a16:creationId xmlns:a16="http://schemas.microsoft.com/office/drawing/2014/main" id="{8F4593D8-1048-48AB-A7FD-CF425C1042E7}"/>
              </a:ext>
            </a:extLst>
          </p:cNvPr>
          <p:cNvSpPr/>
          <p:nvPr/>
        </p:nvSpPr>
        <p:spPr>
          <a:xfrm rot="5400000">
            <a:off x="8598476" y="5305238"/>
            <a:ext cx="355489" cy="175303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3960591-25B8-4F31-830D-10BB435D62E7}"/>
              </a:ext>
            </a:extLst>
          </p:cNvPr>
          <p:cNvSpPr/>
          <p:nvPr/>
        </p:nvSpPr>
        <p:spPr>
          <a:xfrm>
            <a:off x="6866557" y="5708297"/>
            <a:ext cx="3912244" cy="5526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+mj-ea"/>
                <a:ea typeface="+mj-ea"/>
              </a:rPr>
              <a:t>降低壅塞情形</a:t>
            </a:r>
          </a:p>
        </p:txBody>
      </p:sp>
      <p:pic>
        <p:nvPicPr>
          <p:cNvPr id="77" name="圖片 76">
            <a:extLst>
              <a:ext uri="{FF2B5EF4-FFF2-40B4-BE49-F238E27FC236}">
                <a16:creationId xmlns:a16="http://schemas.microsoft.com/office/drawing/2014/main" id="{C7037B98-B58B-49D5-BBFC-E6B36FD51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66178">
            <a:off x="10127142" y="5201644"/>
            <a:ext cx="835627" cy="8356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143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0709" y="383865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2070A1"/>
                </a:solidFill>
                <a:cs typeface="+mn-ea"/>
                <a:sym typeface="+mn-lt"/>
              </a:rPr>
              <a:t>系統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系統架構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1546538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C9897FF-C7A1-4207-A37E-07716ABB6F7A}"/>
              </a:ext>
            </a:extLst>
          </p:cNvPr>
          <p:cNvGrpSpPr/>
          <p:nvPr/>
        </p:nvGrpSpPr>
        <p:grpSpPr>
          <a:xfrm>
            <a:off x="2706623" y="1711234"/>
            <a:ext cx="7208086" cy="4559119"/>
            <a:chOff x="4774225" y="1760327"/>
            <a:chExt cx="6842621" cy="4405523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4F3D4CE2-532E-4149-8F7B-1E7380EE2F59}"/>
                </a:ext>
              </a:extLst>
            </p:cNvPr>
            <p:cNvGrpSpPr/>
            <p:nvPr/>
          </p:nvGrpSpPr>
          <p:grpSpPr>
            <a:xfrm>
              <a:off x="4774225" y="1760327"/>
              <a:ext cx="6842621" cy="4405523"/>
              <a:chOff x="2853984" y="1671844"/>
              <a:chExt cx="6842621" cy="4405523"/>
            </a:xfrm>
          </p:grpSpPr>
          <p:pic>
            <p:nvPicPr>
              <p:cNvPr id="12" name="內容版面配置區 12">
                <a:extLst>
                  <a:ext uri="{FF2B5EF4-FFF2-40B4-BE49-F238E27FC236}">
                    <a16:creationId xmlns:a16="http://schemas.microsoft.com/office/drawing/2014/main" id="{3A821739-8502-48A6-BAFC-B556CE1BB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984" y="1671844"/>
                <a:ext cx="6842621" cy="4405523"/>
              </a:xfrm>
              <a:prstGeom prst="rect">
                <a:avLst/>
              </a:prstGeom>
            </p:spPr>
          </p:pic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14BB0ABA-3F35-47EC-A3FC-75650CE57B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783" y="2403566"/>
                <a:ext cx="1148311" cy="10254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1494A317-F0D9-44F6-809F-CBB445D43498}"/>
                </a:ext>
              </a:extLst>
            </p:cNvPr>
            <p:cNvGrpSpPr/>
            <p:nvPr/>
          </p:nvGrpSpPr>
          <p:grpSpPr>
            <a:xfrm>
              <a:off x="6014140" y="5516303"/>
              <a:ext cx="654423" cy="430970"/>
              <a:chOff x="4095449" y="5431764"/>
              <a:chExt cx="654423" cy="43097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61E5E81-ABA4-41C0-BBCB-0C2B5BB08E30}"/>
                  </a:ext>
                </a:extLst>
              </p:cNvPr>
              <p:cNvSpPr txBox="1"/>
              <p:nvPr/>
            </p:nvSpPr>
            <p:spPr>
              <a:xfrm>
                <a:off x="4177554" y="5493402"/>
                <a:ext cx="458540" cy="369332"/>
              </a:xfrm>
              <a:prstGeom prst="rect">
                <a:avLst/>
              </a:prstGeom>
              <a:solidFill>
                <a:srgbClr val="FFB30E"/>
              </a:solidFill>
            </p:spPr>
            <p:txBody>
              <a:bodyPr wrap="square" rtlCol="0">
                <a:spAutoFit/>
              </a:bodyPr>
              <a:lstStyle/>
              <a:p>
                <a:endParaRPr lang="zh-TW" altLang="en-US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7D2C485-381D-4414-96A6-F452EDA1A0EA}"/>
                  </a:ext>
                </a:extLst>
              </p:cNvPr>
              <p:cNvSpPr txBox="1"/>
              <p:nvPr/>
            </p:nvSpPr>
            <p:spPr>
              <a:xfrm>
                <a:off x="4095449" y="5431764"/>
                <a:ext cx="654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規劃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1696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2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Module </a:t>
            </a:r>
            <a:r>
              <a:rPr lang="zh-TW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介紹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666993" y="1873542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kern="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車牌辨識</a:t>
            </a:r>
            <a:endParaRPr kumimoji="0" lang="zh-CN" altLang="en-US" sz="2400" b="0" i="0" u="none" strike="noStrike" kern="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2645664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666993" y="2795821"/>
            <a:ext cx="3331727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利用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Python+OpenCV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實現車牌區域識別。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26" y="3525090"/>
            <a:ext cx="6184323" cy="18671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4359" y="4477138"/>
            <a:ext cx="1109743" cy="450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39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60" grpId="0"/>
      <p:bldP spid="62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Module </a:t>
            </a:r>
            <a:r>
              <a:rPr lang="zh-TW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介紹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666993" y="1873542"/>
            <a:ext cx="2771877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kern="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車牌種類判斷</a:t>
            </a:r>
            <a:endParaRPr kumimoji="0" lang="zh-CN" altLang="en-US" sz="2400" b="0" i="0" u="none" strike="noStrike" kern="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2645664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666993" y="2795821"/>
            <a:ext cx="3331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利用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Python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撰寫演算法將辨識的車牌進行車種分類。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83" y="3402047"/>
            <a:ext cx="1722868" cy="702177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20782661">
            <a:off x="7272531" y="2613222"/>
            <a:ext cx="1942765" cy="46484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21296061">
            <a:off x="7361022" y="3174019"/>
            <a:ext cx="1987950" cy="464844"/>
          </a:xfrm>
          <a:prstGeom prst="rightArrow">
            <a:avLst/>
          </a:prstGeom>
          <a:solidFill>
            <a:srgbClr val="E14956"/>
          </a:solidFill>
          <a:ln>
            <a:solidFill>
              <a:srgbClr val="E14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184449">
            <a:off x="7344171" y="3751403"/>
            <a:ext cx="1992086" cy="464844"/>
          </a:xfrm>
          <a:prstGeom prst="rightArrow">
            <a:avLst/>
          </a:prstGeom>
          <a:solidFill>
            <a:srgbClr val="2070A1"/>
          </a:solidFill>
          <a:ln>
            <a:solidFill>
              <a:srgbClr val="458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644892">
            <a:off x="7295380" y="4349975"/>
            <a:ext cx="1971587" cy="464844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076714" y="2205280"/>
            <a:ext cx="2366912" cy="50488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自用小型車</a:t>
            </a:r>
            <a:endParaRPr kumimoji="0" lang="zh-CN" altLang="en-US" sz="2000" b="0" i="0" u="none" strike="noStrike" kern="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46587" y="2935751"/>
            <a:ext cx="2697627" cy="5539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身心障礙者專用車</a:t>
            </a:r>
            <a:endParaRPr kumimoji="0" lang="zh-CN" altLang="en-US" sz="2000" b="0" i="0" u="none" strike="noStrike" kern="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39540" y="3753136"/>
            <a:ext cx="2366912" cy="5539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電動自用小型車</a:t>
            </a:r>
            <a:endParaRPr kumimoji="0" lang="zh-CN" altLang="en-US" sz="2000" b="0" i="0" u="none" strike="noStrike" kern="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39540" y="4490018"/>
            <a:ext cx="2366912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TW" altLang="en-US" sz="2000" kern="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電動身心障礙者專用車</a:t>
            </a:r>
            <a:endParaRPr lang="zh-CN" altLang="en-US" sz="2000" kern="0" spc="3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266" y="4944151"/>
            <a:ext cx="1321922" cy="16816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596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41" dur="1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46" dur="1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51" dur="1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56" dur="1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60" grpId="0"/>
      <p:bldP spid="62" grpId="0" animBg="1"/>
      <p:bldP spid="14" grpId="0" animBg="1"/>
      <p:bldP spid="15" grpId="0" animBg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Module </a:t>
            </a:r>
            <a:r>
              <a:rPr lang="zh-TW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介紹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666993" y="1873542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kern="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車位規劃</a:t>
            </a:r>
            <a:endParaRPr kumimoji="0" lang="zh-CN" altLang="en-US" sz="2400" b="0" i="0" u="none" strike="noStrike" kern="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2645664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666993" y="2795821"/>
            <a:ext cx="333172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利用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Python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撰寫演算法將判斷的車種分配給該車種專用的車位。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23" y="2214059"/>
            <a:ext cx="4906767" cy="34688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6795" y="4950866"/>
            <a:ext cx="724114" cy="2942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2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60" grpId="0"/>
      <p:bldP spid="62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296776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TW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系統功能描述及流程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666993" y="1873542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TW" altLang="en-US" sz="2400" kern="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車輛辨識</a:t>
            </a:r>
            <a:endParaRPr lang="zh-CN" altLang="en-US" sz="2400" kern="0" spc="3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2645664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6" name="內容版面配置區 8">
            <a:extLst>
              <a:ext uri="{FF2B5EF4-FFF2-40B4-BE49-F238E27FC236}">
                <a16:creationId xmlns:a16="http://schemas.microsoft.com/office/drawing/2014/main" id="{E00401E3-6B9D-4166-A201-6ED6FAD6FF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823" b="30533"/>
          <a:stretch/>
        </p:blipFill>
        <p:spPr>
          <a:xfrm>
            <a:off x="2060999" y="3600501"/>
            <a:ext cx="9736296" cy="333844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4028697-8A79-465D-951A-9E653ABE10AF}"/>
              </a:ext>
            </a:extLst>
          </p:cNvPr>
          <p:cNvSpPr txBox="1"/>
          <p:nvPr/>
        </p:nvSpPr>
        <p:spPr>
          <a:xfrm>
            <a:off x="1666993" y="2891289"/>
            <a:ext cx="5546711" cy="463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系統辨識車輛的車牌以及車輛種類顯示相對應的選項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01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62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296776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TW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系統功能描述及流程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666993" y="1873542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TW" altLang="en-US" sz="2400" kern="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車位規劃</a:t>
            </a:r>
            <a:endParaRPr lang="zh-CN" altLang="en-US" sz="2400" kern="0" spc="3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2645664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D8752DE-BCBE-43F2-9920-2D7BAAD8BA35}"/>
              </a:ext>
            </a:extLst>
          </p:cNvPr>
          <p:cNvGrpSpPr/>
          <p:nvPr/>
        </p:nvGrpSpPr>
        <p:grpSpPr>
          <a:xfrm>
            <a:off x="1666993" y="3616141"/>
            <a:ext cx="9525322" cy="2966004"/>
            <a:chOff x="669952" y="2325223"/>
            <a:chExt cx="9525322" cy="2966004"/>
          </a:xfrm>
        </p:grpSpPr>
        <p:pic>
          <p:nvPicPr>
            <p:cNvPr id="17" name="內容版面配置區 3">
              <a:extLst>
                <a:ext uri="{FF2B5EF4-FFF2-40B4-BE49-F238E27FC236}">
                  <a16:creationId xmlns:a16="http://schemas.microsoft.com/office/drawing/2014/main" id="{75B891EE-93A3-4202-A59C-77FC4731EA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080"/>
            <a:stretch/>
          </p:blipFill>
          <p:spPr>
            <a:xfrm>
              <a:off x="669952" y="2325223"/>
              <a:ext cx="9525322" cy="296600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639EC1-EE35-48CB-9893-28F51667D5A5}"/>
                </a:ext>
              </a:extLst>
            </p:cNvPr>
            <p:cNvSpPr txBox="1"/>
            <p:nvPr/>
          </p:nvSpPr>
          <p:spPr>
            <a:xfrm>
              <a:off x="5038165" y="4620967"/>
              <a:ext cx="394447" cy="369332"/>
            </a:xfrm>
            <a:prstGeom prst="rect">
              <a:avLst/>
            </a:prstGeom>
            <a:solidFill>
              <a:srgbClr val="FFB30E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AC862F4-EA0B-48B5-83EB-8763FB4A983D}"/>
                </a:ext>
              </a:extLst>
            </p:cNvPr>
            <p:cNvSpPr txBox="1"/>
            <p:nvPr/>
          </p:nvSpPr>
          <p:spPr>
            <a:xfrm>
              <a:off x="4948520" y="4575816"/>
              <a:ext cx="654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規劃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7928F6A-8124-4262-B158-1C878166FAE3}"/>
              </a:ext>
            </a:extLst>
          </p:cNvPr>
          <p:cNvSpPr txBox="1"/>
          <p:nvPr/>
        </p:nvSpPr>
        <p:spPr>
          <a:xfrm>
            <a:off x="1666993" y="2851625"/>
            <a:ext cx="5368777" cy="463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系統根據使用者選擇的車位類型並安排一個空車位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96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6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目錄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1546538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666993" y="1862949"/>
            <a:ext cx="33317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動機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設計前須知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情境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系統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問題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參考資料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58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2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0709" y="383865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2070A1"/>
                </a:solidFill>
                <a:cs typeface="+mn-ea"/>
                <a:sym typeface="+mn-lt"/>
              </a:rPr>
              <a:t>問題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TW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可能的問題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1546538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EC5F2F76-3BDB-477F-A071-64530F3E2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874817"/>
              </p:ext>
            </p:extLst>
          </p:nvPr>
        </p:nvGraphicFramePr>
        <p:xfrm>
          <a:off x="1935038" y="2290089"/>
          <a:ext cx="7773365" cy="349872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627471">
                  <a:extLst>
                    <a:ext uri="{9D8B030D-6E8A-4147-A177-3AD203B41FA5}">
                      <a16:colId xmlns:a16="http://schemas.microsoft.com/office/drawing/2014/main" val="838424436"/>
                    </a:ext>
                  </a:extLst>
                </a:gridCol>
                <a:gridCol w="1145894">
                  <a:extLst>
                    <a:ext uri="{9D8B030D-6E8A-4147-A177-3AD203B41FA5}">
                      <a16:colId xmlns:a16="http://schemas.microsoft.com/office/drawing/2014/main" val="303662745"/>
                    </a:ext>
                  </a:extLst>
                </a:gridCol>
              </a:tblGrid>
              <a:tr h="87468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問題</a:t>
                      </a:r>
                      <a:endParaRPr lang="zh-TW" altLang="en-US" dirty="0">
                        <a:latin typeface="Kaiti TC" panose="02010600040101010101" pitchFamily="2" charset="-120"/>
                        <a:ea typeface="Kaiti TC" panose="02010600040101010101" pitchFamily="2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解決</a:t>
                      </a:r>
                      <a:endParaRPr lang="zh-TW" altLang="en-US" dirty="0">
                        <a:latin typeface="Kaiti TC" panose="02010600040101010101" pitchFamily="2" charset="-120"/>
                        <a:ea typeface="Kaiti TC" panose="02010600040101010101" pitchFamily="2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159146"/>
                  </a:ext>
                </a:extLst>
              </a:tr>
              <a:tr h="8746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</a:rPr>
                        <a:t>身心障礙家屬，有身心障礙識別證，但並非身心障礙專用車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</a:rPr>
                        <a:t>X</a:t>
                      </a:r>
                      <a:endParaRPr lang="zh-TW" alt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5171770"/>
                  </a:ext>
                </a:extLst>
              </a:tr>
              <a:tr h="8746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</a:rPr>
                        <a:t>駕駛刻意不將車輛停放至系統安排的車位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</a:rPr>
                        <a:t>X</a:t>
                      </a:r>
                      <a:endParaRPr lang="zh-TW" alt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1384355"/>
                  </a:ext>
                </a:extLst>
              </a:tr>
              <a:tr h="8746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</a:rPr>
                        <a:t>車主無法選擇自己想停的車位，或是馬上停入眼前剛駛離的車位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ea"/>
                        </a:rPr>
                        <a:t>X</a:t>
                      </a:r>
                      <a:endParaRPr lang="zh-TW" alt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75078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4476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2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77749" y="38386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2070A1"/>
                </a:solidFill>
                <a:cs typeface="+mn-ea"/>
                <a:sym typeface="+mn-lt"/>
              </a:rPr>
              <a:t>參考資料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1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相關資料審閱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1546538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666992" y="1862949"/>
            <a:ext cx="86500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車牌規範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台灣第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8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代通用車輛號牌編碼演進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4"/>
              </a:rPr>
              <a:t>https://reurl.cc/d5k7vz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臺灣車輛牌照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5"/>
              </a:rPr>
              <a:t>https://reurl.cc/k0Yl3d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車牌辨識停車場停車流程 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6"/>
              </a:rPr>
              <a:t>http://www.rotasun.com/page03-11.html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7"/>
              </a:rPr>
              <a:t>https://www.digifocus.com.tw/solution/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Python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8"/>
              </a:rPr>
              <a:t>https://iter01.com/90662.html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Pytorch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9"/>
              </a:rPr>
              <a:t>https://reurl.cc/5qWMyn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583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2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 rot="2700000">
            <a:off x="10326567" y="4217809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1052287" y="3142854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6340287" y="2836012"/>
            <a:ext cx="754354" cy="754354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311577" y="920298"/>
            <a:ext cx="2300444" cy="2300444"/>
            <a:chOff x="3700441" y="1274408"/>
            <a:chExt cx="1646508" cy="1646508"/>
          </a:xfrm>
        </p:grpSpPr>
        <p:sp>
          <p:nvSpPr>
            <p:cNvPr id="24" name="圆角矩形 2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blipFill dpi="0" rotWithShape="0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90321" y="704756"/>
            <a:ext cx="787017" cy="787017"/>
            <a:chOff x="3700441" y="1274408"/>
            <a:chExt cx="1646508" cy="1646508"/>
          </a:xfrm>
        </p:grpSpPr>
        <p:sp>
          <p:nvSpPr>
            <p:cNvPr id="27" name="圆角矩形 26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035511" y="3438565"/>
            <a:ext cx="787017" cy="787017"/>
            <a:chOff x="3700441" y="1274408"/>
            <a:chExt cx="1646508" cy="1646508"/>
          </a:xfrm>
        </p:grpSpPr>
        <p:sp>
          <p:nvSpPr>
            <p:cNvPr id="30" name="圆角矩形 29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32415" y="3206157"/>
            <a:ext cx="683354" cy="683354"/>
            <a:chOff x="3700441" y="1274408"/>
            <a:chExt cx="1646508" cy="1646508"/>
          </a:xfrm>
        </p:grpSpPr>
        <p:sp>
          <p:nvSpPr>
            <p:cNvPr id="33" name="圆角矩形 32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 rot="2700000">
            <a:off x="9015080" y="4306082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9725736" y="4067303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7030" y="2650156"/>
            <a:ext cx="3854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>
                <a:solidFill>
                  <a:srgbClr val="2070A1"/>
                </a:solidFill>
                <a:cs typeface="+mn-ea"/>
                <a:sym typeface="+mn-lt"/>
              </a:rPr>
              <a:t>THANKS</a:t>
            </a:r>
            <a:endParaRPr lang="zh-CN" altLang="en-US" sz="880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761062" y="1478670"/>
            <a:ext cx="1494170" cy="1494170"/>
            <a:chOff x="3700441" y="1274408"/>
            <a:chExt cx="1646508" cy="1646508"/>
          </a:xfrm>
        </p:grpSpPr>
        <p:sp>
          <p:nvSpPr>
            <p:cNvPr id="14" name="圆角矩形 1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133154" y="2838413"/>
            <a:ext cx="1494170" cy="1494170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63073" y="4177243"/>
            <a:ext cx="1494170" cy="1494170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70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8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5" grpId="0" animBg="1"/>
      <p:bldP spid="36" grpId="0" animBg="1"/>
      <p:bldP spid="43" grpId="0" animBg="1"/>
      <p:bldP spid="44" grpId="0"/>
      <p:bldP spid="44" grpId="1"/>
      <p:bldP spid="4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0707" y="383865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2070A1"/>
                </a:solidFill>
                <a:cs typeface="+mn-ea"/>
                <a:sym typeface="+mn-lt"/>
              </a:rPr>
              <a:t>動機</a:t>
            </a:r>
            <a:endParaRPr lang="zh-CN" altLang="en-US" sz="4000" b="1" dirty="0">
              <a:solidFill>
                <a:srgbClr val="2070A1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2771877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現今的停車系統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1546538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666992" y="1862949"/>
            <a:ext cx="86500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前大部分停車場雖然已有使用影像辨識的技術辨識車牌，但由於受限於運算以及網路速度，大部分都還沒有加入利用不同車種來進行車位規劃的功能，在現今網路及運算速度大幅提升的背景下，我們想要開發這種系統讓停車場的停車效率能夠更進一步的提升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77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2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預想加入功能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780032" y="1546538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666992" y="1862949"/>
            <a:ext cx="86500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車牌辨識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車種辨識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車位規劃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Shape 2548"/>
          <p:cNvSpPr/>
          <p:nvPr/>
        </p:nvSpPr>
        <p:spPr>
          <a:xfrm>
            <a:off x="8811807" y="5529806"/>
            <a:ext cx="673570" cy="15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2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21266" y="383865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2070A1"/>
                </a:solidFill>
                <a:cs typeface="+mn-ea"/>
                <a:sym typeface="+mn-lt"/>
              </a:rPr>
              <a:t>設計前須知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1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ïšḻïďê-Rectangle 10"/>
          <p:cNvSpPr/>
          <p:nvPr/>
        </p:nvSpPr>
        <p:spPr>
          <a:xfrm>
            <a:off x="3172107" y="2012415"/>
            <a:ext cx="2815610" cy="394527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0" anchor="t" anchorCtr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2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172106" y="2012415"/>
            <a:ext cx="1096752" cy="1096752"/>
            <a:chOff x="4696101" y="2012415"/>
            <a:chExt cx="1096752" cy="1096752"/>
          </a:xfrm>
        </p:grpSpPr>
        <p:sp>
          <p:nvSpPr>
            <p:cNvPr id="19" name="i$liḋe-Right Triangle 11"/>
            <p:cNvSpPr/>
            <p:nvPr/>
          </p:nvSpPr>
          <p:spPr>
            <a:xfrm rot="5400000">
              <a:off x="4696101" y="2012415"/>
              <a:ext cx="1096752" cy="1096752"/>
            </a:xfrm>
            <a:prstGeom prst="rtTriangle">
              <a:avLst/>
            </a:prstGeom>
            <a:solidFill>
              <a:srgbClr val="E14956"/>
            </a:solidFill>
            <a:ln w="38100">
              <a:solidFill>
                <a:srgbClr val="E149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2" name="i$liḋe-TextBox 26"/>
            <p:cNvSpPr txBox="1"/>
            <p:nvPr/>
          </p:nvSpPr>
          <p:spPr>
            <a:xfrm rot="18969360">
              <a:off x="4783643" y="2146904"/>
              <a:ext cx="429958" cy="36602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12" name="i$liḋe-Rectangle 3"/>
          <p:cNvSpPr/>
          <p:nvPr/>
        </p:nvSpPr>
        <p:spPr>
          <a:xfrm>
            <a:off x="141462" y="2012415"/>
            <a:ext cx="2815610" cy="394527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0" anchor="t" anchorCtr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2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41461" y="2012415"/>
            <a:ext cx="1096752" cy="1096752"/>
            <a:chOff x="1314469" y="2012415"/>
            <a:chExt cx="1096752" cy="1096752"/>
          </a:xfrm>
        </p:grpSpPr>
        <p:sp>
          <p:nvSpPr>
            <p:cNvPr id="13" name="i$liḋe-Right Triangle 4"/>
            <p:cNvSpPr/>
            <p:nvPr/>
          </p:nvSpPr>
          <p:spPr>
            <a:xfrm rot="5400000">
              <a:off x="1314469" y="2012415"/>
              <a:ext cx="1096752" cy="1096752"/>
            </a:xfrm>
            <a:prstGeom prst="rtTriangle">
              <a:avLst/>
            </a:prstGeom>
            <a:solidFill>
              <a:srgbClr val="F99302"/>
            </a:solidFill>
            <a:ln w="38100">
              <a:solidFill>
                <a:srgbClr val="F99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" name="i$liḋe-TextBox 25"/>
            <p:cNvSpPr txBox="1"/>
            <p:nvPr/>
          </p:nvSpPr>
          <p:spPr>
            <a:xfrm rot="18969360">
              <a:off x="1381314" y="2136422"/>
              <a:ext cx="429958" cy="36602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6" name="i$liḋe-Rectangle 17"/>
          <p:cNvSpPr/>
          <p:nvPr/>
        </p:nvSpPr>
        <p:spPr>
          <a:xfrm>
            <a:off x="6221234" y="2012415"/>
            <a:ext cx="2815610" cy="394527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0" anchor="t" anchorCtr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2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221233" y="2012415"/>
            <a:ext cx="1096752" cy="1096752"/>
            <a:chOff x="8077733" y="2012415"/>
            <a:chExt cx="1096752" cy="1096752"/>
          </a:xfrm>
        </p:grpSpPr>
        <p:sp>
          <p:nvSpPr>
            <p:cNvPr id="7" name="i$liḋe-Right Triangle 18"/>
            <p:cNvSpPr/>
            <p:nvPr/>
          </p:nvSpPr>
          <p:spPr>
            <a:xfrm rot="5400000">
              <a:off x="8077733" y="2012415"/>
              <a:ext cx="1096752" cy="1096752"/>
            </a:xfrm>
            <a:prstGeom prst="rtTriangle">
              <a:avLst/>
            </a:prstGeom>
            <a:solidFill>
              <a:srgbClr val="2070A1"/>
            </a:solidFill>
            <a:ln w="38100">
              <a:solidFill>
                <a:srgbClr val="207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" name="i$liḋe-TextBox 27"/>
            <p:cNvSpPr txBox="1"/>
            <p:nvPr/>
          </p:nvSpPr>
          <p:spPr>
            <a:xfrm rot="18969360">
              <a:off x="8194671" y="2147307"/>
              <a:ext cx="429958" cy="36602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332316" y="3690672"/>
            <a:ext cx="2421359" cy="126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AAA~DZZ</a:t>
            </a:r>
          </a:p>
          <a:p>
            <a:pPr algn="ctr">
              <a:lnSpc>
                <a:spcPct val="150000"/>
              </a:lnSpc>
            </a:pPr>
            <a:r>
              <a:rPr lang="en-US" altLang="zh-TW" sz="1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FAA~QZZ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SAA~VZZ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XAA~ZZZ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9539" y="2842097"/>
            <a:ext cx="2366912" cy="50488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自用小型車</a:t>
            </a:r>
            <a:endParaRPr kumimoji="0" lang="zh-CN" altLang="en-US" sz="2000" b="0" i="0" u="none" strike="noStrike" kern="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68877" y="3690672"/>
            <a:ext cx="242135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WAA~WDZ</a:t>
            </a:r>
          </a:p>
          <a:p>
            <a:pPr algn="ctr"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WFA</a:t>
            </a:r>
            <a:r>
              <a:rPr lang="en-US" altLang="zh-TW" sz="1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~WZZ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96100" y="2842097"/>
            <a:ext cx="2366912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身心障礙者專用車</a:t>
            </a:r>
            <a:endParaRPr kumimoji="0" lang="zh-CN" altLang="en-US" sz="2000" b="0" i="0" u="none" strike="noStrike" kern="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12552" y="3690672"/>
            <a:ext cx="2421359" cy="36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EAA~EZZ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39775" y="2842097"/>
            <a:ext cx="2366912" cy="5539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電動自用小型車</a:t>
            </a:r>
            <a:endParaRPr kumimoji="0" lang="zh-CN" altLang="en-US" sz="2000" b="0" i="0" u="none" strike="noStrike" kern="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Shape 2587"/>
          <p:cNvSpPr/>
          <p:nvPr/>
        </p:nvSpPr>
        <p:spPr>
          <a:xfrm>
            <a:off x="2357512" y="5402819"/>
            <a:ext cx="444932" cy="444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66993" y="692150"/>
            <a:ext cx="3380020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+mn-ea"/>
                <a:sym typeface="+mn-lt"/>
              </a:rPr>
              <a:t>車牌</a:t>
            </a:r>
            <a:r>
              <a:rPr lang="zh-TW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規範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圆角矩形 42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i$liḋe-Rectangle 17"/>
          <p:cNvSpPr/>
          <p:nvPr/>
        </p:nvSpPr>
        <p:spPr>
          <a:xfrm>
            <a:off x="9255377" y="2007796"/>
            <a:ext cx="2815610" cy="394527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0" anchor="t" anchorCtr="1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12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5" name="组合 35"/>
          <p:cNvGrpSpPr/>
          <p:nvPr/>
        </p:nvGrpSpPr>
        <p:grpSpPr>
          <a:xfrm>
            <a:off x="9255376" y="2007796"/>
            <a:ext cx="1096752" cy="1096752"/>
            <a:chOff x="8077733" y="2012415"/>
            <a:chExt cx="1096752" cy="1096752"/>
          </a:xfrm>
        </p:grpSpPr>
        <p:sp>
          <p:nvSpPr>
            <p:cNvPr id="46" name="i$liḋe-Right Triangle 18"/>
            <p:cNvSpPr/>
            <p:nvPr/>
          </p:nvSpPr>
          <p:spPr>
            <a:xfrm rot="5400000">
              <a:off x="8077733" y="2012415"/>
              <a:ext cx="1096752" cy="1096752"/>
            </a:xfrm>
            <a:prstGeom prst="rtTriangle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7" name="i$liḋe-TextBox 27"/>
            <p:cNvSpPr txBox="1"/>
            <p:nvPr/>
          </p:nvSpPr>
          <p:spPr>
            <a:xfrm rot="18969360">
              <a:off x="8194671" y="2147307"/>
              <a:ext cx="429958" cy="36602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r>
                <a:rPr lang="en-US" altLang="zh-TW" sz="28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9446695" y="3686053"/>
            <a:ext cx="2421359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A~W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Z</a:t>
            </a:r>
          </a:p>
        </p:txBody>
      </p:sp>
      <p:sp>
        <p:nvSpPr>
          <p:cNvPr id="49" name="矩形 48"/>
          <p:cNvSpPr/>
          <p:nvPr/>
        </p:nvSpPr>
        <p:spPr>
          <a:xfrm>
            <a:off x="9473918" y="2837478"/>
            <a:ext cx="2366912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TW" altLang="en-US" sz="2000" kern="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電動身心障礙者專用車</a:t>
            </a:r>
            <a:endParaRPr lang="zh-CN" altLang="en-US" sz="2000" kern="0" spc="3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95" y="5129072"/>
            <a:ext cx="1447800" cy="5905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893" y="5138597"/>
            <a:ext cx="1457325" cy="5810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806" y="5110022"/>
            <a:ext cx="1466850" cy="6096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7286" y="5114784"/>
            <a:ext cx="1400175" cy="600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3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23" dur="12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28" dur="1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33" dur="1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38" dur="1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44" dur="12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49" dur="1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54" dur="17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59" dur="1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65" dur="12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70" dur="1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75" dur="1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80" dur="175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86" dur="125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34468 " pathEditMode="relative" rAng="0" ptsTypes="AA">
                                      <p:cBhvr>
                                        <p:cTn id="91" dur="1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96" dur="175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-0.50417 " pathEditMode="relative" rAng="0" ptsTypes="AA">
                                      <p:cBhvr>
                                        <p:cTn id="101" dur="175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2" grpId="0" animBg="1"/>
      <p:bldP spid="12" grpId="1" animBg="1"/>
      <p:bldP spid="6" grpId="0" animBg="1"/>
      <p:bldP spid="6" grpId="1" animBg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29" grpId="0"/>
      <p:bldP spid="42" grpId="0" animBg="1"/>
      <p:bldP spid="43" grpId="0" animBg="1"/>
      <p:bldP spid="44" grpId="0" animBg="1"/>
      <p:bldP spid="44" grpId="1" animBg="1"/>
      <p:bldP spid="48" grpId="0"/>
      <p:bldP spid="48" grpId="1"/>
      <p:bldP spid="49" grpId="0"/>
      <p:bldP spid="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同心圆 45"/>
          <p:cNvSpPr>
            <a:spLocks noChangeAspect="1"/>
          </p:cNvSpPr>
          <p:nvPr/>
        </p:nvSpPr>
        <p:spPr>
          <a:xfrm>
            <a:off x="1690302" y="2209306"/>
            <a:ext cx="1936376" cy="1936376"/>
          </a:xfrm>
          <a:prstGeom prst="donut">
            <a:avLst>
              <a:gd name="adj" fmla="val 6978"/>
            </a:avLst>
          </a:prstGeom>
          <a:solidFill>
            <a:sysClr val="window" lastClr="FFFFFF">
              <a:alpha val="4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同心圆 47"/>
          <p:cNvSpPr>
            <a:spLocks noChangeAspect="1"/>
          </p:cNvSpPr>
          <p:nvPr/>
        </p:nvSpPr>
        <p:spPr>
          <a:xfrm>
            <a:off x="5202993" y="2209306"/>
            <a:ext cx="1936376" cy="1936376"/>
          </a:xfrm>
          <a:prstGeom prst="donut">
            <a:avLst>
              <a:gd name="adj" fmla="val 6978"/>
            </a:avLst>
          </a:prstGeom>
          <a:solidFill>
            <a:sysClr val="window" lastClr="FFFFFF">
              <a:alpha val="4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424923482"/>
              </p:ext>
            </p:extLst>
          </p:nvPr>
        </p:nvGraphicFramePr>
        <p:xfrm>
          <a:off x="8314910" y="1926505"/>
          <a:ext cx="2522649" cy="2474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9" name="矩形 78"/>
          <p:cNvSpPr/>
          <p:nvPr/>
        </p:nvSpPr>
        <p:spPr>
          <a:xfrm>
            <a:off x="1292319" y="4508625"/>
            <a:ext cx="2771877" cy="50488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車牌辨識入場</a:t>
            </a:r>
            <a:endParaRPr kumimoji="0" lang="zh-CN" altLang="en-US" sz="2000" b="0" i="0" u="none" strike="noStrike" kern="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710061" y="4508625"/>
            <a:ext cx="2771877" cy="50488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繳費輸入車號</a:t>
            </a:r>
            <a:endParaRPr kumimoji="0" lang="zh-CN" altLang="en-US" sz="2000" b="0" i="0" u="none" strike="noStrike" kern="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340238" y="4508625"/>
            <a:ext cx="2771877" cy="50488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TW" altLang="en-US" sz="2000" kern="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車牌辨識出場</a:t>
            </a:r>
          </a:p>
        </p:txBody>
      </p:sp>
      <p:sp>
        <p:nvSpPr>
          <p:cNvPr id="20" name="矩形 19"/>
          <p:cNvSpPr/>
          <p:nvPr/>
        </p:nvSpPr>
        <p:spPr>
          <a:xfrm>
            <a:off x="1666992" y="692150"/>
            <a:ext cx="4539843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純車牌辨識停車場停車流程</a:t>
            </a:r>
          </a:p>
        </p:txBody>
      </p:sp>
      <p:sp>
        <p:nvSpPr>
          <p:cNvPr id="21" name="圆角矩形 20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85" y="1910051"/>
            <a:ext cx="3637009" cy="2534885"/>
          </a:xfrm>
          <a:prstGeom prst="rect">
            <a:avLst/>
          </a:prstGeom>
        </p:spPr>
      </p:pic>
      <p:cxnSp>
        <p:nvCxnSpPr>
          <p:cNvPr id="26" name="直接连接符 58"/>
          <p:cNvCxnSpPr/>
          <p:nvPr/>
        </p:nvCxnSpPr>
        <p:spPr>
          <a:xfrm>
            <a:off x="1780032" y="1546538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329" y="2031944"/>
            <a:ext cx="3030415" cy="25996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8036" y="2147895"/>
            <a:ext cx="3698947" cy="22651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4879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P spid="20" grpId="0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0709" y="383865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2070A1"/>
                </a:solidFill>
                <a:cs typeface="+mn-ea"/>
                <a:sym typeface="+mn-lt"/>
              </a:rPr>
              <a:t>情境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73F4E4-F6F8-4FBC-821E-31CA0161945B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ATION_TITLE" val="演示文稿1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LPJ\2017原创\000未发布\菱形 简约\W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A6K2RLKzpha/oEAAAZEQAAHQAAAHVuaXZlcnNhbC9jb21tb25fbWVzc2FnZXMubG5nvVhdTxpZGL5v0v9ASJrsXqxtN2nTC8UMcMRJhxk7M6jdj0zMaoyJxaTsbnqJH1QUFbJu/aQusBYRAb+iIqL7Y5YzZ+aqf2HfmQE6Yl1m7GYvTDzo87zfz3sOnd1vXo07fh15HRqbCHY5H3c8cjpGgj9NDI8FR7ucAbHnm2dOR+jnoeDw0PhEcKTLGZxwOrpd9+91jg8FR38ZGh2B3+/fczg6X42EQnAMubTTp7NjbLjL2eeWPJy/j2JfSgzn4yQ37XO6cKSA42U5t67kFxw/vP7q26fP3jx+8vTrzod1qBUmwU8xTAuXzvTkkQUiVuQ5RgI2xEgsGhSdrlo5ViuH1fSJPTAXEBmaReDI9g45PbQH7uNRv2Z53qLlAM8jVpQEhvYiiRYklhP1pDBIRF6nS57K4b8iaiqq7IRJMoYjOXU6J8+/w5eHZG5WnltUpi/JeZVUFtpZ8nJ+imYlHgkiT3tEmmMhwIPFWnlROTn7WF0gB2mcOsQXFbIXU8IRfHZETpdJdlIuZgzb9X+I7ODS+d/hqbb2eGqAZn2SyHGMICHW2/jE6SInCfn9H+Q8j5MrNml4SkA8pGU3TTZK8nL2DnCp3mRaJnE0r65v2yPppX29DPyImiPKVgZH5kjxrT2OPgTZt4CC1kA8dJYgDHA8tINSLePIB7z/lmSqRvHlfEbJrhi1kfO/y+loO06a9XDQdB7RxGswQi/IxT9JptKOwo8EgfIhyc0NQsMCPJG1A+GeQ/CZCi5t2EG9RAIUfm2/HYal+mkfpTW4Nk+Nfm8MUzwPScPFNRxfqZ3H8Nyi1ujJmDq5RDZmmoNlz4aAXgSgUjTFmAa2dvWeRHbU1FtciZNwXMleWmYHDfEgr9YtLwL0d1IPRTPIK0H7eLkBSdSlDcxok5vZw5FJJXcIcajhI5hivJkiUxX4q5zMq+ENCAsnP+mF40FdZ1gvGnzQASqlBV0uqLurNn26JlM3XDMygCNRvLaq7GZvd8FhdsGOmn3GHa2bb/XlZi6s+WEk1ro3ggexFE9ztxWNzKTl43dm7pai4dKCHE2Ao6RQuJ4rXD1pOm+4C/Kt7B7ewTm71bPsC75a+E+y17aemne2M3VX7wRDht00SJ0ym8dTx9ZBCLYuyIK6eYGLCXX6pHZxah1Msz1g0hB32MnK8aySm7cOZ7kGw0z6ziT9kFezE5YlrI4fQG6BFuE2RU6PyN56O6A+zkYxb6m8XnbzpKqbGXUlJhe3zXVvZ8d0D7q2ZURaZLSr38ESKDbsBpBYdT2Bo6cWCAN+1Ajc2A2tESjZSXy1BS0pF9I3l07tcpFcliAUvBOTJzP4ard+5Vpd6v4S60ZEZsZ2bM05/NdCNEdQH66WWjSjsnBVFBDFe3olD8V6kHY1i6/Ip1GLIOhxLXZGFCSGcmtw+eg3OTlHNsukkFVTEbJZskhlXOC9qIcCuka0iSQ+iHV0dFjkaPVFh2v33a3kx+qGLRKYXU0HUZPsezy1ruQufmzHIlLu60ADZwVWf/o0gZYeQCINnfe/vSv0dq7XihJFytPrh46HqyEIm1xJ2IH7Kf45KJR+JYda5bQs4bMPOHJmh0VPteUkm4A235lm6BeuCC1ike6TKK9Xf3nDfrrYkpfnYUHi+ZT2wjA9wa2SeXopFkS0hY+c5ZTqvh0+feE0NAfG2zhfG+7PSXzzFNK/xOh8aPpO4x9QSwMEFAACAAgAOitkS9wXQPwjBAAA0w0AACcAAAB1bml2ZXJzYWwvZmxhc2hfcHVibGlzaGluZ19zZXR0aW5ncy54bWzVV99P21YUfs9fYXnqY2PogDHkBDEIWjR+rcm09QndxJfkDse27JvR7CnQskFDgJcWRtkEaArQUQadulFE2P+y5trx0/6FHcchcQiiCW2nTVGU+N5zvvN95xz7XIv991My9w3WDaIqAb7T38FzWImrElESAf6L6PDtXp4zKFIkJKsKDvCKynP9QZ+opWMyMZIRTCmYGhzAKEafRgN8klKtTxBmZmb8xNB0Z1eV0xTwDX9cTQmajg2sUKwLmowy8EMzGjb4KkILAPBNqUrVLejzcZzoIo2qUlrGHJGAuUIcUUgelpGR5AXXLIbi0wldTSvSoCqrOqcnYgH+g94B53Nh40INkRRWnJwYQVh0lmkfkiTisEByhHyLuSQmiSTQ7bzTxXMzRKLJAA9/BcdBFJphKuCuduTADKqQBIVW8VOYIglR5F66ASm+T42LBXdJyigoReJR2OGcBAT4oejk4PjoxMDYvckvQ59EwtGQS+ENPp/emwjdHQmPfTYZHR8fiYYn6l5AviG2KDSSE0GEmtbjuMZNhJJoSMmMqAn1EmEDU2goGekJHFWHCeRrCskG5rmvNZz4PI1kQjOQww7ou2mMtQFDw3F610lQgKd6GvN1OBcQeEHW6tnv7qlnv6e3Qbvgxq/ruoqmiChF8STUCfRWuImCd+nCbEpVGorhXHMxVZZqinAqhqUxlMKe9otME2UYLDt5bgqKIIPWAZ0gmecIBe3xmrORjhmU0EqbD3stOcCC+xFzo5GmXMSTSAeBhne9mnanx+JBc26vXJhl5z+VTh6ZB9vWZs6eXbY2HpqPHrPisbX4famYt4qH9pMc282ZszvsfN862mZbx2xtud/Nnwt0TQD257y9tcAOl8yFVfPkwN5fMxfz5QdF++kO4JrPf2ZnL2vx2sK0sxtAl23u1dxvRUbCQ6HJ8NhQ6KtbHIhytHhiWq/OrNMltpi3sy/aoz+/wNbXyvsFbzSutXAtBiqd5Ms7v7D52fLescvw77Ml9nTLmjuFXXPzWbPcRgJ+L4G21VXqw47y5f3jS/WphXudnbsh7OaedXDQyNZbdZe4G5ydL73DWv0rYa2H2+Zvj72OlyrXfhbaElzezcKdy+b37Af13rhBB7KVZ+DCnq+zlSelVzmQwv540fxMaItb6fxHa37X3vqOna5Y2ZVyodgWTkfnnQ+7uns+6v24zy/8lS3cvtapOskmZESUi1E2eO38e4PnNVOwNkGaH7Ki4Dz8r54FlZn1XxwF0H2lk6y9/bKVspROcq0bm+u/tmLGVgutmFk7p+xwo6W4nnnVEoGjZWhPaHl4DNs/rLKF399lh96gV97q3OA22vvplfeo+W3uj/+NZPeqdnxuOC+LwpUvAc5OiigkBYmQiYRrbw7B7q4OOIFfueXzAVrji1jQ9w9QSwMEFAACAAgAOitkS1JaJ2SxAgAAXwoAACEAAAB1bml2ZXJzYWwvZmxhc2hfc2tpbl9zZXR0aW5ncy54bWyVVttu4jAQfd+vQOx70722K6VILWWlSt1tVaq+O8mQWDh2ZE/o8vfrW4gDCUltIeEz54zH4/FArLaULz7NZnEqmJBrQKQ8VwZpsBnNbuZJjSj4RSo4AscLLmRJ2Hzx+bcdcWSZYyqxAzlVsyEptNtc2TFF4vf4cWXmkCAVZUX4/lHk4iIh6TaXoubZaGjFvgLJKN9q5uWvq+VqcANGFT4glJ2YVtdmTpNUEpQCE9LPlZmjKkYSYM1Ol3ZM1LRbnT/9kWxHFUUru/1i5pCsIjl0k3x9a+Ywn2vvHcHKjvMChH+oqd++mjlIZWQP8kPORVVXH6mRSorcJLSrOX+JBw0TJNPPTwvuL80cFZgDmY1Gb8Gn5/u9mQHJfw3ffWyeqxTs2eT1qCGYS08YLFDWEEfNytlUId6fatTvAxYbwpQmhFBLetZBP5NaNW66WMt7gXfKs9CXR1rKm2B1CUsXcOCui7f85fLO9orQ6QELIpSw82AQYgu2zL86ryfMAGyZa0YzeOJsfxrBscmJmku+I/46z+dfW4ETvTxkrFk2ZrPVo3m7KojVAw2nFBksTEfQ/ZogFfyVlmDuL46syYUWncQWc7KjuVX8Mbxkv0aoVBwd4b7k+gssRooM+urORqq7dRi4WY5XpfttaA/o1jPUrfxmThBJWpT6rGo+87qbuU3fPOqX+NyAfOAbMVVUErkF+SoEm7wPFwiTycK9sSF6HAVZiKP+LMfeSV/6eV0mIFf61iiopry6oCMWNC+Y/uAbhXfIjhQDVifFQvvjhB6qMwB8EQCRadGUgFs4S1kzpAx20PSAALBHHjpbrPTLGyq4W3yEDYYP1SNHNRkQgqL0LaMtlpDXNfQI3nRc/Qpn6Ra+53UrH0mi7NE6DWCsQzd9zZRfSHKAL6eOa20/TaIGzR/L/1BLAwQUAAIACAA6K2RLx6WdgfIDAADkDAAAJgAAAHVuaXZlcnNhbC9odG1sX3B1Ymxpc2hpbmdfc2V0dGluZ3MueG1szVffT9tWFH7PX2G56mNj6FrGkBPEIKjRKLCSausTutiX5K6Obdk3o9lToM0KDQFeWhhlE6AphI4y6NQtRYT9L2uuHT/tX9gxDvlBUJogVlVRlPj6nu9833dO7nHE/kdxhfseGybR1ADf7e/iOaxKmkzUaIC/Hxm+0ctzJkWqjBRNxQFe1XiuP+gT9cSUQszYBKYUtpocwKhmn04DfIxSvU8QZmZm/MTUDfeupiQo4Jt+SYsLuoFNrFJsCLqCkvBBkzo2+QpCGwDwjmtqJSzo83Gc6CHd1eSEgjkiA3OVuKKQcofGFV7wdk0h6WHU0BKqPKgpmsEZ0akAf613wH2d7fGQhkgcq64lZhAW3WXah2SZuCSQMkF+wFwMk2gM2HbfvMVzM0SmsQAPXwU3QBSaYU7BPenIhRnUwAOVVvDjmCIZUeRdegkpfkTNswVvSU6qKE6kCNzhXP0BfigyOTh2d3xg9MHkN6EvJ8KRkEfhAzF3HoyH7o2ER7+ajIyNjUTC47UoIN+QWxQayYkgQksYEq5yE6EiOlKTI1pUO0fYxBT6SUFGFEe0YQJ+TSPFxDz3nY6jXyeQQmgSPOyCtnuIsT5g6lii91yDAjw1EpivwXmAwAtcq7l/u6fmfk9vg3bBy1/TdRFNEVGKpBjUCfSechOF+qWzbdOa2lAM95qb0hS5qmgaXFZAzIBBkMJzhII4qXqXuhbQYaKA/25st39apU3qpBgygLJZv14x0u0aKWjN5cu5WXbyS6nwzNrbsjcyzuySvf7EevacFQ/thaelYtYu7jsvMmwnY81us5Nd+2CLbR6y1aV+zxEPqEUC9nfa2Zxn+4vW/IpV2HN2V62FbPlx0Xm5DbjW61/Z8dtqvo4wndQ60GUb+Wr49YmR8FBoMjw6FPr2OgeiXC11Oe13x/bRIlvIOqk3ndFPz7O11fJurj4b1166NhOVCtny9m8sPVvOH3oM/z1eZC837bkjuGttvGqW20jAX0+gY3Wn9WEH2fLu4bn6VNO9T81dEnYjb+/tNbKtr7pH3EvOThavsFYfJa39ZMv643l94LnKde5CR4LLOyn45bJ03nlc641LdCBbfgUh7PUaW35RepcBKeyvN81nQkfcSic/2+kdZ/NHdrRsp5bLuWJHOF3dNz+7dbvn894v+vzCP6ncjZZBldk0riCing2nwZYT7QORLeZadSY0H7Ki4B7JF5/up1Po4xzu0E+lQsrZetuO0aVCpv3N1trv7WxjK7l2ttnbR2x/va28dROoLQIHS9Bw0MRwsDo/rbD5P6+y5y5R/daz3euNK6r+/6iiZQ9/uiK8q+pjaMNzpyhc+DDtg/XGfyZB339QSwMEFAACAAgAOitkS4StLLSIAQAACgYAAB8AAAB1bml2ZXJzYWwvaHRtbF9za2luX3NldHRpbmdzLmpzjZRNb8IwDIbv/Ioqu06IfbLthkYnTeIwabtNO6TFlIo0iZK0o0P899VhQJOmA/vSOE9f107jzSBqjKQkeoo29tmu39y1jQHGFpRpuHQ3GG4YVfrxAuNEKtDADTW54B95ASznQDyy2iscwtsjEdIn3Gon9bsBqVtyRAS+ksiAggrEdOjlKgB+B2Lr0Ms/h+CgVdaupFa/k9IYwYep4Kbp1ZALVVDLkIsXa+0SPVhUoE6gC5qCIzq21kceFe/G6G0uFYWkvJ6JTAwTmq4yJUo+78u/rCWo5sRXO2D0OH6OHTmWa/NqoPATxw/o/ST+VRr+8t7H6EGY0QRYS3dk7R/UEe4W5NFVrnOzpydX6G1a0gw6XXqYoLsYb7R8LrbW5QyszY64uUZ3CEZrUOdICVnKMw5QKpFhRzpot+cHlAk6z3m246Yj9CCHH4uyfd07Fno7RSfOFRLeFVqGrl/RNzp8UAdA40ylfV7t5Z2F5FgoGEzcP6+Cc6g7Sow/SnD9GX2dGKDuyN0Otr9QSwMEFAACAAgAOitk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itkS7DtXVduAAAAdgAAABwAAAB1bml2ZXJzYWwvbG9jYWxfc2V0dGluZ3MueG1sDcw9DsIwDEDhvaewvJefjaFpNzYQEuUAVmNQJMdGiYXg9nh7w6c3Ld8q8OHWi2nC4+6AwLpZLvpK+FjP4wmhO2kmMeWEagjLPExiG8md3QN2eAv9uK1cI5yvVEPeGndWJ48zjHCJ57Nwxv08/A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itkSxep4UFvAQAA+wIAACkAAAB1bml2ZXJzYWwvc2tpbl9jdXN0b21pemF0aW9uX3NldHRpbmdzLnhtbI1S22rcMBB9z1eI/MBKGt0M7oJuLn5JQrKQZ3etFtNELpZCS9HHV06ybLbZ0GqeZs6ZM8zotOn7FO1TyvPj9HvI0xzvQs5T/Ja2Fwi1+/lhXm6WkEJOm2Plforj/LOPX+e1VqspD3EcltGuaNpi1D0/pKRWTtWMGUaRZJ56hZzntmINuAZsxRwltt38JfGiu4R9iPm8ars5Qd839DGFJfdxDL+2cMp+C51u8HkZxqny0lawNcphanFsDcQIl9wXqgFAIMsdcbhI2UhNkMeMYyhGUaCACOekEYVIyqFmXSOqCvONQEwyRl2hntZupLVx1BYJDSG6TvOqsaXrjMQYEUKAucIFdAajyoaqoUGtBwQHBkTRRhMFqLOd6VjxzgvLkaJeYFyYMYDx8bjH7d6e61j973UO5/yH4NkvOIuu3tqcMVe7f1qWSt6Fxx8PQw7oy5BCP366vLn1d/5qp3f99dXlqzeffXxgroatm3/o7z9QSwMEFAACAAgAOitkSwKaTYiBEQAAmyUAABcAAAB1bml2ZXJzYWwvdW5pdmVyc2FsLnBuZ+1aaVhTZ9M+IoqIGy4BBUHBqlXZVRSUlEXBVhYVBYUQbBQqSAAh7CSAIqjBlK9vDYgQ1Lcssgk0CWQhoEJqWaIFQYghSIRIAokQkhCyvYf2bfXvd33X948fuc/1nDMzz8zcM/M8P3LLz8dz9cotKwEAWH3Cy+M0AOjqA8DS2BXLwTc3X488Bh9L4k57ugG1PaYT4EI33NXbFQDqcQaqi8vAtX6M1/k4AFjzfOG3hBldcQkAvrI94eHqnxQyxfmu6lL4IPO95mSPGlhjemubhVfMyLb1uq5511+46+n6btbdP7RBv2LEg+dxa3dmhp3lKdsNRRk/jni5ndzy1TM0Vxld8mHiTWINjCmC0etMrBMSz9ZcOKv0m+QHVEVwmwrGOYlcepJyimwznCKsmeNDtaDzwXbm6o+ejvYdwYwJM4ObIrtL1YpINXxraIncss1ZTOtFrgKFrDhuobafRSpTWgs8sjBaJXdq2RIgoypcNRONtSsKw3v5PTHoezcnxmjZIWC4Tfc9dBBdlxsjd+x+o4fsi1xHcVgQP7EDtHVQ6ZElWOo4nCbplp0EgJGI9fpYO3y3S37pfGueCNx0RPDPm1xdAIgJw9qFsSfM3Pv/tyuzDyohXEuZG7PBJE/P8XDMaIySLe+x6whu/0Loher9WkzT3LC8Ra5xLmNh7QISKcwfD1gsAYAHhcoD2jkm1Bo98xMhOG3cgXCF1zrygw6iVhSP2x7poQMAhxzKSy7MDnynT9n2qrJzC6J2/IsvBWxyNH9MlzD3YtfQuphCJ0EoLcB1a7rfw/csjCZu+HmrsWSkLHXVecv1ANBaeLgf67g9bbKeOZSt3clbbRCpjL2QnblytWTs5sq1RO9juZTg9uuUarvx2d6jN6sNQQ5HukydIqPdmk7QbVytPglzM5M7pH2KA3g6pu30stuKj9fHpCaINUUgcXleICvhYYRBmfcK/B4df/+3+1HDTVfV1LsnC8jcs1tRMb+dWs77mKt3VKqotdwZxl7+I0UdUnbx7gEO4rct+aByT1dto/DUUumkxtrgjaEZcphWmP1pZj5B+txc84keOZy+50ZXfqji9G2FN0RIsn58Igoappi5tdKYjfahsBRpHJTmrdwe2zdFsIns2v45gkn7ouFdoZWQJ8QYDv+86kIfTliZnUi/WupTtSwZJqYRoiap39SmswxLke7Hsux4cafIdWH7+pjPGD51EqZWqKLcndZOt6xkd62w4vShBRL7u68q2Ge1BNz+ivRurWMY9zPXCcXE7BSr48xHydzK9smmFmQm/M6k07sWSDf7xXUi3rG6O7APV4mxEQdZDTOjJmVnyXEemU4MDbSMZGL4SNRJi4o6w8f91vAuocRp9PuW4gNSRQE0USqOun7DLvKLkJyII6YGn06zSgauMNPKUkz74QP0qa7pUsgLnmwqbr+7dxQVYhyB4dnzKrLmAwl3Lupm3ad4E0vr2IEd/Jow09W2yEgYyUWPqG4SUeBE9cyKG0PIzesE9jxKpEBFWYNYU/yZ04HmyUINouuQP2OfUSu7i6Z2cYC8kVhgSpzoEIHl99jOAQu0btaFDwNapv/Jik4c+6yB4nBo3+XIIkpwMbTHRH65RbRyKa/ippO4wcs2q8OF8B1i/HPOZIUXbtzNFn4dti+iU1WtIJ0x+DCUgLc0HN/Mmkw8Q66BSCQOWsv1XWITP35eu+rQllIXuOUR7G7bMh9zw4stJbftO9vVK5YdQCk6LVy7TSHYwS/aKz3sCBXmI72ZtEmvw6XjWQp7s+FjF5EDsVVEqlFeMFDac8sM9Q9a9TMfoYfLNHRaNC/Bpi78MAJzAEXvxB/Dqnt6i8O6ar9IvQPxaU37FSt/X+In0xwOXlEojSqDTOe8Iw1xVfsw3hy+U1Rv/mqpInC4x8m+NOvb4pYjTy56ZBnqHveq6OxxfegDFzXWxgXDrTR4PmvAuQyprCV4Iu59sYMzr1CTvnaCcTXCNWgAHrGd1omdksE24vB6XWcwrmDZ4ogx5h3f03zq2tVzmHR0h6EeStet2HGN3Lzt4o3c2Eutb0kht21FkkMRiKvOIR1+ytrNfNxjfcHsYXtsZScW72ncKP48RJQ9gW97DPrcyyG9vPPyWM7lfbnkwvpWG8RrOqsvqkAcYDXkjJgOccjJM1zR0Tf1pLdD0SnfVXD9eHHIwFEZnP/mGYNUhHheMK/qUsI6MiglZ9pN4+hfTJ1LHd+3QH5V+ljlRr4OMhirf1VsRKOarfYzGK1XbxfjbZG9z21R0HsX2wrSv9QaD3+aCPtxoFGF8tIk3Uyr0A5MKM22QLll7uWp5zTvypCMxyu66r/U2LMKuyyZvlPbULlQkoprWQ1H4jHczeKfY357vRqx59LkzOmcqkMo5drkwWw7yecM5PhYdUSeCvEE4h1CfGytHasC/e68jd347BCl1DrIXPjLctSQakjTGTbJv5hcmWEXcOVzfbmX67QGzrI8dfpSl2LDpXjB7HRZ2iZgz/J4T6MugWolsGlTBNvbZqkxHiq3BLDNt7+crMTfCNxkBmSGk4Wh6b+fqchwOl0KURMr6sK1VMs1/djHazpkvFnD7Vg75ucRO27cOJGb6T5842lIlt+Sh8/c6Ny2srmnL2uj//0Dtjnts2uIrrT9rpXL1F9rPwxf9jSfnA/fkGfH9pYbNxzfAQAZDnHVm1mq1OXcgpzP/bIZgR1M+D+vCqfDl+bZhfVimbf+cfv4nyfzwufgDRaZduMNfybh/rqFg/hPiYEbXqHY5qsLjDTt7LDRbkV0SYtE9aEf/xkUlOxWUALdexSy6u8zA1ixiIu4iIu4iIu4iIu4iIu4iIu4iIu4iIu4iIv4/4y5dIs2k2ha7LRKwoIfkXQ5GPkelfa141tmf9lbjgzgtFCKUalU5RIAaJWejWwnaFX8884Jwt8PEL0rp+CpU0TZvDNqsJ6VLg9iEyKKqXE7KpxnX2zw/dVR9uQJm9pptBoAMnLYVXUtKb/uopNhcWZxR2FkusidTHCfNNUvSRU1y5aHoFBUqjKugqCZLX9dTJ4ds8EoRuswauHRcq1GzmAkzU+U8zyh86+P8uOcpFJjghKuFgQkFjtiYCHJYz9Te4reDGCCRWKMVgnj5/WS1RTkvNnhDpeDsFpRUPHBHniItt5UuWKHp8ES4GndhWrzvetWkZGcCPmBqs54tqhK9LyesI57eP0D9ildd45IpDF9BDlnPv8qp+GpoAee8iHfU3S4BoJBpVj5RZ6az8el7TDH43n7BXFw+PX5BxhRHCEVurHPLTnN6ncmVDOdl1le+9iln4Rqjg1Jh7+jJTvw8zAsdgJFnI+YRPSOCVzeqB9A9VCaa0r3rY0FCSQrMgD4+dqm8525VzB1R/zJjPPk7oeCFlPJicZiS9fExz3HEjGys6y5/u+j2MfOWnVEFI1NoC5Y9XRohRSfei9eiDSZYPROik2xKhByJW4U/3Vb4Iz60loMrtXBOoC7FoVWU3X+UFWrcqCq9wf3rypq8ZRxPDk502JvfJXygPl5P3mVwaYcirnntmLBD9sBwMwatSNCrvxgF68sQrFN3TnlSIxynb5s/xooN+EU3KA++SH5lqW+iHDhBxtGArGgFteZ5GBTstcMe2w+d+XzOXTFsrlr9TAtXDkEUjGYaC4Vz7twxkh96hC0z933aNPM+NuPswEgqakvco7K/Qr3C5tfzR43FiS+R9ChmV4xpfWhQpDWRgae3k+F/MBxePnguJxokh/anFti2XY1GG08MAhD9z5Lezt79NpHFxI9OBvn1DDaIO5Nj4fiyl9NmQDAt1v/BzMp3x4okDkLSYfvpQy6klmwW7p6WwxIItrgtfyDVcfOF9usewfnDIhcj2eJ5jvVubqo+BeVOq4TaDPfh2xHAPgXgnEltJwtBp0rEPhaJig52f91ziTCjjRhT9xd1T6omk8U4VLG09Y4SFLX903wvlp2Ge2bdR6GpokYWLlBRe89mw2Bqb5ZRHG+uzx2cEyAPrv/0Nltuzks3tfxyuVAhhE8rV6tnn5LSWdRou5OjeHhSDm9Rg+if69xKjnno4j1kHRLdxPQkWq8741OjYWr1fqcMQtcbwUrzuoec6CsBWKp25UzjPvR4ZFrenVd77UiSknyNMxAklw05paeMCj/zUVZIe7stA7Q1gqr5G7GXEwRkrmdQmB20j49M5iaiMTpc1qWAE3DPmo8KYyjCeccZCZ8hGvW66/xv1NdPzd0KblC7neH5RQ90SDkJQniYDkS/Nh7GdHWnJ93LKWQ2xSjeyO2WRHpCJlFzZtaOklRYh8bpehxbZwKAxY8upubOrbRkwhSU3RE8eEnI3I0d3iukTEx+wdIVIZwyh8jeto7hemPiluZQwP5Bx4EyyVvk2WD4Taid82SYV8NHWcgYfqQowGgti4lDy1P5VXGky+CCnuULX8rHKrunrn2t1R5ShRa7sz7GkVGgFLfKmlfSB1iKN9OyFaDMy0eCg+zjf9LhHVEcjLVuT9Xt/UlCop7PoSVUHHFSC4ABPtyxHfK+zl3wbasBO3leT19pDl5/Gf8woxKrOwV0JAmIyEgm08P8lQiRPlC4QyckStHK//aPIIzFWi5fr9mBs/YsfzI/MfHRlzVuCNX65DjTlcqw6HKweAyazZM71OmiB8bWBSLltf3/pmXl52rZcq9ehZtz4R1DPS0goVx2T6yMGKOg+Pr98uCBqJ3IqxVG7/g7T4bR8zkQjWNpDx5zKByN/tWUrc2IovODPFXJOWHvg/izp+zZmdn+sBIpIlagzmCgh/TbWBD+zTsq9aGuUSrMGl/qc8/wd9OZDiWfJtoEsY5WN7AKoJA8kNnft9b9+GyLmxVoKTSN10wasSYa28HB/aunpPqqVdMs1TsJq5alGgznMTLk4WHBYHZ2MlyUU62FzsnHtRMRjvR/2uciyAkjd6SJTLPfEQ+B9tqo8BFrHSmedlW/nFa7PoUC0gnx7+zoW+UiscU3LkOR+sWGbGOeMevtgV5sYtDIeBhYLiRJWkzL++wydFkfs3RnX9FXcVVULlbwbbVLlgNQSvGErTspND8EVewgarvWsy1rUXHBABJGgVffN6//4rkcotWLYanzfxEoPGvPchBnvrH/F/zQ7BiVCRnIoSyo+D4IPFLUms5cpJH1styqHqCCtH+EuR/b2zMRVaPI+J5AiGk/V2NMnnwmFyStHKhmUrf4RgJr6YSQf5PLpypbTabIPo7LdqkfVa3m4PkkoY7Iv70Rkr6UuCb5CnigI9Go8tBLzTerKCqjrQwZ2wnQpB+YEqC/a25+NbO1T1B5N3jSA6r01rELGrvc1nQbfWreyNG44/cQxJArhGK7mh0ryguwKLt35p/XZR3ZDOUHPEw3K+fgecPmBihx/bCmyPfv1R8/NtbuvUTZeGRMnd46jKwG2J+l+/6KHMEw72J0FjT4nY0ETAuowWk5HvT7UZwWtLsa0/xLQCfDJ6I1mhZI4Fo4FdLAssRN/WoYG3a9B34VUxIQqzAnSqgRJovJCG0UtMAk6eObReoAUp6t8CeQ8qpUP4xFQl39sxSTmNHvr4adM4Mo5q+U+QYTbIrPYOviaIIdVz86nBO7ddjYXy7kD8dO+VruzW1raX7vuStcIKyloluuMr3ioEOT75/mwA6F41RBg0XjVTB1REmy24GkZFj9qjBoTKqNXjDqS1LeTQRGMmOGnjADPYdkD4YfdkAHqqH3zhklT9lNWLrGJqUYcKIAXzuWXuvLzTdd9ucjMwoxn/VB/YXBwVaiCFuRURRhfclrpNxRqnHsoSjAwwNyu0b9ZUX54vP8VFsUKa1eb0++MhY9wU2TY8XRZPCF65ZA57STJNohjohdeeCwXR/86ZpEVVMCtf5+6ORFiqmSXxSwZsWMPI+AFa6M790vKfYeeGvROANKkCaYSf2zLoP3r+gRtF06TmqISj46VOFFIPKWDs+OqoF1r2rYH3H1Nm6sN+JYz4etW6hWf8BUEsDBBQAAgAIADorZEu2gi+oTQAAAGsAAAAbAAAAdW5pdmVyc2FsL3VuaXZlcnNhbC5wbmcueG1ss7GvyM1RKEstKs7Mz7NVMtQzULK34+WyKShKLctMLVeoAIoZ6RlAgJJCpa2SGRK3PDOlJAOowsDAEiGYkZqZnlFiq2Ruag4X1AeaCQBQSwECAAAUAAIACABDlFdHDcAxHsABAADaAwAADwAAAAAAAAABAAAAAAAAAAAAbm9uZS9wbGF5ZXIueG1sUEsBAgAAFAACAAgAOitkSys6YWv6BAAAGREAAB0AAAAAAAAAAQAAAAAA7QEAAHVuaXZlcnNhbC9jb21tb25fbWVzc2FnZXMubG5nUEsBAgAAFAACAAgAOitkS9wXQPwjBAAA0w0AACcAAAAAAAAAAQAAAAAAIgcAAHVuaXZlcnNhbC9mbGFzaF9wdWJsaXNoaW5nX3NldHRpbmdzLnhtbFBLAQIAABQAAgAIADorZEtSWidksQIAAF8KAAAhAAAAAAAAAAEAAAAAAIoLAAB1bml2ZXJzYWwvZmxhc2hfc2tpbl9zZXR0aW5ncy54bWxQSwECAAAUAAIACAA6K2RLx6WdgfIDAADkDAAAJgAAAAAAAAABAAAAAAB6DgAAdW5pdmVyc2FsL2h0bWxfcHVibGlzaGluZ19zZXR0aW5ncy54bWxQSwECAAAUAAIACAA6K2RLhK0stIgBAAAKBgAAHwAAAAAAAAABAAAAAACwEgAAdW5pdmVyc2FsL2h0bWxfc2tpbl9zZXR0aW5ncy5qc1BLAQIAABQAAgAIADorZEs9PC/RwQAAAOUBAAAaAAAAAAAAAAEAAAAAAHUUAAB1bml2ZXJzYWwvaTE4bl9wcmVzZXRzLnhtbFBLAQIAABQAAgAIADorZEuw7V1XbgAAAHYAAAAcAAAAAAAAAAEAAAAAAG4VAAB1bml2ZXJzYWwvbG9jYWxfc2V0dGluZ3MueG1sUEsBAgAAFAACAAgARJRXRyO0Tvv7AgAAsAgAABQAAAAAAAAAAQAAAAAAFhYAAHVuaXZlcnNhbC9wbGF5ZXIueG1sUEsBAgAAFAACAAgAOitkSxep4UFvAQAA+wIAACkAAAAAAAAAAQAAAAAAQxkAAHVuaXZlcnNhbC9za2luX2N1c3RvbWl6YXRpb25fc2V0dGluZ3MueG1sUEsBAgAAFAACAAgAOitkSwKaTYiBEQAAmyUAABcAAAAAAAAAAAAAAAAA+RoAAHVuaXZlcnNhbC91bml2ZXJzYWwucG5nUEsBAgAAFAACAAgAOitkS7aCL6hNAAAAawAAABsAAAAAAAAAAQAAAAAArywAAHVuaXZlcnNhbC91bml2ZXJzYWwucG5nLnhtbFBLBQYAAAAADAAMAIYDAAA1LQAAAAA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5da193a-3c44-43b6-a175-79f326dd9bb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heme/theme1.xml><?xml version="1.0" encoding="utf-8"?>
<a:theme xmlns:a="http://schemas.openxmlformats.org/drawingml/2006/main" name="第一PPT，www.1ppt.com">
  <a:themeElements>
    <a:clrScheme name="自定义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302"/>
      </a:accent1>
      <a:accent2>
        <a:srgbClr val="E14956"/>
      </a:accent2>
      <a:accent3>
        <a:srgbClr val="A6315B"/>
      </a:accent3>
      <a:accent4>
        <a:srgbClr val="2070A1"/>
      </a:accent4>
      <a:accent5>
        <a:srgbClr val="34B2E4"/>
      </a:accent5>
      <a:accent6>
        <a:srgbClr val="2CC6D2"/>
      </a:accent6>
      <a:hlink>
        <a:srgbClr val="0563C1"/>
      </a:hlink>
      <a:folHlink>
        <a:srgbClr val="954F72"/>
      </a:folHlink>
    </a:clrScheme>
    <a:fontScheme name="gpmpuylo">
      <a:majorFont>
        <a:latin typeface="Calibri Light" panose="020F0302020204030204"/>
        <a:ea typeface="微软雅黑"/>
        <a:cs typeface=""/>
      </a:majorFont>
      <a:minorFont>
        <a:latin typeface="Calibri Light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TRO STYL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99302"/>
    </a:accent1>
    <a:accent2>
      <a:srgbClr val="E14956"/>
    </a:accent2>
    <a:accent3>
      <a:srgbClr val="A6315B"/>
    </a:accent3>
    <a:accent4>
      <a:srgbClr val="2070A1"/>
    </a:accent4>
    <a:accent5>
      <a:srgbClr val="34B2E4"/>
    </a:accent5>
    <a:accent6>
      <a:srgbClr val="2CC6D2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Words>607</Words>
  <Application>Microsoft Office PowerPoint</Application>
  <PresentationFormat>寬螢幕</PresentationFormat>
  <Paragraphs>174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Gill Sans</vt:lpstr>
      <vt:lpstr>Kaiti TC</vt:lpstr>
      <vt:lpstr>微软雅黑</vt:lpstr>
      <vt:lpstr>微軟正黑體</vt:lpstr>
      <vt:lpstr>Arial</vt:lpstr>
      <vt:lpstr>Calibri</vt:lpstr>
      <vt:lpstr>Calibri Light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简洁方框</dc:title>
  <dc:creator>第一PPT</dc:creator>
  <cp:keywords>www.1ppt.com</cp:keywords>
  <dc:description>www.1ppt.com</dc:description>
  <cp:lastModifiedBy>稚庭 沈</cp:lastModifiedBy>
  <cp:revision>112</cp:revision>
  <dcterms:created xsi:type="dcterms:W3CDTF">2017-09-17T15:37:53Z</dcterms:created>
  <dcterms:modified xsi:type="dcterms:W3CDTF">2020-11-27T14:33:04Z</dcterms:modified>
</cp:coreProperties>
</file>