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10"/>
  </p:notesMasterIdLst>
  <p:handoutMasterIdLst>
    <p:handoutMasterId r:id="rId11"/>
  </p:handoutMasterIdLst>
  <p:sldIdLst>
    <p:sldId id="317" r:id="rId2"/>
    <p:sldId id="432" r:id="rId3"/>
    <p:sldId id="436" r:id="rId4"/>
    <p:sldId id="318" r:id="rId5"/>
    <p:sldId id="434" r:id="rId6"/>
    <p:sldId id="435" r:id="rId7"/>
    <p:sldId id="433" r:id="rId8"/>
    <p:sldId id="430" r:id="rId9"/>
  </p:sldIdLst>
  <p:sldSz cx="9144000" cy="6858000" type="screen4x3"/>
  <p:notesSz cx="9947275" cy="6858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313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俊彥 蘇" initials="俊彥" lastIdx="2" clrIdx="0">
    <p:extLst>
      <p:ext uri="{19B8F6BF-5375-455C-9EA6-DF929625EA0E}">
        <p15:presenceInfo xmlns:p15="http://schemas.microsoft.com/office/powerpoint/2012/main" userId="753b80f5840960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FF"/>
    <a:srgbClr val="66FFFF"/>
    <a:srgbClr val="E6E6E6"/>
    <a:srgbClr val="FF99FF"/>
    <a:srgbClr val="4BFF9C"/>
    <a:srgbClr val="CCFFFF"/>
    <a:srgbClr val="FF00FF"/>
    <a:srgbClr val="FF66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D48118-6266-4594-98A8-A33320D23335}" v="138" dt="2020-08-25T07:45:17.661"/>
    <p1510:client id="{4E84824F-8C1E-4DBA-88AD-0842CDE6C4A8}" v="679" dt="2020-08-22T14:28:42.805"/>
    <p1510:client id="{5B559D37-A4B4-4F1E-9D73-762559E00936}" v="715" dt="2020-08-23T14:07:35.460"/>
    <p1510:client id="{786720FB-3E5A-4581-832E-0590648AEF30}" v="312" dt="2020-08-23T07:04:55.306"/>
    <p1510:client id="{90AF70B3-0998-4A1A-AFCF-5BF08BBCD18A}" v="447" dt="2020-08-22T07:53:57.054"/>
    <p1510:client id="{D6AEA1F1-0B0C-42C1-92B7-AF23018B56F5}" v="1603" dt="2020-08-24T11:24:48.0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105" autoAdjust="0"/>
  </p:normalViewPr>
  <p:slideViewPr>
    <p:cSldViewPr>
      <p:cViewPr varScale="1">
        <p:scale>
          <a:sx n="79" d="100"/>
          <a:sy n="79" d="100"/>
        </p:scale>
        <p:origin x="1555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2580" y="336"/>
      </p:cViewPr>
      <p:guideLst>
        <p:guide orient="horz" pos="2160"/>
        <p:guide pos="31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11387" cy="3443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33637" y="0"/>
            <a:ext cx="4311387" cy="3443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E7E4A-F531-438B-8862-7853372A5ECE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6513696"/>
            <a:ext cx="4311387" cy="3443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33637" y="6513696"/>
            <a:ext cx="4311387" cy="3443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CFC8D-36F4-4EA5-9958-E74FC144D5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94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11346" cy="343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3587" y="0"/>
            <a:ext cx="4311344" cy="343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57550" y="514350"/>
            <a:ext cx="3432175" cy="2573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5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4026" y="3257469"/>
            <a:ext cx="7959226" cy="3086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325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13832"/>
            <a:ext cx="4311346" cy="343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5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3587" y="6513832"/>
            <a:ext cx="4311344" cy="343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8E7E77B-F2AF-4EA5-A911-D60DF96F1B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78818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0D5D9B8-310E-423F-8C78-08DFC687634B}" type="slidenum">
              <a:rPr lang="en-US" altLang="zh-TW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zh-TW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333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>
              <a:latin typeface="Arial" pitchFamily="34" charset="0"/>
            </a:endParaRPr>
          </a:p>
        </p:txBody>
      </p:sp>
      <p:sp>
        <p:nvSpPr>
          <p:cNvPr id="153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7B86CD5-E3B5-4E40-BBFD-4AD3E0048E49}" type="slidenum">
              <a:rPr lang="en-US" altLang="zh-TW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5688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>
              <a:latin typeface="Arial" pitchFamily="34" charset="0"/>
            </a:endParaRPr>
          </a:p>
        </p:txBody>
      </p:sp>
      <p:sp>
        <p:nvSpPr>
          <p:cNvPr id="153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7B86CD5-E3B5-4E40-BBFD-4AD3E0048E49}" type="slidenum">
              <a:rPr lang="en-US" altLang="zh-TW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4675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>
              <a:latin typeface="Arial" panose="020B0604020202020204" pitchFamily="34" charset="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36B2828-B64C-49FA-AFF4-2B643DD07899}" type="slidenum">
              <a:rPr lang="en-US" altLang="zh-TW" smtClean="0"/>
              <a:pPr>
                <a:spcBef>
                  <a:spcPct val="0"/>
                </a:spcBef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3383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>
              <a:latin typeface="Arial" panose="020B0604020202020204" pitchFamily="34" charset="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36B2828-B64C-49FA-AFF4-2B643DD07899}" type="slidenum">
              <a:rPr lang="en-US" altLang="zh-TW" smtClean="0"/>
              <a:pPr>
                <a:spcBef>
                  <a:spcPct val="0"/>
                </a:spcBef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1237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>
              <a:latin typeface="Arial" panose="020B0604020202020204" pitchFamily="34" charset="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36B2828-B64C-49FA-AFF4-2B643DD07899}" type="slidenum">
              <a:rPr lang="en-US" altLang="zh-TW" smtClean="0"/>
              <a:pPr>
                <a:spcBef>
                  <a:spcPct val="0"/>
                </a:spcBef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8419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>
              <a:latin typeface="Arial" panose="020B0604020202020204" pitchFamily="34" charset="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36B2828-B64C-49FA-AFF4-2B643DD07899}" type="slidenum">
              <a:rPr lang="en-US" altLang="zh-TW" smtClean="0"/>
              <a:pPr>
                <a:spcBef>
                  <a:spcPct val="0"/>
                </a:spcBef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2532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>
              <a:latin typeface="Arial" panose="020B0604020202020204" pitchFamily="34" charset="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36B2828-B64C-49FA-AFF4-2B643DD07899}" type="slidenum">
              <a:rPr lang="en-US" altLang="zh-TW" smtClean="0"/>
              <a:pPr>
                <a:spcBef>
                  <a:spcPct val="0"/>
                </a:spcBef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716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F9722-5FAC-4E14-8A89-5308B6396025}" type="datetime1">
              <a:rPr lang="zh-TW" altLang="en-US"/>
              <a:pPr>
                <a:defRPr/>
              </a:pPr>
              <a:t>2020/11/30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數位應用與再生能源實驗室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3D65F-A6E3-492B-8208-162F5157A22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6649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44102-8E6E-423E-BB23-0AA95A5094C4}" type="datetime1">
              <a:rPr lang="zh-TW" altLang="en-US"/>
              <a:pPr>
                <a:defRPr/>
              </a:pPr>
              <a:t>2020/11/30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數位應用與再生能源實驗室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FCA3E-3936-4372-A58C-44361693F70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46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0025" y="228600"/>
            <a:ext cx="1960563" cy="31686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63575" y="228600"/>
            <a:ext cx="5734050" cy="31686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F29CB-E751-4088-A083-7E312C3CA949}" type="datetime1">
              <a:rPr lang="zh-TW" altLang="en-US"/>
              <a:pPr>
                <a:defRPr/>
              </a:pPr>
              <a:t>2020/11/30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數位應用與再生能源實驗室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AC49A-46E2-41FB-9B7F-072CFC248E3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9318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49725" y="228600"/>
            <a:ext cx="4360863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63575" y="1225550"/>
            <a:ext cx="3805238" cy="21717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1213" y="1225550"/>
            <a:ext cx="3806825" cy="21717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097B0-199B-4C00-A26B-27333BAB31EB}" type="datetime1">
              <a:rPr lang="zh-TW" altLang="en-US"/>
              <a:pPr>
                <a:defRPr/>
              </a:pPr>
              <a:t>2020/11/30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數位應用與再生能源實驗室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FF6D9-7CCA-4C57-AC7A-A09D88789B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5866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149725" y="228600"/>
            <a:ext cx="4360863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63575" y="1225550"/>
            <a:ext cx="3805238" cy="10096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21213" y="1225550"/>
            <a:ext cx="3806825" cy="10096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63575" y="2387600"/>
            <a:ext cx="3805238" cy="10096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1213" y="2387600"/>
            <a:ext cx="3806825" cy="10096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BAA6D-0B37-46A3-AF8A-D32C9F4C9C7C}" type="datetime1">
              <a:rPr lang="zh-TW" altLang="en-US"/>
              <a:pPr>
                <a:defRPr/>
              </a:pPr>
              <a:t>2020/11/30</a:t>
            </a:fld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數位應用與再生能源實驗室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BAEED-73CB-405D-9FA9-41AD18AB667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9042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49725" y="228600"/>
            <a:ext cx="4360863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63575" y="1225550"/>
            <a:ext cx="3805238" cy="21717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21213" y="1225550"/>
            <a:ext cx="3806825" cy="10096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21213" y="2387600"/>
            <a:ext cx="3806825" cy="10096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14D8D-7081-45C2-A4B9-DECB97D25AC2}" type="datetime1">
              <a:rPr lang="zh-TW" altLang="en-US"/>
              <a:pPr>
                <a:defRPr/>
              </a:pPr>
              <a:t>2020/11/30</a:t>
            </a:fld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數位應用與再生能源實驗室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C4550-1D83-4AB2-9307-C01BDC86AA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66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818D7-A75E-44A0-A612-4CA79A6AA124}" type="datetime1">
              <a:rPr lang="zh-TW" altLang="en-US"/>
              <a:pPr>
                <a:defRPr/>
              </a:pPr>
              <a:t>2020/11/30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數位應用與再生能源實驗室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6B454-539C-4568-8F19-298E865DDDA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8658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B920C-7606-4FE4-A7ED-F87147FE815C}" type="datetime1">
              <a:rPr lang="zh-TW" altLang="en-US"/>
              <a:pPr>
                <a:defRPr/>
              </a:pPr>
              <a:t>2020/11/30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數位應用與再生能源實驗室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5F0E0-4B45-41C0-B6A7-0C31359F031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161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63575" y="1225550"/>
            <a:ext cx="3805238" cy="2171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1213" y="1225550"/>
            <a:ext cx="3806825" cy="2171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D75F4-C5DB-4B2E-8C38-781FF9B2B2FE}" type="datetime1">
              <a:rPr lang="zh-TW" altLang="en-US"/>
              <a:pPr>
                <a:defRPr/>
              </a:pPr>
              <a:t>2020/11/30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數位應用與再生能源實驗室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E7413-13EB-4878-B657-F32FE1436F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822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C2BA2-9834-488D-90B1-E2EF6C54E8D9}" type="datetime1">
              <a:rPr lang="zh-TW" altLang="en-US"/>
              <a:pPr>
                <a:defRPr/>
              </a:pPr>
              <a:t>2020/11/30</a:t>
            </a:fld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數位應用與再生能源實驗室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922D0-126F-4EC7-9313-744336797A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8331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0356A-B8B0-4FBC-970E-BB46B3FFF49C}" type="datetime1">
              <a:rPr lang="zh-TW" altLang="en-US"/>
              <a:pPr>
                <a:defRPr/>
              </a:pPr>
              <a:t>2020/11/30</a:t>
            </a:fld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數位應用與再生能源實驗室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8A655-56D8-4094-8405-9139D069CBB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758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701BD1-B0B2-46BB-8054-B1E89AAA3C89}" type="datetime1">
              <a:rPr lang="zh-TW" altLang="en-US"/>
              <a:pPr>
                <a:defRPr/>
              </a:pPr>
              <a:t>2020/11/30</a:t>
            </a:fld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數位應用與再生能源實驗室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E3062-A08D-4F5B-A418-3330E1FE68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687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63E8A-1CDA-4D6A-971B-366B0951926B}" type="datetime1">
              <a:rPr lang="zh-TW" altLang="en-US"/>
              <a:pPr>
                <a:defRPr/>
              </a:pPr>
              <a:t>2020/11/30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數位應用與再生能源實驗室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F0A5B-F553-4BA9-BC32-7982B2945CA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1318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922D7-FD02-4D96-B61B-B05618767EBB}" type="datetime1">
              <a:rPr lang="zh-TW" altLang="en-US"/>
              <a:pPr>
                <a:defRPr/>
              </a:pPr>
              <a:t>2020/11/30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數位應用與再生能源實驗室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75F86-8C1D-4E60-9B1B-C3BDF5F0A5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021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09600"/>
            <a:ext cx="91440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33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019800"/>
            <a:ext cx="9144000" cy="2286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solidFill>
                  <a:srgbClr val="003300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fld id="{55E3BB32-EE36-4FF1-B5F3-F275B017FCDD}" type="datetime1">
              <a:rPr lang="zh-TW" altLang="en-US"/>
              <a:pPr>
                <a:defRPr/>
              </a:pPr>
              <a:t>2020/11/30</a:t>
            </a:fld>
            <a:endParaRPr lang="en-US" altLang="zh-TW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65475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i="1">
                <a:solidFill>
                  <a:srgbClr val="0000FF"/>
                </a:solidFill>
                <a:latin typeface="Arial Narrow" pitchFamily="34" charset="0"/>
                <a:ea typeface="標楷體" pitchFamily="65" charset="-120"/>
              </a:defRPr>
            </a:lvl1pPr>
          </a:lstStyle>
          <a:p>
            <a:pPr>
              <a:defRPr/>
            </a:pPr>
            <a:r>
              <a:rPr lang="zh-TW" altLang="en-US"/>
              <a:t>數位應用與再生能源實驗室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標楷體" pitchFamily="65" charset="-120"/>
              </a:defRPr>
            </a:lvl1pPr>
          </a:lstStyle>
          <a:p>
            <a:pPr>
              <a:defRPr/>
            </a:pPr>
            <a:fld id="{2F589C70-CBFC-4689-A728-7145986F8F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5783" name="Rectangle 7" descr="藍色面紙"/>
          <p:cNvSpPr>
            <a:spLocks noGrp="1" noChangeArrowheads="1"/>
          </p:cNvSpPr>
          <p:nvPr>
            <p:ph type="title"/>
          </p:nvPr>
        </p:nvSpPr>
        <p:spPr bwMode="auto">
          <a:xfrm>
            <a:off x="4149725" y="228600"/>
            <a:ext cx="4360863" cy="762000"/>
          </a:xfrm>
          <a:prstGeom prst="rect">
            <a:avLst/>
          </a:prstGeom>
          <a:blipFill dpi="0" rotWithShape="0">
            <a:blip r:embed="rId16"/>
            <a:srcRect/>
            <a:tile tx="0" ty="0" sx="100000" sy="100000" flip="none" algn="tl"/>
          </a:blip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3575" y="1225550"/>
            <a:ext cx="7764463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0"/>
            <a:ext cx="316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TW" altLang="zh-TW" sz="2400">
              <a:latin typeface="華康粗圓體(P)"/>
              <a:ea typeface="華康粗圓體(P)"/>
              <a:cs typeface="華康粗圓體(P)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189663" y="5969000"/>
            <a:ext cx="29543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400" i="1">
                <a:solidFill>
                  <a:schemeClr val="accent2"/>
                </a:solidFill>
                <a:latin typeface="Times New Roman" pitchFamily="18" charset="0"/>
                <a:ea typeface="標楷體" pitchFamily="65" charset="-120"/>
              </a:rPr>
              <a:t>Dept. of E. E., NTUST</a:t>
            </a:r>
            <a:endParaRPr lang="en-US" altLang="zh-TW" sz="1400">
              <a:latin typeface="Times New Roman" pitchFamily="18" charset="0"/>
              <a:ea typeface="標楷體" pitchFamily="65" charset="-120"/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88913"/>
            <a:ext cx="1022350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FF"/>
        </a:buClr>
        <a:buFont typeface="Wingdings" pitchFamily="2" charset="2"/>
        <a:buChar char="q"/>
        <a:defRPr kumimoji="1" sz="2400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000">
          <a:solidFill>
            <a:srgbClr val="A5002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F"/>
        <a:defRPr kumimoji="1" sz="2000">
          <a:solidFill>
            <a:srgbClr val="008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FF"/>
        </a:buClr>
        <a:buFont typeface="Wingdings" pitchFamily="2" charset="2"/>
        <a:buChar char="l"/>
        <a:defRPr kumimoji="1" sz="2000">
          <a:solidFill>
            <a:srgbClr val="FF99FF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17E014-3CE8-4120-A135-3F0E17D0BA00}" type="slidenum">
              <a:rPr lang="en-US" altLang="zh-TW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2052" name="Rectangle 2" descr="藍色面紙"/>
          <p:cNvSpPr>
            <a:spLocks noGrp="1" noChangeArrowheads="1"/>
          </p:cNvSpPr>
          <p:nvPr>
            <p:ph type="ctrTitle"/>
          </p:nvPr>
        </p:nvSpPr>
        <p:spPr>
          <a:xfrm>
            <a:off x="359569" y="1236192"/>
            <a:ext cx="8424862" cy="2304727"/>
          </a:xfrm>
        </p:spPr>
        <p:txBody>
          <a:bodyPr/>
          <a:lstStyle/>
          <a:p>
            <a:r>
              <a:rPr lang="zh-TW" altLang="en-US" sz="32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巴士購票系統</a:t>
            </a:r>
            <a:r>
              <a:rPr lang="en-US" altLang="zh-TW" sz="32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.</a:t>
            </a:r>
            <a:r>
              <a:rPr lang="en-US" altLang="zh-TW" sz="3200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py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29075"/>
            <a:ext cx="6400800" cy="1471613"/>
          </a:xfrm>
        </p:spPr>
        <p:txBody>
          <a:bodyPr/>
          <a:lstStyle/>
          <a:p>
            <a:pPr algn="l" eaLnBrk="1" hangingPunct="1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           </a:t>
            </a:r>
            <a:endParaRPr lang="zh-TW" altLang="en-US" b="1" dirty="0">
              <a:solidFill>
                <a:schemeClr val="accent2"/>
              </a:solidFill>
              <a:latin typeface="+mj-lt"/>
              <a:ea typeface="標楷體" pitchFamily="65" charset="-120"/>
            </a:endParaRPr>
          </a:p>
          <a:p>
            <a:pPr eaLnBrk="1" hangingPunct="1"/>
            <a:r>
              <a:rPr lang="zh-TW" altLang="en-US" b="1" dirty="0">
                <a:solidFill>
                  <a:schemeClr val="accent2"/>
                </a:solidFill>
                <a:latin typeface="+mj-lt"/>
                <a:ea typeface="標楷體"/>
              </a:rPr>
              <a:t>學生 官陳希</a:t>
            </a:r>
            <a:endParaRPr lang="en-US" altLang="zh-TW" b="1" dirty="0">
              <a:solidFill>
                <a:schemeClr val="accent2"/>
              </a:solidFill>
              <a:latin typeface="+mj-lt"/>
              <a:ea typeface="標楷體"/>
            </a:endParaRPr>
          </a:p>
          <a:p>
            <a:pPr eaLnBrk="1" hangingPunct="1"/>
            <a:r>
              <a:rPr lang="en-US" altLang="zh-TW" b="1" dirty="0">
                <a:solidFill>
                  <a:schemeClr val="accent2"/>
                </a:solidFill>
                <a:latin typeface="+mj-lt"/>
                <a:ea typeface="標楷體"/>
                <a:cs typeface="Times New Roman"/>
              </a:rPr>
              <a:t>M10907702</a:t>
            </a:r>
            <a:endParaRPr lang="zh-TW" altLang="en-US" b="1" dirty="0">
              <a:solidFill>
                <a:schemeClr val="accent2"/>
              </a:solidFill>
              <a:latin typeface="+mj-lt"/>
              <a:ea typeface="標楷體"/>
              <a:cs typeface="Times New Roman"/>
            </a:endParaRPr>
          </a:p>
          <a:p>
            <a:pPr algn="l" eaLnBrk="1" hangingPunct="1"/>
            <a:r>
              <a:rPr lang="zh-TW" altLang="en-US" b="1" dirty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         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       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0" y="6477000"/>
            <a:ext cx="1905000" cy="228600"/>
          </a:xfrm>
        </p:spPr>
        <p:txBody>
          <a:bodyPr/>
          <a:lstStyle/>
          <a:p>
            <a:pPr>
              <a:defRPr/>
            </a:pPr>
            <a:fld id="{61B818D7-A75E-44A0-A612-4CA79A6AA124}" type="datetime1">
              <a:rPr lang="zh-TW" altLang="en-US" smtClean="0"/>
              <a:pPr>
                <a:defRPr/>
              </a:pPr>
              <a:t>2020/11/30</a:t>
            </a:fld>
            <a:endParaRPr lang="en-US" altLang="zh-TW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藍色面紙"/>
          <p:cNvSpPr>
            <a:spLocks noGrp="1" noChangeArrowheads="1"/>
          </p:cNvSpPr>
          <p:nvPr>
            <p:ph type="title"/>
          </p:nvPr>
        </p:nvSpPr>
        <p:spPr>
          <a:xfrm>
            <a:off x="4149725" y="228600"/>
            <a:ext cx="4360863" cy="762000"/>
          </a:xfrm>
        </p:spPr>
        <p:txBody>
          <a:bodyPr/>
          <a:lstStyle/>
          <a:p>
            <a:pPr eaLnBrk="1" hangingPunct="1"/>
            <a:r>
              <a:rPr lang="zh-TW" altLang="en-US" dirty="0">
                <a:solidFill>
                  <a:srgbClr val="0000FF"/>
                </a:solidFill>
                <a:effectLst/>
              </a:rPr>
              <a:t>介紹</a:t>
            </a:r>
            <a:endParaRPr lang="en-US" altLang="zh-TW" dirty="0">
              <a:solidFill>
                <a:srgbClr val="0000FF"/>
              </a:solidFill>
              <a:effectLst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92BE16-931D-427F-A737-D20F3D2FC600}" type="slidenum">
              <a:rPr lang="en-US" altLang="zh-TW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0" y="6477000"/>
            <a:ext cx="1905000" cy="228600"/>
          </a:xfrm>
        </p:spPr>
        <p:txBody>
          <a:bodyPr/>
          <a:lstStyle/>
          <a:p>
            <a:pPr>
              <a:defRPr/>
            </a:pPr>
            <a:fld id="{61B818D7-A75E-44A0-A612-4CA79A6AA124}" type="datetime1">
              <a:rPr lang="zh-TW" altLang="en-US" smtClean="0"/>
              <a:pPr>
                <a:defRPr/>
              </a:pPr>
              <a:t>2020/11/30</a:t>
            </a:fld>
            <a:endParaRPr lang="en-US" altLang="zh-TW"/>
          </a:p>
        </p:txBody>
      </p:sp>
      <p:sp>
        <p:nvSpPr>
          <p:cNvPr id="8" name="內容版面配置區 8"/>
          <p:cNvSpPr txBox="1">
            <a:spLocks/>
          </p:cNvSpPr>
          <p:nvPr/>
        </p:nvSpPr>
        <p:spPr bwMode="auto">
          <a:xfrm>
            <a:off x="603331" y="1322690"/>
            <a:ext cx="8019887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FF"/>
              </a:buClr>
              <a:buFont typeface="Wingdings" pitchFamily="2" charset="2"/>
              <a:buChar char="q"/>
              <a:defRPr kumimoji="1"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000">
                <a:solidFill>
                  <a:srgbClr val="A5002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F"/>
              <a:defRPr kumimoji="1" sz="2000">
                <a:solidFill>
                  <a:srgbClr val="008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FF"/>
              </a:buClr>
              <a:buFont typeface="Wingdings" pitchFamily="2" charset="2"/>
              <a:buChar char="l"/>
              <a:defRPr kumimoji="1" sz="2000">
                <a:solidFill>
                  <a:srgbClr val="FF99FF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endParaRPr lang="en-US" altLang="zh-TW" sz="2800" b="1" dirty="0">
              <a:latin typeface="+mj-lt"/>
              <a:ea typeface="新細明體"/>
              <a:cs typeface="Times New Roman"/>
            </a:endParaRPr>
          </a:p>
          <a:p>
            <a:pPr marL="0" indent="0">
              <a:buNone/>
            </a:pPr>
            <a:r>
              <a:rPr lang="zh-TW" altLang="en-US" sz="2800" b="1" kern="0" dirty="0">
                <a:solidFill>
                  <a:srgbClr val="3333CC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功能描述</a:t>
            </a:r>
            <a:r>
              <a:rPr lang="en-US" altLang="zh-TW" sz="2800" b="1" kern="0" dirty="0">
                <a:solidFill>
                  <a:srgbClr val="3333CC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:</a:t>
            </a:r>
          </a:p>
          <a:p>
            <a:pPr marL="0" indent="0">
              <a:buNone/>
            </a:pPr>
            <a:r>
              <a:rPr lang="en-US" altLang="zh-TW" sz="2800" b="1" kern="0" dirty="0">
                <a:solidFill>
                  <a:srgbClr val="3333CC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	</a:t>
            </a:r>
            <a:r>
              <a:rPr lang="zh-TW" altLang="en-US" sz="2800" b="1" kern="0" dirty="0">
                <a:solidFill>
                  <a:srgbClr val="3333CC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能夠購票、退票、查詢路線與購票紀錄，並且最後能以</a:t>
            </a:r>
            <a:r>
              <a:rPr lang="en-US" altLang="zh-TW" sz="2800" b="1" kern="0" dirty="0">
                <a:solidFill>
                  <a:srgbClr val="3333CC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CLI</a:t>
            </a:r>
            <a:r>
              <a:rPr lang="zh-TW" altLang="en-US" sz="2800" b="1" kern="0" dirty="0">
                <a:solidFill>
                  <a:srgbClr val="3333CC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指令控制購</a:t>
            </a:r>
            <a:r>
              <a:rPr lang="en-US" altLang="zh-TW" sz="2800" b="1" kern="0" dirty="0">
                <a:solidFill>
                  <a:srgbClr val="3333CC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/</a:t>
            </a:r>
            <a:r>
              <a:rPr lang="zh-TW" altLang="en-US" sz="2800" b="1" kern="0" dirty="0">
                <a:solidFill>
                  <a:srgbClr val="3333CC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退票。</a:t>
            </a:r>
            <a:r>
              <a:rPr lang="en-US" altLang="zh-TW" sz="2800" b="1" kern="0" dirty="0">
                <a:solidFill>
                  <a:srgbClr val="3333CC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	</a:t>
            </a:r>
          </a:p>
          <a:p>
            <a:pPr marL="457200" indent="-457200">
              <a:buClrTx/>
              <a:buFont typeface="Times New Roman"/>
              <a:buAutoNum type="arabicPeriod"/>
            </a:pPr>
            <a:endParaRPr lang="en-US" altLang="zh-TW" b="1" kern="0" dirty="0">
              <a:solidFill>
                <a:srgbClr val="3333CC"/>
              </a:solidFill>
              <a:cs typeface="Times New Roman"/>
            </a:endParaRPr>
          </a:p>
          <a:p>
            <a:pPr marL="0" indent="0">
              <a:buClrTx/>
              <a:buNone/>
            </a:pPr>
            <a:endParaRPr lang="en-US" altLang="zh-TW" b="1" kern="0" dirty="0">
              <a:solidFill>
                <a:srgbClr val="3333CC"/>
              </a:solidFill>
              <a:cs typeface="Times New Roman"/>
            </a:endParaRPr>
          </a:p>
          <a:p>
            <a:pPr marL="0" indent="0">
              <a:buClrTx/>
              <a:buNone/>
            </a:pPr>
            <a:endParaRPr lang="en-US" altLang="zh-TW" b="1" kern="0" dirty="0">
              <a:solidFill>
                <a:srgbClr val="000000"/>
              </a:solidFill>
              <a:cs typeface="Times New Roman"/>
            </a:endParaRPr>
          </a:p>
          <a:p>
            <a:pPr marL="857250" lvl="1" indent="-457200">
              <a:buClrTx/>
              <a:buFont typeface="Wingdings" panose="05000000000000000000" pitchFamily="2" charset="2"/>
              <a:buAutoNum type="arabicPeriod"/>
            </a:pPr>
            <a:endParaRPr lang="en-US" altLang="zh-TW" b="1" kern="0" dirty="0">
              <a:solidFill>
                <a:srgbClr val="000000"/>
              </a:solidFill>
              <a:cs typeface="Times New Roman"/>
            </a:endParaRPr>
          </a:p>
          <a:p>
            <a:pPr marL="857250" lvl="1" indent="-457200">
              <a:buClrTx/>
              <a:buFont typeface="Times New Roman"/>
              <a:buAutoNum type="alphaLcPeriod"/>
            </a:pPr>
            <a:endParaRPr lang="en-US" altLang="zh-TW" b="1" kern="0" dirty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ClrTx/>
              <a:buAutoNum type="arabicPeriod"/>
            </a:pPr>
            <a:endParaRPr lang="zh-TW" altLang="en-US" b="1" kern="0" dirty="0">
              <a:solidFill>
                <a:schemeClr val="tx1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488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藍色面紙"/>
          <p:cNvSpPr>
            <a:spLocks noGrp="1" noChangeArrowheads="1"/>
          </p:cNvSpPr>
          <p:nvPr>
            <p:ph type="title"/>
          </p:nvPr>
        </p:nvSpPr>
        <p:spPr>
          <a:xfrm>
            <a:off x="4149725" y="228600"/>
            <a:ext cx="4360863" cy="762000"/>
          </a:xfrm>
        </p:spPr>
        <p:txBody>
          <a:bodyPr/>
          <a:lstStyle/>
          <a:p>
            <a:pPr eaLnBrk="1" hangingPunct="1"/>
            <a:r>
              <a:rPr lang="zh-TW" altLang="en-US" dirty="0">
                <a:solidFill>
                  <a:srgbClr val="0000FF"/>
                </a:solidFill>
                <a:effectLst/>
              </a:rPr>
              <a:t>介紹</a:t>
            </a:r>
            <a:endParaRPr lang="en-US" altLang="zh-TW" dirty="0">
              <a:solidFill>
                <a:srgbClr val="0000FF"/>
              </a:solidFill>
              <a:effectLst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92BE16-931D-427F-A737-D20F3D2FC600}" type="slidenum">
              <a:rPr lang="en-US" altLang="zh-TW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0" y="6477000"/>
            <a:ext cx="1905000" cy="228600"/>
          </a:xfrm>
        </p:spPr>
        <p:txBody>
          <a:bodyPr/>
          <a:lstStyle/>
          <a:p>
            <a:pPr>
              <a:defRPr/>
            </a:pPr>
            <a:fld id="{61B818D7-A75E-44A0-A612-4CA79A6AA124}" type="datetime1">
              <a:rPr lang="zh-TW" altLang="en-US" smtClean="0"/>
              <a:pPr>
                <a:defRPr/>
              </a:pPr>
              <a:t>2020/11/30</a:t>
            </a:fld>
            <a:endParaRPr lang="en-US" altLang="zh-TW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A7200B93-EE68-4838-8AF0-A0BDBDC429F2}"/>
              </a:ext>
            </a:extLst>
          </p:cNvPr>
          <p:cNvSpPr/>
          <p:nvPr/>
        </p:nvSpPr>
        <p:spPr>
          <a:xfrm>
            <a:off x="2076214" y="2718400"/>
            <a:ext cx="1683732" cy="99043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A</a:t>
            </a:r>
            <a:endParaRPr lang="zh-TW" altLang="en-US" sz="6600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8E13957B-72FB-4CF4-9FCC-CE611EBB51D1}"/>
              </a:ext>
            </a:extLst>
          </p:cNvPr>
          <p:cNvSpPr/>
          <p:nvPr/>
        </p:nvSpPr>
        <p:spPr>
          <a:xfrm>
            <a:off x="402277" y="4736457"/>
            <a:ext cx="1720910" cy="11313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B</a:t>
            </a:r>
            <a:endParaRPr lang="zh-TW" altLang="en-US" sz="6600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F02EF6EB-D5C9-43F1-B6DF-C4D442F4CF73}"/>
              </a:ext>
            </a:extLst>
          </p:cNvPr>
          <p:cNvSpPr/>
          <p:nvPr/>
        </p:nvSpPr>
        <p:spPr>
          <a:xfrm>
            <a:off x="3626649" y="4802648"/>
            <a:ext cx="1720910" cy="11231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C</a:t>
            </a:r>
            <a:endParaRPr lang="zh-TW" altLang="en-US" sz="6600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C62A474A-F832-40D1-B113-CC906FE52E10}"/>
              </a:ext>
            </a:extLst>
          </p:cNvPr>
          <p:cNvSpPr/>
          <p:nvPr/>
        </p:nvSpPr>
        <p:spPr>
          <a:xfrm rot="2180042">
            <a:off x="1690660" y="3687863"/>
            <a:ext cx="360040" cy="8101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4F76E1F3-67E5-4A19-82BE-8D29F372A17D}"/>
              </a:ext>
            </a:extLst>
          </p:cNvPr>
          <p:cNvSpPr/>
          <p:nvPr/>
        </p:nvSpPr>
        <p:spPr>
          <a:xfrm rot="12965532">
            <a:off x="1972638" y="3780444"/>
            <a:ext cx="360040" cy="8101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7DB99DA7-CDFC-46FA-A2BA-76D374087ADE}"/>
              </a:ext>
            </a:extLst>
          </p:cNvPr>
          <p:cNvSpPr/>
          <p:nvPr/>
        </p:nvSpPr>
        <p:spPr>
          <a:xfrm rot="5400000">
            <a:off x="2714894" y="4717019"/>
            <a:ext cx="360040" cy="8101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C2971151-EF32-407D-AB9A-0CA6F61C566A}"/>
              </a:ext>
            </a:extLst>
          </p:cNvPr>
          <p:cNvSpPr/>
          <p:nvPr/>
        </p:nvSpPr>
        <p:spPr>
          <a:xfrm rot="16185490">
            <a:off x="2762576" y="5050741"/>
            <a:ext cx="360040" cy="8101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75475196-A5DF-426D-AEB2-6849DE060D91}"/>
              </a:ext>
            </a:extLst>
          </p:cNvPr>
          <p:cNvSpPr/>
          <p:nvPr/>
        </p:nvSpPr>
        <p:spPr>
          <a:xfrm rot="8658814">
            <a:off x="3749627" y="3686404"/>
            <a:ext cx="361456" cy="8101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4EA918CC-66B8-43B3-9BE8-D90316120207}"/>
              </a:ext>
            </a:extLst>
          </p:cNvPr>
          <p:cNvSpPr/>
          <p:nvPr/>
        </p:nvSpPr>
        <p:spPr>
          <a:xfrm rot="19444304">
            <a:off x="3518582" y="3936552"/>
            <a:ext cx="361456" cy="8101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內容版面配置區 8">
            <a:extLst>
              <a:ext uri="{FF2B5EF4-FFF2-40B4-BE49-F238E27FC236}">
                <a16:creationId xmlns:a16="http://schemas.microsoft.com/office/drawing/2014/main" id="{B1C4B9D9-563C-42ED-8A1D-7D8DB7542417}"/>
              </a:ext>
            </a:extLst>
          </p:cNvPr>
          <p:cNvSpPr txBox="1">
            <a:spLocks/>
          </p:cNvSpPr>
          <p:nvPr/>
        </p:nvSpPr>
        <p:spPr bwMode="auto">
          <a:xfrm>
            <a:off x="480740" y="609600"/>
            <a:ext cx="8019887" cy="1965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FF"/>
              </a:buClr>
              <a:buFont typeface="Wingdings" pitchFamily="2" charset="2"/>
              <a:buChar char="q"/>
              <a:defRPr kumimoji="1"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000">
                <a:solidFill>
                  <a:srgbClr val="A5002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F"/>
              <a:defRPr kumimoji="1" sz="2000">
                <a:solidFill>
                  <a:srgbClr val="008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FF"/>
              </a:buClr>
              <a:buFont typeface="Wingdings" pitchFamily="2" charset="2"/>
              <a:buChar char="l"/>
              <a:defRPr kumimoji="1" sz="2000">
                <a:solidFill>
                  <a:srgbClr val="FF99FF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endParaRPr lang="en-US" altLang="zh-TW" sz="2800" b="1" dirty="0">
              <a:latin typeface="+mj-lt"/>
              <a:ea typeface="新細明體"/>
              <a:cs typeface="Times New Roman"/>
            </a:endParaRPr>
          </a:p>
          <a:p>
            <a:pPr marL="0" indent="0">
              <a:buNone/>
            </a:pPr>
            <a:r>
              <a:rPr lang="zh-TW" altLang="en-US" b="1" kern="0" dirty="0">
                <a:solidFill>
                  <a:srgbClr val="3333CC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主要有三個地區的公車系統，每條路線會有自己的座位表像是</a:t>
            </a:r>
            <a:r>
              <a:rPr lang="en-US" altLang="zh-TW" b="1" kern="0" dirty="0" err="1">
                <a:solidFill>
                  <a:srgbClr val="3333CC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AtoB,BtoA</a:t>
            </a:r>
            <a:r>
              <a:rPr lang="zh-TW" altLang="en-US" b="1" kern="0" dirty="0">
                <a:solidFill>
                  <a:srgbClr val="3333CC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等，座位表會存在</a:t>
            </a:r>
            <a:r>
              <a:rPr lang="en-US" altLang="zh-TW" b="1" kern="0" dirty="0">
                <a:solidFill>
                  <a:srgbClr val="3333CC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txt</a:t>
            </a:r>
            <a:r>
              <a:rPr lang="zh-TW" altLang="en-US" b="1" kern="0" dirty="0">
                <a:solidFill>
                  <a:srgbClr val="3333CC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內</a:t>
            </a:r>
            <a:endParaRPr lang="en-US" altLang="zh-TW" b="1" kern="0" dirty="0">
              <a:solidFill>
                <a:srgbClr val="3333CC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pPr marL="0" indent="0">
              <a:buNone/>
            </a:pPr>
            <a:r>
              <a:rPr lang="zh-TW" altLang="en-US" b="1" kern="0" dirty="0">
                <a:solidFill>
                  <a:srgbClr val="3333CC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若要訂退票便會改變內容。</a:t>
            </a:r>
            <a:endParaRPr lang="en-US" altLang="zh-TW" b="1" kern="0" dirty="0">
              <a:solidFill>
                <a:srgbClr val="000000"/>
              </a:solidFill>
              <a:cs typeface="Times New Roman"/>
            </a:endParaRPr>
          </a:p>
          <a:p>
            <a:pPr marL="857250" lvl="1" indent="-457200">
              <a:buClrTx/>
              <a:buFont typeface="Wingdings" panose="05000000000000000000" pitchFamily="2" charset="2"/>
              <a:buAutoNum type="arabicPeriod"/>
            </a:pPr>
            <a:endParaRPr lang="en-US" altLang="zh-TW" b="1" kern="0" dirty="0">
              <a:solidFill>
                <a:srgbClr val="000000"/>
              </a:solidFill>
              <a:cs typeface="Times New Roman"/>
            </a:endParaRPr>
          </a:p>
          <a:p>
            <a:pPr marL="857250" lvl="1" indent="-457200">
              <a:buClrTx/>
              <a:buFont typeface="Times New Roman"/>
              <a:buAutoNum type="alphaLcPeriod"/>
            </a:pPr>
            <a:endParaRPr lang="en-US" altLang="zh-TW" b="1" kern="0" dirty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ClrTx/>
              <a:buAutoNum type="arabicPeriod"/>
            </a:pPr>
            <a:endParaRPr lang="zh-TW" altLang="en-US" b="1" kern="0" dirty="0">
              <a:solidFill>
                <a:schemeClr val="tx1"/>
              </a:solidFill>
              <a:cs typeface="Times New Roman"/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CC969F11-425F-40F3-9A43-6DD5C7322A3F}"/>
              </a:ext>
            </a:extLst>
          </p:cNvPr>
          <p:cNvSpPr/>
          <p:nvPr/>
        </p:nvSpPr>
        <p:spPr>
          <a:xfrm>
            <a:off x="7003329" y="3455570"/>
            <a:ext cx="1190492" cy="1965267"/>
          </a:xfrm>
          <a:prstGeom prst="round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ox o</a:t>
            </a:r>
          </a:p>
          <a:p>
            <a:pPr algn="ctr"/>
            <a:r>
              <a:rPr lang="en-US" altLang="zh-TW" sz="2800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oo</a:t>
            </a: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o</a:t>
            </a:r>
          </a:p>
          <a:p>
            <a:pPr algn="ctr"/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ox o</a:t>
            </a:r>
          </a:p>
          <a:p>
            <a:pPr algn="ctr"/>
            <a:r>
              <a:rPr lang="en-US" altLang="zh-TW" sz="2800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oo</a:t>
            </a: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o</a:t>
            </a:r>
          </a:p>
          <a:p>
            <a:pPr algn="ctr"/>
            <a:endParaRPr lang="en-US" altLang="zh-TW" sz="2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EA2584A-8D30-4394-A3E2-9C8FB95AF7F9}"/>
              </a:ext>
            </a:extLst>
          </p:cNvPr>
          <p:cNvSpPr txBox="1"/>
          <p:nvPr/>
        </p:nvSpPr>
        <p:spPr>
          <a:xfrm>
            <a:off x="7158571" y="31156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1 2   3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ECAFC98-8169-4D22-ABA0-1A8383B72AF5}"/>
              </a:ext>
            </a:extLst>
          </p:cNvPr>
          <p:cNvSpPr txBox="1"/>
          <p:nvPr/>
        </p:nvSpPr>
        <p:spPr>
          <a:xfrm>
            <a:off x="6627173" y="3300273"/>
            <a:ext cx="3513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</a:p>
          <a:p>
            <a:endParaRPr lang="en-US" altLang="zh-TW" dirty="0"/>
          </a:p>
          <a:p>
            <a:r>
              <a:rPr lang="en-US" altLang="zh-TW" dirty="0"/>
              <a:t>B</a:t>
            </a:r>
          </a:p>
          <a:p>
            <a:endParaRPr lang="en-US" altLang="zh-TW" dirty="0"/>
          </a:p>
          <a:p>
            <a:r>
              <a:rPr lang="en-US" altLang="zh-TW" dirty="0"/>
              <a:t>C</a:t>
            </a:r>
          </a:p>
          <a:p>
            <a:endParaRPr lang="en-US" altLang="zh-TW" dirty="0"/>
          </a:p>
          <a:p>
            <a:r>
              <a:rPr lang="en-US" altLang="zh-TW" dirty="0"/>
              <a:t>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823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4BC5B05F-4CBE-4C2C-BADA-A6755823ECE9}" type="slidenum">
              <a:rPr lang="en-US" altLang="zh-TW" smtClean="0">
                <a:solidFill>
                  <a:srgbClr val="6600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pPr eaLnBrk="1" hangingPunct="1">
                <a:defRPr/>
              </a:pPr>
              <a:t>4</a:t>
            </a:fld>
            <a:endParaRPr lang="en-US" altLang="zh-TW">
              <a:solidFill>
                <a:srgbClr val="6600CC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標題 8" descr="藍色面紙"/>
          <p:cNvSpPr>
            <a:spLocks noGrp="1"/>
          </p:cNvSpPr>
          <p:nvPr>
            <p:ph type="title"/>
          </p:nvPr>
        </p:nvSpPr>
        <p:spPr>
          <a:xfrm>
            <a:off x="4673600" y="228600"/>
            <a:ext cx="3786188" cy="762000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介紹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979164E-72BB-4793-B28D-4D6ACE3912AF}"/>
              </a:ext>
            </a:extLst>
          </p:cNvPr>
          <p:cNvSpPr/>
          <p:nvPr/>
        </p:nvSpPr>
        <p:spPr>
          <a:xfrm>
            <a:off x="456882" y="1249015"/>
            <a:ext cx="7992127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accent2"/>
                </a:solidFill>
                <a:latin typeface="+mj-lt"/>
                <a:ea typeface="標楷體" pitchFamily="65" charset="-120"/>
                <a:cs typeface="Times New Roman"/>
              </a:rPr>
              <a:t>此作業可操作指令</a:t>
            </a:r>
            <a:r>
              <a:rPr lang="en-US" altLang="zh-TW" sz="2400" dirty="0">
                <a:solidFill>
                  <a:schemeClr val="accent2"/>
                </a:solidFill>
                <a:latin typeface="+mj-lt"/>
                <a:ea typeface="標楷體" pitchFamily="65" charset="-120"/>
                <a:cs typeface="Times New Roman"/>
              </a:rPr>
              <a:t>:</a:t>
            </a: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0D6DDDAD-4E6A-42DF-8E24-CAC85EDA8A63}"/>
              </a:ext>
            </a:extLst>
          </p:cNvPr>
          <p:cNvSpPr/>
          <p:nvPr/>
        </p:nvSpPr>
        <p:spPr>
          <a:xfrm>
            <a:off x="1619672" y="3049674"/>
            <a:ext cx="1368153" cy="554788"/>
          </a:xfrm>
          <a:prstGeom prst="roundRect">
            <a:avLst/>
          </a:prstGeom>
          <a:solidFill>
            <a:schemeClr val="tx2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開始</a:t>
            </a: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B7CE797B-E40A-40C0-8F89-B31E55C3CC19}"/>
              </a:ext>
            </a:extLst>
          </p:cNvPr>
          <p:cNvSpPr/>
          <p:nvPr/>
        </p:nvSpPr>
        <p:spPr>
          <a:xfrm>
            <a:off x="4702247" y="2432733"/>
            <a:ext cx="1872208" cy="792088"/>
          </a:xfrm>
          <a:prstGeom prst="roundRect">
            <a:avLst/>
          </a:prstGeom>
          <a:solidFill>
            <a:schemeClr val="tx2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購票</a:t>
            </a: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47010065-29F5-4D28-B373-5CE89A43946F}"/>
              </a:ext>
            </a:extLst>
          </p:cNvPr>
          <p:cNvSpPr/>
          <p:nvPr/>
        </p:nvSpPr>
        <p:spPr>
          <a:xfrm>
            <a:off x="4718270" y="3604462"/>
            <a:ext cx="1872208" cy="792088"/>
          </a:xfrm>
          <a:prstGeom prst="roundRect">
            <a:avLst/>
          </a:prstGeom>
          <a:solidFill>
            <a:schemeClr val="tx2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退票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E6A66EBF-E29F-42AF-9C2F-98CA8DAC7BD0}"/>
              </a:ext>
            </a:extLst>
          </p:cNvPr>
          <p:cNvSpPr/>
          <p:nvPr/>
        </p:nvSpPr>
        <p:spPr>
          <a:xfrm>
            <a:off x="4673600" y="4722559"/>
            <a:ext cx="1872208" cy="792088"/>
          </a:xfrm>
          <a:prstGeom prst="roundRect">
            <a:avLst/>
          </a:prstGeom>
          <a:solidFill>
            <a:schemeClr val="tx2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查詢購票紀錄</a:t>
            </a:r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D2F28659-24FA-4ABA-9239-5C11976A53A9}"/>
              </a:ext>
            </a:extLst>
          </p:cNvPr>
          <p:cNvSpPr/>
          <p:nvPr/>
        </p:nvSpPr>
        <p:spPr>
          <a:xfrm>
            <a:off x="4702247" y="1287489"/>
            <a:ext cx="1872208" cy="792088"/>
          </a:xfrm>
          <a:prstGeom prst="roundRect">
            <a:avLst/>
          </a:prstGeom>
          <a:solidFill>
            <a:schemeClr val="tx2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查詢路線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7B2263E-9DA6-4F7A-9219-F7500AA8B4FC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165475" y="1710680"/>
            <a:ext cx="1287471" cy="151414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6E9B690-FC0F-442C-AE7F-374BF53D8A9C}"/>
              </a:ext>
            </a:extLst>
          </p:cNvPr>
          <p:cNvCxnSpPr/>
          <p:nvPr/>
        </p:nvCxnSpPr>
        <p:spPr>
          <a:xfrm flipV="1">
            <a:off x="3165475" y="2828777"/>
            <a:ext cx="1287470" cy="39604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3CDCDB0F-07A5-4D41-972C-727C75A7976A}"/>
              </a:ext>
            </a:extLst>
          </p:cNvPr>
          <p:cNvCxnSpPr/>
          <p:nvPr/>
        </p:nvCxnSpPr>
        <p:spPr>
          <a:xfrm>
            <a:off x="3165475" y="3224821"/>
            <a:ext cx="1190501" cy="564219"/>
          </a:xfrm>
          <a:prstGeom prst="straightConnector1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E0FAFCD3-2362-41FB-A8D7-D712A9B0F412}"/>
              </a:ext>
            </a:extLst>
          </p:cNvPr>
          <p:cNvCxnSpPr/>
          <p:nvPr/>
        </p:nvCxnSpPr>
        <p:spPr>
          <a:xfrm>
            <a:off x="3165475" y="3224821"/>
            <a:ext cx="1190501" cy="189378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49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4BC5B05F-4CBE-4C2C-BADA-A6755823ECE9}" type="slidenum">
              <a:rPr lang="en-US" altLang="zh-TW" smtClean="0">
                <a:solidFill>
                  <a:srgbClr val="6600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pPr eaLnBrk="1" hangingPunct="1">
                <a:defRPr/>
              </a:pPr>
              <a:t>5</a:t>
            </a:fld>
            <a:endParaRPr lang="en-US" altLang="zh-TW">
              <a:solidFill>
                <a:srgbClr val="6600CC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標題 8" descr="藍色面紙"/>
          <p:cNvSpPr>
            <a:spLocks noGrp="1"/>
          </p:cNvSpPr>
          <p:nvPr>
            <p:ph type="title"/>
          </p:nvPr>
        </p:nvSpPr>
        <p:spPr>
          <a:xfrm>
            <a:off x="4673600" y="228600"/>
            <a:ext cx="3786188" cy="762000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說明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979164E-72BB-4793-B28D-4D6ACE3912AF}"/>
              </a:ext>
            </a:extLst>
          </p:cNvPr>
          <p:cNvSpPr/>
          <p:nvPr/>
        </p:nvSpPr>
        <p:spPr>
          <a:xfrm>
            <a:off x="456882" y="1249015"/>
            <a:ext cx="7992127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accent2"/>
                </a:solidFill>
                <a:latin typeface="+mj-lt"/>
                <a:ea typeface="標楷體" pitchFamily="65" charset="-120"/>
                <a:cs typeface="Times New Roman"/>
              </a:rPr>
              <a:t>此作業可操作指令</a:t>
            </a:r>
            <a:r>
              <a:rPr lang="en-US" altLang="zh-TW" sz="2400" dirty="0">
                <a:solidFill>
                  <a:schemeClr val="accent2"/>
                </a:solidFill>
                <a:latin typeface="+mj-lt"/>
                <a:ea typeface="標楷體" pitchFamily="65" charset="-120"/>
                <a:cs typeface="Times New Roman"/>
              </a:rPr>
              <a:t>:</a:t>
            </a: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B7CE797B-E40A-40C0-8F89-B31E55C3CC19}"/>
              </a:ext>
            </a:extLst>
          </p:cNvPr>
          <p:cNvSpPr/>
          <p:nvPr/>
        </p:nvSpPr>
        <p:spPr>
          <a:xfrm>
            <a:off x="4932040" y="4115790"/>
            <a:ext cx="1872208" cy="792088"/>
          </a:xfrm>
          <a:prstGeom prst="roundRect">
            <a:avLst/>
          </a:prstGeom>
          <a:solidFill>
            <a:schemeClr val="tx2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購票</a:t>
            </a:r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D2F28659-24FA-4ABA-9239-5C11976A53A9}"/>
              </a:ext>
            </a:extLst>
          </p:cNvPr>
          <p:cNvSpPr/>
          <p:nvPr/>
        </p:nvSpPr>
        <p:spPr>
          <a:xfrm>
            <a:off x="3203848" y="1950123"/>
            <a:ext cx="1872208" cy="792088"/>
          </a:xfrm>
          <a:prstGeom prst="roundRect">
            <a:avLst/>
          </a:prstGeom>
          <a:solidFill>
            <a:schemeClr val="tx2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查詢路線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F6B7B6D9-7170-4B1D-A04C-CAF46F93D34D}"/>
              </a:ext>
            </a:extLst>
          </p:cNvPr>
          <p:cNvSpPr/>
          <p:nvPr/>
        </p:nvSpPr>
        <p:spPr>
          <a:xfrm>
            <a:off x="3410281" y="3455686"/>
            <a:ext cx="1190492" cy="1965267"/>
          </a:xfrm>
          <a:prstGeom prst="round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ox o</a:t>
            </a:r>
          </a:p>
          <a:p>
            <a:pPr algn="ctr"/>
            <a:r>
              <a:rPr lang="en-US" altLang="zh-TW" sz="2800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oo</a:t>
            </a: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o</a:t>
            </a:r>
          </a:p>
          <a:p>
            <a:pPr algn="ctr"/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ox o</a:t>
            </a:r>
          </a:p>
          <a:p>
            <a:pPr algn="ctr"/>
            <a:r>
              <a:rPr lang="en-US" altLang="zh-TW" sz="2800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oo</a:t>
            </a: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o</a:t>
            </a:r>
          </a:p>
          <a:p>
            <a:pPr algn="ctr"/>
            <a:endParaRPr lang="en-US" altLang="zh-TW" sz="2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FB74B02-1D71-40C1-B747-A0179514F225}"/>
              </a:ext>
            </a:extLst>
          </p:cNvPr>
          <p:cNvCxnSpPr>
            <a:cxnSpLocks/>
          </p:cNvCxnSpPr>
          <p:nvPr/>
        </p:nvCxnSpPr>
        <p:spPr>
          <a:xfrm flipH="1" flipV="1">
            <a:off x="4077535" y="3644934"/>
            <a:ext cx="772906" cy="436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27B69124-2939-4EC1-8C93-2829CE034A05}"/>
              </a:ext>
            </a:extLst>
          </p:cNvPr>
          <p:cNvSpPr/>
          <p:nvPr/>
        </p:nvSpPr>
        <p:spPr>
          <a:xfrm>
            <a:off x="3770321" y="3485055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AC63710-774B-4A2C-898D-B0CA490AE79E}"/>
              </a:ext>
            </a:extLst>
          </p:cNvPr>
          <p:cNvCxnSpPr>
            <a:endCxn id="16" idx="0"/>
          </p:cNvCxnSpPr>
          <p:nvPr/>
        </p:nvCxnSpPr>
        <p:spPr>
          <a:xfrm>
            <a:off x="4005527" y="2835828"/>
            <a:ext cx="0" cy="61985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634878B-338F-433E-9D94-D96FCA92646A}"/>
              </a:ext>
            </a:extLst>
          </p:cNvPr>
          <p:cNvSpPr txBox="1"/>
          <p:nvPr/>
        </p:nvSpPr>
        <p:spPr>
          <a:xfrm>
            <a:off x="3565523" y="311572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1 2   3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454CA22-FD58-4ECF-8EEE-4875E131488F}"/>
              </a:ext>
            </a:extLst>
          </p:cNvPr>
          <p:cNvSpPr txBox="1"/>
          <p:nvPr/>
        </p:nvSpPr>
        <p:spPr>
          <a:xfrm>
            <a:off x="3034125" y="3300389"/>
            <a:ext cx="3513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</a:p>
          <a:p>
            <a:endParaRPr lang="en-US" altLang="zh-TW" dirty="0"/>
          </a:p>
          <a:p>
            <a:r>
              <a:rPr lang="en-US" altLang="zh-TW" dirty="0"/>
              <a:t>B</a:t>
            </a:r>
          </a:p>
          <a:p>
            <a:endParaRPr lang="en-US" altLang="zh-TW" dirty="0"/>
          </a:p>
          <a:p>
            <a:r>
              <a:rPr lang="en-US" altLang="zh-TW" dirty="0"/>
              <a:t>C</a:t>
            </a:r>
          </a:p>
          <a:p>
            <a:endParaRPr lang="en-US" altLang="zh-TW" dirty="0"/>
          </a:p>
          <a:p>
            <a:r>
              <a:rPr lang="en-US" altLang="zh-TW" dirty="0"/>
              <a:t>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688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4BC5B05F-4CBE-4C2C-BADA-A6755823ECE9}" type="slidenum">
              <a:rPr lang="en-US" altLang="zh-TW" smtClean="0">
                <a:solidFill>
                  <a:srgbClr val="6600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pPr eaLnBrk="1" hangingPunct="1">
                <a:defRPr/>
              </a:pPr>
              <a:t>6</a:t>
            </a:fld>
            <a:endParaRPr lang="en-US" altLang="zh-TW">
              <a:solidFill>
                <a:srgbClr val="6600CC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標題 8" descr="藍色面紙"/>
          <p:cNvSpPr>
            <a:spLocks noGrp="1"/>
          </p:cNvSpPr>
          <p:nvPr>
            <p:ph type="title"/>
          </p:nvPr>
        </p:nvSpPr>
        <p:spPr>
          <a:xfrm>
            <a:off x="4673600" y="228600"/>
            <a:ext cx="3786188" cy="762000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說明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979164E-72BB-4793-B28D-4D6ACE3912AF}"/>
              </a:ext>
            </a:extLst>
          </p:cNvPr>
          <p:cNvSpPr/>
          <p:nvPr/>
        </p:nvSpPr>
        <p:spPr>
          <a:xfrm>
            <a:off x="456882" y="1249015"/>
            <a:ext cx="7992127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accent2"/>
                </a:solidFill>
                <a:latin typeface="+mj-lt"/>
                <a:ea typeface="標楷體" pitchFamily="65" charset="-120"/>
                <a:cs typeface="Times New Roman"/>
              </a:rPr>
              <a:t>此作業可操作指令</a:t>
            </a:r>
            <a:r>
              <a:rPr lang="en-US" altLang="zh-TW" sz="2400" dirty="0">
                <a:solidFill>
                  <a:schemeClr val="accent2"/>
                </a:solidFill>
                <a:latin typeface="+mj-lt"/>
                <a:ea typeface="標楷體" pitchFamily="65" charset="-120"/>
                <a:cs typeface="Times New Roman"/>
              </a:rPr>
              <a:t>:</a:t>
            </a: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47010065-29F5-4D28-B373-5CE89A43946F}"/>
              </a:ext>
            </a:extLst>
          </p:cNvPr>
          <p:cNvSpPr/>
          <p:nvPr/>
        </p:nvSpPr>
        <p:spPr>
          <a:xfrm>
            <a:off x="1207008" y="2508301"/>
            <a:ext cx="1872208" cy="792088"/>
          </a:xfrm>
          <a:prstGeom prst="roundRect">
            <a:avLst/>
          </a:prstGeom>
          <a:solidFill>
            <a:schemeClr val="tx2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退票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E6A66EBF-E29F-42AF-9C2F-98CA8DAC7BD0}"/>
              </a:ext>
            </a:extLst>
          </p:cNvPr>
          <p:cNvSpPr/>
          <p:nvPr/>
        </p:nvSpPr>
        <p:spPr>
          <a:xfrm>
            <a:off x="5796136" y="1908524"/>
            <a:ext cx="1872208" cy="792088"/>
          </a:xfrm>
          <a:prstGeom prst="roundRect">
            <a:avLst/>
          </a:prstGeom>
          <a:solidFill>
            <a:schemeClr val="tx2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查詢購票紀錄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F6B7B6D9-7170-4B1D-A04C-CAF46F93D34D}"/>
              </a:ext>
            </a:extLst>
          </p:cNvPr>
          <p:cNvSpPr/>
          <p:nvPr/>
        </p:nvSpPr>
        <p:spPr>
          <a:xfrm>
            <a:off x="3399795" y="3414409"/>
            <a:ext cx="1190492" cy="1965267"/>
          </a:xfrm>
          <a:prstGeom prst="round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ox o</a:t>
            </a:r>
          </a:p>
          <a:p>
            <a:pPr algn="ctr"/>
            <a:r>
              <a:rPr lang="en-US" altLang="zh-TW" sz="2800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oo</a:t>
            </a: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o</a:t>
            </a:r>
          </a:p>
          <a:p>
            <a:pPr algn="ctr"/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ox o</a:t>
            </a:r>
          </a:p>
          <a:p>
            <a:pPr algn="ctr"/>
            <a:r>
              <a:rPr lang="en-US" altLang="zh-TW" sz="2800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oo</a:t>
            </a: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o</a:t>
            </a:r>
          </a:p>
          <a:p>
            <a:pPr algn="ctr"/>
            <a:endParaRPr lang="en-US" altLang="zh-TW" sz="2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7B69124-2939-4EC1-8C93-2829CE034A05}"/>
              </a:ext>
            </a:extLst>
          </p:cNvPr>
          <p:cNvSpPr/>
          <p:nvPr/>
        </p:nvSpPr>
        <p:spPr>
          <a:xfrm>
            <a:off x="3759835" y="3443778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BC65AF6D-957A-426E-9B08-592E3C098385}"/>
              </a:ext>
            </a:extLst>
          </p:cNvPr>
          <p:cNvCxnSpPr>
            <a:cxnSpLocks/>
          </p:cNvCxnSpPr>
          <p:nvPr/>
        </p:nvCxnSpPr>
        <p:spPr>
          <a:xfrm flipH="1" flipV="1">
            <a:off x="3399795" y="3141062"/>
            <a:ext cx="380117" cy="287938"/>
          </a:xfrm>
          <a:prstGeom prst="straightConnector1">
            <a:avLst/>
          </a:prstGeom>
          <a:ln>
            <a:solidFill>
              <a:schemeClr val="tx2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9A2D4D8-6273-43AE-A1E8-AB430D90DF19}"/>
              </a:ext>
            </a:extLst>
          </p:cNvPr>
          <p:cNvSpPr txBox="1"/>
          <p:nvPr/>
        </p:nvSpPr>
        <p:spPr>
          <a:xfrm>
            <a:off x="3131840" y="289845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41687C4-FCC9-4D26-B7D9-A83813E9C221}"/>
              </a:ext>
            </a:extLst>
          </p:cNvPr>
          <p:cNvSpPr txBox="1"/>
          <p:nvPr/>
        </p:nvSpPr>
        <p:spPr>
          <a:xfrm>
            <a:off x="5796136" y="3267788"/>
            <a:ext cx="135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</a:t>
            </a:r>
            <a:r>
              <a:rPr lang="en-US" altLang="zh-TW" dirty="0" err="1"/>
              <a:t>BtoA</a:t>
            </a:r>
            <a:r>
              <a:rPr lang="en-US" altLang="zh-TW" dirty="0"/>
              <a:t>  C3 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1667F2A-EA51-48A3-87E3-98E5B9CB8E25}"/>
              </a:ext>
            </a:extLst>
          </p:cNvPr>
          <p:cNvSpPr txBox="1"/>
          <p:nvPr/>
        </p:nvSpPr>
        <p:spPr>
          <a:xfrm>
            <a:off x="3565523" y="311572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1 2   3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FAE138C-AD58-4B36-8CFE-E954A19EF4CE}"/>
              </a:ext>
            </a:extLst>
          </p:cNvPr>
          <p:cNvSpPr txBox="1"/>
          <p:nvPr/>
        </p:nvSpPr>
        <p:spPr>
          <a:xfrm>
            <a:off x="3025209" y="3452454"/>
            <a:ext cx="3513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</a:p>
          <a:p>
            <a:endParaRPr lang="en-US" altLang="zh-TW" dirty="0"/>
          </a:p>
          <a:p>
            <a:r>
              <a:rPr lang="en-US" altLang="zh-TW" dirty="0"/>
              <a:t>B</a:t>
            </a:r>
          </a:p>
          <a:p>
            <a:endParaRPr lang="en-US" altLang="zh-TW" dirty="0"/>
          </a:p>
          <a:p>
            <a:r>
              <a:rPr lang="en-US" altLang="zh-TW" dirty="0"/>
              <a:t>C</a:t>
            </a:r>
          </a:p>
          <a:p>
            <a:endParaRPr lang="en-US" altLang="zh-TW" dirty="0"/>
          </a:p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C567C89-6F1C-4A11-8977-9A3D9B743686}"/>
              </a:ext>
            </a:extLst>
          </p:cNvPr>
          <p:cNvSpPr txBox="1"/>
          <p:nvPr/>
        </p:nvSpPr>
        <p:spPr>
          <a:xfrm>
            <a:off x="5796136" y="3724508"/>
            <a:ext cx="135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 </a:t>
            </a:r>
            <a:r>
              <a:rPr lang="en-US" altLang="zh-TW" dirty="0" err="1"/>
              <a:t>CtoA</a:t>
            </a:r>
            <a:r>
              <a:rPr lang="en-US" altLang="zh-TW" dirty="0"/>
              <a:t>  B2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1348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4BC5B05F-4CBE-4C2C-BADA-A6755823ECE9}" type="slidenum">
              <a:rPr lang="en-US" altLang="zh-TW" smtClean="0">
                <a:solidFill>
                  <a:srgbClr val="6600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pPr eaLnBrk="1" hangingPunct="1">
                <a:defRPr/>
              </a:pPr>
              <a:t>7</a:t>
            </a:fld>
            <a:endParaRPr lang="en-US" altLang="zh-TW">
              <a:solidFill>
                <a:srgbClr val="6600CC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標題 8" descr="藍色面紙"/>
          <p:cNvSpPr>
            <a:spLocks noGrp="1"/>
          </p:cNvSpPr>
          <p:nvPr>
            <p:ph type="title"/>
          </p:nvPr>
        </p:nvSpPr>
        <p:spPr>
          <a:xfrm>
            <a:off x="4673600" y="228600"/>
            <a:ext cx="3786188" cy="762000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可執行指令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979164E-72BB-4793-B28D-4D6ACE3912AF}"/>
              </a:ext>
            </a:extLst>
          </p:cNvPr>
          <p:cNvSpPr/>
          <p:nvPr/>
        </p:nvSpPr>
        <p:spPr>
          <a:xfrm>
            <a:off x="456882" y="1249015"/>
            <a:ext cx="7992127" cy="470898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>
                <a:solidFill>
                  <a:schemeClr val="accent2"/>
                </a:solidFill>
                <a:latin typeface="+mj-lt"/>
                <a:ea typeface="標楷體" pitchFamily="65" charset="-120"/>
                <a:cs typeface="Times New Roman"/>
              </a:rPr>
              <a:t>此作業預計可</a:t>
            </a:r>
            <a:r>
              <a:rPr lang="zh-TW" altLang="en-US" sz="2800" dirty="0">
                <a:solidFill>
                  <a:schemeClr val="accent2"/>
                </a:solidFill>
                <a:latin typeface="+mj-lt"/>
                <a:ea typeface="標楷體" pitchFamily="65" charset="-120"/>
                <a:cs typeface="Times New Roman"/>
              </a:rPr>
              <a:t>操作指令</a:t>
            </a:r>
            <a:r>
              <a:rPr lang="en-US" altLang="zh-TW" sz="2800" dirty="0">
                <a:solidFill>
                  <a:schemeClr val="accent2"/>
                </a:solidFill>
                <a:latin typeface="+mj-lt"/>
                <a:ea typeface="標楷體" pitchFamily="65" charset="-120"/>
                <a:cs typeface="Times New Roman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accent2"/>
                </a:solidFill>
                <a:latin typeface="+mj-lt"/>
                <a:ea typeface="標楷體" pitchFamily="65" charset="-120"/>
                <a:cs typeface="Times New Roman"/>
              </a:rPr>
              <a:t>購票</a:t>
            </a:r>
            <a:r>
              <a:rPr lang="en-US" altLang="zh-TW" sz="2800" dirty="0">
                <a:solidFill>
                  <a:schemeClr val="accent2"/>
                </a:solidFill>
                <a:latin typeface="+mj-lt"/>
                <a:ea typeface="標楷體" pitchFamily="65" charset="-120"/>
                <a:cs typeface="Times New Roman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accent2"/>
                </a:solidFill>
                <a:latin typeface="+mj-lt"/>
                <a:ea typeface="標楷體" pitchFamily="65" charset="-120"/>
                <a:cs typeface="Times New Roman"/>
              </a:rPr>
              <a:t>!</a:t>
            </a:r>
            <a:r>
              <a:rPr lang="en-US" altLang="zh-TW" sz="2800" dirty="0" err="1">
                <a:solidFill>
                  <a:schemeClr val="accent2"/>
                </a:solidFill>
                <a:latin typeface="+mj-lt"/>
                <a:ea typeface="標楷體" pitchFamily="65" charset="-120"/>
                <a:cs typeface="Times New Roman"/>
              </a:rPr>
              <a:t>busys</a:t>
            </a:r>
            <a:r>
              <a:rPr lang="en-US" altLang="zh-TW" sz="2800" dirty="0">
                <a:solidFill>
                  <a:schemeClr val="accent2"/>
                </a:solidFill>
                <a:latin typeface="+mj-lt"/>
                <a:ea typeface="標楷體" pitchFamily="65" charset="-120"/>
                <a:cs typeface="Times New Roman"/>
              </a:rPr>
              <a:t> buy </a:t>
            </a:r>
            <a:r>
              <a:rPr lang="en-US" altLang="zh-TW" sz="2800" dirty="0" err="1">
                <a:solidFill>
                  <a:schemeClr val="accent2"/>
                </a:solidFill>
                <a:latin typeface="+mj-lt"/>
                <a:ea typeface="標楷體" pitchFamily="65" charset="-120"/>
                <a:cs typeface="Times New Roman"/>
              </a:rPr>
              <a:t>AtoB</a:t>
            </a:r>
            <a:r>
              <a:rPr lang="en-US" altLang="zh-TW" sz="2800" dirty="0">
                <a:solidFill>
                  <a:schemeClr val="accent2"/>
                </a:solidFill>
                <a:latin typeface="+mj-lt"/>
                <a:ea typeface="標楷體" pitchFamily="65" charset="-120"/>
                <a:cs typeface="Times New Roman"/>
              </a:rPr>
              <a:t>  A1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accent2"/>
                </a:solidFill>
                <a:latin typeface="+mj-lt"/>
                <a:ea typeface="標楷體" pitchFamily="65" charset="-120"/>
                <a:cs typeface="Times New Roman"/>
              </a:rPr>
              <a:t>退票</a:t>
            </a:r>
            <a:r>
              <a:rPr lang="en-US" altLang="zh-TW" sz="2800" dirty="0">
                <a:solidFill>
                  <a:schemeClr val="accent2"/>
                </a:solidFill>
                <a:latin typeface="+mj-lt"/>
                <a:ea typeface="標楷體" pitchFamily="65" charset="-120"/>
                <a:cs typeface="Times New Roman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accent2"/>
                </a:solidFill>
                <a:latin typeface="+mj-lt"/>
                <a:ea typeface="標楷體" pitchFamily="65" charset="-120"/>
                <a:cs typeface="Times New Roman"/>
              </a:rPr>
              <a:t>!</a:t>
            </a:r>
            <a:r>
              <a:rPr lang="en-US" altLang="zh-TW" sz="2800" dirty="0" err="1">
                <a:solidFill>
                  <a:schemeClr val="accent2"/>
                </a:solidFill>
                <a:latin typeface="+mj-lt"/>
                <a:ea typeface="標楷體" pitchFamily="65" charset="-120"/>
                <a:cs typeface="Times New Roman"/>
              </a:rPr>
              <a:t>busys</a:t>
            </a:r>
            <a:r>
              <a:rPr lang="en-US" altLang="zh-TW" sz="2800" dirty="0">
                <a:solidFill>
                  <a:schemeClr val="accent2"/>
                </a:solidFill>
                <a:latin typeface="+mj-lt"/>
                <a:ea typeface="標楷體" pitchFamily="65" charset="-120"/>
                <a:cs typeface="Times New Roman"/>
              </a:rPr>
              <a:t> refund record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accent2"/>
                </a:solidFill>
                <a:latin typeface="+mj-lt"/>
                <a:ea typeface="標楷體" pitchFamily="65" charset="-120"/>
                <a:cs typeface="Times New Roman"/>
              </a:rPr>
              <a:t>查詢路線</a:t>
            </a:r>
            <a:r>
              <a:rPr lang="en-US" altLang="zh-TW" sz="2800" dirty="0">
                <a:solidFill>
                  <a:schemeClr val="accent2"/>
                </a:solidFill>
                <a:latin typeface="+mj-lt"/>
                <a:ea typeface="標楷體" pitchFamily="65" charset="-120"/>
                <a:cs typeface="Times New Roman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accent2"/>
                </a:solidFill>
                <a:latin typeface="+mj-lt"/>
                <a:ea typeface="標楷體" pitchFamily="65" charset="-120"/>
                <a:cs typeface="Times New Roman"/>
              </a:rPr>
              <a:t>!</a:t>
            </a:r>
            <a:r>
              <a:rPr lang="en-US" altLang="zh-TW" sz="2800" dirty="0" err="1">
                <a:solidFill>
                  <a:schemeClr val="accent2"/>
                </a:solidFill>
                <a:latin typeface="+mj-lt"/>
                <a:ea typeface="標楷體" pitchFamily="65" charset="-120"/>
                <a:cs typeface="Times New Roman"/>
              </a:rPr>
              <a:t>busys</a:t>
            </a:r>
            <a:r>
              <a:rPr lang="en-US" altLang="zh-TW" sz="2800" dirty="0">
                <a:solidFill>
                  <a:schemeClr val="accent2"/>
                </a:solidFill>
                <a:latin typeface="+mj-lt"/>
                <a:ea typeface="標楷體" pitchFamily="65" charset="-120"/>
                <a:cs typeface="Times New Roman"/>
              </a:rPr>
              <a:t> search </a:t>
            </a:r>
            <a:r>
              <a:rPr lang="en-US" altLang="zh-TW" sz="2800" dirty="0" err="1">
                <a:solidFill>
                  <a:schemeClr val="accent2"/>
                </a:solidFill>
                <a:latin typeface="+mj-lt"/>
                <a:ea typeface="標楷體" pitchFamily="65" charset="-120"/>
                <a:cs typeface="Times New Roman"/>
              </a:rPr>
              <a:t>BtoC</a:t>
            </a:r>
            <a:endParaRPr lang="en-US" altLang="zh-TW" sz="2800" dirty="0">
              <a:solidFill>
                <a:schemeClr val="accent2"/>
              </a:solidFill>
              <a:latin typeface="+mj-lt"/>
              <a:ea typeface="標楷體" pitchFamily="65" charset="-120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accent2"/>
                </a:solidFill>
                <a:latin typeface="+mj-lt"/>
                <a:ea typeface="標楷體" pitchFamily="65" charset="-120"/>
                <a:cs typeface="Times New Roman"/>
              </a:rPr>
              <a:t>查詢購票紀錄</a:t>
            </a:r>
            <a:r>
              <a:rPr lang="en-US" altLang="zh-TW" sz="2800" dirty="0">
                <a:solidFill>
                  <a:schemeClr val="accent2"/>
                </a:solidFill>
                <a:latin typeface="+mj-lt"/>
                <a:ea typeface="標楷體" pitchFamily="65" charset="-120"/>
                <a:cs typeface="Times New Roman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accent2"/>
                </a:solidFill>
                <a:latin typeface="+mj-lt"/>
                <a:ea typeface="標楷體" pitchFamily="65" charset="-120"/>
                <a:cs typeface="Times New Roman"/>
              </a:rPr>
              <a:t>!</a:t>
            </a:r>
            <a:r>
              <a:rPr lang="en-US" altLang="zh-TW" sz="2800" dirty="0" err="1">
                <a:solidFill>
                  <a:schemeClr val="accent2"/>
                </a:solidFill>
                <a:latin typeface="+mj-lt"/>
                <a:ea typeface="標楷體" pitchFamily="65" charset="-120"/>
                <a:cs typeface="Times New Roman"/>
              </a:rPr>
              <a:t>busys</a:t>
            </a:r>
            <a:r>
              <a:rPr lang="en-US" altLang="zh-TW" sz="2800" dirty="0">
                <a:solidFill>
                  <a:schemeClr val="accent2"/>
                </a:solidFill>
                <a:latin typeface="+mj-lt"/>
                <a:ea typeface="標楷體" pitchFamily="65" charset="-120"/>
                <a:cs typeface="Times New Roman"/>
              </a:rPr>
              <a:t> record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chemeClr val="accent2"/>
              </a:solidFill>
              <a:latin typeface="+mj-lt"/>
              <a:ea typeface="標楷體" pitchFamily="65" charset="-120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chemeClr val="accent2"/>
              </a:solidFill>
              <a:latin typeface="+mj-lt"/>
              <a:ea typeface="標楷體" pitchFamily="65" charset="-12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427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99FF"/>
              </a:buClr>
              <a:buFont typeface="Wingdings" panose="05000000000000000000" pitchFamily="2" charset="2"/>
              <a:buChar char="q"/>
              <a:defRPr kumimoji="1" sz="2400">
                <a:solidFill>
                  <a:srgbClr val="0000FF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>
                <a:solidFill>
                  <a:srgbClr val="A5002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F"/>
              <a:defRPr kumimoji="1" sz="200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FF99FF"/>
              </a:buClr>
              <a:buFont typeface="Wingdings" panose="05000000000000000000" pitchFamily="2" charset="2"/>
              <a:buChar char="l"/>
              <a:defRPr kumimoji="1" sz="2000">
                <a:solidFill>
                  <a:srgbClr val="FF99FF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TW" altLang="en-US" sz="1200">
                <a:latin typeface="Arial Narrow" panose="020B0606020202030204" pitchFamily="34" charset="0"/>
                <a:ea typeface="標楷體" panose="03000509000000000000" pitchFamily="65" charset="-120"/>
              </a:rPr>
              <a:t>數位應用與再生能源實驗室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4BC5B05F-4CBE-4C2C-BADA-A6755823ECE9}" type="slidenum">
              <a:rPr lang="en-US" altLang="zh-TW" smtClean="0">
                <a:solidFill>
                  <a:srgbClr val="6600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pPr eaLnBrk="1" hangingPunct="1">
                <a:defRPr/>
              </a:pPr>
              <a:t>8</a:t>
            </a:fld>
            <a:endParaRPr lang="en-US" altLang="zh-TW">
              <a:solidFill>
                <a:srgbClr val="6600CC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標題 8" descr="藍色面紙"/>
          <p:cNvSpPr>
            <a:spLocks noGrp="1"/>
          </p:cNvSpPr>
          <p:nvPr>
            <p:ph type="title"/>
          </p:nvPr>
        </p:nvSpPr>
        <p:spPr>
          <a:xfrm>
            <a:off x="4673600" y="228600"/>
            <a:ext cx="3786188" cy="762000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參考資料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902B36A-DFF8-4CC9-9384-05EA2DD80E38}"/>
              </a:ext>
            </a:extLst>
          </p:cNvPr>
          <p:cNvSpPr/>
          <p:nvPr/>
        </p:nvSpPr>
        <p:spPr>
          <a:xfrm>
            <a:off x="395536" y="2060848"/>
            <a:ext cx="8137151" cy="138499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800" u="sng" dirty="0">
                <a:solidFill>
                  <a:schemeClr val="accent6"/>
                </a:solidFill>
                <a:ea typeface="標楷體" pitchFamily="65" charset="-120"/>
                <a:cs typeface="Times New Roman"/>
              </a:rPr>
              <a:t>http://ordertickets.ubus.com.tw/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800" u="sng" dirty="0">
                <a:solidFill>
                  <a:schemeClr val="accent6"/>
                </a:solidFill>
                <a:ea typeface="標楷體" pitchFamily="65" charset="-120"/>
                <a:cs typeface="Times New Roman"/>
              </a:rPr>
              <a:t>https://www.google.com.tw/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800" u="sng" dirty="0">
              <a:solidFill>
                <a:schemeClr val="accent6"/>
              </a:solidFill>
              <a:ea typeface="標楷體" pitchFamily="65" charset="-12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57068605"/>
      </p:ext>
    </p:extLst>
  </p:cSld>
  <p:clrMapOvr>
    <a:masterClrMapping/>
  </p:clrMapOvr>
</p:sld>
</file>

<file path=ppt/theme/theme1.xml><?xml version="1.0" encoding="utf-8"?>
<a:theme xmlns:a="http://schemas.openxmlformats.org/drawingml/2006/main" name="電力電子研討會">
  <a:themeElements>
    <a:clrScheme name="電力電子研討會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電力電子研討會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電力電子研討會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電力電子研討會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電力電子研討會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電力電子研討會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電力電子研討會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電力電子研討會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電力電子研討會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33726</TotalTime>
  <Words>256</Words>
  <Application>Microsoft Office PowerPoint</Application>
  <PresentationFormat>如螢幕大小 (4:3)</PresentationFormat>
  <Paragraphs>109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華康粗圓體(P)</vt:lpstr>
      <vt:lpstr>新細明體</vt:lpstr>
      <vt:lpstr>標楷體</vt:lpstr>
      <vt:lpstr>Arial</vt:lpstr>
      <vt:lpstr>Arial Narrow</vt:lpstr>
      <vt:lpstr>Bahnschrift Light SemiCondensed</vt:lpstr>
      <vt:lpstr>Times New Roman</vt:lpstr>
      <vt:lpstr>Wingdings</vt:lpstr>
      <vt:lpstr>電力電子研討會</vt:lpstr>
      <vt:lpstr>巴士購票系統.py</vt:lpstr>
      <vt:lpstr>介紹</vt:lpstr>
      <vt:lpstr>介紹</vt:lpstr>
      <vt:lpstr>介紹</vt:lpstr>
      <vt:lpstr>說明</vt:lpstr>
      <vt:lpstr>說明</vt:lpstr>
      <vt:lpstr>可執行指令</vt:lpstr>
      <vt:lpstr>參考資料</vt:lpstr>
    </vt:vector>
  </TitlesOfParts>
  <Company>jjh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Frr在假設lm=200u，且雜散電容為5u情形下之Vsec</dc:title>
  <dc:creator>jjh</dc:creator>
  <cp:lastModifiedBy>EE105</cp:lastModifiedBy>
  <cp:revision>2340</cp:revision>
  <cp:lastPrinted>2016-10-26T11:42:10Z</cp:lastPrinted>
  <dcterms:created xsi:type="dcterms:W3CDTF">2006-06-01T04:01:50Z</dcterms:created>
  <dcterms:modified xsi:type="dcterms:W3CDTF">2020-11-30T10:25:19Z</dcterms:modified>
</cp:coreProperties>
</file>