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59" r:id="rId4"/>
    <p:sldId id="268" r:id="rId5"/>
    <p:sldId id="269" r:id="rId6"/>
    <p:sldId id="271" r:id="rId7"/>
    <p:sldId id="272" r:id="rId8"/>
    <p:sldId id="276" r:id="rId9"/>
    <p:sldId id="273" r:id="rId10"/>
    <p:sldId id="260" r:id="rId11"/>
    <p:sldId id="261" r:id="rId12"/>
    <p:sldId id="262" r:id="rId13"/>
    <p:sldId id="274" r:id="rId14"/>
    <p:sldId id="263" r:id="rId15"/>
    <p:sldId id="264" r:id="rId16"/>
    <p:sldId id="265" r:id="rId17"/>
    <p:sldId id="266" r:id="rId18"/>
    <p:sldId id="275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8755" autoAdjust="0"/>
  </p:normalViewPr>
  <p:slideViewPr>
    <p:cSldViewPr snapToGrid="0">
      <p:cViewPr varScale="1">
        <p:scale>
          <a:sx n="76" d="100"/>
          <a:sy n="76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2021/1/4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AEE62-6B03-446E-B028-1F2C67AA2CBE}" type="datetime1">
              <a:rPr lang="zh-TW" altLang="en-US" smtClean="0"/>
              <a:t>2021/1/4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AEE62-6B03-446E-B028-1F2C67AA2CBE}" type="datetime1">
              <a:rPr lang="zh-TW" altLang="en-US" smtClean="0"/>
              <a:t>2021/1/4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AEE62-6B03-446E-B028-1F2C67AA2CBE}" type="datetime1">
              <a:rPr lang="zh-TW" altLang="en-US" smtClean="0"/>
              <a:t>2021/1/4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AEE62-6B03-446E-B028-1F2C67AA2CBE}" type="datetime1">
              <a:rPr lang="zh-TW" altLang="en-US" smtClean="0"/>
              <a:t>2021/1/4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63128"/>
            <a:ext cx="10058400" cy="1051560"/>
          </a:xfrm>
        </p:spPr>
        <p:txBody>
          <a:bodyPr rtlCol="0"/>
          <a:lstStyle/>
          <a:p>
            <a:pPr rt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6800" y="1694962"/>
            <a:ext cx="10058400" cy="3760891"/>
          </a:xfrm>
        </p:spPr>
        <p:txBody>
          <a:bodyPr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580857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9.4kg/cm@4.8V&#12289;11kg/cm@6V" TargetMode="External"/><Relationship Id="rId2" Type="http://schemas.openxmlformats.org/officeDocument/2006/relationships/hyperlink" Target="mailto:0.17sec/60degree@4.8V&#12289;0.14sec/60degree@6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2924072"/>
            <a:ext cx="6253317" cy="1421136"/>
          </a:xfrm>
        </p:spPr>
        <p:txBody>
          <a:bodyPr rtlCol="0">
            <a:norm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期末專題報告</a:t>
            </a:r>
            <a:endParaRPr lang="zh-tw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92835"/>
            <a:ext cx="6269347" cy="48206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回收垃圾分類系統</a:t>
            </a:r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464E50B-B0B0-4A67-95B6-786BC3B684D3}"/>
              </a:ext>
            </a:extLst>
          </p:cNvPr>
          <p:cNvSpPr/>
          <p:nvPr/>
        </p:nvSpPr>
        <p:spPr>
          <a:xfrm>
            <a:off x="0" y="0"/>
            <a:ext cx="528975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3F1FA-0BFC-4BD5-974B-71B9F2E3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2843"/>
            <a:ext cx="10058400" cy="79910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圖片大小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32*24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750ED-B60A-406C-BCD5-8390BAB5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9997A99-89BA-4A40-B36E-C9FF07BDBA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78" y="2108201"/>
            <a:ext cx="2826385" cy="1962150"/>
          </a:xfrm>
          <a:prstGeom prst="rect">
            <a:avLst/>
          </a:prstGeom>
          <a:noFill/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88B0ABF-956C-411F-A4C6-9DCEA957FD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03008"/>
            <a:ext cx="2858135" cy="1931035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AB11528-F4B2-454A-AF95-87AA9054EB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77" y="2072492"/>
            <a:ext cx="283083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8404228-518C-44AB-9702-18587FDCD2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77" y="4193612"/>
            <a:ext cx="2877185" cy="19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09695E7-1803-4ADB-B006-6FA0D1566FB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16" y="2117726"/>
            <a:ext cx="284035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D8D184E-DD96-4E09-B6D6-46A6D2E1E1F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71" y="4193612"/>
            <a:ext cx="285750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1E4BAA-F186-4F13-98A3-1202140EAFF3}"/>
              </a:ext>
            </a:extLst>
          </p:cNvPr>
          <p:cNvSpPr txBox="1"/>
          <p:nvPr/>
        </p:nvSpPr>
        <p:spPr>
          <a:xfrm>
            <a:off x="1995777" y="186855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100Epoch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F096C3-2806-40B3-98FE-9633A919ADE4}"/>
              </a:ext>
            </a:extLst>
          </p:cNvPr>
          <p:cNvSpPr txBox="1"/>
          <p:nvPr/>
        </p:nvSpPr>
        <p:spPr>
          <a:xfrm>
            <a:off x="5336651" y="183629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500Epoch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F43B4C-CEA9-48B3-B227-2413945CF207}"/>
              </a:ext>
            </a:extLst>
          </p:cNvPr>
          <p:cNvSpPr txBox="1"/>
          <p:nvPr/>
        </p:nvSpPr>
        <p:spPr>
          <a:xfrm>
            <a:off x="8655867" y="1853995"/>
            <a:ext cx="13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1000Epoch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34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A8D54-DDE2-46C9-9C43-CBD74FE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6" y="513104"/>
            <a:ext cx="10058400" cy="105156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圖片大小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64*48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3CE350-E5BB-4E67-8E96-42209CF9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1A967F-A10E-4964-872E-2CE1C284F5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90" y="2222622"/>
            <a:ext cx="2771775" cy="189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9B35-714C-45F0-87B1-1B706B64F5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90" y="4079362"/>
            <a:ext cx="275018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FDAB1B-F6B3-481C-89BD-7A0432A9BF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64" y="2222622"/>
            <a:ext cx="2762250" cy="185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42C85C-4361-48A8-AFE9-5ADB536CB92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64" y="4113017"/>
            <a:ext cx="2714625" cy="18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0C23CA9-D72B-4161-8AC9-3D87318DDEA6}"/>
              </a:ext>
            </a:extLst>
          </p:cNvPr>
          <p:cNvSpPr txBox="1"/>
          <p:nvPr/>
        </p:nvSpPr>
        <p:spPr>
          <a:xfrm>
            <a:off x="3045349" y="191626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100Epoch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EE6CAE-C4E0-4B5D-AC73-DD12EC442003}"/>
              </a:ext>
            </a:extLst>
          </p:cNvPr>
          <p:cNvSpPr txBox="1"/>
          <p:nvPr/>
        </p:nvSpPr>
        <p:spPr>
          <a:xfrm>
            <a:off x="7156173" y="194043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500Epoch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6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6A63D-A4F7-48F7-BB80-F0995E95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7E8A5-E54B-4FB1-A9BB-331E853D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hangingPunct="0"/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採用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次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convolution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，全連結層為一層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30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個神經元，並將圖片解析度設定在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80*60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，以獲得一個規模適中，辨識效果佳的模型。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3D3E0-015D-4BF4-A7F2-1C3649E4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468085-17E9-4BD7-AFAE-5D1A7638DC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66" y="2867706"/>
            <a:ext cx="4524375" cy="28860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CB5CC11-5337-4464-B428-5550D7D7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74918"/>
              </p:ext>
            </p:extLst>
          </p:nvPr>
        </p:nvGraphicFramePr>
        <p:xfrm>
          <a:off x="1155350" y="2941984"/>
          <a:ext cx="5732892" cy="1709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5786">
                  <a:extLst>
                    <a:ext uri="{9D8B030D-6E8A-4147-A177-3AD203B41FA5}">
                      <a16:colId xmlns:a16="http://schemas.microsoft.com/office/drawing/2014/main" val="162206895"/>
                    </a:ext>
                  </a:extLst>
                </a:gridCol>
                <a:gridCol w="1487364">
                  <a:extLst>
                    <a:ext uri="{9D8B030D-6E8A-4147-A177-3AD203B41FA5}">
                      <a16:colId xmlns:a16="http://schemas.microsoft.com/office/drawing/2014/main" val="3337979019"/>
                    </a:ext>
                  </a:extLst>
                </a:gridCol>
                <a:gridCol w="1424255">
                  <a:extLst>
                    <a:ext uri="{9D8B030D-6E8A-4147-A177-3AD203B41FA5}">
                      <a16:colId xmlns:a16="http://schemas.microsoft.com/office/drawing/2014/main" val="3391991628"/>
                    </a:ext>
                  </a:extLst>
                </a:gridCol>
                <a:gridCol w="1265487">
                  <a:extLst>
                    <a:ext uri="{9D8B030D-6E8A-4147-A177-3AD203B41FA5}">
                      <a16:colId xmlns:a16="http://schemas.microsoft.com/office/drawing/2014/main" val="43539990"/>
                    </a:ext>
                  </a:extLst>
                </a:gridCol>
              </a:tblGrid>
              <a:tr h="34190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Convolution</a:t>
                      </a:r>
                      <a:r>
                        <a:rPr lang="zh-TW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Loss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Image size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975275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0.8175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0.5972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80*60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347808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0.9203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0.2595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80*60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217814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0.9126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0.3576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120*80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421981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0.7378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1.0863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120*80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18470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828C18C-FCCB-45D0-864D-AE6199CD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1519" y="3532187"/>
            <a:ext cx="12754523" cy="98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791530-16F4-4302-B369-4DF8834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2F8F0-693D-4EF4-BEF5-7FD95F4C1D80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240A49-0EA7-404D-95E1-4125AAF60436}"/>
              </a:ext>
            </a:extLst>
          </p:cNvPr>
          <p:cNvSpPr txBox="1"/>
          <p:nvPr/>
        </p:nvSpPr>
        <p:spPr>
          <a:xfrm>
            <a:off x="2513703" y="2242268"/>
            <a:ext cx="6997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01075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24769-75E3-4D9C-81FE-9EFD42F2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BF373-DB36-4267-9EDE-B8C02F17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CB22F0-7CEA-4217-8EAF-579362332C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57" y="2135165"/>
            <a:ext cx="2840067" cy="37607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6513E3-D503-4062-ACC1-DCA9205F61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52" y="2200479"/>
            <a:ext cx="2506980" cy="35109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592575-0B4C-4BCE-A4AB-04183C8E86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06" y="2236674"/>
            <a:ext cx="2606040" cy="34747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D6B313-64EF-4506-AC23-555FCC97AF2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51" y="2258899"/>
            <a:ext cx="2573020" cy="3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C5206-BC28-46FA-AC7C-56F3523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D23BE-554E-4B1A-97BA-89AB160E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首先將垃圾放入辨識區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LED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燈提供穩定光源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攝像頭會在短時間內擷取兩張影像，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並判斷有沒有物體投入。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當判斷有物體投入後，會立即在辨識區再擷取一張影像進行辨識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5.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控制馬達去打開要控制的層板，去選擇要落入的空間。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6.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如果辨識不出來時會分為第四類。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3B88F-F83F-4817-8DAC-FF474230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A85ABC-12BF-4CFE-8D15-238136971D4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90817" y="2108201"/>
            <a:ext cx="284006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5C4BE-22F5-40A3-A035-EA998AC1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建議與結論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802FF-8882-492F-AADA-12FDBF61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10636"/>
            <a:ext cx="10058400" cy="4338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圖片需要多樣化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現實中擁有各種可能性。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訓練圖片基數需要夠大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太少會使模型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訓練圖片解析度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太大訓練時間過久，太小訓練精準度過差。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4.Overfitting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之改善方法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擴增訓練圖片量</a:t>
            </a:r>
            <a:endParaRPr lang="en-US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對訓練圖片資料集做資料擴增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簡化模型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加入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訓練圖片打亂次序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提早結束訓練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18003-A598-4A46-AFBB-6144A534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3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4A394-3B25-42D2-A3A1-D69E497A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F1404-7C35-4C94-8300-A2CCE314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分類更多的垃圾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改善機構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更便利的都市生活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8CE90-C4F2-4906-A0B8-3C8052C4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8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listening</a:t>
            </a:r>
            <a:endParaRPr lang="zh-tw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64E50B-B0B0-4A67-95B6-786BC3B684D3}"/>
              </a:ext>
            </a:extLst>
          </p:cNvPr>
          <p:cNvSpPr/>
          <p:nvPr/>
        </p:nvSpPr>
        <p:spPr>
          <a:xfrm>
            <a:off x="0" y="0"/>
            <a:ext cx="528975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33185-E9E6-4334-972C-33886DC8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A5F5B-D123-4E4A-98C6-3429E7B4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4000" dirty="0"/>
              <a:t>使用的周邊</a:t>
            </a:r>
            <a:endParaRPr lang="en-US" altLang="zh-TW" sz="40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4000" dirty="0"/>
              <a:t>實驗數據</a:t>
            </a:r>
            <a:endParaRPr lang="en-US" altLang="zh-TW" sz="40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4000" dirty="0"/>
              <a:t>實驗過程</a:t>
            </a:r>
            <a:endParaRPr lang="en-US" altLang="zh-TW" sz="40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4000" dirty="0"/>
              <a:t>實驗結果</a:t>
            </a:r>
            <a:endParaRPr lang="en-US" altLang="zh-TW" sz="40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DC1D5-2F7C-48CD-B490-E9FD84A3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2AB19-C344-4284-9394-F6D27A9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使用到的周邊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A4F89-4B00-4520-8373-6CDB8B28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6446"/>
            <a:ext cx="10058400" cy="375000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Rasberry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Pi-Pi 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OS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，運行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PIL,Tkinter,Numpy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MG996R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262DD-AA3C-46D1-9031-F8F31DCF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D83E06-5B2E-4891-BF6E-598B9E91AADE}"/>
              </a:ext>
            </a:extLst>
          </p:cNvPr>
          <p:cNvSpPr txBox="1"/>
          <p:nvPr/>
        </p:nvSpPr>
        <p:spPr>
          <a:xfrm>
            <a:off x="665870" y="1746446"/>
            <a:ext cx="10698815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1168" lvl="1" indent="0" algn="just">
              <a:buNone/>
            </a:pPr>
            <a:r>
              <a:rPr lang="en-US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MG996R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馬達為原</a:t>
            </a:r>
            <a:r>
              <a:rPr lang="en-US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MG995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的升级產品，速度，拉力和精確度都有改進，是目前市場上性價比較高的大扭力馬達之一。圖六為馬達實體圖。此馬達採用</a:t>
            </a:r>
            <a:r>
              <a:rPr lang="en-US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PWM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訊號控制，脈寬信號</a:t>
            </a:r>
            <a:r>
              <a:rPr lang="en-US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500~2500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對應的角度是</a:t>
            </a:r>
            <a:r>
              <a:rPr lang="en-US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-90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度</a:t>
            </a:r>
            <a:r>
              <a:rPr lang="en-US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~+90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度，其規格如下：</a:t>
            </a:r>
            <a:endParaRPr lang="en-US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產品尺寸：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40.7*19.7*42.9mm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產品淨重：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55g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反應速度：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0.17sec/60degree @4.8V</a:t>
            </a:r>
            <a:r>
              <a:rPr lang="zh-TW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0.14sec/60degree @6V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產品扭力：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9.4kg/cm @4.8V</a:t>
            </a: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11kg/cm @6V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工作電壓：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4.8V-7.2V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工作溫度：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0℃~55℃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齒輪形式：金屬齒輪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01168" lvl="1" algn="just"/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工作死區：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en-US" altLang="zh-TW" sz="1800" b="1" kern="10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μ</a:t>
            </a:r>
            <a:r>
              <a:rPr lang="en-US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（微秒）</a:t>
            </a:r>
            <a:endParaRPr lang="en-US" altLang="zh-TW" sz="18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791530-16F4-4302-B369-4DF8834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2F8F0-693D-4EF4-BEF5-7FD95F4C1D80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240A49-0EA7-404D-95E1-4125AAF60436}"/>
              </a:ext>
            </a:extLst>
          </p:cNvPr>
          <p:cNvSpPr txBox="1"/>
          <p:nvPr/>
        </p:nvSpPr>
        <p:spPr>
          <a:xfrm>
            <a:off x="2513703" y="2242268"/>
            <a:ext cx="6997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實驗數據</a:t>
            </a:r>
          </a:p>
        </p:txBody>
      </p:sp>
    </p:spTree>
    <p:extLst>
      <p:ext uri="{BB962C8B-B14F-4D97-AF65-F5344CB8AC3E}">
        <p14:creationId xmlns:p14="http://schemas.microsoft.com/office/powerpoint/2010/main" val="12352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43579-822D-49AD-8F5E-62C22991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詳細模型架構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66244-922A-4664-A0A8-C330B984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797" y="701597"/>
            <a:ext cx="5928344" cy="5294757"/>
          </a:xfrm>
        </p:spPr>
        <p:txBody>
          <a:bodyPr anchor="ctr">
            <a:normAutofit/>
          </a:bodyPr>
          <a:lstStyle/>
          <a:p>
            <a:pPr marL="0" indent="0" algn="just" hangingPunct="0">
              <a:buNone/>
            </a:pP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首先，輸入圖片進到第一層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Conv2d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，圖片大小為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32*24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，捲積完後，不改變圖片大小，並透過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16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3*3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的濾鏡產生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16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張圖片提取特徵，再進到池化層，</a:t>
            </a:r>
            <a:r>
              <a:rPr lang="zh-TW" altLang="en-US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我們使用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 Pooling</a:t>
            </a:r>
            <a:r>
              <a:rPr lang="zh-TW" altLang="en-US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縮為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16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16*12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大小的圖片，進行特徵壓縮並提取主要特徵，之後再透過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Dropout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層，隨機放棄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50%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的神經元，此舉是為了減少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overfitting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的機率。最終產生</a:t>
            </a:r>
            <a:r>
              <a:rPr lang="en-US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64</a:t>
            </a:r>
            <a:r>
              <a:rPr lang="zh-TW" altLang="zh-TW" sz="2400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張特徵提取圖片。</a:t>
            </a:r>
          </a:p>
          <a:p>
            <a:pPr marL="0" indent="0" algn="just">
              <a:buNone/>
            </a:pPr>
            <a:endParaRPr lang="zh-TW" altLang="en-US" sz="28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37056A-7C7D-4F76-8AE4-645F86E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96419C-65CA-4A96-8C8D-1B83D1EEA06C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BF466-9B53-455D-B98B-42F669DE9F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2428550"/>
            <a:ext cx="4063235" cy="35678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0D5A57-1547-44F9-9C1C-D6DB3F8CFBDD}"/>
              </a:ext>
            </a:extLst>
          </p:cNvPr>
          <p:cNvSpPr/>
          <p:nvPr/>
        </p:nvSpPr>
        <p:spPr>
          <a:xfrm>
            <a:off x="262578" y="2778368"/>
            <a:ext cx="4044461" cy="22156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43579-822D-49AD-8F5E-62C22991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詳細模型架構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66244-922A-4664-A0A8-C330B984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200" y="702000"/>
            <a:ext cx="6296582" cy="5294757"/>
          </a:xfrm>
        </p:spPr>
        <p:txBody>
          <a:bodyPr anchor="ctr">
            <a:normAutofit/>
          </a:bodyPr>
          <a:lstStyle/>
          <a:p>
            <a:pPr marL="0" indent="0" algn="just" hangingPunct="0">
              <a:buNone/>
            </a:pP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接著是平坦層，平坦層將剛才產生的所有圖片轉換成一維陣列，並把陣列輸入到全連結層，進行類神經網路的訓練，以上所有激勵函數皆使用</a:t>
            </a:r>
            <a:r>
              <a:rPr lang="en-US" altLang="zh-TW" sz="2400" kern="10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Rectified Linear Unit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函數</a:t>
            </a:r>
            <a:r>
              <a:rPr lang="zh-TW" altLang="en-US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kern="1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 algn="just" hangingPunct="0">
              <a:buNone/>
            </a:pP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kern="10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的好處有幾個：會使部分神經元輸出為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，讓神經網路變得稀疏，改善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overfitting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的問題、能有效克服梯度消失的問題，使訓練更容易、計算量小，無指數運算。隨後將其輸入到輸出層，這裡我們利用</a:t>
            </a:r>
            <a:r>
              <a:rPr lang="en-US" altLang="zh-TW" sz="2400" kern="10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softmax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分類器，將資料庫的圖片分成三類。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37056A-7C7D-4F76-8AE4-645F86E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96419C-65CA-4A96-8C8D-1B83D1EEA06C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BF466-9B53-455D-B98B-42F669DE9F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2428550"/>
            <a:ext cx="4063235" cy="35678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439406-16D5-40D9-AFB1-15F90B81A976}"/>
              </a:ext>
            </a:extLst>
          </p:cNvPr>
          <p:cNvSpPr/>
          <p:nvPr/>
        </p:nvSpPr>
        <p:spPr>
          <a:xfrm>
            <a:off x="262579" y="5002822"/>
            <a:ext cx="4044461" cy="2110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43579-822D-49AD-8F5E-62C22991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詳細模型架構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66244-922A-4664-A0A8-C330B984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6296400" cy="5294757"/>
          </a:xfrm>
        </p:spPr>
        <p:txBody>
          <a:bodyPr anchor="ctr">
            <a:normAutofit/>
          </a:bodyPr>
          <a:lstStyle/>
          <a:p>
            <a:pPr marL="0" indent="0" algn="just" hangingPunct="0">
              <a:buNone/>
            </a:pP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另外優化函數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(optimizer)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我們採用常用的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Adam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優化函數，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Adam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保留了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Momentum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對過去梯度的方向做梯度速度調整與</a:t>
            </a:r>
            <a:r>
              <a:rPr lang="en-US" altLang="zh-TW" sz="2400" kern="10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AdaGrad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對過去梯度的平方值做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learning rate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的調整，再加上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Adam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有做參數的偏離校正，使得每一次的學習率都會有個確定的範圍，會讓參數的更新較為平穩。損失函數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(loss function)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採用的是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categorical </a:t>
            </a:r>
            <a:r>
              <a:rPr lang="en-US" altLang="zh-TW" sz="2400" kern="10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crossentropy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，並以精確度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(accuracy)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作為指標。</a:t>
            </a: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37056A-7C7D-4F76-8AE4-645F86E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96419C-65CA-4A96-8C8D-1B83D1EEA06C}" type="datetime1">
              <a:rPr lang="zh-TW" altLang="en-US" smtClean="0"/>
              <a:t>2021/1/4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BF466-9B53-455D-B98B-42F669DE9F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2428550"/>
            <a:ext cx="4063235" cy="35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94AED11-95CC-4D79-B9B1-8E6015359C5A}"/>
              </a:ext>
            </a:extLst>
          </p:cNvPr>
          <p:cNvSpPr/>
          <p:nvPr/>
        </p:nvSpPr>
        <p:spPr>
          <a:xfrm>
            <a:off x="6096000" y="2857500"/>
            <a:ext cx="6096000" cy="3537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1BE0A1-B11F-472D-97E7-1476C7CA972A}"/>
              </a:ext>
            </a:extLst>
          </p:cNvPr>
          <p:cNvSpPr/>
          <p:nvPr/>
        </p:nvSpPr>
        <p:spPr>
          <a:xfrm>
            <a:off x="0" y="2857500"/>
            <a:ext cx="6096000" cy="3537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0DE169-5729-4374-925D-D641A50A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資料擴增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A46F3-C05B-4086-8565-82C1A8B7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6654"/>
            <a:ext cx="10058400" cy="3760891"/>
          </a:xfrm>
        </p:spPr>
        <p:txBody>
          <a:bodyPr>
            <a:normAutofit/>
          </a:bodyPr>
          <a:lstStyle/>
          <a:p>
            <a:pPr marL="629920" indent="0" algn="just" hangingPunct="0">
              <a:buNone/>
            </a:pP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原始資料量對於深度學習應用來說偏少，因此我們使用資料擴增技術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(data augmentation)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，增加我們的資料量。透過將輸入的圖片，隨機將其旋轉、水平翻轉、垂直翻轉、位移等方式讓它生成出多張圖片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169DA-D03E-4808-A58A-08FA1B2C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2021/1/4</a:t>
            </a:fld>
            <a:endParaRPr 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F442BAF-A540-4931-A738-9A87467E845A}"/>
              </a:ext>
            </a:extLst>
          </p:cNvPr>
          <p:cNvGrpSpPr/>
          <p:nvPr/>
        </p:nvGrpSpPr>
        <p:grpSpPr>
          <a:xfrm>
            <a:off x="105342" y="3300244"/>
            <a:ext cx="11928399" cy="2818730"/>
            <a:chOff x="175678" y="3177155"/>
            <a:chExt cx="11928399" cy="281873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18AA956-F3B4-4840-BFAF-70FFB16CF51C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961" y="3177155"/>
              <a:ext cx="6240116" cy="2331245"/>
            </a:xfrm>
            <a:prstGeom prst="rect">
              <a:avLst/>
            </a:prstGeom>
            <a:noFill/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8BC9E6C-3C9E-4F2B-824B-6B34396D14A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78" y="3185947"/>
              <a:ext cx="1652400" cy="1242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EA0E8E3-5752-45AB-9850-EDE1E7604FBA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052" y="3185947"/>
              <a:ext cx="1653623" cy="124060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B9B7600-6863-4384-8EF6-D8D39AA4C3E3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365" y="4753885"/>
              <a:ext cx="1652400" cy="1242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8B8A698-003A-4AF7-BF56-1EF4102EEC12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052" y="4753885"/>
              <a:ext cx="1652400" cy="12420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EB0E946-CF2D-409D-AF38-D5740BB33581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365" y="3185947"/>
              <a:ext cx="1652400" cy="1242000"/>
            </a:xfrm>
            <a:prstGeom prst="rect">
              <a:avLst/>
            </a:prstGeom>
          </p:spPr>
        </p:pic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8CDF3DB-FB90-4585-8A2F-7AFFBA731451}"/>
              </a:ext>
            </a:extLst>
          </p:cNvPr>
          <p:cNvSpPr/>
          <p:nvPr/>
        </p:nvSpPr>
        <p:spPr>
          <a:xfrm>
            <a:off x="1757742" y="3864219"/>
            <a:ext cx="243286" cy="2725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86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791530-16F4-4302-B369-4DF8834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2F8F0-693D-4EF4-BEF5-7FD95F4C1D80}" type="datetime1">
              <a:rPr lang="zh-TW" altLang="en-US" smtClean="0"/>
              <a:t>2021/1/4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240A49-0EA7-404D-95E1-4125AAF60436}"/>
              </a:ext>
            </a:extLst>
          </p:cNvPr>
          <p:cNvSpPr txBox="1"/>
          <p:nvPr/>
        </p:nvSpPr>
        <p:spPr>
          <a:xfrm>
            <a:off x="2513703" y="2242268"/>
            <a:ext cx="6997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實驗過程</a:t>
            </a:r>
            <a:endParaRPr lang="en-US" altLang="zh-TW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9232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{C2AAF256-BCD6-4422-883C-BC79E4BDBC81}tf56160789_win32</Template>
  <TotalTime>389</TotalTime>
  <Words>870</Words>
  <Application>Microsoft Office PowerPoint</Application>
  <PresentationFormat>寬螢幕</PresentationFormat>
  <Paragraphs>111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Microsoft JhengHei UI</vt:lpstr>
      <vt:lpstr>MingLiu</vt:lpstr>
      <vt:lpstr>微軟正黑體</vt:lpstr>
      <vt:lpstr>Calibri</vt:lpstr>
      <vt:lpstr>Franklin Gothic Book</vt:lpstr>
      <vt:lpstr>Wingdings</vt:lpstr>
      <vt:lpstr>1_RetrospectVTI</vt:lpstr>
      <vt:lpstr>期末專題報告</vt:lpstr>
      <vt:lpstr>目錄</vt:lpstr>
      <vt:lpstr>使用到的周邊</vt:lpstr>
      <vt:lpstr>PowerPoint 簡報</vt:lpstr>
      <vt:lpstr>詳細模型架構</vt:lpstr>
      <vt:lpstr>詳細模型架構</vt:lpstr>
      <vt:lpstr>詳細模型架構</vt:lpstr>
      <vt:lpstr>資料擴增</vt:lpstr>
      <vt:lpstr>PowerPoint 簡報</vt:lpstr>
      <vt:lpstr>模型訓型-圖片大小32*24</vt:lpstr>
      <vt:lpstr>模型訓型-圖片大小64*48</vt:lpstr>
      <vt:lpstr>模型訓練</vt:lpstr>
      <vt:lpstr>PowerPoint 簡報</vt:lpstr>
      <vt:lpstr>實體</vt:lpstr>
      <vt:lpstr>動作順序</vt:lpstr>
      <vt:lpstr>建議與結論</vt:lpstr>
      <vt:lpstr>未來方向</vt:lpstr>
      <vt:lpstr>Thank you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</dc:title>
  <dc:creator>rmp c04 林</dc:creator>
  <cp:lastModifiedBy>rmp c04 林</cp:lastModifiedBy>
  <cp:revision>25</cp:revision>
  <dcterms:created xsi:type="dcterms:W3CDTF">2021-01-03T14:14:22Z</dcterms:created>
  <dcterms:modified xsi:type="dcterms:W3CDTF">2021-01-04T14:00:30Z</dcterms:modified>
</cp:coreProperties>
</file>