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59" r:id="rId8"/>
    <p:sldId id="266" r:id="rId9"/>
    <p:sldId id="260" r:id="rId10"/>
    <p:sldId id="263" r:id="rId11"/>
    <p:sldId id="269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g"/><Relationship Id="rId1" Type="http://schemas.openxmlformats.org/officeDocument/2006/relationships/image" Target="../media/image6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g"/><Relationship Id="rId1" Type="http://schemas.openxmlformats.org/officeDocument/2006/relationships/image" Target="../media/image6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06A23-D114-4828-84B9-8EA1D7C6AEE2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93E7BF-E1B0-4A3C-8CA2-C7FD7F4D0081}">
      <dgm:prSet phldrT="[文字]"/>
      <dgm:spPr/>
      <dgm:t>
        <a:bodyPr/>
        <a:lstStyle/>
        <a:p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軟體環境</a:t>
          </a:r>
        </a:p>
      </dgm:t>
    </dgm:pt>
    <dgm:pt modelId="{2A4C9EDE-2952-4F5C-A054-018031F98FF6}" type="parTrans" cxnId="{7EFCFEE5-71E2-4A51-815B-1B3472C1AD84}">
      <dgm:prSet/>
      <dgm:spPr/>
      <dgm:t>
        <a:bodyPr/>
        <a:lstStyle/>
        <a:p>
          <a:endParaRPr lang="zh-TW" altLang="en-US"/>
        </a:p>
      </dgm:t>
    </dgm:pt>
    <dgm:pt modelId="{A23DE36A-2A11-470C-8A2C-8169909B21E2}" type="sibTrans" cxnId="{7EFCFEE5-71E2-4A51-815B-1B3472C1AD84}">
      <dgm:prSet/>
      <dgm:spPr/>
      <dgm:t>
        <a:bodyPr/>
        <a:lstStyle/>
        <a:p>
          <a:endParaRPr lang="zh-TW" altLang="en-US"/>
        </a:p>
      </dgm:t>
    </dgm:pt>
    <dgm:pt modelId="{1746DFDA-CF52-49C5-8BC8-9C130E2CEBDA}">
      <dgm:prSet phldrT="[文字]"/>
      <dgm:spPr/>
      <dgm:t>
        <a:bodyPr/>
        <a:lstStyle/>
        <a:p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硬體環境</a:t>
          </a:r>
        </a:p>
      </dgm:t>
    </dgm:pt>
    <dgm:pt modelId="{E3BE4BA6-FF19-4667-8286-0FFD810E197F}" type="parTrans" cxnId="{620033F7-9D81-4418-AE32-7A1A604A1288}">
      <dgm:prSet/>
      <dgm:spPr/>
      <dgm:t>
        <a:bodyPr/>
        <a:lstStyle/>
        <a:p>
          <a:endParaRPr lang="zh-TW" altLang="en-US"/>
        </a:p>
      </dgm:t>
    </dgm:pt>
    <dgm:pt modelId="{F2F665BD-E1B1-4E88-8182-8D93B8F96E15}" type="sibTrans" cxnId="{620033F7-9D81-4418-AE32-7A1A604A1288}">
      <dgm:prSet/>
      <dgm:spPr/>
      <dgm:t>
        <a:bodyPr/>
        <a:lstStyle/>
        <a:p>
          <a:endParaRPr lang="zh-TW" altLang="en-US"/>
        </a:p>
      </dgm:t>
    </dgm:pt>
    <dgm:pt modelId="{6DA8E585-D561-4893-83B5-9BB8E55F0FDB}">
      <dgm:prSet phldrT="[文字]"/>
      <dgm:spPr/>
      <dgm:t>
        <a:bodyPr/>
        <a:lstStyle/>
        <a:p>
          <a:r>
            <a: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Windows 10/ CPU</a:t>
          </a:r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：</a:t>
          </a:r>
          <a:r>
            <a: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AMD R5 3600/ RAM</a:t>
          </a:r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：</a:t>
          </a:r>
          <a:r>
            <a: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16GB/ GPU</a:t>
          </a:r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：</a:t>
          </a:r>
          <a:r>
            <a: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RTX2070</a:t>
          </a:r>
          <a:endParaRPr lang="zh-TW" altLang="en-US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A1BC4662-43D9-4948-AF48-4789A940BA5A}" type="parTrans" cxnId="{02C94F65-205B-4C4E-9D59-AFDECA84A3AF}">
      <dgm:prSet/>
      <dgm:spPr/>
      <dgm:t>
        <a:bodyPr/>
        <a:lstStyle/>
        <a:p>
          <a:endParaRPr lang="zh-TW" altLang="en-US"/>
        </a:p>
      </dgm:t>
    </dgm:pt>
    <dgm:pt modelId="{E20D5496-8F6F-4B5E-A10F-CCBF8F27A8D0}" type="sibTrans" cxnId="{02C94F65-205B-4C4E-9D59-AFDECA84A3AF}">
      <dgm:prSet/>
      <dgm:spPr/>
      <dgm:t>
        <a:bodyPr/>
        <a:lstStyle/>
        <a:p>
          <a:endParaRPr lang="zh-TW" altLang="en-US"/>
        </a:p>
      </dgm:t>
    </dgm:pt>
    <dgm:pt modelId="{00DB889E-E7B5-4F73-BA31-5156D5B4DC55}">
      <dgm:prSet phldrT="[文字]"/>
      <dgm:spPr/>
      <dgm:t>
        <a:bodyPr/>
        <a:lstStyle/>
        <a:p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硬體設備</a:t>
          </a:r>
        </a:p>
      </dgm:t>
    </dgm:pt>
    <dgm:pt modelId="{26815C68-013C-45D4-82CA-D09BBB34C3DE}" type="parTrans" cxnId="{B48EC1F9-945D-48B3-94DF-D0A8A29D358B}">
      <dgm:prSet/>
      <dgm:spPr/>
      <dgm:t>
        <a:bodyPr/>
        <a:lstStyle/>
        <a:p>
          <a:endParaRPr lang="zh-TW" altLang="en-US"/>
        </a:p>
      </dgm:t>
    </dgm:pt>
    <dgm:pt modelId="{98BE40A1-0637-4C82-A170-3FDF3D556755}" type="sibTrans" cxnId="{B48EC1F9-945D-48B3-94DF-D0A8A29D358B}">
      <dgm:prSet/>
      <dgm:spPr/>
      <dgm:t>
        <a:bodyPr/>
        <a:lstStyle/>
        <a:p>
          <a:endParaRPr lang="zh-TW" altLang="en-US"/>
        </a:p>
      </dgm:t>
    </dgm:pt>
    <dgm:pt modelId="{BE583935-5751-4F2C-8776-01A498AD7E19}">
      <dgm:prSet phldrT="[文字]"/>
      <dgm:spPr/>
      <dgm:t>
        <a:bodyPr/>
        <a:lstStyle/>
        <a:p>
          <a:r>
            <a: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網路攝影機 </a:t>
          </a:r>
          <a:r>
            <a:rPr lang="en-US" altLang="en-US" dirty="0" err="1">
              <a:latin typeface="微軟正黑體 Light" panose="020B0304030504040204" pitchFamily="34" charset="-120"/>
              <a:ea typeface="微軟正黑體 Light" panose="020B0304030504040204" pitchFamily="34" charset="-120"/>
            </a:rPr>
            <a:t>logitech</a:t>
          </a:r>
          <a:r>
            <a:rPr lang="en-US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 c920 pro</a:t>
          </a:r>
          <a:endParaRPr lang="zh-TW" altLang="en-US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1C51F1F1-AD32-4422-A33C-F80BE2F4F1E5}" type="parTrans" cxnId="{4BBF91E9-424F-4363-9412-61AD71E51ECE}">
      <dgm:prSet/>
      <dgm:spPr/>
      <dgm:t>
        <a:bodyPr/>
        <a:lstStyle/>
        <a:p>
          <a:endParaRPr lang="zh-TW" altLang="en-US"/>
        </a:p>
      </dgm:t>
    </dgm:pt>
    <dgm:pt modelId="{6D711ACC-BFE5-4133-A518-6292AAB1C4D2}" type="sibTrans" cxnId="{4BBF91E9-424F-4363-9412-61AD71E51ECE}">
      <dgm:prSet/>
      <dgm:spPr/>
      <dgm:t>
        <a:bodyPr/>
        <a:lstStyle/>
        <a:p>
          <a:endParaRPr lang="zh-TW" altLang="en-US"/>
        </a:p>
      </dgm:t>
    </dgm:pt>
    <dgm:pt modelId="{83248CD7-BB4D-4068-A931-E9DD1DF8B96D}">
      <dgm:prSet phldrT="[文字]"/>
      <dgm:spPr/>
      <dgm:t>
        <a:bodyPr/>
        <a:lstStyle/>
        <a:p>
          <a:r>
            <a: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Python 3.6.10</a:t>
          </a:r>
          <a:endParaRPr lang="zh-TW" altLang="en-US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gm:t>
    </dgm:pt>
    <dgm:pt modelId="{64550DA8-931C-4D43-82B5-76EA0EB826A1}" type="sibTrans" cxnId="{7635000F-9908-4CDD-97FB-2A215A486C48}">
      <dgm:prSet/>
      <dgm:spPr/>
      <dgm:t>
        <a:bodyPr/>
        <a:lstStyle/>
        <a:p>
          <a:endParaRPr lang="zh-TW" altLang="en-US"/>
        </a:p>
      </dgm:t>
    </dgm:pt>
    <dgm:pt modelId="{CCE76EE6-C5E7-4385-8E00-68FDEEE9E3BC}" type="parTrans" cxnId="{7635000F-9908-4CDD-97FB-2A215A486C48}">
      <dgm:prSet/>
      <dgm:spPr/>
      <dgm:t>
        <a:bodyPr/>
        <a:lstStyle/>
        <a:p>
          <a:endParaRPr lang="zh-TW" altLang="en-US"/>
        </a:p>
      </dgm:t>
    </dgm:pt>
    <dgm:pt modelId="{D3B06818-2D2F-4BF2-A660-3F0769AD819C}" type="pres">
      <dgm:prSet presAssocID="{99D06A23-D114-4828-84B9-8EA1D7C6AEE2}" presName="linear" presStyleCnt="0">
        <dgm:presLayoutVars>
          <dgm:dir/>
          <dgm:resizeHandles val="exact"/>
        </dgm:presLayoutVars>
      </dgm:prSet>
      <dgm:spPr/>
    </dgm:pt>
    <dgm:pt modelId="{B52E8BDF-211D-4741-B5FA-7AD2CF4AFAFB}" type="pres">
      <dgm:prSet presAssocID="{2793E7BF-E1B0-4A3C-8CA2-C7FD7F4D0081}" presName="comp" presStyleCnt="0"/>
      <dgm:spPr/>
    </dgm:pt>
    <dgm:pt modelId="{962F2672-D7E0-4420-81CA-B4E5F891ED41}" type="pres">
      <dgm:prSet presAssocID="{2793E7BF-E1B0-4A3C-8CA2-C7FD7F4D0081}" presName="box" presStyleLbl="node1" presStyleIdx="0" presStyleCnt="3"/>
      <dgm:spPr/>
    </dgm:pt>
    <dgm:pt modelId="{0D664C14-47E8-4102-A1D2-45A8F91814B9}" type="pres">
      <dgm:prSet presAssocID="{2793E7BF-E1B0-4A3C-8CA2-C7FD7F4D008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785856D8-CCFC-4E64-8CC6-26F71BAE1F07}" type="pres">
      <dgm:prSet presAssocID="{2793E7BF-E1B0-4A3C-8CA2-C7FD7F4D0081}" presName="text" presStyleLbl="node1" presStyleIdx="0" presStyleCnt="3">
        <dgm:presLayoutVars>
          <dgm:bulletEnabled val="1"/>
        </dgm:presLayoutVars>
      </dgm:prSet>
      <dgm:spPr/>
    </dgm:pt>
    <dgm:pt modelId="{CA6E3E92-C7A6-446D-8C4E-633A5E9858A5}" type="pres">
      <dgm:prSet presAssocID="{A23DE36A-2A11-470C-8A2C-8169909B21E2}" presName="spacer" presStyleCnt="0"/>
      <dgm:spPr/>
    </dgm:pt>
    <dgm:pt modelId="{1D82F9F2-029D-4981-87D4-B7820583454A}" type="pres">
      <dgm:prSet presAssocID="{1746DFDA-CF52-49C5-8BC8-9C130E2CEBDA}" presName="comp" presStyleCnt="0"/>
      <dgm:spPr/>
    </dgm:pt>
    <dgm:pt modelId="{52FB2ED5-A399-4AD2-9566-96AC9DDD4CCA}" type="pres">
      <dgm:prSet presAssocID="{1746DFDA-CF52-49C5-8BC8-9C130E2CEBDA}" presName="box" presStyleLbl="node1" presStyleIdx="1" presStyleCnt="3"/>
      <dgm:spPr/>
    </dgm:pt>
    <dgm:pt modelId="{C86B7EDF-1429-4F99-935C-ED9E909FBBB1}" type="pres">
      <dgm:prSet presAssocID="{1746DFDA-CF52-49C5-8BC8-9C130E2CEBD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EC945E9-713B-4D43-9A2A-1DC40D51E534}" type="pres">
      <dgm:prSet presAssocID="{1746DFDA-CF52-49C5-8BC8-9C130E2CEBDA}" presName="text" presStyleLbl="node1" presStyleIdx="1" presStyleCnt="3">
        <dgm:presLayoutVars>
          <dgm:bulletEnabled val="1"/>
        </dgm:presLayoutVars>
      </dgm:prSet>
      <dgm:spPr/>
    </dgm:pt>
    <dgm:pt modelId="{B984A05B-E1EC-41A4-BD5D-0A449F53625B}" type="pres">
      <dgm:prSet presAssocID="{F2F665BD-E1B1-4E88-8182-8D93B8F96E15}" presName="spacer" presStyleCnt="0"/>
      <dgm:spPr/>
    </dgm:pt>
    <dgm:pt modelId="{5E153243-1390-4DBA-AC23-7139CB6B1609}" type="pres">
      <dgm:prSet presAssocID="{00DB889E-E7B5-4F73-BA31-5156D5B4DC55}" presName="comp" presStyleCnt="0"/>
      <dgm:spPr/>
    </dgm:pt>
    <dgm:pt modelId="{CA253AD7-F028-463A-AA31-7B2DF91DFDAA}" type="pres">
      <dgm:prSet presAssocID="{00DB889E-E7B5-4F73-BA31-5156D5B4DC55}" presName="box" presStyleLbl="node1" presStyleIdx="2" presStyleCnt="3"/>
      <dgm:spPr/>
    </dgm:pt>
    <dgm:pt modelId="{32718885-65D6-4906-B210-3DBA6EABEC2E}" type="pres">
      <dgm:prSet presAssocID="{00DB889E-E7B5-4F73-BA31-5156D5B4DC55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7F2FC3D-1323-4D61-80B6-0A226FDA18E8}" type="pres">
      <dgm:prSet presAssocID="{00DB889E-E7B5-4F73-BA31-5156D5B4DC55}" presName="text" presStyleLbl="node1" presStyleIdx="2" presStyleCnt="3">
        <dgm:presLayoutVars>
          <dgm:bulletEnabled val="1"/>
        </dgm:presLayoutVars>
      </dgm:prSet>
      <dgm:spPr/>
    </dgm:pt>
  </dgm:ptLst>
  <dgm:cxnLst>
    <dgm:cxn modelId="{7635000F-9908-4CDD-97FB-2A215A486C48}" srcId="{2793E7BF-E1B0-4A3C-8CA2-C7FD7F4D0081}" destId="{83248CD7-BB4D-4068-A931-E9DD1DF8B96D}" srcOrd="0" destOrd="0" parTransId="{CCE76EE6-C5E7-4385-8E00-68FDEEE9E3BC}" sibTransId="{64550DA8-931C-4D43-82B5-76EA0EB826A1}"/>
    <dgm:cxn modelId="{6D061F1D-AC85-40CF-9734-9FA35F53ED5E}" type="presOf" srcId="{1746DFDA-CF52-49C5-8BC8-9C130E2CEBDA}" destId="{52FB2ED5-A399-4AD2-9566-96AC9DDD4CCA}" srcOrd="0" destOrd="0" presId="urn:microsoft.com/office/officeart/2005/8/layout/vList4"/>
    <dgm:cxn modelId="{1A914A28-40ED-4E57-9D83-4BA3402D2393}" type="presOf" srcId="{00DB889E-E7B5-4F73-BA31-5156D5B4DC55}" destId="{CA253AD7-F028-463A-AA31-7B2DF91DFDAA}" srcOrd="0" destOrd="0" presId="urn:microsoft.com/office/officeart/2005/8/layout/vList4"/>
    <dgm:cxn modelId="{FBC6AE2B-E203-4FE4-ADE6-547F0F467066}" type="presOf" srcId="{2793E7BF-E1B0-4A3C-8CA2-C7FD7F4D0081}" destId="{785856D8-CCFC-4E64-8CC6-26F71BAE1F07}" srcOrd="1" destOrd="0" presId="urn:microsoft.com/office/officeart/2005/8/layout/vList4"/>
    <dgm:cxn modelId="{DFE2F12D-A0DE-41FF-9B37-2D0D34E0D92C}" type="presOf" srcId="{BE583935-5751-4F2C-8776-01A498AD7E19}" destId="{CA253AD7-F028-463A-AA31-7B2DF91DFDAA}" srcOrd="0" destOrd="1" presId="urn:microsoft.com/office/officeart/2005/8/layout/vList4"/>
    <dgm:cxn modelId="{02C94F65-205B-4C4E-9D59-AFDECA84A3AF}" srcId="{1746DFDA-CF52-49C5-8BC8-9C130E2CEBDA}" destId="{6DA8E585-D561-4893-83B5-9BB8E55F0FDB}" srcOrd="0" destOrd="0" parTransId="{A1BC4662-43D9-4948-AF48-4789A940BA5A}" sibTransId="{E20D5496-8F6F-4B5E-A10F-CCBF8F27A8D0}"/>
    <dgm:cxn modelId="{3EB0484E-8111-4C52-A15E-F11961566121}" type="presOf" srcId="{6DA8E585-D561-4893-83B5-9BB8E55F0FDB}" destId="{5EC945E9-713B-4D43-9A2A-1DC40D51E534}" srcOrd="1" destOrd="1" presId="urn:microsoft.com/office/officeart/2005/8/layout/vList4"/>
    <dgm:cxn modelId="{442FA550-1B2F-4D59-A8E8-96E5D780B83F}" type="presOf" srcId="{1746DFDA-CF52-49C5-8BC8-9C130E2CEBDA}" destId="{5EC945E9-713B-4D43-9A2A-1DC40D51E534}" srcOrd="1" destOrd="0" presId="urn:microsoft.com/office/officeart/2005/8/layout/vList4"/>
    <dgm:cxn modelId="{AEE97A81-FB79-4838-9E2D-553E836B4506}" type="presOf" srcId="{83248CD7-BB4D-4068-A931-E9DD1DF8B96D}" destId="{962F2672-D7E0-4420-81CA-B4E5F891ED41}" srcOrd="0" destOrd="1" presId="urn:microsoft.com/office/officeart/2005/8/layout/vList4"/>
    <dgm:cxn modelId="{2E5F7484-A1E3-4B82-83F6-F394932350D0}" type="presOf" srcId="{00DB889E-E7B5-4F73-BA31-5156D5B4DC55}" destId="{27F2FC3D-1323-4D61-80B6-0A226FDA18E8}" srcOrd="1" destOrd="0" presId="urn:microsoft.com/office/officeart/2005/8/layout/vList4"/>
    <dgm:cxn modelId="{FC899C93-9D49-4ECC-B8CA-B4AA04A0C3F7}" type="presOf" srcId="{99D06A23-D114-4828-84B9-8EA1D7C6AEE2}" destId="{D3B06818-2D2F-4BF2-A660-3F0769AD819C}" srcOrd="0" destOrd="0" presId="urn:microsoft.com/office/officeart/2005/8/layout/vList4"/>
    <dgm:cxn modelId="{5E8FA79A-DAB6-41FE-BE85-3A1CD737D56D}" type="presOf" srcId="{BE583935-5751-4F2C-8776-01A498AD7E19}" destId="{27F2FC3D-1323-4D61-80B6-0A226FDA18E8}" srcOrd="1" destOrd="1" presId="urn:microsoft.com/office/officeart/2005/8/layout/vList4"/>
    <dgm:cxn modelId="{F42BC7DF-2273-4ECF-864B-8E178D57ADE1}" type="presOf" srcId="{6DA8E585-D561-4893-83B5-9BB8E55F0FDB}" destId="{52FB2ED5-A399-4AD2-9566-96AC9DDD4CCA}" srcOrd="0" destOrd="1" presId="urn:microsoft.com/office/officeart/2005/8/layout/vList4"/>
    <dgm:cxn modelId="{7EFCFEE5-71E2-4A51-815B-1B3472C1AD84}" srcId="{99D06A23-D114-4828-84B9-8EA1D7C6AEE2}" destId="{2793E7BF-E1B0-4A3C-8CA2-C7FD7F4D0081}" srcOrd="0" destOrd="0" parTransId="{2A4C9EDE-2952-4F5C-A054-018031F98FF6}" sibTransId="{A23DE36A-2A11-470C-8A2C-8169909B21E2}"/>
    <dgm:cxn modelId="{4BBF91E9-424F-4363-9412-61AD71E51ECE}" srcId="{00DB889E-E7B5-4F73-BA31-5156D5B4DC55}" destId="{BE583935-5751-4F2C-8776-01A498AD7E19}" srcOrd="0" destOrd="0" parTransId="{1C51F1F1-AD32-4422-A33C-F80BE2F4F1E5}" sibTransId="{6D711ACC-BFE5-4133-A518-6292AAB1C4D2}"/>
    <dgm:cxn modelId="{B41FEDEA-98A9-4653-B4A1-2773B5E44427}" type="presOf" srcId="{2793E7BF-E1B0-4A3C-8CA2-C7FD7F4D0081}" destId="{962F2672-D7E0-4420-81CA-B4E5F891ED41}" srcOrd="0" destOrd="0" presId="urn:microsoft.com/office/officeart/2005/8/layout/vList4"/>
    <dgm:cxn modelId="{1686DEEF-3842-41C5-B53D-974D4CDA75D0}" type="presOf" srcId="{83248CD7-BB4D-4068-A931-E9DD1DF8B96D}" destId="{785856D8-CCFC-4E64-8CC6-26F71BAE1F07}" srcOrd="1" destOrd="1" presId="urn:microsoft.com/office/officeart/2005/8/layout/vList4"/>
    <dgm:cxn modelId="{620033F7-9D81-4418-AE32-7A1A604A1288}" srcId="{99D06A23-D114-4828-84B9-8EA1D7C6AEE2}" destId="{1746DFDA-CF52-49C5-8BC8-9C130E2CEBDA}" srcOrd="1" destOrd="0" parTransId="{E3BE4BA6-FF19-4667-8286-0FFD810E197F}" sibTransId="{F2F665BD-E1B1-4E88-8182-8D93B8F96E15}"/>
    <dgm:cxn modelId="{B48EC1F9-945D-48B3-94DF-D0A8A29D358B}" srcId="{99D06A23-D114-4828-84B9-8EA1D7C6AEE2}" destId="{00DB889E-E7B5-4F73-BA31-5156D5B4DC55}" srcOrd="2" destOrd="0" parTransId="{26815C68-013C-45D4-82CA-D09BBB34C3DE}" sibTransId="{98BE40A1-0637-4C82-A170-3FDF3D556755}"/>
    <dgm:cxn modelId="{08B76EEB-C956-41CB-9771-4339F86CBAC2}" type="presParOf" srcId="{D3B06818-2D2F-4BF2-A660-3F0769AD819C}" destId="{B52E8BDF-211D-4741-B5FA-7AD2CF4AFAFB}" srcOrd="0" destOrd="0" presId="urn:microsoft.com/office/officeart/2005/8/layout/vList4"/>
    <dgm:cxn modelId="{C93CCE1F-0641-4510-9E40-BE2C35BDB436}" type="presParOf" srcId="{B52E8BDF-211D-4741-B5FA-7AD2CF4AFAFB}" destId="{962F2672-D7E0-4420-81CA-B4E5F891ED41}" srcOrd="0" destOrd="0" presId="urn:microsoft.com/office/officeart/2005/8/layout/vList4"/>
    <dgm:cxn modelId="{16EA848F-A4F4-4332-8A87-A6587B46460C}" type="presParOf" srcId="{B52E8BDF-211D-4741-B5FA-7AD2CF4AFAFB}" destId="{0D664C14-47E8-4102-A1D2-45A8F91814B9}" srcOrd="1" destOrd="0" presId="urn:microsoft.com/office/officeart/2005/8/layout/vList4"/>
    <dgm:cxn modelId="{94010071-6F95-4866-BE62-DBD802628AD0}" type="presParOf" srcId="{B52E8BDF-211D-4741-B5FA-7AD2CF4AFAFB}" destId="{785856D8-CCFC-4E64-8CC6-26F71BAE1F07}" srcOrd="2" destOrd="0" presId="urn:microsoft.com/office/officeart/2005/8/layout/vList4"/>
    <dgm:cxn modelId="{93146EBD-EFD9-4BCB-A9C9-3AE3CB844C66}" type="presParOf" srcId="{D3B06818-2D2F-4BF2-A660-3F0769AD819C}" destId="{CA6E3E92-C7A6-446D-8C4E-633A5E9858A5}" srcOrd="1" destOrd="0" presId="urn:microsoft.com/office/officeart/2005/8/layout/vList4"/>
    <dgm:cxn modelId="{9269A156-BD0D-4FD3-A418-3660284F2F0E}" type="presParOf" srcId="{D3B06818-2D2F-4BF2-A660-3F0769AD819C}" destId="{1D82F9F2-029D-4981-87D4-B7820583454A}" srcOrd="2" destOrd="0" presId="urn:microsoft.com/office/officeart/2005/8/layout/vList4"/>
    <dgm:cxn modelId="{0F859162-5283-4764-8272-5F9BA08DA239}" type="presParOf" srcId="{1D82F9F2-029D-4981-87D4-B7820583454A}" destId="{52FB2ED5-A399-4AD2-9566-96AC9DDD4CCA}" srcOrd="0" destOrd="0" presId="urn:microsoft.com/office/officeart/2005/8/layout/vList4"/>
    <dgm:cxn modelId="{FFB1D1CC-A24E-4DA7-B953-DC3A166877AF}" type="presParOf" srcId="{1D82F9F2-029D-4981-87D4-B7820583454A}" destId="{C86B7EDF-1429-4F99-935C-ED9E909FBBB1}" srcOrd="1" destOrd="0" presId="urn:microsoft.com/office/officeart/2005/8/layout/vList4"/>
    <dgm:cxn modelId="{EEB17ABE-2522-454E-A721-79307457802D}" type="presParOf" srcId="{1D82F9F2-029D-4981-87D4-B7820583454A}" destId="{5EC945E9-713B-4D43-9A2A-1DC40D51E534}" srcOrd="2" destOrd="0" presId="urn:microsoft.com/office/officeart/2005/8/layout/vList4"/>
    <dgm:cxn modelId="{C6942356-E184-4667-8663-0B3393D2E07A}" type="presParOf" srcId="{D3B06818-2D2F-4BF2-A660-3F0769AD819C}" destId="{B984A05B-E1EC-41A4-BD5D-0A449F53625B}" srcOrd="3" destOrd="0" presId="urn:microsoft.com/office/officeart/2005/8/layout/vList4"/>
    <dgm:cxn modelId="{D9F6E609-111D-4269-9613-B238C01E204F}" type="presParOf" srcId="{D3B06818-2D2F-4BF2-A660-3F0769AD819C}" destId="{5E153243-1390-4DBA-AC23-7139CB6B1609}" srcOrd="4" destOrd="0" presId="urn:microsoft.com/office/officeart/2005/8/layout/vList4"/>
    <dgm:cxn modelId="{DEFE2F30-1D46-4270-9E24-2388C7C43997}" type="presParOf" srcId="{5E153243-1390-4DBA-AC23-7139CB6B1609}" destId="{CA253AD7-F028-463A-AA31-7B2DF91DFDAA}" srcOrd="0" destOrd="0" presId="urn:microsoft.com/office/officeart/2005/8/layout/vList4"/>
    <dgm:cxn modelId="{8C8C082E-119B-4FE1-B316-B03EBD2B5AF3}" type="presParOf" srcId="{5E153243-1390-4DBA-AC23-7139CB6B1609}" destId="{32718885-65D6-4906-B210-3DBA6EABEC2E}" srcOrd="1" destOrd="0" presId="urn:microsoft.com/office/officeart/2005/8/layout/vList4"/>
    <dgm:cxn modelId="{1CD8B6B6-9395-4587-A5D0-1ACC1729C666}" type="presParOf" srcId="{5E153243-1390-4DBA-AC23-7139CB6B1609}" destId="{27F2FC3D-1323-4D61-80B6-0A226FDA18E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F2672-D7E0-4420-81CA-B4E5F891ED41}">
      <dsp:nvSpPr>
        <dsp:cNvPr id="0" name=""/>
        <dsp:cNvSpPr/>
      </dsp:nvSpPr>
      <dsp:spPr>
        <a:xfrm>
          <a:off x="0" y="0"/>
          <a:ext cx="8128000" cy="1410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軟體環境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Python 3.6.10</a:t>
          </a:r>
          <a:endParaRPr lang="zh-TW" altLang="en-US" sz="1600" kern="1200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1766653" y="0"/>
        <a:ext cx="6361346" cy="1410537"/>
      </dsp:txXfrm>
    </dsp:sp>
    <dsp:sp modelId="{0D664C14-47E8-4102-A1D2-45A8F91814B9}">
      <dsp:nvSpPr>
        <dsp:cNvPr id="0" name=""/>
        <dsp:cNvSpPr/>
      </dsp:nvSpPr>
      <dsp:spPr>
        <a:xfrm>
          <a:off x="141053" y="141053"/>
          <a:ext cx="1625600" cy="11284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2ED5-A399-4AD2-9566-96AC9DDD4CCA}">
      <dsp:nvSpPr>
        <dsp:cNvPr id="0" name=""/>
        <dsp:cNvSpPr/>
      </dsp:nvSpPr>
      <dsp:spPr>
        <a:xfrm>
          <a:off x="0" y="1551590"/>
          <a:ext cx="8128000" cy="1410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硬體環境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Windows 10/ CPU</a:t>
          </a:r>
          <a:r>
            <a:rPr lang="zh-TW" altLang="en-US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：</a:t>
          </a:r>
          <a:r>
            <a:rPr lang="en-US" altLang="zh-TW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AMD R5 3600/ RAM</a:t>
          </a:r>
          <a:r>
            <a:rPr lang="zh-TW" altLang="en-US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：</a:t>
          </a:r>
          <a:r>
            <a:rPr lang="en-US" altLang="zh-TW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16GB/ GPU</a:t>
          </a:r>
          <a:r>
            <a:rPr lang="zh-TW" altLang="en-US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：</a:t>
          </a:r>
          <a:r>
            <a:rPr lang="en-US" altLang="zh-TW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RTX2070</a:t>
          </a:r>
          <a:endParaRPr lang="zh-TW" altLang="en-US" sz="1600" kern="1200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1766653" y="1551590"/>
        <a:ext cx="6361346" cy="1410537"/>
      </dsp:txXfrm>
    </dsp:sp>
    <dsp:sp modelId="{C86B7EDF-1429-4F99-935C-ED9E909FBBB1}">
      <dsp:nvSpPr>
        <dsp:cNvPr id="0" name=""/>
        <dsp:cNvSpPr/>
      </dsp:nvSpPr>
      <dsp:spPr>
        <a:xfrm>
          <a:off x="141053" y="1692644"/>
          <a:ext cx="1625600" cy="11284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53AD7-F028-463A-AA31-7B2DF91DFDAA}">
      <dsp:nvSpPr>
        <dsp:cNvPr id="0" name=""/>
        <dsp:cNvSpPr/>
      </dsp:nvSpPr>
      <dsp:spPr>
        <a:xfrm>
          <a:off x="0" y="3103181"/>
          <a:ext cx="8128000" cy="1410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硬體設備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網路攝影機 </a:t>
          </a:r>
          <a:r>
            <a:rPr lang="en-US" altLang="en-US" sz="1600" kern="1200" dirty="0" err="1">
              <a:latin typeface="微軟正黑體 Light" panose="020B0304030504040204" pitchFamily="34" charset="-120"/>
              <a:ea typeface="微軟正黑體 Light" panose="020B0304030504040204" pitchFamily="34" charset="-120"/>
            </a:rPr>
            <a:t>logitech</a:t>
          </a:r>
          <a:r>
            <a:rPr lang="en-US" altLang="en-US" sz="1600" kern="1200" dirty="0">
              <a:latin typeface="微軟正黑體 Light" panose="020B0304030504040204" pitchFamily="34" charset="-120"/>
              <a:ea typeface="微軟正黑體 Light" panose="020B0304030504040204" pitchFamily="34" charset="-120"/>
            </a:rPr>
            <a:t> c920 pro</a:t>
          </a:r>
          <a:endParaRPr lang="zh-TW" altLang="en-US" sz="1600" kern="1200" dirty="0">
            <a:latin typeface="微軟正黑體 Light" panose="020B0304030504040204" pitchFamily="34" charset="-120"/>
            <a:ea typeface="微軟正黑體 Light" panose="020B0304030504040204" pitchFamily="34" charset="-120"/>
          </a:endParaRPr>
        </a:p>
      </dsp:txBody>
      <dsp:txXfrm>
        <a:off x="1766653" y="3103181"/>
        <a:ext cx="6361346" cy="1410537"/>
      </dsp:txXfrm>
    </dsp:sp>
    <dsp:sp modelId="{32718885-65D6-4906-B210-3DBA6EABEC2E}">
      <dsp:nvSpPr>
        <dsp:cNvPr id="0" name=""/>
        <dsp:cNvSpPr/>
      </dsp:nvSpPr>
      <dsp:spPr>
        <a:xfrm>
          <a:off x="141053" y="3244235"/>
          <a:ext cx="1625600" cy="11284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4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1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29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46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8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DB65F7B-ABB8-4092-9742-07734E70B2D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C912E9-E521-42D8-9571-89243F4F2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8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zlab.com/wiki/python-opencv-tutorial/opencv-image-prespective-projection/" TargetMode="External"/><Relationship Id="rId2" Type="http://schemas.openxmlformats.org/officeDocument/2006/relationships/hyperlink" Target="https://chtseng.wordpress.com/2016/12/05/opencv-contour%E8%BC%AA%E5%BB%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guangzhao17/p/8167302.html" TargetMode="External"/><Relationship Id="rId5" Type="http://schemas.openxmlformats.org/officeDocument/2006/relationships/hyperlink" Target="http://atawmj.org.tw/memu015.htm" TargetMode="External"/><Relationship Id="rId4" Type="http://schemas.openxmlformats.org/officeDocument/2006/relationships/hyperlink" Target="https://blog.gtwang.org/programming/keras-resnet-50-pre-trained-model-build-dogs-cats-image-classification-syste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349D2-5A32-4BDA-935E-EB8DC439F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麻將台數辨識系統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1C1C30-AAC0-4ECF-849C-AC21AD512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331273"/>
            <a:ext cx="8767860" cy="1388165"/>
          </a:xfrm>
        </p:spPr>
        <p:txBody>
          <a:bodyPr/>
          <a:lstStyle/>
          <a:p>
            <a:pPr algn="l"/>
            <a:r>
              <a:rPr lang="en-US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	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B10607056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梁安誠</a:t>
            </a:r>
            <a:endParaRPr lang="en-US" altLang="zh-TW" sz="24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l"/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	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指導教授：鐘聖倫教授</a:t>
            </a:r>
          </a:p>
          <a:p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04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3BEC-1301-4C75-9F43-6A1E6833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影片展示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CCEDD7-E2E5-4D3C-9775-9F670A47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58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1AD53-F875-47E2-9F7F-45E3D39C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程式解說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B11B9-3AF7-4CBC-B1A1-831D3A15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訓練模型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D40E81-32FB-4359-A2A7-64CBF212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4" y="0"/>
            <a:ext cx="415612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0C6BEB-8E41-4CA3-9338-55A365EE8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57"/>
          <a:stretch/>
        </p:blipFill>
        <p:spPr>
          <a:xfrm>
            <a:off x="7681156" y="0"/>
            <a:ext cx="4088349" cy="16952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6D15CD-B5BE-404D-B892-63B4FA89B6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963"/>
          <a:stretch/>
        </p:blipFill>
        <p:spPr>
          <a:xfrm>
            <a:off x="7681156" y="1695238"/>
            <a:ext cx="4088349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75BBC-6CD8-469E-B4F8-956ACE26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程式解說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F77CC-0FA2-4FEA-91AF-69BF2FBA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33491"/>
            <a:ext cx="9872871" cy="484720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切出單張麻將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" indent="0">
              <a:buNone/>
            </a:pP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C:\Users\user\mahjong\mahjong\record.py</a:t>
            </a:r>
            <a:endPara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7F791-085B-44C6-AB17-3309A6C9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82" y="230819"/>
            <a:ext cx="5809401" cy="6396361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5759DC-776D-4AB7-B534-4201CCF79975}"/>
              </a:ext>
            </a:extLst>
          </p:cNvPr>
          <p:cNvCxnSpPr>
            <a:cxnSpLocks/>
          </p:cNvCxnSpPr>
          <p:nvPr/>
        </p:nvCxnSpPr>
        <p:spPr>
          <a:xfrm>
            <a:off x="5171685" y="938910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C1DDF63A-67F7-4D0E-A9C2-F8C56BB2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45" y="659189"/>
            <a:ext cx="3504898" cy="26135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A28B7BB-0FED-44EA-9496-C8BE20C4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56" y="888906"/>
            <a:ext cx="3497087" cy="277374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2B890F4-0170-4D19-B87D-D2433F9B4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495" y="1176423"/>
            <a:ext cx="3502291" cy="2790888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08DA65C-F0CF-40BF-98CC-58D2520F58E5}"/>
              </a:ext>
            </a:extLst>
          </p:cNvPr>
          <p:cNvCxnSpPr>
            <a:cxnSpLocks/>
          </p:cNvCxnSpPr>
          <p:nvPr/>
        </p:nvCxnSpPr>
        <p:spPr>
          <a:xfrm>
            <a:off x="5171685" y="1176423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4C643B-7B48-47C8-9082-4D667D6CBF1C}"/>
              </a:ext>
            </a:extLst>
          </p:cNvPr>
          <p:cNvCxnSpPr>
            <a:cxnSpLocks/>
          </p:cNvCxnSpPr>
          <p:nvPr/>
        </p:nvCxnSpPr>
        <p:spPr>
          <a:xfrm>
            <a:off x="5171685" y="1319946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C30CB18-701F-4B96-8679-DA4BD3AD9279}"/>
              </a:ext>
            </a:extLst>
          </p:cNvPr>
          <p:cNvCxnSpPr>
            <a:cxnSpLocks/>
          </p:cNvCxnSpPr>
          <p:nvPr/>
        </p:nvCxnSpPr>
        <p:spPr>
          <a:xfrm>
            <a:off x="5171685" y="1463469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873429-B934-466B-A782-8E911BB10F52}"/>
              </a:ext>
            </a:extLst>
          </p:cNvPr>
          <p:cNvSpPr txBox="1"/>
          <p:nvPr/>
        </p:nvSpPr>
        <p:spPr>
          <a:xfrm>
            <a:off x="4140623" y="13023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找邊緣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6139410-DA1F-4309-BA75-0CB20F416C31}"/>
              </a:ext>
            </a:extLst>
          </p:cNvPr>
          <p:cNvCxnSpPr>
            <a:cxnSpLocks/>
          </p:cNvCxnSpPr>
          <p:nvPr/>
        </p:nvCxnSpPr>
        <p:spPr>
          <a:xfrm>
            <a:off x="5171684" y="1974970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5129AAF-8483-4A61-9A17-F59AD5F6E237}"/>
              </a:ext>
            </a:extLst>
          </p:cNvPr>
          <p:cNvSpPr/>
          <p:nvPr/>
        </p:nvSpPr>
        <p:spPr>
          <a:xfrm>
            <a:off x="6401478" y="1487010"/>
            <a:ext cx="2378538" cy="1000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4C8B261-D9B0-48D3-BBB0-D18E48612B8E}"/>
              </a:ext>
            </a:extLst>
          </p:cNvPr>
          <p:cNvSpPr txBox="1"/>
          <p:nvPr/>
        </p:nvSpPr>
        <p:spPr>
          <a:xfrm>
            <a:off x="2524797" y="1781294"/>
            <a:ext cx="24929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計算所有邊緣平均面積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4BBDEAF-AD41-49A9-938A-D4D0C6835077}"/>
              </a:ext>
            </a:extLst>
          </p:cNvPr>
          <p:cNvCxnSpPr>
            <a:cxnSpLocks/>
          </p:cNvCxnSpPr>
          <p:nvPr/>
        </p:nvCxnSpPr>
        <p:spPr>
          <a:xfrm>
            <a:off x="5171684" y="3662646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1E3AA12-C87A-4FEA-A441-3430FC2803EB}"/>
              </a:ext>
            </a:extLst>
          </p:cNvPr>
          <p:cNvSpPr/>
          <p:nvPr/>
        </p:nvSpPr>
        <p:spPr>
          <a:xfrm>
            <a:off x="6401477" y="3011069"/>
            <a:ext cx="4614394" cy="12502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54F52B61-9085-4C65-9F92-CA17F9CF3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725" y="2249303"/>
            <a:ext cx="3493061" cy="2773741"/>
          </a:xfrm>
          <a:prstGeom prst="rect">
            <a:avLst/>
          </a:prstGeom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73E3C2F-F58F-49E7-A06C-DA6F9F1736C1}"/>
              </a:ext>
            </a:extLst>
          </p:cNvPr>
          <p:cNvCxnSpPr>
            <a:cxnSpLocks/>
          </p:cNvCxnSpPr>
          <p:nvPr/>
        </p:nvCxnSpPr>
        <p:spPr>
          <a:xfrm>
            <a:off x="5171684" y="5023044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695EF0A-135E-419C-852D-96302F01F6F9}"/>
              </a:ext>
            </a:extLst>
          </p:cNvPr>
          <p:cNvSpPr/>
          <p:nvPr/>
        </p:nvSpPr>
        <p:spPr>
          <a:xfrm>
            <a:off x="6396752" y="4266935"/>
            <a:ext cx="4614394" cy="15479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0C30DF4-EF5A-4FC0-B8D6-EC8FDB6C2D9A}"/>
              </a:ext>
            </a:extLst>
          </p:cNvPr>
          <p:cNvSpPr txBox="1"/>
          <p:nvPr/>
        </p:nvSpPr>
        <p:spPr>
          <a:xfrm>
            <a:off x="2904801" y="4838378"/>
            <a:ext cx="22621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傾斜校正與圖片存檔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65D8DE-0DEB-4510-969F-FCBE9D8D6AD9}"/>
              </a:ext>
            </a:extLst>
          </p:cNvPr>
          <p:cNvCxnSpPr>
            <a:cxnSpLocks/>
          </p:cNvCxnSpPr>
          <p:nvPr/>
        </p:nvCxnSpPr>
        <p:spPr>
          <a:xfrm>
            <a:off x="5166959" y="6267398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BD0B42C-7E2E-4E41-A702-CD0F885F3493}"/>
              </a:ext>
            </a:extLst>
          </p:cNvPr>
          <p:cNvSpPr/>
          <p:nvPr/>
        </p:nvSpPr>
        <p:spPr>
          <a:xfrm>
            <a:off x="6396752" y="5814872"/>
            <a:ext cx="4614394" cy="8358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CC57AB3-EDCB-4B9F-90C9-94511E997196}"/>
              </a:ext>
            </a:extLst>
          </p:cNvPr>
          <p:cNvSpPr txBox="1"/>
          <p:nvPr/>
        </p:nvSpPr>
        <p:spPr>
          <a:xfrm>
            <a:off x="2900076" y="6078777"/>
            <a:ext cx="22621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刪除切割錯誤的圖片</a:t>
            </a:r>
          </a:p>
        </p:txBody>
      </p:sp>
    </p:spTree>
    <p:extLst>
      <p:ext uri="{BB962C8B-B14F-4D97-AF65-F5344CB8AC3E}">
        <p14:creationId xmlns:p14="http://schemas.microsoft.com/office/powerpoint/2010/main" val="38477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A6CD8-06FE-4356-8CF6-BBBBB0E7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程式解說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037FA-C169-4F41-9DF5-20630C83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進入預測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" indent="0">
              <a:buNone/>
            </a:pP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C:\Users\user\mahjong\mahjong\record.py</a:t>
            </a:r>
            <a:endParaRPr lang="zh-TW" altLang="en-US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355133-D9BC-4CCB-994C-5E0BA688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66" y="537629"/>
            <a:ext cx="6371429" cy="5838095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15B4794-BF3C-440E-BE86-DD3287D11C26}"/>
              </a:ext>
            </a:extLst>
          </p:cNvPr>
          <p:cNvCxnSpPr>
            <a:cxnSpLocks/>
          </p:cNvCxnSpPr>
          <p:nvPr/>
        </p:nvCxnSpPr>
        <p:spPr>
          <a:xfrm>
            <a:off x="4528286" y="1061655"/>
            <a:ext cx="1229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39E953E-3784-4E4F-A6C9-7F2B60BFBF78}"/>
              </a:ext>
            </a:extLst>
          </p:cNvPr>
          <p:cNvSpPr/>
          <p:nvPr/>
        </p:nvSpPr>
        <p:spPr>
          <a:xfrm>
            <a:off x="5758079" y="482276"/>
            <a:ext cx="5257792" cy="11745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A25B1AC-3411-44FA-8890-88E6CFFA7E5D}"/>
              </a:ext>
            </a:extLst>
          </p:cNvPr>
          <p:cNvSpPr txBox="1"/>
          <p:nvPr/>
        </p:nvSpPr>
        <p:spPr>
          <a:xfrm>
            <a:off x="2200962" y="876989"/>
            <a:ext cx="23246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讀取圖片並轉成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array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57C695-B22D-407D-A988-DCD3861D4A88}"/>
              </a:ext>
            </a:extLst>
          </p:cNvPr>
          <p:cNvCxnSpPr>
            <a:cxnSpLocks/>
          </p:cNvCxnSpPr>
          <p:nvPr/>
        </p:nvCxnSpPr>
        <p:spPr>
          <a:xfrm>
            <a:off x="4525637" y="1730103"/>
            <a:ext cx="20109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16F965-1F13-46EA-8F26-A8BDEC8F393F}"/>
              </a:ext>
            </a:extLst>
          </p:cNvPr>
          <p:cNvSpPr txBox="1"/>
          <p:nvPr/>
        </p:nvSpPr>
        <p:spPr>
          <a:xfrm>
            <a:off x="3876657" y="1553142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8AA432-F7E6-4FD2-82AE-88BBD0E689A9}"/>
              </a:ext>
            </a:extLst>
          </p:cNvPr>
          <p:cNvSpPr/>
          <p:nvPr/>
        </p:nvSpPr>
        <p:spPr>
          <a:xfrm>
            <a:off x="6484926" y="2254491"/>
            <a:ext cx="4530945" cy="11745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4712D25-AA3D-4665-B1EE-D29F40850443}"/>
              </a:ext>
            </a:extLst>
          </p:cNvPr>
          <p:cNvCxnSpPr>
            <a:cxnSpLocks/>
          </p:cNvCxnSpPr>
          <p:nvPr/>
        </p:nvCxnSpPr>
        <p:spPr>
          <a:xfrm>
            <a:off x="4522987" y="2824064"/>
            <a:ext cx="196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D52A4679-2F95-4B85-B1F9-7FADC28FE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51" y="1685969"/>
            <a:ext cx="1704762" cy="227619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81DC33C-53A0-4DFB-B7F9-F0CEDD25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65" y="2632930"/>
            <a:ext cx="2904762" cy="2238095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25ADACB-5689-4DBE-A5B7-D6CA3DA1DA47}"/>
              </a:ext>
            </a:extLst>
          </p:cNvPr>
          <p:cNvCxnSpPr>
            <a:cxnSpLocks/>
          </p:cNvCxnSpPr>
          <p:nvPr/>
        </p:nvCxnSpPr>
        <p:spPr>
          <a:xfrm>
            <a:off x="4662535" y="3818437"/>
            <a:ext cx="15735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E8F63C4-03AB-43C1-882B-2FC7C04B917F}"/>
              </a:ext>
            </a:extLst>
          </p:cNvPr>
          <p:cNvCxnSpPr>
            <a:cxnSpLocks/>
          </p:cNvCxnSpPr>
          <p:nvPr/>
        </p:nvCxnSpPr>
        <p:spPr>
          <a:xfrm>
            <a:off x="4662535" y="3962159"/>
            <a:ext cx="15735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8E4D592D-8484-46ED-B345-DD174F9AB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4" y="-7829"/>
            <a:ext cx="4464089" cy="6858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6DD1CA51-E744-48D6-A378-9C7C6A9BC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55" y="3841658"/>
            <a:ext cx="3619048" cy="2552381"/>
          </a:xfrm>
          <a:prstGeom prst="rect">
            <a:avLst/>
          </a:prstGeom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CA08382-5B16-4422-B0D5-4214BBB2B2FF}"/>
              </a:ext>
            </a:extLst>
          </p:cNvPr>
          <p:cNvCxnSpPr>
            <a:cxnSpLocks/>
          </p:cNvCxnSpPr>
          <p:nvPr/>
        </p:nvCxnSpPr>
        <p:spPr>
          <a:xfrm>
            <a:off x="4662535" y="5117849"/>
            <a:ext cx="1822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464A88D-D037-45B4-956D-0B5600166F7C}"/>
              </a:ext>
            </a:extLst>
          </p:cNvPr>
          <p:cNvCxnSpPr>
            <a:cxnSpLocks/>
          </p:cNvCxnSpPr>
          <p:nvPr/>
        </p:nvCxnSpPr>
        <p:spPr>
          <a:xfrm>
            <a:off x="5815657" y="5267608"/>
            <a:ext cx="6692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圖片 44">
            <a:extLst>
              <a:ext uri="{FF2B5EF4-FFF2-40B4-BE49-F238E27FC236}">
                <a16:creationId xmlns:a16="http://schemas.microsoft.com/office/drawing/2014/main" id="{5EF5D42F-7EE0-4F73-99B3-01ADE37C4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8152" y="713882"/>
            <a:ext cx="5923809" cy="607619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590279AF-B7CD-45CB-AA1E-CFFF1875D6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5657" y="713882"/>
            <a:ext cx="1573976" cy="3911793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F9A01A23-2887-4CFC-8653-408D7E60E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392" y="737877"/>
            <a:ext cx="3444765" cy="506799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7FB3E3-3CBF-4FA5-86EB-0F2F84E98AAD}"/>
              </a:ext>
            </a:extLst>
          </p:cNvPr>
          <p:cNvCxnSpPr>
            <a:cxnSpLocks/>
          </p:cNvCxnSpPr>
          <p:nvPr/>
        </p:nvCxnSpPr>
        <p:spPr>
          <a:xfrm>
            <a:off x="5815656" y="5748950"/>
            <a:ext cx="6692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圖片 56">
            <a:extLst>
              <a:ext uri="{FF2B5EF4-FFF2-40B4-BE49-F238E27FC236}">
                <a16:creationId xmlns:a16="http://schemas.microsoft.com/office/drawing/2014/main" id="{4CE4C422-F942-46CF-8E1E-E9BCDF9487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5722" y="3062496"/>
            <a:ext cx="5685714" cy="666667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B4042B79-C52B-47C6-AF4A-FF0BC0F47C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7602" y="3729163"/>
            <a:ext cx="1998135" cy="19284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37A573-136C-4EFE-A609-F8538980A1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201" y="1218965"/>
            <a:ext cx="4255124" cy="50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7E93A-1DD6-4E4B-87EC-DD3F1CF3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CE4A5-46E7-424E-8AFE-9D831402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邊緣偵測 </a:t>
            </a:r>
            <a:r>
              <a:rPr lang="en-US" altLang="zh-TW" dirty="0">
                <a:hlinkClick r:id="rId2"/>
              </a:rPr>
              <a:t>https://chtseng.wordpress.com/2016/12/05/opencv-contour%E8%BC%AA%E5%BB%93/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射影校正 </a:t>
            </a:r>
            <a:r>
              <a:rPr lang="en-US" altLang="zh-TW" dirty="0">
                <a:hlinkClick r:id="rId3"/>
              </a:rPr>
              <a:t>http://www.1zlab.com/wiki/python-opencv-tutorial/opencv-image-prespective-projection/</a:t>
            </a:r>
            <a:endParaRPr lang="en-US" altLang="zh-TW" dirty="0"/>
          </a:p>
          <a:p>
            <a:r>
              <a:rPr lang="en-US" altLang="zh-TW" dirty="0"/>
              <a:t>ResNet-50</a:t>
            </a:r>
            <a:r>
              <a:rPr lang="zh-TW" altLang="en-US" dirty="0"/>
              <a:t> </a:t>
            </a:r>
            <a:r>
              <a:rPr lang="en-US" altLang="zh-TW" dirty="0">
                <a:hlinkClick r:id="rId4"/>
              </a:rPr>
              <a:t>https://blog.gtwang.org/programming/keras-resnet-50-pre-trained-model-build-dogs-cats-image-classification-system/</a:t>
            </a:r>
            <a:endParaRPr lang="en-US" altLang="zh-TW" dirty="0"/>
          </a:p>
          <a:p>
            <a:r>
              <a:rPr lang="zh-TW" altLang="en-US" dirty="0"/>
              <a:t>麻將台數 </a:t>
            </a:r>
            <a:r>
              <a:rPr lang="en-US" altLang="zh-TW" dirty="0">
                <a:hlinkClick r:id="rId5"/>
              </a:rPr>
              <a:t>http://atawmj.org.tw/memu015.htm</a:t>
            </a:r>
            <a:endParaRPr lang="en-US" altLang="zh-TW" dirty="0"/>
          </a:p>
          <a:p>
            <a:r>
              <a:rPr lang="zh-TW" altLang="en-US" dirty="0"/>
              <a:t>判斷胡牌 </a:t>
            </a:r>
            <a:r>
              <a:rPr lang="en-US" altLang="zh-TW" dirty="0">
                <a:hlinkClick r:id="rId6"/>
              </a:rPr>
              <a:t>https://www.cnblogs.com/guangzhao17/p/8167302.html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1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BFE2D-8F94-46F3-9854-E3C3D025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800D6-8B80-413E-BA8F-110C2669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8901"/>
            <a:ext cx="9872871" cy="466965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情境描述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安裝教學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軟體硬體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使用模組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功能介紹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影片展示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程式解說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30962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FFE41-0138-4A79-900B-30F7C69E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情境描述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C13B9-65E2-48C4-9F5D-9DFE1E2B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91" y="1619720"/>
            <a:ext cx="9872871" cy="403860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打麻將胡牌時卻不知道台數怎麼計算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EB6735-AEFC-4EA9-B796-3E58A1567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2125114"/>
            <a:ext cx="5772142" cy="44776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F9AFE9-4868-4616-B969-B1B41058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47" y="1595534"/>
            <a:ext cx="5924508" cy="50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527DD-B356-4096-9E17-060EC6D5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安裝教學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240F6DDE-6269-43B1-AFB4-DAAC8513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解壓縮後得到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mahjong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資料夾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02920" indent="-457200">
              <a:buFont typeface="+mj-lt"/>
              <a:buAutoNum type="arabicPeriod"/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在命令提示字元中切換路徑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02920" indent="-457200">
              <a:buFont typeface="+mj-lt"/>
              <a:buAutoNum type="arabicPeriod"/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setup.py install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安裝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02920" indent="-457200">
              <a:buFont typeface="+mj-lt"/>
              <a:buAutoNum type="arabicPeriod"/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等待安裝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02920" indent="-457200">
              <a:buFont typeface="+mj-lt"/>
              <a:buAutoNum type="arabicPeriod"/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502920" indent="-457200">
              <a:buFont typeface="+mj-lt"/>
              <a:buAutoNum type="arabicPeriod"/>
            </a:pP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4557797-AA95-4F75-905E-874F2AA9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30" y="404055"/>
            <a:ext cx="3809524" cy="312380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6D9CF7B-7BEF-488F-80DD-109B6C5F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30" y="3619304"/>
            <a:ext cx="4609524" cy="125714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57E4939F-0A46-4C68-8DF5-6E82FD055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30" y="4967887"/>
            <a:ext cx="4647619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A19C-C6B5-439E-98E6-F1236C78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</a:t>
            </a:r>
            <a:r>
              <a:rPr lang="zh-TW" altLang="en-US" sz="4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硬體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168EB-F45E-48A2-8B03-27116A54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8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</a:t>
            </a:r>
            <a:endParaRPr lang="zh-TW" altLang="en-US" sz="28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7DD0F055-254A-4D62-99E2-CD9CC34D7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25336"/>
              </p:ext>
            </p:extLst>
          </p:nvPr>
        </p:nvGraphicFramePr>
        <p:xfrm>
          <a:off x="2032000" y="1624614"/>
          <a:ext cx="8128000" cy="451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8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FB19C-5262-4811-A19E-55C7BF70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34928-860F-4C4A-BDD0-9BC07A88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opencv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(</a:t>
            </a:r>
            <a:r>
              <a:rPr lang="zh-TW" altLang="en-US" sz="2400" i="0" dirty="0"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擷取影像、轉灰階圖、模糊處理、邊緣偵測、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圖片存取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argparse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(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讀取命令列引數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	</a:t>
            </a:r>
          </a:p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os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	(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目錄遍歷、變更目錄、刪除圖片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	</a:t>
            </a:r>
          </a:p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numpy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(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數值處理、矩陣運算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imutils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(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圖像處理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tkinter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(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使用者介面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r>
              <a:rPr lang="en-US" altLang="zh-TW" sz="2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tensorflow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(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模型訓練、預測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91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917E1-B2D6-42D3-BB43-B2FE7A21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功能介紹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90186-8D1C-4793-B229-952B3C2A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1753465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錄製模式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&gt;mahjong record 1W	#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錄製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label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[1W]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7257EE-9CC0-412A-9535-8CD15D04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0" y="565318"/>
            <a:ext cx="7057143" cy="14380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DE0D2B-5880-4DA3-85C5-EF69B3AD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51" y="2843143"/>
            <a:ext cx="3076190" cy="2380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70E769F-6D2B-4A64-B699-C0D64DD7E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06" y="3429002"/>
            <a:ext cx="3308677" cy="2643849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9DCE21E8-7DA3-46BC-8A60-AC4D0DD1863B}"/>
              </a:ext>
            </a:extLst>
          </p:cNvPr>
          <p:cNvSpPr/>
          <p:nvPr/>
        </p:nvSpPr>
        <p:spPr>
          <a:xfrm>
            <a:off x="2152995" y="3125289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927CF9E-B090-4FC8-9FB6-9D7C765E1E93}"/>
              </a:ext>
            </a:extLst>
          </p:cNvPr>
          <p:cNvSpPr/>
          <p:nvPr/>
        </p:nvSpPr>
        <p:spPr>
          <a:xfrm rot="16200000">
            <a:off x="4055821" y="4621094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1D3FCE-BAF4-42CB-99D4-D88269DB9AFA}"/>
              </a:ext>
            </a:extLst>
          </p:cNvPr>
          <p:cNvSpPr txBox="1"/>
          <p:nvPr/>
        </p:nvSpPr>
        <p:spPr>
          <a:xfrm>
            <a:off x="1161845" y="6072851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攝影機開啟後，按住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拍攝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B32B7EF-9D99-4EB9-9721-F883FB4F5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60" y="3429000"/>
            <a:ext cx="3362287" cy="264384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E85F8C1-64BA-493D-83BF-799EDCF0A1C2}"/>
              </a:ext>
            </a:extLst>
          </p:cNvPr>
          <p:cNvSpPr txBox="1"/>
          <p:nvPr/>
        </p:nvSpPr>
        <p:spPr>
          <a:xfrm>
            <a:off x="4865262" y="6080845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q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離開後會產生兩個資料夾</a:t>
            </a: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E624F14C-50B1-4B4C-9E9F-A810D35FA88B}"/>
              </a:ext>
            </a:extLst>
          </p:cNvPr>
          <p:cNvSpPr/>
          <p:nvPr/>
        </p:nvSpPr>
        <p:spPr>
          <a:xfrm rot="16200000">
            <a:off x="7915085" y="4621093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5EC2E87-D0A9-4E8B-B05F-A2A323680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825" y="3429000"/>
            <a:ext cx="2435046" cy="154691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7FA54CF-C40D-41F1-9469-8D69EDF46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0825" y="4774158"/>
            <a:ext cx="2435046" cy="1298691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2B2DFC-7019-47A6-9FD6-58879077C6D1}"/>
              </a:ext>
            </a:extLst>
          </p:cNvPr>
          <p:cNvSpPr txBox="1"/>
          <p:nvPr/>
        </p:nvSpPr>
        <p:spPr>
          <a:xfrm>
            <a:off x="8202504" y="608084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分別是原始圖檔與切割後的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57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7E78F-3DD6-4DAD-826F-9A9A7C7C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A1DF9-694B-4709-9464-36BD7485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0436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預測模式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單張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&gt;mahjong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prediction single #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錄製並預測多個單張麻將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C96E7D-504A-46A7-8AA1-351941D5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1" y="3485294"/>
            <a:ext cx="3178981" cy="2547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E8FBB2-5220-4F54-8C30-4D9769BB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78" y="2905196"/>
            <a:ext cx="3676190" cy="2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DA53EF-5246-4EFE-91BE-64B31F0E0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370" y="3682685"/>
            <a:ext cx="2085714" cy="2152381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656F3DF-6A91-4F82-91A6-A7952DEF3E8C}"/>
              </a:ext>
            </a:extLst>
          </p:cNvPr>
          <p:cNvSpPr/>
          <p:nvPr/>
        </p:nvSpPr>
        <p:spPr>
          <a:xfrm>
            <a:off x="2232722" y="3165414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469CC256-AA9D-4E3D-890B-B86957D6939D}"/>
              </a:ext>
            </a:extLst>
          </p:cNvPr>
          <p:cNvSpPr/>
          <p:nvPr/>
        </p:nvSpPr>
        <p:spPr>
          <a:xfrm rot="16200000">
            <a:off x="4050136" y="4629045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6CC05A9E-43C3-4D83-B532-F054D2C67971}"/>
              </a:ext>
            </a:extLst>
          </p:cNvPr>
          <p:cNvSpPr/>
          <p:nvPr/>
        </p:nvSpPr>
        <p:spPr>
          <a:xfrm rot="16200000">
            <a:off x="6602758" y="4629044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230E2F-870B-4F77-8EA2-CB910390F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992" y="4048796"/>
            <a:ext cx="3971665" cy="123020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47DBE1-9770-4645-AC65-F44ECF66950B}"/>
              </a:ext>
            </a:extLst>
          </p:cNvPr>
          <p:cNvSpPr txBox="1"/>
          <p:nvPr/>
        </p:nvSpPr>
        <p:spPr>
          <a:xfrm>
            <a:off x="1060481" y="603245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綠色框框代表能切割出的麻將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按下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即可進入預測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7B993B-1D86-42E2-A921-65040E57C0F5}"/>
              </a:ext>
            </a:extLst>
          </p:cNvPr>
          <p:cNvSpPr txBox="1"/>
          <p:nvPr/>
        </p:nvSpPr>
        <p:spPr>
          <a:xfrm>
            <a:off x="4733564" y="589395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分別顯示每張牌的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信心度與預測結果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999A61-1A0F-41D0-B525-1C265C139CD0}"/>
              </a:ext>
            </a:extLst>
          </p:cNvPr>
          <p:cNvSpPr txBox="1"/>
          <p:nvPr/>
        </p:nvSpPr>
        <p:spPr>
          <a:xfrm>
            <a:off x="7704979" y="535935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可以到</a:t>
            </a:r>
            <a:r>
              <a:rPr lang="en-US" altLang="zh-TW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cut_img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資料夾中確認</a:t>
            </a:r>
          </a:p>
        </p:txBody>
      </p:sp>
    </p:spTree>
    <p:extLst>
      <p:ext uri="{BB962C8B-B14F-4D97-AF65-F5344CB8AC3E}">
        <p14:creationId xmlns:p14="http://schemas.microsoft.com/office/powerpoint/2010/main" val="26615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60488-C21A-430F-B2B5-4881C845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66" y="244517"/>
            <a:ext cx="9875520" cy="1356360"/>
          </a:xfrm>
        </p:spPr>
        <p:txBody>
          <a:bodyPr/>
          <a:lstStyle/>
          <a:p>
            <a:r>
              <a:rPr lang="zh-TW" altLang="en-US" sz="4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功能介紹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59211-DD3B-4C29-9798-3AC38896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5" y="1184726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預測模式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胡牌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&gt;mahjong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prediction full #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錄製並辨識胡牌結果</a:t>
            </a: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BD11FA-90C6-4323-BF6E-9395047E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5" y="2797982"/>
            <a:ext cx="4236717" cy="33669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D53021-14F4-4C4A-BA72-92A269B5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6" y="2251742"/>
            <a:ext cx="3495238" cy="2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EBAFA7-48B1-40C4-8218-4012A266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23" y="2225574"/>
            <a:ext cx="1288660" cy="39182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3526F70-9565-4790-A6C7-24743EC3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466" y="2243558"/>
            <a:ext cx="1573976" cy="3911793"/>
          </a:xfrm>
          <a:prstGeom prst="rect">
            <a:avLst/>
          </a:prstGeom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F5228FC1-3C3E-4E77-B4ED-3DEF6909ACD3}"/>
              </a:ext>
            </a:extLst>
          </p:cNvPr>
          <p:cNvSpPr/>
          <p:nvPr/>
        </p:nvSpPr>
        <p:spPr>
          <a:xfrm rot="16200000">
            <a:off x="4675560" y="4351636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C23F7EB3-28EB-42BD-8D49-94E5FE383561}"/>
              </a:ext>
            </a:extLst>
          </p:cNvPr>
          <p:cNvSpPr/>
          <p:nvPr/>
        </p:nvSpPr>
        <p:spPr>
          <a:xfrm>
            <a:off x="2189434" y="2495031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395F3597-B8F9-4350-A0CC-23C5BD421490}"/>
              </a:ext>
            </a:extLst>
          </p:cNvPr>
          <p:cNvSpPr/>
          <p:nvPr/>
        </p:nvSpPr>
        <p:spPr>
          <a:xfrm rot="16200000">
            <a:off x="6962582" y="4351636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431F1D8-5C2D-487D-BA4B-F591BD759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442" y="4226919"/>
            <a:ext cx="1998135" cy="192843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313E670-90CD-49E4-B387-18A015DF7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863" y="1032115"/>
            <a:ext cx="5685714" cy="666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A7B895-3DFB-4970-BDD6-204C28D70280}"/>
              </a:ext>
            </a:extLst>
          </p:cNvPr>
          <p:cNvSpPr txBox="1"/>
          <p:nvPr/>
        </p:nvSpPr>
        <p:spPr>
          <a:xfrm>
            <a:off x="1775365" y="620824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按下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進入預測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839E047-8D09-41D7-8231-535BDF50FA54}"/>
              </a:ext>
            </a:extLst>
          </p:cNvPr>
          <p:cNvSpPr txBox="1"/>
          <p:nvPr/>
        </p:nvSpPr>
        <p:spPr>
          <a:xfrm>
            <a:off x="4840805" y="6192920"/>
            <a:ext cx="27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有些參數需要使用者輸入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60E3673-DDCF-41BC-AAC6-790AA1C35510}"/>
              </a:ext>
            </a:extLst>
          </p:cNvPr>
          <p:cNvSpPr txBox="1"/>
          <p:nvPr/>
        </p:nvSpPr>
        <p:spPr>
          <a:xfrm>
            <a:off x="9730511" y="6155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預測結果</a:t>
            </a:r>
          </a:p>
        </p:txBody>
      </p:sp>
      <p:pic>
        <p:nvPicPr>
          <p:cNvPr id="1026" name="Picture 2" descr="emoji | 麻将牌中风­ | microsoft | 60 x 60">
            <a:extLst>
              <a:ext uri="{FF2B5EF4-FFF2-40B4-BE49-F238E27FC236}">
                <a16:creationId xmlns:a16="http://schemas.microsoft.com/office/drawing/2014/main" id="{F1FAEF0C-5896-43DE-AC07-D36BD004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57" y="31571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oji | 麻将牌中风­ | microsoft | 60 x 60">
            <a:extLst>
              <a:ext uri="{FF2B5EF4-FFF2-40B4-BE49-F238E27FC236}">
                <a16:creationId xmlns:a16="http://schemas.microsoft.com/office/drawing/2014/main" id="{7DF027F3-CC72-4D79-AA2F-8AF7D7D2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64" y="31571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oji | 麻将牌三万 | microsoft | 60 x 60">
            <a:extLst>
              <a:ext uri="{FF2B5EF4-FFF2-40B4-BE49-F238E27FC236}">
                <a16:creationId xmlns:a16="http://schemas.microsoft.com/office/drawing/2014/main" id="{07761563-8BE8-4BD6-B1C8-8D0AC18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64" y="31571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moji | 麻将牌四万 | microsoft | 60 x 60">
            <a:extLst>
              <a:ext uri="{FF2B5EF4-FFF2-40B4-BE49-F238E27FC236}">
                <a16:creationId xmlns:a16="http://schemas.microsoft.com/office/drawing/2014/main" id="{CFCD87F8-E0A8-4B38-866D-CF3CFCB5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89" y="31571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oji | 麻将牌五万 | microsoft | 60 x 60">
            <a:extLst>
              <a:ext uri="{FF2B5EF4-FFF2-40B4-BE49-F238E27FC236}">
                <a16:creationId xmlns:a16="http://schemas.microsoft.com/office/drawing/2014/main" id="{64E74F7D-0B9E-441A-B1E7-67C62EF1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58" y="31571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moji | 麻将牌七筒 | microsoft | 60 x 60">
            <a:extLst>
              <a:ext uri="{FF2B5EF4-FFF2-40B4-BE49-F238E27FC236}">
                <a16:creationId xmlns:a16="http://schemas.microsoft.com/office/drawing/2014/main" id="{1D1D99BB-E611-4BB7-A8FF-F16974E8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58" y="31185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moji | 麻将牌八筒 | microsoft | 60 x 60">
            <a:extLst>
              <a:ext uri="{FF2B5EF4-FFF2-40B4-BE49-F238E27FC236}">
                <a16:creationId xmlns:a16="http://schemas.microsoft.com/office/drawing/2014/main" id="{252A4EE9-312F-40F1-A262-A0E23FEB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265" y="31185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moji | 麻将牌九筒 | microsoft | 60 x 60">
            <a:extLst>
              <a:ext uri="{FF2B5EF4-FFF2-40B4-BE49-F238E27FC236}">
                <a16:creationId xmlns:a16="http://schemas.microsoft.com/office/drawing/2014/main" id="{0E21B7B8-3CF8-4E0F-B805-0BCCA88B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60" y="30683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moji | 麻将牌七条 | microsoft | 60 x 60">
            <a:extLst>
              <a:ext uri="{FF2B5EF4-FFF2-40B4-BE49-F238E27FC236}">
                <a16:creationId xmlns:a16="http://schemas.microsoft.com/office/drawing/2014/main" id="{A8299BED-77D0-4B15-9EF1-53558DCA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52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moji | 麻将牌八条 | microsoft | 60 x 60">
            <a:extLst>
              <a:ext uri="{FF2B5EF4-FFF2-40B4-BE49-F238E27FC236}">
                <a16:creationId xmlns:a16="http://schemas.microsoft.com/office/drawing/2014/main" id="{EB096AA5-D420-4CAE-98A2-CFCF578B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39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moji | 麻将牌九条 | microsoft | 60 x 60">
            <a:extLst>
              <a:ext uri="{FF2B5EF4-FFF2-40B4-BE49-F238E27FC236}">
                <a16:creationId xmlns:a16="http://schemas.microsoft.com/office/drawing/2014/main" id="{1884C075-121E-40C1-8BBE-D2EDC381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726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moji | 麻将牌西风 | microsoft | 60 x 60">
            <a:extLst>
              <a:ext uri="{FF2B5EF4-FFF2-40B4-BE49-F238E27FC236}">
                <a16:creationId xmlns:a16="http://schemas.microsoft.com/office/drawing/2014/main" id="{9D4D8888-6CC2-4841-84FF-F833E443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13" y="311736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moji | 麻将牌白板 | microsoft | 60 x 60">
            <a:extLst>
              <a:ext uri="{FF2B5EF4-FFF2-40B4-BE49-F238E27FC236}">
                <a16:creationId xmlns:a16="http://schemas.microsoft.com/office/drawing/2014/main" id="{528FC956-8B3C-46D2-9B11-33A137D4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399" y="312696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moji | 麻将牌秋 | microsoft | 60 x 60">
            <a:extLst>
              <a:ext uri="{FF2B5EF4-FFF2-40B4-BE49-F238E27FC236}">
                <a16:creationId xmlns:a16="http://schemas.microsoft.com/office/drawing/2014/main" id="{C99441ED-A0E5-491C-BC6F-2801A8716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880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moji | 麻将牌兰 | microsoft | 60 x 60">
            <a:extLst>
              <a:ext uri="{FF2B5EF4-FFF2-40B4-BE49-F238E27FC236}">
                <a16:creationId xmlns:a16="http://schemas.microsoft.com/office/drawing/2014/main" id="{9D150E85-034A-421F-B504-C5BC642FF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69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emoji | 麻将牌西风 | microsoft | 60 x 60">
            <a:extLst>
              <a:ext uri="{FF2B5EF4-FFF2-40B4-BE49-F238E27FC236}">
                <a16:creationId xmlns:a16="http://schemas.microsoft.com/office/drawing/2014/main" id="{C2EEDE8E-69C7-4502-9CCD-0A67FE46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26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emoji | 麻将牌西风 | microsoft | 60 x 60">
            <a:extLst>
              <a:ext uri="{FF2B5EF4-FFF2-40B4-BE49-F238E27FC236}">
                <a16:creationId xmlns:a16="http://schemas.microsoft.com/office/drawing/2014/main" id="{6B8414C3-0AE8-4925-AB1E-41E48ADF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00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6" descr="emoji | 麻将牌白板 | microsoft | 60 x 60">
            <a:extLst>
              <a:ext uri="{FF2B5EF4-FFF2-40B4-BE49-F238E27FC236}">
                <a16:creationId xmlns:a16="http://schemas.microsoft.com/office/drawing/2014/main" id="{6A172B38-7407-4AEE-AB5A-670E053C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86" y="3112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6" descr="emoji | 麻将牌白板 | microsoft | 60 x 60">
            <a:extLst>
              <a:ext uri="{FF2B5EF4-FFF2-40B4-BE49-F238E27FC236}">
                <a16:creationId xmlns:a16="http://schemas.microsoft.com/office/drawing/2014/main" id="{7CA0B06D-5400-4776-897B-C9713F12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09" y="31173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615FD8B8-72C7-4CC1-A9AC-A6EADD655C99}"/>
              </a:ext>
            </a:extLst>
          </p:cNvPr>
          <p:cNvSpPr/>
          <p:nvPr/>
        </p:nvSpPr>
        <p:spPr>
          <a:xfrm rot="10800000">
            <a:off x="7980302" y="1848168"/>
            <a:ext cx="834501" cy="259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8099223C-217E-43FD-94F6-92B4E328A0FC}"/>
              </a:ext>
            </a:extLst>
          </p:cNvPr>
          <p:cNvSpPr/>
          <p:nvPr/>
        </p:nvSpPr>
        <p:spPr>
          <a:xfrm>
            <a:off x="9867258" y="1851394"/>
            <a:ext cx="834501" cy="221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9D17A9-836B-46D1-B980-35574B1EFC47}"/>
              </a:ext>
            </a:extLst>
          </p:cNvPr>
          <p:cNvSpPr txBox="1"/>
          <p:nvPr/>
        </p:nvSpPr>
        <p:spPr>
          <a:xfrm>
            <a:off x="4054347" y="-53447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胡牌必須湊滿五副順子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連續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張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或刻子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同樣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張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及一組對子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同樣兩張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53682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661</TotalTime>
  <Words>494</Words>
  <Application>Microsoft Office PowerPoint</Application>
  <PresentationFormat>寬螢幕</PresentationFormat>
  <Paragraphs>77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 Light</vt:lpstr>
      <vt:lpstr>Corbel</vt:lpstr>
      <vt:lpstr>基礎</vt:lpstr>
      <vt:lpstr>麻將台數辨識系統</vt:lpstr>
      <vt:lpstr>目錄</vt:lpstr>
      <vt:lpstr>情境描述</vt:lpstr>
      <vt:lpstr>安裝教學</vt:lpstr>
      <vt:lpstr>軟體硬體</vt:lpstr>
      <vt:lpstr>使用模組</vt:lpstr>
      <vt:lpstr>功能介紹</vt:lpstr>
      <vt:lpstr>功能介紹</vt:lpstr>
      <vt:lpstr>功能介紹</vt:lpstr>
      <vt:lpstr>影片展示</vt:lpstr>
      <vt:lpstr>程式解說</vt:lpstr>
      <vt:lpstr>程式解說</vt:lpstr>
      <vt:lpstr>程式解說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麻將台數辨識系統</dc:title>
  <dc:creator>梁安誠</dc:creator>
  <cp:lastModifiedBy>梁安誠</cp:lastModifiedBy>
  <cp:revision>83</cp:revision>
  <dcterms:created xsi:type="dcterms:W3CDTF">2021-01-01T06:18:36Z</dcterms:created>
  <dcterms:modified xsi:type="dcterms:W3CDTF">2021-01-04T13:39:00Z</dcterms:modified>
</cp:coreProperties>
</file>