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18"/>
  </p:notesMasterIdLst>
  <p:sldIdLst>
    <p:sldId id="256" r:id="rId2"/>
    <p:sldId id="261" r:id="rId3"/>
    <p:sldId id="264" r:id="rId4"/>
    <p:sldId id="265" r:id="rId5"/>
    <p:sldId id="273" r:id="rId6"/>
    <p:sldId id="272" r:id="rId7"/>
    <p:sldId id="266" r:id="rId8"/>
    <p:sldId id="274" r:id="rId9"/>
    <p:sldId id="277" r:id="rId10"/>
    <p:sldId id="278" r:id="rId11"/>
    <p:sldId id="275" r:id="rId12"/>
    <p:sldId id="279" r:id="rId13"/>
    <p:sldId id="276" r:id="rId14"/>
    <p:sldId id="280" r:id="rId15"/>
    <p:sldId id="270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6915"/>
    <a:srgbClr val="15FFC2"/>
    <a:srgbClr val="FF8BC8"/>
    <a:srgbClr val="DB8BFF"/>
    <a:srgbClr val="EE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47" autoAdjust="0"/>
  </p:normalViewPr>
  <p:slideViewPr>
    <p:cSldViewPr snapToGrid="0">
      <p:cViewPr>
        <p:scale>
          <a:sx n="100" d="100"/>
          <a:sy n="100" d="100"/>
        </p:scale>
        <p:origin x="13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C397-13C9-4688-A519-678313E71FB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38E4-63C1-4B1B-9834-446B064EEA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30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38E4-63C1-4B1B-9834-446B064EEA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59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說明函式庫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38E4-63C1-4B1B-9834-446B064EEA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57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說明函式庫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38E4-63C1-4B1B-9834-446B064EEA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4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28400" y="680507"/>
            <a:ext cx="336983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400" b="1" dirty="0" smtClean="0">
                <a:solidFill>
                  <a:schemeClr val="bg1">
                    <a:lumMod val="85000"/>
                    <a:alpha val="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zh-TW" altLang="en-US" sz="34400" b="1" dirty="0">
              <a:solidFill>
                <a:schemeClr val="bg1">
                  <a:lumMod val="85000"/>
                  <a:alpha val="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 userDrawn="1"/>
        </p:nvSpPr>
        <p:spPr>
          <a:xfrm>
            <a:off x="4109764" y="4982846"/>
            <a:ext cx="1164718" cy="1004067"/>
          </a:xfrm>
          <a:prstGeom prst="triangle">
            <a:avLst/>
          </a:prstGeom>
          <a:gradFill>
            <a:gsLst>
              <a:gs pos="100000">
                <a:srgbClr val="15FFC2"/>
              </a:gs>
              <a:gs pos="12000">
                <a:srgbClr val="00B0F0"/>
              </a:gs>
            </a:gsLst>
            <a:lin ang="19800000" scaled="0"/>
          </a:gradFill>
          <a:ln>
            <a:noFill/>
          </a:ln>
          <a:effectLst>
            <a:outerShdw blurRad="254000" dist="254000" dir="5400000" algn="ctr" rotWithShape="0">
              <a:srgbClr val="00B0F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套索 8"/>
          <p:cNvSpPr/>
          <p:nvPr userDrawn="1"/>
        </p:nvSpPr>
        <p:spPr>
          <a:xfrm rot="5400000">
            <a:off x="6285806" y="1114472"/>
            <a:ext cx="1164657" cy="1135781"/>
          </a:xfrm>
          <a:prstGeom prst="chord">
            <a:avLst>
              <a:gd name="adj1" fmla="val 2820608"/>
              <a:gd name="adj2" fmla="val 14121541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2000000" scaled="0"/>
          </a:gradFill>
          <a:ln>
            <a:noFill/>
          </a:ln>
          <a:effectLst>
            <a:outerShdw blurRad="254000" dist="254000" dir="5400000" algn="t" rotWithShape="0">
              <a:schemeClr val="accent4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729069" y="853497"/>
            <a:ext cx="1243844" cy="1243844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  <a:effectLst>
            <a:outerShdw blurRad="254000" dist="254000" dir="5400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9513702" y="4603188"/>
            <a:ext cx="1609380" cy="1609380"/>
          </a:xfrm>
          <a:prstGeom prst="ellipse">
            <a:avLst/>
          </a:prstGeom>
          <a:gradFill>
            <a:gsLst>
              <a:gs pos="100000">
                <a:srgbClr val="FF6915"/>
              </a:gs>
              <a:gs pos="0">
                <a:srgbClr val="FF8BC8"/>
              </a:gs>
            </a:gsLst>
            <a:lin ang="16200000" scaled="0"/>
          </a:gradFill>
          <a:ln>
            <a:noFill/>
          </a:ln>
          <a:effectLst>
            <a:outerShdw blurRad="254000" dist="254000" dir="5400000" algn="ctr" rotWithShape="0">
              <a:srgbClr val="DB8B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套索 11"/>
          <p:cNvSpPr/>
          <p:nvPr userDrawn="1"/>
        </p:nvSpPr>
        <p:spPr>
          <a:xfrm rot="9424095">
            <a:off x="6813594" y="4321088"/>
            <a:ext cx="1164657" cy="1135781"/>
          </a:xfrm>
          <a:prstGeom prst="chord">
            <a:avLst>
              <a:gd name="adj1" fmla="val 2820608"/>
              <a:gd name="adj2" fmla="val 14121541"/>
            </a:avLst>
          </a:prstGeom>
          <a:gradFill>
            <a:gsLst>
              <a:gs pos="100000">
                <a:srgbClr val="EEC9FF"/>
              </a:gs>
              <a:gs pos="0">
                <a:srgbClr val="7030A0"/>
              </a:gs>
            </a:gsLst>
            <a:lin ang="2400000" scaled="0"/>
          </a:gradFill>
          <a:ln>
            <a:noFill/>
          </a:ln>
          <a:effectLst>
            <a:outerShdw blurRad="254000" dist="254000" dir="5400000" algn="ctr" rotWithShape="0">
              <a:srgbClr val="EEC9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>
            <a:off x="8458127" y="2715348"/>
            <a:ext cx="932621" cy="932621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>
            <a:outerShdw blurRad="254000" dist="254000" dir="5400000" algn="ctr" rotWithShape="0">
              <a:schemeClr val="accent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1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28400" y="680507"/>
            <a:ext cx="336983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400" b="1" dirty="0" smtClean="0">
                <a:solidFill>
                  <a:schemeClr val="bg1">
                    <a:lumMod val="85000"/>
                    <a:alpha val="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zh-TW" altLang="en-US" sz="34400" b="1" dirty="0">
              <a:solidFill>
                <a:schemeClr val="bg1">
                  <a:lumMod val="85000"/>
                  <a:alpha val="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898232" y="0"/>
            <a:ext cx="82937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9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3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7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6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1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97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1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DDC4-1E9B-494C-9B2A-CCD29A6E2E3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1211" y="3356267"/>
            <a:ext cx="46730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學號：</a:t>
            </a:r>
            <a:r>
              <a:rPr lang="en-US" altLang="zh-TW" sz="24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10907323</a:t>
            </a: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M10807626</a:t>
            </a:r>
          </a:p>
          <a:p>
            <a:pPr>
              <a:lnSpc>
                <a:spcPct val="150000"/>
              </a:lnSpc>
            </a:pP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姓名：楊喬鈞、林宥樺</a:t>
            </a:r>
            <a:endParaRPr lang="zh-TW" altLang="en-US" sz="2400" b="1" cap="none" spc="0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1211" y="2432937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基於人臉辨識系統之早餐店阿姨</a:t>
            </a:r>
            <a:endParaRPr lang="en-US" altLang="zh-TW" sz="36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19E69D6C-C9A8-43B5-B9EB-78D6613D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9" y="2732185"/>
            <a:ext cx="1838388" cy="18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9E69D6C-C9A8-43B5-B9EB-78D6613D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0" y="2732185"/>
            <a:ext cx="1838388" cy="18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5907" y="248204"/>
            <a:ext cx="162095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成果展</a:t>
            </a:r>
            <a:r>
              <a:rPr lang="zh-TW" altLang="en-US" sz="28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示</a:t>
            </a:r>
          </a:p>
        </p:txBody>
      </p:sp>
      <p:sp>
        <p:nvSpPr>
          <p:cNvPr id="3" name="矩形 2"/>
          <p:cNvSpPr/>
          <p:nvPr/>
        </p:nvSpPr>
        <p:spPr>
          <a:xfrm>
            <a:off x="385907" y="1016305"/>
            <a:ext cx="3185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餐點有一定規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律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的客人</a:t>
            </a:r>
            <a:endParaRPr lang="en-US" altLang="zh-TW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策略二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1413" y="471813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ID_001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3516"/>
              </p:ext>
            </p:extLst>
          </p:nvPr>
        </p:nvGraphicFramePr>
        <p:xfrm>
          <a:off x="4225366" y="860381"/>
          <a:ext cx="7661835" cy="543001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64676">
                  <a:extLst>
                    <a:ext uri="{9D8B030D-6E8A-4147-A177-3AD203B41FA5}">
                      <a16:colId xmlns:a16="http://schemas.microsoft.com/office/drawing/2014/main" val="776688993"/>
                    </a:ext>
                  </a:extLst>
                </a:gridCol>
                <a:gridCol w="3033657">
                  <a:extLst>
                    <a:ext uri="{9D8B030D-6E8A-4147-A177-3AD203B41FA5}">
                      <a16:colId xmlns:a16="http://schemas.microsoft.com/office/drawing/2014/main" val="4137852910"/>
                    </a:ext>
                  </a:extLst>
                </a:gridCol>
                <a:gridCol w="2463502">
                  <a:extLst>
                    <a:ext uri="{9D8B030D-6E8A-4147-A177-3AD203B41FA5}">
                      <a16:colId xmlns:a16="http://schemas.microsoft.com/office/drawing/2014/main" val="160298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副餐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飲料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57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麥香雞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薯條、麥克雞塊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(6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塊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可口可樂、無糖紅茶</a:t>
                      </a:r>
                      <a:endParaRPr lang="zh-TW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20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雙層牛肉吉事堡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麥脆雞腿、麥克雞塊 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塊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37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四季沙拉、薯條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玉米濃湯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4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麥香雞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薯條、冰炫風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zero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14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雙層牛肉吉事堡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麥克雞塊 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塊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無糖紅茶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6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薯條、冰炫風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5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麥香雞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麥脆雞腿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57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雙層牛肉吉事堡</a:t>
                      </a:r>
                      <a:endParaRPr lang="zh-TW" altLang="en-US" sz="18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四季沙拉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zero</a:t>
                      </a:r>
                      <a:endParaRPr lang="zh-TW" altLang="en-US" sz="18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4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麥克雞塊 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塊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32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麥香雞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可口可樂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2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雙層牛肉吉事堡</a:t>
                      </a:r>
                      <a:endParaRPr lang="zh-TW" altLang="en-US" sz="18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薯條、麥脆雞腿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62761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50989" y="248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點餐紀錄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225365" y="1309007"/>
            <a:ext cx="1895516" cy="49813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25365" y="3594497"/>
            <a:ext cx="6335955" cy="431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225365" y="2235860"/>
            <a:ext cx="6335955" cy="431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25365" y="4953134"/>
            <a:ext cx="6335955" cy="431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907" y="248204"/>
            <a:ext cx="162095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成果展</a:t>
            </a:r>
            <a:r>
              <a:rPr lang="zh-TW" altLang="en-US" sz="28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示</a:t>
            </a:r>
          </a:p>
        </p:txBody>
      </p:sp>
      <p:sp>
        <p:nvSpPr>
          <p:cNvPr id="3" name="矩形 2"/>
          <p:cNvSpPr/>
          <p:nvPr/>
        </p:nvSpPr>
        <p:spPr>
          <a:xfrm>
            <a:off x="385907" y="101630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餐點紀錄不足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的客人</a:t>
            </a:r>
            <a:endParaRPr lang="en-US" altLang="zh-TW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1413" y="471813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ID_002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9499"/>
              </p:ext>
            </p:extLst>
          </p:nvPr>
        </p:nvGraphicFramePr>
        <p:xfrm>
          <a:off x="4225366" y="2712135"/>
          <a:ext cx="7661835" cy="1005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099">
                  <a:extLst>
                    <a:ext uri="{9D8B030D-6E8A-4147-A177-3AD203B41FA5}">
                      <a16:colId xmlns:a16="http://schemas.microsoft.com/office/drawing/2014/main" val="776688993"/>
                    </a:ext>
                  </a:extLst>
                </a:gridCol>
                <a:gridCol w="2420471">
                  <a:extLst>
                    <a:ext uri="{9D8B030D-6E8A-4147-A177-3AD203B41FA5}">
                      <a16:colId xmlns:a16="http://schemas.microsoft.com/office/drawing/2014/main" val="4137852910"/>
                    </a:ext>
                  </a:extLst>
                </a:gridCol>
                <a:gridCol w="3184265">
                  <a:extLst>
                    <a:ext uri="{9D8B030D-6E8A-4147-A177-3AD203B41FA5}">
                      <a16:colId xmlns:a16="http://schemas.microsoft.com/office/drawing/2014/main" val="160298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副餐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飲料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57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薯條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蘋果派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zero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玉米濃湯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20088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50989" y="20999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點餐紀錄</a:t>
            </a:r>
            <a:endParaRPr lang="zh-TW" altLang="en-US" sz="20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F78B7C1-C2E8-4AC5-A9DB-BD94F6A5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9" y="2712135"/>
            <a:ext cx="1858787" cy="18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763" y="2886842"/>
            <a:ext cx="1826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  <a:endParaRPr lang="zh-TW" altLang="en-US" sz="32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23444" y="717017"/>
            <a:ext cx="72593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github.com/ageitgey/face_recognition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Pickle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原生的 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包，可以用來儲存 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物件，以利快速的讀取與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寫入。</a:t>
            </a:r>
            <a:endParaRPr lang="en-US" altLang="zh-TW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Websocket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-client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github.com/websocket-client/websocket-client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SimpleWebSocketServer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https://github.com/dpallot/simple-websocket-server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6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90336" y="2556762"/>
            <a:ext cx="2877711" cy="1306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Thanks</a:t>
            </a:r>
            <a:endParaRPr lang="en-US" altLang="zh-TW" sz="60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4133" y="2886842"/>
            <a:ext cx="10054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大綱</a:t>
            </a:r>
            <a:endParaRPr lang="en-US" altLang="zh-TW" sz="3200" b="1" dirty="0" smtClean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3443" y="670850"/>
            <a:ext cx="74256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情境與動機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軟硬體</a:t>
            </a: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系統架構圖與工作分配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580" y="2886842"/>
            <a:ext cx="2236510" cy="7403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情境與動機</a:t>
            </a:r>
            <a:endParaRPr lang="en-US" altLang="zh-TW" sz="3200" b="1" dirty="0" smtClean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3443" y="1409514"/>
            <a:ext cx="7425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問題情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境</a:t>
            </a:r>
            <a:endParaRPr lang="zh-TW" altLang="en-US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時常因為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不知道要吃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麼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而感到困擾嗎？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長期忍受站在櫃台前面，與店員對視，點不出東西的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尷尬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系統動機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動機為：可以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根據每個顧客的喜好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，幫助點餐人員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推薦適合客人的餐點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，並且將「早餐店阿姨的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親切感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」融入冷冰冰的點餐日常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，像是「今天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也要吃蛋餅加大冰奶嗎？」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580" y="2886842"/>
            <a:ext cx="22365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操作流程</a:t>
            </a:r>
            <a:r>
              <a:rPr lang="zh-TW" altLang="en-US" sz="32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70" y="298428"/>
            <a:ext cx="8354630" cy="60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23443" y="1526136"/>
            <a:ext cx="506164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Logitech C310 HD Webcam</a:t>
            </a: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WebSocket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網路傳輸協定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相關函式庫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4" descr="HD 網路攝影機C3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97" y="1258179"/>
            <a:ext cx="1839805" cy="15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579" y="2886842"/>
            <a:ext cx="22365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軟硬體工</a:t>
            </a:r>
            <a:r>
              <a:rPr lang="zh-TW" altLang="en-US" sz="32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具</a:t>
            </a:r>
          </a:p>
        </p:txBody>
      </p:sp>
    </p:spTree>
    <p:extLst>
      <p:ext uri="{BB962C8B-B14F-4D97-AF65-F5344CB8AC3E}">
        <p14:creationId xmlns:p14="http://schemas.microsoft.com/office/powerpoint/2010/main" val="4208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" y="342653"/>
            <a:ext cx="10700274" cy="61726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5907" y="248204"/>
            <a:ext cx="1980029" cy="6594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系統架構圖</a:t>
            </a:r>
            <a:endParaRPr lang="zh-TW" altLang="en-US" sz="28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609322" y="578498"/>
            <a:ext cx="0" cy="25099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609322" y="3088433"/>
            <a:ext cx="672737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952834" y="31828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楊喬鈞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952834" y="26246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宥樺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4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758" y="2886842"/>
            <a:ext cx="1826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推薦策略</a:t>
            </a:r>
            <a:endParaRPr lang="en-US" altLang="zh-TW" sz="3200" b="1" dirty="0" smtClean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00715" y="486184"/>
            <a:ext cx="7700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常點相同餐點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客人。</a:t>
            </a:r>
            <a:endParaRPr lang="en-US" altLang="zh-TW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過往消費紀錄，推薦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較常點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餐點。</a:t>
            </a:r>
            <a:endParaRPr lang="zh-TW" altLang="en-US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於點餐喜歡有些變化，並且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有一定規律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客人。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bigram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主餐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，副餐及飲料則選用該主餐常用搭配的餐點。</a:t>
            </a:r>
            <a:endParaRPr lang="zh-TW" altLang="en-US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點餐紀錄不足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，或新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來的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客人。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上一次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的點餐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紀錄。</a:t>
            </a:r>
            <a:endParaRPr lang="zh-TW" altLang="en-US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6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907" y="248204"/>
            <a:ext cx="162095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成果展</a:t>
            </a:r>
            <a:r>
              <a:rPr lang="zh-TW" altLang="en-US" sz="28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示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48" y="139959"/>
            <a:ext cx="4569434" cy="65780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1580006" y="3139754"/>
            <a:ext cx="2031325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點餐系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sz="24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7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5AFFBC3-BA70-4A85-B1CE-A7927E181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0" y="2732185"/>
            <a:ext cx="1838388" cy="18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5907" y="248204"/>
            <a:ext cx="162095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成果展</a:t>
            </a:r>
            <a:r>
              <a:rPr lang="zh-TW" altLang="en-US" sz="28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示</a:t>
            </a:r>
          </a:p>
        </p:txBody>
      </p:sp>
      <p:sp>
        <p:nvSpPr>
          <p:cNvPr id="3" name="矩形 2"/>
          <p:cNvSpPr/>
          <p:nvPr/>
        </p:nvSpPr>
        <p:spPr>
          <a:xfrm>
            <a:off x="385907" y="1016305"/>
            <a:ext cx="2954655" cy="878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常點相同餐點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endParaRPr lang="en-US" altLang="zh-TW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策略一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1413" y="471813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ID_000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0989" y="8972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點餐紀錄</a:t>
            </a:r>
            <a:endParaRPr lang="zh-TW" altLang="en-US" sz="2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225366" y="1509412"/>
          <a:ext cx="7661835" cy="362000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099">
                  <a:extLst>
                    <a:ext uri="{9D8B030D-6E8A-4147-A177-3AD203B41FA5}">
                      <a16:colId xmlns:a16="http://schemas.microsoft.com/office/drawing/2014/main" val="776688993"/>
                    </a:ext>
                  </a:extLst>
                </a:gridCol>
                <a:gridCol w="2420471">
                  <a:extLst>
                    <a:ext uri="{9D8B030D-6E8A-4147-A177-3AD203B41FA5}">
                      <a16:colId xmlns:a16="http://schemas.microsoft.com/office/drawing/2014/main" val="4137852910"/>
                    </a:ext>
                  </a:extLst>
                </a:gridCol>
                <a:gridCol w="3184265">
                  <a:extLst>
                    <a:ext uri="{9D8B030D-6E8A-4147-A177-3AD203B41FA5}">
                      <a16:colId xmlns:a16="http://schemas.microsoft.com/office/drawing/2014/main" val="160298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副餐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飲料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57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薯條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蘋果派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zero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玉米濃湯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20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薯條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37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四季沙拉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4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14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雙層牛肉吉事堡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四季沙拉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6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薯條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可口可樂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5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大麥克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四季沙拉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檸檬紅茶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57209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25366" y="1962150"/>
            <a:ext cx="1895516" cy="31672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01913" y="1963220"/>
            <a:ext cx="594187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01913" y="2417028"/>
            <a:ext cx="594187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01912" y="2870438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01912" y="3778054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301912" y="4231464"/>
            <a:ext cx="594188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01912" y="4680442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727871" y="2417028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727871" y="2855800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727871" y="3309210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884867" y="3327027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727871" y="3778054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727871" y="4226830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727871" y="4665602"/>
            <a:ext cx="1050610" cy="453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561</Words>
  <Application>Microsoft Office PowerPoint</Application>
  <PresentationFormat>寬螢幕</PresentationFormat>
  <Paragraphs>143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</dc:creator>
  <cp:lastModifiedBy>Joy</cp:lastModifiedBy>
  <cp:revision>129</cp:revision>
  <dcterms:created xsi:type="dcterms:W3CDTF">2020-05-04T12:39:02Z</dcterms:created>
  <dcterms:modified xsi:type="dcterms:W3CDTF">2021-01-04T13:48:28Z</dcterms:modified>
</cp:coreProperties>
</file>